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341" r:id="rId3"/>
    <p:sldId id="339" r:id="rId4"/>
    <p:sldId id="340" r:id="rId5"/>
    <p:sldId id="342" r:id="rId6"/>
    <p:sldId id="343" r:id="rId7"/>
    <p:sldId id="344" r:id="rId8"/>
    <p:sldId id="345" r:id="rId9"/>
    <p:sldId id="346" r:id="rId10"/>
    <p:sldId id="347" r:id="rId11"/>
    <p:sldId id="348" r:id="rId12"/>
    <p:sldId id="370" r:id="rId13"/>
    <p:sldId id="371" r:id="rId14"/>
    <p:sldId id="372" r:id="rId15"/>
    <p:sldId id="373" r:id="rId16"/>
    <p:sldId id="374" r:id="rId17"/>
    <p:sldId id="375" r:id="rId18"/>
    <p:sldId id="349" r:id="rId19"/>
    <p:sldId id="350" r:id="rId20"/>
    <p:sldId id="351" r:id="rId21"/>
    <p:sldId id="352" r:id="rId22"/>
    <p:sldId id="464" r:id="rId23"/>
    <p:sldId id="353" r:id="rId24"/>
    <p:sldId id="354" r:id="rId25"/>
    <p:sldId id="355" r:id="rId26"/>
    <p:sldId id="356" r:id="rId27"/>
    <p:sldId id="357" r:id="rId28"/>
    <p:sldId id="358" r:id="rId29"/>
    <p:sldId id="359" r:id="rId30"/>
    <p:sldId id="360" r:id="rId31"/>
    <p:sldId id="361" r:id="rId32"/>
    <p:sldId id="362" r:id="rId33"/>
    <p:sldId id="363" r:id="rId34"/>
    <p:sldId id="364" r:id="rId35"/>
    <p:sldId id="365" r:id="rId36"/>
    <p:sldId id="441" r:id="rId37"/>
    <p:sldId id="435" r:id="rId38"/>
    <p:sldId id="436" r:id="rId39"/>
    <p:sldId id="437" r:id="rId40"/>
    <p:sldId id="439" r:id="rId41"/>
    <p:sldId id="440" r:id="rId42"/>
    <p:sldId id="366" r:id="rId43"/>
    <p:sldId id="442" r:id="rId44"/>
    <p:sldId id="367" r:id="rId45"/>
    <p:sldId id="368"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6" autoAdjust="0"/>
    <p:restoredTop sz="94660"/>
  </p:normalViewPr>
  <p:slideViewPr>
    <p:cSldViewPr snapToGrid="0">
      <p:cViewPr varScale="1">
        <p:scale>
          <a:sx n="83" d="100"/>
          <a:sy n="83" d="100"/>
        </p:scale>
        <p:origin x="39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ss\AppData\Local\Temp\Rar$DIa0.415\ZCYC_NSS_31032016.xls"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dirty="0"/>
              <a:t>ZERO-COUPON</a:t>
            </a:r>
            <a:r>
              <a:rPr lang="en-US" baseline="0" dirty="0"/>
              <a:t> RATE YIELD CURVE - </a:t>
            </a:r>
            <a:r>
              <a:rPr lang="en-US" dirty="0"/>
              <a:t>31/Mar/22</a:t>
            </a:r>
          </a:p>
        </c:rich>
      </c:tx>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scatterChart>
        <c:scatterStyle val="lineMarker"/>
        <c:varyColors val="0"/>
        <c:ser>
          <c:idx val="0"/>
          <c:order val="0"/>
          <c:tx>
            <c:strRef>
              <c:f>CASE_2!$B$2</c:f>
              <c:strCache>
                <c:ptCount val="1"/>
                <c:pt idx="0">
                  <c:v>31/Mar/21</c:v>
                </c:pt>
              </c:strCache>
            </c:strRef>
          </c:tx>
          <c:spPr>
            <a:ln w="22225" cap="rnd">
              <a:solidFill>
                <a:schemeClr val="bg1"/>
              </a:solidFill>
              <a:round/>
            </a:ln>
            <a:effectLst>
              <a:outerShdw dist="25400" dir="2700000" algn="tl" rotWithShape="0">
                <a:schemeClr val="accent1"/>
              </a:outerShdw>
            </a:effectLst>
          </c:spPr>
          <c:marker>
            <c:symbol val="circle"/>
            <c:size val="6"/>
            <c:spPr>
              <a:solidFill>
                <a:schemeClr val="bg1"/>
              </a:solidFill>
              <a:ln w="9525">
                <a:noFill/>
                <a:round/>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xVal>
            <c:numRef>
              <c:f>CASE_2!$A$3:$A$23</c:f>
              <c:numCache>
                <c:formatCode>0.0</c:formatCode>
                <c:ptCount val="21"/>
                <c:pt idx="0">
                  <c:v>2.7397260273972603E-3</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numCache>
            </c:numRef>
          </c:xVal>
          <c:yVal>
            <c:numRef>
              <c:f>CASE_2!$B$3:$B$23</c:f>
              <c:numCache>
                <c:formatCode>0.00</c:formatCode>
                <c:ptCount val="21"/>
                <c:pt idx="0">
                  <c:v>3.1400520761743418</c:v>
                </c:pt>
                <c:pt idx="1">
                  <c:v>3.4837698859329662</c:v>
                </c:pt>
                <c:pt idx="2">
                  <c:v>3.8720306536539617</c:v>
                </c:pt>
                <c:pt idx="3">
                  <c:v>4.2151838631940839</c:v>
                </c:pt>
                <c:pt idx="4">
                  <c:v>4.5206731596407517</c:v>
                </c:pt>
                <c:pt idx="5">
                  <c:v>4.7945120988440459</c:v>
                </c:pt>
                <c:pt idx="6">
                  <c:v>5.0405919843851343</c:v>
                </c:pt>
                <c:pt idx="7">
                  <c:v>5.2618684758390568</c:v>
                </c:pt>
                <c:pt idx="8">
                  <c:v>5.460808260250845</c:v>
                </c:pt>
                <c:pt idx="9">
                  <c:v>5.6395605766260868</c:v>
                </c:pt>
                <c:pt idx="10">
                  <c:v>5.8000360931146471</c:v>
                </c:pt>
                <c:pt idx="11">
                  <c:v>5.9439505510529216</c:v>
                </c:pt>
                <c:pt idx="12">
                  <c:v>6.0728529564638336</c:v>
                </c:pt>
                <c:pt idx="13">
                  <c:v>6.1881460330125559</c:v>
                </c:pt>
                <c:pt idx="14">
                  <c:v>6.2911023009730149</c:v>
                </c:pt>
                <c:pt idx="15">
                  <c:v>6.3828773995856496</c:v>
                </c:pt>
                <c:pt idx="16">
                  <c:v>6.4645215013280515</c:v>
                </c:pt>
                <c:pt idx="17">
                  <c:v>6.5369893011216051</c:v>
                </c:pt>
                <c:pt idx="18">
                  <c:v>6.6011488776129399</c:v>
                </c:pt>
                <c:pt idx="19">
                  <c:v>6.6577896231521674</c:v>
                </c:pt>
                <c:pt idx="20">
                  <c:v>6.7076293815030281</c:v>
                </c:pt>
              </c:numCache>
            </c:numRef>
          </c:yVal>
          <c:smooth val="0"/>
          <c:extLst>
            <c:ext xmlns:c16="http://schemas.microsoft.com/office/drawing/2014/chart" uri="{C3380CC4-5D6E-409C-BE32-E72D297353CC}">
              <c16:uniqueId val="{00000000-88AF-4575-986F-3C4C946DBE29}"/>
            </c:ext>
          </c:extLst>
        </c:ser>
        <c:dLbls>
          <c:showLegendKey val="0"/>
          <c:showVal val="0"/>
          <c:showCatName val="0"/>
          <c:showSerName val="0"/>
          <c:showPercent val="0"/>
          <c:showBubbleSize val="0"/>
        </c:dLbls>
        <c:axId val="1559258191"/>
        <c:axId val="1559262767"/>
      </c:scatterChart>
      <c:valAx>
        <c:axId val="1559258191"/>
        <c:scaling>
          <c:orientation val="minMax"/>
          <c:max val="10"/>
        </c:scaling>
        <c:delete val="0"/>
        <c:axPos val="b"/>
        <c:majorGridlines>
          <c:spPr>
            <a:ln w="9525" cap="flat" cmpd="sng" algn="ctr">
              <a:solidFill>
                <a:schemeClr val="bg1"/>
              </a:solidFill>
              <a:round/>
            </a:ln>
            <a:effectLst/>
          </c:spPr>
        </c:majorGridlines>
        <c:title>
          <c:tx>
            <c:rich>
              <a:bodyPr rot="0" spcFirstLastPara="1" vertOverflow="ellipsis" vert="horz" wrap="square" anchor="ctr" anchorCtr="1"/>
              <a:lstStyle/>
              <a:p>
                <a:pPr>
                  <a:defRPr sz="900" b="1" i="0" u="none" strike="noStrike" kern="1200" baseline="0">
                    <a:solidFill>
                      <a:schemeClr val="lt1"/>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lt1"/>
                  </a:solidFill>
                  <a:latin typeface="+mn-lt"/>
                  <a:ea typeface="+mn-ea"/>
                  <a:cs typeface="+mn-cs"/>
                </a:defRPr>
              </a:pPr>
              <a:endParaRPr lang="en-US"/>
            </a:p>
          </c:txPr>
        </c:title>
        <c:numFmt formatCode="0" sourceLinked="0"/>
        <c:majorTickMark val="none"/>
        <c:minorTickMark val="none"/>
        <c:tickLblPos val="nextTo"/>
        <c:spPr>
          <a:noFill/>
          <a:ln w="12700" cap="flat" cmpd="sng" algn="ctr">
            <a:solidFill>
              <a:schemeClr val="lt1">
                <a:alpha val="25000"/>
              </a:schemeClr>
            </a:solidFill>
            <a:round/>
          </a:ln>
          <a:effectLst/>
        </c:spPr>
        <c:txPr>
          <a:bodyPr rot="-60000000" spcFirstLastPara="1" vertOverflow="ellipsis" vert="horz" wrap="square" anchor="ctr" anchorCtr="1"/>
          <a:lstStyle/>
          <a:p>
            <a:pPr>
              <a:defRPr sz="900" b="0" i="0" u="none" strike="noStrike" kern="1200" spc="100" baseline="0">
                <a:solidFill>
                  <a:schemeClr val="lt1"/>
                </a:solidFill>
                <a:latin typeface="+mn-lt"/>
                <a:ea typeface="+mn-ea"/>
                <a:cs typeface="+mn-cs"/>
              </a:defRPr>
            </a:pPr>
            <a:endParaRPr lang="en-US"/>
          </a:p>
        </c:txPr>
        <c:crossAx val="1559262767"/>
        <c:crosses val="autoZero"/>
        <c:crossBetween val="midCat"/>
      </c:valAx>
      <c:valAx>
        <c:axId val="1559262767"/>
        <c:scaling>
          <c:orientation val="minMax"/>
        </c:scaling>
        <c:delete val="0"/>
        <c:axPos val="l"/>
        <c:majorGridlines>
          <c:spPr>
            <a:ln w="9525" cap="flat" cmpd="sng" algn="ctr">
              <a:solidFill>
                <a:schemeClr val="lt1">
                  <a:alpha val="2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lt1"/>
                    </a:solidFill>
                    <a:latin typeface="+mn-lt"/>
                    <a:ea typeface="+mn-ea"/>
                    <a:cs typeface="+mn-cs"/>
                  </a:defRPr>
                </a:pPr>
                <a:r>
                  <a:rPr lang="en-US"/>
                  <a:t>YIELD (%)</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lt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solidFill>
                <a:latin typeface="+mn-lt"/>
                <a:ea typeface="+mn-ea"/>
                <a:cs typeface="+mn-cs"/>
              </a:defRPr>
            </a:pPr>
            <a:endParaRPr lang="en-US"/>
          </a:p>
        </c:txPr>
        <c:crossAx val="1559258191"/>
        <c:crosses val="autoZero"/>
        <c:crossBetween val="midCat"/>
      </c:valAx>
      <c:spPr>
        <a:noFill/>
        <a:ln>
          <a:solidFill>
            <a:srgbClr val="FFC000"/>
          </a:solidFill>
        </a:ln>
        <a:effectLst/>
      </c:spPr>
    </c:plotArea>
    <c:plotVisOnly val="1"/>
    <c:dispBlanksAs val="gap"/>
    <c:showDLblsOverMax val="0"/>
  </c:chart>
  <c:spPr>
    <a:solidFill>
      <a:srgbClr val="0070C0"/>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spPr>
            <a:ln w="28575">
              <a:noFill/>
            </a:ln>
          </c:spPr>
          <c:marker>
            <c:symbol val="diamond"/>
            <c:size val="4"/>
            <c:spPr>
              <a:solidFill>
                <a:schemeClr val="accent2">
                  <a:lumMod val="50000"/>
                </a:schemeClr>
              </a:solidFill>
              <a:ln w="12700">
                <a:solidFill>
                  <a:schemeClr val="accent2">
                    <a:lumMod val="75000"/>
                  </a:schemeClr>
                </a:solidFill>
              </a:ln>
            </c:spPr>
          </c:marker>
          <c:yVal>
            <c:numRef>
              <c:f>'Current day ZCYC'!$F$8:$F$63</c:f>
              <c:numCache>
                <c:formatCode>0.00</c:formatCode>
                <c:ptCount val="56"/>
                <c:pt idx="0">
                  <c:v>6.6990727011885554</c:v>
                </c:pt>
                <c:pt idx="1">
                  <c:v>6.8498128660040871</c:v>
                </c:pt>
                <c:pt idx="2">
                  <c:v>6.8003061522503492</c:v>
                </c:pt>
                <c:pt idx="3">
                  <c:v>6.8999230733459411</c:v>
                </c:pt>
                <c:pt idx="4">
                  <c:v>6.8700212398878264</c:v>
                </c:pt>
                <c:pt idx="5">
                  <c:v>6.8497831618460694</c:v>
                </c:pt>
                <c:pt idx="6">
                  <c:v>6.850137186047049</c:v>
                </c:pt>
                <c:pt idx="7">
                  <c:v>6.9249283538179007</c:v>
                </c:pt>
                <c:pt idx="8">
                  <c:v>6.9999509069780705</c:v>
                </c:pt>
                <c:pt idx="9">
                  <c:v>6.9448835877918764</c:v>
                </c:pt>
                <c:pt idx="10">
                  <c:v>6.8498863977258795</c:v>
                </c:pt>
                <c:pt idx="11">
                  <c:v>6.7999107363914497</c:v>
                </c:pt>
                <c:pt idx="12">
                  <c:v>7.052185781303308</c:v>
                </c:pt>
                <c:pt idx="13">
                  <c:v>6.9000592291112026</c:v>
                </c:pt>
                <c:pt idx="14">
                  <c:v>6.8778305229487966</c:v>
                </c:pt>
                <c:pt idx="15">
                  <c:v>7.1792566676721234</c:v>
                </c:pt>
                <c:pt idx="16">
                  <c:v>7.0464540276171519</c:v>
                </c:pt>
                <c:pt idx="17">
                  <c:v>7.0438178622413625</c:v>
                </c:pt>
                <c:pt idx="18">
                  <c:v>7.1935318453764179</c:v>
                </c:pt>
                <c:pt idx="19">
                  <c:v>7.3668108803488765</c:v>
                </c:pt>
                <c:pt idx="20">
                  <c:v>7.450277476988405</c:v>
                </c:pt>
                <c:pt idx="21">
                  <c:v>7.5436054629986682</c:v>
                </c:pt>
                <c:pt idx="22">
                  <c:v>7.5307316053621509</c:v>
                </c:pt>
                <c:pt idx="23">
                  <c:v>7.4261311137163988</c:v>
                </c:pt>
                <c:pt idx="24">
                  <c:v>7.508564305375816</c:v>
                </c:pt>
                <c:pt idx="25">
                  <c:v>7.5971106684903953</c:v>
                </c:pt>
                <c:pt idx="26">
                  <c:v>7.71248485910409</c:v>
                </c:pt>
                <c:pt idx="27">
                  <c:v>7.6915181188025503</c:v>
                </c:pt>
                <c:pt idx="28">
                  <c:v>7.7008105487473539</c:v>
                </c:pt>
                <c:pt idx="29">
                  <c:v>7.7473162207036008</c:v>
                </c:pt>
                <c:pt idx="30">
                  <c:v>7.7553233620952202</c:v>
                </c:pt>
                <c:pt idx="31">
                  <c:v>7.643199402595112</c:v>
                </c:pt>
                <c:pt idx="32">
                  <c:v>7.6952653838165883</c:v>
                </c:pt>
                <c:pt idx="33">
                  <c:v>7.7567074425434361</c:v>
                </c:pt>
                <c:pt idx="34">
                  <c:v>7.7899943955167252</c:v>
                </c:pt>
                <c:pt idx="35">
                  <c:v>7.6803731253172227</c:v>
                </c:pt>
                <c:pt idx="36">
                  <c:v>7.7816102891510894</c:v>
                </c:pt>
                <c:pt idx="37">
                  <c:v>7.4613932853884561</c:v>
                </c:pt>
                <c:pt idx="38">
                  <c:v>7.7903768029499041</c:v>
                </c:pt>
                <c:pt idx="39">
                  <c:v>7.7647209219296869</c:v>
                </c:pt>
                <c:pt idx="40">
                  <c:v>7.810967526738736</c:v>
                </c:pt>
                <c:pt idx="41">
                  <c:v>7.8462096601662505</c:v>
                </c:pt>
                <c:pt idx="42">
                  <c:v>7.6889127799122532</c:v>
                </c:pt>
                <c:pt idx="43">
                  <c:v>7.8265957191606477</c:v>
                </c:pt>
                <c:pt idx="44">
                  <c:v>7.9501792800784052</c:v>
                </c:pt>
                <c:pt idx="45">
                  <c:v>7.9999988318657618</c:v>
                </c:pt>
                <c:pt idx="46">
                  <c:v>7.8898300631205718</c:v>
                </c:pt>
                <c:pt idx="47">
                  <c:v>7.9434392379336494</c:v>
                </c:pt>
                <c:pt idx="48">
                  <c:v>7.8532578188163527</c:v>
                </c:pt>
                <c:pt idx="49">
                  <c:v>7.8844072708898487</c:v>
                </c:pt>
                <c:pt idx="50">
                  <c:v>7.9424821163194492</c:v>
                </c:pt>
                <c:pt idx="51">
                  <c:v>7.9683709111901537</c:v>
                </c:pt>
                <c:pt idx="52">
                  <c:v>7.953609070185073</c:v>
                </c:pt>
                <c:pt idx="53">
                  <c:v>7.9881404808013565</c:v>
                </c:pt>
                <c:pt idx="54">
                  <c:v>7.9296732093445472</c:v>
                </c:pt>
                <c:pt idx="55">
                  <c:v>7.9146708676639967</c:v>
                </c:pt>
              </c:numCache>
            </c:numRef>
          </c:yVal>
          <c:smooth val="0"/>
          <c:extLst>
            <c:ext xmlns:c16="http://schemas.microsoft.com/office/drawing/2014/chart" uri="{C3380CC4-5D6E-409C-BE32-E72D297353CC}">
              <c16:uniqueId val="{00000000-7C2D-4B3E-87E1-F3E6BC2DBFCD}"/>
            </c:ext>
          </c:extLst>
        </c:ser>
        <c:dLbls>
          <c:showLegendKey val="0"/>
          <c:showVal val="0"/>
          <c:showCatName val="0"/>
          <c:showSerName val="0"/>
          <c:showPercent val="0"/>
          <c:showBubbleSize val="0"/>
        </c:dLbls>
        <c:axId val="124793984"/>
        <c:axId val="124795904"/>
      </c:scatterChart>
      <c:valAx>
        <c:axId val="124793984"/>
        <c:scaling>
          <c:orientation val="minMax"/>
        </c:scaling>
        <c:delete val="1"/>
        <c:axPos val="b"/>
        <c:majorTickMark val="out"/>
        <c:minorTickMark val="none"/>
        <c:tickLblPos val="nextTo"/>
        <c:crossAx val="124795904"/>
        <c:crosses val="autoZero"/>
        <c:crossBetween val="midCat"/>
      </c:valAx>
      <c:valAx>
        <c:axId val="124795904"/>
        <c:scaling>
          <c:orientation val="minMax"/>
        </c:scaling>
        <c:delete val="1"/>
        <c:axPos val="l"/>
        <c:majorGridlines/>
        <c:numFmt formatCode="0.00" sourceLinked="1"/>
        <c:majorTickMark val="out"/>
        <c:minorTickMark val="none"/>
        <c:tickLblPos val="nextTo"/>
        <c:crossAx val="124793984"/>
        <c:crosses val="autoZero"/>
        <c:crossBetween val="midCat"/>
      </c:valAx>
      <c:spPr>
        <a:solidFill>
          <a:schemeClr val="lt1"/>
        </a:solidFill>
        <a:ln w="25400" cap="flat" cmpd="sng" algn="ctr">
          <a:solidFill>
            <a:schemeClr val="accent2"/>
          </a:solidFill>
          <a:prstDash val="solid"/>
        </a:ln>
        <a:effectLst/>
      </c:spPr>
    </c:plotArea>
    <c:plotVisOnly val="1"/>
    <c:dispBlanksAs val="gap"/>
    <c:showDLblsOverMax val="0"/>
  </c:chart>
  <c:spPr>
    <a:solidFill>
      <a:schemeClr val="accent3">
        <a:lumMod val="20000"/>
        <a:lumOff val="80000"/>
      </a:schemeClr>
    </a:solidFill>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400" dirty="0"/>
              <a:t>Market Yield</a:t>
            </a:r>
          </a:p>
        </c:rich>
      </c:tx>
      <c:overlay val="0"/>
      <c:spPr>
        <a:noFill/>
        <a:ln>
          <a:noFill/>
        </a:ln>
        <a:effectLst/>
      </c:spPr>
      <c:txPr>
        <a:bodyPr rot="0" spcFirstLastPara="1" vertOverflow="ellipsis" vert="horz" wrap="square" anchor="ctr" anchorCtr="1"/>
        <a:lstStyle/>
        <a:p>
          <a:pPr>
            <a:defRPr sz="1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scatterChart>
        <c:scatterStyle val="lineMarker"/>
        <c:varyColors val="0"/>
        <c:ser>
          <c:idx val="0"/>
          <c:order val="0"/>
          <c:tx>
            <c:strRef>
              <c:f>NSS!$B$1</c:f>
              <c:strCache>
                <c:ptCount val="1"/>
                <c:pt idx="0">
                  <c:v>MARKET YIELD </c:v>
                </c:pt>
              </c:strCache>
            </c:strRef>
          </c:tx>
          <c:spPr>
            <a:ln w="25400" cap="rnd">
              <a:noFill/>
              <a:round/>
            </a:ln>
            <a:effectLst>
              <a:outerShdw blurRad="57150" dist="19050" dir="5400000" algn="ctr" rotWithShape="0">
                <a:srgbClr val="000000">
                  <a:alpha val="63000"/>
                </a:srgbClr>
              </a:outerShdw>
            </a:effectLst>
          </c:spPr>
          <c:marker>
            <c:symbol val="circle"/>
            <c:size val="7"/>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9525" cap="rnd">
                <a:solidFill>
                  <a:schemeClr val="bg1"/>
                </a:solidFill>
                <a:round/>
              </a:ln>
              <a:effectLst>
                <a:outerShdw blurRad="57150" dist="19050" dir="5400000" algn="ctr" rotWithShape="0">
                  <a:srgbClr val="000000">
                    <a:alpha val="63000"/>
                  </a:srgbClr>
                </a:outerShdw>
              </a:effectLst>
            </c:spPr>
          </c:marker>
          <c:xVal>
            <c:numRef>
              <c:f>NSS!$A$2:$A$12</c:f>
              <c:numCache>
                <c:formatCode>General</c:formatCode>
                <c:ptCount val="11"/>
                <c:pt idx="0">
                  <c:v>1</c:v>
                </c:pt>
                <c:pt idx="1">
                  <c:v>2</c:v>
                </c:pt>
                <c:pt idx="2">
                  <c:v>3</c:v>
                </c:pt>
                <c:pt idx="3">
                  <c:v>4</c:v>
                </c:pt>
                <c:pt idx="4">
                  <c:v>5</c:v>
                </c:pt>
                <c:pt idx="5">
                  <c:v>8</c:v>
                </c:pt>
                <c:pt idx="6">
                  <c:v>10</c:v>
                </c:pt>
                <c:pt idx="7">
                  <c:v>15</c:v>
                </c:pt>
                <c:pt idx="8">
                  <c:v>20</c:v>
                </c:pt>
                <c:pt idx="9">
                  <c:v>25</c:v>
                </c:pt>
                <c:pt idx="10">
                  <c:v>30</c:v>
                </c:pt>
              </c:numCache>
            </c:numRef>
          </c:xVal>
          <c:yVal>
            <c:numRef>
              <c:f>NSS!$B$2:$B$12</c:f>
              <c:numCache>
                <c:formatCode>0.00%</c:formatCode>
                <c:ptCount val="11"/>
                <c:pt idx="0">
                  <c:v>3.8999999999999998E-3</c:v>
                </c:pt>
                <c:pt idx="1">
                  <c:v>6.1000000000000004E-3</c:v>
                </c:pt>
                <c:pt idx="4">
                  <c:v>1.66E-2</c:v>
                </c:pt>
                <c:pt idx="6">
                  <c:v>2.58E-2</c:v>
                </c:pt>
                <c:pt idx="9">
                  <c:v>3.32E-2</c:v>
                </c:pt>
              </c:numCache>
            </c:numRef>
          </c:yVal>
          <c:smooth val="0"/>
          <c:extLst>
            <c:ext xmlns:c16="http://schemas.microsoft.com/office/drawing/2014/chart" uri="{C3380CC4-5D6E-409C-BE32-E72D297353CC}">
              <c16:uniqueId val="{00000000-9BBB-463B-938D-5ECF0A7B469A}"/>
            </c:ext>
          </c:extLst>
        </c:ser>
        <c:dLbls>
          <c:showLegendKey val="0"/>
          <c:showVal val="0"/>
          <c:showCatName val="0"/>
          <c:showSerName val="0"/>
          <c:showPercent val="0"/>
          <c:showBubbleSize val="0"/>
        </c:dLbls>
        <c:axId val="511943103"/>
        <c:axId val="511943935"/>
      </c:scatterChart>
      <c:valAx>
        <c:axId val="511943103"/>
        <c:scaling>
          <c:orientation val="minMax"/>
        </c:scaling>
        <c:delete val="0"/>
        <c:axPos val="b"/>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511943935"/>
        <c:crosses val="autoZero"/>
        <c:crossBetween val="midCat"/>
      </c:valAx>
      <c:valAx>
        <c:axId val="511943935"/>
        <c:scaling>
          <c:orientation val="minMax"/>
        </c:scaling>
        <c:delete val="0"/>
        <c:axPos val="l"/>
        <c:majorGridlines>
          <c:spPr>
            <a:ln w="9525" cap="flat" cmpd="sng" algn="ctr">
              <a:solidFill>
                <a:schemeClr val="lt1">
                  <a:lumMod val="95000"/>
                  <a:alpha val="10000"/>
                </a:schemeClr>
              </a:solidFill>
              <a:round/>
            </a:ln>
            <a:effectLst/>
          </c:spPr>
        </c:majorGridlines>
        <c:numFmt formatCode="0.00%" sourceLinked="1"/>
        <c:majorTickMark val="none"/>
        <c:minorTickMark val="none"/>
        <c:tickLblPos val="nextTo"/>
        <c:spPr>
          <a:noFill/>
          <a:ln w="9525" cap="flat" cmpd="sng" algn="ctr">
            <a:solidFill>
              <a:schemeClr val="lt1">
                <a:lumMod val="50000"/>
              </a:schemeClr>
            </a:solid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511943103"/>
        <c:crosses val="autoZero"/>
        <c:crossBetween val="midCat"/>
      </c:valAx>
      <c:spPr>
        <a:noFill/>
        <a:ln w="19050">
          <a:solidFill>
            <a:schemeClr val="bg1"/>
          </a:solid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7">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12700" cap="flat" cmpd="sng" algn="ctr">
        <a:solidFill>
          <a:schemeClr val="lt1">
            <a:alpha val="25000"/>
          </a:schemeClr>
        </a:solidFill>
        <a:round/>
      </a:ln>
    </cs:spPr>
    <cs:defRPr sz="900" b="0"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fillRef idx="0"/>
    <cs:effectRef idx="0"/>
    <cs:fontRef idx="minor">
      <a:schemeClr val="lt1"/>
    </cs:fontRef>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8575" cap="rnd">
        <a:solidFill>
          <a:schemeClr val="lt1">
            <a:alpha val="50000"/>
          </a:schemeClr>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cap="flat" cmpd="sng" algn="ctr">
        <a:gradFill>
          <a:gsLst>
            <a:gs pos="79000">
              <a:schemeClr val="phClr"/>
            </a:gs>
            <a:gs pos="0">
              <a:schemeClr val="lt1">
                <a:alpha val="6000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8">
  <cs:axisTitle>
    <cs:lnRef idx="0"/>
    <cs:fillRef idx="0"/>
    <cs:effectRef idx="0"/>
    <cs:fontRef idx="minor">
      <a:schemeClr val="lt1">
        <a:lumMod val="75000"/>
      </a:schemeClr>
    </cs:fontRef>
    <cs:defRPr sz="900" b="1" kern="1200" cap="all"/>
  </cs:axisTitle>
  <cs:categoryAxis>
    <cs:lnRef idx="0"/>
    <cs:fillRef idx="0"/>
    <cs:effectRef idx="0"/>
    <cs:fontRef idx="minor">
      <a:schemeClr val="lt1">
        <a:lumMod val="75000"/>
      </a:schemeClr>
    </cs:fontRef>
    <cs:spPr>
      <a:ln w="9525" cap="flat" cmpd="sng" algn="ctr">
        <a:solidFill>
          <a:schemeClr val="lt1">
            <a:lumMod val="50000"/>
          </a:schemeClr>
        </a:solidFill>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9525" cap="rnd">
        <a:solidFill>
          <a:schemeClr val="phClr"/>
        </a:solidFill>
        <a:round/>
      </a:ln>
    </cs:spPr>
  </cs:dataPointLine>
  <cs:dataPointMarker>
    <cs:lnRef idx="0">
      <cs:styleClr val="auto"/>
    </cs:lnRef>
    <cs:fillRef idx="3">
      <cs:styleClr val="auto"/>
    </cs:fillRef>
    <cs:effectRef idx="3"/>
    <cs:fontRef idx="minor">
      <a:schemeClr val="tx1"/>
    </cs:fontRef>
    <cs:spPr>
      <a:ln w="9525" cap="rnd">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spPr>
      <a:ln w="9525" cap="flat" cmpd="sng" algn="ctr">
        <a:solidFill>
          <a:schemeClr val="lt1">
            <a:lumMod val="50000"/>
          </a:schemeClr>
        </a:solidFill>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75000"/>
      </a:schemeClr>
    </cs:fontRef>
    <cs:spPr>
      <a:ln w="9525" cap="flat" cmpd="sng" algn="ctr">
        <a:solidFill>
          <a:schemeClr val="lt1">
            <a:lumMod val="50000"/>
          </a:schemeClr>
        </a:solidFill>
      </a:ln>
    </cs:spPr>
    <cs:defRPr sz="9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F89F3F-0171-42FD-92F8-91FAF655934D}" type="doc">
      <dgm:prSet loTypeId="urn:microsoft.com/office/officeart/2005/8/layout/vList2" loCatId="list" qsTypeId="urn:microsoft.com/office/officeart/2005/8/quickstyle/3d2#3" qsCatId="3D" csTypeId="urn:microsoft.com/office/officeart/2005/8/colors/colorful1#3" csCatId="colorful" phldr="1"/>
      <dgm:spPr/>
      <dgm:t>
        <a:bodyPr/>
        <a:lstStyle/>
        <a:p>
          <a:endParaRPr lang="en-US"/>
        </a:p>
      </dgm:t>
    </dgm:pt>
    <dgm:pt modelId="{716F92CC-0F05-4A4E-8286-41B670E1453B}">
      <dgm:prSet phldrT="[Text]" custT="1"/>
      <dgm:spPr/>
      <dgm:t>
        <a:bodyPr/>
        <a:lstStyle/>
        <a:p>
          <a:r>
            <a:rPr lang="en-US" sz="3200" b="0" cap="none" spc="0" dirty="0">
              <a:ln w="0"/>
              <a:solidFill>
                <a:schemeClr val="tx1"/>
              </a:solidFill>
              <a:effectLst>
                <a:outerShdw blurRad="38100" dist="19050" dir="2700000" algn="tl" rotWithShape="0">
                  <a:schemeClr val="dk1">
                    <a:alpha val="40000"/>
                  </a:schemeClr>
                </a:outerShdw>
              </a:effectLst>
            </a:rPr>
            <a:t>Is the estimation of a yield curve a real challenging job?</a:t>
          </a:r>
        </a:p>
      </dgm:t>
    </dgm:pt>
    <dgm:pt modelId="{776F607E-7A08-4E12-A59A-42F821CFB889}" type="parTrans" cxnId="{B49401E8-18DB-4766-AD92-4DD26382A391}">
      <dgm:prSet/>
      <dgm:spPr/>
      <dgm:t>
        <a:bodyPr/>
        <a:lstStyle/>
        <a:p>
          <a:endParaRPr lang="en-US" sz="2000" b="0" cap="none" spc="0">
            <a:ln w="0"/>
            <a:solidFill>
              <a:schemeClr val="tx1"/>
            </a:solidFill>
            <a:effectLst>
              <a:outerShdw blurRad="38100" dist="19050" dir="2700000" algn="tl" rotWithShape="0">
                <a:schemeClr val="dk1">
                  <a:alpha val="40000"/>
                </a:schemeClr>
              </a:outerShdw>
            </a:effectLst>
          </a:endParaRPr>
        </a:p>
      </dgm:t>
    </dgm:pt>
    <dgm:pt modelId="{48D49410-7744-4567-B2F9-45C137D197C5}" type="sibTrans" cxnId="{B49401E8-18DB-4766-AD92-4DD26382A391}">
      <dgm:prSet/>
      <dgm:spPr/>
      <dgm:t>
        <a:bodyPr/>
        <a:lstStyle/>
        <a:p>
          <a:endParaRPr lang="en-US" sz="2000" b="0" cap="none" spc="0">
            <a:ln w="0"/>
            <a:solidFill>
              <a:schemeClr val="tx1"/>
            </a:solidFill>
            <a:effectLst>
              <a:outerShdw blurRad="38100" dist="19050" dir="2700000" algn="tl" rotWithShape="0">
                <a:schemeClr val="dk1">
                  <a:alpha val="40000"/>
                </a:schemeClr>
              </a:outerShdw>
            </a:effectLst>
          </a:endParaRPr>
        </a:p>
      </dgm:t>
    </dgm:pt>
    <dgm:pt modelId="{E91B8A6B-50CC-412B-A3D0-DABDB9C725E6}" type="pres">
      <dgm:prSet presAssocID="{3FF89F3F-0171-42FD-92F8-91FAF655934D}" presName="linear" presStyleCnt="0">
        <dgm:presLayoutVars>
          <dgm:animLvl val="lvl"/>
          <dgm:resizeHandles val="exact"/>
        </dgm:presLayoutVars>
      </dgm:prSet>
      <dgm:spPr/>
    </dgm:pt>
    <dgm:pt modelId="{29C4E1B3-2B01-4C8E-B44D-C5B30DF6CA16}" type="pres">
      <dgm:prSet presAssocID="{716F92CC-0F05-4A4E-8286-41B670E1453B}" presName="parentText" presStyleLbl="node1" presStyleIdx="0" presStyleCnt="1" custLinFactNeighborX="5877" custLinFactNeighborY="-6616">
        <dgm:presLayoutVars>
          <dgm:chMax val="0"/>
          <dgm:bulletEnabled val="1"/>
        </dgm:presLayoutVars>
      </dgm:prSet>
      <dgm:spPr/>
    </dgm:pt>
  </dgm:ptLst>
  <dgm:cxnLst>
    <dgm:cxn modelId="{64648F99-3804-428C-884C-FCD9181C3611}" type="presOf" srcId="{3FF89F3F-0171-42FD-92F8-91FAF655934D}" destId="{E91B8A6B-50CC-412B-A3D0-DABDB9C725E6}" srcOrd="0" destOrd="0" presId="urn:microsoft.com/office/officeart/2005/8/layout/vList2"/>
    <dgm:cxn modelId="{B6821DB0-4080-440B-A979-63500FDF1443}" type="presOf" srcId="{716F92CC-0F05-4A4E-8286-41B670E1453B}" destId="{29C4E1B3-2B01-4C8E-B44D-C5B30DF6CA16}" srcOrd="0" destOrd="0" presId="urn:microsoft.com/office/officeart/2005/8/layout/vList2"/>
    <dgm:cxn modelId="{B49401E8-18DB-4766-AD92-4DD26382A391}" srcId="{3FF89F3F-0171-42FD-92F8-91FAF655934D}" destId="{716F92CC-0F05-4A4E-8286-41B670E1453B}" srcOrd="0" destOrd="0" parTransId="{776F607E-7A08-4E12-A59A-42F821CFB889}" sibTransId="{48D49410-7744-4567-B2F9-45C137D197C5}"/>
    <dgm:cxn modelId="{D273FDBD-C04A-4C53-BB0C-0565BE266ED8}" type="presParOf" srcId="{E91B8A6B-50CC-412B-A3D0-DABDB9C725E6}" destId="{29C4E1B3-2B01-4C8E-B44D-C5B30DF6CA1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4E1B3-2B01-4C8E-B44D-C5B30DF6CA16}">
      <dsp:nvSpPr>
        <dsp:cNvPr id="0" name=""/>
        <dsp:cNvSpPr/>
      </dsp:nvSpPr>
      <dsp:spPr>
        <a:xfrm>
          <a:off x="0" y="0"/>
          <a:ext cx="8515351" cy="129285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cap="none" spc="0" dirty="0">
              <a:ln w="0"/>
              <a:solidFill>
                <a:schemeClr val="tx1"/>
              </a:solidFill>
              <a:effectLst>
                <a:outerShdw blurRad="38100" dist="19050" dir="2700000" algn="tl" rotWithShape="0">
                  <a:schemeClr val="dk1">
                    <a:alpha val="40000"/>
                  </a:schemeClr>
                </a:outerShdw>
              </a:effectLst>
            </a:rPr>
            <a:t>Is the estimation of a yield curve a real challenging job?</a:t>
          </a:r>
        </a:p>
      </dsp:txBody>
      <dsp:txXfrm>
        <a:off x="63112" y="63112"/>
        <a:ext cx="8389127" cy="116662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2B2811-A30E-4CB6-A16B-0C62488A6C60}" type="datetimeFigureOut">
              <a:rPr lang="en-IN" smtClean="0"/>
              <a:t>15-11-2024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F7D623-FCD2-49D1-B18B-61CF98073CB0}" type="slidenum">
              <a:rPr lang="en-IN" smtClean="0"/>
              <a:t>‹#›</a:t>
            </a:fld>
            <a:endParaRPr lang="en-IN"/>
          </a:p>
        </p:txBody>
      </p:sp>
    </p:spTree>
    <p:extLst>
      <p:ext uri="{BB962C8B-B14F-4D97-AF65-F5344CB8AC3E}">
        <p14:creationId xmlns:p14="http://schemas.microsoft.com/office/powerpoint/2010/main" val="1657737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sym typeface="Wingdings" panose="05000000000000000000" pitchFamily="2" charset="2"/>
              </a:rPr>
              <a:t></a:t>
            </a:r>
            <a:endParaRPr lang="ko-KR" alt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935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B19284-FB93-48E1-BBE0-AA25F07862D4}" type="slidenum">
              <a:rPr lang="en-US" smtClean="0"/>
              <a:t>11</a:t>
            </a:fld>
            <a:endParaRPr lang="en-US"/>
          </a:p>
        </p:txBody>
      </p:sp>
    </p:spTree>
    <p:extLst>
      <p:ext uri="{BB962C8B-B14F-4D97-AF65-F5344CB8AC3E}">
        <p14:creationId xmlns:p14="http://schemas.microsoft.com/office/powerpoint/2010/main" val="991740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dirty="0"/>
          </a:p>
        </p:txBody>
      </p:sp>
    </p:spTree>
    <p:extLst>
      <p:ext uri="{BB962C8B-B14F-4D97-AF65-F5344CB8AC3E}">
        <p14:creationId xmlns:p14="http://schemas.microsoft.com/office/powerpoint/2010/main" val="2100576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ko-KR" altLang="en-US" dirty="0"/>
          </a:p>
        </p:txBody>
      </p:sp>
    </p:spTree>
    <p:extLst>
      <p:ext uri="{BB962C8B-B14F-4D97-AF65-F5344CB8AC3E}">
        <p14:creationId xmlns:p14="http://schemas.microsoft.com/office/powerpoint/2010/main" val="344854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ko-KR" altLang="en-US" dirty="0"/>
          </a:p>
        </p:txBody>
      </p:sp>
    </p:spTree>
    <p:extLst>
      <p:ext uri="{BB962C8B-B14F-4D97-AF65-F5344CB8AC3E}">
        <p14:creationId xmlns:p14="http://schemas.microsoft.com/office/powerpoint/2010/main" val="373037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ko-KR" altLang="en-US" dirty="0"/>
          </a:p>
        </p:txBody>
      </p:sp>
    </p:spTree>
    <p:extLst>
      <p:ext uri="{BB962C8B-B14F-4D97-AF65-F5344CB8AC3E}">
        <p14:creationId xmlns:p14="http://schemas.microsoft.com/office/powerpoint/2010/main" val="2166067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65BCE-0FEC-CD5B-9A32-704A571B2D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2FB6140-BAAD-39F6-4934-C84EB8DFB2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8998369-0498-2CF5-8171-FEBA502E78DC}"/>
              </a:ext>
            </a:extLst>
          </p:cNvPr>
          <p:cNvSpPr>
            <a:spLocks noGrp="1"/>
          </p:cNvSpPr>
          <p:nvPr>
            <p:ph type="dt" sz="half" idx="10"/>
          </p:nvPr>
        </p:nvSpPr>
        <p:spPr/>
        <p:txBody>
          <a:bodyPr/>
          <a:lstStyle/>
          <a:p>
            <a:fld id="{43FC40C2-1C29-4CF9-8C88-CAE617570A95}" type="datetimeFigureOut">
              <a:rPr lang="en-IN" smtClean="0"/>
              <a:t>15-11-2024</a:t>
            </a:fld>
            <a:endParaRPr lang="en-IN"/>
          </a:p>
        </p:txBody>
      </p:sp>
      <p:sp>
        <p:nvSpPr>
          <p:cNvPr id="5" name="Footer Placeholder 4">
            <a:extLst>
              <a:ext uri="{FF2B5EF4-FFF2-40B4-BE49-F238E27FC236}">
                <a16:creationId xmlns:a16="http://schemas.microsoft.com/office/drawing/2014/main" id="{5BE21C89-FF1D-C5E7-81AD-037864DE9DE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EF73E5E-1862-0957-4C90-8FD5D429214E}"/>
              </a:ext>
            </a:extLst>
          </p:cNvPr>
          <p:cNvSpPr>
            <a:spLocks noGrp="1"/>
          </p:cNvSpPr>
          <p:nvPr>
            <p:ph type="sldNum" sz="quarter" idx="12"/>
          </p:nvPr>
        </p:nvSpPr>
        <p:spPr/>
        <p:txBody>
          <a:bodyPr/>
          <a:lstStyle/>
          <a:p>
            <a:fld id="{F8D08168-5B03-430D-BA08-2286AC61DFBE}" type="slidenum">
              <a:rPr lang="en-IN" smtClean="0"/>
              <a:t>‹#›</a:t>
            </a:fld>
            <a:endParaRPr lang="en-IN"/>
          </a:p>
        </p:txBody>
      </p:sp>
    </p:spTree>
    <p:extLst>
      <p:ext uri="{BB962C8B-B14F-4D97-AF65-F5344CB8AC3E}">
        <p14:creationId xmlns:p14="http://schemas.microsoft.com/office/powerpoint/2010/main" val="3654115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9326C-FA55-9ABB-7915-7D7708A1042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0B992E9-A3E9-6D17-A73D-939792D0DA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DE528F7-2C73-6C06-7A14-77FB1979BC64}"/>
              </a:ext>
            </a:extLst>
          </p:cNvPr>
          <p:cNvSpPr>
            <a:spLocks noGrp="1"/>
          </p:cNvSpPr>
          <p:nvPr>
            <p:ph type="dt" sz="half" idx="10"/>
          </p:nvPr>
        </p:nvSpPr>
        <p:spPr/>
        <p:txBody>
          <a:bodyPr/>
          <a:lstStyle/>
          <a:p>
            <a:fld id="{43FC40C2-1C29-4CF9-8C88-CAE617570A95}" type="datetimeFigureOut">
              <a:rPr lang="en-IN" smtClean="0"/>
              <a:t>15-11-2024</a:t>
            </a:fld>
            <a:endParaRPr lang="en-IN"/>
          </a:p>
        </p:txBody>
      </p:sp>
      <p:sp>
        <p:nvSpPr>
          <p:cNvPr id="5" name="Footer Placeholder 4">
            <a:extLst>
              <a:ext uri="{FF2B5EF4-FFF2-40B4-BE49-F238E27FC236}">
                <a16:creationId xmlns:a16="http://schemas.microsoft.com/office/drawing/2014/main" id="{21D8F01F-4C5E-51CB-FFB6-E5F5C3C1071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B087A47-6B3C-6E1D-77E1-AE087D8ADBF8}"/>
              </a:ext>
            </a:extLst>
          </p:cNvPr>
          <p:cNvSpPr>
            <a:spLocks noGrp="1"/>
          </p:cNvSpPr>
          <p:nvPr>
            <p:ph type="sldNum" sz="quarter" idx="12"/>
          </p:nvPr>
        </p:nvSpPr>
        <p:spPr/>
        <p:txBody>
          <a:bodyPr/>
          <a:lstStyle/>
          <a:p>
            <a:fld id="{F8D08168-5B03-430D-BA08-2286AC61DFBE}" type="slidenum">
              <a:rPr lang="en-IN" smtClean="0"/>
              <a:t>‹#›</a:t>
            </a:fld>
            <a:endParaRPr lang="en-IN"/>
          </a:p>
        </p:txBody>
      </p:sp>
    </p:spTree>
    <p:extLst>
      <p:ext uri="{BB962C8B-B14F-4D97-AF65-F5344CB8AC3E}">
        <p14:creationId xmlns:p14="http://schemas.microsoft.com/office/powerpoint/2010/main" val="362063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F96F-69AF-DBF8-E6C4-2A664A3E16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55BA59F-5349-9D8B-CEAB-17CAAE68DB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8395C-60C8-A974-8779-D8FFCB884260}"/>
              </a:ext>
            </a:extLst>
          </p:cNvPr>
          <p:cNvSpPr>
            <a:spLocks noGrp="1"/>
          </p:cNvSpPr>
          <p:nvPr>
            <p:ph type="dt" sz="half" idx="10"/>
          </p:nvPr>
        </p:nvSpPr>
        <p:spPr/>
        <p:txBody>
          <a:bodyPr/>
          <a:lstStyle/>
          <a:p>
            <a:fld id="{43FC40C2-1C29-4CF9-8C88-CAE617570A95}" type="datetimeFigureOut">
              <a:rPr lang="en-IN" smtClean="0"/>
              <a:t>15-11-2024</a:t>
            </a:fld>
            <a:endParaRPr lang="en-IN"/>
          </a:p>
        </p:txBody>
      </p:sp>
      <p:sp>
        <p:nvSpPr>
          <p:cNvPr id="5" name="Footer Placeholder 4">
            <a:extLst>
              <a:ext uri="{FF2B5EF4-FFF2-40B4-BE49-F238E27FC236}">
                <a16:creationId xmlns:a16="http://schemas.microsoft.com/office/drawing/2014/main" id="{BCDF8D0E-939C-E51D-B5B0-5CE6C057195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D0135A5-CC69-310B-6A3B-E750D3D23BF4}"/>
              </a:ext>
            </a:extLst>
          </p:cNvPr>
          <p:cNvSpPr>
            <a:spLocks noGrp="1"/>
          </p:cNvSpPr>
          <p:nvPr>
            <p:ph type="sldNum" sz="quarter" idx="12"/>
          </p:nvPr>
        </p:nvSpPr>
        <p:spPr/>
        <p:txBody>
          <a:bodyPr/>
          <a:lstStyle/>
          <a:p>
            <a:fld id="{F8D08168-5B03-430D-BA08-2286AC61DFBE}" type="slidenum">
              <a:rPr lang="en-IN" smtClean="0"/>
              <a:t>‹#›</a:t>
            </a:fld>
            <a:endParaRPr lang="en-IN"/>
          </a:p>
        </p:txBody>
      </p:sp>
    </p:spTree>
    <p:extLst>
      <p:ext uri="{BB962C8B-B14F-4D97-AF65-F5344CB8AC3E}">
        <p14:creationId xmlns:p14="http://schemas.microsoft.com/office/powerpoint/2010/main" val="3498396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3397E-FC4C-B6ED-FC37-0C4042852E5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F7C64D5-E79D-93D3-C010-ECB8F22F2D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B68CD90-FB7E-89FE-F3C6-1AACD15A82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B2DFCB8-2AE8-5E31-6B60-0F3999981698}"/>
              </a:ext>
            </a:extLst>
          </p:cNvPr>
          <p:cNvSpPr>
            <a:spLocks noGrp="1"/>
          </p:cNvSpPr>
          <p:nvPr>
            <p:ph type="dt" sz="half" idx="10"/>
          </p:nvPr>
        </p:nvSpPr>
        <p:spPr/>
        <p:txBody>
          <a:bodyPr/>
          <a:lstStyle/>
          <a:p>
            <a:fld id="{43FC40C2-1C29-4CF9-8C88-CAE617570A95}" type="datetimeFigureOut">
              <a:rPr lang="en-IN" smtClean="0"/>
              <a:t>15-11-2024</a:t>
            </a:fld>
            <a:endParaRPr lang="en-IN"/>
          </a:p>
        </p:txBody>
      </p:sp>
      <p:sp>
        <p:nvSpPr>
          <p:cNvPr id="6" name="Footer Placeholder 5">
            <a:extLst>
              <a:ext uri="{FF2B5EF4-FFF2-40B4-BE49-F238E27FC236}">
                <a16:creationId xmlns:a16="http://schemas.microsoft.com/office/drawing/2014/main" id="{615E07AD-8056-3E31-24D2-69046269114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FE85386-D100-1D55-46C7-66E82A26D36C}"/>
              </a:ext>
            </a:extLst>
          </p:cNvPr>
          <p:cNvSpPr>
            <a:spLocks noGrp="1"/>
          </p:cNvSpPr>
          <p:nvPr>
            <p:ph type="sldNum" sz="quarter" idx="12"/>
          </p:nvPr>
        </p:nvSpPr>
        <p:spPr/>
        <p:txBody>
          <a:bodyPr/>
          <a:lstStyle/>
          <a:p>
            <a:fld id="{F8D08168-5B03-430D-BA08-2286AC61DFBE}" type="slidenum">
              <a:rPr lang="en-IN" smtClean="0"/>
              <a:t>‹#›</a:t>
            </a:fld>
            <a:endParaRPr lang="en-IN"/>
          </a:p>
        </p:txBody>
      </p:sp>
    </p:spTree>
    <p:extLst>
      <p:ext uri="{BB962C8B-B14F-4D97-AF65-F5344CB8AC3E}">
        <p14:creationId xmlns:p14="http://schemas.microsoft.com/office/powerpoint/2010/main" val="2492360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7414E-1CD5-30C6-D25F-AC1B9542AD4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ECBA7E9-9940-9B70-17C7-059E66E1A0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E7F46D-1DAB-8ADA-75FA-B482F74DF8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1A1A9E2-15BD-C4C0-F7D0-8AE1F95CB9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B75BDE-8B1B-F06A-6882-4DA09643F5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4A5FDBC-FD9A-80A6-3EAE-EA19EB32B592}"/>
              </a:ext>
            </a:extLst>
          </p:cNvPr>
          <p:cNvSpPr>
            <a:spLocks noGrp="1"/>
          </p:cNvSpPr>
          <p:nvPr>
            <p:ph type="dt" sz="half" idx="10"/>
          </p:nvPr>
        </p:nvSpPr>
        <p:spPr/>
        <p:txBody>
          <a:bodyPr/>
          <a:lstStyle/>
          <a:p>
            <a:fld id="{43FC40C2-1C29-4CF9-8C88-CAE617570A95}" type="datetimeFigureOut">
              <a:rPr lang="en-IN" smtClean="0"/>
              <a:t>15-11-2024</a:t>
            </a:fld>
            <a:endParaRPr lang="en-IN"/>
          </a:p>
        </p:txBody>
      </p:sp>
      <p:sp>
        <p:nvSpPr>
          <p:cNvPr id="8" name="Footer Placeholder 7">
            <a:extLst>
              <a:ext uri="{FF2B5EF4-FFF2-40B4-BE49-F238E27FC236}">
                <a16:creationId xmlns:a16="http://schemas.microsoft.com/office/drawing/2014/main" id="{F38A2264-96B0-0A2A-8D3F-1CFF58727CB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C8BE7A6-A3F7-0FBB-289D-CD1EC3E52FCE}"/>
              </a:ext>
            </a:extLst>
          </p:cNvPr>
          <p:cNvSpPr>
            <a:spLocks noGrp="1"/>
          </p:cNvSpPr>
          <p:nvPr>
            <p:ph type="sldNum" sz="quarter" idx="12"/>
          </p:nvPr>
        </p:nvSpPr>
        <p:spPr/>
        <p:txBody>
          <a:bodyPr/>
          <a:lstStyle/>
          <a:p>
            <a:fld id="{F8D08168-5B03-430D-BA08-2286AC61DFBE}" type="slidenum">
              <a:rPr lang="en-IN" smtClean="0"/>
              <a:t>‹#›</a:t>
            </a:fld>
            <a:endParaRPr lang="en-IN"/>
          </a:p>
        </p:txBody>
      </p:sp>
    </p:spTree>
    <p:extLst>
      <p:ext uri="{BB962C8B-B14F-4D97-AF65-F5344CB8AC3E}">
        <p14:creationId xmlns:p14="http://schemas.microsoft.com/office/powerpoint/2010/main" val="3776192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58266-3765-939E-4583-DB5C6EF7260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D15F772-D220-09A7-8586-805B4C032AE5}"/>
              </a:ext>
            </a:extLst>
          </p:cNvPr>
          <p:cNvSpPr>
            <a:spLocks noGrp="1"/>
          </p:cNvSpPr>
          <p:nvPr>
            <p:ph type="dt" sz="half" idx="10"/>
          </p:nvPr>
        </p:nvSpPr>
        <p:spPr/>
        <p:txBody>
          <a:bodyPr/>
          <a:lstStyle/>
          <a:p>
            <a:fld id="{43FC40C2-1C29-4CF9-8C88-CAE617570A95}" type="datetimeFigureOut">
              <a:rPr lang="en-IN" smtClean="0"/>
              <a:t>15-11-2024</a:t>
            </a:fld>
            <a:endParaRPr lang="en-IN"/>
          </a:p>
        </p:txBody>
      </p:sp>
      <p:sp>
        <p:nvSpPr>
          <p:cNvPr id="4" name="Footer Placeholder 3">
            <a:extLst>
              <a:ext uri="{FF2B5EF4-FFF2-40B4-BE49-F238E27FC236}">
                <a16:creationId xmlns:a16="http://schemas.microsoft.com/office/drawing/2014/main" id="{9A79A2F9-2317-3431-255B-2ED804E30B4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57A2F739-C431-C9E1-9940-404D8956F0E9}"/>
              </a:ext>
            </a:extLst>
          </p:cNvPr>
          <p:cNvSpPr>
            <a:spLocks noGrp="1"/>
          </p:cNvSpPr>
          <p:nvPr>
            <p:ph type="sldNum" sz="quarter" idx="12"/>
          </p:nvPr>
        </p:nvSpPr>
        <p:spPr/>
        <p:txBody>
          <a:bodyPr/>
          <a:lstStyle/>
          <a:p>
            <a:fld id="{F8D08168-5B03-430D-BA08-2286AC61DFBE}" type="slidenum">
              <a:rPr lang="en-IN" smtClean="0"/>
              <a:t>‹#›</a:t>
            </a:fld>
            <a:endParaRPr lang="en-IN"/>
          </a:p>
        </p:txBody>
      </p:sp>
    </p:spTree>
    <p:extLst>
      <p:ext uri="{BB962C8B-B14F-4D97-AF65-F5344CB8AC3E}">
        <p14:creationId xmlns:p14="http://schemas.microsoft.com/office/powerpoint/2010/main" val="235422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B6252A-FD9A-B0D1-C0F7-3828BD6A9E14}"/>
              </a:ext>
            </a:extLst>
          </p:cNvPr>
          <p:cNvSpPr>
            <a:spLocks noGrp="1"/>
          </p:cNvSpPr>
          <p:nvPr>
            <p:ph type="dt" sz="half" idx="10"/>
          </p:nvPr>
        </p:nvSpPr>
        <p:spPr/>
        <p:txBody>
          <a:bodyPr/>
          <a:lstStyle/>
          <a:p>
            <a:fld id="{43FC40C2-1C29-4CF9-8C88-CAE617570A95}" type="datetimeFigureOut">
              <a:rPr lang="en-IN" smtClean="0"/>
              <a:t>15-11-2024</a:t>
            </a:fld>
            <a:endParaRPr lang="en-IN"/>
          </a:p>
        </p:txBody>
      </p:sp>
      <p:sp>
        <p:nvSpPr>
          <p:cNvPr id="3" name="Footer Placeholder 2">
            <a:extLst>
              <a:ext uri="{FF2B5EF4-FFF2-40B4-BE49-F238E27FC236}">
                <a16:creationId xmlns:a16="http://schemas.microsoft.com/office/drawing/2014/main" id="{92A5F8E1-AE42-0318-AC11-FB5653DCC3B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DAA4AC0B-1528-15D1-5EAD-2051201918CD}"/>
              </a:ext>
            </a:extLst>
          </p:cNvPr>
          <p:cNvSpPr>
            <a:spLocks noGrp="1"/>
          </p:cNvSpPr>
          <p:nvPr>
            <p:ph type="sldNum" sz="quarter" idx="12"/>
          </p:nvPr>
        </p:nvSpPr>
        <p:spPr/>
        <p:txBody>
          <a:bodyPr/>
          <a:lstStyle/>
          <a:p>
            <a:fld id="{F8D08168-5B03-430D-BA08-2286AC61DFBE}" type="slidenum">
              <a:rPr lang="en-IN" smtClean="0"/>
              <a:t>‹#›</a:t>
            </a:fld>
            <a:endParaRPr lang="en-IN"/>
          </a:p>
        </p:txBody>
      </p:sp>
    </p:spTree>
    <p:extLst>
      <p:ext uri="{BB962C8B-B14F-4D97-AF65-F5344CB8AC3E}">
        <p14:creationId xmlns:p14="http://schemas.microsoft.com/office/powerpoint/2010/main" val="105975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8FEC3-4CF4-73FD-8B97-EB16970E61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D7E0EB9-291B-FDE0-D878-C35C4EABF2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EC53CF7-D431-5E4F-D5B9-FAB9054546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B4785C-7B2E-1205-B3A6-E24F65A89B75}"/>
              </a:ext>
            </a:extLst>
          </p:cNvPr>
          <p:cNvSpPr>
            <a:spLocks noGrp="1"/>
          </p:cNvSpPr>
          <p:nvPr>
            <p:ph type="dt" sz="half" idx="10"/>
          </p:nvPr>
        </p:nvSpPr>
        <p:spPr/>
        <p:txBody>
          <a:bodyPr/>
          <a:lstStyle/>
          <a:p>
            <a:fld id="{43FC40C2-1C29-4CF9-8C88-CAE617570A95}" type="datetimeFigureOut">
              <a:rPr lang="en-IN" smtClean="0"/>
              <a:t>15-11-2024</a:t>
            </a:fld>
            <a:endParaRPr lang="en-IN"/>
          </a:p>
        </p:txBody>
      </p:sp>
      <p:sp>
        <p:nvSpPr>
          <p:cNvPr id="6" name="Footer Placeholder 5">
            <a:extLst>
              <a:ext uri="{FF2B5EF4-FFF2-40B4-BE49-F238E27FC236}">
                <a16:creationId xmlns:a16="http://schemas.microsoft.com/office/drawing/2014/main" id="{4A7EF976-5DAB-0EE8-6A59-6CA1B58E8E7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0D1EB4-AA08-8E0B-B805-ED19C32D49F4}"/>
              </a:ext>
            </a:extLst>
          </p:cNvPr>
          <p:cNvSpPr>
            <a:spLocks noGrp="1"/>
          </p:cNvSpPr>
          <p:nvPr>
            <p:ph type="sldNum" sz="quarter" idx="12"/>
          </p:nvPr>
        </p:nvSpPr>
        <p:spPr/>
        <p:txBody>
          <a:bodyPr/>
          <a:lstStyle/>
          <a:p>
            <a:fld id="{F8D08168-5B03-430D-BA08-2286AC61DFBE}" type="slidenum">
              <a:rPr lang="en-IN" smtClean="0"/>
              <a:t>‹#›</a:t>
            </a:fld>
            <a:endParaRPr lang="en-IN"/>
          </a:p>
        </p:txBody>
      </p:sp>
    </p:spTree>
    <p:extLst>
      <p:ext uri="{BB962C8B-B14F-4D97-AF65-F5344CB8AC3E}">
        <p14:creationId xmlns:p14="http://schemas.microsoft.com/office/powerpoint/2010/main" val="1990682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C5201-AF9A-5D0A-D469-969EAF459C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6DB2E6D-70FD-8D4E-C929-2608959546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9AB6A88-E883-066E-48A6-9ED59B8EB5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288A60-E69E-B570-70F3-75ACF03ADDF9}"/>
              </a:ext>
            </a:extLst>
          </p:cNvPr>
          <p:cNvSpPr>
            <a:spLocks noGrp="1"/>
          </p:cNvSpPr>
          <p:nvPr>
            <p:ph type="dt" sz="half" idx="10"/>
          </p:nvPr>
        </p:nvSpPr>
        <p:spPr/>
        <p:txBody>
          <a:bodyPr/>
          <a:lstStyle/>
          <a:p>
            <a:fld id="{43FC40C2-1C29-4CF9-8C88-CAE617570A95}" type="datetimeFigureOut">
              <a:rPr lang="en-IN" smtClean="0"/>
              <a:t>15-11-2024</a:t>
            </a:fld>
            <a:endParaRPr lang="en-IN"/>
          </a:p>
        </p:txBody>
      </p:sp>
      <p:sp>
        <p:nvSpPr>
          <p:cNvPr id="6" name="Footer Placeholder 5">
            <a:extLst>
              <a:ext uri="{FF2B5EF4-FFF2-40B4-BE49-F238E27FC236}">
                <a16:creationId xmlns:a16="http://schemas.microsoft.com/office/drawing/2014/main" id="{8970F61D-D8C9-5699-CACE-173E301FB45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12FCF6D-10D1-2FF4-4F5E-D9D2CFAF1AAB}"/>
              </a:ext>
            </a:extLst>
          </p:cNvPr>
          <p:cNvSpPr>
            <a:spLocks noGrp="1"/>
          </p:cNvSpPr>
          <p:nvPr>
            <p:ph type="sldNum" sz="quarter" idx="12"/>
          </p:nvPr>
        </p:nvSpPr>
        <p:spPr/>
        <p:txBody>
          <a:bodyPr/>
          <a:lstStyle/>
          <a:p>
            <a:fld id="{F8D08168-5B03-430D-BA08-2286AC61DFBE}" type="slidenum">
              <a:rPr lang="en-IN" smtClean="0"/>
              <a:t>‹#›</a:t>
            </a:fld>
            <a:endParaRPr lang="en-IN"/>
          </a:p>
        </p:txBody>
      </p:sp>
    </p:spTree>
    <p:extLst>
      <p:ext uri="{BB962C8B-B14F-4D97-AF65-F5344CB8AC3E}">
        <p14:creationId xmlns:p14="http://schemas.microsoft.com/office/powerpoint/2010/main" val="3903455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956DA-5376-D96C-8FD6-3427D25A33D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6C01505-4296-9C13-F132-EC21C3C87F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0B6F560-248A-56DD-C405-A536220CFF91}"/>
              </a:ext>
            </a:extLst>
          </p:cNvPr>
          <p:cNvSpPr>
            <a:spLocks noGrp="1"/>
          </p:cNvSpPr>
          <p:nvPr>
            <p:ph type="dt" sz="half" idx="10"/>
          </p:nvPr>
        </p:nvSpPr>
        <p:spPr/>
        <p:txBody>
          <a:bodyPr/>
          <a:lstStyle/>
          <a:p>
            <a:fld id="{43FC40C2-1C29-4CF9-8C88-CAE617570A95}" type="datetimeFigureOut">
              <a:rPr lang="en-IN" smtClean="0"/>
              <a:t>15-11-2024</a:t>
            </a:fld>
            <a:endParaRPr lang="en-IN"/>
          </a:p>
        </p:txBody>
      </p:sp>
      <p:sp>
        <p:nvSpPr>
          <p:cNvPr id="5" name="Footer Placeholder 4">
            <a:extLst>
              <a:ext uri="{FF2B5EF4-FFF2-40B4-BE49-F238E27FC236}">
                <a16:creationId xmlns:a16="http://schemas.microsoft.com/office/drawing/2014/main" id="{A669FE42-26CB-5BA0-0BA6-127B008737B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3424F11-F344-C5CD-704A-173EBBBEC199}"/>
              </a:ext>
            </a:extLst>
          </p:cNvPr>
          <p:cNvSpPr>
            <a:spLocks noGrp="1"/>
          </p:cNvSpPr>
          <p:nvPr>
            <p:ph type="sldNum" sz="quarter" idx="12"/>
          </p:nvPr>
        </p:nvSpPr>
        <p:spPr/>
        <p:txBody>
          <a:bodyPr/>
          <a:lstStyle/>
          <a:p>
            <a:fld id="{F8D08168-5B03-430D-BA08-2286AC61DFBE}" type="slidenum">
              <a:rPr lang="en-IN" smtClean="0"/>
              <a:t>‹#›</a:t>
            </a:fld>
            <a:endParaRPr lang="en-IN"/>
          </a:p>
        </p:txBody>
      </p:sp>
    </p:spTree>
    <p:extLst>
      <p:ext uri="{BB962C8B-B14F-4D97-AF65-F5344CB8AC3E}">
        <p14:creationId xmlns:p14="http://schemas.microsoft.com/office/powerpoint/2010/main" val="2404282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661EC9-8AB1-8CC1-79CB-F71A02FB0E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8F42C41-4CBC-1D43-76EB-2129003CC4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A301C9D-1C44-E6AE-B63D-FBFDA1B9B3DE}"/>
              </a:ext>
            </a:extLst>
          </p:cNvPr>
          <p:cNvSpPr>
            <a:spLocks noGrp="1"/>
          </p:cNvSpPr>
          <p:nvPr>
            <p:ph type="dt" sz="half" idx="10"/>
          </p:nvPr>
        </p:nvSpPr>
        <p:spPr/>
        <p:txBody>
          <a:bodyPr/>
          <a:lstStyle/>
          <a:p>
            <a:fld id="{43FC40C2-1C29-4CF9-8C88-CAE617570A95}" type="datetimeFigureOut">
              <a:rPr lang="en-IN" smtClean="0"/>
              <a:t>15-11-2024</a:t>
            </a:fld>
            <a:endParaRPr lang="en-IN"/>
          </a:p>
        </p:txBody>
      </p:sp>
      <p:sp>
        <p:nvSpPr>
          <p:cNvPr id="5" name="Footer Placeholder 4">
            <a:extLst>
              <a:ext uri="{FF2B5EF4-FFF2-40B4-BE49-F238E27FC236}">
                <a16:creationId xmlns:a16="http://schemas.microsoft.com/office/drawing/2014/main" id="{5A1BB0DE-EBA3-E4A4-4056-F99EECEC4E5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64EB8F6-8A46-002D-C5F8-DAF9E0DF7BE1}"/>
              </a:ext>
            </a:extLst>
          </p:cNvPr>
          <p:cNvSpPr>
            <a:spLocks noGrp="1"/>
          </p:cNvSpPr>
          <p:nvPr>
            <p:ph type="sldNum" sz="quarter" idx="12"/>
          </p:nvPr>
        </p:nvSpPr>
        <p:spPr/>
        <p:txBody>
          <a:bodyPr/>
          <a:lstStyle/>
          <a:p>
            <a:fld id="{F8D08168-5B03-430D-BA08-2286AC61DFBE}" type="slidenum">
              <a:rPr lang="en-IN" smtClean="0"/>
              <a:t>‹#›</a:t>
            </a:fld>
            <a:endParaRPr lang="en-IN"/>
          </a:p>
        </p:txBody>
      </p:sp>
    </p:spTree>
    <p:extLst>
      <p:ext uri="{BB962C8B-B14F-4D97-AF65-F5344CB8AC3E}">
        <p14:creationId xmlns:p14="http://schemas.microsoft.com/office/powerpoint/2010/main" val="3401323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userDrawn="1">
  <p:cSld name="Title + 2 columns">
    <p:spTree>
      <p:nvGrpSpPr>
        <p:cNvPr id="1" name="Shape 1841"/>
        <p:cNvGrpSpPr/>
        <p:nvPr/>
      </p:nvGrpSpPr>
      <p:grpSpPr>
        <a:xfrm>
          <a:off x="0" y="0"/>
          <a:ext cx="0" cy="0"/>
          <a:chOff x="0" y="0"/>
          <a:chExt cx="0" cy="0"/>
        </a:xfrm>
      </p:grpSpPr>
      <p:sp>
        <p:nvSpPr>
          <p:cNvPr id="1842" name="Google Shape;1842;p6"/>
          <p:cNvSpPr txBox="1">
            <a:spLocks noGrp="1"/>
          </p:cNvSpPr>
          <p:nvPr>
            <p:ph type="title"/>
          </p:nvPr>
        </p:nvSpPr>
        <p:spPr>
          <a:xfrm>
            <a:off x="-1" y="26507"/>
            <a:ext cx="10010705" cy="1143200"/>
          </a:xfrm>
          <a:prstGeom prst="rect">
            <a:avLst/>
          </a:prstGeom>
        </p:spPr>
        <p:txBody>
          <a:bodyPr spcFirstLastPara="1" wrap="square" lIns="91425" tIns="91425" rIns="91425" bIns="91425" anchor="b"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dirty="0"/>
          </a:p>
        </p:txBody>
      </p:sp>
      <p:grpSp>
        <p:nvGrpSpPr>
          <p:cNvPr id="1845" name="Google Shape;1845;p6"/>
          <p:cNvGrpSpPr/>
          <p:nvPr/>
        </p:nvGrpSpPr>
        <p:grpSpPr>
          <a:xfrm rot="10800000">
            <a:off x="11801983" y="38276"/>
            <a:ext cx="352016" cy="6781736"/>
            <a:chOff x="5307800" y="238125"/>
            <a:chExt cx="271925" cy="5238750"/>
          </a:xfrm>
        </p:grpSpPr>
        <p:sp>
          <p:nvSpPr>
            <p:cNvPr id="1846" name="Google Shape;1846;p6"/>
            <p:cNvSpPr/>
            <p:nvPr/>
          </p:nvSpPr>
          <p:spPr>
            <a:xfrm>
              <a:off x="53078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47" name="Google Shape;1847;p6"/>
            <p:cNvSpPr/>
            <p:nvPr/>
          </p:nvSpPr>
          <p:spPr>
            <a:xfrm>
              <a:off x="53078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48" name="Google Shape;1848;p6"/>
            <p:cNvSpPr/>
            <p:nvPr/>
          </p:nvSpPr>
          <p:spPr>
            <a:xfrm>
              <a:off x="53078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49" name="Google Shape;1849;p6"/>
            <p:cNvSpPr/>
            <p:nvPr/>
          </p:nvSpPr>
          <p:spPr>
            <a:xfrm>
              <a:off x="53078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50" name="Google Shape;1850;p6"/>
            <p:cNvSpPr/>
            <p:nvPr/>
          </p:nvSpPr>
          <p:spPr>
            <a:xfrm>
              <a:off x="53078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51" name="Google Shape;1851;p6"/>
            <p:cNvSpPr/>
            <p:nvPr/>
          </p:nvSpPr>
          <p:spPr>
            <a:xfrm>
              <a:off x="53078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52" name="Google Shape;1852;p6"/>
            <p:cNvSpPr/>
            <p:nvPr/>
          </p:nvSpPr>
          <p:spPr>
            <a:xfrm>
              <a:off x="53078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53" name="Google Shape;1853;p6"/>
            <p:cNvSpPr/>
            <p:nvPr/>
          </p:nvSpPr>
          <p:spPr>
            <a:xfrm>
              <a:off x="53078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54" name="Google Shape;1854;p6"/>
            <p:cNvSpPr/>
            <p:nvPr/>
          </p:nvSpPr>
          <p:spPr>
            <a:xfrm>
              <a:off x="53078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55" name="Google Shape;1855;p6"/>
            <p:cNvSpPr/>
            <p:nvPr/>
          </p:nvSpPr>
          <p:spPr>
            <a:xfrm>
              <a:off x="53078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56" name="Google Shape;1856;p6"/>
            <p:cNvSpPr/>
            <p:nvPr/>
          </p:nvSpPr>
          <p:spPr>
            <a:xfrm>
              <a:off x="53078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57" name="Google Shape;1857;p6"/>
            <p:cNvSpPr/>
            <p:nvPr/>
          </p:nvSpPr>
          <p:spPr>
            <a:xfrm>
              <a:off x="53078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58" name="Google Shape;1858;p6"/>
            <p:cNvSpPr/>
            <p:nvPr/>
          </p:nvSpPr>
          <p:spPr>
            <a:xfrm>
              <a:off x="53078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59" name="Google Shape;1859;p6"/>
            <p:cNvSpPr/>
            <p:nvPr/>
          </p:nvSpPr>
          <p:spPr>
            <a:xfrm>
              <a:off x="53078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60" name="Google Shape;1860;p6"/>
            <p:cNvSpPr/>
            <p:nvPr/>
          </p:nvSpPr>
          <p:spPr>
            <a:xfrm>
              <a:off x="53078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61" name="Google Shape;1861;p6"/>
            <p:cNvSpPr/>
            <p:nvPr/>
          </p:nvSpPr>
          <p:spPr>
            <a:xfrm>
              <a:off x="53078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62" name="Google Shape;1862;p6"/>
            <p:cNvSpPr/>
            <p:nvPr/>
          </p:nvSpPr>
          <p:spPr>
            <a:xfrm>
              <a:off x="53078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63" name="Google Shape;1863;p6"/>
            <p:cNvSpPr/>
            <p:nvPr/>
          </p:nvSpPr>
          <p:spPr>
            <a:xfrm>
              <a:off x="53078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64" name="Google Shape;1864;p6"/>
            <p:cNvSpPr/>
            <p:nvPr/>
          </p:nvSpPr>
          <p:spPr>
            <a:xfrm>
              <a:off x="53078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65" name="Google Shape;1865;p6"/>
            <p:cNvSpPr/>
            <p:nvPr/>
          </p:nvSpPr>
          <p:spPr>
            <a:xfrm>
              <a:off x="53078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66" name="Google Shape;1866;p6"/>
            <p:cNvSpPr/>
            <p:nvPr/>
          </p:nvSpPr>
          <p:spPr>
            <a:xfrm>
              <a:off x="53078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67" name="Google Shape;1867;p6"/>
            <p:cNvSpPr/>
            <p:nvPr/>
          </p:nvSpPr>
          <p:spPr>
            <a:xfrm>
              <a:off x="53078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68" name="Google Shape;1868;p6"/>
            <p:cNvSpPr/>
            <p:nvPr/>
          </p:nvSpPr>
          <p:spPr>
            <a:xfrm>
              <a:off x="53078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69" name="Google Shape;1869;p6"/>
            <p:cNvSpPr/>
            <p:nvPr/>
          </p:nvSpPr>
          <p:spPr>
            <a:xfrm>
              <a:off x="53078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70" name="Google Shape;1870;p6"/>
            <p:cNvSpPr/>
            <p:nvPr/>
          </p:nvSpPr>
          <p:spPr>
            <a:xfrm>
              <a:off x="53078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71" name="Google Shape;1871;p6"/>
            <p:cNvSpPr/>
            <p:nvPr/>
          </p:nvSpPr>
          <p:spPr>
            <a:xfrm>
              <a:off x="53078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72" name="Google Shape;1872;p6"/>
            <p:cNvSpPr/>
            <p:nvPr/>
          </p:nvSpPr>
          <p:spPr>
            <a:xfrm>
              <a:off x="53078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73" name="Google Shape;1873;p6"/>
            <p:cNvSpPr/>
            <p:nvPr/>
          </p:nvSpPr>
          <p:spPr>
            <a:xfrm>
              <a:off x="53078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74" name="Google Shape;1874;p6"/>
            <p:cNvSpPr/>
            <p:nvPr/>
          </p:nvSpPr>
          <p:spPr>
            <a:xfrm>
              <a:off x="53078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75" name="Google Shape;1875;p6"/>
            <p:cNvSpPr/>
            <p:nvPr/>
          </p:nvSpPr>
          <p:spPr>
            <a:xfrm>
              <a:off x="53078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76" name="Google Shape;1876;p6"/>
            <p:cNvSpPr/>
            <p:nvPr/>
          </p:nvSpPr>
          <p:spPr>
            <a:xfrm>
              <a:off x="53078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77" name="Google Shape;1877;p6"/>
            <p:cNvSpPr/>
            <p:nvPr/>
          </p:nvSpPr>
          <p:spPr>
            <a:xfrm>
              <a:off x="53078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78" name="Google Shape;1878;p6"/>
            <p:cNvSpPr/>
            <p:nvPr/>
          </p:nvSpPr>
          <p:spPr>
            <a:xfrm>
              <a:off x="53078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79" name="Google Shape;1879;p6"/>
            <p:cNvSpPr/>
            <p:nvPr/>
          </p:nvSpPr>
          <p:spPr>
            <a:xfrm>
              <a:off x="53078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80" name="Google Shape;1880;p6"/>
            <p:cNvSpPr/>
            <p:nvPr/>
          </p:nvSpPr>
          <p:spPr>
            <a:xfrm>
              <a:off x="53078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81" name="Google Shape;1881;p6"/>
            <p:cNvSpPr/>
            <p:nvPr/>
          </p:nvSpPr>
          <p:spPr>
            <a:xfrm>
              <a:off x="545832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82" name="Google Shape;1882;p6"/>
            <p:cNvSpPr/>
            <p:nvPr/>
          </p:nvSpPr>
          <p:spPr>
            <a:xfrm>
              <a:off x="545832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83" name="Google Shape;1883;p6"/>
            <p:cNvSpPr/>
            <p:nvPr/>
          </p:nvSpPr>
          <p:spPr>
            <a:xfrm>
              <a:off x="545832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84" name="Google Shape;1884;p6"/>
            <p:cNvSpPr/>
            <p:nvPr/>
          </p:nvSpPr>
          <p:spPr>
            <a:xfrm>
              <a:off x="545832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85" name="Google Shape;1885;p6"/>
            <p:cNvSpPr/>
            <p:nvPr/>
          </p:nvSpPr>
          <p:spPr>
            <a:xfrm>
              <a:off x="545832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86" name="Google Shape;1886;p6"/>
            <p:cNvSpPr/>
            <p:nvPr/>
          </p:nvSpPr>
          <p:spPr>
            <a:xfrm>
              <a:off x="545832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87" name="Google Shape;1887;p6"/>
            <p:cNvSpPr/>
            <p:nvPr/>
          </p:nvSpPr>
          <p:spPr>
            <a:xfrm>
              <a:off x="545832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88" name="Google Shape;1888;p6"/>
            <p:cNvSpPr/>
            <p:nvPr/>
          </p:nvSpPr>
          <p:spPr>
            <a:xfrm>
              <a:off x="545832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89" name="Google Shape;1889;p6"/>
            <p:cNvSpPr/>
            <p:nvPr/>
          </p:nvSpPr>
          <p:spPr>
            <a:xfrm>
              <a:off x="545832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90" name="Google Shape;1890;p6"/>
            <p:cNvSpPr/>
            <p:nvPr/>
          </p:nvSpPr>
          <p:spPr>
            <a:xfrm>
              <a:off x="545832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91" name="Google Shape;1891;p6"/>
            <p:cNvSpPr/>
            <p:nvPr/>
          </p:nvSpPr>
          <p:spPr>
            <a:xfrm>
              <a:off x="545832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92" name="Google Shape;1892;p6"/>
            <p:cNvSpPr/>
            <p:nvPr/>
          </p:nvSpPr>
          <p:spPr>
            <a:xfrm>
              <a:off x="545832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93" name="Google Shape;1893;p6"/>
            <p:cNvSpPr/>
            <p:nvPr/>
          </p:nvSpPr>
          <p:spPr>
            <a:xfrm>
              <a:off x="545832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94" name="Google Shape;1894;p6"/>
            <p:cNvSpPr/>
            <p:nvPr/>
          </p:nvSpPr>
          <p:spPr>
            <a:xfrm>
              <a:off x="545832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95" name="Google Shape;1895;p6"/>
            <p:cNvSpPr/>
            <p:nvPr/>
          </p:nvSpPr>
          <p:spPr>
            <a:xfrm>
              <a:off x="545832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96" name="Google Shape;1896;p6"/>
            <p:cNvSpPr/>
            <p:nvPr/>
          </p:nvSpPr>
          <p:spPr>
            <a:xfrm>
              <a:off x="545832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97" name="Google Shape;1897;p6"/>
            <p:cNvSpPr/>
            <p:nvPr/>
          </p:nvSpPr>
          <p:spPr>
            <a:xfrm>
              <a:off x="545832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98" name="Google Shape;1898;p6"/>
            <p:cNvSpPr/>
            <p:nvPr/>
          </p:nvSpPr>
          <p:spPr>
            <a:xfrm>
              <a:off x="545832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99" name="Google Shape;1899;p6"/>
            <p:cNvSpPr/>
            <p:nvPr/>
          </p:nvSpPr>
          <p:spPr>
            <a:xfrm>
              <a:off x="545832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00" name="Google Shape;1900;p6"/>
            <p:cNvSpPr/>
            <p:nvPr/>
          </p:nvSpPr>
          <p:spPr>
            <a:xfrm>
              <a:off x="545832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01" name="Google Shape;1901;p6"/>
            <p:cNvSpPr/>
            <p:nvPr/>
          </p:nvSpPr>
          <p:spPr>
            <a:xfrm>
              <a:off x="545832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02" name="Google Shape;1902;p6"/>
            <p:cNvSpPr/>
            <p:nvPr/>
          </p:nvSpPr>
          <p:spPr>
            <a:xfrm>
              <a:off x="545832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1903" name="Google Shape;1903;p6"/>
          <p:cNvGrpSpPr/>
          <p:nvPr/>
        </p:nvGrpSpPr>
        <p:grpSpPr>
          <a:xfrm rot="10800000">
            <a:off x="10438095" y="38276"/>
            <a:ext cx="1521044" cy="6781736"/>
            <a:chOff x="5458325" y="238125"/>
            <a:chExt cx="1174975" cy="5238750"/>
          </a:xfrm>
        </p:grpSpPr>
        <p:sp>
          <p:nvSpPr>
            <p:cNvPr id="1904" name="Google Shape;1904;p6"/>
            <p:cNvSpPr/>
            <p:nvPr/>
          </p:nvSpPr>
          <p:spPr>
            <a:xfrm>
              <a:off x="545832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05" name="Google Shape;1905;p6"/>
            <p:cNvSpPr/>
            <p:nvPr/>
          </p:nvSpPr>
          <p:spPr>
            <a:xfrm>
              <a:off x="545832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06" name="Google Shape;1906;p6"/>
            <p:cNvSpPr/>
            <p:nvPr/>
          </p:nvSpPr>
          <p:spPr>
            <a:xfrm>
              <a:off x="545832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07" name="Google Shape;1907;p6"/>
            <p:cNvSpPr/>
            <p:nvPr/>
          </p:nvSpPr>
          <p:spPr>
            <a:xfrm>
              <a:off x="545832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08" name="Google Shape;1908;p6"/>
            <p:cNvSpPr/>
            <p:nvPr/>
          </p:nvSpPr>
          <p:spPr>
            <a:xfrm>
              <a:off x="545832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09" name="Google Shape;1909;p6"/>
            <p:cNvSpPr/>
            <p:nvPr/>
          </p:nvSpPr>
          <p:spPr>
            <a:xfrm>
              <a:off x="545832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10" name="Google Shape;1910;p6"/>
            <p:cNvSpPr/>
            <p:nvPr/>
          </p:nvSpPr>
          <p:spPr>
            <a:xfrm>
              <a:off x="545832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11" name="Google Shape;1911;p6"/>
            <p:cNvSpPr/>
            <p:nvPr/>
          </p:nvSpPr>
          <p:spPr>
            <a:xfrm>
              <a:off x="545832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12" name="Google Shape;1912;p6"/>
            <p:cNvSpPr/>
            <p:nvPr/>
          </p:nvSpPr>
          <p:spPr>
            <a:xfrm>
              <a:off x="545832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13" name="Google Shape;1913;p6"/>
            <p:cNvSpPr/>
            <p:nvPr/>
          </p:nvSpPr>
          <p:spPr>
            <a:xfrm>
              <a:off x="545832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14" name="Google Shape;1914;p6"/>
            <p:cNvSpPr/>
            <p:nvPr/>
          </p:nvSpPr>
          <p:spPr>
            <a:xfrm>
              <a:off x="545832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15" name="Google Shape;1915;p6"/>
            <p:cNvSpPr/>
            <p:nvPr/>
          </p:nvSpPr>
          <p:spPr>
            <a:xfrm>
              <a:off x="545832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16" name="Google Shape;1916;p6"/>
            <p:cNvSpPr/>
            <p:nvPr/>
          </p:nvSpPr>
          <p:spPr>
            <a:xfrm>
              <a:off x="545832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17" name="Google Shape;1917;p6"/>
            <p:cNvSpPr/>
            <p:nvPr/>
          </p:nvSpPr>
          <p:spPr>
            <a:xfrm>
              <a:off x="5608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18" name="Google Shape;1918;p6"/>
            <p:cNvSpPr/>
            <p:nvPr/>
          </p:nvSpPr>
          <p:spPr>
            <a:xfrm>
              <a:off x="56088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19" name="Google Shape;1919;p6"/>
            <p:cNvSpPr/>
            <p:nvPr/>
          </p:nvSpPr>
          <p:spPr>
            <a:xfrm>
              <a:off x="5608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20" name="Google Shape;1920;p6"/>
            <p:cNvSpPr/>
            <p:nvPr/>
          </p:nvSpPr>
          <p:spPr>
            <a:xfrm>
              <a:off x="56088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21" name="Google Shape;1921;p6"/>
            <p:cNvSpPr/>
            <p:nvPr/>
          </p:nvSpPr>
          <p:spPr>
            <a:xfrm>
              <a:off x="5608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22" name="Google Shape;1922;p6"/>
            <p:cNvSpPr/>
            <p:nvPr/>
          </p:nvSpPr>
          <p:spPr>
            <a:xfrm>
              <a:off x="56088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23" name="Google Shape;1923;p6"/>
            <p:cNvSpPr/>
            <p:nvPr/>
          </p:nvSpPr>
          <p:spPr>
            <a:xfrm>
              <a:off x="56088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24" name="Google Shape;1924;p6"/>
            <p:cNvSpPr/>
            <p:nvPr/>
          </p:nvSpPr>
          <p:spPr>
            <a:xfrm>
              <a:off x="5608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25" name="Google Shape;1925;p6"/>
            <p:cNvSpPr/>
            <p:nvPr/>
          </p:nvSpPr>
          <p:spPr>
            <a:xfrm>
              <a:off x="5608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26" name="Google Shape;1926;p6"/>
            <p:cNvSpPr/>
            <p:nvPr/>
          </p:nvSpPr>
          <p:spPr>
            <a:xfrm>
              <a:off x="56088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27" name="Google Shape;1927;p6"/>
            <p:cNvSpPr/>
            <p:nvPr/>
          </p:nvSpPr>
          <p:spPr>
            <a:xfrm>
              <a:off x="56088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28" name="Google Shape;1928;p6"/>
            <p:cNvSpPr/>
            <p:nvPr/>
          </p:nvSpPr>
          <p:spPr>
            <a:xfrm>
              <a:off x="56088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29" name="Google Shape;1929;p6"/>
            <p:cNvSpPr/>
            <p:nvPr/>
          </p:nvSpPr>
          <p:spPr>
            <a:xfrm>
              <a:off x="5608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30" name="Google Shape;1930;p6"/>
            <p:cNvSpPr/>
            <p:nvPr/>
          </p:nvSpPr>
          <p:spPr>
            <a:xfrm>
              <a:off x="56088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31" name="Google Shape;1931;p6"/>
            <p:cNvSpPr/>
            <p:nvPr/>
          </p:nvSpPr>
          <p:spPr>
            <a:xfrm>
              <a:off x="5608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32" name="Google Shape;1932;p6"/>
            <p:cNvSpPr/>
            <p:nvPr/>
          </p:nvSpPr>
          <p:spPr>
            <a:xfrm>
              <a:off x="5608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33" name="Google Shape;1933;p6"/>
            <p:cNvSpPr/>
            <p:nvPr/>
          </p:nvSpPr>
          <p:spPr>
            <a:xfrm>
              <a:off x="5608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34" name="Google Shape;1934;p6"/>
            <p:cNvSpPr/>
            <p:nvPr/>
          </p:nvSpPr>
          <p:spPr>
            <a:xfrm>
              <a:off x="56088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35" name="Google Shape;1935;p6"/>
            <p:cNvSpPr/>
            <p:nvPr/>
          </p:nvSpPr>
          <p:spPr>
            <a:xfrm>
              <a:off x="56088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36" name="Google Shape;1936;p6"/>
            <p:cNvSpPr/>
            <p:nvPr/>
          </p:nvSpPr>
          <p:spPr>
            <a:xfrm>
              <a:off x="5608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37" name="Google Shape;1937;p6"/>
            <p:cNvSpPr/>
            <p:nvPr/>
          </p:nvSpPr>
          <p:spPr>
            <a:xfrm>
              <a:off x="5608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38" name="Google Shape;1938;p6"/>
            <p:cNvSpPr/>
            <p:nvPr/>
          </p:nvSpPr>
          <p:spPr>
            <a:xfrm>
              <a:off x="5608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39" name="Google Shape;1939;p6"/>
            <p:cNvSpPr/>
            <p:nvPr/>
          </p:nvSpPr>
          <p:spPr>
            <a:xfrm>
              <a:off x="56088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40" name="Google Shape;1940;p6"/>
            <p:cNvSpPr/>
            <p:nvPr/>
          </p:nvSpPr>
          <p:spPr>
            <a:xfrm>
              <a:off x="5608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41" name="Google Shape;1941;p6"/>
            <p:cNvSpPr/>
            <p:nvPr/>
          </p:nvSpPr>
          <p:spPr>
            <a:xfrm>
              <a:off x="56088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42" name="Google Shape;1942;p6"/>
            <p:cNvSpPr/>
            <p:nvPr/>
          </p:nvSpPr>
          <p:spPr>
            <a:xfrm>
              <a:off x="56088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43" name="Google Shape;1943;p6"/>
            <p:cNvSpPr/>
            <p:nvPr/>
          </p:nvSpPr>
          <p:spPr>
            <a:xfrm>
              <a:off x="56088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44" name="Google Shape;1944;p6"/>
            <p:cNvSpPr/>
            <p:nvPr/>
          </p:nvSpPr>
          <p:spPr>
            <a:xfrm>
              <a:off x="5608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45" name="Google Shape;1945;p6"/>
            <p:cNvSpPr/>
            <p:nvPr/>
          </p:nvSpPr>
          <p:spPr>
            <a:xfrm>
              <a:off x="56088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46" name="Google Shape;1946;p6"/>
            <p:cNvSpPr/>
            <p:nvPr/>
          </p:nvSpPr>
          <p:spPr>
            <a:xfrm>
              <a:off x="5608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47" name="Google Shape;1947;p6"/>
            <p:cNvSpPr/>
            <p:nvPr/>
          </p:nvSpPr>
          <p:spPr>
            <a:xfrm>
              <a:off x="5608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48" name="Google Shape;1948;p6"/>
            <p:cNvSpPr/>
            <p:nvPr/>
          </p:nvSpPr>
          <p:spPr>
            <a:xfrm>
              <a:off x="57593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49" name="Google Shape;1949;p6"/>
            <p:cNvSpPr/>
            <p:nvPr/>
          </p:nvSpPr>
          <p:spPr>
            <a:xfrm>
              <a:off x="57593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50" name="Google Shape;1950;p6"/>
            <p:cNvSpPr/>
            <p:nvPr/>
          </p:nvSpPr>
          <p:spPr>
            <a:xfrm>
              <a:off x="57593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51" name="Google Shape;1951;p6"/>
            <p:cNvSpPr/>
            <p:nvPr/>
          </p:nvSpPr>
          <p:spPr>
            <a:xfrm>
              <a:off x="57593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52" name="Google Shape;1952;p6"/>
            <p:cNvSpPr/>
            <p:nvPr/>
          </p:nvSpPr>
          <p:spPr>
            <a:xfrm>
              <a:off x="57593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53" name="Google Shape;1953;p6"/>
            <p:cNvSpPr/>
            <p:nvPr/>
          </p:nvSpPr>
          <p:spPr>
            <a:xfrm>
              <a:off x="57593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54" name="Google Shape;1954;p6"/>
            <p:cNvSpPr/>
            <p:nvPr/>
          </p:nvSpPr>
          <p:spPr>
            <a:xfrm>
              <a:off x="57593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55" name="Google Shape;1955;p6"/>
            <p:cNvSpPr/>
            <p:nvPr/>
          </p:nvSpPr>
          <p:spPr>
            <a:xfrm>
              <a:off x="57593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56" name="Google Shape;1956;p6"/>
            <p:cNvSpPr/>
            <p:nvPr/>
          </p:nvSpPr>
          <p:spPr>
            <a:xfrm>
              <a:off x="57593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57" name="Google Shape;1957;p6"/>
            <p:cNvSpPr/>
            <p:nvPr/>
          </p:nvSpPr>
          <p:spPr>
            <a:xfrm>
              <a:off x="57593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58" name="Google Shape;1958;p6"/>
            <p:cNvSpPr/>
            <p:nvPr/>
          </p:nvSpPr>
          <p:spPr>
            <a:xfrm>
              <a:off x="57593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59" name="Google Shape;1959;p6"/>
            <p:cNvSpPr/>
            <p:nvPr/>
          </p:nvSpPr>
          <p:spPr>
            <a:xfrm>
              <a:off x="59098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60" name="Google Shape;1960;p6"/>
            <p:cNvSpPr/>
            <p:nvPr/>
          </p:nvSpPr>
          <p:spPr>
            <a:xfrm>
              <a:off x="59098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61" name="Google Shape;1961;p6"/>
            <p:cNvSpPr/>
            <p:nvPr/>
          </p:nvSpPr>
          <p:spPr>
            <a:xfrm>
              <a:off x="59098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62" name="Google Shape;1962;p6"/>
            <p:cNvSpPr/>
            <p:nvPr/>
          </p:nvSpPr>
          <p:spPr>
            <a:xfrm>
              <a:off x="606037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63" name="Google Shape;1963;p6"/>
            <p:cNvSpPr/>
            <p:nvPr/>
          </p:nvSpPr>
          <p:spPr>
            <a:xfrm>
              <a:off x="62108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64" name="Google Shape;1964;p6"/>
            <p:cNvSpPr/>
            <p:nvPr/>
          </p:nvSpPr>
          <p:spPr>
            <a:xfrm>
              <a:off x="621087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65" name="Google Shape;1965;p6"/>
            <p:cNvSpPr/>
            <p:nvPr/>
          </p:nvSpPr>
          <p:spPr>
            <a:xfrm>
              <a:off x="65119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1966" name="Google Shape;1966;p6"/>
          <p:cNvGrpSpPr/>
          <p:nvPr/>
        </p:nvGrpSpPr>
        <p:grpSpPr>
          <a:xfrm rot="10800000">
            <a:off x="10243269" y="38276"/>
            <a:ext cx="1326185" cy="6586909"/>
            <a:chOff x="5759350" y="388625"/>
            <a:chExt cx="1024450" cy="5088250"/>
          </a:xfrm>
        </p:grpSpPr>
        <p:sp>
          <p:nvSpPr>
            <p:cNvPr id="1967" name="Google Shape;1967;p6"/>
            <p:cNvSpPr/>
            <p:nvPr/>
          </p:nvSpPr>
          <p:spPr>
            <a:xfrm>
              <a:off x="57593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68" name="Google Shape;1968;p6"/>
            <p:cNvSpPr/>
            <p:nvPr/>
          </p:nvSpPr>
          <p:spPr>
            <a:xfrm>
              <a:off x="57593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69" name="Google Shape;1969;p6"/>
            <p:cNvSpPr/>
            <p:nvPr/>
          </p:nvSpPr>
          <p:spPr>
            <a:xfrm>
              <a:off x="57593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70" name="Google Shape;1970;p6"/>
            <p:cNvSpPr/>
            <p:nvPr/>
          </p:nvSpPr>
          <p:spPr>
            <a:xfrm>
              <a:off x="57593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71" name="Google Shape;1971;p6"/>
            <p:cNvSpPr/>
            <p:nvPr/>
          </p:nvSpPr>
          <p:spPr>
            <a:xfrm>
              <a:off x="57593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72" name="Google Shape;1972;p6"/>
            <p:cNvSpPr/>
            <p:nvPr/>
          </p:nvSpPr>
          <p:spPr>
            <a:xfrm>
              <a:off x="57593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73" name="Google Shape;1973;p6"/>
            <p:cNvSpPr/>
            <p:nvPr/>
          </p:nvSpPr>
          <p:spPr>
            <a:xfrm>
              <a:off x="57593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74" name="Google Shape;1974;p6"/>
            <p:cNvSpPr/>
            <p:nvPr/>
          </p:nvSpPr>
          <p:spPr>
            <a:xfrm>
              <a:off x="59098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75" name="Google Shape;1975;p6"/>
            <p:cNvSpPr/>
            <p:nvPr/>
          </p:nvSpPr>
          <p:spPr>
            <a:xfrm>
              <a:off x="59098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76" name="Google Shape;1976;p6"/>
            <p:cNvSpPr/>
            <p:nvPr/>
          </p:nvSpPr>
          <p:spPr>
            <a:xfrm>
              <a:off x="59098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77" name="Google Shape;1977;p6"/>
            <p:cNvSpPr/>
            <p:nvPr/>
          </p:nvSpPr>
          <p:spPr>
            <a:xfrm>
              <a:off x="59098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78" name="Google Shape;1978;p6"/>
            <p:cNvSpPr/>
            <p:nvPr/>
          </p:nvSpPr>
          <p:spPr>
            <a:xfrm>
              <a:off x="59098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79" name="Google Shape;1979;p6"/>
            <p:cNvSpPr/>
            <p:nvPr/>
          </p:nvSpPr>
          <p:spPr>
            <a:xfrm>
              <a:off x="59098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80" name="Google Shape;1980;p6"/>
            <p:cNvSpPr/>
            <p:nvPr/>
          </p:nvSpPr>
          <p:spPr>
            <a:xfrm>
              <a:off x="59098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81" name="Google Shape;1981;p6"/>
            <p:cNvSpPr/>
            <p:nvPr/>
          </p:nvSpPr>
          <p:spPr>
            <a:xfrm>
              <a:off x="59098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82" name="Google Shape;1982;p6"/>
            <p:cNvSpPr/>
            <p:nvPr/>
          </p:nvSpPr>
          <p:spPr>
            <a:xfrm>
              <a:off x="59098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83" name="Google Shape;1983;p6"/>
            <p:cNvSpPr/>
            <p:nvPr/>
          </p:nvSpPr>
          <p:spPr>
            <a:xfrm>
              <a:off x="59098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84" name="Google Shape;1984;p6"/>
            <p:cNvSpPr/>
            <p:nvPr/>
          </p:nvSpPr>
          <p:spPr>
            <a:xfrm>
              <a:off x="59098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85" name="Google Shape;1985;p6"/>
            <p:cNvSpPr/>
            <p:nvPr/>
          </p:nvSpPr>
          <p:spPr>
            <a:xfrm>
              <a:off x="59098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86" name="Google Shape;1986;p6"/>
            <p:cNvSpPr/>
            <p:nvPr/>
          </p:nvSpPr>
          <p:spPr>
            <a:xfrm>
              <a:off x="59098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87" name="Google Shape;1987;p6"/>
            <p:cNvSpPr/>
            <p:nvPr/>
          </p:nvSpPr>
          <p:spPr>
            <a:xfrm>
              <a:off x="59098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88" name="Google Shape;1988;p6"/>
            <p:cNvSpPr/>
            <p:nvPr/>
          </p:nvSpPr>
          <p:spPr>
            <a:xfrm>
              <a:off x="59098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89" name="Google Shape;1989;p6"/>
            <p:cNvSpPr/>
            <p:nvPr/>
          </p:nvSpPr>
          <p:spPr>
            <a:xfrm>
              <a:off x="59098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90" name="Google Shape;1990;p6"/>
            <p:cNvSpPr/>
            <p:nvPr/>
          </p:nvSpPr>
          <p:spPr>
            <a:xfrm>
              <a:off x="59098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91" name="Google Shape;1991;p6"/>
            <p:cNvSpPr/>
            <p:nvPr/>
          </p:nvSpPr>
          <p:spPr>
            <a:xfrm>
              <a:off x="59098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92" name="Google Shape;1992;p6"/>
            <p:cNvSpPr/>
            <p:nvPr/>
          </p:nvSpPr>
          <p:spPr>
            <a:xfrm>
              <a:off x="59098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93" name="Google Shape;1993;p6"/>
            <p:cNvSpPr/>
            <p:nvPr/>
          </p:nvSpPr>
          <p:spPr>
            <a:xfrm>
              <a:off x="606037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94" name="Google Shape;1994;p6"/>
            <p:cNvSpPr/>
            <p:nvPr/>
          </p:nvSpPr>
          <p:spPr>
            <a:xfrm>
              <a:off x="606037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95" name="Google Shape;1995;p6"/>
            <p:cNvSpPr/>
            <p:nvPr/>
          </p:nvSpPr>
          <p:spPr>
            <a:xfrm>
              <a:off x="606037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96" name="Google Shape;1996;p6"/>
            <p:cNvSpPr/>
            <p:nvPr/>
          </p:nvSpPr>
          <p:spPr>
            <a:xfrm>
              <a:off x="60603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97" name="Google Shape;1997;p6"/>
            <p:cNvSpPr/>
            <p:nvPr/>
          </p:nvSpPr>
          <p:spPr>
            <a:xfrm>
              <a:off x="606037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98" name="Google Shape;1998;p6"/>
            <p:cNvSpPr/>
            <p:nvPr/>
          </p:nvSpPr>
          <p:spPr>
            <a:xfrm>
              <a:off x="606037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99" name="Google Shape;1999;p6"/>
            <p:cNvSpPr/>
            <p:nvPr/>
          </p:nvSpPr>
          <p:spPr>
            <a:xfrm>
              <a:off x="606037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00" name="Google Shape;2000;p6"/>
            <p:cNvSpPr/>
            <p:nvPr/>
          </p:nvSpPr>
          <p:spPr>
            <a:xfrm>
              <a:off x="606037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01" name="Google Shape;2001;p6"/>
            <p:cNvSpPr/>
            <p:nvPr/>
          </p:nvSpPr>
          <p:spPr>
            <a:xfrm>
              <a:off x="606037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02" name="Google Shape;2002;p6"/>
            <p:cNvSpPr/>
            <p:nvPr/>
          </p:nvSpPr>
          <p:spPr>
            <a:xfrm>
              <a:off x="60603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03" name="Google Shape;2003;p6"/>
            <p:cNvSpPr/>
            <p:nvPr/>
          </p:nvSpPr>
          <p:spPr>
            <a:xfrm>
              <a:off x="606037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04" name="Google Shape;2004;p6"/>
            <p:cNvSpPr/>
            <p:nvPr/>
          </p:nvSpPr>
          <p:spPr>
            <a:xfrm>
              <a:off x="606037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05" name="Google Shape;2005;p6"/>
            <p:cNvSpPr/>
            <p:nvPr/>
          </p:nvSpPr>
          <p:spPr>
            <a:xfrm>
              <a:off x="606037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06" name="Google Shape;2006;p6"/>
            <p:cNvSpPr/>
            <p:nvPr/>
          </p:nvSpPr>
          <p:spPr>
            <a:xfrm>
              <a:off x="606037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07" name="Google Shape;2007;p6"/>
            <p:cNvSpPr/>
            <p:nvPr/>
          </p:nvSpPr>
          <p:spPr>
            <a:xfrm>
              <a:off x="60603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08" name="Google Shape;2008;p6"/>
            <p:cNvSpPr/>
            <p:nvPr/>
          </p:nvSpPr>
          <p:spPr>
            <a:xfrm>
              <a:off x="606037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09" name="Google Shape;2009;p6"/>
            <p:cNvSpPr/>
            <p:nvPr/>
          </p:nvSpPr>
          <p:spPr>
            <a:xfrm>
              <a:off x="606037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10" name="Google Shape;2010;p6"/>
            <p:cNvSpPr/>
            <p:nvPr/>
          </p:nvSpPr>
          <p:spPr>
            <a:xfrm>
              <a:off x="60603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11" name="Google Shape;2011;p6"/>
            <p:cNvSpPr/>
            <p:nvPr/>
          </p:nvSpPr>
          <p:spPr>
            <a:xfrm>
              <a:off x="606037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12" name="Google Shape;2012;p6"/>
            <p:cNvSpPr/>
            <p:nvPr/>
          </p:nvSpPr>
          <p:spPr>
            <a:xfrm>
              <a:off x="606037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13" name="Google Shape;2013;p6"/>
            <p:cNvSpPr/>
            <p:nvPr/>
          </p:nvSpPr>
          <p:spPr>
            <a:xfrm>
              <a:off x="60603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14" name="Google Shape;2014;p6"/>
            <p:cNvSpPr/>
            <p:nvPr/>
          </p:nvSpPr>
          <p:spPr>
            <a:xfrm>
              <a:off x="606037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15" name="Google Shape;2015;p6"/>
            <p:cNvSpPr/>
            <p:nvPr/>
          </p:nvSpPr>
          <p:spPr>
            <a:xfrm>
              <a:off x="606037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16" name="Google Shape;2016;p6"/>
            <p:cNvSpPr/>
            <p:nvPr/>
          </p:nvSpPr>
          <p:spPr>
            <a:xfrm>
              <a:off x="606037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17" name="Google Shape;2017;p6"/>
            <p:cNvSpPr/>
            <p:nvPr/>
          </p:nvSpPr>
          <p:spPr>
            <a:xfrm>
              <a:off x="60603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18" name="Google Shape;2018;p6"/>
            <p:cNvSpPr/>
            <p:nvPr/>
          </p:nvSpPr>
          <p:spPr>
            <a:xfrm>
              <a:off x="606037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19" name="Google Shape;2019;p6"/>
            <p:cNvSpPr/>
            <p:nvPr/>
          </p:nvSpPr>
          <p:spPr>
            <a:xfrm>
              <a:off x="621087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20" name="Google Shape;2020;p6"/>
            <p:cNvSpPr/>
            <p:nvPr/>
          </p:nvSpPr>
          <p:spPr>
            <a:xfrm>
              <a:off x="621087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21" name="Google Shape;2021;p6"/>
            <p:cNvSpPr/>
            <p:nvPr/>
          </p:nvSpPr>
          <p:spPr>
            <a:xfrm>
              <a:off x="621087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22" name="Google Shape;2022;p6"/>
            <p:cNvSpPr/>
            <p:nvPr/>
          </p:nvSpPr>
          <p:spPr>
            <a:xfrm>
              <a:off x="621087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23" name="Google Shape;2023;p6"/>
            <p:cNvSpPr/>
            <p:nvPr/>
          </p:nvSpPr>
          <p:spPr>
            <a:xfrm>
              <a:off x="62108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24" name="Google Shape;2024;p6"/>
            <p:cNvSpPr/>
            <p:nvPr/>
          </p:nvSpPr>
          <p:spPr>
            <a:xfrm>
              <a:off x="621087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25" name="Google Shape;2025;p6"/>
            <p:cNvSpPr/>
            <p:nvPr/>
          </p:nvSpPr>
          <p:spPr>
            <a:xfrm>
              <a:off x="621087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26" name="Google Shape;2026;p6"/>
            <p:cNvSpPr/>
            <p:nvPr/>
          </p:nvSpPr>
          <p:spPr>
            <a:xfrm>
              <a:off x="621087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27" name="Google Shape;2027;p6"/>
            <p:cNvSpPr/>
            <p:nvPr/>
          </p:nvSpPr>
          <p:spPr>
            <a:xfrm>
              <a:off x="621087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28" name="Google Shape;2028;p6"/>
            <p:cNvSpPr/>
            <p:nvPr/>
          </p:nvSpPr>
          <p:spPr>
            <a:xfrm>
              <a:off x="621087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29" name="Google Shape;2029;p6"/>
            <p:cNvSpPr/>
            <p:nvPr/>
          </p:nvSpPr>
          <p:spPr>
            <a:xfrm>
              <a:off x="621087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30" name="Google Shape;2030;p6"/>
            <p:cNvSpPr/>
            <p:nvPr/>
          </p:nvSpPr>
          <p:spPr>
            <a:xfrm>
              <a:off x="621087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31" name="Google Shape;2031;p6"/>
            <p:cNvSpPr/>
            <p:nvPr/>
          </p:nvSpPr>
          <p:spPr>
            <a:xfrm>
              <a:off x="621087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32" name="Google Shape;2032;p6"/>
            <p:cNvSpPr/>
            <p:nvPr/>
          </p:nvSpPr>
          <p:spPr>
            <a:xfrm>
              <a:off x="621087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33" name="Google Shape;2033;p6"/>
            <p:cNvSpPr/>
            <p:nvPr/>
          </p:nvSpPr>
          <p:spPr>
            <a:xfrm>
              <a:off x="621087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34" name="Google Shape;2034;p6"/>
            <p:cNvSpPr/>
            <p:nvPr/>
          </p:nvSpPr>
          <p:spPr>
            <a:xfrm>
              <a:off x="621087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35" name="Google Shape;2035;p6"/>
            <p:cNvSpPr/>
            <p:nvPr/>
          </p:nvSpPr>
          <p:spPr>
            <a:xfrm>
              <a:off x="621087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36" name="Google Shape;2036;p6"/>
            <p:cNvSpPr/>
            <p:nvPr/>
          </p:nvSpPr>
          <p:spPr>
            <a:xfrm>
              <a:off x="621087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37" name="Google Shape;2037;p6"/>
            <p:cNvSpPr/>
            <p:nvPr/>
          </p:nvSpPr>
          <p:spPr>
            <a:xfrm>
              <a:off x="62108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38" name="Google Shape;2038;p6"/>
            <p:cNvSpPr/>
            <p:nvPr/>
          </p:nvSpPr>
          <p:spPr>
            <a:xfrm>
              <a:off x="621087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39" name="Google Shape;2039;p6"/>
            <p:cNvSpPr/>
            <p:nvPr/>
          </p:nvSpPr>
          <p:spPr>
            <a:xfrm>
              <a:off x="63613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40" name="Google Shape;2040;p6"/>
            <p:cNvSpPr/>
            <p:nvPr/>
          </p:nvSpPr>
          <p:spPr>
            <a:xfrm>
              <a:off x="63613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41" name="Google Shape;2041;p6"/>
            <p:cNvSpPr/>
            <p:nvPr/>
          </p:nvSpPr>
          <p:spPr>
            <a:xfrm>
              <a:off x="63613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42" name="Google Shape;2042;p6"/>
            <p:cNvSpPr/>
            <p:nvPr/>
          </p:nvSpPr>
          <p:spPr>
            <a:xfrm>
              <a:off x="63613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43" name="Google Shape;2043;p6"/>
            <p:cNvSpPr/>
            <p:nvPr/>
          </p:nvSpPr>
          <p:spPr>
            <a:xfrm>
              <a:off x="63613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44" name="Google Shape;2044;p6"/>
            <p:cNvSpPr/>
            <p:nvPr/>
          </p:nvSpPr>
          <p:spPr>
            <a:xfrm>
              <a:off x="63613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45" name="Google Shape;2045;p6"/>
            <p:cNvSpPr/>
            <p:nvPr/>
          </p:nvSpPr>
          <p:spPr>
            <a:xfrm>
              <a:off x="63613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46" name="Google Shape;2046;p6"/>
            <p:cNvSpPr/>
            <p:nvPr/>
          </p:nvSpPr>
          <p:spPr>
            <a:xfrm>
              <a:off x="63613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47" name="Google Shape;2047;p6"/>
            <p:cNvSpPr/>
            <p:nvPr/>
          </p:nvSpPr>
          <p:spPr>
            <a:xfrm>
              <a:off x="63613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48" name="Google Shape;2048;p6"/>
            <p:cNvSpPr/>
            <p:nvPr/>
          </p:nvSpPr>
          <p:spPr>
            <a:xfrm>
              <a:off x="63613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49" name="Google Shape;2049;p6"/>
            <p:cNvSpPr/>
            <p:nvPr/>
          </p:nvSpPr>
          <p:spPr>
            <a:xfrm>
              <a:off x="63613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50" name="Google Shape;2050;p6"/>
            <p:cNvSpPr/>
            <p:nvPr/>
          </p:nvSpPr>
          <p:spPr>
            <a:xfrm>
              <a:off x="63613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51" name="Google Shape;2051;p6"/>
            <p:cNvSpPr/>
            <p:nvPr/>
          </p:nvSpPr>
          <p:spPr>
            <a:xfrm>
              <a:off x="63613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52" name="Google Shape;2052;p6"/>
            <p:cNvSpPr/>
            <p:nvPr/>
          </p:nvSpPr>
          <p:spPr>
            <a:xfrm>
              <a:off x="63613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53" name="Google Shape;2053;p6"/>
            <p:cNvSpPr/>
            <p:nvPr/>
          </p:nvSpPr>
          <p:spPr>
            <a:xfrm>
              <a:off x="63613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54" name="Google Shape;2054;p6"/>
            <p:cNvSpPr/>
            <p:nvPr/>
          </p:nvSpPr>
          <p:spPr>
            <a:xfrm>
              <a:off x="63613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55" name="Google Shape;2055;p6"/>
            <p:cNvSpPr/>
            <p:nvPr/>
          </p:nvSpPr>
          <p:spPr>
            <a:xfrm>
              <a:off x="63613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56" name="Google Shape;2056;p6"/>
            <p:cNvSpPr/>
            <p:nvPr/>
          </p:nvSpPr>
          <p:spPr>
            <a:xfrm>
              <a:off x="63613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57" name="Google Shape;2057;p6"/>
            <p:cNvSpPr/>
            <p:nvPr/>
          </p:nvSpPr>
          <p:spPr>
            <a:xfrm>
              <a:off x="65119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58" name="Google Shape;2058;p6"/>
            <p:cNvSpPr/>
            <p:nvPr/>
          </p:nvSpPr>
          <p:spPr>
            <a:xfrm>
              <a:off x="65119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59" name="Google Shape;2059;p6"/>
            <p:cNvSpPr/>
            <p:nvPr/>
          </p:nvSpPr>
          <p:spPr>
            <a:xfrm>
              <a:off x="65119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60" name="Google Shape;2060;p6"/>
            <p:cNvSpPr/>
            <p:nvPr/>
          </p:nvSpPr>
          <p:spPr>
            <a:xfrm>
              <a:off x="65119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61" name="Google Shape;2061;p6"/>
            <p:cNvSpPr/>
            <p:nvPr/>
          </p:nvSpPr>
          <p:spPr>
            <a:xfrm>
              <a:off x="65119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62" name="Google Shape;2062;p6"/>
            <p:cNvSpPr/>
            <p:nvPr/>
          </p:nvSpPr>
          <p:spPr>
            <a:xfrm>
              <a:off x="65119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63" name="Google Shape;2063;p6"/>
            <p:cNvSpPr/>
            <p:nvPr/>
          </p:nvSpPr>
          <p:spPr>
            <a:xfrm>
              <a:off x="65119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64" name="Google Shape;2064;p6"/>
            <p:cNvSpPr/>
            <p:nvPr/>
          </p:nvSpPr>
          <p:spPr>
            <a:xfrm>
              <a:off x="65119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65" name="Google Shape;2065;p6"/>
            <p:cNvSpPr/>
            <p:nvPr/>
          </p:nvSpPr>
          <p:spPr>
            <a:xfrm>
              <a:off x="66624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66" name="Google Shape;2066;p6"/>
            <p:cNvSpPr/>
            <p:nvPr/>
          </p:nvSpPr>
          <p:spPr>
            <a:xfrm>
              <a:off x="666240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67" name="Google Shape;2067;p6"/>
            <p:cNvSpPr/>
            <p:nvPr/>
          </p:nvSpPr>
          <p:spPr>
            <a:xfrm>
              <a:off x="66624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2068" name="Google Shape;2068;p6"/>
          <p:cNvGrpSpPr/>
          <p:nvPr/>
        </p:nvGrpSpPr>
        <p:grpSpPr>
          <a:xfrm rot="10800000">
            <a:off x="10243269" y="38276"/>
            <a:ext cx="1521044" cy="6781736"/>
            <a:chOff x="5608825" y="238125"/>
            <a:chExt cx="1174975" cy="5238750"/>
          </a:xfrm>
        </p:grpSpPr>
        <p:sp>
          <p:nvSpPr>
            <p:cNvPr id="2069" name="Google Shape;2069;p6"/>
            <p:cNvSpPr/>
            <p:nvPr/>
          </p:nvSpPr>
          <p:spPr>
            <a:xfrm>
              <a:off x="56088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70" name="Google Shape;2070;p6"/>
            <p:cNvSpPr/>
            <p:nvPr/>
          </p:nvSpPr>
          <p:spPr>
            <a:xfrm>
              <a:off x="5608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71" name="Google Shape;2071;p6"/>
            <p:cNvSpPr/>
            <p:nvPr/>
          </p:nvSpPr>
          <p:spPr>
            <a:xfrm>
              <a:off x="5608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72" name="Google Shape;2072;p6"/>
            <p:cNvSpPr/>
            <p:nvPr/>
          </p:nvSpPr>
          <p:spPr>
            <a:xfrm>
              <a:off x="5608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73" name="Google Shape;2073;p6"/>
            <p:cNvSpPr/>
            <p:nvPr/>
          </p:nvSpPr>
          <p:spPr>
            <a:xfrm>
              <a:off x="57593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74" name="Google Shape;2074;p6"/>
            <p:cNvSpPr/>
            <p:nvPr/>
          </p:nvSpPr>
          <p:spPr>
            <a:xfrm>
              <a:off x="57593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75" name="Google Shape;2075;p6"/>
            <p:cNvSpPr/>
            <p:nvPr/>
          </p:nvSpPr>
          <p:spPr>
            <a:xfrm>
              <a:off x="57593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76" name="Google Shape;2076;p6"/>
            <p:cNvSpPr/>
            <p:nvPr/>
          </p:nvSpPr>
          <p:spPr>
            <a:xfrm>
              <a:off x="57593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77" name="Google Shape;2077;p6"/>
            <p:cNvSpPr/>
            <p:nvPr/>
          </p:nvSpPr>
          <p:spPr>
            <a:xfrm>
              <a:off x="57593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78" name="Google Shape;2078;p6"/>
            <p:cNvSpPr/>
            <p:nvPr/>
          </p:nvSpPr>
          <p:spPr>
            <a:xfrm>
              <a:off x="57593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79" name="Google Shape;2079;p6"/>
            <p:cNvSpPr/>
            <p:nvPr/>
          </p:nvSpPr>
          <p:spPr>
            <a:xfrm>
              <a:off x="57593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80" name="Google Shape;2080;p6"/>
            <p:cNvSpPr/>
            <p:nvPr/>
          </p:nvSpPr>
          <p:spPr>
            <a:xfrm>
              <a:off x="57593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81" name="Google Shape;2081;p6"/>
            <p:cNvSpPr/>
            <p:nvPr/>
          </p:nvSpPr>
          <p:spPr>
            <a:xfrm>
              <a:off x="57593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82" name="Google Shape;2082;p6"/>
            <p:cNvSpPr/>
            <p:nvPr/>
          </p:nvSpPr>
          <p:spPr>
            <a:xfrm>
              <a:off x="57593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83" name="Google Shape;2083;p6"/>
            <p:cNvSpPr/>
            <p:nvPr/>
          </p:nvSpPr>
          <p:spPr>
            <a:xfrm>
              <a:off x="57593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84" name="Google Shape;2084;p6"/>
            <p:cNvSpPr/>
            <p:nvPr/>
          </p:nvSpPr>
          <p:spPr>
            <a:xfrm>
              <a:off x="57593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85" name="Google Shape;2085;p6"/>
            <p:cNvSpPr/>
            <p:nvPr/>
          </p:nvSpPr>
          <p:spPr>
            <a:xfrm>
              <a:off x="57593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86" name="Google Shape;2086;p6"/>
            <p:cNvSpPr/>
            <p:nvPr/>
          </p:nvSpPr>
          <p:spPr>
            <a:xfrm>
              <a:off x="57593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87" name="Google Shape;2087;p6"/>
            <p:cNvSpPr/>
            <p:nvPr/>
          </p:nvSpPr>
          <p:spPr>
            <a:xfrm>
              <a:off x="57593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88" name="Google Shape;2088;p6"/>
            <p:cNvSpPr/>
            <p:nvPr/>
          </p:nvSpPr>
          <p:spPr>
            <a:xfrm>
              <a:off x="57593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89" name="Google Shape;2089;p6"/>
            <p:cNvSpPr/>
            <p:nvPr/>
          </p:nvSpPr>
          <p:spPr>
            <a:xfrm>
              <a:off x="57593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90" name="Google Shape;2090;p6"/>
            <p:cNvSpPr/>
            <p:nvPr/>
          </p:nvSpPr>
          <p:spPr>
            <a:xfrm>
              <a:off x="59098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91" name="Google Shape;2091;p6"/>
            <p:cNvSpPr/>
            <p:nvPr/>
          </p:nvSpPr>
          <p:spPr>
            <a:xfrm>
              <a:off x="59098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92" name="Google Shape;2092;p6"/>
            <p:cNvSpPr/>
            <p:nvPr/>
          </p:nvSpPr>
          <p:spPr>
            <a:xfrm>
              <a:off x="59098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93" name="Google Shape;2093;p6"/>
            <p:cNvSpPr/>
            <p:nvPr/>
          </p:nvSpPr>
          <p:spPr>
            <a:xfrm>
              <a:off x="59098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94" name="Google Shape;2094;p6"/>
            <p:cNvSpPr/>
            <p:nvPr/>
          </p:nvSpPr>
          <p:spPr>
            <a:xfrm>
              <a:off x="59098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95" name="Google Shape;2095;p6"/>
            <p:cNvSpPr/>
            <p:nvPr/>
          </p:nvSpPr>
          <p:spPr>
            <a:xfrm>
              <a:off x="59098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96" name="Google Shape;2096;p6"/>
            <p:cNvSpPr/>
            <p:nvPr/>
          </p:nvSpPr>
          <p:spPr>
            <a:xfrm>
              <a:off x="59098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97" name="Google Shape;2097;p6"/>
            <p:cNvSpPr/>
            <p:nvPr/>
          </p:nvSpPr>
          <p:spPr>
            <a:xfrm>
              <a:off x="59098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98" name="Google Shape;2098;p6"/>
            <p:cNvSpPr/>
            <p:nvPr/>
          </p:nvSpPr>
          <p:spPr>
            <a:xfrm>
              <a:off x="59098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99" name="Google Shape;2099;p6"/>
            <p:cNvSpPr/>
            <p:nvPr/>
          </p:nvSpPr>
          <p:spPr>
            <a:xfrm>
              <a:off x="59098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00" name="Google Shape;2100;p6"/>
            <p:cNvSpPr/>
            <p:nvPr/>
          </p:nvSpPr>
          <p:spPr>
            <a:xfrm>
              <a:off x="59098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01" name="Google Shape;2101;p6"/>
            <p:cNvSpPr/>
            <p:nvPr/>
          </p:nvSpPr>
          <p:spPr>
            <a:xfrm>
              <a:off x="59098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02" name="Google Shape;2102;p6"/>
            <p:cNvSpPr/>
            <p:nvPr/>
          </p:nvSpPr>
          <p:spPr>
            <a:xfrm>
              <a:off x="59098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03" name="Google Shape;2103;p6"/>
            <p:cNvSpPr/>
            <p:nvPr/>
          </p:nvSpPr>
          <p:spPr>
            <a:xfrm>
              <a:off x="60603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04" name="Google Shape;2104;p6"/>
            <p:cNvSpPr/>
            <p:nvPr/>
          </p:nvSpPr>
          <p:spPr>
            <a:xfrm>
              <a:off x="606037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05" name="Google Shape;2105;p6"/>
            <p:cNvSpPr/>
            <p:nvPr/>
          </p:nvSpPr>
          <p:spPr>
            <a:xfrm>
              <a:off x="606037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06" name="Google Shape;2106;p6"/>
            <p:cNvSpPr/>
            <p:nvPr/>
          </p:nvSpPr>
          <p:spPr>
            <a:xfrm>
              <a:off x="606037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07" name="Google Shape;2107;p6"/>
            <p:cNvSpPr/>
            <p:nvPr/>
          </p:nvSpPr>
          <p:spPr>
            <a:xfrm>
              <a:off x="606037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08" name="Google Shape;2108;p6"/>
            <p:cNvSpPr/>
            <p:nvPr/>
          </p:nvSpPr>
          <p:spPr>
            <a:xfrm>
              <a:off x="606037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09" name="Google Shape;2109;p6"/>
            <p:cNvSpPr/>
            <p:nvPr/>
          </p:nvSpPr>
          <p:spPr>
            <a:xfrm>
              <a:off x="606037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10" name="Google Shape;2110;p6"/>
            <p:cNvSpPr/>
            <p:nvPr/>
          </p:nvSpPr>
          <p:spPr>
            <a:xfrm>
              <a:off x="606037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11" name="Google Shape;2111;p6"/>
            <p:cNvSpPr/>
            <p:nvPr/>
          </p:nvSpPr>
          <p:spPr>
            <a:xfrm>
              <a:off x="621087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12" name="Google Shape;2112;p6"/>
            <p:cNvSpPr/>
            <p:nvPr/>
          </p:nvSpPr>
          <p:spPr>
            <a:xfrm>
              <a:off x="62108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13" name="Google Shape;2113;p6"/>
            <p:cNvSpPr/>
            <p:nvPr/>
          </p:nvSpPr>
          <p:spPr>
            <a:xfrm>
              <a:off x="621087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14" name="Google Shape;2114;p6"/>
            <p:cNvSpPr/>
            <p:nvPr/>
          </p:nvSpPr>
          <p:spPr>
            <a:xfrm>
              <a:off x="621087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15" name="Google Shape;2115;p6"/>
            <p:cNvSpPr/>
            <p:nvPr/>
          </p:nvSpPr>
          <p:spPr>
            <a:xfrm>
              <a:off x="621087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16" name="Google Shape;2116;p6"/>
            <p:cNvSpPr/>
            <p:nvPr/>
          </p:nvSpPr>
          <p:spPr>
            <a:xfrm>
              <a:off x="63613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17" name="Google Shape;2117;p6"/>
            <p:cNvSpPr/>
            <p:nvPr/>
          </p:nvSpPr>
          <p:spPr>
            <a:xfrm>
              <a:off x="63613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18" name="Google Shape;2118;p6"/>
            <p:cNvSpPr/>
            <p:nvPr/>
          </p:nvSpPr>
          <p:spPr>
            <a:xfrm>
              <a:off x="66624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sp>
        <p:nvSpPr>
          <p:cNvPr id="279" name="Content Placeholder 2"/>
          <p:cNvSpPr>
            <a:spLocks noGrp="1"/>
          </p:cNvSpPr>
          <p:nvPr>
            <p:ph sz="quarter" idx="10"/>
          </p:nvPr>
        </p:nvSpPr>
        <p:spPr>
          <a:xfrm>
            <a:off x="-1" y="1364461"/>
            <a:ext cx="10010705" cy="5455553"/>
          </a:xfrm>
        </p:spPr>
        <p:txBody>
          <a:bodyPr/>
          <a:lstStyle>
            <a:lvl1pPr>
              <a:buClr>
                <a:srgbClr val="002060"/>
              </a:buClr>
              <a:defRPr b="0" cap="none" spc="0">
                <a:ln w="0"/>
                <a:solidFill>
                  <a:schemeClr val="tx1"/>
                </a:solidFill>
                <a:effectLst>
                  <a:outerShdw blurRad="38100" dist="19050" dir="2700000" algn="tl" rotWithShape="0">
                    <a:schemeClr val="dk1">
                      <a:alpha val="40000"/>
                    </a:schemeClr>
                  </a:outerShdw>
                </a:effectLst>
              </a:defRPr>
            </a:lvl1pPr>
            <a:lvl2pPr>
              <a:defRPr sz="2667">
                <a:solidFill>
                  <a:srgbClr val="002060"/>
                </a:solidFill>
              </a:defRPr>
            </a:lvl2pPr>
            <a:lvl3pPr>
              <a:defRPr sz="2400"/>
            </a:lvl3pPr>
            <a:lvl4pPr>
              <a:defRPr sz="2400"/>
            </a:lvl4pPr>
            <a:lvl5pPr>
              <a:defRPr sz="2400"/>
            </a:lvl5pPr>
          </a:lstStyle>
          <a:p>
            <a:pPr lvl="0"/>
            <a:r>
              <a:rPr lang="en-US" altLang="ko-KR" dirty="0"/>
              <a:t>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3464530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842"/>
                                        </p:tgtEl>
                                        <p:attrNameLst>
                                          <p:attrName>style.visibility</p:attrName>
                                        </p:attrNameLst>
                                      </p:cBhvr>
                                      <p:to>
                                        <p:strVal val="visible"/>
                                      </p:to>
                                    </p:set>
                                    <p:animEffect transition="in" filter="wipe(left)">
                                      <p:cBhvr>
                                        <p:cTn id="7" dur="750"/>
                                        <p:tgtEl>
                                          <p:spTgt spid="1842"/>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279">
                                            <p:txEl>
                                              <p:pRg st="0" end="0"/>
                                            </p:txEl>
                                          </p:spTgt>
                                        </p:tgtEl>
                                        <p:attrNameLst>
                                          <p:attrName>style.visibility</p:attrName>
                                        </p:attrNameLst>
                                      </p:cBhvr>
                                      <p:to>
                                        <p:strVal val="visible"/>
                                      </p:to>
                                    </p:set>
                                    <p:animEffect transition="in" filter="wipe(left)">
                                      <p:cBhvr>
                                        <p:cTn id="11" dur="750"/>
                                        <p:tgtEl>
                                          <p:spTgt spid="279">
                                            <p:txEl>
                                              <p:pRg st="0" end="0"/>
                                            </p:txEl>
                                          </p:spTgt>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279">
                                            <p:txEl>
                                              <p:pRg st="1" end="1"/>
                                            </p:txEl>
                                          </p:spTgt>
                                        </p:tgtEl>
                                        <p:attrNameLst>
                                          <p:attrName>style.visibility</p:attrName>
                                        </p:attrNameLst>
                                      </p:cBhvr>
                                      <p:to>
                                        <p:strVal val="visible"/>
                                      </p:to>
                                    </p:set>
                                    <p:animEffect transition="in" filter="wipe(left)">
                                      <p:cBhvr>
                                        <p:cTn id="15" dur="750"/>
                                        <p:tgtEl>
                                          <p:spTgt spid="279">
                                            <p:txEl>
                                              <p:pRg st="1" end="1"/>
                                            </p:txEl>
                                          </p:spTgt>
                                        </p:tgtEl>
                                      </p:cBhvr>
                                    </p:animEffect>
                                  </p:childTnLst>
                                </p:cTn>
                              </p:par>
                            </p:childTnLst>
                          </p:cTn>
                        </p:par>
                        <p:par>
                          <p:cTn id="16" fill="hold">
                            <p:stCondLst>
                              <p:cond delay="2250"/>
                            </p:stCondLst>
                            <p:childTnLst>
                              <p:par>
                                <p:cTn id="17" presetID="22" presetClass="entr" presetSubtype="8" fill="hold" grpId="0" nodeType="afterEffect">
                                  <p:stCondLst>
                                    <p:cond delay="0"/>
                                  </p:stCondLst>
                                  <p:childTnLst>
                                    <p:set>
                                      <p:cBhvr>
                                        <p:cTn id="18" dur="1" fill="hold">
                                          <p:stCondLst>
                                            <p:cond delay="0"/>
                                          </p:stCondLst>
                                        </p:cTn>
                                        <p:tgtEl>
                                          <p:spTgt spid="279">
                                            <p:txEl>
                                              <p:pRg st="2" end="2"/>
                                            </p:txEl>
                                          </p:spTgt>
                                        </p:tgtEl>
                                        <p:attrNameLst>
                                          <p:attrName>style.visibility</p:attrName>
                                        </p:attrNameLst>
                                      </p:cBhvr>
                                      <p:to>
                                        <p:strVal val="visible"/>
                                      </p:to>
                                    </p:set>
                                    <p:animEffect transition="in" filter="wipe(left)">
                                      <p:cBhvr>
                                        <p:cTn id="19" dur="750"/>
                                        <p:tgtEl>
                                          <p:spTgt spid="279">
                                            <p:txEl>
                                              <p:pRg st="2" end="2"/>
                                            </p:txEl>
                                          </p:spTgt>
                                        </p:tgtEl>
                                      </p:cBhvr>
                                    </p:animEffect>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279">
                                            <p:txEl>
                                              <p:pRg st="3" end="3"/>
                                            </p:txEl>
                                          </p:spTgt>
                                        </p:tgtEl>
                                        <p:attrNameLst>
                                          <p:attrName>style.visibility</p:attrName>
                                        </p:attrNameLst>
                                      </p:cBhvr>
                                      <p:to>
                                        <p:strVal val="visible"/>
                                      </p:to>
                                    </p:set>
                                    <p:animEffect transition="in" filter="wipe(left)">
                                      <p:cBhvr>
                                        <p:cTn id="23" dur="750"/>
                                        <p:tgtEl>
                                          <p:spTgt spid="279">
                                            <p:txEl>
                                              <p:pRg st="3" end="3"/>
                                            </p:txEl>
                                          </p:spTgt>
                                        </p:tgtEl>
                                      </p:cBhvr>
                                    </p:animEffect>
                                  </p:childTnLst>
                                </p:cTn>
                              </p:par>
                            </p:childTnLst>
                          </p:cTn>
                        </p:par>
                        <p:par>
                          <p:cTn id="24" fill="hold">
                            <p:stCondLst>
                              <p:cond delay="3750"/>
                            </p:stCondLst>
                            <p:childTnLst>
                              <p:par>
                                <p:cTn id="25" presetID="22" presetClass="entr" presetSubtype="8" fill="hold" grpId="0" nodeType="afterEffect">
                                  <p:stCondLst>
                                    <p:cond delay="0"/>
                                  </p:stCondLst>
                                  <p:childTnLst>
                                    <p:set>
                                      <p:cBhvr>
                                        <p:cTn id="26" dur="1" fill="hold">
                                          <p:stCondLst>
                                            <p:cond delay="0"/>
                                          </p:stCondLst>
                                        </p:cTn>
                                        <p:tgtEl>
                                          <p:spTgt spid="279">
                                            <p:txEl>
                                              <p:pRg st="4" end="4"/>
                                            </p:txEl>
                                          </p:spTgt>
                                        </p:tgtEl>
                                        <p:attrNameLst>
                                          <p:attrName>style.visibility</p:attrName>
                                        </p:attrNameLst>
                                      </p:cBhvr>
                                      <p:to>
                                        <p:strVal val="visible"/>
                                      </p:to>
                                    </p:set>
                                    <p:animEffect transition="in" filter="wipe(left)">
                                      <p:cBhvr>
                                        <p:cTn id="27" dur="750"/>
                                        <p:tgtEl>
                                          <p:spTgt spid="2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2" grpId="0"/>
      <p:bldP spid="279" grpId="0" build="p">
        <p:tmplLst>
          <p:tmpl lvl="1">
            <p:tnLst>
              <p:par>
                <p:cTn presetID="22" presetClass="entr" presetSubtype="8" fill="hold" nodeType="afterEffect">
                  <p:stCondLst>
                    <p:cond delay="0"/>
                  </p:stCondLst>
                  <p:childTnLst>
                    <p:set>
                      <p:cBhvr>
                        <p:cTn dur="1" fill="hold">
                          <p:stCondLst>
                            <p:cond delay="0"/>
                          </p:stCondLst>
                        </p:cTn>
                        <p:tgtEl>
                          <p:spTgt spid="279"/>
                        </p:tgtEl>
                        <p:attrNameLst>
                          <p:attrName>style.visibility</p:attrName>
                        </p:attrNameLst>
                      </p:cBhvr>
                      <p:to>
                        <p:strVal val="visible"/>
                      </p:to>
                    </p:set>
                    <p:animEffect transition="in" filter="wipe(left)">
                      <p:cBhvr>
                        <p:cTn dur="750"/>
                        <p:tgtEl>
                          <p:spTgt spid="279"/>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279"/>
                        </p:tgtEl>
                        <p:attrNameLst>
                          <p:attrName>style.visibility</p:attrName>
                        </p:attrNameLst>
                      </p:cBhvr>
                      <p:to>
                        <p:strVal val="visible"/>
                      </p:to>
                    </p:set>
                    <p:animEffect transition="in" filter="wipe(left)">
                      <p:cBhvr>
                        <p:cTn dur="750"/>
                        <p:tgtEl>
                          <p:spTgt spid="279"/>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279"/>
                        </p:tgtEl>
                        <p:attrNameLst>
                          <p:attrName>style.visibility</p:attrName>
                        </p:attrNameLst>
                      </p:cBhvr>
                      <p:to>
                        <p:strVal val="visible"/>
                      </p:to>
                    </p:set>
                    <p:animEffect transition="in" filter="wipe(left)">
                      <p:cBhvr>
                        <p:cTn dur="750"/>
                        <p:tgtEl>
                          <p:spTgt spid="279"/>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279"/>
                        </p:tgtEl>
                        <p:attrNameLst>
                          <p:attrName>style.visibility</p:attrName>
                        </p:attrNameLst>
                      </p:cBhvr>
                      <p:to>
                        <p:strVal val="visible"/>
                      </p:to>
                    </p:set>
                    <p:animEffect transition="in" filter="wipe(left)">
                      <p:cBhvr>
                        <p:cTn dur="750"/>
                        <p:tgtEl>
                          <p:spTgt spid="279"/>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279"/>
                        </p:tgtEl>
                        <p:attrNameLst>
                          <p:attrName>style.visibility</p:attrName>
                        </p:attrNameLst>
                      </p:cBhvr>
                      <p:to>
                        <p:strVal val="visible"/>
                      </p:to>
                    </p:set>
                    <p:animEffect transition="in" filter="wipe(left)">
                      <p:cBhvr>
                        <p:cTn dur="750"/>
                        <p:tgtEl>
                          <p:spTgt spid="279"/>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003B55"/>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016000" y="928567"/>
            <a:ext cx="7195600" cy="1546400"/>
          </a:xfrm>
          <a:prstGeom prst="rect">
            <a:avLst/>
          </a:prstGeom>
        </p:spPr>
        <p:txBody>
          <a:bodyPr spcFirstLastPara="1" wrap="square" lIns="91425" tIns="91425" rIns="91425" bIns="91425" anchor="t" anchorCtr="0"/>
          <a:lstStyle>
            <a:lvl1pPr lvl="0">
              <a:spcBef>
                <a:spcPts val="0"/>
              </a:spcBef>
              <a:spcAft>
                <a:spcPts val="0"/>
              </a:spcAft>
              <a:buClr>
                <a:srgbClr val="80BFB7"/>
              </a:buClr>
              <a:buSzPts val="6000"/>
              <a:buNone/>
              <a:defRPr sz="8000" b="0" cap="none" spc="0">
                <a:ln w="0"/>
                <a:solidFill>
                  <a:schemeClr val="bg1"/>
                </a:solidFill>
                <a:effectLst>
                  <a:outerShdw blurRad="38100" dist="19050" dir="2700000" algn="tl" rotWithShape="0">
                    <a:schemeClr val="dk1">
                      <a:alpha val="40000"/>
                    </a:schemeClr>
                  </a:outerShdw>
                </a:effectLst>
              </a:defRPr>
            </a:lvl1pPr>
            <a:lvl2pPr lvl="1">
              <a:spcBef>
                <a:spcPts val="0"/>
              </a:spcBef>
              <a:spcAft>
                <a:spcPts val="0"/>
              </a:spcAft>
              <a:buClr>
                <a:srgbClr val="80BFB7"/>
              </a:buClr>
              <a:buSzPts val="6000"/>
              <a:buNone/>
              <a:defRPr sz="8000">
                <a:solidFill>
                  <a:srgbClr val="80BFB7"/>
                </a:solidFill>
              </a:defRPr>
            </a:lvl2pPr>
            <a:lvl3pPr lvl="2">
              <a:spcBef>
                <a:spcPts val="0"/>
              </a:spcBef>
              <a:spcAft>
                <a:spcPts val="0"/>
              </a:spcAft>
              <a:buClr>
                <a:srgbClr val="80BFB7"/>
              </a:buClr>
              <a:buSzPts val="6000"/>
              <a:buNone/>
              <a:defRPr sz="8000">
                <a:solidFill>
                  <a:srgbClr val="80BFB7"/>
                </a:solidFill>
              </a:defRPr>
            </a:lvl3pPr>
            <a:lvl4pPr lvl="3">
              <a:spcBef>
                <a:spcPts val="0"/>
              </a:spcBef>
              <a:spcAft>
                <a:spcPts val="0"/>
              </a:spcAft>
              <a:buClr>
                <a:srgbClr val="80BFB7"/>
              </a:buClr>
              <a:buSzPts val="6000"/>
              <a:buNone/>
              <a:defRPr sz="8000">
                <a:solidFill>
                  <a:srgbClr val="80BFB7"/>
                </a:solidFill>
              </a:defRPr>
            </a:lvl4pPr>
            <a:lvl5pPr lvl="4">
              <a:spcBef>
                <a:spcPts val="0"/>
              </a:spcBef>
              <a:spcAft>
                <a:spcPts val="0"/>
              </a:spcAft>
              <a:buClr>
                <a:srgbClr val="80BFB7"/>
              </a:buClr>
              <a:buSzPts val="6000"/>
              <a:buNone/>
              <a:defRPr sz="8000">
                <a:solidFill>
                  <a:srgbClr val="80BFB7"/>
                </a:solidFill>
              </a:defRPr>
            </a:lvl5pPr>
            <a:lvl6pPr lvl="5">
              <a:spcBef>
                <a:spcPts val="0"/>
              </a:spcBef>
              <a:spcAft>
                <a:spcPts val="0"/>
              </a:spcAft>
              <a:buClr>
                <a:srgbClr val="80BFB7"/>
              </a:buClr>
              <a:buSzPts val="6000"/>
              <a:buNone/>
              <a:defRPr sz="8000">
                <a:solidFill>
                  <a:srgbClr val="80BFB7"/>
                </a:solidFill>
              </a:defRPr>
            </a:lvl6pPr>
            <a:lvl7pPr lvl="6">
              <a:spcBef>
                <a:spcPts val="0"/>
              </a:spcBef>
              <a:spcAft>
                <a:spcPts val="0"/>
              </a:spcAft>
              <a:buClr>
                <a:srgbClr val="80BFB7"/>
              </a:buClr>
              <a:buSzPts val="6000"/>
              <a:buNone/>
              <a:defRPr sz="8000">
                <a:solidFill>
                  <a:srgbClr val="80BFB7"/>
                </a:solidFill>
              </a:defRPr>
            </a:lvl7pPr>
            <a:lvl8pPr lvl="7">
              <a:spcBef>
                <a:spcPts val="0"/>
              </a:spcBef>
              <a:spcAft>
                <a:spcPts val="0"/>
              </a:spcAft>
              <a:buClr>
                <a:srgbClr val="80BFB7"/>
              </a:buClr>
              <a:buSzPts val="6000"/>
              <a:buNone/>
              <a:defRPr sz="8000">
                <a:solidFill>
                  <a:srgbClr val="80BFB7"/>
                </a:solidFill>
              </a:defRPr>
            </a:lvl8pPr>
            <a:lvl9pPr lvl="8">
              <a:spcBef>
                <a:spcPts val="0"/>
              </a:spcBef>
              <a:spcAft>
                <a:spcPts val="0"/>
              </a:spcAft>
              <a:buClr>
                <a:srgbClr val="80BFB7"/>
              </a:buClr>
              <a:buSzPts val="6000"/>
              <a:buNone/>
              <a:defRPr sz="8000">
                <a:solidFill>
                  <a:srgbClr val="80BFB7"/>
                </a:solidFill>
              </a:defRPr>
            </a:lvl9pPr>
          </a:lstStyle>
          <a:p>
            <a:endParaRPr/>
          </a:p>
        </p:txBody>
      </p:sp>
      <p:grpSp>
        <p:nvGrpSpPr>
          <p:cNvPr id="11" name="Google Shape;11;p2"/>
          <p:cNvGrpSpPr/>
          <p:nvPr/>
        </p:nvGrpSpPr>
        <p:grpSpPr>
          <a:xfrm rot="10800000">
            <a:off x="11607156" y="38264"/>
            <a:ext cx="546843" cy="6781736"/>
            <a:chOff x="836200" y="238125"/>
            <a:chExt cx="422425" cy="5238750"/>
          </a:xfrm>
        </p:grpSpPr>
        <p:sp>
          <p:nvSpPr>
            <p:cNvPr id="12" name="Google Shape;12;p2"/>
            <p:cNvSpPr/>
            <p:nvPr/>
          </p:nvSpPr>
          <p:spPr>
            <a:xfrm>
              <a:off x="83620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3" name="Google Shape;13;p2"/>
            <p:cNvSpPr/>
            <p:nvPr/>
          </p:nvSpPr>
          <p:spPr>
            <a:xfrm>
              <a:off x="83620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4" name="Google Shape;14;p2"/>
            <p:cNvSpPr/>
            <p:nvPr/>
          </p:nvSpPr>
          <p:spPr>
            <a:xfrm>
              <a:off x="83620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5" name="Google Shape;15;p2"/>
            <p:cNvSpPr/>
            <p:nvPr/>
          </p:nvSpPr>
          <p:spPr>
            <a:xfrm>
              <a:off x="83620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6" name="Google Shape;16;p2"/>
            <p:cNvSpPr/>
            <p:nvPr/>
          </p:nvSpPr>
          <p:spPr>
            <a:xfrm>
              <a:off x="83620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7" name="Google Shape;17;p2"/>
            <p:cNvSpPr/>
            <p:nvPr/>
          </p:nvSpPr>
          <p:spPr>
            <a:xfrm>
              <a:off x="83620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 name="Google Shape;18;p2"/>
            <p:cNvSpPr/>
            <p:nvPr/>
          </p:nvSpPr>
          <p:spPr>
            <a:xfrm>
              <a:off x="83620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 name="Google Shape;19;p2"/>
            <p:cNvSpPr/>
            <p:nvPr/>
          </p:nvSpPr>
          <p:spPr>
            <a:xfrm>
              <a:off x="83620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 name="Google Shape;20;p2"/>
            <p:cNvSpPr/>
            <p:nvPr/>
          </p:nvSpPr>
          <p:spPr>
            <a:xfrm>
              <a:off x="83620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 name="Google Shape;21;p2"/>
            <p:cNvSpPr/>
            <p:nvPr/>
          </p:nvSpPr>
          <p:spPr>
            <a:xfrm>
              <a:off x="83620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2" name="Google Shape;22;p2"/>
            <p:cNvSpPr/>
            <p:nvPr/>
          </p:nvSpPr>
          <p:spPr>
            <a:xfrm>
              <a:off x="83620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3" name="Google Shape;23;p2"/>
            <p:cNvSpPr/>
            <p:nvPr/>
          </p:nvSpPr>
          <p:spPr>
            <a:xfrm>
              <a:off x="83620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4" name="Google Shape;24;p2"/>
            <p:cNvSpPr/>
            <p:nvPr/>
          </p:nvSpPr>
          <p:spPr>
            <a:xfrm>
              <a:off x="83620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5" name="Google Shape;25;p2"/>
            <p:cNvSpPr/>
            <p:nvPr/>
          </p:nvSpPr>
          <p:spPr>
            <a:xfrm>
              <a:off x="83620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6" name="Google Shape;26;p2"/>
            <p:cNvSpPr/>
            <p:nvPr/>
          </p:nvSpPr>
          <p:spPr>
            <a:xfrm>
              <a:off x="83620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7" name="Google Shape;27;p2"/>
            <p:cNvSpPr/>
            <p:nvPr/>
          </p:nvSpPr>
          <p:spPr>
            <a:xfrm>
              <a:off x="83620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8" name="Google Shape;28;p2"/>
            <p:cNvSpPr/>
            <p:nvPr/>
          </p:nvSpPr>
          <p:spPr>
            <a:xfrm>
              <a:off x="83620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9" name="Google Shape;29;p2"/>
            <p:cNvSpPr/>
            <p:nvPr/>
          </p:nvSpPr>
          <p:spPr>
            <a:xfrm>
              <a:off x="83620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0" name="Google Shape;30;p2"/>
            <p:cNvSpPr/>
            <p:nvPr/>
          </p:nvSpPr>
          <p:spPr>
            <a:xfrm>
              <a:off x="83620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1" name="Google Shape;31;p2"/>
            <p:cNvSpPr/>
            <p:nvPr/>
          </p:nvSpPr>
          <p:spPr>
            <a:xfrm>
              <a:off x="83620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2" name="Google Shape;32;p2"/>
            <p:cNvSpPr/>
            <p:nvPr/>
          </p:nvSpPr>
          <p:spPr>
            <a:xfrm>
              <a:off x="83620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3" name="Google Shape;33;p2"/>
            <p:cNvSpPr/>
            <p:nvPr/>
          </p:nvSpPr>
          <p:spPr>
            <a:xfrm>
              <a:off x="83620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4" name="Google Shape;34;p2"/>
            <p:cNvSpPr/>
            <p:nvPr/>
          </p:nvSpPr>
          <p:spPr>
            <a:xfrm>
              <a:off x="83620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5" name="Google Shape;35;p2"/>
            <p:cNvSpPr/>
            <p:nvPr/>
          </p:nvSpPr>
          <p:spPr>
            <a:xfrm>
              <a:off x="83620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6" name="Google Shape;36;p2"/>
            <p:cNvSpPr/>
            <p:nvPr/>
          </p:nvSpPr>
          <p:spPr>
            <a:xfrm>
              <a:off x="83620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7" name="Google Shape;37;p2"/>
            <p:cNvSpPr/>
            <p:nvPr/>
          </p:nvSpPr>
          <p:spPr>
            <a:xfrm>
              <a:off x="83620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8" name="Google Shape;38;p2"/>
            <p:cNvSpPr/>
            <p:nvPr/>
          </p:nvSpPr>
          <p:spPr>
            <a:xfrm>
              <a:off x="83620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9" name="Google Shape;39;p2"/>
            <p:cNvSpPr/>
            <p:nvPr/>
          </p:nvSpPr>
          <p:spPr>
            <a:xfrm>
              <a:off x="83620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0" name="Google Shape;40;p2"/>
            <p:cNvSpPr/>
            <p:nvPr/>
          </p:nvSpPr>
          <p:spPr>
            <a:xfrm>
              <a:off x="83620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1" name="Google Shape;41;p2"/>
            <p:cNvSpPr/>
            <p:nvPr/>
          </p:nvSpPr>
          <p:spPr>
            <a:xfrm>
              <a:off x="83620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2" name="Google Shape;42;p2"/>
            <p:cNvSpPr/>
            <p:nvPr/>
          </p:nvSpPr>
          <p:spPr>
            <a:xfrm>
              <a:off x="83620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3" name="Google Shape;43;p2"/>
            <p:cNvSpPr/>
            <p:nvPr/>
          </p:nvSpPr>
          <p:spPr>
            <a:xfrm>
              <a:off x="83620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4" name="Google Shape;44;p2"/>
            <p:cNvSpPr/>
            <p:nvPr/>
          </p:nvSpPr>
          <p:spPr>
            <a:xfrm>
              <a:off x="83620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5" name="Google Shape;45;p2"/>
            <p:cNvSpPr/>
            <p:nvPr/>
          </p:nvSpPr>
          <p:spPr>
            <a:xfrm>
              <a:off x="83620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6" name="Google Shape;46;p2"/>
            <p:cNvSpPr/>
            <p:nvPr/>
          </p:nvSpPr>
          <p:spPr>
            <a:xfrm>
              <a:off x="83620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7" name="Google Shape;47;p2"/>
            <p:cNvSpPr/>
            <p:nvPr/>
          </p:nvSpPr>
          <p:spPr>
            <a:xfrm>
              <a:off x="9867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8" name="Google Shape;48;p2"/>
            <p:cNvSpPr/>
            <p:nvPr/>
          </p:nvSpPr>
          <p:spPr>
            <a:xfrm>
              <a:off x="986700"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9" name="Google Shape;49;p2"/>
            <p:cNvSpPr/>
            <p:nvPr/>
          </p:nvSpPr>
          <p:spPr>
            <a:xfrm>
              <a:off x="986700"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0" name="Google Shape;50;p2"/>
            <p:cNvSpPr/>
            <p:nvPr/>
          </p:nvSpPr>
          <p:spPr>
            <a:xfrm>
              <a:off x="986700"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1" name="Google Shape;51;p2"/>
            <p:cNvSpPr/>
            <p:nvPr/>
          </p:nvSpPr>
          <p:spPr>
            <a:xfrm>
              <a:off x="9867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2" name="Google Shape;52;p2"/>
            <p:cNvSpPr/>
            <p:nvPr/>
          </p:nvSpPr>
          <p:spPr>
            <a:xfrm>
              <a:off x="986700"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3" name="Google Shape;53;p2"/>
            <p:cNvSpPr/>
            <p:nvPr/>
          </p:nvSpPr>
          <p:spPr>
            <a:xfrm>
              <a:off x="986700"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4" name="Google Shape;54;p2"/>
            <p:cNvSpPr/>
            <p:nvPr/>
          </p:nvSpPr>
          <p:spPr>
            <a:xfrm>
              <a:off x="986700"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5" name="Google Shape;55;p2"/>
            <p:cNvSpPr/>
            <p:nvPr/>
          </p:nvSpPr>
          <p:spPr>
            <a:xfrm>
              <a:off x="986700"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6" name="Google Shape;56;p2"/>
            <p:cNvSpPr/>
            <p:nvPr/>
          </p:nvSpPr>
          <p:spPr>
            <a:xfrm>
              <a:off x="986700"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7" name="Google Shape;57;p2"/>
            <p:cNvSpPr/>
            <p:nvPr/>
          </p:nvSpPr>
          <p:spPr>
            <a:xfrm>
              <a:off x="9867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8" name="Google Shape;58;p2"/>
            <p:cNvSpPr/>
            <p:nvPr/>
          </p:nvSpPr>
          <p:spPr>
            <a:xfrm>
              <a:off x="986700"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9" name="Google Shape;59;p2"/>
            <p:cNvSpPr/>
            <p:nvPr/>
          </p:nvSpPr>
          <p:spPr>
            <a:xfrm>
              <a:off x="986700"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60" name="Google Shape;60;p2"/>
            <p:cNvSpPr/>
            <p:nvPr/>
          </p:nvSpPr>
          <p:spPr>
            <a:xfrm>
              <a:off x="986700"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61" name="Google Shape;61;p2"/>
            <p:cNvSpPr/>
            <p:nvPr/>
          </p:nvSpPr>
          <p:spPr>
            <a:xfrm>
              <a:off x="9867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62" name="Google Shape;62;p2"/>
            <p:cNvSpPr/>
            <p:nvPr/>
          </p:nvSpPr>
          <p:spPr>
            <a:xfrm>
              <a:off x="986700"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63" name="Google Shape;63;p2"/>
            <p:cNvSpPr/>
            <p:nvPr/>
          </p:nvSpPr>
          <p:spPr>
            <a:xfrm>
              <a:off x="986700"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64" name="Google Shape;64;p2"/>
            <p:cNvSpPr/>
            <p:nvPr/>
          </p:nvSpPr>
          <p:spPr>
            <a:xfrm>
              <a:off x="986700"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65" name="Google Shape;65;p2"/>
            <p:cNvSpPr/>
            <p:nvPr/>
          </p:nvSpPr>
          <p:spPr>
            <a:xfrm>
              <a:off x="9867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66" name="Google Shape;66;p2"/>
            <p:cNvSpPr/>
            <p:nvPr/>
          </p:nvSpPr>
          <p:spPr>
            <a:xfrm>
              <a:off x="9867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67" name="Google Shape;67;p2"/>
            <p:cNvSpPr/>
            <p:nvPr/>
          </p:nvSpPr>
          <p:spPr>
            <a:xfrm>
              <a:off x="986700"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68" name="Google Shape;68;p2"/>
            <p:cNvSpPr/>
            <p:nvPr/>
          </p:nvSpPr>
          <p:spPr>
            <a:xfrm>
              <a:off x="986700"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69" name="Google Shape;69;p2"/>
            <p:cNvSpPr/>
            <p:nvPr/>
          </p:nvSpPr>
          <p:spPr>
            <a:xfrm>
              <a:off x="986700"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70" name="Google Shape;70;p2"/>
            <p:cNvSpPr/>
            <p:nvPr/>
          </p:nvSpPr>
          <p:spPr>
            <a:xfrm>
              <a:off x="11372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71" name="Google Shape;71;p2"/>
            <p:cNvSpPr/>
            <p:nvPr/>
          </p:nvSpPr>
          <p:spPr>
            <a:xfrm>
              <a:off x="11372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72" name="Google Shape;72;p2"/>
            <p:cNvSpPr/>
            <p:nvPr/>
          </p:nvSpPr>
          <p:spPr>
            <a:xfrm>
              <a:off x="11372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73" name="Google Shape;73;p2"/>
            <p:cNvSpPr/>
            <p:nvPr/>
          </p:nvSpPr>
          <p:spPr>
            <a:xfrm>
              <a:off x="11372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74" name="Google Shape;74;p2"/>
            <p:cNvSpPr/>
            <p:nvPr/>
          </p:nvSpPr>
          <p:spPr>
            <a:xfrm>
              <a:off x="11372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75" name="Google Shape;75;p2"/>
            <p:cNvSpPr/>
            <p:nvPr/>
          </p:nvSpPr>
          <p:spPr>
            <a:xfrm>
              <a:off x="11372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76" name="Google Shape;76;p2"/>
            <p:cNvSpPr/>
            <p:nvPr/>
          </p:nvSpPr>
          <p:spPr>
            <a:xfrm>
              <a:off x="11372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77" name="Google Shape;77;p2"/>
            <p:cNvSpPr/>
            <p:nvPr/>
          </p:nvSpPr>
          <p:spPr>
            <a:xfrm>
              <a:off x="11372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78" name="Google Shape;78;p2"/>
            <p:cNvSpPr/>
            <p:nvPr/>
          </p:nvSpPr>
          <p:spPr>
            <a:xfrm>
              <a:off x="11372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79" name="Google Shape;79;p2"/>
            <p:cNvSpPr/>
            <p:nvPr/>
          </p:nvSpPr>
          <p:spPr>
            <a:xfrm>
              <a:off x="11372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80" name="Google Shape;80;p2"/>
            <p:cNvSpPr/>
            <p:nvPr/>
          </p:nvSpPr>
          <p:spPr>
            <a:xfrm>
              <a:off x="11372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81" name="Google Shape;81;p2"/>
            <p:cNvSpPr/>
            <p:nvPr/>
          </p:nvSpPr>
          <p:spPr>
            <a:xfrm>
              <a:off x="11372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82" name="Google Shape;82;p2"/>
            <p:cNvSpPr/>
            <p:nvPr/>
          </p:nvSpPr>
          <p:spPr>
            <a:xfrm>
              <a:off x="11372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83" name="Google Shape;83;p2"/>
            <p:cNvSpPr/>
            <p:nvPr/>
          </p:nvSpPr>
          <p:spPr>
            <a:xfrm>
              <a:off x="11372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84" name="Google Shape;84;p2"/>
            <p:cNvSpPr/>
            <p:nvPr/>
          </p:nvSpPr>
          <p:spPr>
            <a:xfrm>
              <a:off x="11372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85" name="Google Shape;85;p2"/>
            <p:cNvSpPr/>
            <p:nvPr/>
          </p:nvSpPr>
          <p:spPr>
            <a:xfrm>
              <a:off x="11372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86" name="Google Shape;86;p2"/>
            <p:cNvSpPr/>
            <p:nvPr/>
          </p:nvSpPr>
          <p:spPr>
            <a:xfrm>
              <a:off x="11372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87" name="Google Shape;87;p2"/>
            <p:cNvSpPr/>
            <p:nvPr/>
          </p:nvSpPr>
          <p:spPr>
            <a:xfrm>
              <a:off x="11372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88" name="Google Shape;88;p2"/>
            <p:cNvSpPr/>
            <p:nvPr/>
          </p:nvSpPr>
          <p:spPr>
            <a:xfrm>
              <a:off x="11372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89" name="Google Shape;89;p2"/>
            <p:cNvSpPr/>
            <p:nvPr/>
          </p:nvSpPr>
          <p:spPr>
            <a:xfrm>
              <a:off x="11372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90" name="Google Shape;90;p2"/>
            <p:cNvSpPr/>
            <p:nvPr/>
          </p:nvSpPr>
          <p:spPr>
            <a:xfrm>
              <a:off x="11372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91" name="Google Shape;91;p2"/>
            <p:cNvSpPr/>
            <p:nvPr/>
          </p:nvSpPr>
          <p:spPr>
            <a:xfrm>
              <a:off x="11372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92" name="Google Shape;92;p2"/>
          <p:cNvGrpSpPr/>
          <p:nvPr/>
        </p:nvGrpSpPr>
        <p:grpSpPr>
          <a:xfrm rot="10800000">
            <a:off x="8879380" y="38264"/>
            <a:ext cx="3079792" cy="6781736"/>
            <a:chOff x="986700" y="238125"/>
            <a:chExt cx="2379075" cy="5238750"/>
          </a:xfrm>
        </p:grpSpPr>
        <p:sp>
          <p:nvSpPr>
            <p:cNvPr id="93" name="Google Shape;93;p2"/>
            <p:cNvSpPr/>
            <p:nvPr/>
          </p:nvSpPr>
          <p:spPr>
            <a:xfrm>
              <a:off x="986700"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94" name="Google Shape;94;p2"/>
            <p:cNvSpPr/>
            <p:nvPr/>
          </p:nvSpPr>
          <p:spPr>
            <a:xfrm>
              <a:off x="986700"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95" name="Google Shape;95;p2"/>
            <p:cNvSpPr/>
            <p:nvPr/>
          </p:nvSpPr>
          <p:spPr>
            <a:xfrm>
              <a:off x="9867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96" name="Google Shape;96;p2"/>
            <p:cNvSpPr/>
            <p:nvPr/>
          </p:nvSpPr>
          <p:spPr>
            <a:xfrm>
              <a:off x="986700"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97" name="Google Shape;97;p2"/>
            <p:cNvSpPr/>
            <p:nvPr/>
          </p:nvSpPr>
          <p:spPr>
            <a:xfrm>
              <a:off x="986700"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98" name="Google Shape;98;p2"/>
            <p:cNvSpPr/>
            <p:nvPr/>
          </p:nvSpPr>
          <p:spPr>
            <a:xfrm>
              <a:off x="9867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99" name="Google Shape;99;p2"/>
            <p:cNvSpPr/>
            <p:nvPr/>
          </p:nvSpPr>
          <p:spPr>
            <a:xfrm>
              <a:off x="986700"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00" name="Google Shape;100;p2"/>
            <p:cNvSpPr/>
            <p:nvPr/>
          </p:nvSpPr>
          <p:spPr>
            <a:xfrm>
              <a:off x="986700"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01" name="Google Shape;101;p2"/>
            <p:cNvSpPr/>
            <p:nvPr/>
          </p:nvSpPr>
          <p:spPr>
            <a:xfrm>
              <a:off x="986700"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02" name="Google Shape;102;p2"/>
            <p:cNvSpPr/>
            <p:nvPr/>
          </p:nvSpPr>
          <p:spPr>
            <a:xfrm>
              <a:off x="986700"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03" name="Google Shape;103;p2"/>
            <p:cNvSpPr/>
            <p:nvPr/>
          </p:nvSpPr>
          <p:spPr>
            <a:xfrm>
              <a:off x="986700"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04" name="Google Shape;104;p2"/>
            <p:cNvSpPr/>
            <p:nvPr/>
          </p:nvSpPr>
          <p:spPr>
            <a:xfrm>
              <a:off x="9867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05" name="Google Shape;105;p2"/>
            <p:cNvSpPr/>
            <p:nvPr/>
          </p:nvSpPr>
          <p:spPr>
            <a:xfrm>
              <a:off x="11372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06" name="Google Shape;106;p2"/>
            <p:cNvSpPr/>
            <p:nvPr/>
          </p:nvSpPr>
          <p:spPr>
            <a:xfrm>
              <a:off x="11372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07" name="Google Shape;107;p2"/>
            <p:cNvSpPr/>
            <p:nvPr/>
          </p:nvSpPr>
          <p:spPr>
            <a:xfrm>
              <a:off x="11372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08" name="Google Shape;108;p2"/>
            <p:cNvSpPr/>
            <p:nvPr/>
          </p:nvSpPr>
          <p:spPr>
            <a:xfrm>
              <a:off x="11372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09" name="Google Shape;109;p2"/>
            <p:cNvSpPr/>
            <p:nvPr/>
          </p:nvSpPr>
          <p:spPr>
            <a:xfrm>
              <a:off x="11372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10" name="Google Shape;110;p2"/>
            <p:cNvSpPr/>
            <p:nvPr/>
          </p:nvSpPr>
          <p:spPr>
            <a:xfrm>
              <a:off x="11372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11" name="Google Shape;111;p2"/>
            <p:cNvSpPr/>
            <p:nvPr/>
          </p:nvSpPr>
          <p:spPr>
            <a:xfrm>
              <a:off x="11372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12" name="Google Shape;112;p2"/>
            <p:cNvSpPr/>
            <p:nvPr/>
          </p:nvSpPr>
          <p:spPr>
            <a:xfrm>
              <a:off x="11372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13" name="Google Shape;113;p2"/>
            <p:cNvSpPr/>
            <p:nvPr/>
          </p:nvSpPr>
          <p:spPr>
            <a:xfrm>
              <a:off x="11372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14" name="Google Shape;114;p2"/>
            <p:cNvSpPr/>
            <p:nvPr/>
          </p:nvSpPr>
          <p:spPr>
            <a:xfrm>
              <a:off x="11372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15" name="Google Shape;115;p2"/>
            <p:cNvSpPr/>
            <p:nvPr/>
          </p:nvSpPr>
          <p:spPr>
            <a:xfrm>
              <a:off x="11372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16" name="Google Shape;116;p2"/>
            <p:cNvSpPr/>
            <p:nvPr/>
          </p:nvSpPr>
          <p:spPr>
            <a:xfrm>
              <a:off x="11372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17" name="Google Shape;117;p2"/>
            <p:cNvSpPr/>
            <p:nvPr/>
          </p:nvSpPr>
          <p:spPr>
            <a:xfrm>
              <a:off x="11372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18" name="Google Shape;118;p2"/>
            <p:cNvSpPr/>
            <p:nvPr/>
          </p:nvSpPr>
          <p:spPr>
            <a:xfrm>
              <a:off x="128772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19" name="Google Shape;119;p2"/>
            <p:cNvSpPr/>
            <p:nvPr/>
          </p:nvSpPr>
          <p:spPr>
            <a:xfrm>
              <a:off x="128772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20" name="Google Shape;120;p2"/>
            <p:cNvSpPr/>
            <p:nvPr/>
          </p:nvSpPr>
          <p:spPr>
            <a:xfrm>
              <a:off x="128772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21" name="Google Shape;121;p2"/>
            <p:cNvSpPr/>
            <p:nvPr/>
          </p:nvSpPr>
          <p:spPr>
            <a:xfrm>
              <a:off x="128772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22" name="Google Shape;122;p2"/>
            <p:cNvSpPr/>
            <p:nvPr/>
          </p:nvSpPr>
          <p:spPr>
            <a:xfrm>
              <a:off x="128772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23" name="Google Shape;123;p2"/>
            <p:cNvSpPr/>
            <p:nvPr/>
          </p:nvSpPr>
          <p:spPr>
            <a:xfrm>
              <a:off x="128772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24" name="Google Shape;124;p2"/>
            <p:cNvSpPr/>
            <p:nvPr/>
          </p:nvSpPr>
          <p:spPr>
            <a:xfrm>
              <a:off x="128772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25" name="Google Shape;125;p2"/>
            <p:cNvSpPr/>
            <p:nvPr/>
          </p:nvSpPr>
          <p:spPr>
            <a:xfrm>
              <a:off x="128772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26" name="Google Shape;126;p2"/>
            <p:cNvSpPr/>
            <p:nvPr/>
          </p:nvSpPr>
          <p:spPr>
            <a:xfrm>
              <a:off x="128772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27" name="Google Shape;127;p2"/>
            <p:cNvSpPr/>
            <p:nvPr/>
          </p:nvSpPr>
          <p:spPr>
            <a:xfrm>
              <a:off x="128772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28" name="Google Shape;128;p2"/>
            <p:cNvSpPr/>
            <p:nvPr/>
          </p:nvSpPr>
          <p:spPr>
            <a:xfrm>
              <a:off x="128772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29" name="Google Shape;129;p2"/>
            <p:cNvSpPr/>
            <p:nvPr/>
          </p:nvSpPr>
          <p:spPr>
            <a:xfrm>
              <a:off x="128772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30" name="Google Shape;130;p2"/>
            <p:cNvSpPr/>
            <p:nvPr/>
          </p:nvSpPr>
          <p:spPr>
            <a:xfrm>
              <a:off x="128772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31" name="Google Shape;131;p2"/>
            <p:cNvSpPr/>
            <p:nvPr/>
          </p:nvSpPr>
          <p:spPr>
            <a:xfrm>
              <a:off x="128772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32" name="Google Shape;132;p2"/>
            <p:cNvSpPr/>
            <p:nvPr/>
          </p:nvSpPr>
          <p:spPr>
            <a:xfrm>
              <a:off x="128772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33" name="Google Shape;133;p2"/>
            <p:cNvSpPr/>
            <p:nvPr/>
          </p:nvSpPr>
          <p:spPr>
            <a:xfrm>
              <a:off x="128772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34" name="Google Shape;134;p2"/>
            <p:cNvSpPr/>
            <p:nvPr/>
          </p:nvSpPr>
          <p:spPr>
            <a:xfrm>
              <a:off x="128772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35" name="Google Shape;135;p2"/>
            <p:cNvSpPr/>
            <p:nvPr/>
          </p:nvSpPr>
          <p:spPr>
            <a:xfrm>
              <a:off x="128772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36" name="Google Shape;136;p2"/>
            <p:cNvSpPr/>
            <p:nvPr/>
          </p:nvSpPr>
          <p:spPr>
            <a:xfrm>
              <a:off x="128772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37" name="Google Shape;137;p2"/>
            <p:cNvSpPr/>
            <p:nvPr/>
          </p:nvSpPr>
          <p:spPr>
            <a:xfrm>
              <a:off x="128772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38" name="Google Shape;138;p2"/>
            <p:cNvSpPr/>
            <p:nvPr/>
          </p:nvSpPr>
          <p:spPr>
            <a:xfrm>
              <a:off x="14382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39" name="Google Shape;139;p2"/>
            <p:cNvSpPr/>
            <p:nvPr/>
          </p:nvSpPr>
          <p:spPr>
            <a:xfrm>
              <a:off x="14382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40" name="Google Shape;140;p2"/>
            <p:cNvSpPr/>
            <p:nvPr/>
          </p:nvSpPr>
          <p:spPr>
            <a:xfrm>
              <a:off x="14382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41" name="Google Shape;141;p2"/>
            <p:cNvSpPr/>
            <p:nvPr/>
          </p:nvSpPr>
          <p:spPr>
            <a:xfrm>
              <a:off x="14382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42" name="Google Shape;142;p2"/>
            <p:cNvSpPr/>
            <p:nvPr/>
          </p:nvSpPr>
          <p:spPr>
            <a:xfrm>
              <a:off x="14382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43" name="Google Shape;143;p2"/>
            <p:cNvSpPr/>
            <p:nvPr/>
          </p:nvSpPr>
          <p:spPr>
            <a:xfrm>
              <a:off x="14382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44" name="Google Shape;144;p2"/>
            <p:cNvSpPr/>
            <p:nvPr/>
          </p:nvSpPr>
          <p:spPr>
            <a:xfrm>
              <a:off x="14382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45" name="Google Shape;145;p2"/>
            <p:cNvSpPr/>
            <p:nvPr/>
          </p:nvSpPr>
          <p:spPr>
            <a:xfrm>
              <a:off x="14382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46" name="Google Shape;146;p2"/>
            <p:cNvSpPr/>
            <p:nvPr/>
          </p:nvSpPr>
          <p:spPr>
            <a:xfrm>
              <a:off x="14382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47" name="Google Shape;147;p2"/>
            <p:cNvSpPr/>
            <p:nvPr/>
          </p:nvSpPr>
          <p:spPr>
            <a:xfrm>
              <a:off x="14382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48" name="Google Shape;148;p2"/>
            <p:cNvSpPr/>
            <p:nvPr/>
          </p:nvSpPr>
          <p:spPr>
            <a:xfrm>
              <a:off x="14382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49" name="Google Shape;149;p2"/>
            <p:cNvSpPr/>
            <p:nvPr/>
          </p:nvSpPr>
          <p:spPr>
            <a:xfrm>
              <a:off x="14382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50" name="Google Shape;150;p2"/>
            <p:cNvSpPr/>
            <p:nvPr/>
          </p:nvSpPr>
          <p:spPr>
            <a:xfrm>
              <a:off x="14382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51" name="Google Shape;151;p2"/>
            <p:cNvSpPr/>
            <p:nvPr/>
          </p:nvSpPr>
          <p:spPr>
            <a:xfrm>
              <a:off x="14382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52" name="Google Shape;152;p2"/>
            <p:cNvSpPr/>
            <p:nvPr/>
          </p:nvSpPr>
          <p:spPr>
            <a:xfrm>
              <a:off x="14382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53" name="Google Shape;153;p2"/>
            <p:cNvSpPr/>
            <p:nvPr/>
          </p:nvSpPr>
          <p:spPr>
            <a:xfrm>
              <a:off x="14382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54" name="Google Shape;154;p2"/>
            <p:cNvSpPr/>
            <p:nvPr/>
          </p:nvSpPr>
          <p:spPr>
            <a:xfrm>
              <a:off x="14382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55" name="Google Shape;155;p2"/>
            <p:cNvSpPr/>
            <p:nvPr/>
          </p:nvSpPr>
          <p:spPr>
            <a:xfrm>
              <a:off x="14382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56" name="Google Shape;156;p2"/>
            <p:cNvSpPr/>
            <p:nvPr/>
          </p:nvSpPr>
          <p:spPr>
            <a:xfrm>
              <a:off x="14382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57" name="Google Shape;157;p2"/>
            <p:cNvSpPr/>
            <p:nvPr/>
          </p:nvSpPr>
          <p:spPr>
            <a:xfrm>
              <a:off x="14382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58" name="Google Shape;158;p2"/>
            <p:cNvSpPr/>
            <p:nvPr/>
          </p:nvSpPr>
          <p:spPr>
            <a:xfrm>
              <a:off x="14382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59" name="Google Shape;159;p2"/>
            <p:cNvSpPr/>
            <p:nvPr/>
          </p:nvSpPr>
          <p:spPr>
            <a:xfrm>
              <a:off x="14382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60" name="Google Shape;160;p2"/>
            <p:cNvSpPr/>
            <p:nvPr/>
          </p:nvSpPr>
          <p:spPr>
            <a:xfrm>
              <a:off x="14382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61" name="Google Shape;161;p2"/>
            <p:cNvSpPr/>
            <p:nvPr/>
          </p:nvSpPr>
          <p:spPr>
            <a:xfrm>
              <a:off x="14382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62" name="Google Shape;162;p2"/>
            <p:cNvSpPr/>
            <p:nvPr/>
          </p:nvSpPr>
          <p:spPr>
            <a:xfrm>
              <a:off x="14382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63" name="Google Shape;163;p2"/>
            <p:cNvSpPr/>
            <p:nvPr/>
          </p:nvSpPr>
          <p:spPr>
            <a:xfrm>
              <a:off x="14382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64" name="Google Shape;164;p2"/>
            <p:cNvSpPr/>
            <p:nvPr/>
          </p:nvSpPr>
          <p:spPr>
            <a:xfrm>
              <a:off x="14382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65" name="Google Shape;165;p2"/>
            <p:cNvSpPr/>
            <p:nvPr/>
          </p:nvSpPr>
          <p:spPr>
            <a:xfrm>
              <a:off x="14382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66" name="Google Shape;166;p2"/>
            <p:cNvSpPr/>
            <p:nvPr/>
          </p:nvSpPr>
          <p:spPr>
            <a:xfrm>
              <a:off x="14382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67" name="Google Shape;167;p2"/>
            <p:cNvSpPr/>
            <p:nvPr/>
          </p:nvSpPr>
          <p:spPr>
            <a:xfrm>
              <a:off x="14382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68" name="Google Shape;168;p2"/>
            <p:cNvSpPr/>
            <p:nvPr/>
          </p:nvSpPr>
          <p:spPr>
            <a:xfrm>
              <a:off x="14382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69" name="Google Shape;169;p2"/>
            <p:cNvSpPr/>
            <p:nvPr/>
          </p:nvSpPr>
          <p:spPr>
            <a:xfrm>
              <a:off x="15887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70" name="Google Shape;170;p2"/>
            <p:cNvSpPr/>
            <p:nvPr/>
          </p:nvSpPr>
          <p:spPr>
            <a:xfrm>
              <a:off x="15887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71" name="Google Shape;171;p2"/>
            <p:cNvSpPr/>
            <p:nvPr/>
          </p:nvSpPr>
          <p:spPr>
            <a:xfrm>
              <a:off x="15887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72" name="Google Shape;172;p2"/>
            <p:cNvSpPr/>
            <p:nvPr/>
          </p:nvSpPr>
          <p:spPr>
            <a:xfrm>
              <a:off x="15887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73" name="Google Shape;173;p2"/>
            <p:cNvSpPr/>
            <p:nvPr/>
          </p:nvSpPr>
          <p:spPr>
            <a:xfrm>
              <a:off x="15887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74" name="Google Shape;174;p2"/>
            <p:cNvSpPr/>
            <p:nvPr/>
          </p:nvSpPr>
          <p:spPr>
            <a:xfrm>
              <a:off x="15887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75" name="Google Shape;175;p2"/>
            <p:cNvSpPr/>
            <p:nvPr/>
          </p:nvSpPr>
          <p:spPr>
            <a:xfrm>
              <a:off x="15887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76" name="Google Shape;176;p2"/>
            <p:cNvSpPr/>
            <p:nvPr/>
          </p:nvSpPr>
          <p:spPr>
            <a:xfrm>
              <a:off x="15887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77" name="Google Shape;177;p2"/>
            <p:cNvSpPr/>
            <p:nvPr/>
          </p:nvSpPr>
          <p:spPr>
            <a:xfrm>
              <a:off x="15887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78" name="Google Shape;178;p2"/>
            <p:cNvSpPr/>
            <p:nvPr/>
          </p:nvSpPr>
          <p:spPr>
            <a:xfrm>
              <a:off x="15887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79" name="Google Shape;179;p2"/>
            <p:cNvSpPr/>
            <p:nvPr/>
          </p:nvSpPr>
          <p:spPr>
            <a:xfrm>
              <a:off x="15887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0" name="Google Shape;180;p2"/>
            <p:cNvSpPr/>
            <p:nvPr/>
          </p:nvSpPr>
          <p:spPr>
            <a:xfrm>
              <a:off x="15887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1" name="Google Shape;181;p2"/>
            <p:cNvSpPr/>
            <p:nvPr/>
          </p:nvSpPr>
          <p:spPr>
            <a:xfrm>
              <a:off x="15887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2" name="Google Shape;182;p2"/>
            <p:cNvSpPr/>
            <p:nvPr/>
          </p:nvSpPr>
          <p:spPr>
            <a:xfrm>
              <a:off x="15887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3" name="Google Shape;183;p2"/>
            <p:cNvSpPr/>
            <p:nvPr/>
          </p:nvSpPr>
          <p:spPr>
            <a:xfrm>
              <a:off x="15887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4" name="Google Shape;184;p2"/>
            <p:cNvSpPr/>
            <p:nvPr/>
          </p:nvSpPr>
          <p:spPr>
            <a:xfrm>
              <a:off x="15887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5" name="Google Shape;185;p2"/>
            <p:cNvSpPr/>
            <p:nvPr/>
          </p:nvSpPr>
          <p:spPr>
            <a:xfrm>
              <a:off x="15887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6" name="Google Shape;186;p2"/>
            <p:cNvSpPr/>
            <p:nvPr/>
          </p:nvSpPr>
          <p:spPr>
            <a:xfrm>
              <a:off x="15887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7" name="Google Shape;187;p2"/>
            <p:cNvSpPr/>
            <p:nvPr/>
          </p:nvSpPr>
          <p:spPr>
            <a:xfrm>
              <a:off x="15887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8" name="Google Shape;188;p2"/>
            <p:cNvSpPr/>
            <p:nvPr/>
          </p:nvSpPr>
          <p:spPr>
            <a:xfrm>
              <a:off x="17392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89" name="Google Shape;189;p2"/>
            <p:cNvSpPr/>
            <p:nvPr/>
          </p:nvSpPr>
          <p:spPr>
            <a:xfrm>
              <a:off x="17392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0" name="Google Shape;190;p2"/>
            <p:cNvSpPr/>
            <p:nvPr/>
          </p:nvSpPr>
          <p:spPr>
            <a:xfrm>
              <a:off x="17392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1" name="Google Shape;191;p2"/>
            <p:cNvSpPr/>
            <p:nvPr/>
          </p:nvSpPr>
          <p:spPr>
            <a:xfrm>
              <a:off x="17392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2" name="Google Shape;192;p2"/>
            <p:cNvSpPr/>
            <p:nvPr/>
          </p:nvSpPr>
          <p:spPr>
            <a:xfrm>
              <a:off x="17392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3" name="Google Shape;193;p2"/>
            <p:cNvSpPr/>
            <p:nvPr/>
          </p:nvSpPr>
          <p:spPr>
            <a:xfrm>
              <a:off x="17392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4" name="Google Shape;194;p2"/>
            <p:cNvSpPr/>
            <p:nvPr/>
          </p:nvSpPr>
          <p:spPr>
            <a:xfrm>
              <a:off x="17392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5" name="Google Shape;195;p2"/>
            <p:cNvSpPr/>
            <p:nvPr/>
          </p:nvSpPr>
          <p:spPr>
            <a:xfrm>
              <a:off x="17392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6" name="Google Shape;196;p2"/>
            <p:cNvSpPr/>
            <p:nvPr/>
          </p:nvSpPr>
          <p:spPr>
            <a:xfrm>
              <a:off x="17392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7" name="Google Shape;197;p2"/>
            <p:cNvSpPr/>
            <p:nvPr/>
          </p:nvSpPr>
          <p:spPr>
            <a:xfrm>
              <a:off x="17392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8" name="Google Shape;198;p2"/>
            <p:cNvSpPr/>
            <p:nvPr/>
          </p:nvSpPr>
          <p:spPr>
            <a:xfrm>
              <a:off x="17392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199" name="Google Shape;199;p2"/>
            <p:cNvSpPr/>
            <p:nvPr/>
          </p:nvSpPr>
          <p:spPr>
            <a:xfrm>
              <a:off x="188975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0" name="Google Shape;200;p2"/>
            <p:cNvSpPr/>
            <p:nvPr/>
          </p:nvSpPr>
          <p:spPr>
            <a:xfrm>
              <a:off x="188975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1" name="Google Shape;201;p2"/>
            <p:cNvSpPr/>
            <p:nvPr/>
          </p:nvSpPr>
          <p:spPr>
            <a:xfrm>
              <a:off x="188975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2" name="Google Shape;202;p2"/>
            <p:cNvSpPr/>
            <p:nvPr/>
          </p:nvSpPr>
          <p:spPr>
            <a:xfrm>
              <a:off x="188975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3" name="Google Shape;203;p2"/>
            <p:cNvSpPr/>
            <p:nvPr/>
          </p:nvSpPr>
          <p:spPr>
            <a:xfrm>
              <a:off x="188975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4" name="Google Shape;204;p2"/>
            <p:cNvSpPr/>
            <p:nvPr/>
          </p:nvSpPr>
          <p:spPr>
            <a:xfrm>
              <a:off x="204027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5" name="Google Shape;205;p2"/>
            <p:cNvSpPr/>
            <p:nvPr/>
          </p:nvSpPr>
          <p:spPr>
            <a:xfrm>
              <a:off x="204027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6" name="Google Shape;206;p2"/>
            <p:cNvSpPr/>
            <p:nvPr/>
          </p:nvSpPr>
          <p:spPr>
            <a:xfrm>
              <a:off x="204027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7" name="Google Shape;207;p2"/>
            <p:cNvSpPr/>
            <p:nvPr/>
          </p:nvSpPr>
          <p:spPr>
            <a:xfrm>
              <a:off x="21907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8" name="Google Shape;208;p2"/>
            <p:cNvSpPr/>
            <p:nvPr/>
          </p:nvSpPr>
          <p:spPr>
            <a:xfrm>
              <a:off x="234130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09" name="Google Shape;209;p2"/>
            <p:cNvSpPr/>
            <p:nvPr/>
          </p:nvSpPr>
          <p:spPr>
            <a:xfrm>
              <a:off x="264232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0" name="Google Shape;210;p2"/>
            <p:cNvSpPr/>
            <p:nvPr/>
          </p:nvSpPr>
          <p:spPr>
            <a:xfrm>
              <a:off x="264232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1" name="Google Shape;211;p2"/>
            <p:cNvSpPr/>
            <p:nvPr/>
          </p:nvSpPr>
          <p:spPr>
            <a:xfrm>
              <a:off x="324435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212" name="Google Shape;212;p2"/>
          <p:cNvGrpSpPr/>
          <p:nvPr/>
        </p:nvGrpSpPr>
        <p:grpSpPr>
          <a:xfrm rot="10800000">
            <a:off x="8489725" y="38264"/>
            <a:ext cx="2690072" cy="6781736"/>
            <a:chOff x="1588750" y="238125"/>
            <a:chExt cx="2078025" cy="5238750"/>
          </a:xfrm>
        </p:grpSpPr>
        <p:sp>
          <p:nvSpPr>
            <p:cNvPr id="213" name="Google Shape;213;p2"/>
            <p:cNvSpPr/>
            <p:nvPr/>
          </p:nvSpPr>
          <p:spPr>
            <a:xfrm>
              <a:off x="15887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4" name="Google Shape;214;p2"/>
            <p:cNvSpPr/>
            <p:nvPr/>
          </p:nvSpPr>
          <p:spPr>
            <a:xfrm>
              <a:off x="15887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5" name="Google Shape;215;p2"/>
            <p:cNvSpPr/>
            <p:nvPr/>
          </p:nvSpPr>
          <p:spPr>
            <a:xfrm>
              <a:off x="15887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6" name="Google Shape;216;p2"/>
            <p:cNvSpPr/>
            <p:nvPr/>
          </p:nvSpPr>
          <p:spPr>
            <a:xfrm>
              <a:off x="15887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7" name="Google Shape;217;p2"/>
            <p:cNvSpPr/>
            <p:nvPr/>
          </p:nvSpPr>
          <p:spPr>
            <a:xfrm>
              <a:off x="15887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8" name="Google Shape;218;p2"/>
            <p:cNvSpPr/>
            <p:nvPr/>
          </p:nvSpPr>
          <p:spPr>
            <a:xfrm>
              <a:off x="15887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19" name="Google Shape;219;p2"/>
            <p:cNvSpPr/>
            <p:nvPr/>
          </p:nvSpPr>
          <p:spPr>
            <a:xfrm>
              <a:off x="17392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20" name="Google Shape;220;p2"/>
            <p:cNvSpPr/>
            <p:nvPr/>
          </p:nvSpPr>
          <p:spPr>
            <a:xfrm>
              <a:off x="17392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21" name="Google Shape;221;p2"/>
            <p:cNvSpPr/>
            <p:nvPr/>
          </p:nvSpPr>
          <p:spPr>
            <a:xfrm>
              <a:off x="17392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22" name="Google Shape;222;p2"/>
            <p:cNvSpPr/>
            <p:nvPr/>
          </p:nvSpPr>
          <p:spPr>
            <a:xfrm>
              <a:off x="17392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23" name="Google Shape;223;p2"/>
            <p:cNvSpPr/>
            <p:nvPr/>
          </p:nvSpPr>
          <p:spPr>
            <a:xfrm>
              <a:off x="17392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24" name="Google Shape;224;p2"/>
            <p:cNvSpPr/>
            <p:nvPr/>
          </p:nvSpPr>
          <p:spPr>
            <a:xfrm>
              <a:off x="17392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25" name="Google Shape;225;p2"/>
            <p:cNvSpPr/>
            <p:nvPr/>
          </p:nvSpPr>
          <p:spPr>
            <a:xfrm>
              <a:off x="17392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26" name="Google Shape;226;p2"/>
            <p:cNvSpPr/>
            <p:nvPr/>
          </p:nvSpPr>
          <p:spPr>
            <a:xfrm>
              <a:off x="188975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27" name="Google Shape;227;p2"/>
            <p:cNvSpPr/>
            <p:nvPr/>
          </p:nvSpPr>
          <p:spPr>
            <a:xfrm>
              <a:off x="188975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28" name="Google Shape;228;p2"/>
            <p:cNvSpPr/>
            <p:nvPr/>
          </p:nvSpPr>
          <p:spPr>
            <a:xfrm>
              <a:off x="188975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29" name="Google Shape;229;p2"/>
            <p:cNvSpPr/>
            <p:nvPr/>
          </p:nvSpPr>
          <p:spPr>
            <a:xfrm>
              <a:off x="188975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30" name="Google Shape;230;p2"/>
            <p:cNvSpPr/>
            <p:nvPr/>
          </p:nvSpPr>
          <p:spPr>
            <a:xfrm>
              <a:off x="188975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31" name="Google Shape;231;p2"/>
            <p:cNvSpPr/>
            <p:nvPr/>
          </p:nvSpPr>
          <p:spPr>
            <a:xfrm>
              <a:off x="188975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32" name="Google Shape;232;p2"/>
            <p:cNvSpPr/>
            <p:nvPr/>
          </p:nvSpPr>
          <p:spPr>
            <a:xfrm>
              <a:off x="188975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33" name="Google Shape;233;p2"/>
            <p:cNvSpPr/>
            <p:nvPr/>
          </p:nvSpPr>
          <p:spPr>
            <a:xfrm>
              <a:off x="188975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34" name="Google Shape;234;p2"/>
            <p:cNvSpPr/>
            <p:nvPr/>
          </p:nvSpPr>
          <p:spPr>
            <a:xfrm>
              <a:off x="188975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35" name="Google Shape;235;p2"/>
            <p:cNvSpPr/>
            <p:nvPr/>
          </p:nvSpPr>
          <p:spPr>
            <a:xfrm>
              <a:off x="188975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36" name="Google Shape;236;p2"/>
            <p:cNvSpPr/>
            <p:nvPr/>
          </p:nvSpPr>
          <p:spPr>
            <a:xfrm>
              <a:off x="188975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37" name="Google Shape;237;p2"/>
            <p:cNvSpPr/>
            <p:nvPr/>
          </p:nvSpPr>
          <p:spPr>
            <a:xfrm>
              <a:off x="188975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38" name="Google Shape;238;p2"/>
            <p:cNvSpPr/>
            <p:nvPr/>
          </p:nvSpPr>
          <p:spPr>
            <a:xfrm>
              <a:off x="188975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39" name="Google Shape;239;p2"/>
            <p:cNvSpPr/>
            <p:nvPr/>
          </p:nvSpPr>
          <p:spPr>
            <a:xfrm>
              <a:off x="188975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40" name="Google Shape;240;p2"/>
            <p:cNvSpPr/>
            <p:nvPr/>
          </p:nvSpPr>
          <p:spPr>
            <a:xfrm>
              <a:off x="188975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41" name="Google Shape;241;p2"/>
            <p:cNvSpPr/>
            <p:nvPr/>
          </p:nvSpPr>
          <p:spPr>
            <a:xfrm>
              <a:off x="188975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42" name="Google Shape;242;p2"/>
            <p:cNvSpPr/>
            <p:nvPr/>
          </p:nvSpPr>
          <p:spPr>
            <a:xfrm>
              <a:off x="188975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43" name="Google Shape;243;p2"/>
            <p:cNvSpPr/>
            <p:nvPr/>
          </p:nvSpPr>
          <p:spPr>
            <a:xfrm>
              <a:off x="188975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44" name="Google Shape;244;p2"/>
            <p:cNvSpPr/>
            <p:nvPr/>
          </p:nvSpPr>
          <p:spPr>
            <a:xfrm>
              <a:off x="188975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45" name="Google Shape;245;p2"/>
            <p:cNvSpPr/>
            <p:nvPr/>
          </p:nvSpPr>
          <p:spPr>
            <a:xfrm>
              <a:off x="204027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46" name="Google Shape;246;p2"/>
            <p:cNvSpPr/>
            <p:nvPr/>
          </p:nvSpPr>
          <p:spPr>
            <a:xfrm>
              <a:off x="204027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47" name="Google Shape;247;p2"/>
            <p:cNvSpPr/>
            <p:nvPr/>
          </p:nvSpPr>
          <p:spPr>
            <a:xfrm>
              <a:off x="204027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48" name="Google Shape;248;p2"/>
            <p:cNvSpPr/>
            <p:nvPr/>
          </p:nvSpPr>
          <p:spPr>
            <a:xfrm>
              <a:off x="204027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49" name="Google Shape;249;p2"/>
            <p:cNvSpPr/>
            <p:nvPr/>
          </p:nvSpPr>
          <p:spPr>
            <a:xfrm>
              <a:off x="204027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50" name="Google Shape;250;p2"/>
            <p:cNvSpPr/>
            <p:nvPr/>
          </p:nvSpPr>
          <p:spPr>
            <a:xfrm>
              <a:off x="204027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51" name="Google Shape;251;p2"/>
            <p:cNvSpPr/>
            <p:nvPr/>
          </p:nvSpPr>
          <p:spPr>
            <a:xfrm>
              <a:off x="204027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52" name="Google Shape;252;p2"/>
            <p:cNvSpPr/>
            <p:nvPr/>
          </p:nvSpPr>
          <p:spPr>
            <a:xfrm>
              <a:off x="204027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53" name="Google Shape;253;p2"/>
            <p:cNvSpPr/>
            <p:nvPr/>
          </p:nvSpPr>
          <p:spPr>
            <a:xfrm>
              <a:off x="204027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54" name="Google Shape;254;p2"/>
            <p:cNvSpPr/>
            <p:nvPr/>
          </p:nvSpPr>
          <p:spPr>
            <a:xfrm>
              <a:off x="204027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55" name="Google Shape;255;p2"/>
            <p:cNvSpPr/>
            <p:nvPr/>
          </p:nvSpPr>
          <p:spPr>
            <a:xfrm>
              <a:off x="204027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56" name="Google Shape;256;p2"/>
            <p:cNvSpPr/>
            <p:nvPr/>
          </p:nvSpPr>
          <p:spPr>
            <a:xfrm>
              <a:off x="204027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57" name="Google Shape;257;p2"/>
            <p:cNvSpPr/>
            <p:nvPr/>
          </p:nvSpPr>
          <p:spPr>
            <a:xfrm>
              <a:off x="204027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58" name="Google Shape;258;p2"/>
            <p:cNvSpPr/>
            <p:nvPr/>
          </p:nvSpPr>
          <p:spPr>
            <a:xfrm>
              <a:off x="204027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59" name="Google Shape;259;p2"/>
            <p:cNvSpPr/>
            <p:nvPr/>
          </p:nvSpPr>
          <p:spPr>
            <a:xfrm>
              <a:off x="204027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60" name="Google Shape;260;p2"/>
            <p:cNvSpPr/>
            <p:nvPr/>
          </p:nvSpPr>
          <p:spPr>
            <a:xfrm>
              <a:off x="204027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61" name="Google Shape;261;p2"/>
            <p:cNvSpPr/>
            <p:nvPr/>
          </p:nvSpPr>
          <p:spPr>
            <a:xfrm>
              <a:off x="204027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62" name="Google Shape;262;p2"/>
            <p:cNvSpPr/>
            <p:nvPr/>
          </p:nvSpPr>
          <p:spPr>
            <a:xfrm>
              <a:off x="204027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63" name="Google Shape;263;p2"/>
            <p:cNvSpPr/>
            <p:nvPr/>
          </p:nvSpPr>
          <p:spPr>
            <a:xfrm>
              <a:off x="204027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64" name="Google Shape;264;p2"/>
            <p:cNvSpPr/>
            <p:nvPr/>
          </p:nvSpPr>
          <p:spPr>
            <a:xfrm>
              <a:off x="2190775"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65" name="Google Shape;265;p2"/>
            <p:cNvSpPr/>
            <p:nvPr/>
          </p:nvSpPr>
          <p:spPr>
            <a:xfrm>
              <a:off x="2190775"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66" name="Google Shape;266;p2"/>
            <p:cNvSpPr/>
            <p:nvPr/>
          </p:nvSpPr>
          <p:spPr>
            <a:xfrm>
              <a:off x="2190775"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67" name="Google Shape;267;p2"/>
            <p:cNvSpPr/>
            <p:nvPr/>
          </p:nvSpPr>
          <p:spPr>
            <a:xfrm>
              <a:off x="2190775"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68" name="Google Shape;268;p2"/>
            <p:cNvSpPr/>
            <p:nvPr/>
          </p:nvSpPr>
          <p:spPr>
            <a:xfrm>
              <a:off x="21907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69" name="Google Shape;269;p2"/>
            <p:cNvSpPr/>
            <p:nvPr/>
          </p:nvSpPr>
          <p:spPr>
            <a:xfrm>
              <a:off x="21907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70" name="Google Shape;270;p2"/>
            <p:cNvSpPr/>
            <p:nvPr/>
          </p:nvSpPr>
          <p:spPr>
            <a:xfrm>
              <a:off x="2190775"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71" name="Google Shape;271;p2"/>
            <p:cNvSpPr/>
            <p:nvPr/>
          </p:nvSpPr>
          <p:spPr>
            <a:xfrm>
              <a:off x="2190775"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72" name="Google Shape;272;p2"/>
            <p:cNvSpPr/>
            <p:nvPr/>
          </p:nvSpPr>
          <p:spPr>
            <a:xfrm>
              <a:off x="21907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73" name="Google Shape;273;p2"/>
            <p:cNvSpPr/>
            <p:nvPr/>
          </p:nvSpPr>
          <p:spPr>
            <a:xfrm>
              <a:off x="2190775"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74" name="Google Shape;274;p2"/>
            <p:cNvSpPr/>
            <p:nvPr/>
          </p:nvSpPr>
          <p:spPr>
            <a:xfrm>
              <a:off x="21907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75" name="Google Shape;275;p2"/>
            <p:cNvSpPr/>
            <p:nvPr/>
          </p:nvSpPr>
          <p:spPr>
            <a:xfrm>
              <a:off x="2190775"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76" name="Google Shape;276;p2"/>
            <p:cNvSpPr/>
            <p:nvPr/>
          </p:nvSpPr>
          <p:spPr>
            <a:xfrm>
              <a:off x="21907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77" name="Google Shape;277;p2"/>
            <p:cNvSpPr/>
            <p:nvPr/>
          </p:nvSpPr>
          <p:spPr>
            <a:xfrm>
              <a:off x="21907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78" name="Google Shape;278;p2"/>
            <p:cNvSpPr/>
            <p:nvPr/>
          </p:nvSpPr>
          <p:spPr>
            <a:xfrm>
              <a:off x="21907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79" name="Google Shape;279;p2"/>
            <p:cNvSpPr/>
            <p:nvPr/>
          </p:nvSpPr>
          <p:spPr>
            <a:xfrm>
              <a:off x="2190775"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80" name="Google Shape;280;p2"/>
            <p:cNvSpPr/>
            <p:nvPr/>
          </p:nvSpPr>
          <p:spPr>
            <a:xfrm>
              <a:off x="21907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81" name="Google Shape;281;p2"/>
            <p:cNvSpPr/>
            <p:nvPr/>
          </p:nvSpPr>
          <p:spPr>
            <a:xfrm>
              <a:off x="21907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82" name="Google Shape;282;p2"/>
            <p:cNvSpPr/>
            <p:nvPr/>
          </p:nvSpPr>
          <p:spPr>
            <a:xfrm>
              <a:off x="2190775"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83" name="Google Shape;283;p2"/>
            <p:cNvSpPr/>
            <p:nvPr/>
          </p:nvSpPr>
          <p:spPr>
            <a:xfrm>
              <a:off x="21907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84" name="Google Shape;284;p2"/>
            <p:cNvSpPr/>
            <p:nvPr/>
          </p:nvSpPr>
          <p:spPr>
            <a:xfrm>
              <a:off x="2190775"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85" name="Google Shape;285;p2"/>
            <p:cNvSpPr/>
            <p:nvPr/>
          </p:nvSpPr>
          <p:spPr>
            <a:xfrm>
              <a:off x="2190775"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86" name="Google Shape;286;p2"/>
            <p:cNvSpPr/>
            <p:nvPr/>
          </p:nvSpPr>
          <p:spPr>
            <a:xfrm>
              <a:off x="21907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87" name="Google Shape;287;p2"/>
            <p:cNvSpPr/>
            <p:nvPr/>
          </p:nvSpPr>
          <p:spPr>
            <a:xfrm>
              <a:off x="21907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88" name="Google Shape;288;p2"/>
            <p:cNvSpPr/>
            <p:nvPr/>
          </p:nvSpPr>
          <p:spPr>
            <a:xfrm>
              <a:off x="2190775"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89" name="Google Shape;289;p2"/>
            <p:cNvSpPr/>
            <p:nvPr/>
          </p:nvSpPr>
          <p:spPr>
            <a:xfrm>
              <a:off x="234130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90" name="Google Shape;290;p2"/>
            <p:cNvSpPr/>
            <p:nvPr/>
          </p:nvSpPr>
          <p:spPr>
            <a:xfrm>
              <a:off x="234130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91" name="Google Shape;291;p2"/>
            <p:cNvSpPr/>
            <p:nvPr/>
          </p:nvSpPr>
          <p:spPr>
            <a:xfrm>
              <a:off x="234130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92" name="Google Shape;292;p2"/>
            <p:cNvSpPr/>
            <p:nvPr/>
          </p:nvSpPr>
          <p:spPr>
            <a:xfrm>
              <a:off x="234130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93" name="Google Shape;293;p2"/>
            <p:cNvSpPr/>
            <p:nvPr/>
          </p:nvSpPr>
          <p:spPr>
            <a:xfrm>
              <a:off x="234130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94" name="Google Shape;294;p2"/>
            <p:cNvSpPr/>
            <p:nvPr/>
          </p:nvSpPr>
          <p:spPr>
            <a:xfrm>
              <a:off x="234130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95" name="Google Shape;295;p2"/>
            <p:cNvSpPr/>
            <p:nvPr/>
          </p:nvSpPr>
          <p:spPr>
            <a:xfrm>
              <a:off x="234130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96" name="Google Shape;296;p2"/>
            <p:cNvSpPr/>
            <p:nvPr/>
          </p:nvSpPr>
          <p:spPr>
            <a:xfrm>
              <a:off x="234130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97" name="Google Shape;297;p2"/>
            <p:cNvSpPr/>
            <p:nvPr/>
          </p:nvSpPr>
          <p:spPr>
            <a:xfrm>
              <a:off x="234130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98" name="Google Shape;298;p2"/>
            <p:cNvSpPr/>
            <p:nvPr/>
          </p:nvSpPr>
          <p:spPr>
            <a:xfrm>
              <a:off x="234130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299" name="Google Shape;299;p2"/>
            <p:cNvSpPr/>
            <p:nvPr/>
          </p:nvSpPr>
          <p:spPr>
            <a:xfrm>
              <a:off x="234130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00" name="Google Shape;300;p2"/>
            <p:cNvSpPr/>
            <p:nvPr/>
          </p:nvSpPr>
          <p:spPr>
            <a:xfrm>
              <a:off x="234130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01" name="Google Shape;301;p2"/>
            <p:cNvSpPr/>
            <p:nvPr/>
          </p:nvSpPr>
          <p:spPr>
            <a:xfrm>
              <a:off x="234130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02" name="Google Shape;302;p2"/>
            <p:cNvSpPr/>
            <p:nvPr/>
          </p:nvSpPr>
          <p:spPr>
            <a:xfrm>
              <a:off x="234130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03" name="Google Shape;303;p2"/>
            <p:cNvSpPr/>
            <p:nvPr/>
          </p:nvSpPr>
          <p:spPr>
            <a:xfrm>
              <a:off x="234130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04" name="Google Shape;304;p2"/>
            <p:cNvSpPr/>
            <p:nvPr/>
          </p:nvSpPr>
          <p:spPr>
            <a:xfrm>
              <a:off x="234130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05" name="Google Shape;305;p2"/>
            <p:cNvSpPr/>
            <p:nvPr/>
          </p:nvSpPr>
          <p:spPr>
            <a:xfrm>
              <a:off x="234130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06" name="Google Shape;306;p2"/>
            <p:cNvSpPr/>
            <p:nvPr/>
          </p:nvSpPr>
          <p:spPr>
            <a:xfrm>
              <a:off x="234130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07" name="Google Shape;307;p2"/>
            <p:cNvSpPr/>
            <p:nvPr/>
          </p:nvSpPr>
          <p:spPr>
            <a:xfrm>
              <a:off x="234130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08" name="Google Shape;308;p2"/>
            <p:cNvSpPr/>
            <p:nvPr/>
          </p:nvSpPr>
          <p:spPr>
            <a:xfrm>
              <a:off x="234130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09" name="Google Shape;309;p2"/>
            <p:cNvSpPr/>
            <p:nvPr/>
          </p:nvSpPr>
          <p:spPr>
            <a:xfrm>
              <a:off x="234130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10" name="Google Shape;310;p2"/>
            <p:cNvSpPr/>
            <p:nvPr/>
          </p:nvSpPr>
          <p:spPr>
            <a:xfrm>
              <a:off x="234130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11" name="Google Shape;311;p2"/>
            <p:cNvSpPr/>
            <p:nvPr/>
          </p:nvSpPr>
          <p:spPr>
            <a:xfrm>
              <a:off x="234130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12" name="Google Shape;312;p2"/>
            <p:cNvSpPr/>
            <p:nvPr/>
          </p:nvSpPr>
          <p:spPr>
            <a:xfrm>
              <a:off x="234130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13" name="Google Shape;313;p2"/>
            <p:cNvSpPr/>
            <p:nvPr/>
          </p:nvSpPr>
          <p:spPr>
            <a:xfrm>
              <a:off x="234130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14" name="Google Shape;314;p2"/>
            <p:cNvSpPr/>
            <p:nvPr/>
          </p:nvSpPr>
          <p:spPr>
            <a:xfrm>
              <a:off x="234130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15" name="Google Shape;315;p2"/>
            <p:cNvSpPr/>
            <p:nvPr/>
          </p:nvSpPr>
          <p:spPr>
            <a:xfrm>
              <a:off x="249180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16" name="Google Shape;316;p2"/>
            <p:cNvSpPr/>
            <p:nvPr/>
          </p:nvSpPr>
          <p:spPr>
            <a:xfrm>
              <a:off x="24918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17" name="Google Shape;317;p2"/>
            <p:cNvSpPr/>
            <p:nvPr/>
          </p:nvSpPr>
          <p:spPr>
            <a:xfrm>
              <a:off x="249180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18" name="Google Shape;318;p2"/>
            <p:cNvSpPr/>
            <p:nvPr/>
          </p:nvSpPr>
          <p:spPr>
            <a:xfrm>
              <a:off x="249180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19" name="Google Shape;319;p2"/>
            <p:cNvSpPr/>
            <p:nvPr/>
          </p:nvSpPr>
          <p:spPr>
            <a:xfrm>
              <a:off x="249180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20" name="Google Shape;320;p2"/>
            <p:cNvSpPr/>
            <p:nvPr/>
          </p:nvSpPr>
          <p:spPr>
            <a:xfrm>
              <a:off x="249180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21" name="Google Shape;321;p2"/>
            <p:cNvSpPr/>
            <p:nvPr/>
          </p:nvSpPr>
          <p:spPr>
            <a:xfrm>
              <a:off x="249180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22" name="Google Shape;322;p2"/>
            <p:cNvSpPr/>
            <p:nvPr/>
          </p:nvSpPr>
          <p:spPr>
            <a:xfrm>
              <a:off x="249180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23" name="Google Shape;323;p2"/>
            <p:cNvSpPr/>
            <p:nvPr/>
          </p:nvSpPr>
          <p:spPr>
            <a:xfrm>
              <a:off x="249180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24" name="Google Shape;324;p2"/>
            <p:cNvSpPr/>
            <p:nvPr/>
          </p:nvSpPr>
          <p:spPr>
            <a:xfrm>
              <a:off x="249180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25" name="Google Shape;325;p2"/>
            <p:cNvSpPr/>
            <p:nvPr/>
          </p:nvSpPr>
          <p:spPr>
            <a:xfrm>
              <a:off x="249180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26" name="Google Shape;326;p2"/>
            <p:cNvSpPr/>
            <p:nvPr/>
          </p:nvSpPr>
          <p:spPr>
            <a:xfrm>
              <a:off x="24918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27" name="Google Shape;327;p2"/>
            <p:cNvSpPr/>
            <p:nvPr/>
          </p:nvSpPr>
          <p:spPr>
            <a:xfrm>
              <a:off x="249180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28" name="Google Shape;328;p2"/>
            <p:cNvSpPr/>
            <p:nvPr/>
          </p:nvSpPr>
          <p:spPr>
            <a:xfrm>
              <a:off x="249180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29" name="Google Shape;329;p2"/>
            <p:cNvSpPr/>
            <p:nvPr/>
          </p:nvSpPr>
          <p:spPr>
            <a:xfrm>
              <a:off x="249180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30" name="Google Shape;330;p2"/>
            <p:cNvSpPr/>
            <p:nvPr/>
          </p:nvSpPr>
          <p:spPr>
            <a:xfrm>
              <a:off x="249180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31" name="Google Shape;331;p2"/>
            <p:cNvSpPr/>
            <p:nvPr/>
          </p:nvSpPr>
          <p:spPr>
            <a:xfrm>
              <a:off x="249180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32" name="Google Shape;332;p2"/>
            <p:cNvSpPr/>
            <p:nvPr/>
          </p:nvSpPr>
          <p:spPr>
            <a:xfrm>
              <a:off x="249180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33" name="Google Shape;333;p2"/>
            <p:cNvSpPr/>
            <p:nvPr/>
          </p:nvSpPr>
          <p:spPr>
            <a:xfrm>
              <a:off x="249180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34" name="Google Shape;334;p2"/>
            <p:cNvSpPr/>
            <p:nvPr/>
          </p:nvSpPr>
          <p:spPr>
            <a:xfrm>
              <a:off x="249180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35" name="Google Shape;335;p2"/>
            <p:cNvSpPr/>
            <p:nvPr/>
          </p:nvSpPr>
          <p:spPr>
            <a:xfrm>
              <a:off x="249180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36" name="Google Shape;336;p2"/>
            <p:cNvSpPr/>
            <p:nvPr/>
          </p:nvSpPr>
          <p:spPr>
            <a:xfrm>
              <a:off x="249180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37" name="Google Shape;337;p2"/>
            <p:cNvSpPr/>
            <p:nvPr/>
          </p:nvSpPr>
          <p:spPr>
            <a:xfrm>
              <a:off x="249180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38" name="Google Shape;338;p2"/>
            <p:cNvSpPr/>
            <p:nvPr/>
          </p:nvSpPr>
          <p:spPr>
            <a:xfrm>
              <a:off x="249180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39" name="Google Shape;339;p2"/>
            <p:cNvSpPr/>
            <p:nvPr/>
          </p:nvSpPr>
          <p:spPr>
            <a:xfrm>
              <a:off x="249180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40" name="Google Shape;340;p2"/>
            <p:cNvSpPr/>
            <p:nvPr/>
          </p:nvSpPr>
          <p:spPr>
            <a:xfrm>
              <a:off x="264232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41" name="Google Shape;341;p2"/>
            <p:cNvSpPr/>
            <p:nvPr/>
          </p:nvSpPr>
          <p:spPr>
            <a:xfrm>
              <a:off x="264232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42" name="Google Shape;342;p2"/>
            <p:cNvSpPr/>
            <p:nvPr/>
          </p:nvSpPr>
          <p:spPr>
            <a:xfrm>
              <a:off x="264232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43" name="Google Shape;343;p2"/>
            <p:cNvSpPr/>
            <p:nvPr/>
          </p:nvSpPr>
          <p:spPr>
            <a:xfrm>
              <a:off x="264232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44" name="Google Shape;344;p2"/>
            <p:cNvSpPr/>
            <p:nvPr/>
          </p:nvSpPr>
          <p:spPr>
            <a:xfrm>
              <a:off x="264232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45" name="Google Shape;345;p2"/>
            <p:cNvSpPr/>
            <p:nvPr/>
          </p:nvSpPr>
          <p:spPr>
            <a:xfrm>
              <a:off x="264232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46" name="Google Shape;346;p2"/>
            <p:cNvSpPr/>
            <p:nvPr/>
          </p:nvSpPr>
          <p:spPr>
            <a:xfrm>
              <a:off x="264232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47" name="Google Shape;347;p2"/>
            <p:cNvSpPr/>
            <p:nvPr/>
          </p:nvSpPr>
          <p:spPr>
            <a:xfrm>
              <a:off x="264232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48" name="Google Shape;348;p2"/>
            <p:cNvSpPr/>
            <p:nvPr/>
          </p:nvSpPr>
          <p:spPr>
            <a:xfrm>
              <a:off x="264232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49" name="Google Shape;349;p2"/>
            <p:cNvSpPr/>
            <p:nvPr/>
          </p:nvSpPr>
          <p:spPr>
            <a:xfrm>
              <a:off x="264232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50" name="Google Shape;350;p2"/>
            <p:cNvSpPr/>
            <p:nvPr/>
          </p:nvSpPr>
          <p:spPr>
            <a:xfrm>
              <a:off x="264232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51" name="Google Shape;351;p2"/>
            <p:cNvSpPr/>
            <p:nvPr/>
          </p:nvSpPr>
          <p:spPr>
            <a:xfrm>
              <a:off x="264232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52" name="Google Shape;352;p2"/>
            <p:cNvSpPr/>
            <p:nvPr/>
          </p:nvSpPr>
          <p:spPr>
            <a:xfrm>
              <a:off x="264232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53" name="Google Shape;353;p2"/>
            <p:cNvSpPr/>
            <p:nvPr/>
          </p:nvSpPr>
          <p:spPr>
            <a:xfrm>
              <a:off x="264232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54" name="Google Shape;354;p2"/>
            <p:cNvSpPr/>
            <p:nvPr/>
          </p:nvSpPr>
          <p:spPr>
            <a:xfrm>
              <a:off x="264232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55" name="Google Shape;355;p2"/>
            <p:cNvSpPr/>
            <p:nvPr/>
          </p:nvSpPr>
          <p:spPr>
            <a:xfrm>
              <a:off x="264232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56" name="Google Shape;356;p2"/>
            <p:cNvSpPr/>
            <p:nvPr/>
          </p:nvSpPr>
          <p:spPr>
            <a:xfrm>
              <a:off x="264232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57" name="Google Shape;357;p2"/>
            <p:cNvSpPr/>
            <p:nvPr/>
          </p:nvSpPr>
          <p:spPr>
            <a:xfrm>
              <a:off x="264232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58" name="Google Shape;358;p2"/>
            <p:cNvSpPr/>
            <p:nvPr/>
          </p:nvSpPr>
          <p:spPr>
            <a:xfrm>
              <a:off x="264232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59" name="Google Shape;359;p2"/>
            <p:cNvSpPr/>
            <p:nvPr/>
          </p:nvSpPr>
          <p:spPr>
            <a:xfrm>
              <a:off x="264232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60" name="Google Shape;360;p2"/>
            <p:cNvSpPr/>
            <p:nvPr/>
          </p:nvSpPr>
          <p:spPr>
            <a:xfrm>
              <a:off x="2792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61" name="Google Shape;361;p2"/>
            <p:cNvSpPr/>
            <p:nvPr/>
          </p:nvSpPr>
          <p:spPr>
            <a:xfrm>
              <a:off x="2792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62" name="Google Shape;362;p2"/>
            <p:cNvSpPr/>
            <p:nvPr/>
          </p:nvSpPr>
          <p:spPr>
            <a:xfrm>
              <a:off x="2792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63" name="Google Shape;363;p2"/>
            <p:cNvSpPr/>
            <p:nvPr/>
          </p:nvSpPr>
          <p:spPr>
            <a:xfrm>
              <a:off x="2792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64" name="Google Shape;364;p2"/>
            <p:cNvSpPr/>
            <p:nvPr/>
          </p:nvSpPr>
          <p:spPr>
            <a:xfrm>
              <a:off x="2792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65" name="Google Shape;365;p2"/>
            <p:cNvSpPr/>
            <p:nvPr/>
          </p:nvSpPr>
          <p:spPr>
            <a:xfrm>
              <a:off x="2792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66" name="Google Shape;366;p2"/>
            <p:cNvSpPr/>
            <p:nvPr/>
          </p:nvSpPr>
          <p:spPr>
            <a:xfrm>
              <a:off x="2792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67" name="Google Shape;367;p2"/>
            <p:cNvSpPr/>
            <p:nvPr/>
          </p:nvSpPr>
          <p:spPr>
            <a:xfrm>
              <a:off x="2792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68" name="Google Shape;368;p2"/>
            <p:cNvSpPr/>
            <p:nvPr/>
          </p:nvSpPr>
          <p:spPr>
            <a:xfrm>
              <a:off x="2792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69" name="Google Shape;369;p2"/>
            <p:cNvSpPr/>
            <p:nvPr/>
          </p:nvSpPr>
          <p:spPr>
            <a:xfrm>
              <a:off x="2792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70" name="Google Shape;370;p2"/>
            <p:cNvSpPr/>
            <p:nvPr/>
          </p:nvSpPr>
          <p:spPr>
            <a:xfrm>
              <a:off x="2792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71" name="Google Shape;371;p2"/>
            <p:cNvSpPr/>
            <p:nvPr/>
          </p:nvSpPr>
          <p:spPr>
            <a:xfrm>
              <a:off x="2792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72" name="Google Shape;372;p2"/>
            <p:cNvSpPr/>
            <p:nvPr/>
          </p:nvSpPr>
          <p:spPr>
            <a:xfrm>
              <a:off x="2792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73" name="Google Shape;373;p2"/>
            <p:cNvSpPr/>
            <p:nvPr/>
          </p:nvSpPr>
          <p:spPr>
            <a:xfrm>
              <a:off x="2792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74" name="Google Shape;374;p2"/>
            <p:cNvSpPr/>
            <p:nvPr/>
          </p:nvSpPr>
          <p:spPr>
            <a:xfrm>
              <a:off x="2792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75" name="Google Shape;375;p2"/>
            <p:cNvSpPr/>
            <p:nvPr/>
          </p:nvSpPr>
          <p:spPr>
            <a:xfrm>
              <a:off x="2792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76" name="Google Shape;376;p2"/>
            <p:cNvSpPr/>
            <p:nvPr/>
          </p:nvSpPr>
          <p:spPr>
            <a:xfrm>
              <a:off x="2792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77" name="Google Shape;377;p2"/>
            <p:cNvSpPr/>
            <p:nvPr/>
          </p:nvSpPr>
          <p:spPr>
            <a:xfrm>
              <a:off x="2792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78" name="Google Shape;378;p2"/>
            <p:cNvSpPr/>
            <p:nvPr/>
          </p:nvSpPr>
          <p:spPr>
            <a:xfrm>
              <a:off x="294332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79" name="Google Shape;379;p2"/>
            <p:cNvSpPr/>
            <p:nvPr/>
          </p:nvSpPr>
          <p:spPr>
            <a:xfrm>
              <a:off x="294332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80" name="Google Shape;380;p2"/>
            <p:cNvSpPr/>
            <p:nvPr/>
          </p:nvSpPr>
          <p:spPr>
            <a:xfrm>
              <a:off x="294332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81" name="Google Shape;381;p2"/>
            <p:cNvSpPr/>
            <p:nvPr/>
          </p:nvSpPr>
          <p:spPr>
            <a:xfrm>
              <a:off x="294332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82" name="Google Shape;382;p2"/>
            <p:cNvSpPr/>
            <p:nvPr/>
          </p:nvSpPr>
          <p:spPr>
            <a:xfrm>
              <a:off x="294332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83" name="Google Shape;383;p2"/>
            <p:cNvSpPr/>
            <p:nvPr/>
          </p:nvSpPr>
          <p:spPr>
            <a:xfrm>
              <a:off x="294332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84" name="Google Shape;384;p2"/>
            <p:cNvSpPr/>
            <p:nvPr/>
          </p:nvSpPr>
          <p:spPr>
            <a:xfrm>
              <a:off x="294332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85" name="Google Shape;385;p2"/>
            <p:cNvSpPr/>
            <p:nvPr/>
          </p:nvSpPr>
          <p:spPr>
            <a:xfrm>
              <a:off x="294332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86" name="Google Shape;386;p2"/>
            <p:cNvSpPr/>
            <p:nvPr/>
          </p:nvSpPr>
          <p:spPr>
            <a:xfrm>
              <a:off x="294332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87" name="Google Shape;387;p2"/>
            <p:cNvSpPr/>
            <p:nvPr/>
          </p:nvSpPr>
          <p:spPr>
            <a:xfrm>
              <a:off x="294332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88" name="Google Shape;388;p2"/>
            <p:cNvSpPr/>
            <p:nvPr/>
          </p:nvSpPr>
          <p:spPr>
            <a:xfrm>
              <a:off x="294332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89" name="Google Shape;389;p2"/>
            <p:cNvSpPr/>
            <p:nvPr/>
          </p:nvSpPr>
          <p:spPr>
            <a:xfrm>
              <a:off x="294332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90" name="Google Shape;390;p2"/>
            <p:cNvSpPr/>
            <p:nvPr/>
          </p:nvSpPr>
          <p:spPr>
            <a:xfrm>
              <a:off x="294332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91" name="Google Shape;391;p2"/>
            <p:cNvSpPr/>
            <p:nvPr/>
          </p:nvSpPr>
          <p:spPr>
            <a:xfrm>
              <a:off x="294332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92" name="Google Shape;392;p2"/>
            <p:cNvSpPr/>
            <p:nvPr/>
          </p:nvSpPr>
          <p:spPr>
            <a:xfrm>
              <a:off x="294332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93" name="Google Shape;393;p2"/>
            <p:cNvSpPr/>
            <p:nvPr/>
          </p:nvSpPr>
          <p:spPr>
            <a:xfrm>
              <a:off x="294332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94" name="Google Shape;394;p2"/>
            <p:cNvSpPr/>
            <p:nvPr/>
          </p:nvSpPr>
          <p:spPr>
            <a:xfrm>
              <a:off x="294332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95" name="Google Shape;395;p2"/>
            <p:cNvSpPr/>
            <p:nvPr/>
          </p:nvSpPr>
          <p:spPr>
            <a:xfrm>
              <a:off x="294332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96" name="Google Shape;396;p2"/>
            <p:cNvSpPr/>
            <p:nvPr/>
          </p:nvSpPr>
          <p:spPr>
            <a:xfrm>
              <a:off x="3093850"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97" name="Google Shape;397;p2"/>
            <p:cNvSpPr/>
            <p:nvPr/>
          </p:nvSpPr>
          <p:spPr>
            <a:xfrm>
              <a:off x="3093850"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98" name="Google Shape;398;p2"/>
            <p:cNvSpPr/>
            <p:nvPr/>
          </p:nvSpPr>
          <p:spPr>
            <a:xfrm>
              <a:off x="3093850"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399" name="Google Shape;399;p2"/>
            <p:cNvSpPr/>
            <p:nvPr/>
          </p:nvSpPr>
          <p:spPr>
            <a:xfrm>
              <a:off x="3093850"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00" name="Google Shape;400;p2"/>
            <p:cNvSpPr/>
            <p:nvPr/>
          </p:nvSpPr>
          <p:spPr>
            <a:xfrm>
              <a:off x="3093850"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01" name="Google Shape;401;p2"/>
            <p:cNvSpPr/>
            <p:nvPr/>
          </p:nvSpPr>
          <p:spPr>
            <a:xfrm>
              <a:off x="3093850"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02" name="Google Shape;402;p2"/>
            <p:cNvSpPr/>
            <p:nvPr/>
          </p:nvSpPr>
          <p:spPr>
            <a:xfrm>
              <a:off x="3093850"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03" name="Google Shape;403;p2"/>
            <p:cNvSpPr/>
            <p:nvPr/>
          </p:nvSpPr>
          <p:spPr>
            <a:xfrm>
              <a:off x="309385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04" name="Google Shape;404;p2"/>
            <p:cNvSpPr/>
            <p:nvPr/>
          </p:nvSpPr>
          <p:spPr>
            <a:xfrm>
              <a:off x="3093850"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05" name="Google Shape;405;p2"/>
            <p:cNvSpPr/>
            <p:nvPr/>
          </p:nvSpPr>
          <p:spPr>
            <a:xfrm>
              <a:off x="324435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06" name="Google Shape;406;p2"/>
            <p:cNvSpPr/>
            <p:nvPr/>
          </p:nvSpPr>
          <p:spPr>
            <a:xfrm>
              <a:off x="324435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07" name="Google Shape;407;p2"/>
            <p:cNvSpPr/>
            <p:nvPr/>
          </p:nvSpPr>
          <p:spPr>
            <a:xfrm>
              <a:off x="324435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08" name="Google Shape;408;p2"/>
            <p:cNvSpPr/>
            <p:nvPr/>
          </p:nvSpPr>
          <p:spPr>
            <a:xfrm>
              <a:off x="324435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09" name="Google Shape;409;p2"/>
            <p:cNvSpPr/>
            <p:nvPr/>
          </p:nvSpPr>
          <p:spPr>
            <a:xfrm>
              <a:off x="324435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10" name="Google Shape;410;p2"/>
            <p:cNvSpPr/>
            <p:nvPr/>
          </p:nvSpPr>
          <p:spPr>
            <a:xfrm>
              <a:off x="324435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11" name="Google Shape;411;p2"/>
            <p:cNvSpPr/>
            <p:nvPr/>
          </p:nvSpPr>
          <p:spPr>
            <a:xfrm>
              <a:off x="324435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12" name="Google Shape;412;p2"/>
            <p:cNvSpPr/>
            <p:nvPr/>
          </p:nvSpPr>
          <p:spPr>
            <a:xfrm>
              <a:off x="324435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13" name="Google Shape;413;p2"/>
            <p:cNvSpPr/>
            <p:nvPr/>
          </p:nvSpPr>
          <p:spPr>
            <a:xfrm>
              <a:off x="33948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14" name="Google Shape;414;p2"/>
            <p:cNvSpPr/>
            <p:nvPr/>
          </p:nvSpPr>
          <p:spPr>
            <a:xfrm>
              <a:off x="33948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15" name="Google Shape;415;p2"/>
            <p:cNvSpPr/>
            <p:nvPr/>
          </p:nvSpPr>
          <p:spPr>
            <a:xfrm>
              <a:off x="33948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16" name="Google Shape;416;p2"/>
            <p:cNvSpPr/>
            <p:nvPr/>
          </p:nvSpPr>
          <p:spPr>
            <a:xfrm>
              <a:off x="33948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17" name="Google Shape;417;p2"/>
            <p:cNvSpPr/>
            <p:nvPr/>
          </p:nvSpPr>
          <p:spPr>
            <a:xfrm>
              <a:off x="33948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18" name="Google Shape;418;p2"/>
            <p:cNvSpPr/>
            <p:nvPr/>
          </p:nvSpPr>
          <p:spPr>
            <a:xfrm>
              <a:off x="33948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19" name="Google Shape;419;p2"/>
            <p:cNvSpPr/>
            <p:nvPr/>
          </p:nvSpPr>
          <p:spPr>
            <a:xfrm>
              <a:off x="35453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20" name="Google Shape;420;p2"/>
            <p:cNvSpPr/>
            <p:nvPr/>
          </p:nvSpPr>
          <p:spPr>
            <a:xfrm>
              <a:off x="35453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21" name="Google Shape;421;p2"/>
            <p:cNvSpPr/>
            <p:nvPr/>
          </p:nvSpPr>
          <p:spPr>
            <a:xfrm>
              <a:off x="35453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grpSp>
        <p:nvGrpSpPr>
          <p:cNvPr id="422" name="Google Shape;422;p2"/>
          <p:cNvGrpSpPr/>
          <p:nvPr/>
        </p:nvGrpSpPr>
        <p:grpSpPr>
          <a:xfrm rot="10800000">
            <a:off x="8489725" y="38264"/>
            <a:ext cx="3079760" cy="6781736"/>
            <a:chOff x="1287725" y="238125"/>
            <a:chExt cx="2379050" cy="5238750"/>
          </a:xfrm>
        </p:grpSpPr>
        <p:sp>
          <p:nvSpPr>
            <p:cNvPr id="423" name="Google Shape;423;p2"/>
            <p:cNvSpPr/>
            <p:nvPr/>
          </p:nvSpPr>
          <p:spPr>
            <a:xfrm>
              <a:off x="128772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24" name="Google Shape;424;p2"/>
            <p:cNvSpPr/>
            <p:nvPr/>
          </p:nvSpPr>
          <p:spPr>
            <a:xfrm>
              <a:off x="128772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25" name="Google Shape;425;p2"/>
            <p:cNvSpPr/>
            <p:nvPr/>
          </p:nvSpPr>
          <p:spPr>
            <a:xfrm>
              <a:off x="128772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26" name="Google Shape;426;p2"/>
            <p:cNvSpPr/>
            <p:nvPr/>
          </p:nvSpPr>
          <p:spPr>
            <a:xfrm>
              <a:off x="128772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27" name="Google Shape;427;p2"/>
            <p:cNvSpPr/>
            <p:nvPr/>
          </p:nvSpPr>
          <p:spPr>
            <a:xfrm>
              <a:off x="128772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28" name="Google Shape;428;p2"/>
            <p:cNvSpPr/>
            <p:nvPr/>
          </p:nvSpPr>
          <p:spPr>
            <a:xfrm>
              <a:off x="128772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29" name="Google Shape;429;p2"/>
            <p:cNvSpPr/>
            <p:nvPr/>
          </p:nvSpPr>
          <p:spPr>
            <a:xfrm>
              <a:off x="128772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30" name="Google Shape;430;p2"/>
            <p:cNvSpPr/>
            <p:nvPr/>
          </p:nvSpPr>
          <p:spPr>
            <a:xfrm>
              <a:off x="128772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31" name="Google Shape;431;p2"/>
            <p:cNvSpPr/>
            <p:nvPr/>
          </p:nvSpPr>
          <p:spPr>
            <a:xfrm>
              <a:off x="128772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32" name="Google Shape;432;p2"/>
            <p:cNvSpPr/>
            <p:nvPr/>
          </p:nvSpPr>
          <p:spPr>
            <a:xfrm>
              <a:off x="128772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33" name="Google Shape;433;p2"/>
            <p:cNvSpPr/>
            <p:nvPr/>
          </p:nvSpPr>
          <p:spPr>
            <a:xfrm>
              <a:off x="128772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34" name="Google Shape;434;p2"/>
            <p:cNvSpPr/>
            <p:nvPr/>
          </p:nvSpPr>
          <p:spPr>
            <a:xfrm>
              <a:off x="128772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35" name="Google Shape;435;p2"/>
            <p:cNvSpPr/>
            <p:nvPr/>
          </p:nvSpPr>
          <p:spPr>
            <a:xfrm>
              <a:off x="128772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36" name="Google Shape;436;p2"/>
            <p:cNvSpPr/>
            <p:nvPr/>
          </p:nvSpPr>
          <p:spPr>
            <a:xfrm>
              <a:off x="128772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37" name="Google Shape;437;p2"/>
            <p:cNvSpPr/>
            <p:nvPr/>
          </p:nvSpPr>
          <p:spPr>
            <a:xfrm>
              <a:off x="128772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38" name="Google Shape;438;p2"/>
            <p:cNvSpPr/>
            <p:nvPr/>
          </p:nvSpPr>
          <p:spPr>
            <a:xfrm>
              <a:off x="14382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39" name="Google Shape;439;p2"/>
            <p:cNvSpPr/>
            <p:nvPr/>
          </p:nvSpPr>
          <p:spPr>
            <a:xfrm>
              <a:off x="14382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40" name="Google Shape;440;p2"/>
            <p:cNvSpPr/>
            <p:nvPr/>
          </p:nvSpPr>
          <p:spPr>
            <a:xfrm>
              <a:off x="14382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41" name="Google Shape;441;p2"/>
            <p:cNvSpPr/>
            <p:nvPr/>
          </p:nvSpPr>
          <p:spPr>
            <a:xfrm>
              <a:off x="14382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42" name="Google Shape;442;p2"/>
            <p:cNvSpPr/>
            <p:nvPr/>
          </p:nvSpPr>
          <p:spPr>
            <a:xfrm>
              <a:off x="15887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43" name="Google Shape;443;p2"/>
            <p:cNvSpPr/>
            <p:nvPr/>
          </p:nvSpPr>
          <p:spPr>
            <a:xfrm>
              <a:off x="15887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44" name="Google Shape;444;p2"/>
            <p:cNvSpPr/>
            <p:nvPr/>
          </p:nvSpPr>
          <p:spPr>
            <a:xfrm>
              <a:off x="15887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45" name="Google Shape;445;p2"/>
            <p:cNvSpPr/>
            <p:nvPr/>
          </p:nvSpPr>
          <p:spPr>
            <a:xfrm>
              <a:off x="15887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46" name="Google Shape;446;p2"/>
            <p:cNvSpPr/>
            <p:nvPr/>
          </p:nvSpPr>
          <p:spPr>
            <a:xfrm>
              <a:off x="15887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47" name="Google Shape;447;p2"/>
            <p:cNvSpPr/>
            <p:nvPr/>
          </p:nvSpPr>
          <p:spPr>
            <a:xfrm>
              <a:off x="15887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48" name="Google Shape;448;p2"/>
            <p:cNvSpPr/>
            <p:nvPr/>
          </p:nvSpPr>
          <p:spPr>
            <a:xfrm>
              <a:off x="15887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49" name="Google Shape;449;p2"/>
            <p:cNvSpPr/>
            <p:nvPr/>
          </p:nvSpPr>
          <p:spPr>
            <a:xfrm>
              <a:off x="15887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50" name="Google Shape;450;p2"/>
            <p:cNvSpPr/>
            <p:nvPr/>
          </p:nvSpPr>
          <p:spPr>
            <a:xfrm>
              <a:off x="15887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51" name="Google Shape;451;p2"/>
            <p:cNvSpPr/>
            <p:nvPr/>
          </p:nvSpPr>
          <p:spPr>
            <a:xfrm>
              <a:off x="15887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52" name="Google Shape;452;p2"/>
            <p:cNvSpPr/>
            <p:nvPr/>
          </p:nvSpPr>
          <p:spPr>
            <a:xfrm>
              <a:off x="17392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53" name="Google Shape;453;p2"/>
            <p:cNvSpPr/>
            <p:nvPr/>
          </p:nvSpPr>
          <p:spPr>
            <a:xfrm>
              <a:off x="17392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54" name="Google Shape;454;p2"/>
            <p:cNvSpPr/>
            <p:nvPr/>
          </p:nvSpPr>
          <p:spPr>
            <a:xfrm>
              <a:off x="17392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55" name="Google Shape;455;p2"/>
            <p:cNvSpPr/>
            <p:nvPr/>
          </p:nvSpPr>
          <p:spPr>
            <a:xfrm>
              <a:off x="17392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56" name="Google Shape;456;p2"/>
            <p:cNvSpPr/>
            <p:nvPr/>
          </p:nvSpPr>
          <p:spPr>
            <a:xfrm>
              <a:off x="17392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57" name="Google Shape;457;p2"/>
            <p:cNvSpPr/>
            <p:nvPr/>
          </p:nvSpPr>
          <p:spPr>
            <a:xfrm>
              <a:off x="17392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58" name="Google Shape;458;p2"/>
            <p:cNvSpPr/>
            <p:nvPr/>
          </p:nvSpPr>
          <p:spPr>
            <a:xfrm>
              <a:off x="17392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59" name="Google Shape;459;p2"/>
            <p:cNvSpPr/>
            <p:nvPr/>
          </p:nvSpPr>
          <p:spPr>
            <a:xfrm>
              <a:off x="17392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60" name="Google Shape;460;p2"/>
            <p:cNvSpPr/>
            <p:nvPr/>
          </p:nvSpPr>
          <p:spPr>
            <a:xfrm>
              <a:off x="17392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61" name="Google Shape;461;p2"/>
            <p:cNvSpPr/>
            <p:nvPr/>
          </p:nvSpPr>
          <p:spPr>
            <a:xfrm>
              <a:off x="17392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62" name="Google Shape;462;p2"/>
            <p:cNvSpPr/>
            <p:nvPr/>
          </p:nvSpPr>
          <p:spPr>
            <a:xfrm>
              <a:off x="17392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63" name="Google Shape;463;p2"/>
            <p:cNvSpPr/>
            <p:nvPr/>
          </p:nvSpPr>
          <p:spPr>
            <a:xfrm>
              <a:off x="17392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64" name="Google Shape;464;p2"/>
            <p:cNvSpPr/>
            <p:nvPr/>
          </p:nvSpPr>
          <p:spPr>
            <a:xfrm>
              <a:off x="17392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65" name="Google Shape;465;p2"/>
            <p:cNvSpPr/>
            <p:nvPr/>
          </p:nvSpPr>
          <p:spPr>
            <a:xfrm>
              <a:off x="17392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66" name="Google Shape;466;p2"/>
            <p:cNvSpPr/>
            <p:nvPr/>
          </p:nvSpPr>
          <p:spPr>
            <a:xfrm>
              <a:off x="17392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67" name="Google Shape;467;p2"/>
            <p:cNvSpPr/>
            <p:nvPr/>
          </p:nvSpPr>
          <p:spPr>
            <a:xfrm>
              <a:off x="17392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68" name="Google Shape;468;p2"/>
            <p:cNvSpPr/>
            <p:nvPr/>
          </p:nvSpPr>
          <p:spPr>
            <a:xfrm>
              <a:off x="17392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69" name="Google Shape;469;p2"/>
            <p:cNvSpPr/>
            <p:nvPr/>
          </p:nvSpPr>
          <p:spPr>
            <a:xfrm>
              <a:off x="188975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70" name="Google Shape;470;p2"/>
            <p:cNvSpPr/>
            <p:nvPr/>
          </p:nvSpPr>
          <p:spPr>
            <a:xfrm>
              <a:off x="188975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71" name="Google Shape;471;p2"/>
            <p:cNvSpPr/>
            <p:nvPr/>
          </p:nvSpPr>
          <p:spPr>
            <a:xfrm>
              <a:off x="188975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72" name="Google Shape;472;p2"/>
            <p:cNvSpPr/>
            <p:nvPr/>
          </p:nvSpPr>
          <p:spPr>
            <a:xfrm>
              <a:off x="188975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73" name="Google Shape;473;p2"/>
            <p:cNvSpPr/>
            <p:nvPr/>
          </p:nvSpPr>
          <p:spPr>
            <a:xfrm>
              <a:off x="188975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74" name="Google Shape;474;p2"/>
            <p:cNvSpPr/>
            <p:nvPr/>
          </p:nvSpPr>
          <p:spPr>
            <a:xfrm>
              <a:off x="188975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75" name="Google Shape;475;p2"/>
            <p:cNvSpPr/>
            <p:nvPr/>
          </p:nvSpPr>
          <p:spPr>
            <a:xfrm>
              <a:off x="188975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76" name="Google Shape;476;p2"/>
            <p:cNvSpPr/>
            <p:nvPr/>
          </p:nvSpPr>
          <p:spPr>
            <a:xfrm>
              <a:off x="188975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77" name="Google Shape;477;p2"/>
            <p:cNvSpPr/>
            <p:nvPr/>
          </p:nvSpPr>
          <p:spPr>
            <a:xfrm>
              <a:off x="188975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78" name="Google Shape;478;p2"/>
            <p:cNvSpPr/>
            <p:nvPr/>
          </p:nvSpPr>
          <p:spPr>
            <a:xfrm>
              <a:off x="188975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79" name="Google Shape;479;p2"/>
            <p:cNvSpPr/>
            <p:nvPr/>
          </p:nvSpPr>
          <p:spPr>
            <a:xfrm>
              <a:off x="188975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80" name="Google Shape;480;p2"/>
            <p:cNvSpPr/>
            <p:nvPr/>
          </p:nvSpPr>
          <p:spPr>
            <a:xfrm>
              <a:off x="204027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81" name="Google Shape;481;p2"/>
            <p:cNvSpPr/>
            <p:nvPr/>
          </p:nvSpPr>
          <p:spPr>
            <a:xfrm>
              <a:off x="204027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82" name="Google Shape;482;p2"/>
            <p:cNvSpPr/>
            <p:nvPr/>
          </p:nvSpPr>
          <p:spPr>
            <a:xfrm>
              <a:off x="204027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83" name="Google Shape;483;p2"/>
            <p:cNvSpPr/>
            <p:nvPr/>
          </p:nvSpPr>
          <p:spPr>
            <a:xfrm>
              <a:off x="204027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84" name="Google Shape;484;p2"/>
            <p:cNvSpPr/>
            <p:nvPr/>
          </p:nvSpPr>
          <p:spPr>
            <a:xfrm>
              <a:off x="204027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85" name="Google Shape;485;p2"/>
            <p:cNvSpPr/>
            <p:nvPr/>
          </p:nvSpPr>
          <p:spPr>
            <a:xfrm>
              <a:off x="204027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86" name="Google Shape;486;p2"/>
            <p:cNvSpPr/>
            <p:nvPr/>
          </p:nvSpPr>
          <p:spPr>
            <a:xfrm>
              <a:off x="204027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87" name="Google Shape;487;p2"/>
            <p:cNvSpPr/>
            <p:nvPr/>
          </p:nvSpPr>
          <p:spPr>
            <a:xfrm>
              <a:off x="204027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88" name="Google Shape;488;p2"/>
            <p:cNvSpPr/>
            <p:nvPr/>
          </p:nvSpPr>
          <p:spPr>
            <a:xfrm>
              <a:off x="204027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89" name="Google Shape;489;p2"/>
            <p:cNvSpPr/>
            <p:nvPr/>
          </p:nvSpPr>
          <p:spPr>
            <a:xfrm>
              <a:off x="204027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90" name="Google Shape;490;p2"/>
            <p:cNvSpPr/>
            <p:nvPr/>
          </p:nvSpPr>
          <p:spPr>
            <a:xfrm>
              <a:off x="204027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91" name="Google Shape;491;p2"/>
            <p:cNvSpPr/>
            <p:nvPr/>
          </p:nvSpPr>
          <p:spPr>
            <a:xfrm>
              <a:off x="204027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92" name="Google Shape;492;p2"/>
            <p:cNvSpPr/>
            <p:nvPr/>
          </p:nvSpPr>
          <p:spPr>
            <a:xfrm>
              <a:off x="204027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93" name="Google Shape;493;p2"/>
            <p:cNvSpPr/>
            <p:nvPr/>
          </p:nvSpPr>
          <p:spPr>
            <a:xfrm>
              <a:off x="21907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94" name="Google Shape;494;p2"/>
            <p:cNvSpPr/>
            <p:nvPr/>
          </p:nvSpPr>
          <p:spPr>
            <a:xfrm>
              <a:off x="21907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95" name="Google Shape;495;p2"/>
            <p:cNvSpPr/>
            <p:nvPr/>
          </p:nvSpPr>
          <p:spPr>
            <a:xfrm>
              <a:off x="21907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96" name="Google Shape;496;p2"/>
            <p:cNvSpPr/>
            <p:nvPr/>
          </p:nvSpPr>
          <p:spPr>
            <a:xfrm>
              <a:off x="21907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97" name="Google Shape;497;p2"/>
            <p:cNvSpPr/>
            <p:nvPr/>
          </p:nvSpPr>
          <p:spPr>
            <a:xfrm>
              <a:off x="21907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98" name="Google Shape;498;p2"/>
            <p:cNvSpPr/>
            <p:nvPr/>
          </p:nvSpPr>
          <p:spPr>
            <a:xfrm>
              <a:off x="2190775"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499" name="Google Shape;499;p2"/>
            <p:cNvSpPr/>
            <p:nvPr/>
          </p:nvSpPr>
          <p:spPr>
            <a:xfrm>
              <a:off x="21907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00" name="Google Shape;500;p2"/>
            <p:cNvSpPr/>
            <p:nvPr/>
          </p:nvSpPr>
          <p:spPr>
            <a:xfrm>
              <a:off x="21907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01" name="Google Shape;501;p2"/>
            <p:cNvSpPr/>
            <p:nvPr/>
          </p:nvSpPr>
          <p:spPr>
            <a:xfrm>
              <a:off x="2190775"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02" name="Google Shape;502;p2"/>
            <p:cNvSpPr/>
            <p:nvPr/>
          </p:nvSpPr>
          <p:spPr>
            <a:xfrm>
              <a:off x="234130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03" name="Google Shape;503;p2"/>
            <p:cNvSpPr/>
            <p:nvPr/>
          </p:nvSpPr>
          <p:spPr>
            <a:xfrm>
              <a:off x="234130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04" name="Google Shape;504;p2"/>
            <p:cNvSpPr/>
            <p:nvPr/>
          </p:nvSpPr>
          <p:spPr>
            <a:xfrm>
              <a:off x="234130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05" name="Google Shape;505;p2"/>
            <p:cNvSpPr/>
            <p:nvPr/>
          </p:nvSpPr>
          <p:spPr>
            <a:xfrm>
              <a:off x="234130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06" name="Google Shape;506;p2"/>
            <p:cNvSpPr/>
            <p:nvPr/>
          </p:nvSpPr>
          <p:spPr>
            <a:xfrm>
              <a:off x="234130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07" name="Google Shape;507;p2"/>
            <p:cNvSpPr/>
            <p:nvPr/>
          </p:nvSpPr>
          <p:spPr>
            <a:xfrm>
              <a:off x="234130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08" name="Google Shape;508;p2"/>
            <p:cNvSpPr/>
            <p:nvPr/>
          </p:nvSpPr>
          <p:spPr>
            <a:xfrm>
              <a:off x="234130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09" name="Google Shape;509;p2"/>
            <p:cNvSpPr/>
            <p:nvPr/>
          </p:nvSpPr>
          <p:spPr>
            <a:xfrm>
              <a:off x="234130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10" name="Google Shape;510;p2"/>
            <p:cNvSpPr/>
            <p:nvPr/>
          </p:nvSpPr>
          <p:spPr>
            <a:xfrm>
              <a:off x="249180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11" name="Google Shape;511;p2"/>
            <p:cNvSpPr/>
            <p:nvPr/>
          </p:nvSpPr>
          <p:spPr>
            <a:xfrm>
              <a:off x="249180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12" name="Google Shape;512;p2"/>
            <p:cNvSpPr/>
            <p:nvPr/>
          </p:nvSpPr>
          <p:spPr>
            <a:xfrm>
              <a:off x="249180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13" name="Google Shape;513;p2"/>
            <p:cNvSpPr/>
            <p:nvPr/>
          </p:nvSpPr>
          <p:spPr>
            <a:xfrm>
              <a:off x="249180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14" name="Google Shape;514;p2"/>
            <p:cNvSpPr/>
            <p:nvPr/>
          </p:nvSpPr>
          <p:spPr>
            <a:xfrm>
              <a:off x="24918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15" name="Google Shape;515;p2"/>
            <p:cNvSpPr/>
            <p:nvPr/>
          </p:nvSpPr>
          <p:spPr>
            <a:xfrm>
              <a:off x="264232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16" name="Google Shape;516;p2"/>
            <p:cNvSpPr/>
            <p:nvPr/>
          </p:nvSpPr>
          <p:spPr>
            <a:xfrm>
              <a:off x="264232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17" name="Google Shape;517;p2"/>
            <p:cNvSpPr/>
            <p:nvPr/>
          </p:nvSpPr>
          <p:spPr>
            <a:xfrm>
              <a:off x="264232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18" name="Google Shape;518;p2"/>
            <p:cNvSpPr/>
            <p:nvPr/>
          </p:nvSpPr>
          <p:spPr>
            <a:xfrm>
              <a:off x="264232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19" name="Google Shape;519;p2"/>
            <p:cNvSpPr/>
            <p:nvPr/>
          </p:nvSpPr>
          <p:spPr>
            <a:xfrm>
              <a:off x="264232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20" name="Google Shape;520;p2"/>
            <p:cNvSpPr/>
            <p:nvPr/>
          </p:nvSpPr>
          <p:spPr>
            <a:xfrm>
              <a:off x="2792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21" name="Google Shape;521;p2"/>
            <p:cNvSpPr/>
            <p:nvPr/>
          </p:nvSpPr>
          <p:spPr>
            <a:xfrm>
              <a:off x="294332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22" name="Google Shape;522;p2"/>
            <p:cNvSpPr/>
            <p:nvPr/>
          </p:nvSpPr>
          <p:spPr>
            <a:xfrm>
              <a:off x="294332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23" name="Google Shape;523;p2"/>
            <p:cNvSpPr/>
            <p:nvPr/>
          </p:nvSpPr>
          <p:spPr>
            <a:xfrm>
              <a:off x="3093850"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24" name="Google Shape;524;p2"/>
            <p:cNvSpPr/>
            <p:nvPr/>
          </p:nvSpPr>
          <p:spPr>
            <a:xfrm>
              <a:off x="33948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sp>
          <p:nvSpPr>
            <p:cNvPr id="525" name="Google Shape;525;p2"/>
            <p:cNvSpPr/>
            <p:nvPr/>
          </p:nvSpPr>
          <p:spPr>
            <a:xfrm>
              <a:off x="35453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p>
          </p:txBody>
        </p:sp>
      </p:grpSp>
    </p:spTree>
    <p:extLst>
      <p:ext uri="{BB962C8B-B14F-4D97-AF65-F5344CB8AC3E}">
        <p14:creationId xmlns:p14="http://schemas.microsoft.com/office/powerpoint/2010/main" val="3300799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7C55DA-D327-40A5-B42B-9BFCFF8309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F5DAA28-0F33-949B-BC68-3F08578000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3B27543-09E9-BD51-1990-9B948D6C4C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FC40C2-1C29-4CF9-8C88-CAE617570A95}" type="datetimeFigureOut">
              <a:rPr lang="en-IN" smtClean="0"/>
              <a:t>15-11-2024</a:t>
            </a:fld>
            <a:endParaRPr lang="en-IN"/>
          </a:p>
        </p:txBody>
      </p:sp>
      <p:sp>
        <p:nvSpPr>
          <p:cNvPr id="5" name="Footer Placeholder 4">
            <a:extLst>
              <a:ext uri="{FF2B5EF4-FFF2-40B4-BE49-F238E27FC236}">
                <a16:creationId xmlns:a16="http://schemas.microsoft.com/office/drawing/2014/main" id="{EFC56FD8-53B8-DD37-A38A-D935E662FA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A5E43A8-528C-DBD5-B759-9E5532F6C9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08168-5B03-430D-BA08-2286AC61DFBE}" type="slidenum">
              <a:rPr lang="en-IN" smtClean="0"/>
              <a:t>‹#›</a:t>
            </a:fld>
            <a:endParaRPr lang="en-IN"/>
          </a:p>
        </p:txBody>
      </p:sp>
    </p:spTree>
    <p:extLst>
      <p:ext uri="{BB962C8B-B14F-4D97-AF65-F5344CB8AC3E}">
        <p14:creationId xmlns:p14="http://schemas.microsoft.com/office/powerpoint/2010/main" val="4217709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2.bin"/><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3.bin"/><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4.bin"/><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oleObject" Target="../embeddings/oleObject5.bin"/><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6.bin"/><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chart" Target="../charts/chart3.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5FB0C-2343-3E0E-6861-F992F7C5D351}"/>
              </a:ext>
            </a:extLst>
          </p:cNvPr>
          <p:cNvSpPr>
            <a:spLocks noGrp="1"/>
          </p:cNvSpPr>
          <p:nvPr>
            <p:ph type="ctrTitle"/>
          </p:nvPr>
        </p:nvSpPr>
        <p:spPr>
          <a:ln>
            <a:solidFill>
              <a:schemeClr val="accent1"/>
            </a:solidFill>
          </a:ln>
        </p:spPr>
        <p:txBody>
          <a:bodyPr/>
          <a:lstStyle/>
          <a:p>
            <a:r>
              <a:rPr lang="en-IN" dirty="0"/>
              <a:t>Yield Curve Estimation </a:t>
            </a:r>
          </a:p>
        </p:txBody>
      </p:sp>
    </p:spTree>
    <p:extLst>
      <p:ext uri="{BB962C8B-B14F-4D97-AF65-F5344CB8AC3E}">
        <p14:creationId xmlns:p14="http://schemas.microsoft.com/office/powerpoint/2010/main" val="353173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524000" y="0"/>
            <a:ext cx="8572560" cy="1143000"/>
          </a:xfrm>
        </p:spPr>
        <p:txBody>
          <a:bodyPr/>
          <a:lstStyle/>
          <a:p>
            <a:pPr eaLnBrk="1" hangingPunct="1"/>
            <a:r>
              <a:rPr lang="en-US" altLang="ko-KR" noProof="0" dirty="0"/>
              <a:t>Main uses of using the yield curve…</a:t>
            </a:r>
          </a:p>
        </p:txBody>
      </p:sp>
      <p:sp>
        <p:nvSpPr>
          <p:cNvPr id="258051" name="Rectangle 3"/>
          <p:cNvSpPr>
            <a:spLocks noGrp="1" noChangeArrowheads="1"/>
          </p:cNvSpPr>
          <p:nvPr>
            <p:ph type="body" idx="1"/>
          </p:nvPr>
        </p:nvSpPr>
        <p:spPr>
          <a:xfrm>
            <a:off x="1761286" y="1745303"/>
            <a:ext cx="8929719" cy="5776931"/>
          </a:xfrm>
        </p:spPr>
        <p:txBody>
          <a:bodyPr/>
          <a:lstStyle/>
          <a:p>
            <a:pPr eaLnBrk="1" hangingPunct="1">
              <a:lnSpc>
                <a:spcPct val="90000"/>
              </a:lnSpc>
              <a:spcAft>
                <a:spcPct val="70000"/>
              </a:spcAft>
            </a:pPr>
            <a:r>
              <a:rPr lang="en-US" altLang="ko-KR" sz="2500" dirty="0"/>
              <a:t>Setting the yield for all debt market instruments.</a:t>
            </a:r>
          </a:p>
          <a:p>
            <a:pPr eaLnBrk="1" hangingPunct="1">
              <a:lnSpc>
                <a:spcPct val="90000"/>
              </a:lnSpc>
              <a:spcAft>
                <a:spcPct val="70000"/>
              </a:spcAft>
            </a:pPr>
            <a:r>
              <a:rPr lang="en-US" altLang="ko-KR" sz="2500" dirty="0">
                <a:solidFill>
                  <a:srgbClr val="7030A0"/>
                </a:solidFill>
                <a:effectLst>
                  <a:outerShdw blurRad="38100" dist="38100" dir="2700000" algn="tl">
                    <a:srgbClr val="000000">
                      <a:alpha val="43137"/>
                    </a:srgbClr>
                  </a:outerShdw>
                </a:effectLst>
              </a:rPr>
              <a:t>Acting as an indicator of future yield levels.</a:t>
            </a:r>
          </a:p>
          <a:p>
            <a:pPr eaLnBrk="1" hangingPunct="1">
              <a:lnSpc>
                <a:spcPct val="90000"/>
              </a:lnSpc>
              <a:spcAft>
                <a:spcPct val="70000"/>
              </a:spcAft>
            </a:pPr>
            <a:r>
              <a:rPr lang="en-US" altLang="ko-KR" sz="2500" dirty="0"/>
              <a:t>Measuring and comparing returns across the maturity spectrum.</a:t>
            </a:r>
          </a:p>
          <a:p>
            <a:pPr eaLnBrk="1" hangingPunct="1">
              <a:lnSpc>
                <a:spcPct val="90000"/>
              </a:lnSpc>
              <a:spcAft>
                <a:spcPct val="70000"/>
              </a:spcAft>
            </a:pPr>
            <a:r>
              <a:rPr lang="en-US" altLang="ko-KR" sz="2500" dirty="0">
                <a:solidFill>
                  <a:srgbClr val="7030A0"/>
                </a:solidFill>
                <a:effectLst>
                  <a:outerShdw blurRad="38100" dist="38100" dir="2700000" algn="tl">
                    <a:srgbClr val="000000">
                      <a:alpha val="43137"/>
                    </a:srgbClr>
                  </a:outerShdw>
                </a:effectLst>
              </a:rPr>
              <a:t>Indicating relative value between different bonds of similar maturity.</a:t>
            </a:r>
          </a:p>
          <a:p>
            <a:pPr eaLnBrk="1" hangingPunct="1">
              <a:lnSpc>
                <a:spcPct val="90000"/>
              </a:lnSpc>
              <a:spcAft>
                <a:spcPct val="70000"/>
              </a:spcAft>
            </a:pPr>
            <a:r>
              <a:rPr lang="en-US" altLang="ko-KR" sz="2500" dirty="0"/>
              <a:t>Pricing interest rate derivative securities.</a:t>
            </a:r>
          </a:p>
        </p:txBody>
      </p:sp>
    </p:spTree>
    <p:extLst>
      <p:ext uri="{BB962C8B-B14F-4D97-AF65-F5344CB8AC3E}">
        <p14:creationId xmlns:p14="http://schemas.microsoft.com/office/powerpoint/2010/main" val="25861935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58051">
                                            <p:txEl>
                                              <p:pRg st="0" end="0"/>
                                            </p:txEl>
                                          </p:spTgt>
                                        </p:tgtEl>
                                        <p:attrNameLst>
                                          <p:attrName>style.visibility</p:attrName>
                                        </p:attrNameLst>
                                      </p:cBhvr>
                                      <p:to>
                                        <p:strVal val="visible"/>
                                      </p:to>
                                    </p:set>
                                    <p:animEffect transition="in" filter="box(in)">
                                      <p:cBhvr>
                                        <p:cTn id="7" dur="500"/>
                                        <p:tgtEl>
                                          <p:spTgt spid="258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58051">
                                            <p:txEl>
                                              <p:pRg st="1" end="1"/>
                                            </p:txEl>
                                          </p:spTgt>
                                        </p:tgtEl>
                                        <p:attrNameLst>
                                          <p:attrName>style.visibility</p:attrName>
                                        </p:attrNameLst>
                                      </p:cBhvr>
                                      <p:to>
                                        <p:strVal val="visible"/>
                                      </p:to>
                                    </p:set>
                                    <p:animEffect transition="in" filter="box(in)">
                                      <p:cBhvr>
                                        <p:cTn id="12" dur="500"/>
                                        <p:tgtEl>
                                          <p:spTgt spid="2580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58051">
                                            <p:txEl>
                                              <p:pRg st="2" end="2"/>
                                            </p:txEl>
                                          </p:spTgt>
                                        </p:tgtEl>
                                        <p:attrNameLst>
                                          <p:attrName>style.visibility</p:attrName>
                                        </p:attrNameLst>
                                      </p:cBhvr>
                                      <p:to>
                                        <p:strVal val="visible"/>
                                      </p:to>
                                    </p:set>
                                    <p:animEffect transition="in" filter="box(in)">
                                      <p:cBhvr>
                                        <p:cTn id="17" dur="500"/>
                                        <p:tgtEl>
                                          <p:spTgt spid="2580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58051">
                                            <p:txEl>
                                              <p:pRg st="3" end="3"/>
                                            </p:txEl>
                                          </p:spTgt>
                                        </p:tgtEl>
                                        <p:attrNameLst>
                                          <p:attrName>style.visibility</p:attrName>
                                        </p:attrNameLst>
                                      </p:cBhvr>
                                      <p:to>
                                        <p:strVal val="visible"/>
                                      </p:to>
                                    </p:set>
                                    <p:animEffect transition="in" filter="box(in)">
                                      <p:cBhvr>
                                        <p:cTn id="22" dur="500"/>
                                        <p:tgtEl>
                                          <p:spTgt spid="2580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58051">
                                            <p:txEl>
                                              <p:pRg st="4" end="4"/>
                                            </p:txEl>
                                          </p:spTgt>
                                        </p:tgtEl>
                                        <p:attrNameLst>
                                          <p:attrName>style.visibility</p:attrName>
                                        </p:attrNameLst>
                                      </p:cBhvr>
                                      <p:to>
                                        <p:strVal val="visible"/>
                                      </p:to>
                                    </p:set>
                                    <p:animEffect transition="in" filter="box(in)">
                                      <p:cBhvr>
                                        <p:cTn id="27" dur="500"/>
                                        <p:tgtEl>
                                          <p:spTgt spid="2580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dirty="0"/>
              <a:t>Example…</a:t>
            </a:r>
            <a:endParaRPr lang="ko-KR" altLang="en-US" dirty="0"/>
          </a:p>
        </p:txBody>
      </p:sp>
      <p:sp>
        <p:nvSpPr>
          <p:cNvPr id="3" name="Content Placeholder 2"/>
          <p:cNvSpPr>
            <a:spLocks noGrp="1"/>
          </p:cNvSpPr>
          <p:nvPr>
            <p:ph idx="1"/>
          </p:nvPr>
        </p:nvSpPr>
        <p:spPr/>
        <p:txBody>
          <a:bodyPr>
            <a:normAutofit/>
          </a:bodyPr>
          <a:lstStyle/>
          <a:p>
            <a:r>
              <a:rPr lang="en-US" altLang="ko-KR" sz="3200" dirty="0"/>
              <a:t>A bank is having 10,000 8% </a:t>
            </a:r>
            <a:r>
              <a:rPr lang="en-US" altLang="ko-KR" sz="3200" dirty="0" err="1"/>
              <a:t>GOI</a:t>
            </a:r>
            <a:r>
              <a:rPr lang="en-US" altLang="ko-KR" sz="3200" dirty="0"/>
              <a:t> dated security going to be matured in the next 5 years with a face value of </a:t>
            </a:r>
            <a:r>
              <a:rPr lang="en-US" altLang="ko-KR" sz="3200" dirty="0" err="1"/>
              <a:t>Rs</a:t>
            </a:r>
            <a:r>
              <a:rPr lang="en-US" altLang="ko-KR" sz="3200" dirty="0"/>
              <a:t>. 1,000. </a:t>
            </a:r>
          </a:p>
          <a:p>
            <a:endParaRPr lang="en-US" altLang="ko-KR" sz="3200" dirty="0"/>
          </a:p>
          <a:p>
            <a:r>
              <a:rPr lang="en-US" altLang="ko-KR" sz="3200" dirty="0"/>
              <a:t>Assume that it is not listed and coupon is paid half-yearly.</a:t>
            </a:r>
          </a:p>
          <a:p>
            <a:endParaRPr lang="en-US" altLang="ko-KR" sz="3200" dirty="0"/>
          </a:p>
          <a:p>
            <a:r>
              <a:rPr lang="en-US" altLang="ko-KR" sz="3200" dirty="0"/>
              <a:t>We want to determine its price as on March 31, 2022 for the purpose of Balance Sheet.</a:t>
            </a:r>
            <a:endParaRPr lang="ko-KR" altLang="en-US" sz="3200" dirty="0"/>
          </a:p>
        </p:txBody>
      </p:sp>
    </p:spTree>
    <p:extLst>
      <p:ext uri="{BB962C8B-B14F-4D97-AF65-F5344CB8AC3E}">
        <p14:creationId xmlns:p14="http://schemas.microsoft.com/office/powerpoint/2010/main" val="1840725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227" y="374901"/>
            <a:ext cx="11330760" cy="967132"/>
          </a:xfrm>
        </p:spPr>
        <p:txBody>
          <a:bodyPr>
            <a:noAutofit/>
          </a:bodyPr>
          <a:lstStyle/>
          <a:p>
            <a:r>
              <a:rPr lang="en-US" altLang="ko-KR" sz="3733" dirty="0"/>
              <a:t>Relevant part of the </a:t>
            </a:r>
            <a:r>
              <a:rPr lang="en-US" altLang="ko-KR" sz="3733" dirty="0" err="1"/>
              <a:t>ZCYC</a:t>
            </a:r>
            <a:r>
              <a:rPr lang="en-US" altLang="ko-KR" sz="3733" dirty="0"/>
              <a:t> as on March 31, 2022 is given below:</a:t>
            </a:r>
            <a:endParaRPr lang="ko-KR" altLang="en-US" sz="3733" dirty="0"/>
          </a:p>
        </p:txBody>
      </p:sp>
      <p:graphicFrame>
        <p:nvGraphicFramePr>
          <p:cNvPr id="4" name="Content Placeholder 3"/>
          <p:cNvGraphicFramePr>
            <a:graphicFrameLocks noGrp="1"/>
          </p:cNvGraphicFramePr>
          <p:nvPr>
            <p:ph idx="1"/>
          </p:nvPr>
        </p:nvGraphicFramePr>
        <p:xfrm>
          <a:off x="395014" y="1800147"/>
          <a:ext cx="11605580" cy="50578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431971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98619" y="374901"/>
            <a:ext cx="10587548" cy="967132"/>
          </a:xfrm>
        </p:spPr>
        <p:txBody>
          <a:bodyPr>
            <a:normAutofit fontScale="90000"/>
          </a:bodyPr>
          <a:lstStyle/>
          <a:p>
            <a:r>
              <a:rPr lang="en-US" dirty="0"/>
              <a:t>Case#3: When bond is unlisted/not actively traded and on the valuation date we do not get the spot rates for the required period</a:t>
            </a:r>
          </a:p>
        </p:txBody>
      </p:sp>
      <p:sp>
        <p:nvSpPr>
          <p:cNvPr id="5" name="Content Placeholder 4"/>
          <p:cNvSpPr>
            <a:spLocks noGrp="1"/>
          </p:cNvSpPr>
          <p:nvPr>
            <p:ph idx="1"/>
          </p:nvPr>
        </p:nvSpPr>
        <p:spPr>
          <a:xfrm>
            <a:off x="124171" y="3021788"/>
            <a:ext cx="11061996" cy="1018033"/>
          </a:xfrm>
        </p:spPr>
        <p:txBody>
          <a:bodyPr>
            <a:normAutofit/>
          </a:bodyPr>
          <a:lstStyle/>
          <a:p>
            <a:r>
              <a:rPr lang="en-US" sz="3200" dirty="0"/>
              <a:t>In such, we use – </a:t>
            </a:r>
            <a:r>
              <a:rPr lang="en-US" sz="4800" b="1" u="sng" dirty="0"/>
              <a:t>Matrix Pricing</a:t>
            </a:r>
            <a:r>
              <a:rPr lang="en-US" sz="4800" dirty="0"/>
              <a:t> </a:t>
            </a:r>
            <a:endParaRPr lang="en-US" sz="3200" dirty="0"/>
          </a:p>
        </p:txBody>
      </p:sp>
    </p:spTree>
    <p:extLst>
      <p:ext uri="{BB962C8B-B14F-4D97-AF65-F5344CB8AC3E}">
        <p14:creationId xmlns:p14="http://schemas.microsoft.com/office/powerpoint/2010/main" val="1450836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98621" y="374901"/>
            <a:ext cx="10994760" cy="790505"/>
          </a:xfrm>
        </p:spPr>
        <p:txBody>
          <a:bodyPr>
            <a:normAutofit/>
          </a:bodyPr>
          <a:lstStyle/>
          <a:p>
            <a:r>
              <a:rPr lang="en-US" altLang="ko-KR" dirty="0"/>
              <a:t>Matrix Pricing </a:t>
            </a:r>
            <a:endParaRPr lang="ko-KR" altLang="en-US" dirty="0"/>
          </a:p>
        </p:txBody>
      </p:sp>
      <p:sp>
        <p:nvSpPr>
          <p:cNvPr id="7" name="Content Placeholder 6"/>
          <p:cNvSpPr>
            <a:spLocks noGrp="1"/>
          </p:cNvSpPr>
          <p:nvPr>
            <p:ph idx="1"/>
          </p:nvPr>
        </p:nvSpPr>
        <p:spPr>
          <a:xfrm>
            <a:off x="598621" y="2003754"/>
            <a:ext cx="10994760" cy="4072129"/>
          </a:xfrm>
        </p:spPr>
        <p:txBody>
          <a:bodyPr/>
          <a:lstStyle/>
          <a:p>
            <a:r>
              <a:rPr lang="en-US" altLang="ko-KR" sz="3200" dirty="0"/>
              <a:t>Matrix Pricing is an estimation procedure that involves –</a:t>
            </a:r>
          </a:p>
          <a:p>
            <a:pPr lvl="1"/>
            <a:r>
              <a:rPr lang="en-US" altLang="ko-KR" dirty="0">
                <a:ln w="0"/>
                <a:solidFill>
                  <a:schemeClr val="tx1"/>
                </a:solidFill>
                <a:effectLst>
                  <a:outerShdw blurRad="38100" dist="19050" dir="2700000" algn="tl" rotWithShape="0">
                    <a:schemeClr val="dk1">
                      <a:alpha val="40000"/>
                    </a:schemeClr>
                  </a:outerShdw>
                </a:effectLst>
              </a:rPr>
              <a:t>Use of the market discount rate and price based on the quoted prices of more frequently traded comparable bonds. </a:t>
            </a:r>
          </a:p>
          <a:p>
            <a:pPr lvl="1"/>
            <a:endParaRPr lang="en-US" altLang="ko-KR" dirty="0">
              <a:ln w="0"/>
              <a:solidFill>
                <a:schemeClr val="tx1"/>
              </a:solidFill>
              <a:effectLst>
                <a:outerShdw blurRad="38100" dist="19050" dir="2700000" algn="tl" rotWithShape="0">
                  <a:schemeClr val="dk1">
                    <a:alpha val="40000"/>
                  </a:schemeClr>
                </a:outerShdw>
              </a:effectLst>
            </a:endParaRPr>
          </a:p>
          <a:p>
            <a:pPr lvl="1"/>
            <a:r>
              <a:rPr lang="en-US" altLang="ko-KR" dirty="0">
                <a:ln w="0"/>
                <a:solidFill>
                  <a:schemeClr val="tx1"/>
                </a:solidFill>
                <a:effectLst>
                  <a:outerShdw blurRad="38100" dist="19050" dir="2700000" algn="tl" rotWithShape="0">
                    <a:schemeClr val="dk1">
                      <a:alpha val="40000"/>
                    </a:schemeClr>
                  </a:outerShdw>
                </a:effectLst>
              </a:rPr>
              <a:t>These comparable bonds have similar times-to-maturity, coupon rates, and credit quality. </a:t>
            </a:r>
            <a:endParaRPr lang="ko-KR" altLang="en-US"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244274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101" y="60541"/>
            <a:ext cx="9976727" cy="967132"/>
          </a:xfrm>
        </p:spPr>
        <p:txBody>
          <a:bodyPr/>
          <a:lstStyle/>
          <a:p>
            <a:r>
              <a:rPr lang="en-US" altLang="ko-KR" dirty="0"/>
              <a:t>Example…</a:t>
            </a:r>
            <a:endParaRPr lang="ko-KR" altLang="en-US" dirty="0"/>
          </a:p>
        </p:txBody>
      </p:sp>
      <p:sp>
        <p:nvSpPr>
          <p:cNvPr id="3" name="Content Placeholder 2"/>
          <p:cNvSpPr>
            <a:spLocks noGrp="1"/>
          </p:cNvSpPr>
          <p:nvPr>
            <p:ph idx="1"/>
          </p:nvPr>
        </p:nvSpPr>
        <p:spPr>
          <a:xfrm>
            <a:off x="0" y="1027673"/>
            <a:ext cx="12192000" cy="5250283"/>
          </a:xfrm>
        </p:spPr>
        <p:txBody>
          <a:bodyPr>
            <a:normAutofit/>
          </a:bodyPr>
          <a:lstStyle/>
          <a:p>
            <a:pPr algn="just"/>
            <a:r>
              <a:rPr lang="en-US" altLang="ko-KR" sz="2933" dirty="0"/>
              <a:t>An insurance company needs to value a </a:t>
            </a:r>
            <a:r>
              <a:rPr lang="en-US" altLang="ko-KR" sz="2933" b="1" dirty="0">
                <a:solidFill>
                  <a:srgbClr val="C00000"/>
                </a:solidFill>
                <a:effectLst>
                  <a:outerShdw blurRad="38100" dist="38100" dir="2700000" algn="tl">
                    <a:srgbClr val="000000">
                      <a:alpha val="43137"/>
                    </a:srgbClr>
                  </a:outerShdw>
                </a:effectLst>
              </a:rPr>
              <a:t>3</a:t>
            </a:r>
            <a:r>
              <a:rPr lang="en-US" altLang="ko-KR" sz="2933" dirty="0">
                <a:solidFill>
                  <a:srgbClr val="C00000"/>
                </a:solidFill>
                <a:effectLst>
                  <a:outerShdw blurRad="38100" dist="38100" dir="2700000" algn="tl">
                    <a:srgbClr val="000000">
                      <a:alpha val="43137"/>
                    </a:srgbClr>
                  </a:outerShdw>
                </a:effectLst>
              </a:rPr>
              <a:t>-year</a:t>
            </a:r>
            <a:r>
              <a:rPr lang="en-US" altLang="ko-KR" sz="2933" dirty="0"/>
              <a:t>, 8% annual coupon paid half-yearly with a face value of </a:t>
            </a:r>
            <a:r>
              <a:rPr lang="en-US" altLang="ko-KR" sz="2933" dirty="0" err="1"/>
              <a:t>Rs</a:t>
            </a:r>
            <a:r>
              <a:rPr lang="en-US" altLang="ko-KR" sz="2933" dirty="0"/>
              <a:t>. 1,000.</a:t>
            </a:r>
          </a:p>
          <a:p>
            <a:pPr algn="just"/>
            <a:endParaRPr lang="en-US" altLang="ko-KR" sz="2933" dirty="0"/>
          </a:p>
          <a:p>
            <a:pPr algn="just"/>
            <a:r>
              <a:rPr lang="en-US" altLang="ko-KR" sz="2933" dirty="0"/>
              <a:t>Assume that the bond is not actively traded and that there are no recent transactions reported for this particular security. </a:t>
            </a:r>
          </a:p>
          <a:p>
            <a:pPr algn="just"/>
            <a:endParaRPr lang="en-US" altLang="ko-KR" sz="2933" dirty="0"/>
          </a:p>
          <a:p>
            <a:pPr algn="just"/>
            <a:r>
              <a:rPr lang="en-US" altLang="ko-KR" sz="2933" dirty="0"/>
              <a:t>However, there are quoted prices for four bonds that have very similar credit quality:</a:t>
            </a:r>
          </a:p>
          <a:p>
            <a:pPr lvl="1" algn="just"/>
            <a:r>
              <a:rPr lang="en-US" altLang="ko-KR" sz="2133" dirty="0">
                <a:ln w="0"/>
                <a:effectLst>
                  <a:outerShdw blurRad="38100" dist="19050" dir="2700000" algn="tl" rotWithShape="0">
                    <a:schemeClr val="dk1">
                      <a:alpha val="40000"/>
                    </a:schemeClr>
                  </a:outerShdw>
                </a:effectLst>
              </a:rPr>
              <a:t>Bond A: two-year, 6% semiannual coupon payment bond trading at a price of </a:t>
            </a:r>
            <a:r>
              <a:rPr lang="en-US" altLang="ko-KR" sz="2133" dirty="0" err="1">
                <a:ln w="0"/>
                <a:effectLst>
                  <a:outerShdw blurRad="38100" dist="19050" dir="2700000" algn="tl" rotWithShape="0">
                    <a:schemeClr val="dk1">
                      <a:alpha val="40000"/>
                    </a:schemeClr>
                  </a:outerShdw>
                </a:effectLst>
              </a:rPr>
              <a:t>Rs</a:t>
            </a:r>
            <a:r>
              <a:rPr lang="en-US" altLang="ko-KR" sz="2133" dirty="0">
                <a:ln w="0"/>
                <a:effectLst>
                  <a:outerShdw blurRad="38100" dist="19050" dir="2700000" algn="tl" rotWithShape="0">
                    <a:schemeClr val="dk1">
                      <a:alpha val="40000"/>
                    </a:schemeClr>
                  </a:outerShdw>
                </a:effectLst>
              </a:rPr>
              <a:t>. 98.50</a:t>
            </a:r>
          </a:p>
          <a:p>
            <a:pPr lvl="1" algn="just"/>
            <a:r>
              <a:rPr lang="en-US" altLang="ko-KR" sz="2133" dirty="0">
                <a:ln w="0"/>
                <a:effectLst>
                  <a:outerShdw blurRad="38100" dist="19050" dir="2700000" algn="tl" rotWithShape="0">
                    <a:schemeClr val="dk1">
                      <a:alpha val="40000"/>
                    </a:schemeClr>
                  </a:outerShdw>
                </a:effectLst>
              </a:rPr>
              <a:t>Bond B: two-year, 10% semiannual coupon payment bond trading at a price of </a:t>
            </a:r>
            <a:r>
              <a:rPr lang="en-US" altLang="ko-KR" sz="2133" dirty="0" err="1">
                <a:ln w="0"/>
                <a:effectLst>
                  <a:outerShdw blurRad="38100" dist="19050" dir="2700000" algn="tl" rotWithShape="0">
                    <a:schemeClr val="dk1">
                      <a:alpha val="40000"/>
                    </a:schemeClr>
                  </a:outerShdw>
                </a:effectLst>
              </a:rPr>
              <a:t>Rs</a:t>
            </a:r>
            <a:r>
              <a:rPr lang="en-US" altLang="ko-KR" sz="2133" dirty="0">
                <a:ln w="0"/>
                <a:effectLst>
                  <a:outerShdw blurRad="38100" dist="19050" dir="2700000" algn="tl" rotWithShape="0">
                    <a:schemeClr val="dk1">
                      <a:alpha val="40000"/>
                    </a:schemeClr>
                  </a:outerShdw>
                </a:effectLst>
              </a:rPr>
              <a:t>. 102.25</a:t>
            </a:r>
          </a:p>
          <a:p>
            <a:pPr lvl="1" algn="just"/>
            <a:r>
              <a:rPr lang="en-US" altLang="ko-KR" sz="2133" dirty="0">
                <a:ln w="0"/>
                <a:effectLst>
                  <a:outerShdw blurRad="38100" dist="19050" dir="2700000" algn="tl" rotWithShape="0">
                    <a:schemeClr val="dk1">
                      <a:alpha val="40000"/>
                    </a:schemeClr>
                  </a:outerShdw>
                </a:effectLst>
              </a:rPr>
              <a:t>Bond C: five-year, 5% semiannual coupon payment bond trading at a price of </a:t>
            </a:r>
            <a:r>
              <a:rPr lang="en-US" altLang="ko-KR" sz="2133" dirty="0" err="1">
                <a:ln w="0"/>
                <a:effectLst>
                  <a:outerShdw blurRad="38100" dist="19050" dir="2700000" algn="tl" rotWithShape="0">
                    <a:schemeClr val="dk1">
                      <a:alpha val="40000"/>
                    </a:schemeClr>
                  </a:outerShdw>
                </a:effectLst>
              </a:rPr>
              <a:t>Rs</a:t>
            </a:r>
            <a:r>
              <a:rPr lang="en-US" altLang="ko-KR" sz="2133" dirty="0">
                <a:ln w="0"/>
                <a:effectLst>
                  <a:outerShdw blurRad="38100" dist="19050" dir="2700000" algn="tl" rotWithShape="0">
                    <a:schemeClr val="dk1">
                      <a:alpha val="40000"/>
                    </a:schemeClr>
                  </a:outerShdw>
                </a:effectLst>
              </a:rPr>
              <a:t>. 90.25</a:t>
            </a:r>
          </a:p>
          <a:p>
            <a:pPr lvl="1" algn="just"/>
            <a:r>
              <a:rPr lang="en-US" altLang="ko-KR" sz="2133" dirty="0">
                <a:ln w="0"/>
                <a:effectLst>
                  <a:outerShdw blurRad="38100" dist="19050" dir="2700000" algn="tl" rotWithShape="0">
                    <a:schemeClr val="dk1">
                      <a:alpha val="40000"/>
                    </a:schemeClr>
                  </a:outerShdw>
                </a:effectLst>
              </a:rPr>
              <a:t>Bond D: five-year, 7% semiannual coupon payment bond trading at a price of </a:t>
            </a:r>
            <a:r>
              <a:rPr lang="en-US" altLang="ko-KR" sz="2133" dirty="0" err="1">
                <a:ln w="0"/>
                <a:effectLst>
                  <a:outerShdw blurRad="38100" dist="19050" dir="2700000" algn="tl" rotWithShape="0">
                    <a:schemeClr val="dk1">
                      <a:alpha val="40000"/>
                    </a:schemeClr>
                  </a:outerShdw>
                </a:effectLst>
              </a:rPr>
              <a:t>Rs</a:t>
            </a:r>
            <a:r>
              <a:rPr lang="en-US" altLang="ko-KR" sz="2133" dirty="0">
                <a:ln w="0"/>
                <a:effectLst>
                  <a:outerShdw blurRad="38100" dist="19050" dir="2700000" algn="tl" rotWithShape="0">
                    <a:schemeClr val="dk1">
                      <a:alpha val="40000"/>
                    </a:schemeClr>
                  </a:outerShdw>
                </a:effectLst>
              </a:rPr>
              <a:t>. 99.125</a:t>
            </a:r>
            <a:endParaRPr lang="ko-KR" altLang="en-US" sz="2133"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966011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95013" y="578508"/>
            <a:ext cx="10994760" cy="790505"/>
          </a:xfrm>
        </p:spPr>
        <p:txBody>
          <a:bodyPr>
            <a:normAutofit/>
          </a:bodyPr>
          <a:lstStyle/>
          <a:p>
            <a:r>
              <a:rPr lang="en-US" altLang="ko-KR" dirty="0"/>
              <a:t>Matrix Pricing…</a:t>
            </a:r>
            <a:r>
              <a:rPr lang="en-US" altLang="ko-KR" sz="2933" dirty="0"/>
              <a:t>(continued)</a:t>
            </a:r>
            <a:r>
              <a:rPr lang="en-US" altLang="ko-KR" dirty="0"/>
              <a:t> </a:t>
            </a:r>
            <a:endParaRPr lang="ko-KR" altLang="en-US" dirty="0"/>
          </a:p>
        </p:txBody>
      </p:sp>
      <p:sp>
        <p:nvSpPr>
          <p:cNvPr id="7" name="Content Placeholder 6"/>
          <p:cNvSpPr>
            <a:spLocks noGrp="1"/>
          </p:cNvSpPr>
          <p:nvPr>
            <p:ph idx="1"/>
          </p:nvPr>
        </p:nvSpPr>
        <p:spPr/>
        <p:txBody>
          <a:bodyPr>
            <a:normAutofit/>
          </a:bodyPr>
          <a:lstStyle/>
          <a:p>
            <a:r>
              <a:rPr lang="en-US" altLang="ko-KR" sz="3200" dirty="0"/>
              <a:t>If the market prices/yields of the comparable bonds are available for all time period, then we can use them as it is.</a:t>
            </a:r>
          </a:p>
          <a:p>
            <a:endParaRPr lang="en-US" altLang="ko-KR" sz="3200" dirty="0"/>
          </a:p>
          <a:p>
            <a:r>
              <a:rPr lang="en-US" altLang="ko-KR" sz="3200" dirty="0"/>
              <a:t>But, if they are not available then… </a:t>
            </a:r>
          </a:p>
          <a:p>
            <a:pPr lvl="1"/>
            <a:r>
              <a:rPr lang="en-US" altLang="ko-KR" dirty="0">
                <a:ln w="0"/>
                <a:solidFill>
                  <a:schemeClr val="tx1"/>
                </a:solidFill>
                <a:effectLst>
                  <a:outerShdw blurRad="38100" dist="19050" dir="2700000" algn="tl" rotWithShape="0">
                    <a:schemeClr val="dk1">
                      <a:alpha val="40000"/>
                    </a:schemeClr>
                  </a:outerShdw>
                </a:effectLst>
              </a:rPr>
              <a:t>We fill the gap by taking some </a:t>
            </a:r>
            <a:r>
              <a:rPr lang="en-US" altLang="ko-KR" u="sng" dirty="0">
                <a:ln w="0"/>
                <a:solidFill>
                  <a:srgbClr val="C00000"/>
                </a:solidFill>
                <a:effectLst>
                  <a:outerShdw blurRad="38100" dist="19050" dir="2700000" algn="tl" rotWithShape="0">
                    <a:schemeClr val="dk1">
                      <a:alpha val="40000"/>
                    </a:schemeClr>
                  </a:outerShdw>
                </a:effectLst>
              </a:rPr>
              <a:t>linear or average estimate </a:t>
            </a:r>
            <a:r>
              <a:rPr lang="en-US" altLang="ko-KR" dirty="0">
                <a:ln w="0"/>
                <a:solidFill>
                  <a:schemeClr val="tx1"/>
                </a:solidFill>
                <a:effectLst>
                  <a:outerShdw blurRad="38100" dist="19050" dir="2700000" algn="tl" rotWithShape="0">
                    <a:schemeClr val="dk1">
                      <a:alpha val="40000"/>
                    </a:schemeClr>
                  </a:outerShdw>
                </a:effectLst>
              </a:rPr>
              <a:t>of the available rates. </a:t>
            </a:r>
            <a:endParaRPr lang="ko-KR" altLang="en-US" dirty="0">
              <a:ln w="0"/>
              <a:solidFill>
                <a:schemeClr val="tx1"/>
              </a:solidFill>
              <a:effectLst>
                <a:outerShdw blurRad="38100" dist="19050" dir="2700000" algn="tl" rotWithShape="0">
                  <a:schemeClr val="dk1">
                    <a:alpha val="40000"/>
                  </a:schemeClr>
                </a:outerShdw>
              </a:effectLst>
            </a:endParaRPr>
          </a:p>
        </p:txBody>
      </p:sp>
      <p:sp>
        <p:nvSpPr>
          <p:cNvPr id="2" name="TextBox 1"/>
          <p:cNvSpPr txBox="1"/>
          <p:nvPr/>
        </p:nvSpPr>
        <p:spPr>
          <a:xfrm>
            <a:off x="11341774" y="4950247"/>
            <a:ext cx="1018033" cy="1077218"/>
          </a:xfrm>
          <a:prstGeom prst="rect">
            <a:avLst/>
          </a:prstGeom>
          <a:noFill/>
        </p:spPr>
        <p:txBody>
          <a:bodyPr wrap="square" rtlCol="0">
            <a:spAutoFit/>
          </a:bodyPr>
          <a:lstStyle/>
          <a:p>
            <a:pPr defTabSz="1219170">
              <a:defRPr/>
            </a:pPr>
            <a:r>
              <a:rPr lang="ko-KR" altLang="en-US" sz="6400" dirty="0">
                <a:solidFill>
                  <a:prstClr val="black"/>
                </a:solidFill>
                <a:latin typeface="MS Gothic"/>
                <a:sym typeface="Wingdings" panose="05000000000000000000" pitchFamily="2" charset="2"/>
              </a:rPr>
              <a:t></a:t>
            </a:r>
            <a:endParaRPr lang="ko-KR" altLang="en-US" sz="6400" dirty="0">
              <a:solidFill>
                <a:prstClr val="black"/>
              </a:solidFill>
              <a:latin typeface="MS Gothic"/>
            </a:endParaRPr>
          </a:p>
        </p:txBody>
      </p:sp>
    </p:spTree>
    <p:extLst>
      <p:ext uri="{BB962C8B-B14F-4D97-AF65-F5344CB8AC3E}">
        <p14:creationId xmlns:p14="http://schemas.microsoft.com/office/powerpoint/2010/main" val="32570604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35" presetClass="emph" presetSubtype="0" repeatCount="10000" fill="hold" grpId="1" nodeType="afterEffect">
                                  <p:stCondLst>
                                    <p:cond delay="0"/>
                                  </p:stCondLst>
                                  <p:childTnLst>
                                    <p:anim calcmode="discrete" valueType="str">
                                      <p:cBhvr>
                                        <p:cTn id="12" dur="10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clipartbay.com/cliparts/boy-and-girl-thinking-clip-art-v26a83l.gif"/>
          <p:cNvPicPr>
            <a:picLocks noChangeAspect="1" noChangeArrowheads="1"/>
          </p:cNvPicPr>
          <p:nvPr/>
        </p:nvPicPr>
        <p:blipFill>
          <a:blip r:embed="rId2"/>
          <a:srcRect r="49653"/>
          <a:stretch>
            <a:fillRect/>
          </a:stretch>
        </p:blipFill>
        <p:spPr bwMode="auto">
          <a:xfrm>
            <a:off x="1524001" y="3743325"/>
            <a:ext cx="2071671" cy="3114676"/>
          </a:xfrm>
          <a:prstGeom prst="rect">
            <a:avLst/>
          </a:prstGeom>
          <a:noFill/>
        </p:spPr>
      </p:pic>
      <p:sp>
        <p:nvSpPr>
          <p:cNvPr id="357379" name="AutoShape 3"/>
          <p:cNvSpPr>
            <a:spLocks noChangeArrowheads="1"/>
          </p:cNvSpPr>
          <p:nvPr/>
        </p:nvSpPr>
        <p:spPr bwMode="auto">
          <a:xfrm>
            <a:off x="2952729" y="285728"/>
            <a:ext cx="5000660" cy="2786083"/>
          </a:xfrm>
          <a:prstGeom prst="wedgeRoundRectCallout">
            <a:avLst>
              <a:gd name="adj1" fmla="val -45795"/>
              <a:gd name="adj2" fmla="val 76297"/>
              <a:gd name="adj3" fmla="val 16667"/>
            </a:avLst>
          </a:prstGeom>
          <a:noFill/>
          <a:ln w="9525">
            <a:solidFill>
              <a:schemeClr val="tx1"/>
            </a:solidFill>
            <a:miter lim="800000"/>
            <a:headEnd/>
            <a:tailEnd/>
          </a:ln>
          <a:effectLst/>
        </p:spPr>
        <p:txBody>
          <a:bodyPr anchor="ctr"/>
          <a:lstStyle/>
          <a:p>
            <a:pPr algn="just"/>
            <a:r>
              <a:rPr lang="en-US" sz="2600" i="1" dirty="0">
                <a:solidFill>
                  <a:schemeClr val="accent1"/>
                </a:solidFill>
              </a:rPr>
              <a:t>I am really wondering whether I can estimate a </a:t>
            </a:r>
            <a:r>
              <a:rPr lang="en-US" sz="2600" i="1" dirty="0">
                <a:solidFill>
                  <a:srgbClr val="CC3300"/>
                </a:solidFill>
              </a:rPr>
              <a:t>Yield Curve</a:t>
            </a:r>
            <a:r>
              <a:rPr lang="en-US" sz="2600" i="1" dirty="0">
                <a:solidFill>
                  <a:schemeClr val="accent1"/>
                </a:solidFill>
              </a:rPr>
              <a:t> from the actual data related to maturity and yield of bonds. I need some help in this regard. </a:t>
            </a:r>
            <a:r>
              <a:rPr lang="en-US" sz="2600" i="1" dirty="0">
                <a:solidFill>
                  <a:srgbClr val="CC3300"/>
                </a:solidFill>
              </a:rPr>
              <a:t>Can you help me?</a:t>
            </a:r>
          </a:p>
        </p:txBody>
      </p:sp>
    </p:spTree>
    <p:extLst>
      <p:ext uri="{BB962C8B-B14F-4D97-AF65-F5344CB8AC3E}">
        <p14:creationId xmlns:p14="http://schemas.microsoft.com/office/powerpoint/2010/main" val="2194358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357379"/>
                                        </p:tgtEl>
                                        <p:attrNameLst>
                                          <p:attrName>style.visibility</p:attrName>
                                        </p:attrNameLst>
                                      </p:cBhvr>
                                      <p:to>
                                        <p:strVal val="visible"/>
                                      </p:to>
                                    </p:set>
                                    <p:anim to="" calcmode="lin" valueType="num">
                                      <p:cBhvr>
                                        <p:cTn id="7" dur="1" fill="hold"/>
                                        <p:tgtEl>
                                          <p:spTgt spid="35737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79"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a:xfrm>
            <a:off x="119169" y="3670865"/>
            <a:ext cx="10010705" cy="1143200"/>
          </a:xfrm>
          <a:noFill/>
          <a:ln>
            <a:solidFill>
              <a:srgbClr val="CC3300"/>
            </a:solidFill>
          </a:ln>
          <a:effectLst>
            <a:prstShdw prst="shdw17" dist="17961" dir="2700000">
              <a:srgbClr val="CC3300">
                <a:gamma/>
                <a:shade val="60000"/>
                <a:invGamma/>
              </a:srgbClr>
            </a:prstShdw>
          </a:effectLst>
        </p:spPr>
        <p:txBody>
          <a:bodyPr>
            <a:normAutofit fontScale="90000"/>
          </a:bodyPr>
          <a:lstStyle/>
          <a:p>
            <a:r>
              <a:rPr lang="en-US" sz="5400" dirty="0"/>
              <a:t>How to estimate </a:t>
            </a:r>
            <a:r>
              <a:rPr lang="en-US" sz="5400" dirty="0">
                <a:solidFill>
                  <a:srgbClr val="0099FF"/>
                </a:solidFill>
              </a:rPr>
              <a:t>Zero-Coupon Yield Curve</a:t>
            </a:r>
            <a:r>
              <a:rPr lang="en-US" sz="5400" dirty="0"/>
              <a:t> from real market data?</a:t>
            </a:r>
            <a:br>
              <a:rPr lang="en-US" sz="5400" dirty="0"/>
            </a:br>
            <a:br>
              <a:rPr lang="en-US" sz="5400" dirty="0"/>
            </a:br>
            <a:r>
              <a:rPr lang="en-US" i="1" u="sng" dirty="0">
                <a:solidFill>
                  <a:srgbClr val="325800"/>
                </a:solidFill>
                <a:latin typeface="Book Antiqua" pitchFamily="18" charset="0"/>
              </a:rPr>
              <a:t>Think!!!</a:t>
            </a:r>
            <a:endParaRPr lang="en-US" sz="5400" u="sng" dirty="0">
              <a:solidFill>
                <a:srgbClr val="325800"/>
              </a:solidFill>
            </a:endParaRPr>
          </a:p>
        </p:txBody>
      </p:sp>
    </p:spTree>
    <p:extLst>
      <p:ext uri="{BB962C8B-B14F-4D97-AF65-F5344CB8AC3E}">
        <p14:creationId xmlns:p14="http://schemas.microsoft.com/office/powerpoint/2010/main" val="3564606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http://www.clipartbay.com/cliparts/boy-and-girl-thinking-clip-art-v26a83l.gif"/>
          <p:cNvPicPr>
            <a:picLocks noChangeAspect="1" noChangeArrowheads="1"/>
          </p:cNvPicPr>
          <p:nvPr/>
        </p:nvPicPr>
        <p:blipFill>
          <a:blip r:embed="rId3"/>
          <a:srcRect r="49653"/>
          <a:stretch>
            <a:fillRect/>
          </a:stretch>
        </p:blipFill>
        <p:spPr bwMode="auto">
          <a:xfrm>
            <a:off x="1524001" y="3743325"/>
            <a:ext cx="2071671" cy="3114676"/>
          </a:xfrm>
          <a:prstGeom prst="rect">
            <a:avLst/>
          </a:prstGeom>
          <a:noFill/>
        </p:spPr>
      </p:pic>
      <p:sp>
        <p:nvSpPr>
          <p:cNvPr id="358403" name="AutoShape 3"/>
          <p:cNvSpPr>
            <a:spLocks noChangeArrowheads="1"/>
          </p:cNvSpPr>
          <p:nvPr/>
        </p:nvSpPr>
        <p:spPr bwMode="auto">
          <a:xfrm>
            <a:off x="1981200" y="908720"/>
            <a:ext cx="3250704" cy="1529680"/>
          </a:xfrm>
          <a:prstGeom prst="wedgeRoundRectCallout">
            <a:avLst>
              <a:gd name="adj1" fmla="val -29204"/>
              <a:gd name="adj2" fmla="val 147582"/>
              <a:gd name="adj3" fmla="val 16667"/>
            </a:avLst>
          </a:prstGeom>
          <a:noFill/>
          <a:ln w="9525">
            <a:solidFill>
              <a:schemeClr val="tx1"/>
            </a:solidFill>
            <a:miter lim="800000"/>
            <a:headEnd/>
            <a:tailEnd/>
          </a:ln>
          <a:effectLst/>
        </p:spPr>
        <p:txBody>
          <a:bodyPr anchor="ctr"/>
          <a:lstStyle/>
          <a:p>
            <a:pPr algn="just"/>
            <a:r>
              <a:rPr lang="en-US" sz="2400" i="1" dirty="0">
                <a:solidFill>
                  <a:schemeClr val="accent1"/>
                </a:solidFill>
              </a:rPr>
              <a:t>I have collected data about trading bonds from the market.</a:t>
            </a:r>
            <a:endParaRPr lang="en-US" sz="2400" i="1" dirty="0">
              <a:solidFill>
                <a:srgbClr val="CC3300"/>
              </a:solidFill>
            </a:endParaRPr>
          </a:p>
        </p:txBody>
      </p:sp>
      <p:graphicFrame>
        <p:nvGraphicFramePr>
          <p:cNvPr id="3" name="Table 2"/>
          <p:cNvGraphicFramePr>
            <a:graphicFrameLocks noGrp="1"/>
          </p:cNvGraphicFramePr>
          <p:nvPr/>
        </p:nvGraphicFramePr>
        <p:xfrm>
          <a:off x="5595156" y="0"/>
          <a:ext cx="6596846" cy="6858000"/>
        </p:xfrm>
        <a:graphic>
          <a:graphicData uri="http://schemas.openxmlformats.org/drawingml/2006/table">
            <a:tbl>
              <a:tblPr/>
              <a:tblGrid>
                <a:gridCol w="1214483">
                  <a:extLst>
                    <a:ext uri="{9D8B030D-6E8A-4147-A177-3AD203B41FA5}">
                      <a16:colId xmlns:a16="http://schemas.microsoft.com/office/drawing/2014/main" val="1398249966"/>
                    </a:ext>
                  </a:extLst>
                </a:gridCol>
                <a:gridCol w="1455012">
                  <a:extLst>
                    <a:ext uri="{9D8B030D-6E8A-4147-A177-3AD203B41FA5}">
                      <a16:colId xmlns:a16="http://schemas.microsoft.com/office/drawing/2014/main" val="2836155686"/>
                    </a:ext>
                  </a:extLst>
                </a:gridCol>
                <a:gridCol w="1656112">
                  <a:extLst>
                    <a:ext uri="{9D8B030D-6E8A-4147-A177-3AD203B41FA5}">
                      <a16:colId xmlns:a16="http://schemas.microsoft.com/office/drawing/2014/main" val="3733982180"/>
                    </a:ext>
                  </a:extLst>
                </a:gridCol>
                <a:gridCol w="2271239">
                  <a:extLst>
                    <a:ext uri="{9D8B030D-6E8A-4147-A177-3AD203B41FA5}">
                      <a16:colId xmlns:a16="http://schemas.microsoft.com/office/drawing/2014/main" val="244214750"/>
                    </a:ext>
                  </a:extLst>
                </a:gridCol>
              </a:tblGrid>
              <a:tr h="428625">
                <a:tc>
                  <a:txBody>
                    <a:bodyPr/>
                    <a:lstStyle/>
                    <a:p>
                      <a:pPr algn="ctr" fontAlgn="ctr"/>
                      <a:r>
                        <a:rPr lang="en-US" sz="1300" b="1" i="0" u="none" strike="noStrike">
                          <a:solidFill>
                            <a:srgbClr val="FFFFFF"/>
                          </a:solidFill>
                          <a:effectLst/>
                          <a:latin typeface="Consolas" panose="020B0609020204030204" pitchFamily="49" charset="0"/>
                        </a:rPr>
                        <a:t>Trade Date</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tc>
                  <a:txBody>
                    <a:bodyPr/>
                    <a:lstStyle/>
                    <a:p>
                      <a:pPr algn="ctr" fontAlgn="ctr"/>
                      <a:r>
                        <a:rPr lang="en-US" sz="1300" b="1" i="0" u="none" strike="noStrike">
                          <a:solidFill>
                            <a:srgbClr val="FFFFFF"/>
                          </a:solidFill>
                          <a:effectLst/>
                          <a:latin typeface="Consolas" panose="020B0609020204030204" pitchFamily="49" charset="0"/>
                        </a:rPr>
                        <a:t>ISIN</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tc>
                  <a:txBody>
                    <a:bodyPr/>
                    <a:lstStyle/>
                    <a:p>
                      <a:pPr algn="ctr" fontAlgn="ctr"/>
                      <a:r>
                        <a:rPr lang="en-US" sz="1300" b="1" i="0" u="none" strike="noStrike">
                          <a:solidFill>
                            <a:srgbClr val="FFFFFF"/>
                          </a:solidFill>
                          <a:effectLst/>
                          <a:latin typeface="Consolas" panose="020B0609020204030204" pitchFamily="49" charset="0"/>
                        </a:rPr>
                        <a:t>Last Trade Price (in Rs.)</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tc>
                  <a:txBody>
                    <a:bodyPr/>
                    <a:lstStyle/>
                    <a:p>
                      <a:pPr algn="ctr" fontAlgn="ctr"/>
                      <a:r>
                        <a:rPr lang="en-US" sz="1300" b="1" i="0" u="none" strike="noStrike">
                          <a:solidFill>
                            <a:srgbClr val="FFFFFF"/>
                          </a:solidFill>
                          <a:effectLst/>
                          <a:latin typeface="Consolas" panose="020B0609020204030204" pitchFamily="49" charset="0"/>
                        </a:rPr>
                        <a:t>Last Trade Yield (YTM) (Annualized) (%)</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70AD47"/>
                    </a:solidFill>
                  </a:tcPr>
                </a:tc>
                <a:extLst>
                  <a:ext uri="{0D108BD9-81ED-4DB2-BD59-A6C34878D82A}">
                    <a16:rowId xmlns:a16="http://schemas.microsoft.com/office/drawing/2014/main" val="1466528731"/>
                  </a:ext>
                </a:extLst>
              </a:tr>
              <a:tr h="428625">
                <a:tc>
                  <a:txBody>
                    <a:bodyPr/>
                    <a:lstStyle/>
                    <a:p>
                      <a:pPr algn="ctr" fontAlgn="ctr"/>
                      <a:r>
                        <a:rPr lang="en-US" sz="1300" b="0" i="0" u="none" strike="noStrike" dirty="0">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INE062A08157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97.720</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8.850</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4093343252"/>
                  </a:ext>
                </a:extLst>
              </a:tr>
              <a:tr h="428625">
                <a:tc>
                  <a:txBody>
                    <a:bodyPr/>
                    <a:lstStyle/>
                    <a:p>
                      <a:pPr algn="ctr" fontAlgn="ctr"/>
                      <a:r>
                        <a:rPr lang="en-US" sz="1300" b="0" i="0" u="none" strike="noStrike">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INE537P08016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100.390</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8.960</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extLst>
                  <a:ext uri="{0D108BD9-81ED-4DB2-BD59-A6C34878D82A}">
                    <a16:rowId xmlns:a16="http://schemas.microsoft.com/office/drawing/2014/main" val="2148163889"/>
                  </a:ext>
                </a:extLst>
              </a:tr>
              <a:tr h="428625">
                <a:tc>
                  <a:txBody>
                    <a:bodyPr/>
                    <a:lstStyle/>
                    <a:p>
                      <a:pPr algn="ctr" fontAlgn="ctr"/>
                      <a:r>
                        <a:rPr lang="en-US" sz="1300" b="0" i="0" u="none" strike="noStrike">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INE296A08656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104.410</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8.850</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3935059919"/>
                  </a:ext>
                </a:extLst>
              </a:tr>
              <a:tr h="428625">
                <a:tc>
                  <a:txBody>
                    <a:bodyPr/>
                    <a:lstStyle/>
                    <a:p>
                      <a:pPr algn="ctr" fontAlgn="ctr"/>
                      <a:r>
                        <a:rPr lang="en-US" sz="1300" b="0" i="0" u="none" strike="noStrike">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INE523E08NH8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103.060</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8.890</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extLst>
                  <a:ext uri="{0D108BD9-81ED-4DB2-BD59-A6C34878D82A}">
                    <a16:rowId xmlns:a16="http://schemas.microsoft.com/office/drawing/2014/main" val="4070793273"/>
                  </a:ext>
                </a:extLst>
              </a:tr>
              <a:tr h="428625">
                <a:tc>
                  <a:txBody>
                    <a:bodyPr/>
                    <a:lstStyle/>
                    <a:p>
                      <a:pPr algn="ctr" fontAlgn="ctr"/>
                      <a:r>
                        <a:rPr lang="en-US" sz="1300" b="0" i="0" u="none" strike="noStrike">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INE121A07NW0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99.210</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8.680</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1890489448"/>
                  </a:ext>
                </a:extLst>
              </a:tr>
              <a:tr h="428625">
                <a:tc>
                  <a:txBody>
                    <a:bodyPr/>
                    <a:lstStyle/>
                    <a:p>
                      <a:pPr algn="ctr" fontAlgn="ctr"/>
                      <a:r>
                        <a:rPr lang="en-US" sz="1300" b="0" i="0" u="none" strike="noStrike">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INE020B08AT3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97.632</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8.620</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extLst>
                  <a:ext uri="{0D108BD9-81ED-4DB2-BD59-A6C34878D82A}">
                    <a16:rowId xmlns:a16="http://schemas.microsoft.com/office/drawing/2014/main" val="2988948730"/>
                  </a:ext>
                </a:extLst>
              </a:tr>
              <a:tr h="428625">
                <a:tc>
                  <a:txBody>
                    <a:bodyPr/>
                    <a:lstStyle/>
                    <a:p>
                      <a:pPr algn="ctr" fontAlgn="ctr"/>
                      <a:r>
                        <a:rPr lang="en-US" sz="1300" b="0" i="0" u="none" strike="noStrike">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INE001A07PU3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99.179</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8.500</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2594626302"/>
                  </a:ext>
                </a:extLst>
              </a:tr>
              <a:tr h="428625">
                <a:tc>
                  <a:txBody>
                    <a:bodyPr/>
                    <a:lstStyle/>
                    <a:p>
                      <a:pPr algn="ctr" fontAlgn="ctr"/>
                      <a:r>
                        <a:rPr lang="en-US" sz="1300" b="0" i="0" u="none" strike="noStrike">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INE694L07123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99.787</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9.295</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extLst>
                  <a:ext uri="{0D108BD9-81ED-4DB2-BD59-A6C34878D82A}">
                    <a16:rowId xmlns:a16="http://schemas.microsoft.com/office/drawing/2014/main" val="3466351031"/>
                  </a:ext>
                </a:extLst>
              </a:tr>
              <a:tr h="428625">
                <a:tc>
                  <a:txBody>
                    <a:bodyPr/>
                    <a:lstStyle/>
                    <a:p>
                      <a:pPr algn="ctr" fontAlgn="ctr"/>
                      <a:r>
                        <a:rPr lang="en-US" sz="1300" b="0" i="0" u="none" strike="noStrike">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INE040A08377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99.080</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9.120</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2278796956"/>
                  </a:ext>
                </a:extLst>
              </a:tr>
              <a:tr h="428625">
                <a:tc>
                  <a:txBody>
                    <a:bodyPr/>
                    <a:lstStyle/>
                    <a:p>
                      <a:pPr algn="ctr" fontAlgn="ctr"/>
                      <a:r>
                        <a:rPr lang="en-US" sz="1300" b="0" i="0" u="none" strike="noStrike">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INE062A08140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98.448</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8.950</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extLst>
                  <a:ext uri="{0D108BD9-81ED-4DB2-BD59-A6C34878D82A}">
                    <a16:rowId xmlns:a16="http://schemas.microsoft.com/office/drawing/2014/main" val="1136721815"/>
                  </a:ext>
                </a:extLst>
              </a:tr>
              <a:tr h="428625">
                <a:tc>
                  <a:txBody>
                    <a:bodyPr/>
                    <a:lstStyle/>
                    <a:p>
                      <a:pPr algn="ctr" fontAlgn="ctr"/>
                      <a:r>
                        <a:rPr lang="en-US" sz="1300" b="0" i="0" u="none" strike="noStrike">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INE148I07JC6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99.959</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8.800</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2987424074"/>
                  </a:ext>
                </a:extLst>
              </a:tr>
              <a:tr h="428625">
                <a:tc>
                  <a:txBody>
                    <a:bodyPr/>
                    <a:lstStyle/>
                    <a:p>
                      <a:pPr algn="ctr" fontAlgn="ctr"/>
                      <a:r>
                        <a:rPr lang="en-US" sz="1300" b="0" i="0" u="none" strike="noStrike">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INE601U08010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94.450</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9.255</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extLst>
                  <a:ext uri="{0D108BD9-81ED-4DB2-BD59-A6C34878D82A}">
                    <a16:rowId xmlns:a16="http://schemas.microsoft.com/office/drawing/2014/main" val="3371640424"/>
                  </a:ext>
                </a:extLst>
              </a:tr>
              <a:tr h="428625">
                <a:tc>
                  <a:txBody>
                    <a:bodyPr/>
                    <a:lstStyle/>
                    <a:p>
                      <a:pPr algn="ctr" fontAlgn="ctr"/>
                      <a:r>
                        <a:rPr lang="en-US" sz="1300" b="0" i="0" u="none" strike="noStrike">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INE134E08JP5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96.350</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8.580</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3604328991"/>
                  </a:ext>
                </a:extLst>
              </a:tr>
              <a:tr h="428625">
                <a:tc>
                  <a:txBody>
                    <a:bodyPr/>
                    <a:lstStyle/>
                    <a:p>
                      <a:pPr algn="ctr" fontAlgn="ctr"/>
                      <a:r>
                        <a:rPr lang="en-US" sz="1300" b="0" i="0" u="none" strike="noStrike">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INE001A07QJ4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103.155</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Consolas" panose="020B0609020204030204" pitchFamily="49" charset="0"/>
                        </a:rPr>
                        <a:t>8.896</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tcPr>
                </a:tc>
                <a:extLst>
                  <a:ext uri="{0D108BD9-81ED-4DB2-BD59-A6C34878D82A}">
                    <a16:rowId xmlns:a16="http://schemas.microsoft.com/office/drawing/2014/main" val="2001863549"/>
                  </a:ext>
                </a:extLst>
              </a:tr>
              <a:tr h="428625">
                <a:tc>
                  <a:txBody>
                    <a:bodyPr/>
                    <a:lstStyle/>
                    <a:p>
                      <a:pPr algn="ctr" fontAlgn="ctr"/>
                      <a:r>
                        <a:rPr lang="en-US" sz="1300" b="0" i="0" u="none" strike="noStrike">
                          <a:solidFill>
                            <a:srgbClr val="000000"/>
                          </a:solidFill>
                          <a:effectLst/>
                          <a:latin typeface="Consolas" panose="020B0609020204030204" pitchFamily="49" charset="0"/>
                        </a:rPr>
                        <a:t>28-Aug-18</a:t>
                      </a:r>
                    </a:p>
                  </a:txBody>
                  <a:tcPr marL="6208" marR="6208" marT="6208" marB="0" anchor="ctr">
                    <a:lnL w="6350" cap="flat" cmpd="sng" algn="ctr">
                      <a:solidFill>
                        <a:srgbClr val="A9D08E"/>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INE115A07ID2 </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a:solidFill>
                            <a:srgbClr val="000000"/>
                          </a:solidFill>
                          <a:effectLst/>
                          <a:latin typeface="Consolas" panose="020B0609020204030204" pitchFamily="49" charset="0"/>
                        </a:rPr>
                        <a:t>99.804</a:t>
                      </a:r>
                    </a:p>
                  </a:txBody>
                  <a:tcPr marL="6208" marR="6208" marT="6208" marB="0" anchor="ctr">
                    <a:lnL>
                      <a:noFill/>
                    </a:lnL>
                    <a:lnR>
                      <a:noFill/>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tc>
                  <a:txBody>
                    <a:bodyPr/>
                    <a:lstStyle/>
                    <a:p>
                      <a:pPr algn="ctr" fontAlgn="ctr"/>
                      <a:r>
                        <a:rPr lang="en-US" sz="1300" b="0" i="0" u="none" strike="noStrike" dirty="0">
                          <a:solidFill>
                            <a:srgbClr val="000000"/>
                          </a:solidFill>
                          <a:effectLst/>
                          <a:latin typeface="Consolas" panose="020B0609020204030204" pitchFamily="49" charset="0"/>
                        </a:rPr>
                        <a:t>8.500</a:t>
                      </a:r>
                    </a:p>
                  </a:txBody>
                  <a:tcPr marL="6208" marR="6208" marT="6208" marB="0" anchor="ctr">
                    <a:lnL>
                      <a:noFill/>
                    </a:lnL>
                    <a:lnR w="6350" cap="flat" cmpd="sng" algn="ctr">
                      <a:solidFill>
                        <a:srgbClr val="A9D08E"/>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rgbClr val="E2EFDA"/>
                    </a:solidFill>
                  </a:tcPr>
                </a:tc>
                <a:extLst>
                  <a:ext uri="{0D108BD9-81ED-4DB2-BD59-A6C34878D82A}">
                    <a16:rowId xmlns:a16="http://schemas.microsoft.com/office/drawing/2014/main" val="2716653898"/>
                  </a:ext>
                </a:extLst>
              </a:tr>
            </a:tbl>
          </a:graphicData>
        </a:graphic>
      </p:graphicFrame>
    </p:spTree>
    <p:extLst>
      <p:ext uri="{BB962C8B-B14F-4D97-AF65-F5344CB8AC3E}">
        <p14:creationId xmlns:p14="http://schemas.microsoft.com/office/powerpoint/2010/main" val="21536987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358403"/>
                                        </p:tgtEl>
                                        <p:attrNameLst>
                                          <p:attrName>style.visibility</p:attrName>
                                        </p:attrNameLst>
                                      </p:cBhvr>
                                      <p:to>
                                        <p:strVal val="visible"/>
                                      </p:to>
                                    </p:set>
                                    <p:anim to="" calcmode="lin" valueType="num">
                                      <p:cBhvr>
                                        <p:cTn id="7" dur="1" fill="hold"/>
                                        <p:tgtEl>
                                          <p:spTgt spid="35840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3"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ChangeArrowheads="1"/>
          </p:cNvSpPr>
          <p:nvPr/>
        </p:nvSpPr>
        <p:spPr bwMode="auto">
          <a:xfrm>
            <a:off x="1524000" y="0"/>
            <a:ext cx="9144000" cy="6858000"/>
          </a:xfrm>
          <a:prstGeom prst="rect">
            <a:avLst/>
          </a:prstGeom>
          <a:solidFill>
            <a:srgbClr val="FFFFFF"/>
          </a:solidFill>
          <a:ln w="9525">
            <a:solidFill>
              <a:schemeClr val="tx1"/>
            </a:solidFill>
            <a:miter lim="800000"/>
            <a:headEnd/>
            <a:tailEnd/>
          </a:ln>
          <a:effectLst/>
        </p:spPr>
        <p:txBody>
          <a:bodyPr wrap="none" anchor="ctr"/>
          <a:lstStyle/>
          <a:p>
            <a:endParaRPr lang="en-US" sz="1400"/>
          </a:p>
        </p:txBody>
      </p:sp>
      <p:graphicFrame>
        <p:nvGraphicFramePr>
          <p:cNvPr id="6" name="Chart 5"/>
          <p:cNvGraphicFramePr/>
          <p:nvPr/>
        </p:nvGraphicFramePr>
        <p:xfrm>
          <a:off x="152400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359428" name="Oval 4"/>
          <p:cNvSpPr>
            <a:spLocks noChangeArrowheads="1"/>
          </p:cNvSpPr>
          <p:nvPr/>
        </p:nvSpPr>
        <p:spPr bwMode="auto">
          <a:xfrm>
            <a:off x="1738281" y="357166"/>
            <a:ext cx="3643339" cy="1252559"/>
          </a:xfrm>
          <a:prstGeom prst="ellipse">
            <a:avLst/>
          </a:prstGeom>
          <a:noFill/>
          <a:ln w="9525">
            <a:solidFill>
              <a:srgbClr val="C00000"/>
            </a:solidFill>
            <a:round/>
            <a:headEnd/>
            <a:tailEnd/>
          </a:ln>
          <a:effectLst/>
        </p:spPr>
        <p:txBody>
          <a:bodyPr anchor="ctr"/>
          <a:lstStyle/>
          <a:p>
            <a:pPr algn="ctr"/>
            <a:r>
              <a:rPr lang="en-US" sz="2800" dirty="0">
                <a:solidFill>
                  <a:srgbClr val="006600"/>
                </a:solidFill>
                <a:effectLst>
                  <a:outerShdw blurRad="38100" dist="38100" dir="2700000" algn="tl">
                    <a:srgbClr val="000000">
                      <a:alpha val="43137"/>
                    </a:srgbClr>
                  </a:outerShdw>
                </a:effectLst>
                <a:latin typeface="Times New Roman" pitchFamily="18" charset="0"/>
              </a:rPr>
              <a:t>The Chart of the data looks like...</a:t>
            </a:r>
          </a:p>
        </p:txBody>
      </p:sp>
      <p:sp>
        <p:nvSpPr>
          <p:cNvPr id="7" name="Oval 6"/>
          <p:cNvSpPr/>
          <p:nvPr/>
        </p:nvSpPr>
        <p:spPr>
          <a:xfrm>
            <a:off x="5524497" y="4500569"/>
            <a:ext cx="4643471" cy="19288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a:solidFill>
                  <a:srgbClr val="FFFFFF"/>
                </a:solidFill>
              </a:rPr>
              <a:t>The challenge is ‘how to fit the yield curve to the data?’</a:t>
            </a:r>
          </a:p>
        </p:txBody>
      </p:sp>
    </p:spTree>
    <p:extLst>
      <p:ext uri="{BB962C8B-B14F-4D97-AF65-F5344CB8AC3E}">
        <p14:creationId xmlns:p14="http://schemas.microsoft.com/office/powerpoint/2010/main" val="27238490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59428"/>
                                        </p:tgtEl>
                                        <p:attrNameLst>
                                          <p:attrName>style.visibility</p:attrName>
                                        </p:attrNameLst>
                                      </p:cBhvr>
                                      <p:to>
                                        <p:strVal val="visible"/>
                                      </p:to>
                                    </p:set>
                                    <p:animEffect transition="in" filter="dissolve">
                                      <p:cBhvr>
                                        <p:cTn id="7" dur="500"/>
                                        <p:tgtEl>
                                          <p:spTgt spid="359428"/>
                                        </p:tgtEl>
                                      </p:cBhvr>
                                    </p:animEffect>
                                  </p:childTnLst>
                                  <p:subTnLst>
                                    <p:set>
                                      <p:cBhvr override="childStyle">
                                        <p:cTn dur="1" fill="hold" display="0" masterRel="nextClick" afterEffect="1"/>
                                        <p:tgtEl>
                                          <p:spTgt spid="35942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28"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a:noFill/>
        </p:spPr>
        <p:txBody>
          <a:bodyPr anchor="t">
            <a:normAutofit fontScale="90000"/>
          </a:bodyPr>
          <a:lstStyle/>
          <a:p>
            <a:pPr algn="l"/>
            <a:r>
              <a:rPr lang="en-US" dirty="0"/>
              <a:t>For that…</a:t>
            </a:r>
            <a:br>
              <a:rPr lang="en-US" dirty="0"/>
            </a:br>
            <a:br>
              <a:rPr lang="en-US" dirty="0"/>
            </a:br>
            <a:r>
              <a:rPr lang="en-US" dirty="0"/>
              <a:t>let’s move to...</a:t>
            </a:r>
          </a:p>
        </p:txBody>
      </p:sp>
      <p:sp>
        <p:nvSpPr>
          <p:cNvPr id="361475" name="AutoShape 3"/>
          <p:cNvSpPr>
            <a:spLocks noChangeArrowheads="1"/>
          </p:cNvSpPr>
          <p:nvPr/>
        </p:nvSpPr>
        <p:spPr bwMode="auto">
          <a:xfrm>
            <a:off x="5381621" y="5572140"/>
            <a:ext cx="2662231" cy="1033475"/>
          </a:xfrm>
          <a:prstGeom prst="rightArrow">
            <a:avLst>
              <a:gd name="adj1" fmla="val 50000"/>
              <a:gd name="adj2" fmla="val 82143"/>
            </a:avLst>
          </a:prstGeom>
          <a:solidFill>
            <a:srgbClr val="F8F8F8"/>
          </a:solidFill>
          <a:ln w="9525">
            <a:solidFill>
              <a:schemeClr val="tx1"/>
            </a:solidFill>
            <a:miter lim="800000"/>
            <a:headEnd/>
            <a:tailEnd/>
          </a:ln>
          <a:effectLst/>
        </p:spPr>
        <p:txBody>
          <a:bodyPr wrap="none" anchor="ctr"/>
          <a:lstStyle/>
          <a:p>
            <a:endParaRPr lang="en-US" sz="1400"/>
          </a:p>
        </p:txBody>
      </p:sp>
    </p:spTree>
    <p:extLst>
      <p:ext uri="{BB962C8B-B14F-4D97-AF65-F5344CB8AC3E}">
        <p14:creationId xmlns:p14="http://schemas.microsoft.com/office/powerpoint/2010/main" val="33391493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61475"/>
                                        </p:tgtEl>
                                        <p:attrNameLst>
                                          <p:attrName>style.visibility</p:attrName>
                                        </p:attrNameLst>
                                      </p:cBhvr>
                                      <p:to>
                                        <p:strVal val="visible"/>
                                      </p:to>
                                    </p:set>
                                    <p:anim calcmode="lin" valueType="num">
                                      <p:cBhvr additive="base">
                                        <p:cTn id="7" dur="500" fill="hold"/>
                                        <p:tgtEl>
                                          <p:spTgt spid="361475"/>
                                        </p:tgtEl>
                                        <p:attrNameLst>
                                          <p:attrName>ppt_x</p:attrName>
                                        </p:attrNameLst>
                                      </p:cBhvr>
                                      <p:tavLst>
                                        <p:tav tm="0">
                                          <p:val>
                                            <p:strVal val="0-#ppt_w/2"/>
                                          </p:val>
                                        </p:tav>
                                        <p:tav tm="100000">
                                          <p:val>
                                            <p:strVal val="#ppt_x"/>
                                          </p:val>
                                        </p:tav>
                                      </p:tavLst>
                                    </p:anim>
                                    <p:anim calcmode="lin" valueType="num">
                                      <p:cBhvr additive="base">
                                        <p:cTn id="8" dur="500" fill="hold"/>
                                        <p:tgtEl>
                                          <p:spTgt spid="3614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475"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2498" name="Rectangle 2"/>
          <p:cNvSpPr>
            <a:spLocks noChangeArrowheads="1"/>
          </p:cNvSpPr>
          <p:nvPr/>
        </p:nvSpPr>
        <p:spPr bwMode="auto">
          <a:xfrm>
            <a:off x="1524000" y="0"/>
            <a:ext cx="9144000" cy="6858000"/>
          </a:xfrm>
          <a:prstGeom prst="rect">
            <a:avLst/>
          </a:prstGeom>
          <a:noFill/>
          <a:ln w="9525">
            <a:noFill/>
            <a:miter lim="800000"/>
            <a:headEnd/>
            <a:tailEnd/>
          </a:ln>
          <a:effectLst/>
        </p:spPr>
        <p:txBody>
          <a:bodyPr wrap="none" anchor="ctr"/>
          <a:lstStyle/>
          <a:p>
            <a:endParaRPr lang="en-US" sz="1400"/>
          </a:p>
        </p:txBody>
      </p:sp>
      <p:sp>
        <p:nvSpPr>
          <p:cNvPr id="362499" name="Rectangle 3"/>
          <p:cNvSpPr>
            <a:spLocks noGrp="1" noChangeArrowheads="1"/>
          </p:cNvSpPr>
          <p:nvPr>
            <p:ph type="title"/>
          </p:nvPr>
        </p:nvSpPr>
        <p:spPr>
          <a:noFill/>
          <a:ln>
            <a:noFill/>
          </a:ln>
        </p:spPr>
        <p:txBody>
          <a:bodyPr anchor="ctr"/>
          <a:lstStyle/>
          <a:p>
            <a:pPr algn="ctr">
              <a:lnSpc>
                <a:spcPct val="120000"/>
              </a:lnSpc>
            </a:pPr>
            <a:r>
              <a:rPr lang="en-US" sz="3200" b="1" u="sng" dirty="0"/>
              <a:t>EMPIRICAL ESTIMATION OF </a:t>
            </a:r>
            <a:r>
              <a:rPr lang="en-US" sz="3200" b="1" dirty="0">
                <a:solidFill>
                  <a:srgbClr val="155679"/>
                </a:solidFill>
              </a:rPr>
              <a:t>ZERO-COUPON YIELD CURVE</a:t>
            </a:r>
          </a:p>
        </p:txBody>
      </p:sp>
      <p:graphicFrame>
        <p:nvGraphicFramePr>
          <p:cNvPr id="362501" name="Object 5"/>
          <p:cNvGraphicFramePr>
            <a:graphicFrameLocks noChangeAspect="1"/>
          </p:cNvGraphicFramePr>
          <p:nvPr/>
        </p:nvGraphicFramePr>
        <p:xfrm>
          <a:off x="2238347" y="2214555"/>
          <a:ext cx="6643735" cy="4152848"/>
        </p:xfrm>
        <a:graphic>
          <a:graphicData uri="http://schemas.openxmlformats.org/presentationml/2006/ole">
            <mc:AlternateContent xmlns:mc="http://schemas.openxmlformats.org/markup-compatibility/2006">
              <mc:Choice xmlns:v="urn:schemas-microsoft-com:vml" Requires="v">
                <p:oleObj name="Clip" r:id="rId2" imgW="6933600" imgH="3862080" progId="">
                  <p:embed/>
                </p:oleObj>
              </mc:Choice>
              <mc:Fallback>
                <p:oleObj name="Clip" r:id="rId2" imgW="6933600" imgH="3862080" progId="">
                  <p:embed/>
                  <p:pic>
                    <p:nvPicPr>
                      <p:cNvPr id="362501" name="Object 5"/>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238347" y="2214555"/>
                        <a:ext cx="6643735" cy="4152848"/>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215113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362499"/>
                                        </p:tgtEl>
                                        <p:attrNameLst>
                                          <p:attrName>style.visibility</p:attrName>
                                        </p:attrNameLst>
                                      </p:cBhvr>
                                      <p:to>
                                        <p:strVal val="visible"/>
                                      </p:to>
                                    </p:set>
                                    <p:anim to="" calcmode="lin" valueType="num">
                                      <p:cBhvr>
                                        <p:cTn id="7" dur="1" fill="hold"/>
                                        <p:tgtEl>
                                          <p:spTgt spid="36249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49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p:txBody>
          <a:bodyPr/>
          <a:lstStyle/>
          <a:p>
            <a:r>
              <a:rPr lang="en-US" dirty="0"/>
              <a:t>WHY TO ESTIMATE…?</a:t>
            </a:r>
          </a:p>
        </p:txBody>
      </p:sp>
      <p:sp>
        <p:nvSpPr>
          <p:cNvPr id="363523" name="Rectangle 3"/>
          <p:cNvSpPr>
            <a:spLocks noGrp="1" noChangeArrowheads="1"/>
          </p:cNvSpPr>
          <p:nvPr>
            <p:ph type="body" idx="4294967295"/>
          </p:nvPr>
        </p:nvSpPr>
        <p:spPr>
          <a:xfrm>
            <a:off x="247507" y="1278467"/>
            <a:ext cx="9652764" cy="5579533"/>
          </a:xfrm>
          <a:noFill/>
        </p:spPr>
        <p:txBody>
          <a:bodyPr/>
          <a:lstStyle/>
          <a:p>
            <a:pPr algn="just">
              <a:spcBef>
                <a:spcPct val="70000"/>
              </a:spcBef>
              <a:spcAft>
                <a:spcPct val="70000"/>
              </a:spcAft>
            </a:pPr>
            <a:r>
              <a:rPr lang="en-US" sz="2667" dirty="0"/>
              <a:t>The term structure of interest rates is a relationship between interest rates in the economy and the term to maturity. It forms the basis for the valuation of all assets and liabilities in bank.</a:t>
            </a:r>
          </a:p>
          <a:p>
            <a:pPr algn="just">
              <a:lnSpc>
                <a:spcPct val="0"/>
              </a:lnSpc>
              <a:spcBef>
                <a:spcPct val="70000"/>
              </a:spcBef>
              <a:spcAft>
                <a:spcPct val="70000"/>
              </a:spcAft>
            </a:pPr>
            <a:endParaRPr lang="en-US" sz="2667" dirty="0"/>
          </a:p>
          <a:p>
            <a:pPr algn="just">
              <a:spcBef>
                <a:spcPct val="70000"/>
              </a:spcBef>
              <a:spcAft>
                <a:spcPct val="70000"/>
              </a:spcAft>
            </a:pPr>
            <a:r>
              <a:rPr lang="en-US" sz="2667" dirty="0">
                <a:solidFill>
                  <a:schemeClr val="bg2">
                    <a:lumMod val="50000"/>
                  </a:schemeClr>
                </a:solidFill>
              </a:rPr>
              <a:t>The underlying price of a fixed income security can be calculated as the net present value of the future stream of cash flows. For this, each cash flow is to be discounted using the interest rate for the associated term to maturity. </a:t>
            </a:r>
            <a:r>
              <a:rPr lang="en-US" sz="2667" u="sng" dirty="0">
                <a:solidFill>
                  <a:srgbClr val="0070C0"/>
                </a:solidFill>
                <a:effectLst>
                  <a:outerShdw blurRad="38100" dist="38100" dir="2700000" algn="tl">
                    <a:srgbClr val="000000">
                      <a:alpha val="43137"/>
                    </a:srgbClr>
                  </a:outerShdw>
                </a:effectLst>
              </a:rPr>
              <a:t>Arriving at the appropriate set of interest rates is the task of empirically determining the term structure of interest rates.</a:t>
            </a:r>
          </a:p>
        </p:txBody>
      </p:sp>
    </p:spTree>
    <p:extLst>
      <p:ext uri="{BB962C8B-B14F-4D97-AF65-F5344CB8AC3E}">
        <p14:creationId xmlns:p14="http://schemas.microsoft.com/office/powerpoint/2010/main" val="25967281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p:txBody>
          <a:bodyPr/>
          <a:lstStyle/>
          <a:p>
            <a:r>
              <a:rPr lang="en-US" i="1" dirty="0">
                <a:latin typeface="Book Antiqua" pitchFamily="18" charset="0"/>
              </a:rPr>
              <a:t>Remember …...</a:t>
            </a:r>
          </a:p>
        </p:txBody>
      </p:sp>
      <p:sp>
        <p:nvSpPr>
          <p:cNvPr id="364547" name="Rectangle 3"/>
          <p:cNvSpPr>
            <a:spLocks noGrp="1" noChangeArrowheads="1"/>
          </p:cNvSpPr>
          <p:nvPr>
            <p:ph type="body" idx="4294967295"/>
          </p:nvPr>
        </p:nvSpPr>
        <p:spPr>
          <a:xfrm>
            <a:off x="0" y="1888067"/>
            <a:ext cx="8163984" cy="4756151"/>
          </a:xfrm>
          <a:noFill/>
        </p:spPr>
        <p:txBody>
          <a:bodyPr/>
          <a:lstStyle/>
          <a:p>
            <a:pPr>
              <a:lnSpc>
                <a:spcPct val="150000"/>
              </a:lnSpc>
            </a:pPr>
            <a:r>
              <a:rPr lang="en-US" sz="3000" dirty="0"/>
              <a:t>Since the yield to maturity changes every day, the estimated yield curve is valid only for that particular day. </a:t>
            </a:r>
            <a:r>
              <a:rPr lang="en-US" sz="3000" b="1" dirty="0">
                <a:solidFill>
                  <a:srgbClr val="006600"/>
                </a:solidFill>
              </a:rPr>
              <a:t>That is to say, for different days, one shall have different estimated yield curves.</a:t>
            </a:r>
          </a:p>
        </p:txBody>
      </p:sp>
    </p:spTree>
    <p:extLst>
      <p:ext uri="{BB962C8B-B14F-4D97-AF65-F5344CB8AC3E}">
        <p14:creationId xmlns:p14="http://schemas.microsoft.com/office/powerpoint/2010/main" val="23862422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a:xfrm>
            <a:off x="1" y="530687"/>
            <a:ext cx="10010705" cy="1143200"/>
          </a:xfrm>
        </p:spPr>
        <p:txBody>
          <a:bodyPr>
            <a:normAutofit fontScale="90000"/>
          </a:bodyPr>
          <a:lstStyle/>
          <a:p>
            <a:r>
              <a:rPr lang="en-US" dirty="0"/>
              <a:t>METHODS OF ESTIMATING AND FITTING THE YIELD CURVE</a:t>
            </a:r>
          </a:p>
        </p:txBody>
      </p:sp>
      <p:sp>
        <p:nvSpPr>
          <p:cNvPr id="365571" name="Rectangle 3"/>
          <p:cNvSpPr>
            <a:spLocks noGrp="1" noChangeArrowheads="1"/>
          </p:cNvSpPr>
          <p:nvPr>
            <p:ph type="body" idx="4294967295"/>
          </p:nvPr>
        </p:nvSpPr>
        <p:spPr>
          <a:xfrm>
            <a:off x="247507" y="1790700"/>
            <a:ext cx="9845269" cy="4921251"/>
          </a:xfrm>
        </p:spPr>
        <p:txBody>
          <a:bodyPr/>
          <a:lstStyle/>
          <a:p>
            <a:pPr>
              <a:spcBef>
                <a:spcPts val="1600"/>
              </a:spcBef>
              <a:spcAft>
                <a:spcPts val="1600"/>
              </a:spcAft>
            </a:pPr>
            <a:r>
              <a:rPr lang="en-US" sz="3200" dirty="0"/>
              <a:t>Whatever method one chooses to estimate and fit a Yield Curve to the observed data, </a:t>
            </a:r>
            <a:r>
              <a:rPr lang="en-US" sz="3200" i="1" dirty="0">
                <a:solidFill>
                  <a:schemeClr val="bg2">
                    <a:lumMod val="50000"/>
                  </a:schemeClr>
                </a:solidFill>
              </a:rPr>
              <a:t>the curve chosen must essentially fulfill the following criteria</a:t>
            </a:r>
            <a:r>
              <a:rPr lang="en-US" sz="3200" dirty="0"/>
              <a:t>:</a:t>
            </a:r>
          </a:p>
          <a:p>
            <a:pPr lvl="1">
              <a:spcBef>
                <a:spcPts val="1600"/>
              </a:spcBef>
              <a:spcAft>
                <a:spcPts val="1600"/>
              </a:spcAft>
            </a:pPr>
            <a:r>
              <a:rPr lang="en-US" b="1" u="sng" dirty="0">
                <a:solidFill>
                  <a:srgbClr val="C00000"/>
                </a:solidFill>
              </a:rPr>
              <a:t>ACCURACY</a:t>
            </a:r>
            <a:r>
              <a:rPr lang="en-US" b="1" dirty="0"/>
              <a:t>: Is the curve a reasonable fit of the market curve?</a:t>
            </a:r>
            <a:endParaRPr lang="en-US" sz="2133" dirty="0"/>
          </a:p>
          <a:p>
            <a:pPr lvl="1">
              <a:spcBef>
                <a:spcPts val="1600"/>
              </a:spcBef>
              <a:spcAft>
                <a:spcPts val="1600"/>
              </a:spcAft>
            </a:pPr>
            <a:r>
              <a:rPr lang="en-US" b="1" u="sng" dirty="0">
                <a:solidFill>
                  <a:srgbClr val="C00000"/>
                </a:solidFill>
              </a:rPr>
              <a:t>CONSISTENCY</a:t>
            </a:r>
            <a:r>
              <a:rPr lang="en-US" b="1" dirty="0"/>
              <a:t>: Is the curve-fitting method consistent with the underlying theoretical model(s)?</a:t>
            </a:r>
            <a:r>
              <a:rPr lang="en-US" dirty="0"/>
              <a:t> </a:t>
            </a:r>
          </a:p>
          <a:p>
            <a:pPr lvl="1">
              <a:spcBef>
                <a:spcPts val="1600"/>
              </a:spcBef>
              <a:spcAft>
                <a:spcPts val="1600"/>
              </a:spcAft>
            </a:pPr>
            <a:r>
              <a:rPr lang="en-US" b="1" u="sng" dirty="0">
                <a:solidFill>
                  <a:srgbClr val="C00000"/>
                </a:solidFill>
              </a:rPr>
              <a:t>SIMPLICITY</a:t>
            </a:r>
            <a:r>
              <a:rPr lang="en-US" b="1" dirty="0"/>
              <a:t>: Is the curve reasonably straightforward to compute?</a:t>
            </a:r>
          </a:p>
        </p:txBody>
      </p:sp>
    </p:spTree>
    <p:extLst>
      <p:ext uri="{BB962C8B-B14F-4D97-AF65-F5344CB8AC3E}">
        <p14:creationId xmlns:p14="http://schemas.microsoft.com/office/powerpoint/2010/main" val="1654701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365570"/>
                                        </p:tgtEl>
                                        <p:attrNameLst>
                                          <p:attrName>style.visibility</p:attrName>
                                        </p:attrNameLst>
                                      </p:cBhvr>
                                      <p:to>
                                        <p:strVal val="visible"/>
                                      </p:to>
                                    </p:set>
                                    <p:anim to="" calcmode="lin" valueType="num">
                                      <p:cBhvr>
                                        <p:cTn id="7" dur="1" fill="hold"/>
                                        <p:tgtEl>
                                          <p:spTgt spid="36557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365571">
                                            <p:txEl>
                                              <p:pRg st="0" end="0"/>
                                            </p:txEl>
                                          </p:spTgt>
                                        </p:tgtEl>
                                        <p:attrNameLst>
                                          <p:attrName>style.visibility</p:attrName>
                                        </p:attrNameLst>
                                      </p:cBhvr>
                                      <p:to>
                                        <p:strVal val="visible"/>
                                      </p:to>
                                    </p:set>
                                    <p:anim to="" calcmode="lin" valueType="num">
                                      <p:cBhvr>
                                        <p:cTn id="12" dur="1" fill="hold"/>
                                        <p:tgtEl>
                                          <p:spTgt spid="365571">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365571">
                                            <p:txEl>
                                              <p:pRg st="1" end="1"/>
                                            </p:txEl>
                                          </p:spTgt>
                                        </p:tgtEl>
                                        <p:attrNameLst>
                                          <p:attrName>style.visibility</p:attrName>
                                        </p:attrNameLst>
                                      </p:cBhvr>
                                      <p:to>
                                        <p:strVal val="visible"/>
                                      </p:to>
                                    </p:set>
                                    <p:anim to="" calcmode="lin" valueType="num">
                                      <p:cBhvr>
                                        <p:cTn id="17" dur="1" fill="hold"/>
                                        <p:tgtEl>
                                          <p:spTgt spid="365571">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365571">
                                            <p:txEl>
                                              <p:pRg st="2" end="2"/>
                                            </p:txEl>
                                          </p:spTgt>
                                        </p:tgtEl>
                                        <p:attrNameLst>
                                          <p:attrName>style.visibility</p:attrName>
                                        </p:attrNameLst>
                                      </p:cBhvr>
                                      <p:to>
                                        <p:strVal val="visible"/>
                                      </p:to>
                                    </p:set>
                                    <p:anim to="" calcmode="lin" valueType="num">
                                      <p:cBhvr>
                                        <p:cTn id="22" dur="1" fill="hold"/>
                                        <p:tgtEl>
                                          <p:spTgt spid="365571">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365571">
                                            <p:txEl>
                                              <p:pRg st="3" end="3"/>
                                            </p:txEl>
                                          </p:spTgt>
                                        </p:tgtEl>
                                        <p:attrNameLst>
                                          <p:attrName>style.visibility</p:attrName>
                                        </p:attrNameLst>
                                      </p:cBhvr>
                                      <p:to>
                                        <p:strVal val="visible"/>
                                      </p:to>
                                    </p:set>
                                    <p:anim to="" calcmode="lin" valueType="num">
                                      <p:cBhvr>
                                        <p:cTn id="27" dur="1" fill="hold"/>
                                        <p:tgtEl>
                                          <p:spTgt spid="365571">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0" grpId="0" autoUpdateAnimBg="0"/>
      <p:bldP spid="365571" grpId="0" build="p" bldLvl="4"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41" y="617867"/>
            <a:ext cx="10010705" cy="1143200"/>
          </a:xfrm>
        </p:spPr>
        <p:txBody>
          <a:bodyPr>
            <a:normAutofit fontScale="90000"/>
          </a:bodyPr>
          <a:lstStyle/>
          <a:p>
            <a:r>
              <a:rPr lang="en-US" dirty="0"/>
              <a:t>What is expected from the fitted yield curve?</a:t>
            </a:r>
          </a:p>
        </p:txBody>
      </p:sp>
      <p:sp>
        <p:nvSpPr>
          <p:cNvPr id="3" name="Content Placeholder 2"/>
          <p:cNvSpPr>
            <a:spLocks noGrp="1"/>
          </p:cNvSpPr>
          <p:nvPr>
            <p:ph idx="4294967295"/>
          </p:nvPr>
        </p:nvSpPr>
        <p:spPr>
          <a:xfrm>
            <a:off x="1" y="1761067"/>
            <a:ext cx="9014884" cy="3975100"/>
          </a:xfrm>
        </p:spPr>
        <p:txBody>
          <a:bodyPr/>
          <a:lstStyle/>
          <a:p>
            <a:pPr>
              <a:lnSpc>
                <a:spcPct val="150000"/>
              </a:lnSpc>
            </a:pPr>
            <a:r>
              <a:rPr lang="en-US" sz="3200" dirty="0"/>
              <a:t>The fitted yield curve should be –</a:t>
            </a:r>
          </a:p>
          <a:p>
            <a:pPr lvl="1">
              <a:lnSpc>
                <a:spcPct val="150000"/>
              </a:lnSpc>
            </a:pPr>
            <a:r>
              <a:rPr lang="en-US" sz="2800" dirty="0">
                <a:solidFill>
                  <a:srgbClr val="155679"/>
                </a:solidFill>
              </a:rPr>
              <a:t>Smooth</a:t>
            </a:r>
          </a:p>
          <a:p>
            <a:pPr lvl="1">
              <a:lnSpc>
                <a:spcPct val="150000"/>
              </a:lnSpc>
            </a:pPr>
            <a:r>
              <a:rPr lang="en-US" sz="2800" dirty="0">
                <a:solidFill>
                  <a:schemeClr val="accent6">
                    <a:lumMod val="50000"/>
                  </a:schemeClr>
                </a:solidFill>
              </a:rPr>
              <a:t>Continuous</a:t>
            </a:r>
            <a:r>
              <a:rPr lang="en-US" sz="2800" dirty="0"/>
              <a:t>; and </a:t>
            </a:r>
          </a:p>
          <a:p>
            <a:pPr lvl="1">
              <a:lnSpc>
                <a:spcPct val="150000"/>
              </a:lnSpc>
            </a:pPr>
            <a:r>
              <a:rPr lang="en-US" sz="2800" dirty="0">
                <a:solidFill>
                  <a:schemeClr val="bg2">
                    <a:lumMod val="50000"/>
                  </a:schemeClr>
                </a:solidFill>
              </a:rPr>
              <a:t>Differential.</a:t>
            </a:r>
          </a:p>
        </p:txBody>
      </p:sp>
      <p:sp>
        <p:nvSpPr>
          <p:cNvPr id="4" name="Oval 3"/>
          <p:cNvSpPr/>
          <p:nvPr/>
        </p:nvSpPr>
        <p:spPr>
          <a:xfrm>
            <a:off x="5495851" y="4643739"/>
            <a:ext cx="4656616" cy="17145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dirty="0">
                <a:solidFill>
                  <a:srgbClr val="FFFFFF"/>
                </a:solidFill>
              </a:rPr>
              <a:t>To ensure these characteristics of a fitted yield curve is a challenge.</a:t>
            </a:r>
          </a:p>
        </p:txBody>
      </p:sp>
    </p:spTree>
    <p:extLst>
      <p:ext uri="{BB962C8B-B14F-4D97-AF65-F5344CB8AC3E}">
        <p14:creationId xmlns:p14="http://schemas.microsoft.com/office/powerpoint/2010/main" val="2415186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ppt_w</p:attrName>
                                        </p:attrNameLst>
                                      </p:cBhvr>
                                      <p:tavLst>
                                        <p:tav tm="0" fmla="#ppt_w*sin(2.5*pi*$)">
                                          <p:val>
                                            <p:fltVal val="0"/>
                                          </p:val>
                                        </p:tav>
                                        <p:tav tm="100000">
                                          <p:val>
                                            <p:fltVal val="1"/>
                                          </p:val>
                                        </p:tav>
                                      </p:tavLst>
                                    </p:anim>
                                    <p:anim calcmode="lin" valueType="num">
                                      <p:cBhvr>
                                        <p:cTn id="8" dur="5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p:txBody>
          <a:bodyPr/>
          <a:lstStyle/>
          <a:p>
            <a:r>
              <a:rPr lang="en-US" dirty="0"/>
              <a:t>One Method is - </a:t>
            </a:r>
            <a:r>
              <a:rPr lang="en-US" b="1" u="sng" dirty="0">
                <a:solidFill>
                  <a:schemeClr val="accent2">
                    <a:lumMod val="50000"/>
                  </a:schemeClr>
                </a:solidFill>
              </a:rPr>
              <a:t>Bootstrapping</a:t>
            </a:r>
          </a:p>
        </p:txBody>
      </p:sp>
      <p:sp>
        <p:nvSpPr>
          <p:cNvPr id="366595" name="Rectangle 3"/>
          <p:cNvSpPr>
            <a:spLocks noGrp="1" noChangeArrowheads="1"/>
          </p:cNvSpPr>
          <p:nvPr>
            <p:ph type="body" idx="4294967295"/>
          </p:nvPr>
        </p:nvSpPr>
        <p:spPr>
          <a:xfrm>
            <a:off x="106869" y="1322900"/>
            <a:ext cx="9903836" cy="4919133"/>
          </a:xfrm>
        </p:spPr>
        <p:txBody>
          <a:bodyPr/>
          <a:lstStyle/>
          <a:p>
            <a:pPr algn="just">
              <a:spcBef>
                <a:spcPct val="30000"/>
              </a:spcBef>
              <a:spcAft>
                <a:spcPct val="30000"/>
              </a:spcAft>
            </a:pPr>
            <a:r>
              <a:rPr lang="en-US" dirty="0"/>
              <a:t>This method makes use of the </a:t>
            </a:r>
            <a:r>
              <a:rPr lang="en-US" b="1" dirty="0"/>
              <a:t>Expectation Hypothesis</a:t>
            </a:r>
            <a:r>
              <a:rPr lang="en-US" dirty="0"/>
              <a:t> in deriving Spot Rates/Yield on Zero Coupon Bonds using market related data.</a:t>
            </a:r>
          </a:p>
          <a:p>
            <a:pPr algn="just">
              <a:spcBef>
                <a:spcPct val="30000"/>
              </a:spcBef>
              <a:spcAft>
                <a:spcPct val="30000"/>
              </a:spcAft>
            </a:pPr>
            <a:endParaRPr lang="en-US" dirty="0"/>
          </a:p>
          <a:p>
            <a:pPr algn="just">
              <a:spcBef>
                <a:spcPct val="30000"/>
              </a:spcBef>
              <a:spcAft>
                <a:spcPct val="30000"/>
              </a:spcAft>
            </a:pPr>
            <a:r>
              <a:rPr lang="en-US" dirty="0">
                <a:solidFill>
                  <a:schemeClr val="accent2">
                    <a:lumMod val="50000"/>
                  </a:schemeClr>
                </a:solidFill>
              </a:rPr>
              <a:t>In this method, one works out spot rate for period, say, 1 and using it to calculate for period 2, then using spot rates for period 1 and period 2, find that for period 3, like this we calculate spot rates for each period. </a:t>
            </a:r>
          </a:p>
        </p:txBody>
      </p:sp>
    </p:spTree>
    <p:extLst>
      <p:ext uri="{BB962C8B-B14F-4D97-AF65-F5344CB8AC3E}">
        <p14:creationId xmlns:p14="http://schemas.microsoft.com/office/powerpoint/2010/main" val="4065628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a:xfrm>
            <a:off x="1524000" y="228600"/>
            <a:ext cx="3505200" cy="762000"/>
          </a:xfrm>
        </p:spPr>
        <p:txBody>
          <a:bodyPr/>
          <a:lstStyle/>
          <a:p>
            <a:r>
              <a:rPr lang="en-US">
                <a:solidFill>
                  <a:srgbClr val="FFFFFF"/>
                </a:solidFill>
              </a:rPr>
              <a:t>An Example...</a:t>
            </a:r>
          </a:p>
        </p:txBody>
      </p:sp>
      <p:graphicFrame>
        <p:nvGraphicFramePr>
          <p:cNvPr id="367619" name="Object 3"/>
          <p:cNvGraphicFramePr>
            <a:graphicFrameLocks noChangeAspect="1"/>
          </p:cNvGraphicFramePr>
          <p:nvPr/>
        </p:nvGraphicFramePr>
        <p:xfrm>
          <a:off x="1524000" y="2"/>
          <a:ext cx="9144000" cy="6857999"/>
        </p:xfrm>
        <a:graphic>
          <a:graphicData uri="http://schemas.openxmlformats.org/presentationml/2006/ole">
            <mc:AlternateContent xmlns:mc="http://schemas.openxmlformats.org/markup-compatibility/2006">
              <mc:Choice xmlns:v="urn:schemas-microsoft-com:vml" Requires="v">
                <p:oleObj name="Worksheet" r:id="rId2" imgW="4924530" imgH="3009810" progId="Excel.Sheet.8">
                  <p:embed/>
                </p:oleObj>
              </mc:Choice>
              <mc:Fallback>
                <p:oleObj name="Worksheet" r:id="rId2" imgW="4924530" imgH="3009810" progId="Excel.Sheet.8">
                  <p:embed/>
                  <p:pic>
                    <p:nvPicPr>
                      <p:cNvPr id="367619"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
                        <a:ext cx="9144000" cy="6857999"/>
                      </a:xfrm>
                      <a:prstGeom prst="rect">
                        <a:avLst/>
                      </a:prstGeom>
                      <a:solidFill>
                        <a:srgbClr val="FFFFFF"/>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7620" name="Rectangle 4"/>
          <p:cNvSpPr>
            <a:spLocks noChangeArrowheads="1"/>
          </p:cNvSpPr>
          <p:nvPr/>
        </p:nvSpPr>
        <p:spPr bwMode="auto">
          <a:xfrm>
            <a:off x="8635733" y="1214421"/>
            <a:ext cx="2032268" cy="5643579"/>
          </a:xfrm>
          <a:prstGeom prst="rect">
            <a:avLst/>
          </a:prstGeom>
          <a:solidFill>
            <a:srgbClr val="FFFFFF"/>
          </a:solidFill>
          <a:ln w="9525">
            <a:noFill/>
            <a:miter lim="800000"/>
            <a:headEnd/>
            <a:tailEnd/>
          </a:ln>
          <a:effectLst/>
        </p:spPr>
        <p:txBody>
          <a:bodyPr wrap="none" anchor="ctr"/>
          <a:lstStyle/>
          <a:p>
            <a:endParaRPr lang="en-US" sz="1400"/>
          </a:p>
        </p:txBody>
      </p:sp>
    </p:spTree>
    <p:extLst>
      <p:ext uri="{BB962C8B-B14F-4D97-AF65-F5344CB8AC3E}">
        <p14:creationId xmlns:p14="http://schemas.microsoft.com/office/powerpoint/2010/main" val="39657380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67619"/>
                                        </p:tgtEl>
                                        <p:attrNameLst>
                                          <p:attrName>style.visibility</p:attrName>
                                        </p:attrNameLst>
                                      </p:cBhvr>
                                      <p:to>
                                        <p:strVal val="visible"/>
                                      </p:to>
                                    </p:set>
                                    <p:anim calcmode="lin" valueType="num">
                                      <p:cBhvr additive="base">
                                        <p:cTn id="7" dur="500" fill="hold"/>
                                        <p:tgtEl>
                                          <p:spTgt spid="367619"/>
                                        </p:tgtEl>
                                        <p:attrNameLst>
                                          <p:attrName>ppt_x</p:attrName>
                                        </p:attrNameLst>
                                      </p:cBhvr>
                                      <p:tavLst>
                                        <p:tav tm="0">
                                          <p:val>
                                            <p:strVal val="1+#ppt_w/2"/>
                                          </p:val>
                                        </p:tav>
                                        <p:tav tm="100000">
                                          <p:val>
                                            <p:strVal val="#ppt_x"/>
                                          </p:val>
                                        </p:tav>
                                      </p:tavLst>
                                    </p:anim>
                                    <p:anim calcmode="lin" valueType="num">
                                      <p:cBhvr additive="base">
                                        <p:cTn id="8" dur="500" fill="hold"/>
                                        <p:tgtEl>
                                          <p:spTgt spid="36761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67620"/>
                                        </p:tgtEl>
                                        <p:attrNameLst>
                                          <p:attrName>style.visibility</p:attrName>
                                        </p:attrNameLst>
                                      </p:cBhvr>
                                      <p:to>
                                        <p:strVal val="visible"/>
                                      </p:to>
                                    </p:set>
                                    <p:anim calcmode="lin" valueType="num">
                                      <p:cBhvr additive="base">
                                        <p:cTn id="11" dur="500" fill="hold"/>
                                        <p:tgtEl>
                                          <p:spTgt spid="367620"/>
                                        </p:tgtEl>
                                        <p:attrNameLst>
                                          <p:attrName>ppt_x</p:attrName>
                                        </p:attrNameLst>
                                      </p:cBhvr>
                                      <p:tavLst>
                                        <p:tav tm="0">
                                          <p:val>
                                            <p:strVal val="1+#ppt_w/2"/>
                                          </p:val>
                                        </p:tav>
                                        <p:tav tm="100000">
                                          <p:val>
                                            <p:strVal val="#ppt_x"/>
                                          </p:val>
                                        </p:tav>
                                      </p:tavLst>
                                    </p:anim>
                                    <p:anim calcmode="lin" valueType="num">
                                      <p:cBhvr additive="base">
                                        <p:cTn id="12" dur="500" fill="hold"/>
                                        <p:tgtEl>
                                          <p:spTgt spid="367620"/>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36762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a:xfrm>
            <a:off x="1524000" y="214291"/>
            <a:ext cx="9127957" cy="1143000"/>
          </a:xfrm>
        </p:spPr>
        <p:txBody>
          <a:bodyPr/>
          <a:lstStyle/>
          <a:p>
            <a:r>
              <a:rPr lang="en-US" sz="3733" dirty="0">
                <a:ln w="0"/>
                <a:effectLst>
                  <a:outerShdw blurRad="38100" dist="19050" dir="2700000" algn="tl" rotWithShape="0">
                    <a:schemeClr val="dk1">
                      <a:alpha val="40000"/>
                    </a:schemeClr>
                  </a:outerShdw>
                </a:effectLst>
              </a:rPr>
              <a:t>The Graph of Estimated Yields on Zero-Coupon Bonds...</a:t>
            </a:r>
          </a:p>
        </p:txBody>
      </p:sp>
      <p:graphicFrame>
        <p:nvGraphicFramePr>
          <p:cNvPr id="368643" name="Object 3"/>
          <p:cNvGraphicFramePr>
            <a:graphicFrameLocks noChangeAspect="1"/>
          </p:cNvGraphicFramePr>
          <p:nvPr/>
        </p:nvGraphicFramePr>
        <p:xfrm>
          <a:off x="1447800" y="1600200"/>
          <a:ext cx="9296400" cy="5383213"/>
        </p:xfrm>
        <a:graphic>
          <a:graphicData uri="http://schemas.openxmlformats.org/presentationml/2006/ole">
            <mc:AlternateContent xmlns:mc="http://schemas.openxmlformats.org/markup-compatibility/2006">
              <mc:Choice xmlns:v="urn:schemas-microsoft-com:vml" Requires="v">
                <p:oleObj name="Worksheet" r:id="rId2" imgW="5488200" imgH="5356080" progId="Excel.Sheet.8">
                  <p:embed/>
                </p:oleObj>
              </mc:Choice>
              <mc:Fallback>
                <p:oleObj name="Worksheet" r:id="rId2" imgW="5488200" imgH="5356080" progId="Excel.Sheet.8">
                  <p:embed/>
                  <p:pic>
                    <p:nvPicPr>
                      <p:cNvPr id="368643"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00200"/>
                        <a:ext cx="9296400" cy="538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46747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dirty="0"/>
              <a:t>Exercise - Bootstrapping</a:t>
            </a:r>
            <a:endParaRPr lang="ko-KR" altLang="en-US" dirty="0"/>
          </a:p>
        </p:txBody>
      </p:sp>
      <p:graphicFrame>
        <p:nvGraphicFramePr>
          <p:cNvPr id="4" name="Table 3"/>
          <p:cNvGraphicFramePr>
            <a:graphicFrameLocks noGrp="1"/>
          </p:cNvGraphicFramePr>
          <p:nvPr/>
        </p:nvGraphicFramePr>
        <p:xfrm>
          <a:off x="2110854" y="1792404"/>
          <a:ext cx="7351593" cy="3421038"/>
        </p:xfrm>
        <a:graphic>
          <a:graphicData uri="http://schemas.openxmlformats.org/drawingml/2006/table">
            <a:tbl>
              <a:tblPr/>
              <a:tblGrid>
                <a:gridCol w="2222388">
                  <a:extLst>
                    <a:ext uri="{9D8B030D-6E8A-4147-A177-3AD203B41FA5}">
                      <a16:colId xmlns:a16="http://schemas.microsoft.com/office/drawing/2014/main" val="2466603646"/>
                    </a:ext>
                  </a:extLst>
                </a:gridCol>
                <a:gridCol w="2737724">
                  <a:extLst>
                    <a:ext uri="{9D8B030D-6E8A-4147-A177-3AD203B41FA5}">
                      <a16:colId xmlns:a16="http://schemas.microsoft.com/office/drawing/2014/main" val="3392769593"/>
                    </a:ext>
                  </a:extLst>
                </a:gridCol>
                <a:gridCol w="2391481">
                  <a:extLst>
                    <a:ext uri="{9D8B030D-6E8A-4147-A177-3AD203B41FA5}">
                      <a16:colId xmlns:a16="http://schemas.microsoft.com/office/drawing/2014/main" val="534288418"/>
                    </a:ext>
                  </a:extLst>
                </a:gridCol>
              </a:tblGrid>
              <a:tr h="570173">
                <a:tc>
                  <a:txBody>
                    <a:bodyPr/>
                    <a:lstStyle/>
                    <a:p>
                      <a:pPr algn="ctr" fontAlgn="ctr"/>
                      <a:r>
                        <a:rPr lang="en-US" sz="1300" b="1" i="0" u="none" strike="noStrike">
                          <a:solidFill>
                            <a:srgbClr val="FFFFFF"/>
                          </a:solidFill>
                          <a:effectLst/>
                          <a:latin typeface="Verdana" panose="020B0604030504040204" pitchFamily="34" charset="0"/>
                        </a:rPr>
                        <a:t>MATURITY</a:t>
                      </a:r>
                    </a:p>
                  </a:txBody>
                  <a:tcPr marL="12700" marR="12700" marT="12700" marB="0" anchor="ctr">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ED7D31"/>
                    </a:solidFill>
                  </a:tcPr>
                </a:tc>
                <a:tc>
                  <a:txBody>
                    <a:bodyPr/>
                    <a:lstStyle/>
                    <a:p>
                      <a:pPr algn="ctr" fontAlgn="ctr"/>
                      <a:r>
                        <a:rPr lang="en-US" sz="1300" b="1" i="0" u="none" strike="noStrike">
                          <a:solidFill>
                            <a:srgbClr val="FFFFFF"/>
                          </a:solidFill>
                          <a:effectLst/>
                          <a:latin typeface="Verdana" panose="020B0604030504040204" pitchFamily="34" charset="0"/>
                        </a:rPr>
                        <a:t>COUPON RATE</a:t>
                      </a:r>
                    </a:p>
                  </a:txBody>
                  <a:tcPr marL="12700" marR="12700" marT="12700"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ED7D31"/>
                    </a:solidFill>
                  </a:tcPr>
                </a:tc>
                <a:tc>
                  <a:txBody>
                    <a:bodyPr/>
                    <a:lstStyle/>
                    <a:p>
                      <a:pPr algn="ctr" fontAlgn="ctr"/>
                      <a:r>
                        <a:rPr lang="en-US" sz="1300" b="1" i="0" u="none" strike="noStrike">
                          <a:solidFill>
                            <a:srgbClr val="FFFFFF"/>
                          </a:solidFill>
                          <a:effectLst/>
                          <a:latin typeface="Verdana" panose="020B0604030504040204" pitchFamily="34" charset="0"/>
                        </a:rPr>
                        <a:t>PRICE</a:t>
                      </a:r>
                    </a:p>
                  </a:txBody>
                  <a:tcPr marL="12700" marR="12700" marT="12700"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ED7D31"/>
                    </a:solidFill>
                  </a:tcPr>
                </a:tc>
                <a:extLst>
                  <a:ext uri="{0D108BD9-81ED-4DB2-BD59-A6C34878D82A}">
                    <a16:rowId xmlns:a16="http://schemas.microsoft.com/office/drawing/2014/main" val="1276745848"/>
                  </a:ext>
                </a:extLst>
              </a:tr>
              <a:tr h="570173">
                <a:tc>
                  <a:txBody>
                    <a:bodyPr/>
                    <a:lstStyle/>
                    <a:p>
                      <a:pPr algn="ctr" fontAlgn="ctr"/>
                      <a:r>
                        <a:rPr lang="en-US" sz="1300" b="0" i="0" u="none" strike="noStrike">
                          <a:solidFill>
                            <a:srgbClr val="000000"/>
                          </a:solidFill>
                          <a:effectLst/>
                          <a:latin typeface="Verdana" panose="020B0604030504040204" pitchFamily="34" charset="0"/>
                        </a:rPr>
                        <a:t>1</a:t>
                      </a:r>
                    </a:p>
                  </a:txBody>
                  <a:tcPr marL="12700" marR="12700" marT="12700" marB="0" anchor="ctr">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ctr"/>
                      <a:r>
                        <a:rPr lang="en-US" sz="1300" b="0" i="0" u="none" strike="noStrike">
                          <a:solidFill>
                            <a:srgbClr val="000000"/>
                          </a:solidFill>
                          <a:effectLst/>
                          <a:latin typeface="Verdana" panose="020B0604030504040204" pitchFamily="34" charset="0"/>
                        </a:rPr>
                        <a:t>8.75%</a:t>
                      </a:r>
                    </a:p>
                  </a:txBody>
                  <a:tcPr marL="12700" marR="12700" marT="12700"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ctr"/>
                      <a:r>
                        <a:rPr lang="en-US" sz="1300" b="0" i="0" u="none" strike="noStrike">
                          <a:solidFill>
                            <a:srgbClr val="000000"/>
                          </a:solidFill>
                          <a:effectLst/>
                          <a:latin typeface="Verdana" panose="020B0604030504040204" pitchFamily="34" charset="0"/>
                        </a:rPr>
                        <a:t> Rs. 1,021.13 </a:t>
                      </a:r>
                    </a:p>
                  </a:txBody>
                  <a:tcPr marL="12700" marR="12700" marT="12700"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2555784912"/>
                  </a:ext>
                </a:extLst>
              </a:tr>
              <a:tr h="570173">
                <a:tc>
                  <a:txBody>
                    <a:bodyPr/>
                    <a:lstStyle/>
                    <a:p>
                      <a:pPr algn="ctr" fontAlgn="ctr"/>
                      <a:r>
                        <a:rPr lang="en-US" sz="1300" b="0" i="0" u="none" strike="noStrike">
                          <a:solidFill>
                            <a:srgbClr val="000000"/>
                          </a:solidFill>
                          <a:effectLst/>
                          <a:latin typeface="Verdana" panose="020B0604030504040204" pitchFamily="34" charset="0"/>
                        </a:rPr>
                        <a:t>2</a:t>
                      </a:r>
                    </a:p>
                  </a:txBody>
                  <a:tcPr marL="12700" marR="12700" marT="12700" marB="0" anchor="ctr">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Verdana" panose="020B0604030504040204" pitchFamily="34" charset="0"/>
                        </a:rPr>
                        <a:t>9.00%</a:t>
                      </a:r>
                    </a:p>
                  </a:txBody>
                  <a:tcPr marL="12700" marR="12700" marT="12700"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Verdana" panose="020B0604030504040204" pitchFamily="34" charset="0"/>
                        </a:rPr>
                        <a:t> Rs. 1,041.02 </a:t>
                      </a:r>
                    </a:p>
                  </a:txBody>
                  <a:tcPr marL="12700" marR="12700" marT="12700"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1208998566"/>
                  </a:ext>
                </a:extLst>
              </a:tr>
              <a:tr h="570173">
                <a:tc>
                  <a:txBody>
                    <a:bodyPr/>
                    <a:lstStyle/>
                    <a:p>
                      <a:pPr algn="ctr" fontAlgn="ctr"/>
                      <a:r>
                        <a:rPr lang="en-US" sz="1300" b="0" i="0" u="none" strike="noStrike">
                          <a:solidFill>
                            <a:srgbClr val="000000"/>
                          </a:solidFill>
                          <a:effectLst/>
                          <a:latin typeface="Verdana" panose="020B0604030504040204" pitchFamily="34" charset="0"/>
                        </a:rPr>
                        <a:t>3</a:t>
                      </a:r>
                    </a:p>
                  </a:txBody>
                  <a:tcPr marL="12700" marR="12700" marT="12700" marB="0" anchor="ctr">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ctr"/>
                      <a:r>
                        <a:rPr lang="en-US" sz="1300" b="0" i="0" u="none" strike="noStrike">
                          <a:solidFill>
                            <a:srgbClr val="000000"/>
                          </a:solidFill>
                          <a:effectLst/>
                          <a:latin typeface="Verdana" panose="020B0604030504040204" pitchFamily="34" charset="0"/>
                        </a:rPr>
                        <a:t>9.25%</a:t>
                      </a:r>
                    </a:p>
                  </a:txBody>
                  <a:tcPr marL="12700" marR="12700" marT="12700"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ctr"/>
                      <a:r>
                        <a:rPr lang="en-US" sz="1300" b="0" i="0" u="none" strike="noStrike">
                          <a:solidFill>
                            <a:srgbClr val="000000"/>
                          </a:solidFill>
                          <a:effectLst/>
                          <a:latin typeface="Verdana" panose="020B0604030504040204" pitchFamily="34" charset="0"/>
                        </a:rPr>
                        <a:t> Rs. 1,059.83 </a:t>
                      </a:r>
                    </a:p>
                  </a:txBody>
                  <a:tcPr marL="12700" marR="12700" marT="12700"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2103102232"/>
                  </a:ext>
                </a:extLst>
              </a:tr>
              <a:tr h="570173">
                <a:tc>
                  <a:txBody>
                    <a:bodyPr/>
                    <a:lstStyle/>
                    <a:p>
                      <a:pPr algn="ctr" fontAlgn="ctr"/>
                      <a:r>
                        <a:rPr lang="en-US" sz="1300" b="0" i="0" u="none" strike="noStrike">
                          <a:solidFill>
                            <a:srgbClr val="000000"/>
                          </a:solidFill>
                          <a:effectLst/>
                          <a:latin typeface="Verdana" panose="020B0604030504040204" pitchFamily="34" charset="0"/>
                        </a:rPr>
                        <a:t>4</a:t>
                      </a:r>
                    </a:p>
                  </a:txBody>
                  <a:tcPr marL="12700" marR="12700" marT="12700" marB="0" anchor="ctr">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Verdana" panose="020B0604030504040204" pitchFamily="34" charset="0"/>
                        </a:rPr>
                        <a:t>7.00%</a:t>
                      </a:r>
                    </a:p>
                  </a:txBody>
                  <a:tcPr marL="12700" marR="12700" marT="12700"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ctr"/>
                      <a:r>
                        <a:rPr lang="en-US" sz="1300" b="0" i="0" u="none" strike="noStrike">
                          <a:solidFill>
                            <a:srgbClr val="000000"/>
                          </a:solidFill>
                          <a:effectLst/>
                          <a:latin typeface="Verdana" panose="020B0604030504040204" pitchFamily="34" charset="0"/>
                        </a:rPr>
                        <a:t> Rs.   993.01 </a:t>
                      </a:r>
                    </a:p>
                  </a:txBody>
                  <a:tcPr marL="12700" marR="12700" marT="12700"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2923114179"/>
                  </a:ext>
                </a:extLst>
              </a:tr>
              <a:tr h="570173">
                <a:tc>
                  <a:txBody>
                    <a:bodyPr/>
                    <a:lstStyle/>
                    <a:p>
                      <a:pPr algn="ctr" fontAlgn="ctr"/>
                      <a:r>
                        <a:rPr lang="en-US" sz="1300" b="0" i="0" u="none" strike="noStrike">
                          <a:solidFill>
                            <a:srgbClr val="000000"/>
                          </a:solidFill>
                          <a:effectLst/>
                          <a:latin typeface="Verdana" panose="020B0604030504040204" pitchFamily="34" charset="0"/>
                        </a:rPr>
                        <a:t>5</a:t>
                      </a:r>
                    </a:p>
                  </a:txBody>
                  <a:tcPr marL="12700" marR="12700" marT="12700" marB="0" anchor="ctr">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ctr"/>
                      <a:r>
                        <a:rPr lang="en-US" sz="1300" b="0" i="0" u="none" strike="noStrike">
                          <a:solidFill>
                            <a:srgbClr val="000000"/>
                          </a:solidFill>
                          <a:effectLst/>
                          <a:latin typeface="Verdana" panose="020B0604030504040204" pitchFamily="34" charset="0"/>
                        </a:rPr>
                        <a:t>10.00%</a:t>
                      </a:r>
                    </a:p>
                  </a:txBody>
                  <a:tcPr marL="12700" marR="12700" marT="12700"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ctr"/>
                      <a:r>
                        <a:rPr lang="en-US" sz="1300" b="0" i="0" u="none" strike="noStrike" dirty="0">
                          <a:solidFill>
                            <a:srgbClr val="000000"/>
                          </a:solidFill>
                          <a:effectLst/>
                          <a:latin typeface="Verdana" panose="020B0604030504040204" pitchFamily="34" charset="0"/>
                        </a:rPr>
                        <a:t> </a:t>
                      </a:r>
                      <a:r>
                        <a:rPr lang="en-US" sz="1300" b="0" i="0" u="none" strike="noStrike" dirty="0" err="1">
                          <a:solidFill>
                            <a:srgbClr val="000000"/>
                          </a:solidFill>
                          <a:effectLst/>
                          <a:latin typeface="Verdana" panose="020B0604030504040204" pitchFamily="34" charset="0"/>
                        </a:rPr>
                        <a:t>Rs</a:t>
                      </a:r>
                      <a:r>
                        <a:rPr lang="en-US" sz="1300" b="0" i="0" u="none" strike="noStrike" dirty="0">
                          <a:solidFill>
                            <a:srgbClr val="000000"/>
                          </a:solidFill>
                          <a:effectLst/>
                          <a:latin typeface="Verdana" panose="020B0604030504040204" pitchFamily="34" charset="0"/>
                        </a:rPr>
                        <a:t>. 1,105.08 </a:t>
                      </a:r>
                    </a:p>
                  </a:txBody>
                  <a:tcPr marL="12700" marR="12700" marT="12700" marB="0" anchor="ctr">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2235899416"/>
                  </a:ext>
                </a:extLst>
              </a:tr>
            </a:tbl>
          </a:graphicData>
        </a:graphic>
      </p:graphicFrame>
      <p:sp>
        <p:nvSpPr>
          <p:cNvPr id="5" name="Oval 4"/>
          <p:cNvSpPr/>
          <p:nvPr/>
        </p:nvSpPr>
        <p:spPr>
          <a:xfrm>
            <a:off x="4030639" y="5522795"/>
            <a:ext cx="4722125" cy="6641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a:t>Find Spot Rates</a:t>
            </a:r>
            <a:endParaRPr lang="ko-KR" altLang="en-US" sz="2400" dirty="0"/>
          </a:p>
        </p:txBody>
      </p:sp>
    </p:spTree>
    <p:extLst>
      <p:ext uri="{BB962C8B-B14F-4D97-AF65-F5344CB8AC3E}">
        <p14:creationId xmlns:p14="http://schemas.microsoft.com/office/powerpoint/2010/main" val="29688232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a:xfrm>
            <a:off x="1524000" y="214291"/>
            <a:ext cx="9127957" cy="1143000"/>
          </a:xfrm>
        </p:spPr>
        <p:txBody>
          <a:bodyPr>
            <a:normAutofit fontScale="90000"/>
          </a:bodyPr>
          <a:lstStyle/>
          <a:p>
            <a:r>
              <a:rPr lang="en-US" sz="4000" dirty="0">
                <a:ln w="0"/>
                <a:effectLst>
                  <a:outerShdw blurRad="38100" dist="19050" dir="2700000" algn="tl" rotWithShape="0">
                    <a:schemeClr val="dk1">
                      <a:alpha val="40000"/>
                    </a:schemeClr>
                  </a:outerShdw>
                </a:effectLst>
              </a:rPr>
              <a:t>Have a SERIOUS look at this curve and THINK…</a:t>
            </a:r>
          </a:p>
        </p:txBody>
      </p:sp>
      <p:graphicFrame>
        <p:nvGraphicFramePr>
          <p:cNvPr id="368643" name="Object 3"/>
          <p:cNvGraphicFramePr>
            <a:graphicFrameLocks noChangeAspect="1"/>
          </p:cNvGraphicFramePr>
          <p:nvPr/>
        </p:nvGraphicFramePr>
        <p:xfrm>
          <a:off x="1447800" y="1600200"/>
          <a:ext cx="9296400" cy="5383213"/>
        </p:xfrm>
        <a:graphic>
          <a:graphicData uri="http://schemas.openxmlformats.org/presentationml/2006/ole">
            <mc:AlternateContent xmlns:mc="http://schemas.openxmlformats.org/markup-compatibility/2006">
              <mc:Choice xmlns:v="urn:schemas-microsoft-com:vml" Requires="v">
                <p:oleObj name="Worksheet" r:id="rId2" imgW="5488200" imgH="5356080" progId="Excel.Sheet.8">
                  <p:embed/>
                </p:oleObj>
              </mc:Choice>
              <mc:Fallback>
                <p:oleObj name="Worksheet" r:id="rId2" imgW="5488200" imgH="5356080" progId="Excel.Sheet.8">
                  <p:embed/>
                  <p:pic>
                    <p:nvPicPr>
                      <p:cNvPr id="368643"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00200"/>
                        <a:ext cx="9296400" cy="538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Oval 3"/>
          <p:cNvSpPr/>
          <p:nvPr/>
        </p:nvSpPr>
        <p:spPr>
          <a:xfrm>
            <a:off x="3881423" y="1428737"/>
            <a:ext cx="3714776" cy="12144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FFFF"/>
                </a:solidFill>
              </a:rPr>
              <a:t>Is this fitted curve – Smooth, Continuous and Differentiable?</a:t>
            </a:r>
          </a:p>
        </p:txBody>
      </p:sp>
      <p:sp>
        <p:nvSpPr>
          <p:cNvPr id="5" name="Oval 4"/>
          <p:cNvSpPr/>
          <p:nvPr/>
        </p:nvSpPr>
        <p:spPr>
          <a:xfrm>
            <a:off x="3167042" y="5000637"/>
            <a:ext cx="357191" cy="35719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 name="Oval 5"/>
          <p:cNvSpPr/>
          <p:nvPr/>
        </p:nvSpPr>
        <p:spPr>
          <a:xfrm>
            <a:off x="4452926" y="4429133"/>
            <a:ext cx="357191" cy="35719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Oval 6"/>
          <p:cNvSpPr/>
          <p:nvPr/>
        </p:nvSpPr>
        <p:spPr>
          <a:xfrm>
            <a:off x="5738810" y="3857629"/>
            <a:ext cx="357191" cy="35719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 name="Oval 7"/>
          <p:cNvSpPr/>
          <p:nvPr/>
        </p:nvSpPr>
        <p:spPr>
          <a:xfrm>
            <a:off x="7068422" y="3401290"/>
            <a:ext cx="357191" cy="35719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Oval 8"/>
          <p:cNvSpPr/>
          <p:nvPr/>
        </p:nvSpPr>
        <p:spPr>
          <a:xfrm>
            <a:off x="8379854" y="3141086"/>
            <a:ext cx="357191" cy="35719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 name="Oval 9"/>
          <p:cNvSpPr/>
          <p:nvPr/>
        </p:nvSpPr>
        <p:spPr>
          <a:xfrm>
            <a:off x="9691285" y="2714621"/>
            <a:ext cx="357191" cy="35719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Oval 10"/>
          <p:cNvSpPr/>
          <p:nvPr/>
        </p:nvSpPr>
        <p:spPr>
          <a:xfrm>
            <a:off x="5810249" y="4572008"/>
            <a:ext cx="3857652" cy="1428760"/>
          </a:xfrm>
          <a:prstGeom prst="ellipse">
            <a:avLst/>
          </a:prstGeom>
          <a:solidFill>
            <a:srgbClr val="FFFFFF"/>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n w="0"/>
                <a:solidFill>
                  <a:schemeClr val="tx1"/>
                </a:solidFill>
                <a:effectLst>
                  <a:outerShdw blurRad="38100" dist="19050" dir="2700000" algn="tl" rotWithShape="0">
                    <a:schemeClr val="dk1">
                      <a:alpha val="40000"/>
                    </a:schemeClr>
                  </a:outerShdw>
                </a:effectLst>
              </a:rPr>
              <a:t>Is the yield curve continuous and differentiable at these points?</a:t>
            </a:r>
          </a:p>
        </p:txBody>
      </p:sp>
      <p:cxnSp>
        <p:nvCxnSpPr>
          <p:cNvPr id="17" name="Straight Arrow Connector 16"/>
          <p:cNvCxnSpPr>
            <a:stCxn id="11" idx="2"/>
            <a:endCxn id="5" idx="5"/>
          </p:cNvCxnSpPr>
          <p:nvPr/>
        </p:nvCxnSpPr>
        <p:spPr>
          <a:xfrm rot="10800000" flipV="1">
            <a:off x="3471924" y="5286389"/>
            <a:ext cx="2338325" cy="19129"/>
          </a:xfrm>
          <a:prstGeom prst="straightConnector1">
            <a:avLst/>
          </a:prstGeom>
          <a:ln w="28575">
            <a:solidFill>
              <a:srgbClr val="3258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4810119" y="4662578"/>
            <a:ext cx="1000131" cy="552375"/>
          </a:xfrm>
          <a:prstGeom prst="straightConnector1">
            <a:avLst/>
          </a:prstGeom>
          <a:ln w="28575">
            <a:solidFill>
              <a:srgbClr val="3258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1" idx="1"/>
          </p:cNvCxnSpPr>
          <p:nvPr/>
        </p:nvCxnSpPr>
        <p:spPr>
          <a:xfrm rot="16200000" flipV="1">
            <a:off x="5916663" y="4322720"/>
            <a:ext cx="637864" cy="279187"/>
          </a:xfrm>
          <a:prstGeom prst="straightConnector1">
            <a:avLst/>
          </a:prstGeom>
          <a:ln w="28575">
            <a:solidFill>
              <a:srgbClr val="3258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flipH="1" flipV="1">
            <a:off x="6810380" y="4143381"/>
            <a:ext cx="857256" cy="1588"/>
          </a:xfrm>
          <a:prstGeom prst="straightConnector1">
            <a:avLst/>
          </a:prstGeom>
          <a:ln w="28575">
            <a:solidFill>
              <a:srgbClr val="3258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1" idx="0"/>
          </p:cNvCxnSpPr>
          <p:nvPr/>
        </p:nvCxnSpPr>
        <p:spPr>
          <a:xfrm rot="5400000" flipH="1" flipV="1">
            <a:off x="7525555" y="3642520"/>
            <a:ext cx="1143008" cy="715968"/>
          </a:xfrm>
          <a:prstGeom prst="straightConnector1">
            <a:avLst/>
          </a:prstGeom>
          <a:ln w="28575">
            <a:solidFill>
              <a:srgbClr val="3258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1" idx="7"/>
          </p:cNvCxnSpPr>
          <p:nvPr/>
        </p:nvCxnSpPr>
        <p:spPr>
          <a:xfrm rot="5400000" flipH="1" flipV="1">
            <a:off x="8602945" y="3571827"/>
            <a:ext cx="1709435" cy="709404"/>
          </a:xfrm>
          <a:prstGeom prst="straightConnector1">
            <a:avLst/>
          </a:prstGeom>
          <a:ln w="28575">
            <a:solidFill>
              <a:srgbClr val="3258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61425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ppt_w</p:attrName>
                                        </p:attrNameLst>
                                      </p:cBhvr>
                                      <p:tavLst>
                                        <p:tav tm="0" fmla="#ppt_w*sin(2.5*pi*$)">
                                          <p:val>
                                            <p:fltVal val="0"/>
                                          </p:val>
                                        </p:tav>
                                        <p:tav tm="100000">
                                          <p:val>
                                            <p:fltVal val="1"/>
                                          </p:val>
                                        </p:tav>
                                      </p:tavLst>
                                    </p:anim>
                                    <p:anim calcmode="lin" valueType="num">
                                      <p:cBhvr>
                                        <p:cTn id="8" dur="5000" fill="hold"/>
                                        <p:tgtEl>
                                          <p:spTgt spid="4"/>
                                        </p:tgtEl>
                                        <p:attrNameLst>
                                          <p:attrName>ppt_h</p:attrName>
                                        </p:attrNameLst>
                                      </p:cBhvr>
                                      <p:tavLst>
                                        <p:tav tm="0">
                                          <p:val>
                                            <p:strVal val="#ppt_h"/>
                                          </p:val>
                                        </p:tav>
                                        <p:tav tm="100000">
                                          <p:val>
                                            <p:strVal val="#ppt_h"/>
                                          </p:val>
                                        </p:tav>
                                      </p:tavLst>
                                    </p:anim>
                                  </p:childTnLst>
                                </p:cTn>
                              </p:par>
                            </p:childTnLst>
                          </p:cTn>
                        </p:par>
                        <p:par>
                          <p:cTn id="9" fill="hold">
                            <p:stCondLst>
                              <p:cond delay="5000"/>
                            </p:stCondLst>
                            <p:childTnLst>
                              <p:par>
                                <p:cTn id="10" presetID="22" presetClass="entr" presetSubtype="8" repeatCount="4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7000"/>
                            </p:stCondLst>
                            <p:childTnLst>
                              <p:par>
                                <p:cTn id="14" presetID="35" presetClass="emph" presetSubtype="0" repeatCount="4000" fill="hold" grpId="1" nodeType="afterEffect">
                                  <p:stCondLst>
                                    <p:cond delay="0"/>
                                  </p:stCondLst>
                                  <p:childTnLst>
                                    <p:anim calcmode="discrete" valueType="str">
                                      <p:cBhvr>
                                        <p:cTn id="15" dur="1000" fill="hold"/>
                                        <p:tgtEl>
                                          <p:spTgt spid="5"/>
                                        </p:tgtEl>
                                        <p:attrNameLst>
                                          <p:attrName>style.visibility</p:attrName>
                                        </p:attrNameLst>
                                      </p:cBhvr>
                                      <p:tavLst>
                                        <p:tav tm="0">
                                          <p:val>
                                            <p:strVal val="hidden"/>
                                          </p:val>
                                        </p:tav>
                                        <p:tav tm="50000">
                                          <p:val>
                                            <p:strVal val="visible"/>
                                          </p:val>
                                        </p:tav>
                                      </p:tavLst>
                                    </p:anim>
                                  </p:childTnLst>
                                </p:cTn>
                              </p:par>
                            </p:childTnLst>
                          </p:cTn>
                        </p:par>
                        <p:par>
                          <p:cTn id="16" fill="hold">
                            <p:stCondLst>
                              <p:cond delay="11000"/>
                            </p:stCondLst>
                            <p:childTnLst>
                              <p:par>
                                <p:cTn id="17" presetID="22" presetClass="entr" presetSubtype="8" repeatCount="400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3000"/>
                            </p:stCondLst>
                            <p:childTnLst>
                              <p:par>
                                <p:cTn id="21" presetID="35" presetClass="emph" presetSubtype="0" repeatCount="4000" fill="hold" grpId="1" nodeType="afterEffect">
                                  <p:stCondLst>
                                    <p:cond delay="0"/>
                                  </p:stCondLst>
                                  <p:childTnLst>
                                    <p:anim calcmode="discrete" valueType="str">
                                      <p:cBhvr>
                                        <p:cTn id="22" dur="1000" fill="hold"/>
                                        <p:tgtEl>
                                          <p:spTgt spid="6"/>
                                        </p:tgtEl>
                                        <p:attrNameLst>
                                          <p:attrName>style.visibility</p:attrName>
                                        </p:attrNameLst>
                                      </p:cBhvr>
                                      <p:tavLst>
                                        <p:tav tm="0">
                                          <p:val>
                                            <p:strVal val="hidden"/>
                                          </p:val>
                                        </p:tav>
                                        <p:tav tm="50000">
                                          <p:val>
                                            <p:strVal val="visible"/>
                                          </p:val>
                                        </p:tav>
                                      </p:tavLst>
                                    </p:anim>
                                  </p:childTnLst>
                                </p:cTn>
                              </p:par>
                            </p:childTnLst>
                          </p:cTn>
                        </p:par>
                        <p:par>
                          <p:cTn id="23" fill="hold">
                            <p:stCondLst>
                              <p:cond delay="17000"/>
                            </p:stCondLst>
                            <p:childTnLst>
                              <p:par>
                                <p:cTn id="24" presetID="22" presetClass="entr" presetSubtype="8" repeatCount="400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19000"/>
                            </p:stCondLst>
                            <p:childTnLst>
                              <p:par>
                                <p:cTn id="28" presetID="35" presetClass="emph" presetSubtype="0" repeatCount="4000" fill="hold" grpId="1" nodeType="afterEffect">
                                  <p:stCondLst>
                                    <p:cond delay="0"/>
                                  </p:stCondLst>
                                  <p:childTnLst>
                                    <p:anim calcmode="discrete" valueType="str">
                                      <p:cBhvr>
                                        <p:cTn id="29" dur="1000" fill="hold"/>
                                        <p:tgtEl>
                                          <p:spTgt spid="7"/>
                                        </p:tgtEl>
                                        <p:attrNameLst>
                                          <p:attrName>style.visibility</p:attrName>
                                        </p:attrNameLst>
                                      </p:cBhvr>
                                      <p:tavLst>
                                        <p:tav tm="0">
                                          <p:val>
                                            <p:strVal val="hidden"/>
                                          </p:val>
                                        </p:tav>
                                        <p:tav tm="50000">
                                          <p:val>
                                            <p:strVal val="visible"/>
                                          </p:val>
                                        </p:tav>
                                      </p:tavLst>
                                    </p:anim>
                                  </p:childTnLst>
                                </p:cTn>
                              </p:par>
                            </p:childTnLst>
                          </p:cTn>
                        </p:par>
                        <p:par>
                          <p:cTn id="30" fill="hold">
                            <p:stCondLst>
                              <p:cond delay="23000"/>
                            </p:stCondLst>
                            <p:childTnLst>
                              <p:par>
                                <p:cTn id="31" presetID="22" presetClass="entr" presetSubtype="8" repeatCount="400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25000"/>
                            </p:stCondLst>
                            <p:childTnLst>
                              <p:par>
                                <p:cTn id="35" presetID="35" presetClass="emph" presetSubtype="0" repeatCount="4000" fill="hold" grpId="1" nodeType="afterEffect">
                                  <p:stCondLst>
                                    <p:cond delay="0"/>
                                  </p:stCondLst>
                                  <p:childTnLst>
                                    <p:anim calcmode="discrete" valueType="str">
                                      <p:cBhvr>
                                        <p:cTn id="36" dur="1000" fill="hold"/>
                                        <p:tgtEl>
                                          <p:spTgt spid="8"/>
                                        </p:tgtEl>
                                        <p:attrNameLst>
                                          <p:attrName>style.visibility</p:attrName>
                                        </p:attrNameLst>
                                      </p:cBhvr>
                                      <p:tavLst>
                                        <p:tav tm="0">
                                          <p:val>
                                            <p:strVal val="hidden"/>
                                          </p:val>
                                        </p:tav>
                                        <p:tav tm="50000">
                                          <p:val>
                                            <p:strVal val="visible"/>
                                          </p:val>
                                        </p:tav>
                                      </p:tavLst>
                                    </p:anim>
                                  </p:childTnLst>
                                </p:cTn>
                              </p:par>
                            </p:childTnLst>
                          </p:cTn>
                        </p:par>
                        <p:par>
                          <p:cTn id="37" fill="hold">
                            <p:stCondLst>
                              <p:cond delay="29000"/>
                            </p:stCondLst>
                            <p:childTnLst>
                              <p:par>
                                <p:cTn id="38" presetID="22" presetClass="entr" presetSubtype="8" repeatCount="400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31000"/>
                            </p:stCondLst>
                            <p:childTnLst>
                              <p:par>
                                <p:cTn id="42" presetID="35" presetClass="emph" presetSubtype="0" repeatCount="4000" fill="hold" grpId="1" nodeType="afterEffect">
                                  <p:stCondLst>
                                    <p:cond delay="0"/>
                                  </p:stCondLst>
                                  <p:childTnLst>
                                    <p:anim calcmode="discrete" valueType="str">
                                      <p:cBhvr>
                                        <p:cTn id="43" dur="1000" fill="hold"/>
                                        <p:tgtEl>
                                          <p:spTgt spid="9"/>
                                        </p:tgtEl>
                                        <p:attrNameLst>
                                          <p:attrName>style.visibility</p:attrName>
                                        </p:attrNameLst>
                                      </p:cBhvr>
                                      <p:tavLst>
                                        <p:tav tm="0">
                                          <p:val>
                                            <p:strVal val="hidden"/>
                                          </p:val>
                                        </p:tav>
                                        <p:tav tm="50000">
                                          <p:val>
                                            <p:strVal val="visible"/>
                                          </p:val>
                                        </p:tav>
                                      </p:tavLst>
                                    </p:anim>
                                  </p:childTnLst>
                                </p:cTn>
                              </p:par>
                            </p:childTnLst>
                          </p:cTn>
                        </p:par>
                        <p:par>
                          <p:cTn id="44" fill="hold">
                            <p:stCondLst>
                              <p:cond delay="35000"/>
                            </p:stCondLst>
                            <p:childTnLst>
                              <p:par>
                                <p:cTn id="45" presetID="22" presetClass="entr" presetSubtype="8" repeatCount="400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par>
                          <p:cTn id="48" fill="hold">
                            <p:stCondLst>
                              <p:cond delay="37000"/>
                            </p:stCondLst>
                            <p:childTnLst>
                              <p:par>
                                <p:cTn id="49" presetID="35" presetClass="emph" presetSubtype="0" repeatCount="4000" fill="hold" grpId="1" nodeType="afterEffect">
                                  <p:stCondLst>
                                    <p:cond delay="0"/>
                                  </p:stCondLst>
                                  <p:childTnLst>
                                    <p:anim calcmode="discrete" valueType="str">
                                      <p:cBhvr>
                                        <p:cTn id="50" dur="1000" fill="hold"/>
                                        <p:tgtEl>
                                          <p:spTgt spid="10"/>
                                        </p:tgtEl>
                                        <p:attrNameLst>
                                          <p:attrName>style.visibility</p:attrName>
                                        </p:attrNameLst>
                                      </p:cBhvr>
                                      <p:tavLst>
                                        <p:tav tm="0">
                                          <p:val>
                                            <p:strVal val="hidden"/>
                                          </p:val>
                                        </p:tav>
                                        <p:tav tm="50000">
                                          <p:val>
                                            <p:strVal val="visible"/>
                                          </p:val>
                                        </p:tav>
                                      </p:tavLst>
                                    </p:anim>
                                  </p:childTnLst>
                                </p:cTn>
                              </p:par>
                            </p:childTnLst>
                          </p:cTn>
                        </p:par>
                        <p:par>
                          <p:cTn id="51" fill="hold">
                            <p:stCondLst>
                              <p:cond delay="41000"/>
                            </p:stCondLst>
                            <p:childTnLst>
                              <p:par>
                                <p:cTn id="52" presetID="22" presetClass="entr" presetSubtype="8"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par>
                          <p:cTn id="55" fill="hold">
                            <p:stCondLst>
                              <p:cond delay="41500"/>
                            </p:stCondLst>
                            <p:childTnLst>
                              <p:par>
                                <p:cTn id="56" presetID="17" presetClass="entr" presetSubtype="2" fill="hold"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ppt_x</p:attrName>
                                        </p:attrNameLst>
                                      </p:cBhvr>
                                      <p:tavLst>
                                        <p:tav tm="0">
                                          <p:val>
                                            <p:strVal val="#ppt_x+#ppt_w/2"/>
                                          </p:val>
                                        </p:tav>
                                        <p:tav tm="100000">
                                          <p:val>
                                            <p:strVal val="#ppt_x"/>
                                          </p:val>
                                        </p:tav>
                                      </p:tavLst>
                                    </p:anim>
                                    <p:anim calcmode="lin" valueType="num">
                                      <p:cBhvr>
                                        <p:cTn id="59" dur="500" fill="hold"/>
                                        <p:tgtEl>
                                          <p:spTgt spid="17"/>
                                        </p:tgtEl>
                                        <p:attrNameLst>
                                          <p:attrName>ppt_y</p:attrName>
                                        </p:attrNameLst>
                                      </p:cBhvr>
                                      <p:tavLst>
                                        <p:tav tm="0">
                                          <p:val>
                                            <p:strVal val="#ppt_y"/>
                                          </p:val>
                                        </p:tav>
                                        <p:tav tm="100000">
                                          <p:val>
                                            <p:strVal val="#ppt_y"/>
                                          </p:val>
                                        </p:tav>
                                      </p:tavLst>
                                    </p:anim>
                                    <p:anim calcmode="lin" valueType="num">
                                      <p:cBhvr>
                                        <p:cTn id="60" dur="500" fill="hold"/>
                                        <p:tgtEl>
                                          <p:spTgt spid="17"/>
                                        </p:tgtEl>
                                        <p:attrNameLst>
                                          <p:attrName>ppt_w</p:attrName>
                                        </p:attrNameLst>
                                      </p:cBhvr>
                                      <p:tavLst>
                                        <p:tav tm="0">
                                          <p:val>
                                            <p:fltVal val="0"/>
                                          </p:val>
                                        </p:tav>
                                        <p:tav tm="100000">
                                          <p:val>
                                            <p:strVal val="#ppt_w"/>
                                          </p:val>
                                        </p:tav>
                                      </p:tavLst>
                                    </p:anim>
                                    <p:anim calcmode="lin" valueType="num">
                                      <p:cBhvr>
                                        <p:cTn id="61" dur="500" fill="hold"/>
                                        <p:tgtEl>
                                          <p:spTgt spid="17"/>
                                        </p:tgtEl>
                                        <p:attrNameLst>
                                          <p:attrName>ppt_h</p:attrName>
                                        </p:attrNameLst>
                                      </p:cBhvr>
                                      <p:tavLst>
                                        <p:tav tm="0">
                                          <p:val>
                                            <p:strVal val="#ppt_h"/>
                                          </p:val>
                                        </p:tav>
                                        <p:tav tm="100000">
                                          <p:val>
                                            <p:strVal val="#ppt_h"/>
                                          </p:val>
                                        </p:tav>
                                      </p:tavLst>
                                    </p:anim>
                                  </p:childTnLst>
                                </p:cTn>
                              </p:par>
                            </p:childTnLst>
                          </p:cTn>
                        </p:par>
                        <p:par>
                          <p:cTn id="62" fill="hold">
                            <p:stCondLst>
                              <p:cond delay="42000"/>
                            </p:stCondLst>
                            <p:childTnLst>
                              <p:par>
                                <p:cTn id="63" presetID="17" presetClass="entr" presetSubtype="2" fill="hold" nodeType="after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500" fill="hold"/>
                                        <p:tgtEl>
                                          <p:spTgt spid="18"/>
                                        </p:tgtEl>
                                        <p:attrNameLst>
                                          <p:attrName>ppt_x</p:attrName>
                                        </p:attrNameLst>
                                      </p:cBhvr>
                                      <p:tavLst>
                                        <p:tav tm="0">
                                          <p:val>
                                            <p:strVal val="#ppt_x+#ppt_w/2"/>
                                          </p:val>
                                        </p:tav>
                                        <p:tav tm="100000">
                                          <p:val>
                                            <p:strVal val="#ppt_x"/>
                                          </p:val>
                                        </p:tav>
                                      </p:tavLst>
                                    </p:anim>
                                    <p:anim calcmode="lin" valueType="num">
                                      <p:cBhvr>
                                        <p:cTn id="66" dur="500" fill="hold"/>
                                        <p:tgtEl>
                                          <p:spTgt spid="18"/>
                                        </p:tgtEl>
                                        <p:attrNameLst>
                                          <p:attrName>ppt_y</p:attrName>
                                        </p:attrNameLst>
                                      </p:cBhvr>
                                      <p:tavLst>
                                        <p:tav tm="0">
                                          <p:val>
                                            <p:strVal val="#ppt_y"/>
                                          </p:val>
                                        </p:tav>
                                        <p:tav tm="100000">
                                          <p:val>
                                            <p:strVal val="#ppt_y"/>
                                          </p:val>
                                        </p:tav>
                                      </p:tavLst>
                                    </p:anim>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strVal val="#ppt_h"/>
                                          </p:val>
                                        </p:tav>
                                        <p:tav tm="100000">
                                          <p:val>
                                            <p:strVal val="#ppt_h"/>
                                          </p:val>
                                        </p:tav>
                                      </p:tavLst>
                                    </p:anim>
                                  </p:childTnLst>
                                </p:cTn>
                              </p:par>
                            </p:childTnLst>
                          </p:cTn>
                        </p:par>
                        <p:par>
                          <p:cTn id="69" fill="hold">
                            <p:stCondLst>
                              <p:cond delay="42500"/>
                            </p:stCondLst>
                            <p:childTnLst>
                              <p:par>
                                <p:cTn id="70" presetID="17" presetClass="entr" presetSubtype="2"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ppt_x</p:attrName>
                                        </p:attrNameLst>
                                      </p:cBhvr>
                                      <p:tavLst>
                                        <p:tav tm="0">
                                          <p:val>
                                            <p:strVal val="#ppt_x+#ppt_w/2"/>
                                          </p:val>
                                        </p:tav>
                                        <p:tav tm="100000">
                                          <p:val>
                                            <p:strVal val="#ppt_x"/>
                                          </p:val>
                                        </p:tav>
                                      </p:tavLst>
                                    </p:anim>
                                    <p:anim calcmode="lin" valueType="num">
                                      <p:cBhvr>
                                        <p:cTn id="73" dur="500" fill="hold"/>
                                        <p:tgtEl>
                                          <p:spTgt spid="20"/>
                                        </p:tgtEl>
                                        <p:attrNameLst>
                                          <p:attrName>ppt_y</p:attrName>
                                        </p:attrNameLst>
                                      </p:cBhvr>
                                      <p:tavLst>
                                        <p:tav tm="0">
                                          <p:val>
                                            <p:strVal val="#ppt_y"/>
                                          </p:val>
                                        </p:tav>
                                        <p:tav tm="100000">
                                          <p:val>
                                            <p:strVal val="#ppt_y"/>
                                          </p:val>
                                        </p:tav>
                                      </p:tavLst>
                                    </p:anim>
                                    <p:anim calcmode="lin" valueType="num">
                                      <p:cBhvr>
                                        <p:cTn id="74" dur="500" fill="hold"/>
                                        <p:tgtEl>
                                          <p:spTgt spid="20"/>
                                        </p:tgtEl>
                                        <p:attrNameLst>
                                          <p:attrName>ppt_w</p:attrName>
                                        </p:attrNameLst>
                                      </p:cBhvr>
                                      <p:tavLst>
                                        <p:tav tm="0">
                                          <p:val>
                                            <p:fltVal val="0"/>
                                          </p:val>
                                        </p:tav>
                                        <p:tav tm="100000">
                                          <p:val>
                                            <p:strVal val="#ppt_w"/>
                                          </p:val>
                                        </p:tav>
                                      </p:tavLst>
                                    </p:anim>
                                    <p:anim calcmode="lin" valueType="num">
                                      <p:cBhvr>
                                        <p:cTn id="75" dur="500" fill="hold"/>
                                        <p:tgtEl>
                                          <p:spTgt spid="20"/>
                                        </p:tgtEl>
                                        <p:attrNameLst>
                                          <p:attrName>ppt_h</p:attrName>
                                        </p:attrNameLst>
                                      </p:cBhvr>
                                      <p:tavLst>
                                        <p:tav tm="0">
                                          <p:val>
                                            <p:strVal val="#ppt_h"/>
                                          </p:val>
                                        </p:tav>
                                        <p:tav tm="100000">
                                          <p:val>
                                            <p:strVal val="#ppt_h"/>
                                          </p:val>
                                        </p:tav>
                                      </p:tavLst>
                                    </p:anim>
                                  </p:childTnLst>
                                </p:cTn>
                              </p:par>
                            </p:childTnLst>
                          </p:cTn>
                        </p:par>
                        <p:par>
                          <p:cTn id="76" fill="hold">
                            <p:stCondLst>
                              <p:cond delay="43000"/>
                            </p:stCondLst>
                            <p:childTnLst>
                              <p:par>
                                <p:cTn id="77" presetID="17" presetClass="entr" presetSubtype="2" fill="hold"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ppt_x</p:attrName>
                                        </p:attrNameLst>
                                      </p:cBhvr>
                                      <p:tavLst>
                                        <p:tav tm="0">
                                          <p:val>
                                            <p:strVal val="#ppt_x+#ppt_w/2"/>
                                          </p:val>
                                        </p:tav>
                                        <p:tav tm="100000">
                                          <p:val>
                                            <p:strVal val="#ppt_x"/>
                                          </p:val>
                                        </p:tav>
                                      </p:tavLst>
                                    </p:anim>
                                    <p:anim calcmode="lin" valueType="num">
                                      <p:cBhvr>
                                        <p:cTn id="80" dur="500" fill="hold"/>
                                        <p:tgtEl>
                                          <p:spTgt spid="22"/>
                                        </p:tgtEl>
                                        <p:attrNameLst>
                                          <p:attrName>ppt_y</p:attrName>
                                        </p:attrNameLst>
                                      </p:cBhvr>
                                      <p:tavLst>
                                        <p:tav tm="0">
                                          <p:val>
                                            <p:strVal val="#ppt_y"/>
                                          </p:val>
                                        </p:tav>
                                        <p:tav tm="100000">
                                          <p:val>
                                            <p:strVal val="#ppt_y"/>
                                          </p:val>
                                        </p:tav>
                                      </p:tavLst>
                                    </p:anim>
                                    <p:anim calcmode="lin" valueType="num">
                                      <p:cBhvr>
                                        <p:cTn id="81" dur="500" fill="hold"/>
                                        <p:tgtEl>
                                          <p:spTgt spid="22"/>
                                        </p:tgtEl>
                                        <p:attrNameLst>
                                          <p:attrName>ppt_w</p:attrName>
                                        </p:attrNameLst>
                                      </p:cBhvr>
                                      <p:tavLst>
                                        <p:tav tm="0">
                                          <p:val>
                                            <p:fltVal val="0"/>
                                          </p:val>
                                        </p:tav>
                                        <p:tav tm="100000">
                                          <p:val>
                                            <p:strVal val="#ppt_w"/>
                                          </p:val>
                                        </p:tav>
                                      </p:tavLst>
                                    </p:anim>
                                    <p:anim calcmode="lin" valueType="num">
                                      <p:cBhvr>
                                        <p:cTn id="82" dur="500" fill="hold"/>
                                        <p:tgtEl>
                                          <p:spTgt spid="22"/>
                                        </p:tgtEl>
                                        <p:attrNameLst>
                                          <p:attrName>ppt_h</p:attrName>
                                        </p:attrNameLst>
                                      </p:cBhvr>
                                      <p:tavLst>
                                        <p:tav tm="0">
                                          <p:val>
                                            <p:strVal val="#ppt_h"/>
                                          </p:val>
                                        </p:tav>
                                        <p:tav tm="100000">
                                          <p:val>
                                            <p:strVal val="#ppt_h"/>
                                          </p:val>
                                        </p:tav>
                                      </p:tavLst>
                                    </p:anim>
                                  </p:childTnLst>
                                </p:cTn>
                              </p:par>
                            </p:childTnLst>
                          </p:cTn>
                        </p:par>
                        <p:par>
                          <p:cTn id="83" fill="hold">
                            <p:stCondLst>
                              <p:cond delay="43500"/>
                            </p:stCondLst>
                            <p:childTnLst>
                              <p:par>
                                <p:cTn id="84" presetID="17" presetClass="entr" presetSubtype="2"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 calcmode="lin" valueType="num">
                                      <p:cBhvr>
                                        <p:cTn id="86" dur="500" fill="hold"/>
                                        <p:tgtEl>
                                          <p:spTgt spid="24"/>
                                        </p:tgtEl>
                                        <p:attrNameLst>
                                          <p:attrName>ppt_x</p:attrName>
                                        </p:attrNameLst>
                                      </p:cBhvr>
                                      <p:tavLst>
                                        <p:tav tm="0">
                                          <p:val>
                                            <p:strVal val="#ppt_x+#ppt_w/2"/>
                                          </p:val>
                                        </p:tav>
                                        <p:tav tm="100000">
                                          <p:val>
                                            <p:strVal val="#ppt_x"/>
                                          </p:val>
                                        </p:tav>
                                      </p:tavLst>
                                    </p:anim>
                                    <p:anim calcmode="lin" valueType="num">
                                      <p:cBhvr>
                                        <p:cTn id="87" dur="500" fill="hold"/>
                                        <p:tgtEl>
                                          <p:spTgt spid="24"/>
                                        </p:tgtEl>
                                        <p:attrNameLst>
                                          <p:attrName>ppt_y</p:attrName>
                                        </p:attrNameLst>
                                      </p:cBhvr>
                                      <p:tavLst>
                                        <p:tav tm="0">
                                          <p:val>
                                            <p:strVal val="#ppt_y"/>
                                          </p:val>
                                        </p:tav>
                                        <p:tav tm="100000">
                                          <p:val>
                                            <p:strVal val="#ppt_y"/>
                                          </p:val>
                                        </p:tav>
                                      </p:tavLst>
                                    </p:anim>
                                    <p:anim calcmode="lin" valueType="num">
                                      <p:cBhvr>
                                        <p:cTn id="88" dur="500" fill="hold"/>
                                        <p:tgtEl>
                                          <p:spTgt spid="24"/>
                                        </p:tgtEl>
                                        <p:attrNameLst>
                                          <p:attrName>ppt_w</p:attrName>
                                        </p:attrNameLst>
                                      </p:cBhvr>
                                      <p:tavLst>
                                        <p:tav tm="0">
                                          <p:val>
                                            <p:fltVal val="0"/>
                                          </p:val>
                                        </p:tav>
                                        <p:tav tm="100000">
                                          <p:val>
                                            <p:strVal val="#ppt_w"/>
                                          </p:val>
                                        </p:tav>
                                      </p:tavLst>
                                    </p:anim>
                                    <p:anim calcmode="lin" valueType="num">
                                      <p:cBhvr>
                                        <p:cTn id="89" dur="500" fill="hold"/>
                                        <p:tgtEl>
                                          <p:spTgt spid="24"/>
                                        </p:tgtEl>
                                        <p:attrNameLst>
                                          <p:attrName>ppt_h</p:attrName>
                                        </p:attrNameLst>
                                      </p:cBhvr>
                                      <p:tavLst>
                                        <p:tav tm="0">
                                          <p:val>
                                            <p:strVal val="#ppt_h"/>
                                          </p:val>
                                        </p:tav>
                                        <p:tav tm="100000">
                                          <p:val>
                                            <p:strVal val="#ppt_h"/>
                                          </p:val>
                                        </p:tav>
                                      </p:tavLst>
                                    </p:anim>
                                  </p:childTnLst>
                                </p:cTn>
                              </p:par>
                            </p:childTnLst>
                          </p:cTn>
                        </p:par>
                        <p:par>
                          <p:cTn id="90" fill="hold">
                            <p:stCondLst>
                              <p:cond delay="44000"/>
                            </p:stCondLst>
                            <p:childTnLst>
                              <p:par>
                                <p:cTn id="91" presetID="17" presetClass="entr" presetSubtype="2" fill="hold" nodeType="afterEffect">
                                  <p:stCondLst>
                                    <p:cond delay="0"/>
                                  </p:stCondLst>
                                  <p:childTnLst>
                                    <p:set>
                                      <p:cBhvr>
                                        <p:cTn id="92" dur="1" fill="hold">
                                          <p:stCondLst>
                                            <p:cond delay="0"/>
                                          </p:stCondLst>
                                        </p:cTn>
                                        <p:tgtEl>
                                          <p:spTgt spid="26"/>
                                        </p:tgtEl>
                                        <p:attrNameLst>
                                          <p:attrName>style.visibility</p:attrName>
                                        </p:attrNameLst>
                                      </p:cBhvr>
                                      <p:to>
                                        <p:strVal val="visible"/>
                                      </p:to>
                                    </p:set>
                                    <p:anim calcmode="lin" valueType="num">
                                      <p:cBhvr>
                                        <p:cTn id="93" dur="500" fill="hold"/>
                                        <p:tgtEl>
                                          <p:spTgt spid="26"/>
                                        </p:tgtEl>
                                        <p:attrNameLst>
                                          <p:attrName>ppt_x</p:attrName>
                                        </p:attrNameLst>
                                      </p:cBhvr>
                                      <p:tavLst>
                                        <p:tav tm="0">
                                          <p:val>
                                            <p:strVal val="#ppt_x+#ppt_w/2"/>
                                          </p:val>
                                        </p:tav>
                                        <p:tav tm="100000">
                                          <p:val>
                                            <p:strVal val="#ppt_x"/>
                                          </p:val>
                                        </p:tav>
                                      </p:tavLst>
                                    </p:anim>
                                    <p:anim calcmode="lin" valueType="num">
                                      <p:cBhvr>
                                        <p:cTn id="94" dur="500" fill="hold"/>
                                        <p:tgtEl>
                                          <p:spTgt spid="26"/>
                                        </p:tgtEl>
                                        <p:attrNameLst>
                                          <p:attrName>ppt_y</p:attrName>
                                        </p:attrNameLst>
                                      </p:cBhvr>
                                      <p:tavLst>
                                        <p:tav tm="0">
                                          <p:val>
                                            <p:strVal val="#ppt_y"/>
                                          </p:val>
                                        </p:tav>
                                        <p:tav tm="100000">
                                          <p:val>
                                            <p:strVal val="#ppt_y"/>
                                          </p:val>
                                        </p:tav>
                                      </p:tavLst>
                                    </p:anim>
                                    <p:anim calcmode="lin" valueType="num">
                                      <p:cBhvr>
                                        <p:cTn id="95" dur="500" fill="hold"/>
                                        <p:tgtEl>
                                          <p:spTgt spid="26"/>
                                        </p:tgtEl>
                                        <p:attrNameLst>
                                          <p:attrName>ppt_w</p:attrName>
                                        </p:attrNameLst>
                                      </p:cBhvr>
                                      <p:tavLst>
                                        <p:tav tm="0">
                                          <p:val>
                                            <p:fltVal val="0"/>
                                          </p:val>
                                        </p:tav>
                                        <p:tav tm="100000">
                                          <p:val>
                                            <p:strVal val="#ppt_w"/>
                                          </p:val>
                                        </p:tav>
                                      </p:tavLst>
                                    </p:anim>
                                    <p:anim calcmode="lin" valueType="num">
                                      <p:cBhvr>
                                        <p:cTn id="96" dur="500" fill="hold"/>
                                        <p:tgtEl>
                                          <p:spTgt spid="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Bootstrapping method…</a:t>
            </a:r>
          </a:p>
        </p:txBody>
      </p:sp>
      <p:sp>
        <p:nvSpPr>
          <p:cNvPr id="4" name="Content Placeholder 3"/>
          <p:cNvSpPr>
            <a:spLocks noGrp="1"/>
          </p:cNvSpPr>
          <p:nvPr>
            <p:ph idx="4294967295"/>
          </p:nvPr>
        </p:nvSpPr>
        <p:spPr>
          <a:xfrm>
            <a:off x="0" y="1312993"/>
            <a:ext cx="10010704" cy="3972984"/>
          </a:xfrm>
        </p:spPr>
        <p:txBody>
          <a:bodyPr/>
          <a:lstStyle/>
          <a:p>
            <a:r>
              <a:rPr lang="en-US" dirty="0"/>
              <a:t>… is simple to calculate and simple to understand; but</a:t>
            </a:r>
          </a:p>
          <a:p>
            <a:endParaRPr lang="en-US" dirty="0"/>
          </a:p>
          <a:p>
            <a:r>
              <a:rPr lang="en-US" dirty="0"/>
              <a:t>… does not ensure that the fitted yield curve will be – </a:t>
            </a:r>
          </a:p>
          <a:p>
            <a:pPr lvl="3"/>
            <a:r>
              <a:rPr lang="en-US" sz="2400" dirty="0"/>
              <a:t>Smooth;</a:t>
            </a:r>
          </a:p>
          <a:p>
            <a:pPr lvl="3"/>
            <a:r>
              <a:rPr lang="en-US" sz="2400" dirty="0"/>
              <a:t>Continuous; and </a:t>
            </a:r>
          </a:p>
          <a:p>
            <a:pPr lvl="3"/>
            <a:r>
              <a:rPr lang="en-US" sz="2400" dirty="0"/>
              <a:t>Differentiable.</a:t>
            </a:r>
          </a:p>
        </p:txBody>
      </p:sp>
      <p:sp>
        <p:nvSpPr>
          <p:cNvPr id="5" name="Rounded Rectangle 4"/>
          <p:cNvSpPr/>
          <p:nvPr/>
        </p:nvSpPr>
        <p:spPr>
          <a:xfrm>
            <a:off x="3024167" y="5429265"/>
            <a:ext cx="4714908" cy="12144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a:solidFill>
                  <a:srgbClr val="FFFFFF"/>
                </a:solidFill>
              </a:rPr>
              <a:t>So, what’s the solution?</a:t>
            </a:r>
          </a:p>
        </p:txBody>
      </p:sp>
    </p:spTree>
    <p:extLst>
      <p:ext uri="{BB962C8B-B14F-4D97-AF65-F5344CB8AC3E}">
        <p14:creationId xmlns:p14="http://schemas.microsoft.com/office/powerpoint/2010/main" val="922602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15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the problem…</a:t>
            </a:r>
          </a:p>
        </p:txBody>
      </p:sp>
      <p:cxnSp>
        <p:nvCxnSpPr>
          <p:cNvPr id="5" name="Straight Arrow Connector 4"/>
          <p:cNvCxnSpPr/>
          <p:nvPr/>
        </p:nvCxnSpPr>
        <p:spPr>
          <a:xfrm>
            <a:off x="2309786" y="5343178"/>
            <a:ext cx="5500727" cy="1588"/>
          </a:xfrm>
          <a:prstGeom prst="straightConnector1">
            <a:avLst/>
          </a:prstGeom>
          <a:ln w="38100">
            <a:solidFill>
              <a:srgbClr val="3258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flipH="1" flipV="1">
            <a:off x="380961" y="3428207"/>
            <a:ext cx="3857652" cy="1588"/>
          </a:xfrm>
          <a:prstGeom prst="straightConnector1">
            <a:avLst/>
          </a:prstGeom>
          <a:ln w="38100">
            <a:solidFill>
              <a:srgbClr val="325800"/>
            </a:solidFill>
            <a:tailEnd type="arrow"/>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2493817" y="1569076"/>
            <a:ext cx="5694219" cy="2957539"/>
          </a:xfrm>
          <a:custGeom>
            <a:avLst/>
            <a:gdLst>
              <a:gd name="connsiteX0" fmla="*/ 0 w 5694218"/>
              <a:gd name="connsiteY0" fmla="*/ 2812473 h 2812473"/>
              <a:gd name="connsiteX1" fmla="*/ 872837 w 5694218"/>
              <a:gd name="connsiteY1" fmla="*/ 678873 h 2812473"/>
              <a:gd name="connsiteX2" fmla="*/ 872837 w 5694218"/>
              <a:gd name="connsiteY2" fmla="*/ 678873 h 2812473"/>
              <a:gd name="connsiteX3" fmla="*/ 3158837 w 5694218"/>
              <a:gd name="connsiteY3" fmla="*/ 96982 h 2812473"/>
              <a:gd name="connsiteX4" fmla="*/ 3158837 w 5694218"/>
              <a:gd name="connsiteY4" fmla="*/ 96982 h 2812473"/>
              <a:gd name="connsiteX5" fmla="*/ 5694218 w 5694218"/>
              <a:gd name="connsiteY5" fmla="*/ 0 h 2812473"/>
              <a:gd name="connsiteX6" fmla="*/ 5694218 w 5694218"/>
              <a:gd name="connsiteY6" fmla="*/ 0 h 2812473"/>
              <a:gd name="connsiteX0" fmla="*/ 0 w 5694218"/>
              <a:gd name="connsiteY0" fmla="*/ 2812473 h 2812473"/>
              <a:gd name="connsiteX1" fmla="*/ 229000 w 5694218"/>
              <a:gd name="connsiteY1" fmla="*/ 1745673 h 2812473"/>
              <a:gd name="connsiteX2" fmla="*/ 872837 w 5694218"/>
              <a:gd name="connsiteY2" fmla="*/ 678873 h 2812473"/>
              <a:gd name="connsiteX3" fmla="*/ 872837 w 5694218"/>
              <a:gd name="connsiteY3" fmla="*/ 678873 h 2812473"/>
              <a:gd name="connsiteX4" fmla="*/ 3158837 w 5694218"/>
              <a:gd name="connsiteY4" fmla="*/ 96982 h 2812473"/>
              <a:gd name="connsiteX5" fmla="*/ 3158837 w 5694218"/>
              <a:gd name="connsiteY5" fmla="*/ 96982 h 2812473"/>
              <a:gd name="connsiteX6" fmla="*/ 5694218 w 5694218"/>
              <a:gd name="connsiteY6" fmla="*/ 0 h 2812473"/>
              <a:gd name="connsiteX7" fmla="*/ 5694218 w 5694218"/>
              <a:gd name="connsiteY7" fmla="*/ 0 h 2812473"/>
              <a:gd name="connsiteX0" fmla="*/ 0 w 5694218"/>
              <a:gd name="connsiteY0" fmla="*/ 2812473 h 2812473"/>
              <a:gd name="connsiteX1" fmla="*/ 229000 w 5694218"/>
              <a:gd name="connsiteY1" fmla="*/ 1745673 h 2812473"/>
              <a:gd name="connsiteX2" fmla="*/ 872837 w 5694218"/>
              <a:gd name="connsiteY2" fmla="*/ 678873 h 2812473"/>
              <a:gd name="connsiteX3" fmla="*/ 872837 w 5694218"/>
              <a:gd name="connsiteY3" fmla="*/ 678873 h 2812473"/>
              <a:gd name="connsiteX4" fmla="*/ 1939637 w 5694218"/>
              <a:gd name="connsiteY4" fmla="*/ 215153 h 2812473"/>
              <a:gd name="connsiteX5" fmla="*/ 3158837 w 5694218"/>
              <a:gd name="connsiteY5" fmla="*/ 96982 h 2812473"/>
              <a:gd name="connsiteX6" fmla="*/ 3158837 w 5694218"/>
              <a:gd name="connsiteY6" fmla="*/ 96982 h 2812473"/>
              <a:gd name="connsiteX7" fmla="*/ 5694218 w 5694218"/>
              <a:gd name="connsiteY7" fmla="*/ 0 h 2812473"/>
              <a:gd name="connsiteX8" fmla="*/ 5694218 w 5694218"/>
              <a:gd name="connsiteY8" fmla="*/ 0 h 2812473"/>
              <a:gd name="connsiteX0" fmla="*/ 0 w 5694218"/>
              <a:gd name="connsiteY0" fmla="*/ 2957538 h 2957538"/>
              <a:gd name="connsiteX1" fmla="*/ 229000 w 5694218"/>
              <a:gd name="connsiteY1" fmla="*/ 1890738 h 2957538"/>
              <a:gd name="connsiteX2" fmla="*/ 872837 w 5694218"/>
              <a:gd name="connsiteY2" fmla="*/ 823938 h 2957538"/>
              <a:gd name="connsiteX3" fmla="*/ 872837 w 5694218"/>
              <a:gd name="connsiteY3" fmla="*/ 823938 h 2957538"/>
              <a:gd name="connsiteX4" fmla="*/ 1939637 w 5694218"/>
              <a:gd name="connsiteY4" fmla="*/ 360218 h 2957538"/>
              <a:gd name="connsiteX5" fmla="*/ 3158837 w 5694218"/>
              <a:gd name="connsiteY5" fmla="*/ 242047 h 2957538"/>
              <a:gd name="connsiteX6" fmla="*/ 3158837 w 5694218"/>
              <a:gd name="connsiteY6" fmla="*/ 242047 h 2957538"/>
              <a:gd name="connsiteX7" fmla="*/ 4572000 w 5694218"/>
              <a:gd name="connsiteY7" fmla="*/ 0 h 2957538"/>
              <a:gd name="connsiteX8" fmla="*/ 5694218 w 5694218"/>
              <a:gd name="connsiteY8" fmla="*/ 145065 h 2957538"/>
              <a:gd name="connsiteX9" fmla="*/ 5694218 w 5694218"/>
              <a:gd name="connsiteY9" fmla="*/ 145065 h 2957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94218" h="2957538">
                <a:moveTo>
                  <a:pt x="0" y="2957538"/>
                </a:moveTo>
                <a:lnTo>
                  <a:pt x="229000" y="1890738"/>
                </a:lnTo>
                <a:lnTo>
                  <a:pt x="872837" y="823938"/>
                </a:lnTo>
                <a:lnTo>
                  <a:pt x="872837" y="823938"/>
                </a:lnTo>
                <a:lnTo>
                  <a:pt x="1939637" y="360218"/>
                </a:lnTo>
                <a:lnTo>
                  <a:pt x="3158837" y="242047"/>
                </a:lnTo>
                <a:lnTo>
                  <a:pt x="3158837" y="242047"/>
                </a:lnTo>
                <a:lnTo>
                  <a:pt x="4572000" y="0"/>
                </a:lnTo>
                <a:lnTo>
                  <a:pt x="5694218" y="145065"/>
                </a:lnTo>
                <a:lnTo>
                  <a:pt x="5694218" y="145065"/>
                </a:lnTo>
              </a:path>
            </a:pathLst>
          </a:custGeom>
          <a:ln w="28575">
            <a:solidFill>
              <a:schemeClr val="bg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18" name="Oval 17"/>
          <p:cNvSpPr/>
          <p:nvPr/>
        </p:nvSpPr>
        <p:spPr>
          <a:xfrm>
            <a:off x="4810117" y="3342913"/>
            <a:ext cx="2714644" cy="13573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a:solidFill>
                  <a:srgbClr val="FFFFFF"/>
                </a:solidFill>
              </a:rPr>
              <a:t>Knot Points</a:t>
            </a:r>
          </a:p>
        </p:txBody>
      </p:sp>
      <p:cxnSp>
        <p:nvCxnSpPr>
          <p:cNvPr id="20" name="Straight Arrow Connector 19"/>
          <p:cNvCxnSpPr>
            <a:stCxn id="18" idx="0"/>
          </p:cNvCxnSpPr>
          <p:nvPr/>
        </p:nvCxnSpPr>
        <p:spPr>
          <a:xfrm rot="5400000" flipH="1" flipV="1">
            <a:off x="5823524" y="2112091"/>
            <a:ext cx="1574736" cy="8869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8" idx="1"/>
          </p:cNvCxnSpPr>
          <p:nvPr/>
        </p:nvCxnSpPr>
        <p:spPr>
          <a:xfrm rot="16200000" flipV="1">
            <a:off x="4110057" y="2444077"/>
            <a:ext cx="1428631" cy="7665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8" idx="2"/>
          </p:cNvCxnSpPr>
          <p:nvPr/>
        </p:nvCxnSpPr>
        <p:spPr>
          <a:xfrm rot="10800000">
            <a:off x="3484715" y="2496859"/>
            <a:ext cx="1325403" cy="15247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8" idx="3"/>
          </p:cNvCxnSpPr>
          <p:nvPr/>
        </p:nvCxnSpPr>
        <p:spPr>
          <a:xfrm rot="5400000" flipH="1">
            <a:off x="3557123" y="2850917"/>
            <a:ext cx="935196" cy="23658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68610" name="Picture 2" descr="http://etc.usf.edu/clipart/23400/23472/cuckoldknot_23472_mth.gif"/>
          <p:cNvPicPr>
            <a:picLocks noChangeAspect="1" noChangeArrowheads="1"/>
          </p:cNvPicPr>
          <p:nvPr/>
        </p:nvPicPr>
        <p:blipFill>
          <a:blip r:embed="rId2"/>
          <a:srcRect/>
          <a:stretch>
            <a:fillRect/>
          </a:stretch>
        </p:blipFill>
        <p:spPr bwMode="auto">
          <a:xfrm rot="1200000">
            <a:off x="6987460" y="1457815"/>
            <a:ext cx="295277" cy="357191"/>
          </a:xfrm>
          <a:prstGeom prst="rect">
            <a:avLst/>
          </a:prstGeom>
          <a:noFill/>
        </p:spPr>
      </p:pic>
      <p:pic>
        <p:nvPicPr>
          <p:cNvPr id="19" name="Picture 2" descr="http://etc.usf.edu/clipart/23400/23472/cuckoldknot_23472_mth.gif"/>
          <p:cNvPicPr>
            <a:picLocks noChangeAspect="1" noChangeArrowheads="1"/>
          </p:cNvPicPr>
          <p:nvPr/>
        </p:nvPicPr>
        <p:blipFill>
          <a:blip r:embed="rId2"/>
          <a:srcRect/>
          <a:stretch>
            <a:fillRect/>
          </a:stretch>
        </p:blipFill>
        <p:spPr bwMode="auto">
          <a:xfrm rot="-1200000">
            <a:off x="4240776" y="1785133"/>
            <a:ext cx="295277" cy="357191"/>
          </a:xfrm>
          <a:prstGeom prst="rect">
            <a:avLst/>
          </a:prstGeom>
          <a:noFill/>
        </p:spPr>
      </p:pic>
      <p:pic>
        <p:nvPicPr>
          <p:cNvPr id="21" name="Picture 2" descr="http://etc.usf.edu/clipart/23400/23472/cuckoldknot_23472_mth.gif"/>
          <p:cNvPicPr>
            <a:picLocks noChangeAspect="1" noChangeArrowheads="1"/>
          </p:cNvPicPr>
          <p:nvPr/>
        </p:nvPicPr>
        <p:blipFill>
          <a:blip r:embed="rId2"/>
          <a:srcRect/>
          <a:stretch>
            <a:fillRect/>
          </a:stretch>
        </p:blipFill>
        <p:spPr bwMode="auto">
          <a:xfrm rot="-2760000">
            <a:off x="3188945" y="2142575"/>
            <a:ext cx="330507" cy="399807"/>
          </a:xfrm>
          <a:prstGeom prst="rect">
            <a:avLst/>
          </a:prstGeom>
          <a:noFill/>
        </p:spPr>
      </p:pic>
      <p:pic>
        <p:nvPicPr>
          <p:cNvPr id="23" name="Picture 2" descr="http://etc.usf.edu/clipart/23400/23472/cuckoldknot_23472_mth.gif"/>
          <p:cNvPicPr>
            <a:picLocks noChangeAspect="1" noChangeArrowheads="1"/>
          </p:cNvPicPr>
          <p:nvPr/>
        </p:nvPicPr>
        <p:blipFill>
          <a:blip r:embed="rId2"/>
          <a:srcRect/>
          <a:stretch>
            <a:fillRect/>
          </a:stretch>
        </p:blipFill>
        <p:spPr bwMode="auto">
          <a:xfrm rot="-4500000">
            <a:off x="2518293" y="3287746"/>
            <a:ext cx="330507" cy="399807"/>
          </a:xfrm>
          <a:prstGeom prst="rect">
            <a:avLst/>
          </a:prstGeom>
          <a:noFill/>
        </p:spPr>
      </p:pic>
      <p:sp>
        <p:nvSpPr>
          <p:cNvPr id="25" name="TextBox 24"/>
          <p:cNvSpPr txBox="1"/>
          <p:nvPr/>
        </p:nvSpPr>
        <p:spPr>
          <a:xfrm>
            <a:off x="2238348" y="5715018"/>
            <a:ext cx="5643603" cy="830997"/>
          </a:xfrm>
          <a:prstGeom prst="rect">
            <a:avLst/>
          </a:prstGeom>
          <a:noFill/>
        </p:spPr>
        <p:txBody>
          <a:bodyPr wrap="square" rtlCol="0">
            <a:spAutoFit/>
          </a:bodyPr>
          <a:lstStyle/>
          <a:p>
            <a:r>
              <a:rPr lang="en-US" sz="2400" i="1" dirty="0"/>
              <a:t>What are the </a:t>
            </a:r>
            <a:r>
              <a:rPr lang="en-US" sz="2400" b="1" i="1" dirty="0">
                <a:solidFill>
                  <a:srgbClr val="C00000"/>
                </a:solidFill>
              </a:rPr>
              <a:t>knot points </a:t>
            </a:r>
            <a:r>
              <a:rPr lang="en-US" sz="2400" i="1" dirty="0"/>
              <a:t>and what are the issues related to them?</a:t>
            </a:r>
          </a:p>
        </p:txBody>
      </p:sp>
    </p:spTree>
    <p:extLst>
      <p:ext uri="{BB962C8B-B14F-4D97-AF65-F5344CB8AC3E}">
        <p14:creationId xmlns:p14="http://schemas.microsoft.com/office/powerpoint/2010/main" val="2230128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10000" fill="hold" nodeType="withEffect">
                                  <p:stCondLst>
                                    <p:cond delay="0"/>
                                  </p:stCondLst>
                                  <p:childTnLst>
                                    <p:anim calcmode="discrete" valueType="str">
                                      <p:cBhvr>
                                        <p:cTn id="6" dur="1000" fill="hold"/>
                                        <p:tgtEl>
                                          <p:spTgt spid="23"/>
                                        </p:tgtEl>
                                        <p:attrNameLst>
                                          <p:attrName>style.visibility</p:attrName>
                                        </p:attrNameLst>
                                      </p:cBhvr>
                                      <p:tavLst>
                                        <p:tav tm="0">
                                          <p:val>
                                            <p:strVal val="hidden"/>
                                          </p:val>
                                        </p:tav>
                                        <p:tav tm="50000">
                                          <p:val>
                                            <p:strVal val="visible"/>
                                          </p:val>
                                        </p:tav>
                                      </p:tavLst>
                                    </p:anim>
                                  </p:childTnLst>
                                </p:cTn>
                              </p:par>
                              <p:par>
                                <p:cTn id="7" presetID="35" presetClass="emph" presetSubtype="0" repeatCount="10000" fill="hold" nodeType="withEffect">
                                  <p:stCondLst>
                                    <p:cond delay="0"/>
                                  </p:stCondLst>
                                  <p:childTnLst>
                                    <p:anim calcmode="discrete" valueType="str">
                                      <p:cBhvr>
                                        <p:cTn id="8" dur="1000" fill="hold"/>
                                        <p:tgtEl>
                                          <p:spTgt spid="21"/>
                                        </p:tgtEl>
                                        <p:attrNameLst>
                                          <p:attrName>style.visibility</p:attrName>
                                        </p:attrNameLst>
                                      </p:cBhvr>
                                      <p:tavLst>
                                        <p:tav tm="0">
                                          <p:val>
                                            <p:strVal val="hidden"/>
                                          </p:val>
                                        </p:tav>
                                        <p:tav tm="50000">
                                          <p:val>
                                            <p:strVal val="visible"/>
                                          </p:val>
                                        </p:tav>
                                      </p:tavLst>
                                    </p:anim>
                                  </p:childTnLst>
                                </p:cTn>
                              </p:par>
                              <p:par>
                                <p:cTn id="9" presetID="35" presetClass="emph" presetSubtype="0" repeatCount="10000" fill="hold" nodeType="withEffect">
                                  <p:stCondLst>
                                    <p:cond delay="0"/>
                                  </p:stCondLst>
                                  <p:childTnLst>
                                    <p:anim calcmode="discrete" valueType="str">
                                      <p:cBhvr>
                                        <p:cTn id="10" dur="1000" fill="hold"/>
                                        <p:tgtEl>
                                          <p:spTgt spid="19"/>
                                        </p:tgtEl>
                                        <p:attrNameLst>
                                          <p:attrName>style.visibility</p:attrName>
                                        </p:attrNameLst>
                                      </p:cBhvr>
                                      <p:tavLst>
                                        <p:tav tm="0">
                                          <p:val>
                                            <p:strVal val="hidden"/>
                                          </p:val>
                                        </p:tav>
                                        <p:tav tm="50000">
                                          <p:val>
                                            <p:strVal val="visible"/>
                                          </p:val>
                                        </p:tav>
                                      </p:tavLst>
                                    </p:anim>
                                  </p:childTnLst>
                                </p:cTn>
                              </p:par>
                              <p:par>
                                <p:cTn id="11" presetID="35" presetClass="emph" presetSubtype="0" repeatCount="10000" fill="hold" nodeType="withEffect">
                                  <p:stCondLst>
                                    <p:cond delay="0"/>
                                  </p:stCondLst>
                                  <p:childTnLst>
                                    <p:anim calcmode="discrete" valueType="str">
                                      <p:cBhvr>
                                        <p:cTn id="12" dur="1000" fill="hold"/>
                                        <p:tgtEl>
                                          <p:spTgt spid="68610"/>
                                        </p:tgtEl>
                                        <p:attrNameLst>
                                          <p:attrName>style.visibility</p:attrName>
                                        </p:attrNameLst>
                                      </p:cBhvr>
                                      <p:tavLst>
                                        <p:tav tm="0">
                                          <p:val>
                                            <p:strVal val="hidden"/>
                                          </p:val>
                                        </p:tav>
                                        <p:tav tm="50000">
                                          <p:val>
                                            <p:strVal val="visible"/>
                                          </p:val>
                                        </p:tav>
                                      </p:tavLst>
                                    </p:anim>
                                  </p:childTnLst>
                                </p:cTn>
                              </p:par>
                            </p:childTnLst>
                          </p:cTn>
                        </p:par>
                        <p:par>
                          <p:cTn id="13" fill="hold">
                            <p:stCondLst>
                              <p:cond delay="10000"/>
                            </p:stCondLst>
                            <p:childTnLst>
                              <p:par>
                                <p:cTn id="14" presetID="49" presetClass="entr" presetSubtype="0" decel="10000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 calcmode="lin" valueType="num">
                                      <p:cBhvr>
                                        <p:cTn id="18" dur="500" fill="hold"/>
                                        <p:tgtEl>
                                          <p:spTgt spid="25"/>
                                        </p:tgtEl>
                                        <p:attrNameLst>
                                          <p:attrName>style.rotation</p:attrName>
                                        </p:attrNameLst>
                                      </p:cBhvr>
                                      <p:tavLst>
                                        <p:tav tm="0">
                                          <p:val>
                                            <p:fltVal val="360"/>
                                          </p:val>
                                        </p:tav>
                                        <p:tav tm="100000">
                                          <p:val>
                                            <p:fltVal val="0"/>
                                          </p:val>
                                        </p:tav>
                                      </p:tavLst>
                                    </p:anim>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Knot Points…</a:t>
            </a:r>
          </a:p>
        </p:txBody>
      </p:sp>
      <p:sp>
        <p:nvSpPr>
          <p:cNvPr id="3" name="Content Placeholder 2"/>
          <p:cNvSpPr>
            <a:spLocks noGrp="1"/>
          </p:cNvSpPr>
          <p:nvPr>
            <p:ph idx="4294967295"/>
          </p:nvPr>
        </p:nvSpPr>
        <p:spPr>
          <a:xfrm>
            <a:off x="0" y="1571553"/>
            <a:ext cx="10010704" cy="5129463"/>
          </a:xfrm>
        </p:spPr>
        <p:txBody>
          <a:bodyPr/>
          <a:lstStyle/>
          <a:p>
            <a:r>
              <a:rPr lang="en-US" sz="3200" dirty="0"/>
              <a:t>These are the points where it is believed that a yield curve change its </a:t>
            </a:r>
            <a:r>
              <a:rPr lang="en-US" sz="3200" dirty="0" err="1"/>
              <a:t>behaviour</a:t>
            </a:r>
            <a:r>
              <a:rPr lang="en-US" sz="3200" dirty="0"/>
              <a:t> and due that it may be possible that the yield curve is NOT…</a:t>
            </a:r>
          </a:p>
          <a:p>
            <a:pPr lvl="1"/>
            <a:r>
              <a:rPr lang="en-US" sz="3200" dirty="0">
                <a:solidFill>
                  <a:srgbClr val="002060"/>
                </a:solidFill>
              </a:rPr>
              <a:t>Continuous; and </a:t>
            </a:r>
          </a:p>
          <a:p>
            <a:pPr lvl="1"/>
            <a:r>
              <a:rPr lang="en-US" sz="3200" dirty="0">
                <a:solidFill>
                  <a:srgbClr val="002060"/>
                </a:solidFill>
              </a:rPr>
              <a:t>Differentiable.</a:t>
            </a:r>
          </a:p>
          <a:p>
            <a:pPr lvl="1"/>
            <a:endParaRPr lang="en-US" sz="3200" dirty="0">
              <a:solidFill>
                <a:srgbClr val="002060"/>
              </a:solidFill>
            </a:endParaRPr>
          </a:p>
          <a:p>
            <a:r>
              <a:rPr lang="en-US" sz="3200" dirty="0">
                <a:solidFill>
                  <a:srgbClr val="7030A0"/>
                </a:solidFill>
              </a:rPr>
              <a:t>These are the points which are creating challenge for us – </a:t>
            </a:r>
            <a:r>
              <a:rPr lang="en-US" sz="3200" dirty="0">
                <a:solidFill>
                  <a:srgbClr val="002060"/>
                </a:solidFill>
              </a:rPr>
              <a:t>‘</a:t>
            </a:r>
            <a:r>
              <a:rPr lang="en-US" sz="3200" u="sng" dirty="0">
                <a:solidFill>
                  <a:srgbClr val="002060"/>
                </a:solidFill>
              </a:rPr>
              <a:t>how to get a continuous and differentiable yield curve</a:t>
            </a:r>
            <a:r>
              <a:rPr lang="en-US" sz="3200" dirty="0">
                <a:solidFill>
                  <a:srgbClr val="002060"/>
                </a:solidFill>
              </a:rPr>
              <a:t>’?</a:t>
            </a:r>
            <a:r>
              <a:rPr lang="en-US" sz="3733" dirty="0">
                <a:solidFill>
                  <a:srgbClr val="002060"/>
                </a:solidFill>
              </a:rPr>
              <a:t> </a:t>
            </a:r>
          </a:p>
        </p:txBody>
      </p:sp>
    </p:spTree>
    <p:extLst>
      <p:ext uri="{BB962C8B-B14F-4D97-AF65-F5344CB8AC3E}">
        <p14:creationId xmlns:p14="http://schemas.microsoft.com/office/powerpoint/2010/main" val="3789676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78571"/>
            <a:ext cx="10010705" cy="1143200"/>
          </a:xfrm>
        </p:spPr>
        <p:txBody>
          <a:bodyPr>
            <a:normAutofit fontScale="90000"/>
          </a:bodyPr>
          <a:lstStyle/>
          <a:p>
            <a:r>
              <a:rPr lang="en-US" dirty="0"/>
              <a:t>One of the way to take care of these knots on a yield curve is…</a:t>
            </a:r>
          </a:p>
        </p:txBody>
      </p:sp>
      <p:sp>
        <p:nvSpPr>
          <p:cNvPr id="3" name="Content Placeholder 2"/>
          <p:cNvSpPr>
            <a:spLocks noGrp="1"/>
          </p:cNvSpPr>
          <p:nvPr>
            <p:ph idx="4294967295"/>
          </p:nvPr>
        </p:nvSpPr>
        <p:spPr>
          <a:xfrm>
            <a:off x="73337" y="2057400"/>
            <a:ext cx="9937368" cy="4800600"/>
          </a:xfrm>
        </p:spPr>
        <p:txBody>
          <a:bodyPr/>
          <a:lstStyle/>
          <a:p>
            <a:pPr algn="just"/>
            <a:r>
              <a:rPr lang="en-US" sz="2500" dirty="0"/>
              <a:t>…Piece-wise interpolation using </a:t>
            </a:r>
            <a:r>
              <a:rPr lang="en-US" sz="2500" dirty="0" err="1"/>
              <a:t>SPLINE</a:t>
            </a:r>
            <a:r>
              <a:rPr lang="en-US" sz="2500" dirty="0"/>
              <a:t> METHODS.</a:t>
            </a:r>
          </a:p>
          <a:p>
            <a:pPr algn="just"/>
            <a:endParaRPr lang="en-US" sz="2000" dirty="0"/>
          </a:p>
          <a:p>
            <a:pPr algn="just"/>
            <a:r>
              <a:rPr lang="en-US" sz="2500" dirty="0" err="1"/>
              <a:t>Spline</a:t>
            </a:r>
            <a:r>
              <a:rPr lang="en-US" sz="2500" dirty="0"/>
              <a:t> Methods fits some functional form of a graph between the points called the </a:t>
            </a:r>
            <a:r>
              <a:rPr lang="en-US" sz="2500" dirty="0" err="1"/>
              <a:t>kont</a:t>
            </a:r>
            <a:r>
              <a:rPr lang="en-US" sz="2500" dirty="0"/>
              <a:t> points.</a:t>
            </a:r>
          </a:p>
          <a:p>
            <a:pPr algn="just"/>
            <a:endParaRPr lang="en-US" sz="2000" dirty="0"/>
          </a:p>
          <a:p>
            <a:pPr algn="just"/>
            <a:r>
              <a:rPr lang="en-US" sz="2500" dirty="0"/>
              <a:t>It is a numeric function that is piecewise-defined by polynomial functions.</a:t>
            </a:r>
          </a:p>
          <a:p>
            <a:pPr algn="just"/>
            <a:endParaRPr lang="en-US" sz="2000" dirty="0"/>
          </a:p>
          <a:p>
            <a:pPr algn="just"/>
            <a:r>
              <a:rPr lang="en-US" sz="2500" dirty="0"/>
              <a:t>A </a:t>
            </a:r>
            <a:r>
              <a:rPr lang="en-US" sz="2500" dirty="0" err="1"/>
              <a:t>spline</a:t>
            </a:r>
            <a:r>
              <a:rPr lang="en-US" sz="2500" dirty="0"/>
              <a:t> possesses a high degree of smoothness at the places where the polynomial pieces connect – called the knot points.</a:t>
            </a:r>
          </a:p>
        </p:txBody>
      </p:sp>
    </p:spTree>
    <p:extLst>
      <p:ext uri="{BB962C8B-B14F-4D97-AF65-F5344CB8AC3E}">
        <p14:creationId xmlns:p14="http://schemas.microsoft.com/office/powerpoint/2010/main" val="16462117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Spline</a:t>
            </a:r>
            <a:r>
              <a:rPr lang="en-US" dirty="0"/>
              <a:t> Method …</a:t>
            </a:r>
          </a:p>
        </p:txBody>
      </p:sp>
      <p:sp>
        <p:nvSpPr>
          <p:cNvPr id="3" name="Content Placeholder 2"/>
          <p:cNvSpPr>
            <a:spLocks noGrp="1"/>
          </p:cNvSpPr>
          <p:nvPr>
            <p:ph idx="4294967295"/>
          </p:nvPr>
        </p:nvSpPr>
        <p:spPr>
          <a:xfrm>
            <a:off x="0" y="1659212"/>
            <a:ext cx="10138611" cy="5014304"/>
          </a:xfrm>
        </p:spPr>
        <p:txBody>
          <a:bodyPr/>
          <a:lstStyle/>
          <a:p>
            <a:r>
              <a:rPr lang="en-US" sz="2933" dirty="0"/>
              <a:t>A </a:t>
            </a:r>
            <a:r>
              <a:rPr lang="en-US" sz="2933" dirty="0" err="1"/>
              <a:t>spline</a:t>
            </a:r>
            <a:r>
              <a:rPr lang="en-US" sz="2933" dirty="0"/>
              <a:t> fits polynomial functions between the knot points and tries to ensure continuity and differentiability of the overall yield curve.</a:t>
            </a:r>
          </a:p>
          <a:p>
            <a:endParaRPr lang="en-US" sz="2933" dirty="0"/>
          </a:p>
          <a:p>
            <a:r>
              <a:rPr lang="en-US" sz="2933" dirty="0"/>
              <a:t>The most simple </a:t>
            </a:r>
            <a:r>
              <a:rPr lang="en-US" sz="2933" dirty="0" err="1"/>
              <a:t>spline</a:t>
            </a:r>
            <a:r>
              <a:rPr lang="en-US" sz="2933" dirty="0"/>
              <a:t> method is – piece-wise linear interpolation</a:t>
            </a:r>
          </a:p>
          <a:p>
            <a:endParaRPr lang="en-US" sz="2933" dirty="0"/>
          </a:p>
          <a:p>
            <a:r>
              <a:rPr lang="en-US" sz="2933" dirty="0"/>
              <a:t>And, the most widely used </a:t>
            </a:r>
            <a:r>
              <a:rPr lang="en-US" sz="2933" dirty="0" err="1"/>
              <a:t>spline</a:t>
            </a:r>
            <a:r>
              <a:rPr lang="en-US" sz="2933" dirty="0"/>
              <a:t> method is CUBIC.</a:t>
            </a:r>
          </a:p>
        </p:txBody>
      </p:sp>
    </p:spTree>
    <p:extLst>
      <p:ext uri="{BB962C8B-B14F-4D97-AF65-F5344CB8AC3E}">
        <p14:creationId xmlns:p14="http://schemas.microsoft.com/office/powerpoint/2010/main" val="16834420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670" y="2877417"/>
            <a:ext cx="10010705" cy="1143200"/>
          </a:xfrm>
        </p:spPr>
        <p:txBody>
          <a:bodyPr>
            <a:normAutofit fontScale="90000"/>
          </a:bodyPr>
          <a:lstStyle/>
          <a:p>
            <a:r>
              <a:rPr lang="en-US" sz="3733" dirty="0">
                <a:solidFill>
                  <a:srgbClr val="002060"/>
                </a:solidFill>
              </a:rPr>
              <a:t>Go to EXCEL to appreciate …</a:t>
            </a:r>
            <a:br>
              <a:rPr lang="en-US" sz="3733" dirty="0">
                <a:solidFill>
                  <a:srgbClr val="002060"/>
                </a:solidFill>
              </a:rPr>
            </a:br>
            <a:br>
              <a:rPr lang="en-US" sz="3733" dirty="0">
                <a:solidFill>
                  <a:srgbClr val="002060"/>
                </a:solidFill>
              </a:rPr>
            </a:br>
            <a:r>
              <a:rPr lang="en-US" sz="3733" dirty="0" err="1">
                <a:solidFill>
                  <a:srgbClr val="002060"/>
                </a:solidFill>
              </a:rPr>
              <a:t>Spline</a:t>
            </a:r>
            <a:r>
              <a:rPr lang="en-US" sz="3733" dirty="0">
                <a:solidFill>
                  <a:srgbClr val="002060"/>
                </a:solidFill>
              </a:rPr>
              <a:t> Method!</a:t>
            </a:r>
          </a:p>
        </p:txBody>
      </p:sp>
    </p:spTree>
    <p:extLst>
      <p:ext uri="{BB962C8B-B14F-4D97-AF65-F5344CB8AC3E}">
        <p14:creationId xmlns:p14="http://schemas.microsoft.com/office/powerpoint/2010/main" val="41299431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 y="1135703"/>
            <a:ext cx="10010705" cy="1143200"/>
          </a:xfrm>
        </p:spPr>
        <p:txBody>
          <a:bodyPr>
            <a:normAutofit fontScale="90000"/>
          </a:bodyPr>
          <a:lstStyle/>
          <a:p>
            <a:pPr algn="l"/>
            <a:r>
              <a:rPr lang="en-US" dirty="0"/>
              <a:t>Another sets of methods for fitting a yield curve is …</a:t>
            </a:r>
          </a:p>
        </p:txBody>
      </p:sp>
      <p:sp>
        <p:nvSpPr>
          <p:cNvPr id="5" name="Subtitle 4"/>
          <p:cNvSpPr>
            <a:spLocks noGrp="1"/>
          </p:cNvSpPr>
          <p:nvPr>
            <p:ph type="subTitle" idx="4294967295"/>
          </p:nvPr>
        </p:nvSpPr>
        <p:spPr>
          <a:xfrm>
            <a:off x="0" y="3572933"/>
            <a:ext cx="6400800" cy="1752600"/>
          </a:xfrm>
        </p:spPr>
        <p:txBody>
          <a:bodyPr/>
          <a:lstStyle/>
          <a:p>
            <a:pPr algn="l"/>
            <a:r>
              <a:rPr lang="en-US" sz="4400" dirty="0"/>
              <a:t>Parametric Methods…</a:t>
            </a:r>
          </a:p>
        </p:txBody>
      </p:sp>
    </p:spTree>
    <p:extLst>
      <p:ext uri="{BB962C8B-B14F-4D97-AF65-F5344CB8AC3E}">
        <p14:creationId xmlns:p14="http://schemas.microsoft.com/office/powerpoint/2010/main" val="1873460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9666" name="Rectangle 2"/>
          <p:cNvSpPr>
            <a:spLocks noGrp="1" noChangeArrowheads="1"/>
          </p:cNvSpPr>
          <p:nvPr>
            <p:ph type="title"/>
          </p:nvPr>
        </p:nvSpPr>
        <p:spPr>
          <a:xfrm>
            <a:off x="73861" y="246007"/>
            <a:ext cx="10010705" cy="1143200"/>
          </a:xfrm>
        </p:spPr>
        <p:txBody>
          <a:bodyPr>
            <a:normAutofit fontScale="90000"/>
          </a:bodyPr>
          <a:lstStyle/>
          <a:p>
            <a:r>
              <a:rPr lang="en-US" sz="4267" dirty="0"/>
              <a:t>One such model is -</a:t>
            </a:r>
            <a:br>
              <a:rPr lang="en-US" sz="4267" dirty="0"/>
            </a:br>
            <a:r>
              <a:rPr lang="en-US" sz="4267" dirty="0">
                <a:solidFill>
                  <a:srgbClr val="C00000"/>
                </a:solidFill>
              </a:rPr>
              <a:t>THE NELSON-SIEGEL MODEL</a:t>
            </a:r>
          </a:p>
        </p:txBody>
      </p:sp>
      <p:sp>
        <p:nvSpPr>
          <p:cNvPr id="369667" name="Rectangle 3"/>
          <p:cNvSpPr>
            <a:spLocks noGrp="1" noChangeArrowheads="1"/>
          </p:cNvSpPr>
          <p:nvPr>
            <p:ph type="body" idx="4294967295"/>
          </p:nvPr>
        </p:nvSpPr>
        <p:spPr>
          <a:xfrm>
            <a:off x="119377" y="1543882"/>
            <a:ext cx="9989064" cy="5179916"/>
          </a:xfrm>
        </p:spPr>
        <p:txBody>
          <a:bodyPr/>
          <a:lstStyle/>
          <a:p>
            <a:r>
              <a:rPr lang="en-US" sz="2200" dirty="0"/>
              <a:t>Nelson-</a:t>
            </a:r>
            <a:r>
              <a:rPr lang="en-US" sz="2200" dirty="0" err="1"/>
              <a:t>Seigel</a:t>
            </a:r>
            <a:r>
              <a:rPr lang="en-US" sz="2200" dirty="0"/>
              <a:t> (1987) proposed the following parametric model for empirical estimation of the forward rate curve.</a:t>
            </a:r>
          </a:p>
          <a:p>
            <a:endParaRPr lang="en-US" sz="2200" dirty="0"/>
          </a:p>
          <a:p>
            <a:endParaRPr lang="en-US" sz="2200" dirty="0"/>
          </a:p>
          <a:p>
            <a:pPr lvl="1">
              <a:buFontTx/>
              <a:buNone/>
            </a:pPr>
            <a:endParaRPr lang="en-US" sz="2200" dirty="0"/>
          </a:p>
          <a:p>
            <a:pPr lvl="1">
              <a:buFontTx/>
              <a:buNone/>
            </a:pPr>
            <a:r>
              <a:rPr lang="en-US" sz="2200" dirty="0"/>
              <a:t>Where </a:t>
            </a:r>
            <a:r>
              <a:rPr lang="en-US" sz="2200" i="1" dirty="0">
                <a:latin typeface="Symbol" pitchFamily="18" charset="2"/>
              </a:rPr>
              <a:t>b</a:t>
            </a:r>
            <a:r>
              <a:rPr lang="en-US" sz="2200" baseline="-25000" dirty="0"/>
              <a:t>0</a:t>
            </a:r>
            <a:r>
              <a:rPr lang="en-US" sz="2200" dirty="0"/>
              <a:t>, </a:t>
            </a:r>
            <a:r>
              <a:rPr lang="en-US" sz="2200" i="1" dirty="0">
                <a:latin typeface="Symbol" pitchFamily="18" charset="2"/>
              </a:rPr>
              <a:t>b</a:t>
            </a:r>
            <a:r>
              <a:rPr lang="en-US" sz="2200" baseline="-25000" dirty="0"/>
              <a:t>1</a:t>
            </a:r>
            <a:r>
              <a:rPr lang="en-US" sz="2200" dirty="0"/>
              <a:t>, </a:t>
            </a:r>
            <a:r>
              <a:rPr lang="en-US" sz="2200" i="1" dirty="0">
                <a:latin typeface="Symbol" pitchFamily="18" charset="2"/>
              </a:rPr>
              <a:t>b</a:t>
            </a:r>
            <a:r>
              <a:rPr lang="en-US" sz="2200" baseline="-25000" dirty="0"/>
              <a:t>2</a:t>
            </a:r>
            <a:r>
              <a:rPr lang="en-US" sz="2200" dirty="0"/>
              <a:t> and </a:t>
            </a:r>
            <a:r>
              <a:rPr lang="en-US" sz="2200" i="1" dirty="0">
                <a:latin typeface="Symbol" pitchFamily="18" charset="2"/>
              </a:rPr>
              <a:t>t</a:t>
            </a:r>
            <a:r>
              <a:rPr lang="en-US" sz="2200" baseline="-25000" dirty="0"/>
              <a:t>1</a:t>
            </a:r>
            <a:r>
              <a:rPr lang="en-US" sz="2200" dirty="0"/>
              <a:t> are the parameters to be estimated.</a:t>
            </a:r>
          </a:p>
          <a:p>
            <a:endParaRPr lang="en-US" sz="2200" dirty="0"/>
          </a:p>
          <a:p>
            <a:r>
              <a:rPr lang="en-US" sz="2200" dirty="0"/>
              <a:t>The parameters of the model are determined econometrically.</a:t>
            </a:r>
          </a:p>
          <a:p>
            <a:endParaRPr lang="en-US" sz="2200" dirty="0"/>
          </a:p>
          <a:p>
            <a:r>
              <a:rPr lang="en-US" sz="2200" dirty="0"/>
              <a:t>With the help of the forward rates, one can easily determine the spot interest rates as they are simply the average of forward interest rates.</a:t>
            </a:r>
          </a:p>
        </p:txBody>
      </p:sp>
      <p:graphicFrame>
        <p:nvGraphicFramePr>
          <p:cNvPr id="369668" name="Object 4"/>
          <p:cNvGraphicFramePr>
            <a:graphicFrameLocks noChangeAspect="1"/>
          </p:cNvGraphicFramePr>
          <p:nvPr/>
        </p:nvGraphicFramePr>
        <p:xfrm>
          <a:off x="1851547" y="2379261"/>
          <a:ext cx="5891227" cy="1152524"/>
        </p:xfrm>
        <a:graphic>
          <a:graphicData uri="http://schemas.openxmlformats.org/presentationml/2006/ole">
            <mc:AlternateContent xmlns:mc="http://schemas.openxmlformats.org/markup-compatibility/2006">
              <mc:Choice xmlns:v="urn:schemas-microsoft-com:vml" Requires="v">
                <p:oleObj name="Equation" r:id="rId2" imgW="1981080" imgH="431640" progId="Equation.3">
                  <p:embed/>
                </p:oleObj>
              </mc:Choice>
              <mc:Fallback>
                <p:oleObj name="Equation" r:id="rId2" imgW="1981080" imgH="431640" progId="Equation.3">
                  <p:embed/>
                  <p:pic>
                    <p:nvPicPr>
                      <p:cNvPr id="369668"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547" y="2379261"/>
                        <a:ext cx="5891227" cy="11525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397966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369666"/>
                                        </p:tgtEl>
                                        <p:attrNameLst>
                                          <p:attrName>style.visibility</p:attrName>
                                        </p:attrNameLst>
                                      </p:cBhvr>
                                      <p:to>
                                        <p:strVal val="visible"/>
                                      </p:to>
                                    </p:set>
                                    <p:anim to="" calcmode="lin" valueType="num">
                                      <p:cBhvr>
                                        <p:cTn id="7" dur="1" fill="hold"/>
                                        <p:tgtEl>
                                          <p:spTgt spid="369666"/>
                                        </p:tgtEl>
                                        <p:attrNameLst>
                                          <p:attrName/>
                                        </p:attrNameLst>
                                      </p:cBhvr>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69668"/>
                                        </p:tgtEl>
                                        <p:attrNameLst>
                                          <p:attrName>style.visibility</p:attrName>
                                        </p:attrNameLst>
                                      </p:cBhvr>
                                      <p:to>
                                        <p:strVal val="visible"/>
                                      </p:to>
                                    </p:set>
                                    <p:anim calcmode="lin" valueType="num">
                                      <p:cBhvr additive="base">
                                        <p:cTn id="11" dur="500" fill="hold"/>
                                        <p:tgtEl>
                                          <p:spTgt spid="369668"/>
                                        </p:tgtEl>
                                        <p:attrNameLst>
                                          <p:attrName>ppt_x</p:attrName>
                                        </p:attrNameLst>
                                      </p:cBhvr>
                                      <p:tavLst>
                                        <p:tav tm="0">
                                          <p:val>
                                            <p:strVal val="0-#ppt_w/2"/>
                                          </p:val>
                                        </p:tav>
                                        <p:tav tm="100000">
                                          <p:val>
                                            <p:strVal val="#ppt_x"/>
                                          </p:val>
                                        </p:tav>
                                      </p:tavLst>
                                    </p:anim>
                                    <p:anim calcmode="lin" valueType="num">
                                      <p:cBhvr additive="base">
                                        <p:cTn id="12" dur="500" fill="hold"/>
                                        <p:tgtEl>
                                          <p:spTgt spid="36966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4" presetClass="entr" presetSubtype="0" fill="hold" grpId="0" nodeType="afterEffect">
                                  <p:stCondLst>
                                    <p:cond delay="0"/>
                                  </p:stCondLst>
                                  <p:childTnLst>
                                    <p:set>
                                      <p:cBhvr>
                                        <p:cTn id="15" dur="1" fill="hold">
                                          <p:stCondLst>
                                            <p:cond delay="499"/>
                                          </p:stCondLst>
                                        </p:cTn>
                                        <p:tgtEl>
                                          <p:spTgt spid="369667">
                                            <p:txEl>
                                              <p:pRg st="0" end="0"/>
                                            </p:txEl>
                                          </p:spTgt>
                                        </p:tgtEl>
                                        <p:attrNameLst>
                                          <p:attrName>style.visibility</p:attrName>
                                        </p:attrNameLst>
                                      </p:cBhvr>
                                      <p:to>
                                        <p:strVal val="visible"/>
                                      </p:to>
                                    </p:set>
                                    <p:anim to="" calcmode="lin" valueType="num">
                                      <p:cBhvr>
                                        <p:cTn id="16" dur="1" fill="hold"/>
                                        <p:tgtEl>
                                          <p:spTgt spid="369667">
                                            <p:txEl>
                                              <p:pRg st="0" end="0"/>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499"/>
                                          </p:stCondLst>
                                        </p:cTn>
                                        <p:tgtEl>
                                          <p:spTgt spid="369667">
                                            <p:txEl>
                                              <p:pRg st="4" end="4"/>
                                            </p:txEl>
                                          </p:spTgt>
                                        </p:tgtEl>
                                        <p:attrNameLst>
                                          <p:attrName>style.visibility</p:attrName>
                                        </p:attrNameLst>
                                      </p:cBhvr>
                                      <p:to>
                                        <p:strVal val="visible"/>
                                      </p:to>
                                    </p:set>
                                    <p:anim to="" calcmode="lin" valueType="num">
                                      <p:cBhvr>
                                        <p:cTn id="19" dur="1" fill="hold"/>
                                        <p:tgtEl>
                                          <p:spTgt spid="369667">
                                            <p:txEl>
                                              <p:pRg st="4" end="4"/>
                                            </p:txEl>
                                          </p:spTgt>
                                        </p:tgtEl>
                                        <p:attrNameLst>
                                          <p:attrName/>
                                        </p:attrNameLst>
                                      </p:cBhvr>
                                    </p:anim>
                                  </p:childTnLst>
                                </p:cTn>
                              </p:par>
                            </p:childTnLst>
                          </p:cTn>
                        </p:par>
                        <p:par>
                          <p:cTn id="20" fill="hold">
                            <p:stCondLst>
                              <p:cond delay="1500"/>
                            </p:stCondLst>
                            <p:childTnLst>
                              <p:par>
                                <p:cTn id="21" presetID="24" presetClass="entr" presetSubtype="0" fill="hold" grpId="0" nodeType="afterEffect">
                                  <p:stCondLst>
                                    <p:cond delay="0"/>
                                  </p:stCondLst>
                                  <p:childTnLst>
                                    <p:set>
                                      <p:cBhvr>
                                        <p:cTn id="22" dur="1" fill="hold">
                                          <p:stCondLst>
                                            <p:cond delay="499"/>
                                          </p:stCondLst>
                                        </p:cTn>
                                        <p:tgtEl>
                                          <p:spTgt spid="369667">
                                            <p:txEl>
                                              <p:pRg st="6" end="6"/>
                                            </p:txEl>
                                          </p:spTgt>
                                        </p:tgtEl>
                                        <p:attrNameLst>
                                          <p:attrName>style.visibility</p:attrName>
                                        </p:attrNameLst>
                                      </p:cBhvr>
                                      <p:to>
                                        <p:strVal val="visible"/>
                                      </p:to>
                                    </p:set>
                                    <p:anim to="" calcmode="lin" valueType="num">
                                      <p:cBhvr>
                                        <p:cTn id="23" dur="1" fill="hold"/>
                                        <p:tgtEl>
                                          <p:spTgt spid="369667">
                                            <p:txEl>
                                              <p:pRg st="6" end="6"/>
                                            </p:txEl>
                                          </p:spTgt>
                                        </p:tgtEl>
                                        <p:attrNameLst>
                                          <p:attrName/>
                                        </p:attrNameLst>
                                      </p:cBhvr>
                                    </p:anim>
                                  </p:childTnLst>
                                </p:cTn>
                              </p:par>
                            </p:childTnLst>
                          </p:cTn>
                        </p:par>
                        <p:par>
                          <p:cTn id="24" fill="hold">
                            <p:stCondLst>
                              <p:cond delay="2000"/>
                            </p:stCondLst>
                            <p:childTnLst>
                              <p:par>
                                <p:cTn id="25" presetID="24" presetClass="entr" presetSubtype="0" fill="hold" grpId="0" nodeType="afterEffect">
                                  <p:stCondLst>
                                    <p:cond delay="0"/>
                                  </p:stCondLst>
                                  <p:childTnLst>
                                    <p:set>
                                      <p:cBhvr>
                                        <p:cTn id="26" dur="1" fill="hold">
                                          <p:stCondLst>
                                            <p:cond delay="499"/>
                                          </p:stCondLst>
                                        </p:cTn>
                                        <p:tgtEl>
                                          <p:spTgt spid="369667">
                                            <p:txEl>
                                              <p:pRg st="8" end="8"/>
                                            </p:txEl>
                                          </p:spTgt>
                                        </p:tgtEl>
                                        <p:attrNameLst>
                                          <p:attrName>style.visibility</p:attrName>
                                        </p:attrNameLst>
                                      </p:cBhvr>
                                      <p:to>
                                        <p:strVal val="visible"/>
                                      </p:to>
                                    </p:set>
                                    <p:anim to="" calcmode="lin" valueType="num">
                                      <p:cBhvr>
                                        <p:cTn id="27" dur="1" fill="hold"/>
                                        <p:tgtEl>
                                          <p:spTgt spid="369667">
                                            <p:txEl>
                                              <p:pRg st="8" end="8"/>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6" grpId="0" autoUpdateAnimBg="0"/>
      <p:bldP spid="369667" grpId="0" build="p" autoUpdateAnimBg="0" advAuto="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9666" name="Rectangle 2"/>
          <p:cNvSpPr>
            <a:spLocks noGrp="1" noChangeArrowheads="1"/>
          </p:cNvSpPr>
          <p:nvPr>
            <p:ph type="title"/>
          </p:nvPr>
        </p:nvSpPr>
        <p:spPr>
          <a:xfrm>
            <a:off x="41345" y="362944"/>
            <a:ext cx="10010705" cy="1143200"/>
          </a:xfrm>
        </p:spPr>
        <p:txBody>
          <a:bodyPr>
            <a:normAutofit fontScale="90000"/>
          </a:bodyPr>
          <a:lstStyle/>
          <a:p>
            <a:r>
              <a:rPr lang="en-US" dirty="0"/>
              <a:t>One such model is -</a:t>
            </a:r>
            <a:br>
              <a:rPr lang="en-US" dirty="0"/>
            </a:br>
            <a:r>
              <a:rPr lang="en-US" dirty="0"/>
              <a:t>THE NELSON-SIEGEL MODEL</a:t>
            </a:r>
          </a:p>
        </p:txBody>
      </p:sp>
      <p:sp>
        <p:nvSpPr>
          <p:cNvPr id="369667" name="Rectangle 3"/>
          <p:cNvSpPr>
            <a:spLocks noGrp="1" noChangeArrowheads="1"/>
          </p:cNvSpPr>
          <p:nvPr>
            <p:ph type="body" idx="4294967295"/>
          </p:nvPr>
        </p:nvSpPr>
        <p:spPr>
          <a:xfrm>
            <a:off x="1" y="1310944"/>
            <a:ext cx="10052049" cy="5283200"/>
          </a:xfrm>
        </p:spPr>
        <p:txBody>
          <a:bodyPr/>
          <a:lstStyle/>
          <a:p>
            <a:r>
              <a:rPr lang="en-US" dirty="0" err="1">
                <a:solidFill>
                  <a:srgbClr val="006600"/>
                </a:solidFill>
              </a:rPr>
              <a:t>NSE</a:t>
            </a:r>
            <a:r>
              <a:rPr lang="en-US" dirty="0">
                <a:solidFill>
                  <a:srgbClr val="006600"/>
                </a:solidFill>
              </a:rPr>
              <a:t> uses Nelson-Siegel Model to estimate the yield curve in India. </a:t>
            </a:r>
          </a:p>
        </p:txBody>
      </p:sp>
      <p:pic>
        <p:nvPicPr>
          <p:cNvPr id="110595" name="Picture 3"/>
          <p:cNvPicPr>
            <a:picLocks noChangeAspect="1" noChangeArrowheads="1"/>
          </p:cNvPicPr>
          <p:nvPr/>
        </p:nvPicPr>
        <p:blipFill>
          <a:blip r:embed="rId2"/>
          <a:srcRect/>
          <a:stretch>
            <a:fillRect/>
          </a:stretch>
        </p:blipFill>
        <p:spPr bwMode="auto">
          <a:xfrm>
            <a:off x="550037" y="2844544"/>
            <a:ext cx="9144000" cy="34290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58449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369666"/>
                                        </p:tgtEl>
                                        <p:attrNameLst>
                                          <p:attrName>style.visibility</p:attrName>
                                        </p:attrNameLst>
                                      </p:cBhvr>
                                      <p:to>
                                        <p:strVal val="visible"/>
                                      </p:to>
                                    </p:set>
                                    <p:anim to="" calcmode="lin" valueType="num">
                                      <p:cBhvr>
                                        <p:cTn id="7" dur="1" fill="hold"/>
                                        <p:tgtEl>
                                          <p:spTgt spid="369666"/>
                                        </p:tgtEl>
                                        <p:attrNameLst>
                                          <p:attrName/>
                                        </p:attrNameLst>
                                      </p:cBhvr>
                                    </p:anim>
                                  </p:childTnLst>
                                </p:cTn>
                              </p:par>
                            </p:childTnLst>
                          </p:cTn>
                        </p:par>
                        <p:par>
                          <p:cTn id="8" fill="hold">
                            <p:stCondLst>
                              <p:cond delay="500"/>
                            </p:stCondLst>
                            <p:childTnLst>
                              <p:par>
                                <p:cTn id="9" presetID="24" presetClass="entr" presetSubtype="0" fill="hold" grpId="0" nodeType="afterEffect">
                                  <p:stCondLst>
                                    <p:cond delay="0"/>
                                  </p:stCondLst>
                                  <p:childTnLst>
                                    <p:set>
                                      <p:cBhvr>
                                        <p:cTn id="10" dur="1" fill="hold">
                                          <p:stCondLst>
                                            <p:cond delay="499"/>
                                          </p:stCondLst>
                                        </p:cTn>
                                        <p:tgtEl>
                                          <p:spTgt spid="369667">
                                            <p:txEl>
                                              <p:pRg st="0" end="0"/>
                                            </p:txEl>
                                          </p:spTgt>
                                        </p:tgtEl>
                                        <p:attrNameLst>
                                          <p:attrName>style.visibility</p:attrName>
                                        </p:attrNameLst>
                                      </p:cBhvr>
                                      <p:to>
                                        <p:strVal val="visible"/>
                                      </p:to>
                                    </p:set>
                                    <p:anim to="" calcmode="lin" valueType="num">
                                      <p:cBhvr>
                                        <p:cTn id="11" dur="1" fill="hold"/>
                                        <p:tgtEl>
                                          <p:spTgt spid="369667">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6" grpId="0" autoUpdateAnimBg="0"/>
      <p:bldP spid="369667" grpId="0" build="p" autoUpdateAnimBg="0"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r>
              <a:rPr lang="en-US"/>
              <a:t>THE NELSON-SIEGEL MODEL</a:t>
            </a:r>
            <a:r>
              <a:rPr lang="en-US" sz="2400"/>
              <a:t>(continued…)</a:t>
            </a:r>
            <a:endParaRPr lang="en-US"/>
          </a:p>
        </p:txBody>
      </p:sp>
      <p:sp>
        <p:nvSpPr>
          <p:cNvPr id="370691" name="Rectangle 3"/>
          <p:cNvSpPr>
            <a:spLocks noGrp="1" noChangeArrowheads="1"/>
          </p:cNvSpPr>
          <p:nvPr>
            <p:ph type="body" idx="4294967295"/>
          </p:nvPr>
        </p:nvSpPr>
        <p:spPr>
          <a:xfrm>
            <a:off x="640308" y="1944902"/>
            <a:ext cx="8458200" cy="4298949"/>
          </a:xfrm>
        </p:spPr>
        <p:txBody>
          <a:bodyPr/>
          <a:lstStyle/>
          <a:p>
            <a:pPr>
              <a:lnSpc>
                <a:spcPct val="120000"/>
              </a:lnSpc>
            </a:pPr>
            <a:r>
              <a:rPr lang="en-US" sz="3200" dirty="0"/>
              <a:t>It is expected that this formulation of forward interest rates can rise to practically all shapes of spot curves observed on the markets.</a:t>
            </a:r>
          </a:p>
        </p:txBody>
      </p:sp>
    </p:spTree>
    <p:extLst>
      <p:ext uri="{BB962C8B-B14F-4D97-AF65-F5344CB8AC3E}">
        <p14:creationId xmlns:p14="http://schemas.microsoft.com/office/powerpoint/2010/main" val="28684709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a:xfrm>
            <a:off x="1" y="342800"/>
            <a:ext cx="10010705" cy="1143200"/>
          </a:xfrm>
        </p:spPr>
        <p:txBody>
          <a:bodyPr>
            <a:normAutofit fontScale="90000"/>
          </a:bodyPr>
          <a:lstStyle/>
          <a:p>
            <a:r>
              <a:rPr lang="en-US" b="0" dirty="0"/>
              <a:t>An extension of Nelson-Siegel Model:</a:t>
            </a:r>
            <a:r>
              <a:rPr lang="en-US" dirty="0"/>
              <a:t> </a:t>
            </a:r>
            <a:r>
              <a:rPr lang="en-US" dirty="0">
                <a:solidFill>
                  <a:srgbClr val="FF3300"/>
                </a:solidFill>
              </a:rPr>
              <a:t>The </a:t>
            </a:r>
            <a:r>
              <a:rPr lang="en-US" dirty="0" err="1">
                <a:solidFill>
                  <a:srgbClr val="FF3300"/>
                </a:solidFill>
              </a:rPr>
              <a:t>Svensson</a:t>
            </a:r>
            <a:r>
              <a:rPr lang="en-US" dirty="0">
                <a:solidFill>
                  <a:srgbClr val="FF3300"/>
                </a:solidFill>
              </a:rPr>
              <a:t> Model</a:t>
            </a:r>
            <a:endParaRPr lang="en-US" dirty="0"/>
          </a:p>
        </p:txBody>
      </p:sp>
      <p:sp>
        <p:nvSpPr>
          <p:cNvPr id="371715" name="Rectangle 3"/>
          <p:cNvSpPr>
            <a:spLocks noGrp="1" noChangeArrowheads="1"/>
          </p:cNvSpPr>
          <p:nvPr>
            <p:ph type="body" idx="4294967295"/>
          </p:nvPr>
        </p:nvSpPr>
        <p:spPr>
          <a:xfrm>
            <a:off x="136479" y="1676400"/>
            <a:ext cx="9874227" cy="5181600"/>
          </a:xfrm>
        </p:spPr>
        <p:txBody>
          <a:bodyPr/>
          <a:lstStyle/>
          <a:p>
            <a:pPr>
              <a:lnSpc>
                <a:spcPct val="110000"/>
              </a:lnSpc>
            </a:pPr>
            <a:r>
              <a:rPr lang="en-US" sz="2667" dirty="0">
                <a:latin typeface="Arial Narrow" pitchFamily="34" charset="0"/>
              </a:rPr>
              <a:t>The </a:t>
            </a:r>
            <a:r>
              <a:rPr lang="en-US" sz="2667" dirty="0" err="1">
                <a:latin typeface="Arial Narrow" pitchFamily="34" charset="0"/>
              </a:rPr>
              <a:t>Svensson</a:t>
            </a:r>
            <a:r>
              <a:rPr lang="en-US" sz="2667" dirty="0">
                <a:latin typeface="Arial Narrow" pitchFamily="34" charset="0"/>
              </a:rPr>
              <a:t> Model adds flexibility to the Nelson-Siegel Model by adding a potential extra hump in the forward curve. The model is -</a:t>
            </a:r>
          </a:p>
          <a:p>
            <a:pPr>
              <a:lnSpc>
                <a:spcPct val="110000"/>
              </a:lnSpc>
            </a:pPr>
            <a:endParaRPr lang="en-US" sz="2667" dirty="0">
              <a:latin typeface="Arial Narrow" pitchFamily="34" charset="0"/>
            </a:endParaRPr>
          </a:p>
          <a:p>
            <a:pPr>
              <a:lnSpc>
                <a:spcPct val="110000"/>
              </a:lnSpc>
            </a:pPr>
            <a:endParaRPr lang="en-US" sz="2667" dirty="0">
              <a:latin typeface="Arial Narrow" pitchFamily="34" charset="0"/>
            </a:endParaRPr>
          </a:p>
          <a:p>
            <a:pPr>
              <a:lnSpc>
                <a:spcPct val="110000"/>
              </a:lnSpc>
            </a:pPr>
            <a:endParaRPr lang="en-US" sz="2667" dirty="0">
              <a:latin typeface="Arial Narrow" pitchFamily="34" charset="0"/>
            </a:endParaRPr>
          </a:p>
          <a:p>
            <a:pPr>
              <a:lnSpc>
                <a:spcPct val="110000"/>
              </a:lnSpc>
            </a:pPr>
            <a:r>
              <a:rPr lang="en-US" sz="2667" dirty="0">
                <a:latin typeface="Arial Narrow" pitchFamily="34" charset="0"/>
              </a:rPr>
              <a:t>This model was used from 1995 onwards by many central bank, most notably the Bank of England.</a:t>
            </a:r>
          </a:p>
        </p:txBody>
      </p:sp>
      <p:graphicFrame>
        <p:nvGraphicFramePr>
          <p:cNvPr id="371716" name="Object 4"/>
          <p:cNvGraphicFramePr>
            <a:graphicFrameLocks noChangeAspect="1"/>
          </p:cNvGraphicFramePr>
          <p:nvPr/>
        </p:nvGraphicFramePr>
        <p:xfrm>
          <a:off x="1721671" y="3000233"/>
          <a:ext cx="5929355" cy="1143008"/>
        </p:xfrm>
        <a:graphic>
          <a:graphicData uri="http://schemas.openxmlformats.org/presentationml/2006/ole">
            <mc:AlternateContent xmlns:mc="http://schemas.openxmlformats.org/markup-compatibility/2006">
              <mc:Choice xmlns:v="urn:schemas-microsoft-com:vml" Requires="v">
                <p:oleObj name="Equation" r:id="rId2" imgW="2730240" imgH="431640" progId="Equation.3">
                  <p:embed/>
                </p:oleObj>
              </mc:Choice>
              <mc:Fallback>
                <p:oleObj name="Equation" r:id="rId2" imgW="2730240" imgH="431640" progId="Equation.3">
                  <p:embed/>
                  <p:pic>
                    <p:nvPicPr>
                      <p:cNvPr id="371716"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1671" y="3000233"/>
                        <a:ext cx="5929355" cy="11430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5056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71716"/>
                                        </p:tgtEl>
                                        <p:attrNameLst>
                                          <p:attrName>style.visibility</p:attrName>
                                        </p:attrNameLst>
                                      </p:cBhvr>
                                      <p:to>
                                        <p:strVal val="visible"/>
                                      </p:to>
                                    </p:set>
                                    <p:anim calcmode="lin" valueType="num">
                                      <p:cBhvr additive="base">
                                        <p:cTn id="7" dur="500" fill="hold"/>
                                        <p:tgtEl>
                                          <p:spTgt spid="371716"/>
                                        </p:tgtEl>
                                        <p:attrNameLst>
                                          <p:attrName>ppt_x</p:attrName>
                                        </p:attrNameLst>
                                      </p:cBhvr>
                                      <p:tavLst>
                                        <p:tav tm="0">
                                          <p:val>
                                            <p:strVal val="0-#ppt_w/2"/>
                                          </p:val>
                                        </p:tav>
                                        <p:tav tm="100000">
                                          <p:val>
                                            <p:strVal val="#ppt_x"/>
                                          </p:val>
                                        </p:tav>
                                      </p:tavLst>
                                    </p:anim>
                                    <p:anim calcmode="lin" valueType="num">
                                      <p:cBhvr additive="base">
                                        <p:cTn id="8" dur="500" fill="hold"/>
                                        <p:tgtEl>
                                          <p:spTgt spid="3717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08644"/>
            <a:ext cx="10010705" cy="1143200"/>
          </a:xfrm>
        </p:spPr>
        <p:txBody>
          <a:bodyPr>
            <a:normAutofit fontScale="90000"/>
          </a:bodyPr>
          <a:lstStyle/>
          <a:p>
            <a:r>
              <a:rPr lang="en-US" dirty="0"/>
              <a:t>The Clearing Corporation of India Limited uses…</a:t>
            </a:r>
          </a:p>
        </p:txBody>
      </p:sp>
      <p:sp>
        <p:nvSpPr>
          <p:cNvPr id="3" name="Content Placeholder 2"/>
          <p:cNvSpPr>
            <a:spLocks noGrp="1"/>
          </p:cNvSpPr>
          <p:nvPr>
            <p:ph idx="4294967295"/>
          </p:nvPr>
        </p:nvSpPr>
        <p:spPr>
          <a:xfrm>
            <a:off x="497910" y="2217972"/>
            <a:ext cx="9014884" cy="3972984"/>
          </a:xfrm>
        </p:spPr>
        <p:txBody>
          <a:bodyPr/>
          <a:lstStyle/>
          <a:p>
            <a:r>
              <a:rPr lang="en-US" dirty="0">
                <a:solidFill>
                  <a:srgbClr val="002060"/>
                </a:solidFill>
              </a:rPr>
              <a:t>Nelson-Siegel - </a:t>
            </a:r>
            <a:r>
              <a:rPr lang="en-US" dirty="0" err="1">
                <a:solidFill>
                  <a:srgbClr val="002060"/>
                </a:solidFill>
              </a:rPr>
              <a:t>Svensson</a:t>
            </a:r>
            <a:r>
              <a:rPr lang="en-US" dirty="0">
                <a:solidFill>
                  <a:srgbClr val="002060"/>
                </a:solidFill>
              </a:rPr>
              <a:t> Model</a:t>
            </a:r>
          </a:p>
        </p:txBody>
      </p:sp>
    </p:spTree>
    <p:extLst>
      <p:ext uri="{BB962C8B-B14F-4D97-AF65-F5344CB8AC3E}">
        <p14:creationId xmlns:p14="http://schemas.microsoft.com/office/powerpoint/2010/main" val="9115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01756"/>
            <a:ext cx="10010705" cy="1143200"/>
          </a:xfrm>
        </p:spPr>
        <p:txBody>
          <a:bodyPr/>
          <a:lstStyle/>
          <a:p>
            <a:r>
              <a:rPr lang="en-US" sz="3733" dirty="0"/>
              <a:t>The Clearing Corporation of India Limited</a:t>
            </a:r>
          </a:p>
        </p:txBody>
      </p:sp>
      <p:pic>
        <p:nvPicPr>
          <p:cNvPr id="5" name="Content Placeholder 4"/>
          <p:cNvPicPr>
            <a:picLocks noGrp="1" noChangeAspect="1"/>
          </p:cNvPicPr>
          <p:nvPr>
            <p:ph idx="4294967295"/>
          </p:nvPr>
        </p:nvPicPr>
        <p:blipFill>
          <a:blip r:embed="rId2"/>
          <a:stretch>
            <a:fillRect/>
          </a:stretch>
        </p:blipFill>
        <p:spPr>
          <a:xfrm>
            <a:off x="148083" y="700133"/>
            <a:ext cx="9499917" cy="6090667"/>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630661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144788"/>
            <a:ext cx="10010705" cy="1143200"/>
          </a:xfrm>
        </p:spPr>
        <p:txBody>
          <a:bodyPr>
            <a:normAutofit fontScale="90000"/>
          </a:bodyPr>
          <a:lstStyle/>
          <a:p>
            <a:r>
              <a:rPr lang="en-US" altLang="ko-KR" sz="3733" dirty="0"/>
              <a:t>Estimating </a:t>
            </a:r>
            <a:r>
              <a:rPr lang="en-US" altLang="ko-KR" sz="3733" dirty="0" err="1"/>
              <a:t>ZCYC</a:t>
            </a:r>
            <a:r>
              <a:rPr lang="en-US" altLang="ko-KR" sz="3733" dirty="0"/>
              <a:t> using </a:t>
            </a:r>
            <a:r>
              <a:rPr lang="en-US" sz="3733" dirty="0"/>
              <a:t>Nelson-Siegel-</a:t>
            </a:r>
            <a:r>
              <a:rPr lang="en-US" sz="3733" dirty="0" err="1"/>
              <a:t>Svensson</a:t>
            </a:r>
            <a:r>
              <a:rPr lang="en-US" sz="3733" dirty="0"/>
              <a:t> Method </a:t>
            </a:r>
            <a:endParaRPr lang="ko-KR" altLang="en-US" sz="3733" dirty="0"/>
          </a:p>
        </p:txBody>
      </p:sp>
      <p:sp>
        <p:nvSpPr>
          <p:cNvPr id="3" name="Content Placeholder 2"/>
          <p:cNvSpPr>
            <a:spLocks noGrp="1"/>
          </p:cNvSpPr>
          <p:nvPr>
            <p:ph sz="quarter" idx="10"/>
          </p:nvPr>
        </p:nvSpPr>
        <p:spPr/>
        <p:txBody>
          <a:bodyPr/>
          <a:lstStyle/>
          <a:p>
            <a:r>
              <a:rPr lang="en-US" altLang="ko-KR" dirty="0"/>
              <a:t>We have the following data:</a:t>
            </a:r>
            <a:endParaRPr lang="ko-KR" altLang="en-US" dirty="0"/>
          </a:p>
        </p:txBody>
      </p:sp>
      <p:pic>
        <p:nvPicPr>
          <p:cNvPr id="5" name="Picture 4"/>
          <p:cNvPicPr>
            <a:picLocks noChangeAspect="1"/>
          </p:cNvPicPr>
          <p:nvPr/>
        </p:nvPicPr>
        <p:blipFill>
          <a:blip r:embed="rId3"/>
          <a:stretch>
            <a:fillRect/>
          </a:stretch>
        </p:blipFill>
        <p:spPr>
          <a:xfrm>
            <a:off x="964665" y="2119952"/>
            <a:ext cx="2730500" cy="4700061"/>
          </a:xfrm>
          <a:prstGeom prst="rect">
            <a:avLst/>
          </a:prstGeom>
        </p:spPr>
      </p:pic>
      <p:graphicFrame>
        <p:nvGraphicFramePr>
          <p:cNvPr id="7" name="Chart 6"/>
          <p:cNvGraphicFramePr>
            <a:graphicFrameLocks/>
          </p:cNvGraphicFramePr>
          <p:nvPr/>
        </p:nvGraphicFramePr>
        <p:xfrm>
          <a:off x="3695164" y="2119952"/>
          <a:ext cx="6759021" cy="47000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09163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310137"/>
            <a:ext cx="10010705" cy="1143200"/>
          </a:xfrm>
        </p:spPr>
        <p:txBody>
          <a:bodyPr>
            <a:normAutofit fontScale="90000"/>
          </a:bodyPr>
          <a:lstStyle/>
          <a:p>
            <a:r>
              <a:rPr lang="en-US" altLang="ko-KR" sz="3733" dirty="0"/>
              <a:t>Fitting the Yield Curve using </a:t>
            </a:r>
            <a:r>
              <a:rPr lang="en-US" sz="3733" dirty="0"/>
              <a:t>Nelson-Siegel-</a:t>
            </a:r>
            <a:r>
              <a:rPr lang="en-US" sz="3733" dirty="0" err="1"/>
              <a:t>Svensson</a:t>
            </a:r>
            <a:endParaRPr lang="ko-KR" altLang="en-US" sz="3733" dirty="0"/>
          </a:p>
        </p:txBody>
      </p:sp>
      <p:pic>
        <p:nvPicPr>
          <p:cNvPr id="4" name="NSS - VEDIO">
            <a:hlinkClick r:id="" action="ppaction://media"/>
          </p:cNvPr>
          <p:cNvPicPr>
            <a:picLocks noGrp="1" noChangeAspect="1"/>
          </p:cNvPicPr>
          <p:nvPr>
            <p:ph sz="quarter" idx="10"/>
            <a:videoFile r:link="rId2"/>
            <p:extLst>
              <p:ext uri="{DAA4B4D4-6D71-4841-9C94-3DE7FCFB9230}">
                <p14:media xmlns:p14="http://schemas.microsoft.com/office/powerpoint/2010/main" r:embed="rId1"/>
              </p:ext>
            </p:extLst>
          </p:nvPr>
        </p:nvPicPr>
        <p:blipFill>
          <a:blip r:embed="rId4"/>
          <a:stretch>
            <a:fillRect/>
          </a:stretch>
        </p:blipFill>
        <p:spPr>
          <a:xfrm>
            <a:off x="985" y="833064"/>
            <a:ext cx="10162048" cy="6024937"/>
          </a:xfrm>
        </p:spPr>
      </p:pic>
    </p:spTree>
    <p:extLst>
      <p:ext uri="{BB962C8B-B14F-4D97-AF65-F5344CB8AC3E}">
        <p14:creationId xmlns:p14="http://schemas.microsoft.com/office/powerpoint/2010/main" val="36479546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250"/>
                                  </p:stCondLst>
                                  <p:childTnLst>
                                    <p:cmd type="call" cmd="playFrom(0.0)">
                                      <p:cBhvr>
                                        <p:cTn id="6" dur="613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125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144788"/>
            <a:ext cx="10010705" cy="1143200"/>
          </a:xfrm>
        </p:spPr>
        <p:txBody>
          <a:bodyPr>
            <a:normAutofit fontScale="90000"/>
          </a:bodyPr>
          <a:lstStyle/>
          <a:p>
            <a:r>
              <a:rPr lang="en-US" altLang="ko-KR" sz="3733" dirty="0"/>
              <a:t>Estimating </a:t>
            </a:r>
            <a:r>
              <a:rPr lang="en-US" altLang="ko-KR" sz="3733" dirty="0" err="1"/>
              <a:t>ZCYC</a:t>
            </a:r>
            <a:r>
              <a:rPr lang="en-US" altLang="ko-KR" sz="3733" dirty="0"/>
              <a:t> for US Treasury using </a:t>
            </a:r>
            <a:r>
              <a:rPr lang="en-US" sz="3733" dirty="0"/>
              <a:t>Nelson-Siegel-</a:t>
            </a:r>
            <a:r>
              <a:rPr lang="en-US" sz="3733" dirty="0" err="1"/>
              <a:t>Svensson</a:t>
            </a:r>
            <a:r>
              <a:rPr lang="en-US" sz="3733" dirty="0"/>
              <a:t> Method </a:t>
            </a:r>
            <a:endParaRPr lang="ko-KR" altLang="en-US" sz="3733" dirty="0"/>
          </a:p>
        </p:txBody>
      </p:sp>
      <p:pic>
        <p:nvPicPr>
          <p:cNvPr id="8" name="Content Placeholder 7"/>
          <p:cNvPicPr>
            <a:picLocks noGrp="1" noChangeAspect="1"/>
          </p:cNvPicPr>
          <p:nvPr>
            <p:ph sz="quarter" idx="10"/>
          </p:nvPr>
        </p:nvPicPr>
        <p:blipFill>
          <a:blip r:embed="rId3"/>
          <a:stretch>
            <a:fillRect/>
          </a:stretch>
        </p:blipFill>
        <p:spPr>
          <a:xfrm>
            <a:off x="183386" y="1882387"/>
            <a:ext cx="10009717" cy="3944812"/>
          </a:xfrm>
          <a:prstGeom prst="rect">
            <a:avLst/>
          </a:prstGeom>
          <a:ln w="19050">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918580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144788"/>
            <a:ext cx="10010705" cy="1143200"/>
          </a:xfrm>
        </p:spPr>
        <p:txBody>
          <a:bodyPr>
            <a:normAutofit fontScale="90000"/>
          </a:bodyPr>
          <a:lstStyle/>
          <a:p>
            <a:r>
              <a:rPr lang="en-US" altLang="ko-KR" sz="3733" dirty="0"/>
              <a:t>Estimating </a:t>
            </a:r>
            <a:r>
              <a:rPr lang="en-US" altLang="ko-KR" sz="3733" dirty="0" err="1"/>
              <a:t>ZCYC</a:t>
            </a:r>
            <a:r>
              <a:rPr lang="en-US" altLang="ko-KR" sz="3733" dirty="0"/>
              <a:t> for US Treasury using </a:t>
            </a:r>
            <a:r>
              <a:rPr lang="en-US" sz="3733" dirty="0"/>
              <a:t>Nelson-Siegel-</a:t>
            </a:r>
            <a:r>
              <a:rPr lang="en-US" sz="3733" dirty="0" err="1"/>
              <a:t>Svensson</a:t>
            </a:r>
            <a:r>
              <a:rPr lang="en-US" sz="3733" dirty="0"/>
              <a:t> Method </a:t>
            </a:r>
            <a:endParaRPr lang="ko-KR" altLang="en-US" sz="3733" dirty="0"/>
          </a:p>
        </p:txBody>
      </p:sp>
      <p:pic>
        <p:nvPicPr>
          <p:cNvPr id="8" name="Content Placeholder 7"/>
          <p:cNvPicPr>
            <a:picLocks noGrp="1" noChangeAspect="1"/>
          </p:cNvPicPr>
          <p:nvPr>
            <p:ph sz="quarter" idx="10"/>
          </p:nvPr>
        </p:nvPicPr>
        <p:blipFill>
          <a:blip r:embed="rId3"/>
          <a:stretch>
            <a:fillRect/>
          </a:stretch>
        </p:blipFill>
        <p:spPr>
          <a:xfrm>
            <a:off x="1" y="1219988"/>
            <a:ext cx="5183015" cy="2783213"/>
          </a:xfrm>
          <a:prstGeom prst="rect">
            <a:avLst/>
          </a:prstGeom>
          <a:ln w="19050">
            <a:solidFill>
              <a:schemeClr val="tx1"/>
            </a:solid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4"/>
          <a:stretch>
            <a:fillRect/>
          </a:stretch>
        </p:blipFill>
        <p:spPr>
          <a:xfrm>
            <a:off x="5191630" y="1181588"/>
            <a:ext cx="6677097" cy="5046947"/>
          </a:xfrm>
          <a:prstGeom prst="rect">
            <a:avLst/>
          </a:prstGeom>
        </p:spPr>
      </p:pic>
    </p:spTree>
    <p:extLst>
      <p:ext uri="{BB962C8B-B14F-4D97-AF65-F5344CB8AC3E}">
        <p14:creationId xmlns:p14="http://schemas.microsoft.com/office/powerpoint/2010/main" val="16807110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6507"/>
            <a:ext cx="10010705" cy="760693"/>
          </a:xfrm>
        </p:spPr>
        <p:txBody>
          <a:bodyPr>
            <a:normAutofit fontScale="90000"/>
          </a:bodyPr>
          <a:lstStyle/>
          <a:p>
            <a:r>
              <a:rPr lang="en-US" altLang="ko-KR" sz="3200" dirty="0"/>
              <a:t>Just want to show you declining yields over the </a:t>
            </a:r>
            <a:r>
              <a:rPr lang="en-US" altLang="ko-KR" sz="3200" dirty="0" err="1"/>
              <a:t>COVID</a:t>
            </a:r>
            <a:r>
              <a:rPr lang="en-US" altLang="ko-KR" sz="3200" dirty="0"/>
              <a:t> period</a:t>
            </a:r>
            <a:endParaRPr lang="ko-KR" altLang="en-US" sz="3200" dirty="0"/>
          </a:p>
        </p:txBody>
      </p:sp>
      <p:pic>
        <p:nvPicPr>
          <p:cNvPr id="6" name="Content Placeholder 5"/>
          <p:cNvPicPr>
            <a:picLocks noGrp="1" noChangeAspect="1"/>
          </p:cNvPicPr>
          <p:nvPr>
            <p:ph sz="quarter" idx="10"/>
          </p:nvPr>
        </p:nvPicPr>
        <p:blipFill>
          <a:blip r:embed="rId2"/>
          <a:stretch>
            <a:fillRect/>
          </a:stretch>
        </p:blipFill>
        <p:spPr>
          <a:xfrm>
            <a:off x="72426" y="710400"/>
            <a:ext cx="10132375" cy="6067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78182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81432"/>
            <a:ext cx="10010705" cy="1143200"/>
          </a:xfrm>
        </p:spPr>
        <p:txBody>
          <a:bodyPr>
            <a:normAutofit fontScale="90000"/>
          </a:bodyPr>
          <a:lstStyle/>
          <a:p>
            <a:r>
              <a:rPr lang="en-US" dirty="0"/>
              <a:t>Estimation of Parameters of the ZCYC by CCIL…</a:t>
            </a:r>
          </a:p>
        </p:txBody>
      </p:sp>
      <p:graphicFrame>
        <p:nvGraphicFramePr>
          <p:cNvPr id="6" name="Content Placeholder 5"/>
          <p:cNvGraphicFramePr>
            <a:graphicFrameLocks noGrp="1"/>
          </p:cNvGraphicFramePr>
          <p:nvPr>
            <p:ph idx="4294967295"/>
          </p:nvPr>
        </p:nvGraphicFramePr>
        <p:xfrm>
          <a:off x="1985352" y="2108769"/>
          <a:ext cx="6040000" cy="2088236"/>
        </p:xfrm>
        <a:graphic>
          <a:graphicData uri="http://schemas.openxmlformats.org/drawingml/2006/table">
            <a:tbl>
              <a:tblPr/>
              <a:tblGrid>
                <a:gridCol w="1510000">
                  <a:extLst>
                    <a:ext uri="{9D8B030D-6E8A-4147-A177-3AD203B41FA5}">
                      <a16:colId xmlns:a16="http://schemas.microsoft.com/office/drawing/2014/main" val="1939594619"/>
                    </a:ext>
                  </a:extLst>
                </a:gridCol>
                <a:gridCol w="1510000">
                  <a:extLst>
                    <a:ext uri="{9D8B030D-6E8A-4147-A177-3AD203B41FA5}">
                      <a16:colId xmlns:a16="http://schemas.microsoft.com/office/drawing/2014/main" val="2718362603"/>
                    </a:ext>
                  </a:extLst>
                </a:gridCol>
                <a:gridCol w="1510000">
                  <a:extLst>
                    <a:ext uri="{9D8B030D-6E8A-4147-A177-3AD203B41FA5}">
                      <a16:colId xmlns:a16="http://schemas.microsoft.com/office/drawing/2014/main" val="399216469"/>
                    </a:ext>
                  </a:extLst>
                </a:gridCol>
                <a:gridCol w="1510000">
                  <a:extLst>
                    <a:ext uri="{9D8B030D-6E8A-4147-A177-3AD203B41FA5}">
                      <a16:colId xmlns:a16="http://schemas.microsoft.com/office/drawing/2014/main" val="644429255"/>
                    </a:ext>
                  </a:extLst>
                </a:gridCol>
              </a:tblGrid>
              <a:tr h="522059">
                <a:tc gridSpan="2">
                  <a:txBody>
                    <a:bodyPr/>
                    <a:lstStyle/>
                    <a:p>
                      <a:pPr algn="l" fontAlgn="ctr"/>
                      <a:r>
                        <a:rPr lang="en-US" sz="2000" b="0" i="0" u="none" strike="noStrike">
                          <a:solidFill>
                            <a:srgbClr val="FFFFFF"/>
                          </a:solidFill>
                          <a:effectLst/>
                          <a:latin typeface="Consolas" panose="020B0609020204030204" pitchFamily="49" charset="0"/>
                        </a:rPr>
                        <a:t>Current Dt.</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pPr latinLnBrk="1"/>
                      <a:endParaRPr lang="ko-KR" altLang="en-US"/>
                    </a:p>
                  </a:txBody>
                  <a:tcPr/>
                </a:tc>
                <a:tc gridSpan="2">
                  <a:txBody>
                    <a:bodyPr/>
                    <a:lstStyle/>
                    <a:p>
                      <a:pPr algn="ctr" fontAlgn="ctr"/>
                      <a:r>
                        <a:rPr lang="en-US" sz="2000" b="0" i="0" u="none" strike="noStrike" dirty="0">
                          <a:solidFill>
                            <a:srgbClr val="FFFFFF"/>
                          </a:solidFill>
                          <a:effectLst/>
                          <a:latin typeface="Consolas" panose="020B0609020204030204" pitchFamily="49" charset="0"/>
                        </a:rPr>
                        <a:t>September 10, 2020</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hMerge="1">
                  <a:txBody>
                    <a:bodyPr/>
                    <a:lstStyle/>
                    <a:p>
                      <a:pPr latinLnBrk="1"/>
                      <a:endParaRPr lang="ko-KR" altLang="en-US"/>
                    </a:p>
                  </a:txBody>
                  <a:tcPr/>
                </a:tc>
                <a:extLst>
                  <a:ext uri="{0D108BD9-81ED-4DB2-BD59-A6C34878D82A}">
                    <a16:rowId xmlns:a16="http://schemas.microsoft.com/office/drawing/2014/main" val="881563726"/>
                  </a:ext>
                </a:extLst>
              </a:tr>
              <a:tr h="522059">
                <a:tc gridSpan="2">
                  <a:txBody>
                    <a:bodyPr/>
                    <a:lstStyle/>
                    <a:p>
                      <a:pPr algn="ctr" fontAlgn="ctr"/>
                      <a:r>
                        <a:rPr lang="en-US" sz="2000" b="0" i="0" u="none" strike="noStrike" dirty="0" err="1">
                          <a:solidFill>
                            <a:srgbClr val="FFFFFF"/>
                          </a:solidFill>
                          <a:effectLst/>
                          <a:latin typeface="Consolas" panose="020B0609020204030204" pitchFamily="49" charset="0"/>
                        </a:rPr>
                        <a:t>ZCYC</a:t>
                      </a:r>
                      <a:r>
                        <a:rPr lang="en-US" sz="2000" b="0" i="0" u="none" strike="noStrike" dirty="0">
                          <a:solidFill>
                            <a:srgbClr val="FFFFFF"/>
                          </a:solidFill>
                          <a:effectLst/>
                          <a:latin typeface="Consolas" panose="020B0609020204030204" pitchFamily="49" charset="0"/>
                        </a:rPr>
                        <a:t> Parameters</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pPr latinLnBrk="1"/>
                      <a:endParaRPr lang="ko-KR" altLang="en-US"/>
                    </a:p>
                  </a:txBody>
                  <a:tcPr/>
                </a:tc>
                <a:tc>
                  <a:txBody>
                    <a:bodyPr/>
                    <a:lstStyle/>
                    <a:p>
                      <a:pPr algn="l" fontAlgn="ctr"/>
                      <a:r>
                        <a:rPr lang="en-US" sz="2000" b="0" i="0" u="none" strike="noStrike" dirty="0">
                          <a:solidFill>
                            <a:srgbClr val="FFFFFF"/>
                          </a:solidFill>
                          <a:effectLst/>
                          <a:latin typeface="Consolas" panose="020B0609020204030204" pitchFamily="49"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l" fontAlgn="ctr"/>
                      <a:r>
                        <a:rPr lang="en-US" sz="2000" b="0" i="0" u="none" strike="noStrike">
                          <a:solidFill>
                            <a:srgbClr val="FFFFFF"/>
                          </a:solidFill>
                          <a:effectLst/>
                          <a:latin typeface="Consolas" panose="020B0609020204030204" pitchFamily="49"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4225297707"/>
                  </a:ext>
                </a:extLst>
              </a:tr>
              <a:tr h="522059">
                <a:tc>
                  <a:txBody>
                    <a:bodyPr/>
                    <a:lstStyle/>
                    <a:p>
                      <a:pPr algn="ctr" fontAlgn="ctr"/>
                      <a:r>
                        <a:rPr lang="en-US" sz="2000" b="0" i="0" u="none" strike="noStrike">
                          <a:solidFill>
                            <a:srgbClr val="FFFFFF"/>
                          </a:solidFill>
                          <a:effectLst/>
                          <a:latin typeface="Consolas" panose="020B0609020204030204" pitchFamily="49" charset="0"/>
                        </a:rPr>
                        <a:t>Beta 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2000" b="0" i="0" u="none" strike="noStrike">
                          <a:solidFill>
                            <a:srgbClr val="FFFFFF"/>
                          </a:solidFill>
                          <a:effectLst/>
                          <a:latin typeface="Consolas" panose="020B0609020204030204" pitchFamily="49" charset="0"/>
                        </a:rPr>
                        <a:t>Beta 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2000" b="0" i="0" u="none" strike="noStrike">
                          <a:solidFill>
                            <a:srgbClr val="FFFFFF"/>
                          </a:solidFill>
                          <a:effectLst/>
                          <a:latin typeface="Consolas" panose="020B0609020204030204" pitchFamily="49" charset="0"/>
                        </a:rPr>
                        <a:t>Beta 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2000" b="0" i="0" u="none" strike="noStrike" dirty="0">
                          <a:solidFill>
                            <a:srgbClr val="FFFFFF"/>
                          </a:solidFill>
                          <a:effectLst/>
                          <a:latin typeface="Consolas" panose="020B0609020204030204" pitchFamily="49" charset="0"/>
                        </a:rPr>
                        <a:t>Tau</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997700110"/>
                  </a:ext>
                </a:extLst>
              </a:tr>
              <a:tr h="522059">
                <a:tc>
                  <a:txBody>
                    <a:bodyPr/>
                    <a:lstStyle/>
                    <a:p>
                      <a:pPr algn="ctr" fontAlgn="ctr"/>
                      <a:r>
                        <a:rPr lang="en-US" sz="2000" b="0" i="0" u="none" strike="noStrike" dirty="0">
                          <a:solidFill>
                            <a:srgbClr val="FFFFFF"/>
                          </a:solidFill>
                          <a:effectLst/>
                          <a:latin typeface="Consolas" panose="020B0609020204030204" pitchFamily="49" charset="0"/>
                        </a:rPr>
                        <a:t>6.7777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2000" b="0" i="0" u="none" strike="noStrike" dirty="0">
                          <a:solidFill>
                            <a:srgbClr val="FFFFFF"/>
                          </a:solidFill>
                          <a:effectLst/>
                          <a:latin typeface="Consolas" panose="020B0609020204030204" pitchFamily="49" charset="0"/>
                        </a:rPr>
                        <a:t>-3.8146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2000" b="0" i="0" u="none" strike="noStrike" dirty="0">
                          <a:solidFill>
                            <a:srgbClr val="FFFFFF"/>
                          </a:solidFill>
                          <a:effectLst/>
                          <a:latin typeface="Consolas" panose="020B0609020204030204" pitchFamily="49" charset="0"/>
                        </a:rPr>
                        <a:t>-3.5901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2000" b="0" i="0" u="none" strike="noStrike" dirty="0">
                          <a:solidFill>
                            <a:srgbClr val="FFFFFF"/>
                          </a:solidFill>
                          <a:effectLst/>
                          <a:latin typeface="Consolas" panose="020B0609020204030204" pitchFamily="49" charset="0"/>
                        </a:rPr>
                        <a:t>0.7843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507402925"/>
                  </a:ext>
                </a:extLst>
              </a:tr>
            </a:tbl>
          </a:graphicData>
        </a:graphic>
      </p:graphicFrame>
    </p:spTree>
    <p:extLst>
      <p:ext uri="{BB962C8B-B14F-4D97-AF65-F5344CB8AC3E}">
        <p14:creationId xmlns:p14="http://schemas.microsoft.com/office/powerpoint/2010/main" val="3945402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141707"/>
            <a:ext cx="10010705" cy="1143200"/>
          </a:xfrm>
        </p:spPr>
        <p:txBody>
          <a:bodyPr/>
          <a:lstStyle/>
          <a:p>
            <a:r>
              <a:rPr lang="en-US" altLang="ko-KR" sz="3200" dirty="0"/>
              <a:t>Using these parameters, we get the estimate of the following </a:t>
            </a:r>
            <a:r>
              <a:rPr lang="en-US" altLang="ko-KR" sz="3200" dirty="0" err="1"/>
              <a:t>ZCYC</a:t>
            </a:r>
            <a:endParaRPr lang="ko-KR" altLang="en-US" sz="3200" dirty="0"/>
          </a:p>
        </p:txBody>
      </p:sp>
      <p:pic>
        <p:nvPicPr>
          <p:cNvPr id="4" name="Content Placeholder 3"/>
          <p:cNvPicPr>
            <a:picLocks noGrp="1" noChangeAspect="1"/>
          </p:cNvPicPr>
          <p:nvPr>
            <p:ph sz="quarter" idx="10"/>
          </p:nvPr>
        </p:nvPicPr>
        <p:blipFill>
          <a:blip r:embed="rId2"/>
          <a:stretch>
            <a:fillRect/>
          </a:stretch>
        </p:blipFill>
        <p:spPr>
          <a:xfrm>
            <a:off x="969601" y="760451"/>
            <a:ext cx="9309903" cy="6059149"/>
          </a:xfrm>
          <a:prstGeom prst="rect">
            <a:avLst/>
          </a:prstGeom>
        </p:spPr>
      </p:pic>
    </p:spTree>
    <p:extLst>
      <p:ext uri="{BB962C8B-B14F-4D97-AF65-F5344CB8AC3E}">
        <p14:creationId xmlns:p14="http://schemas.microsoft.com/office/powerpoint/2010/main" val="2720075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you think…</a:t>
            </a:r>
          </a:p>
        </p:txBody>
      </p:sp>
      <p:graphicFrame>
        <p:nvGraphicFramePr>
          <p:cNvPr id="4" name="Content Placeholder 3"/>
          <p:cNvGraphicFramePr>
            <a:graphicFrameLocks noGrp="1"/>
          </p:cNvGraphicFramePr>
          <p:nvPr>
            <p:ph idx="4294967295"/>
          </p:nvPr>
        </p:nvGraphicFramePr>
        <p:xfrm>
          <a:off x="864358" y="2263473"/>
          <a:ext cx="8515351" cy="14287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val 4"/>
          <p:cNvSpPr/>
          <p:nvPr/>
        </p:nvSpPr>
        <p:spPr>
          <a:xfrm>
            <a:off x="2726485" y="4785990"/>
            <a:ext cx="5572164" cy="12144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FFFF"/>
                </a:solidFill>
              </a:rPr>
              <a:t>Take data from </a:t>
            </a:r>
            <a:r>
              <a:rPr lang="en-US" sz="2400" dirty="0" err="1">
                <a:solidFill>
                  <a:srgbClr val="FFFFFF"/>
                </a:solidFill>
              </a:rPr>
              <a:t>CCI</a:t>
            </a:r>
            <a:r>
              <a:rPr lang="en-US" sz="2400" dirty="0">
                <a:solidFill>
                  <a:srgbClr val="FFFFFF"/>
                </a:solidFill>
              </a:rPr>
              <a:t> site and use </a:t>
            </a:r>
            <a:r>
              <a:rPr lang="en-US" sz="2400" dirty="0" err="1">
                <a:solidFill>
                  <a:srgbClr val="FFFFFF"/>
                </a:solidFill>
              </a:rPr>
              <a:t>Spline</a:t>
            </a:r>
            <a:r>
              <a:rPr lang="en-US" sz="2400" dirty="0">
                <a:solidFill>
                  <a:srgbClr val="FFFFFF"/>
                </a:solidFill>
              </a:rPr>
              <a:t> Method for fitting a </a:t>
            </a:r>
            <a:r>
              <a:rPr lang="en-US" sz="2400" dirty="0" err="1">
                <a:solidFill>
                  <a:srgbClr val="FFFFFF"/>
                </a:solidFill>
              </a:rPr>
              <a:t>ZCYC</a:t>
            </a:r>
            <a:r>
              <a:rPr lang="en-US" sz="2400" dirty="0">
                <a:solidFill>
                  <a:srgbClr val="FFFFFF"/>
                </a:solidFill>
              </a:rPr>
              <a:t>.</a:t>
            </a:r>
          </a:p>
        </p:txBody>
      </p:sp>
    </p:spTree>
    <p:extLst>
      <p:ext uri="{BB962C8B-B14F-4D97-AF65-F5344CB8AC3E}">
        <p14:creationId xmlns:p14="http://schemas.microsoft.com/office/powerpoint/2010/main" val="10699651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0591" y="2848352"/>
            <a:ext cx="7195600" cy="1546400"/>
          </a:xfrm>
        </p:spPr>
        <p:txBody>
          <a:bodyPr/>
          <a:lstStyle/>
          <a:p>
            <a:r>
              <a:rPr lang="en-US" sz="4400" dirty="0"/>
              <a:t>That’s all for the day…!!!</a:t>
            </a:r>
          </a:p>
        </p:txBody>
      </p:sp>
    </p:spTree>
    <p:extLst>
      <p:ext uri="{BB962C8B-B14F-4D97-AF65-F5344CB8AC3E}">
        <p14:creationId xmlns:p14="http://schemas.microsoft.com/office/powerpoint/2010/main" val="3192383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1434</TotalTime>
  <Words>1613</Words>
  <Application>Microsoft Office PowerPoint</Application>
  <PresentationFormat>Widescreen</PresentationFormat>
  <Paragraphs>243</Paragraphs>
  <Slides>45</Slides>
  <Notes>6</Notes>
  <HiddenSlides>0</HiddenSlides>
  <MMClips>1</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3</vt:i4>
      </vt:variant>
      <vt:variant>
        <vt:lpstr>Slide Titles</vt:lpstr>
      </vt:variant>
      <vt:variant>
        <vt:i4>45</vt:i4>
      </vt:variant>
    </vt:vector>
  </HeadingPairs>
  <TitlesOfParts>
    <vt:vector size="60" baseType="lpstr">
      <vt:lpstr>MS Gothic</vt:lpstr>
      <vt:lpstr>Arial</vt:lpstr>
      <vt:lpstr>Arial Narrow</vt:lpstr>
      <vt:lpstr>Book Antiqua</vt:lpstr>
      <vt:lpstr>Calibri</vt:lpstr>
      <vt:lpstr>Calibri Light</vt:lpstr>
      <vt:lpstr>Consolas</vt:lpstr>
      <vt:lpstr>Symbol</vt:lpstr>
      <vt:lpstr>Times New Roman</vt:lpstr>
      <vt:lpstr>Verdana</vt:lpstr>
      <vt:lpstr>Wingdings</vt:lpstr>
      <vt:lpstr>Office Theme</vt:lpstr>
      <vt:lpstr>Clip</vt:lpstr>
      <vt:lpstr>Worksheet</vt:lpstr>
      <vt:lpstr>Equation</vt:lpstr>
      <vt:lpstr>Yield Curve Estimation </vt:lpstr>
      <vt:lpstr>Main uses of using the yield curve…</vt:lpstr>
      <vt:lpstr>Example…</vt:lpstr>
      <vt:lpstr>Relevant part of the ZCYC as on March 31, 2022 is given below:</vt:lpstr>
      <vt:lpstr>Case#3: When bond is unlisted/not actively traded and on the valuation date we do not get the spot rates for the required period</vt:lpstr>
      <vt:lpstr>Matrix Pricing </vt:lpstr>
      <vt:lpstr>Example…</vt:lpstr>
      <vt:lpstr>Matrix Pricing…(continued) </vt:lpstr>
      <vt:lpstr>PowerPoint Presentation</vt:lpstr>
      <vt:lpstr>How to estimate Zero-Coupon Yield Curve from real market data?  Think!!!</vt:lpstr>
      <vt:lpstr>PowerPoint Presentation</vt:lpstr>
      <vt:lpstr>PowerPoint Presentation</vt:lpstr>
      <vt:lpstr>For that…  let’s move to...</vt:lpstr>
      <vt:lpstr>EMPIRICAL ESTIMATION OF ZERO-COUPON YIELD CURVE</vt:lpstr>
      <vt:lpstr>WHY TO ESTIMATE…?</vt:lpstr>
      <vt:lpstr>Remember …...</vt:lpstr>
      <vt:lpstr>METHODS OF ESTIMATING AND FITTING THE YIELD CURVE</vt:lpstr>
      <vt:lpstr>What is expected from the fitted yield curve?</vt:lpstr>
      <vt:lpstr>One Method is - Bootstrapping</vt:lpstr>
      <vt:lpstr>An Example...</vt:lpstr>
      <vt:lpstr>The Graph of Estimated Yields on Zero-Coupon Bonds...</vt:lpstr>
      <vt:lpstr>Exercise - Bootstrapping</vt:lpstr>
      <vt:lpstr>Have a SERIOUS look at this curve and THINK…</vt:lpstr>
      <vt:lpstr>Bootstrapping method…</vt:lpstr>
      <vt:lpstr>Understanding the problem…</vt:lpstr>
      <vt:lpstr>Knot Points…</vt:lpstr>
      <vt:lpstr>One of the way to take care of these knots on a yield curve is…</vt:lpstr>
      <vt:lpstr>Spline Method …</vt:lpstr>
      <vt:lpstr>Go to EXCEL to appreciate …  Spline Method!</vt:lpstr>
      <vt:lpstr>Another sets of methods for fitting a yield curve is …</vt:lpstr>
      <vt:lpstr>One such model is - THE NELSON-SIEGEL MODEL</vt:lpstr>
      <vt:lpstr>One such model is - THE NELSON-SIEGEL MODEL</vt:lpstr>
      <vt:lpstr>THE NELSON-SIEGEL MODEL(continued…)</vt:lpstr>
      <vt:lpstr>An extension of Nelson-Siegel Model: The Svensson Model</vt:lpstr>
      <vt:lpstr>The Clearing Corporation of India Limited uses…</vt:lpstr>
      <vt:lpstr>The Clearing Corporation of India Limited</vt:lpstr>
      <vt:lpstr>Estimating ZCYC using Nelson-Siegel-Svensson Method </vt:lpstr>
      <vt:lpstr>Fitting the Yield Curve using Nelson-Siegel-Svensson</vt:lpstr>
      <vt:lpstr>Estimating ZCYC for US Treasury using Nelson-Siegel-Svensson Method </vt:lpstr>
      <vt:lpstr>Estimating ZCYC for US Treasury using Nelson-Siegel-Svensson Method </vt:lpstr>
      <vt:lpstr>Just want to show you declining yields over the COVID period</vt:lpstr>
      <vt:lpstr>Estimation of Parameters of the ZCYC by CCIL…</vt:lpstr>
      <vt:lpstr>Using these parameters, we get the estimate of the following ZCYC</vt:lpstr>
      <vt:lpstr>What do you think…</vt:lpstr>
      <vt:lpstr>That’s all for the 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Shalini Agnihotri</dc:creator>
  <cp:lastModifiedBy>Shalini Agnihotri</cp:lastModifiedBy>
  <cp:revision>3</cp:revision>
  <dcterms:created xsi:type="dcterms:W3CDTF">2024-11-15T07:22:44Z</dcterms:created>
  <dcterms:modified xsi:type="dcterms:W3CDTF">2024-11-16T07:17:23Z</dcterms:modified>
</cp:coreProperties>
</file>