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760" r:id="rId1"/>
  </p:sldMasterIdLst>
  <p:notesMasterIdLst>
    <p:notesMasterId r:id="rId8"/>
  </p:notesMasterIdLst>
  <p:handoutMasterIdLst>
    <p:handoutMasterId r:id="rId9"/>
  </p:handoutMasterIdLst>
  <p:sldIdLst>
    <p:sldId id="371" r:id="rId2"/>
    <p:sldId id="372" r:id="rId3"/>
    <p:sldId id="367" r:id="rId4"/>
    <p:sldId id="317" r:id="rId5"/>
    <p:sldId id="333" r:id="rId6"/>
    <p:sldId id="321" r:id="rId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24" userDrawn="1">
          <p15:clr>
            <a:srgbClr val="A4A3A4"/>
          </p15:clr>
        </p15:guide>
        <p15:guide id="2" pos="2881">
          <p15:clr>
            <a:srgbClr val="A4A3A4"/>
          </p15:clr>
        </p15:guide>
        <p15:guide id="3" orient="horz"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ntos, Michelle (contr-i2o)" initials="CM(" lastIdx="21" clrIdx="0">
    <p:extLst>
      <p:ext uri="{19B8F6BF-5375-455C-9EA6-DF929625EA0E}">
        <p15:presenceInfo xmlns:p15="http://schemas.microsoft.com/office/powerpoint/2012/main" userId="Cantos, Michelle (contr-i2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9E"/>
    <a:srgbClr val="C4E1F2"/>
    <a:srgbClr val="0033CC"/>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07" autoAdjust="0"/>
    <p:restoredTop sz="93598" autoAdjust="0"/>
  </p:normalViewPr>
  <p:slideViewPr>
    <p:cSldViewPr snapToGrid="0" showGuides="1">
      <p:cViewPr varScale="1">
        <p:scale>
          <a:sx n="82" d="100"/>
          <a:sy n="82" d="100"/>
        </p:scale>
        <p:origin x="1282" y="72"/>
      </p:cViewPr>
      <p:guideLst>
        <p:guide orient="horz" pos="624"/>
        <p:guide pos="2881"/>
        <p:guide orient="horz"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75" d="100"/>
          <a:sy n="75" d="100"/>
        </p:scale>
        <p:origin x="2496"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11/17/2022</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11/17/2022</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Dramatic success in machine learning has led to an explosion of new AI capabilities. </a:t>
            </a:r>
          </a:p>
          <a:p>
            <a:pPr marL="171450" indent="-171450">
              <a:buFont typeface="Arial" panose="020B0604020202020204" pitchFamily="34" charset="0"/>
              <a:buChar char="•"/>
            </a:pPr>
            <a:r>
              <a:rPr lang="en-US" dirty="0"/>
              <a:t>These systems offer tremendous benefits, but their effectiveness will be limited by the machine’s inability to explain its decisions and actions to human users. </a:t>
            </a:r>
          </a:p>
          <a:p>
            <a:pPr marL="171450" indent="-171450">
              <a:buFont typeface="Arial" panose="020B0604020202020204" pitchFamily="34" charset="0"/>
              <a:buChar char="•"/>
            </a:pPr>
            <a:r>
              <a:rPr lang="en-US" dirty="0"/>
              <a:t>This is especially important for the Department of Defense (DoD), who is facing challenges that demand the development of more intelligent, autonomous, and symbiotic systems.  </a:t>
            </a:r>
          </a:p>
          <a:p>
            <a:pPr marL="171450" indent="-171450">
              <a:buFont typeface="Arial" panose="020B0604020202020204" pitchFamily="34" charset="0"/>
              <a:buChar char="•"/>
            </a:pPr>
            <a:r>
              <a:rPr lang="en-US" dirty="0"/>
              <a:t>Explainable AI will be essential if users are to understand, appropriately trust, and effectively manage this incoming generation of artificially intelligent partners.</a:t>
            </a:r>
          </a:p>
          <a:p>
            <a:pPr marL="171450" indent="-171450">
              <a:buFont typeface="Arial" panose="020B0604020202020204" pitchFamily="34" charset="0"/>
              <a:buChar char="•"/>
            </a:pPr>
            <a:r>
              <a:rPr lang="en-US" dirty="0"/>
              <a:t>By creating new machine learning methods to produce more explainable models and combining them with explanation techniques, XAI aims to help users understand, appropriately trust, and effectively manage the emerging generation of AI systems</a:t>
            </a:r>
          </a:p>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pPr/>
              <a:t>3</a:t>
            </a:fld>
            <a:endParaRPr lang="en-US" dirty="0"/>
          </a:p>
        </p:txBody>
      </p:sp>
    </p:spTree>
    <p:extLst>
      <p:ext uri="{BB962C8B-B14F-4D97-AF65-F5344CB8AC3E}">
        <p14:creationId xmlns:p14="http://schemas.microsoft.com/office/powerpoint/2010/main" val="1113358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pPr/>
              <a:t>4</a:t>
            </a:fld>
            <a:endParaRPr lang="en-US" dirty="0"/>
          </a:p>
        </p:txBody>
      </p:sp>
    </p:spTree>
    <p:extLst>
      <p:ext uri="{BB962C8B-B14F-4D97-AF65-F5344CB8AC3E}">
        <p14:creationId xmlns:p14="http://schemas.microsoft.com/office/powerpoint/2010/main" val="2049096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_and_Conten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231CC523-8BC6-4921-807A-66BD262F34AB}"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Content Placeholder 10"/>
          <p:cNvSpPr>
            <a:spLocks noGrp="1"/>
          </p:cNvSpPr>
          <p:nvPr>
            <p:ph sz="quarter" idx="13"/>
          </p:nvPr>
        </p:nvSpPr>
        <p:spPr>
          <a:xfrm>
            <a:off x="419100" y="1143000"/>
            <a:ext cx="8305800" cy="5334000"/>
          </a:xfrm>
        </p:spPr>
        <p:txBody>
          <a:bodyPr/>
          <a:lstStyle>
            <a:lvl1pPr marL="342900" indent="-342900">
              <a:buClr>
                <a:schemeClr val="accent3">
                  <a:lumMod val="75000"/>
                </a:schemeClr>
              </a:buClr>
              <a:buSzPct val="120000"/>
              <a:buFont typeface="Tahoma" panose="020B0604030504040204" pitchFamily="34" charset="0"/>
              <a:buChar char="•"/>
              <a:defRPr sz="1800">
                <a:latin typeface="Tahoma" pitchFamily="34" charset="0"/>
                <a:ea typeface="Tahoma" pitchFamily="34" charset="0"/>
                <a:cs typeface="Tahoma" pitchFamily="34" charset="0"/>
              </a:defRPr>
            </a:lvl1pPr>
            <a:lvl2pPr marL="742950" indent="-285750">
              <a:buFont typeface="Courier New" panose="02070309020205020404" pitchFamily="49" charset="0"/>
              <a:buChar char="o"/>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886244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231CC523-8BC6-4921-807A-66BD262F34AB}" type="slidenum">
              <a:rPr lang="en-US" smtClean="0">
                <a:solidFill>
                  <a:prstClr val="black">
                    <a:tint val="75000"/>
                  </a:prstClr>
                </a:solidFill>
              </a:rPr>
              <a:pPr>
                <a:defRPr/>
              </a:pPr>
              <a:t>‹#›</a:t>
            </a:fld>
            <a:endParaRPr lang="en-US" dirty="0">
              <a:solidFill>
                <a:prstClr val="black">
                  <a:tint val="75000"/>
                </a:prstClr>
              </a:solidFill>
            </a:endParaRPr>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21037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231CC523-8BC6-4921-807A-66BD262F34AB}"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06026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231CC523-8BC6-4921-807A-66BD262F34A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77935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_and_Conten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dirty="0"/>
          </a:p>
        </p:txBody>
      </p:sp>
      <p:sp>
        <p:nvSpPr>
          <p:cNvPr id="5" name="Content Placeholder 10"/>
          <p:cNvSpPr>
            <a:spLocks noGrp="1"/>
          </p:cNvSpPr>
          <p:nvPr>
            <p:ph sz="quarter" idx="13"/>
          </p:nvPr>
        </p:nvSpPr>
        <p:spPr>
          <a:xfrm>
            <a:off x="419100" y="1143000"/>
            <a:ext cx="8305800" cy="5334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8719072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31CC523-8BC6-4921-807A-66BD262F34A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871998655"/>
      </p:ext>
    </p:extLst>
  </p:cSld>
  <p:clrMap bg1="lt1" tx1="dk1" bg2="lt2" tx2="dk2" accent1="accent1" accent2="accent2" accent3="accent3" accent4="accent4" accent5="accent5" accent6="accent6" hlink="hlink" folHlink="folHlink"/>
  <p:sldLayoutIdLst>
    <p:sldLayoutId id="2147483773" r:id="rId1"/>
    <p:sldLayoutId id="2147483777" r:id="rId2"/>
    <p:sldLayoutId id="2147483780" r:id="rId3"/>
    <p:sldLayoutId id="2147483784" r:id="rId4"/>
    <p:sldLayoutId id="2147483721" r:id="rId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CF464B-CC4E-BAF1-E761-71CF03636FDD}"/>
              </a:ext>
            </a:extLst>
          </p:cNvPr>
          <p:cNvSpPr>
            <a:spLocks noGrp="1"/>
          </p:cNvSpPr>
          <p:nvPr>
            <p:ph type="sldNum" sz="quarter" idx="11"/>
          </p:nvPr>
        </p:nvSpPr>
        <p:spPr/>
        <p:txBody>
          <a:bodyPr/>
          <a:lstStyle/>
          <a:p>
            <a:pPr>
              <a:defRPr/>
            </a:pPr>
            <a:fld id="{231CC523-8BC6-4921-807A-66BD262F34AB}" type="slidenum">
              <a:rPr lang="en-US" smtClean="0">
                <a:solidFill>
                  <a:prstClr val="black">
                    <a:tint val="75000"/>
                  </a:prstClr>
                </a:solidFill>
              </a:rPr>
              <a:pPr>
                <a:defRPr/>
              </a:pPr>
              <a:t>1</a:t>
            </a:fld>
            <a:endParaRPr lang="en-US" dirty="0">
              <a:solidFill>
                <a:prstClr val="black">
                  <a:tint val="75000"/>
                </a:prstClr>
              </a:solidFill>
            </a:endParaRPr>
          </a:p>
        </p:txBody>
      </p:sp>
      <p:sp>
        <p:nvSpPr>
          <p:cNvPr id="3" name="Title 2">
            <a:extLst>
              <a:ext uri="{FF2B5EF4-FFF2-40B4-BE49-F238E27FC236}">
                <a16:creationId xmlns:a16="http://schemas.microsoft.com/office/drawing/2014/main" id="{DBFDB44A-B174-D7CD-7340-CCF80FDA0554}"/>
              </a:ext>
            </a:extLst>
          </p:cNvPr>
          <p:cNvSpPr>
            <a:spLocks noGrp="1"/>
          </p:cNvSpPr>
          <p:nvPr>
            <p:ph type="ctrTitle"/>
          </p:nvPr>
        </p:nvSpPr>
        <p:spPr/>
        <p:txBody>
          <a:bodyPr/>
          <a:lstStyle/>
          <a:p>
            <a:endParaRPr lang="en-IN"/>
          </a:p>
        </p:txBody>
      </p:sp>
      <p:pic>
        <p:nvPicPr>
          <p:cNvPr id="1026" name="Picture 2" descr="Understanding machine learning predictions with LIME | by Xavier Eugenio  Asuncion | Medium">
            <a:extLst>
              <a:ext uri="{FF2B5EF4-FFF2-40B4-BE49-F238E27FC236}">
                <a16:creationId xmlns:a16="http://schemas.microsoft.com/office/drawing/2014/main" id="{DFDD37D7-EB2E-4D7B-FB36-FAAF50D653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563"/>
            <a:ext cx="9144000" cy="674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040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CF464B-CC4E-BAF1-E761-71CF03636FDD}"/>
              </a:ext>
            </a:extLst>
          </p:cNvPr>
          <p:cNvSpPr>
            <a:spLocks noGrp="1"/>
          </p:cNvSpPr>
          <p:nvPr>
            <p:ph type="sldNum" sz="quarter" idx="11"/>
          </p:nvPr>
        </p:nvSpPr>
        <p:spPr/>
        <p:txBody>
          <a:bodyPr/>
          <a:lstStyle/>
          <a:p>
            <a:pPr>
              <a:defRPr/>
            </a:pPr>
            <a:fld id="{231CC523-8BC6-4921-807A-66BD262F34AB}" type="slidenum">
              <a:rPr lang="en-US" smtClean="0">
                <a:solidFill>
                  <a:prstClr val="black">
                    <a:tint val="75000"/>
                  </a:prstClr>
                </a:solidFill>
              </a:rPr>
              <a:pPr>
                <a:defRPr/>
              </a:pPr>
              <a:t>2</a:t>
            </a:fld>
            <a:endParaRPr lang="en-US" dirty="0">
              <a:solidFill>
                <a:prstClr val="black">
                  <a:tint val="75000"/>
                </a:prstClr>
              </a:solidFill>
            </a:endParaRPr>
          </a:p>
        </p:txBody>
      </p:sp>
      <p:sp>
        <p:nvSpPr>
          <p:cNvPr id="3" name="Title 2">
            <a:extLst>
              <a:ext uri="{FF2B5EF4-FFF2-40B4-BE49-F238E27FC236}">
                <a16:creationId xmlns:a16="http://schemas.microsoft.com/office/drawing/2014/main" id="{DBFDB44A-B174-D7CD-7340-CCF80FDA0554}"/>
              </a:ext>
            </a:extLst>
          </p:cNvPr>
          <p:cNvSpPr>
            <a:spLocks noGrp="1"/>
          </p:cNvSpPr>
          <p:nvPr>
            <p:ph type="ctrTitle"/>
          </p:nvPr>
        </p:nvSpPr>
        <p:spPr/>
        <p:txBody>
          <a:bodyPr/>
          <a:lstStyle/>
          <a:p>
            <a:endParaRPr lang="en-IN"/>
          </a:p>
        </p:txBody>
      </p:sp>
      <p:pic>
        <p:nvPicPr>
          <p:cNvPr id="2050" name="Picture 2" descr="Explanation of models based on the example of LIME - how does ML work?">
            <a:extLst>
              <a:ext uri="{FF2B5EF4-FFF2-40B4-BE49-F238E27FC236}">
                <a16:creationId xmlns:a16="http://schemas.microsoft.com/office/drawing/2014/main" id="{59ED7C6D-6EC2-1370-C80E-DAA52F2317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38213"/>
            <a:ext cx="9144000" cy="498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225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231CC523-8BC6-4921-807A-66BD262F34AB}" type="slidenum">
              <a:rPr lang="en-US" smtClean="0"/>
              <a:pPr>
                <a:defRPr/>
              </a:pPr>
              <a:t>3</a:t>
            </a:fld>
            <a:endParaRPr lang="en-US" dirty="0"/>
          </a:p>
        </p:txBody>
      </p:sp>
      <p:sp>
        <p:nvSpPr>
          <p:cNvPr id="5" name="Title 4"/>
          <p:cNvSpPr>
            <a:spLocks noGrp="1"/>
          </p:cNvSpPr>
          <p:nvPr>
            <p:ph type="ctrTitle"/>
          </p:nvPr>
        </p:nvSpPr>
        <p:spPr/>
        <p:txBody>
          <a:bodyPr>
            <a:normAutofit/>
          </a:bodyPr>
          <a:lstStyle/>
          <a:p>
            <a:r>
              <a:rPr lang="en-US" dirty="0">
                <a:solidFill>
                  <a:srgbClr val="0070C0"/>
                </a:solidFill>
              </a:rPr>
              <a:t>The Need for Explainable AI</a:t>
            </a:r>
          </a:p>
        </p:txBody>
      </p:sp>
      <p:sp>
        <p:nvSpPr>
          <p:cNvPr id="6" name="Oval 5"/>
          <p:cNvSpPr/>
          <p:nvPr/>
        </p:nvSpPr>
        <p:spPr>
          <a:xfrm>
            <a:off x="6721847" y="1095991"/>
            <a:ext cx="1611215" cy="1613765"/>
          </a:xfrm>
          <a:prstGeom prst="ellipse">
            <a:avLst/>
          </a:prstGeom>
          <a:no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algn="ctr"/>
            <a:r>
              <a:rPr lang="en-US" dirty="0">
                <a:solidFill>
                  <a:prstClr val="black"/>
                </a:solidFill>
                <a:latin typeface="Avenir Next"/>
              </a:rPr>
              <a:t>User</a:t>
            </a:r>
          </a:p>
        </p:txBody>
      </p:sp>
      <p:sp>
        <p:nvSpPr>
          <p:cNvPr id="7" name="Rectangle 6"/>
          <p:cNvSpPr/>
          <p:nvPr/>
        </p:nvSpPr>
        <p:spPr>
          <a:xfrm>
            <a:off x="2258089" y="1148574"/>
            <a:ext cx="1611214" cy="160936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37160" bIns="137160" rtlCol="0" anchor="t" anchorCtr="0"/>
          <a:lstStyle/>
          <a:p>
            <a:pPr algn="ctr"/>
            <a:r>
              <a:rPr lang="en-US" dirty="0">
                <a:solidFill>
                  <a:schemeClr val="tx1"/>
                </a:solidFill>
                <a:latin typeface="Avenir Next"/>
              </a:rPr>
              <a:t>AI</a:t>
            </a:r>
          </a:p>
          <a:p>
            <a:pPr algn="ctr"/>
            <a:r>
              <a:rPr lang="en-US" dirty="0">
                <a:solidFill>
                  <a:schemeClr val="tx1"/>
                </a:solidFill>
                <a:latin typeface="Avenir Next"/>
              </a:rPr>
              <a:t>System</a:t>
            </a:r>
          </a:p>
        </p:txBody>
      </p:sp>
      <p:pic>
        <p:nvPicPr>
          <p:cNvPr id="10" name="Picture 9"/>
          <p:cNvPicPr>
            <a:picLocks noChangeAspect="1"/>
          </p:cNvPicPr>
          <p:nvPr/>
        </p:nvPicPr>
        <p:blipFill>
          <a:blip r:embed="rId3"/>
          <a:stretch>
            <a:fillRect/>
          </a:stretch>
        </p:blipFill>
        <p:spPr>
          <a:xfrm>
            <a:off x="7204131" y="1660968"/>
            <a:ext cx="648317" cy="864423"/>
          </a:xfrm>
          <a:prstGeom prst="rect">
            <a:avLst/>
          </a:prstGeom>
        </p:spPr>
      </p:pic>
      <p:pic>
        <p:nvPicPr>
          <p:cNvPr id="11" name="Picture 10"/>
          <p:cNvPicPr>
            <a:picLocks noChangeAspect="1"/>
          </p:cNvPicPr>
          <p:nvPr/>
        </p:nvPicPr>
        <p:blipFill rotWithShape="1">
          <a:blip r:embed="rId4"/>
          <a:srcRect b="4060"/>
          <a:stretch/>
        </p:blipFill>
        <p:spPr>
          <a:xfrm>
            <a:off x="2451511" y="1844801"/>
            <a:ext cx="1263369" cy="772493"/>
          </a:xfrm>
          <a:prstGeom prst="rect">
            <a:avLst/>
          </a:prstGeom>
        </p:spPr>
      </p:pic>
      <p:sp>
        <p:nvSpPr>
          <p:cNvPr id="21" name="TextBox 20"/>
          <p:cNvSpPr txBox="1"/>
          <p:nvPr/>
        </p:nvSpPr>
        <p:spPr>
          <a:xfrm>
            <a:off x="6359539" y="2745757"/>
            <a:ext cx="2403461" cy="1513235"/>
          </a:xfrm>
          <a:prstGeom prst="rect">
            <a:avLst/>
          </a:prstGeom>
          <a:noFill/>
        </p:spPr>
        <p:txBody>
          <a:bodyPr wrap="square" rtlCol="0">
            <a:spAutoFit/>
          </a:bodyPr>
          <a:lstStyle/>
          <a:p>
            <a:pPr marL="127394" indent="-127394">
              <a:spcBef>
                <a:spcPts val="150"/>
              </a:spcBef>
              <a:buFont typeface="Arial" panose="020B0604020202020204" pitchFamily="34" charset="0"/>
              <a:buChar char="•"/>
            </a:pPr>
            <a:r>
              <a:rPr lang="en-US" sz="1400" dirty="0">
                <a:solidFill>
                  <a:schemeClr val="accent1">
                    <a:lumMod val="50000"/>
                  </a:schemeClr>
                </a:solidFill>
                <a:latin typeface="Avenir Next"/>
              </a:rPr>
              <a:t>Why did you do that?</a:t>
            </a:r>
          </a:p>
          <a:p>
            <a:pPr marL="127394" indent="-127394">
              <a:spcBef>
                <a:spcPts val="150"/>
              </a:spcBef>
              <a:buFont typeface="Arial" panose="020B0604020202020204" pitchFamily="34" charset="0"/>
              <a:buChar char="•"/>
            </a:pPr>
            <a:r>
              <a:rPr lang="en-US" sz="1400" dirty="0">
                <a:solidFill>
                  <a:schemeClr val="accent1">
                    <a:lumMod val="50000"/>
                  </a:schemeClr>
                </a:solidFill>
                <a:latin typeface="Avenir Next"/>
              </a:rPr>
              <a:t>Why not something else?</a:t>
            </a:r>
          </a:p>
          <a:p>
            <a:pPr marL="127394" indent="-127394">
              <a:spcBef>
                <a:spcPts val="150"/>
              </a:spcBef>
              <a:buFont typeface="Arial" panose="020B0604020202020204" pitchFamily="34" charset="0"/>
              <a:buChar char="•"/>
            </a:pPr>
            <a:r>
              <a:rPr lang="en-US" sz="1400" dirty="0">
                <a:solidFill>
                  <a:schemeClr val="accent1">
                    <a:lumMod val="50000"/>
                  </a:schemeClr>
                </a:solidFill>
                <a:latin typeface="Avenir Next"/>
              </a:rPr>
              <a:t>When do you succeed?</a:t>
            </a:r>
          </a:p>
          <a:p>
            <a:pPr marL="127394" indent="-127394">
              <a:spcBef>
                <a:spcPts val="150"/>
              </a:spcBef>
              <a:buFont typeface="Arial" panose="020B0604020202020204" pitchFamily="34" charset="0"/>
              <a:buChar char="•"/>
            </a:pPr>
            <a:r>
              <a:rPr lang="en-US" sz="1400" dirty="0">
                <a:solidFill>
                  <a:schemeClr val="accent1">
                    <a:lumMod val="50000"/>
                  </a:schemeClr>
                </a:solidFill>
                <a:latin typeface="Avenir Next"/>
              </a:rPr>
              <a:t>When do you fail?</a:t>
            </a:r>
          </a:p>
          <a:p>
            <a:pPr marL="127394" indent="-127394">
              <a:spcBef>
                <a:spcPts val="150"/>
              </a:spcBef>
              <a:buFont typeface="Arial" panose="020B0604020202020204" pitchFamily="34" charset="0"/>
              <a:buChar char="•"/>
            </a:pPr>
            <a:r>
              <a:rPr lang="en-US" sz="1400" dirty="0">
                <a:solidFill>
                  <a:schemeClr val="accent1">
                    <a:lumMod val="50000"/>
                  </a:schemeClr>
                </a:solidFill>
                <a:latin typeface="Avenir Next"/>
              </a:rPr>
              <a:t>When can I trust you?</a:t>
            </a:r>
          </a:p>
          <a:p>
            <a:pPr marL="127394" indent="-127394">
              <a:spcBef>
                <a:spcPts val="150"/>
              </a:spcBef>
              <a:buFont typeface="Arial" panose="020B0604020202020204" pitchFamily="34" charset="0"/>
              <a:buChar char="•"/>
            </a:pPr>
            <a:r>
              <a:rPr lang="en-US" sz="1400" dirty="0">
                <a:solidFill>
                  <a:schemeClr val="accent1">
                    <a:lumMod val="50000"/>
                  </a:schemeClr>
                </a:solidFill>
                <a:latin typeface="Avenir Next"/>
              </a:rPr>
              <a:t>How do I correct an error?</a:t>
            </a:r>
          </a:p>
        </p:txBody>
      </p:sp>
      <p:sp>
        <p:nvSpPr>
          <p:cNvPr id="22" name="Rectangle 21"/>
          <p:cNvSpPr/>
          <p:nvPr/>
        </p:nvSpPr>
        <p:spPr>
          <a:xfrm>
            <a:off x="1240971" y="2840597"/>
            <a:ext cx="3937517" cy="1082348"/>
          </a:xfrm>
          <a:prstGeom prst="rect">
            <a:avLst/>
          </a:prstGeom>
          <a:noFill/>
        </p:spPr>
        <p:txBody>
          <a:bodyPr wrap="square" rtlCol="0">
            <a:spAutoFit/>
          </a:bodyPr>
          <a:lstStyle/>
          <a:p>
            <a:pPr marL="127394" indent="-127394">
              <a:spcBef>
                <a:spcPts val="450"/>
              </a:spcBef>
              <a:buFont typeface="Arial" panose="020B0604020202020204" pitchFamily="34" charset="0"/>
              <a:buChar char="•"/>
            </a:pPr>
            <a:r>
              <a:rPr lang="en-US" sz="1400" dirty="0">
                <a:solidFill>
                  <a:schemeClr val="accent1">
                    <a:lumMod val="50000"/>
                  </a:schemeClr>
                </a:solidFill>
                <a:latin typeface="Avenir Next"/>
              </a:rPr>
              <a:t>We are entering a new age of AI applications</a:t>
            </a:r>
          </a:p>
          <a:p>
            <a:pPr marL="127394" indent="-127394">
              <a:spcBef>
                <a:spcPts val="450"/>
              </a:spcBef>
              <a:buFont typeface="Arial" panose="020B0604020202020204" pitchFamily="34" charset="0"/>
              <a:buChar char="•"/>
            </a:pPr>
            <a:r>
              <a:rPr lang="en-US" sz="1400" dirty="0">
                <a:solidFill>
                  <a:schemeClr val="accent1">
                    <a:lumMod val="50000"/>
                  </a:schemeClr>
                </a:solidFill>
                <a:latin typeface="Avenir Next"/>
              </a:rPr>
              <a:t>Machine learning is the core technology</a:t>
            </a:r>
          </a:p>
          <a:p>
            <a:pPr marL="127394" lvl="0" indent="-127394">
              <a:spcBef>
                <a:spcPts val="450"/>
              </a:spcBef>
              <a:buFont typeface="Arial" panose="020B0604020202020204" pitchFamily="34" charset="0"/>
              <a:buChar char="•"/>
            </a:pPr>
            <a:r>
              <a:rPr lang="en-US" sz="1400" dirty="0">
                <a:solidFill>
                  <a:schemeClr val="accent1">
                    <a:lumMod val="50000"/>
                  </a:schemeClr>
                </a:solidFill>
                <a:latin typeface="Avenir Next"/>
              </a:rPr>
              <a:t>Machine learning models are opaque, non-intuitive, and difficult for people to understand </a:t>
            </a:r>
          </a:p>
        </p:txBody>
      </p:sp>
      <p:sp>
        <p:nvSpPr>
          <p:cNvPr id="14" name="TextBox 13"/>
          <p:cNvSpPr txBox="1"/>
          <p:nvPr/>
        </p:nvSpPr>
        <p:spPr>
          <a:xfrm>
            <a:off x="253381" y="5130156"/>
            <a:ext cx="8509619" cy="1538883"/>
          </a:xfrm>
          <a:prstGeom prst="rect">
            <a:avLst/>
          </a:prstGeom>
          <a:noFill/>
        </p:spPr>
        <p:txBody>
          <a:bodyPr wrap="square" rtlCol="0">
            <a:spAutoFit/>
          </a:bodyPr>
          <a:lstStyle/>
          <a:p>
            <a:pPr marL="173038" indent="-173038">
              <a:spcBef>
                <a:spcPts val="600"/>
              </a:spcBef>
              <a:buFont typeface="Arial" panose="020B0604020202020204" pitchFamily="34" charset="0"/>
              <a:buChar char="•"/>
            </a:pPr>
            <a:r>
              <a:rPr lang="en-US" sz="1600" dirty="0">
                <a:latin typeface="Avenir Next"/>
              </a:rPr>
              <a:t>The current generation of AI systems offer tremendous benefits, but their effectiveness will be limited by the machine’s inability to explain its decisions and actions to users. </a:t>
            </a:r>
          </a:p>
          <a:p>
            <a:pPr marL="173038" indent="-173038">
              <a:spcBef>
                <a:spcPts val="600"/>
              </a:spcBef>
              <a:buFont typeface="Arial" panose="020B0604020202020204" pitchFamily="34" charset="0"/>
              <a:buChar char="•"/>
            </a:pPr>
            <a:r>
              <a:rPr lang="en-US" sz="1600" dirty="0">
                <a:latin typeface="Avenir Next"/>
              </a:rPr>
              <a:t>Explainable AI will be essential if users are to understand, appropriately trust, and effectively manage this incoming generation of artificially intelligent partners.</a:t>
            </a:r>
          </a:p>
          <a:p>
            <a:pPr>
              <a:spcBef>
                <a:spcPts val="600"/>
              </a:spcBef>
            </a:pPr>
            <a:endParaRPr lang="en-US" sz="2000" dirty="0">
              <a:latin typeface="Avenir Next"/>
            </a:endParaRPr>
          </a:p>
        </p:txBody>
      </p:sp>
    </p:spTree>
    <p:extLst>
      <p:ext uri="{BB962C8B-B14F-4D97-AF65-F5344CB8AC3E}">
        <p14:creationId xmlns:p14="http://schemas.microsoft.com/office/powerpoint/2010/main" val="1598587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231CC523-8BC6-4921-807A-66BD262F34AB}" type="slidenum">
              <a:rPr lang="en-US" smtClean="0">
                <a:solidFill>
                  <a:prstClr val="black">
                    <a:tint val="75000"/>
                  </a:prstClr>
                </a:solidFill>
              </a:rPr>
              <a:pPr>
                <a:defRPr/>
              </a:pPr>
              <a:t>4</a:t>
            </a:fld>
            <a:endParaRPr lang="en-US" dirty="0">
              <a:solidFill>
                <a:prstClr val="black">
                  <a:tint val="75000"/>
                </a:prstClr>
              </a:solidFill>
            </a:endParaRPr>
          </a:p>
        </p:txBody>
      </p:sp>
      <p:sp>
        <p:nvSpPr>
          <p:cNvPr id="4" name="Title 3"/>
          <p:cNvSpPr>
            <a:spLocks noGrp="1"/>
          </p:cNvSpPr>
          <p:nvPr>
            <p:ph type="ctrTitle"/>
          </p:nvPr>
        </p:nvSpPr>
        <p:spPr/>
        <p:txBody>
          <a:bodyPr>
            <a:normAutofit/>
          </a:bodyPr>
          <a:lstStyle/>
          <a:p>
            <a:r>
              <a:rPr lang="en-US" dirty="0">
                <a:solidFill>
                  <a:srgbClr val="0070C0"/>
                </a:solidFill>
              </a:rPr>
              <a:t>XAI Concept</a:t>
            </a:r>
          </a:p>
        </p:txBody>
      </p:sp>
      <p:grpSp>
        <p:nvGrpSpPr>
          <p:cNvPr id="11" name="Group 10"/>
          <p:cNvGrpSpPr/>
          <p:nvPr/>
        </p:nvGrpSpPr>
        <p:grpSpPr>
          <a:xfrm>
            <a:off x="379071" y="1345951"/>
            <a:ext cx="8557452" cy="1971096"/>
            <a:chOff x="333915" y="1409558"/>
            <a:chExt cx="8557452" cy="1971096"/>
          </a:xfrm>
        </p:grpSpPr>
        <p:sp>
          <p:nvSpPr>
            <p:cNvPr id="29" name="Rectangle 28"/>
            <p:cNvSpPr/>
            <p:nvPr/>
          </p:nvSpPr>
          <p:spPr>
            <a:xfrm>
              <a:off x="1713679" y="1898574"/>
              <a:ext cx="1219914" cy="1120717"/>
            </a:xfrm>
            <a:prstGeom prst="rect">
              <a:avLst/>
            </a:prstGeom>
            <a:noFill/>
            <a:ln w="1905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effectLst/>
                  <a:uLnTx/>
                  <a:uFillTx/>
                  <a:latin typeface="Avenir Next" charset="0"/>
                  <a:ea typeface="Avenir Next" charset="0"/>
                  <a:cs typeface="Avenir Next" charset="0"/>
                </a:rPr>
                <a:t>Machine Learning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effectLst/>
                  <a:uLnTx/>
                  <a:uFillTx/>
                  <a:latin typeface="Avenir Next" charset="0"/>
                  <a:ea typeface="Avenir Next" charset="0"/>
                  <a:cs typeface="Avenir Next" charset="0"/>
                </a:rPr>
                <a:t>Process</a:t>
              </a:r>
            </a:p>
          </p:txBody>
        </p:sp>
        <p:sp>
          <p:nvSpPr>
            <p:cNvPr id="30" name="Rectangle 29"/>
            <p:cNvSpPr/>
            <p:nvPr/>
          </p:nvSpPr>
          <p:spPr>
            <a:xfrm>
              <a:off x="341991" y="1898453"/>
              <a:ext cx="1192203" cy="1120717"/>
            </a:xfrm>
            <a:prstGeom prst="rect">
              <a:avLst/>
            </a:prstGeom>
            <a:noFill/>
            <a:ln w="19050" cap="flat" cmpd="sng" algn="ctr">
              <a:solidFill>
                <a:schemeClr val="tx1"/>
              </a:solidFill>
              <a:prstDash val="solid"/>
              <a:miter lim="800000"/>
            </a:ln>
            <a:effectLst/>
          </p:spPr>
          <p:txBody>
            <a:bodyPr rtlCol="0" anchor="ctr"/>
            <a:lstStyle/>
            <a:p>
              <a:pPr algn="ctr"/>
              <a:r>
                <a:rPr lang="en-US" sz="1600" kern="0" dirty="0">
                  <a:latin typeface="Avenir Next" charset="0"/>
                  <a:ea typeface="Avenir Next" charset="0"/>
                  <a:cs typeface="Avenir Next" charset="0"/>
                </a:rPr>
                <a:t>Training Data</a:t>
              </a:r>
            </a:p>
          </p:txBody>
        </p:sp>
        <p:cxnSp>
          <p:nvCxnSpPr>
            <p:cNvPr id="31" name="Straight Arrow Connector 30"/>
            <p:cNvCxnSpPr>
              <a:stCxn id="30" idx="3"/>
              <a:endCxn id="29" idx="1"/>
            </p:cNvCxnSpPr>
            <p:nvPr/>
          </p:nvCxnSpPr>
          <p:spPr>
            <a:xfrm>
              <a:off x="1534194" y="2458812"/>
              <a:ext cx="179485" cy="121"/>
            </a:xfrm>
            <a:prstGeom prst="straightConnector1">
              <a:avLst/>
            </a:prstGeom>
            <a:noFill/>
            <a:ln w="28575" cap="flat" cmpd="sng" algn="ctr">
              <a:solidFill>
                <a:schemeClr val="tx1"/>
              </a:solidFill>
              <a:prstDash val="solid"/>
              <a:miter lim="800000"/>
              <a:tailEnd type="triangle"/>
            </a:ln>
            <a:effectLst/>
          </p:spPr>
        </p:cxnSp>
        <p:sp>
          <p:nvSpPr>
            <p:cNvPr id="32" name="Rectangle 31"/>
            <p:cNvSpPr/>
            <p:nvPr/>
          </p:nvSpPr>
          <p:spPr>
            <a:xfrm>
              <a:off x="3116472" y="1898574"/>
              <a:ext cx="1219914" cy="1120717"/>
            </a:xfrm>
            <a:prstGeom prst="rect">
              <a:avLst/>
            </a:prstGeom>
            <a:noFill/>
            <a:ln w="19050" cap="flat" cmpd="sng" algn="ctr">
              <a:solidFill>
                <a:schemeClr val="tx1"/>
              </a:solidFill>
              <a:prstDash val="solid"/>
              <a:miter lim="800000"/>
            </a:ln>
            <a:effectLst/>
          </p:spPr>
          <p:txBody>
            <a:bodyPr rtlCol="0" anchor="ctr"/>
            <a:lstStyle/>
            <a:p>
              <a:pPr lvl="0" algn="ctr">
                <a:defRPr/>
              </a:pPr>
              <a:r>
                <a:rPr lang="en-US" sz="1600" kern="0" dirty="0">
                  <a:latin typeface="Avenir Next" charset="0"/>
                  <a:ea typeface="Avenir Next" charset="0"/>
                  <a:cs typeface="Avenir Next" charset="0"/>
                </a:rPr>
                <a:t>Learned</a:t>
              </a:r>
            </a:p>
            <a:p>
              <a:pPr lvl="0" algn="ctr">
                <a:defRPr/>
              </a:pPr>
              <a:r>
                <a:rPr lang="en-US" sz="1600" kern="0" dirty="0">
                  <a:latin typeface="Avenir Next" charset="0"/>
                  <a:ea typeface="Avenir Next" charset="0"/>
                  <a:cs typeface="Avenir Next" charset="0"/>
                </a:rPr>
                <a:t>Function</a:t>
              </a:r>
            </a:p>
          </p:txBody>
        </p:sp>
        <p:cxnSp>
          <p:nvCxnSpPr>
            <p:cNvPr id="33" name="Straight Arrow Connector 32"/>
            <p:cNvCxnSpPr>
              <a:stCxn id="32" idx="3"/>
              <a:endCxn id="34" idx="2"/>
            </p:cNvCxnSpPr>
            <p:nvPr/>
          </p:nvCxnSpPr>
          <p:spPr>
            <a:xfrm>
              <a:off x="4336386" y="2458933"/>
              <a:ext cx="1442354" cy="1699"/>
            </a:xfrm>
            <a:prstGeom prst="straightConnector1">
              <a:avLst/>
            </a:prstGeom>
            <a:noFill/>
            <a:ln w="28575" cap="flat" cmpd="sng" algn="ctr">
              <a:solidFill>
                <a:schemeClr val="tx1"/>
              </a:solidFill>
              <a:prstDash val="solid"/>
              <a:miter lim="800000"/>
              <a:headEnd type="none" w="med" len="med"/>
              <a:tailEnd type="triangle" w="med" len="med"/>
            </a:ln>
            <a:effectLst/>
          </p:spPr>
        </p:cxnSp>
        <p:sp>
          <p:nvSpPr>
            <p:cNvPr id="34" name="Oval 33"/>
            <p:cNvSpPr/>
            <p:nvPr/>
          </p:nvSpPr>
          <p:spPr>
            <a:xfrm>
              <a:off x="5778740" y="1950652"/>
              <a:ext cx="997234" cy="1019959"/>
            </a:xfrm>
            <a:prstGeom prst="ellipse">
              <a:avLst/>
            </a:prstGeom>
            <a:noFill/>
            <a:ln w="19050" cap="flat" cmpd="sng" algn="ctr">
              <a:solidFill>
                <a:schemeClr val="tx1"/>
              </a:solidFill>
              <a:prstDash val="solid"/>
              <a:miter lim="800000"/>
            </a:ln>
            <a:effectLst/>
          </p:spPr>
          <p:txBody>
            <a:bodyPr lIns="0" rIns="0" rtlCol="0" anchor="ctr"/>
            <a:lstStyle/>
            <a:p>
              <a:pPr algn="ctr"/>
              <a:endParaRPr lang="en-US" sz="1600" kern="0" dirty="0">
                <a:latin typeface="Avenir Next" charset="0"/>
                <a:ea typeface="Avenir Next" charset="0"/>
                <a:cs typeface="Avenir Next" charset="0"/>
              </a:endParaRPr>
            </a:p>
          </p:txBody>
        </p:sp>
        <p:sp>
          <p:nvSpPr>
            <p:cNvPr id="35" name="TextBox 34"/>
            <p:cNvSpPr txBox="1"/>
            <p:nvPr/>
          </p:nvSpPr>
          <p:spPr>
            <a:xfrm>
              <a:off x="333915" y="1409558"/>
              <a:ext cx="1058303" cy="461665"/>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Avenir Next" charset="0"/>
                  <a:ea typeface="Avenir Next" charset="0"/>
                  <a:cs typeface="Avenir Next" charset="0"/>
                </a:rPr>
                <a:t>Today</a:t>
              </a:r>
            </a:p>
          </p:txBody>
        </p:sp>
        <p:cxnSp>
          <p:nvCxnSpPr>
            <p:cNvPr id="36" name="Straight Arrow Connector 35"/>
            <p:cNvCxnSpPr>
              <a:stCxn id="29" idx="3"/>
              <a:endCxn id="32" idx="1"/>
            </p:cNvCxnSpPr>
            <p:nvPr/>
          </p:nvCxnSpPr>
          <p:spPr>
            <a:xfrm>
              <a:off x="2933593" y="2458933"/>
              <a:ext cx="182879" cy="0"/>
            </a:xfrm>
            <a:prstGeom prst="straightConnector1">
              <a:avLst/>
            </a:prstGeom>
            <a:noFill/>
            <a:ln w="28575" cap="flat" cmpd="sng" algn="ctr">
              <a:solidFill>
                <a:schemeClr val="tx1"/>
              </a:solidFill>
              <a:prstDash val="solid"/>
              <a:miter lim="800000"/>
              <a:tailEnd type="triangle"/>
            </a:ln>
            <a:effectLst/>
          </p:spPr>
        </p:cxnSp>
        <p:sp>
          <p:nvSpPr>
            <p:cNvPr id="37" name="TextBox 36"/>
            <p:cNvSpPr txBox="1"/>
            <p:nvPr/>
          </p:nvSpPr>
          <p:spPr>
            <a:xfrm>
              <a:off x="6746215" y="1759579"/>
              <a:ext cx="2145152" cy="1328569"/>
            </a:xfrm>
            <a:prstGeom prst="rect">
              <a:avLst/>
            </a:prstGeom>
            <a:noFill/>
            <a:ln>
              <a:noFill/>
            </a:ln>
          </p:spPr>
          <p:txBody>
            <a:bodyPr wrap="square" lIns="91440" rIns="91440" rtlCol="0">
              <a:spAutoFit/>
            </a:bodyPr>
            <a:lstStyle/>
            <a:p>
              <a:pPr marL="119063" marR="0" lvl="0" indent="-119063" defTabSz="914400" eaLnBrk="1" fontAlgn="auto" latinLnBrk="0" hangingPunct="1">
                <a:lnSpc>
                  <a:spcPct val="100000"/>
                </a:lnSpc>
                <a:spcBef>
                  <a:spcPts val="15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Why did you do that?</a:t>
              </a:r>
            </a:p>
            <a:p>
              <a:pPr marL="119063" marR="0" lvl="0" indent="-119063" defTabSz="914400" eaLnBrk="1" fontAlgn="auto" latinLnBrk="0" hangingPunct="1">
                <a:lnSpc>
                  <a:spcPct val="100000"/>
                </a:lnSpc>
                <a:spcBef>
                  <a:spcPts val="15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Why not something else?</a:t>
              </a:r>
            </a:p>
            <a:p>
              <a:pPr marL="119063" marR="0" lvl="0" indent="-119063" defTabSz="914400" eaLnBrk="1" fontAlgn="auto" latinLnBrk="0" hangingPunct="1">
                <a:lnSpc>
                  <a:spcPct val="100000"/>
                </a:lnSpc>
                <a:spcBef>
                  <a:spcPts val="15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When do you succeed?</a:t>
              </a:r>
            </a:p>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When do you fail?</a:t>
              </a:r>
            </a:p>
            <a:p>
              <a:pPr marL="119063" marR="0" lvl="0" indent="-119063" defTabSz="914400" eaLnBrk="1" fontAlgn="auto" latinLnBrk="0" hangingPunct="1">
                <a:lnSpc>
                  <a:spcPct val="100000"/>
                </a:lnSpc>
                <a:spcBef>
                  <a:spcPts val="15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When can I trust you?</a:t>
              </a:r>
            </a:p>
            <a:p>
              <a:pPr marL="119063" marR="0" lvl="0" indent="-119063" defTabSz="914400" eaLnBrk="1" fontAlgn="auto" latinLnBrk="0" hangingPunct="1">
                <a:lnSpc>
                  <a:spcPct val="100000"/>
                </a:lnSpc>
                <a:spcBef>
                  <a:spcPts val="15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How do I correct an error?</a:t>
              </a:r>
            </a:p>
          </p:txBody>
        </p:sp>
        <p:sp>
          <p:nvSpPr>
            <p:cNvPr id="38" name="Rectangle 37"/>
            <p:cNvSpPr/>
            <p:nvPr/>
          </p:nvSpPr>
          <p:spPr>
            <a:xfrm>
              <a:off x="4268812" y="1997176"/>
              <a:ext cx="1590311" cy="461665"/>
            </a:xfrm>
            <a:prstGeom prst="rect">
              <a:avLst/>
            </a:prstGeom>
            <a:noFill/>
            <a:ln>
              <a:noFill/>
            </a:ln>
          </p:spPr>
          <p:txBody>
            <a:bodyPr wrap="square">
              <a:spAutoFit/>
            </a:bodyPr>
            <a:lstStyle/>
            <a:p>
              <a:pPr lvl="0" algn="ctr">
                <a:defRPr/>
              </a:pPr>
              <a:r>
                <a:rPr lang="en-US" sz="1200" kern="0" dirty="0">
                  <a:latin typeface="Avenir Next" charset="0"/>
                  <a:ea typeface="Avenir Next" charset="0"/>
                  <a:cs typeface="Avenir Next" charset="0"/>
                </a:rPr>
                <a:t>Decision or</a:t>
              </a:r>
            </a:p>
            <a:p>
              <a:pPr lvl="0" algn="ctr">
                <a:defRPr/>
              </a:pPr>
              <a:r>
                <a:rPr lang="en-US" sz="1200" kern="0" dirty="0">
                  <a:latin typeface="Avenir Next" charset="0"/>
                  <a:ea typeface="Avenir Next" charset="0"/>
                  <a:cs typeface="Avenir Next" charset="0"/>
                </a:rPr>
                <a:t>Recommendation</a:t>
              </a:r>
            </a:p>
          </p:txBody>
        </p:sp>
        <p:sp>
          <p:nvSpPr>
            <p:cNvPr id="39" name="Rectangle 38"/>
            <p:cNvSpPr/>
            <p:nvPr/>
          </p:nvSpPr>
          <p:spPr>
            <a:xfrm>
              <a:off x="5990740" y="1456232"/>
              <a:ext cx="566822" cy="276999"/>
            </a:xfrm>
            <a:prstGeom prst="rect">
              <a:avLst/>
            </a:prstGeom>
          </p:spPr>
          <p:txBody>
            <a:bodyPr wrap="none" lIns="45720" tIns="0" rIns="45720" bIns="0">
              <a:spAutoFit/>
            </a:bodyPr>
            <a:lstStyle/>
            <a:p>
              <a:pPr algn="ctr"/>
              <a:r>
                <a:rPr lang="en-US" kern="0" dirty="0">
                  <a:latin typeface="Avenir Next" charset="0"/>
                  <a:ea typeface="Avenir Next" charset="0"/>
                  <a:cs typeface="Avenir Next" charset="0"/>
                </a:rPr>
                <a:t>Task</a:t>
              </a:r>
              <a:endParaRPr lang="en-US" dirty="0"/>
            </a:p>
          </p:txBody>
        </p:sp>
        <p:cxnSp>
          <p:nvCxnSpPr>
            <p:cNvPr id="40" name="Elbow Connector 39"/>
            <p:cNvCxnSpPr>
              <a:stCxn id="39" idx="1"/>
              <a:endCxn id="32" idx="0"/>
            </p:cNvCxnSpPr>
            <p:nvPr/>
          </p:nvCxnSpPr>
          <p:spPr>
            <a:xfrm rot="10800000" flipV="1">
              <a:off x="3726430" y="1594732"/>
              <a:ext cx="2264311" cy="303842"/>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39" idx="2"/>
              <a:endCxn id="34" idx="0"/>
            </p:cNvCxnSpPr>
            <p:nvPr/>
          </p:nvCxnSpPr>
          <p:spPr>
            <a:xfrm>
              <a:off x="6274151" y="1733231"/>
              <a:ext cx="3206" cy="2174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2" name="Picture 41"/>
            <p:cNvPicPr>
              <a:picLocks noChangeAspect="1"/>
            </p:cNvPicPr>
            <p:nvPr/>
          </p:nvPicPr>
          <p:blipFill>
            <a:blip r:embed="rId3"/>
            <a:stretch>
              <a:fillRect/>
            </a:stretch>
          </p:blipFill>
          <p:spPr>
            <a:xfrm>
              <a:off x="5963630" y="2087846"/>
              <a:ext cx="597695" cy="728077"/>
            </a:xfrm>
            <a:prstGeom prst="rect">
              <a:avLst/>
            </a:prstGeom>
          </p:spPr>
        </p:pic>
        <p:sp>
          <p:nvSpPr>
            <p:cNvPr id="43" name="Rectangle 42"/>
            <p:cNvSpPr/>
            <p:nvPr/>
          </p:nvSpPr>
          <p:spPr>
            <a:xfrm>
              <a:off x="5928555" y="3011322"/>
              <a:ext cx="665567" cy="369332"/>
            </a:xfrm>
            <a:prstGeom prst="rect">
              <a:avLst/>
            </a:prstGeom>
          </p:spPr>
          <p:txBody>
            <a:bodyPr wrap="none">
              <a:spAutoFit/>
            </a:bodyPr>
            <a:lstStyle/>
            <a:p>
              <a:r>
                <a:rPr lang="en-US" kern="0" dirty="0">
                  <a:latin typeface="Avenir Next" charset="0"/>
                  <a:ea typeface="Avenir Next" charset="0"/>
                  <a:cs typeface="Avenir Next" charset="0"/>
                </a:rPr>
                <a:t>User</a:t>
              </a:r>
              <a:endParaRPr lang="en-US" dirty="0"/>
            </a:p>
          </p:txBody>
        </p:sp>
      </p:grpSp>
      <p:grpSp>
        <p:nvGrpSpPr>
          <p:cNvPr id="12" name="Group 11"/>
          <p:cNvGrpSpPr/>
          <p:nvPr/>
        </p:nvGrpSpPr>
        <p:grpSpPr>
          <a:xfrm>
            <a:off x="379071" y="3768875"/>
            <a:ext cx="8651919" cy="1937857"/>
            <a:chOff x="333915" y="3832482"/>
            <a:chExt cx="8651919" cy="1937857"/>
          </a:xfrm>
        </p:grpSpPr>
        <p:pic>
          <p:nvPicPr>
            <p:cNvPr id="13" name="Picture 12"/>
            <p:cNvPicPr>
              <a:picLocks noChangeAspect="1"/>
            </p:cNvPicPr>
            <p:nvPr/>
          </p:nvPicPr>
          <p:blipFill>
            <a:blip r:embed="rId4"/>
            <a:stretch>
              <a:fillRect/>
            </a:stretch>
          </p:blipFill>
          <p:spPr>
            <a:xfrm>
              <a:off x="5827950" y="4441376"/>
              <a:ext cx="816246" cy="816246"/>
            </a:xfrm>
            <a:prstGeom prst="rect">
              <a:avLst/>
            </a:prstGeom>
          </p:spPr>
        </p:pic>
        <p:sp>
          <p:nvSpPr>
            <p:cNvPr id="14" name="Rectangle 13"/>
            <p:cNvSpPr/>
            <p:nvPr/>
          </p:nvSpPr>
          <p:spPr>
            <a:xfrm>
              <a:off x="1713679" y="4306984"/>
              <a:ext cx="1219914" cy="1120717"/>
            </a:xfrm>
            <a:prstGeom prst="rect">
              <a:avLst/>
            </a:prstGeom>
            <a:noFill/>
            <a:ln w="1905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effectLst/>
                  <a:uLnTx/>
                  <a:uFillTx/>
                  <a:latin typeface="Avenir Next" charset="0"/>
                  <a:ea typeface="Avenir Next" charset="0"/>
                  <a:cs typeface="Avenir Next" charset="0"/>
                </a:rPr>
                <a:t>New Machine Learning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effectLst/>
                  <a:uLnTx/>
                  <a:uFillTx/>
                  <a:latin typeface="Avenir Next" charset="0"/>
                  <a:ea typeface="Avenir Next" charset="0"/>
                  <a:cs typeface="Avenir Next" charset="0"/>
                </a:rPr>
                <a:t>Process</a:t>
              </a:r>
            </a:p>
          </p:txBody>
        </p:sp>
        <p:sp>
          <p:nvSpPr>
            <p:cNvPr id="15" name="Rectangle 14"/>
            <p:cNvSpPr/>
            <p:nvPr/>
          </p:nvSpPr>
          <p:spPr>
            <a:xfrm>
              <a:off x="341991" y="4306863"/>
              <a:ext cx="1192203" cy="1120717"/>
            </a:xfrm>
            <a:prstGeom prst="rect">
              <a:avLst/>
            </a:prstGeom>
            <a:noFill/>
            <a:ln w="19050" cap="flat" cmpd="sng" algn="ctr">
              <a:solidFill>
                <a:schemeClr val="tx1"/>
              </a:solidFill>
              <a:prstDash val="solid"/>
              <a:miter lim="800000"/>
            </a:ln>
            <a:effectLst/>
          </p:spPr>
          <p:txBody>
            <a:bodyPr rtlCol="0" anchor="ctr"/>
            <a:lstStyle/>
            <a:p>
              <a:pPr algn="ctr"/>
              <a:r>
                <a:rPr lang="en-US" sz="1600" kern="0" dirty="0">
                  <a:latin typeface="Avenir Next" charset="0"/>
                  <a:ea typeface="Avenir Next" charset="0"/>
                  <a:cs typeface="Avenir Next" charset="0"/>
                </a:rPr>
                <a:t>Training Data</a:t>
              </a:r>
            </a:p>
          </p:txBody>
        </p:sp>
        <p:cxnSp>
          <p:nvCxnSpPr>
            <p:cNvPr id="16" name="Straight Arrow Connector 15"/>
            <p:cNvCxnSpPr>
              <a:stCxn id="15" idx="3"/>
              <a:endCxn id="14" idx="1"/>
            </p:cNvCxnSpPr>
            <p:nvPr/>
          </p:nvCxnSpPr>
          <p:spPr>
            <a:xfrm>
              <a:off x="1534194" y="4867222"/>
              <a:ext cx="179485" cy="121"/>
            </a:xfrm>
            <a:prstGeom prst="straightConnector1">
              <a:avLst/>
            </a:prstGeom>
            <a:noFill/>
            <a:ln w="28575" cap="flat" cmpd="sng" algn="ctr">
              <a:solidFill>
                <a:schemeClr val="tx1"/>
              </a:solidFill>
              <a:prstDash val="solid"/>
              <a:miter lim="800000"/>
              <a:tailEnd type="triangle"/>
            </a:ln>
            <a:effectLst/>
          </p:spPr>
        </p:cxnSp>
        <p:sp>
          <p:nvSpPr>
            <p:cNvPr id="17" name="Rectangle 16"/>
            <p:cNvSpPr/>
            <p:nvPr/>
          </p:nvSpPr>
          <p:spPr>
            <a:xfrm>
              <a:off x="3116472" y="4306984"/>
              <a:ext cx="1219914" cy="1120717"/>
            </a:xfrm>
            <a:prstGeom prst="rect">
              <a:avLst/>
            </a:prstGeom>
            <a:noFill/>
            <a:ln w="19050" cap="flat" cmpd="sng" algn="ctr">
              <a:solidFill>
                <a:schemeClr val="tx1"/>
              </a:solidFill>
              <a:prstDash val="solid"/>
              <a:miter lim="800000"/>
            </a:ln>
            <a:effectLst/>
          </p:spPr>
          <p:txBody>
            <a:bodyPr lIns="0" rIns="0" rtlCol="0" anchor="ctr"/>
            <a:lstStyle/>
            <a:p>
              <a:pPr lvl="0" algn="ctr">
                <a:defRPr/>
              </a:pPr>
              <a:r>
                <a:rPr lang="en-US" sz="1600" kern="0" dirty="0">
                  <a:latin typeface="Avenir Next" charset="0"/>
                  <a:ea typeface="Avenir Next" charset="0"/>
                  <a:cs typeface="Avenir Next" charset="0"/>
                </a:rPr>
                <a:t>Explainable Model</a:t>
              </a:r>
            </a:p>
          </p:txBody>
        </p:sp>
        <p:cxnSp>
          <p:nvCxnSpPr>
            <p:cNvPr id="18" name="Straight Arrow Connector 17"/>
            <p:cNvCxnSpPr/>
            <p:nvPr/>
          </p:nvCxnSpPr>
          <p:spPr>
            <a:xfrm flipH="1" flipV="1">
              <a:off x="5562160" y="4777031"/>
              <a:ext cx="216580" cy="1699"/>
            </a:xfrm>
            <a:prstGeom prst="straightConnector1">
              <a:avLst/>
            </a:prstGeom>
            <a:noFill/>
            <a:ln w="28575" cap="flat" cmpd="sng" algn="ctr">
              <a:solidFill>
                <a:schemeClr val="tx1"/>
              </a:solidFill>
              <a:prstDash val="solid"/>
              <a:miter lim="800000"/>
              <a:headEnd type="triangle" w="med" len="med"/>
              <a:tailEnd type="none" w="med" len="med"/>
            </a:ln>
            <a:effectLst/>
          </p:spPr>
        </p:cxnSp>
        <p:sp>
          <p:nvSpPr>
            <p:cNvPr id="19" name="Oval 18"/>
            <p:cNvSpPr/>
            <p:nvPr/>
          </p:nvSpPr>
          <p:spPr>
            <a:xfrm>
              <a:off x="5778740" y="4359062"/>
              <a:ext cx="997234" cy="1019959"/>
            </a:xfrm>
            <a:prstGeom prst="ellipse">
              <a:avLst/>
            </a:prstGeom>
            <a:noFill/>
            <a:ln w="19050" cap="flat" cmpd="sng" algn="ctr">
              <a:solidFill>
                <a:schemeClr val="tx1"/>
              </a:solidFill>
              <a:prstDash val="solid"/>
              <a:miter lim="800000"/>
            </a:ln>
            <a:effectLst/>
          </p:spPr>
          <p:txBody>
            <a:bodyPr lIns="0" rIns="0" rtlCol="0" anchor="ctr"/>
            <a:lstStyle/>
            <a:p>
              <a:pPr algn="ctr"/>
              <a:endParaRPr lang="en-US" sz="1600" kern="0" dirty="0">
                <a:latin typeface="Avenir Next" charset="0"/>
                <a:ea typeface="Avenir Next" charset="0"/>
                <a:cs typeface="Avenir Next" charset="0"/>
              </a:endParaRPr>
            </a:p>
          </p:txBody>
        </p:sp>
        <p:sp>
          <p:nvSpPr>
            <p:cNvPr id="20" name="TextBox 19"/>
            <p:cNvSpPr txBox="1"/>
            <p:nvPr/>
          </p:nvSpPr>
          <p:spPr>
            <a:xfrm>
              <a:off x="333915" y="3832482"/>
              <a:ext cx="679994" cy="461665"/>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Avenir Next" charset="0"/>
                  <a:ea typeface="Avenir Next" charset="0"/>
                  <a:cs typeface="Avenir Next" charset="0"/>
                </a:rPr>
                <a:t>XAI</a:t>
              </a:r>
            </a:p>
          </p:txBody>
        </p:sp>
        <p:cxnSp>
          <p:nvCxnSpPr>
            <p:cNvPr id="21" name="Straight Arrow Connector 20"/>
            <p:cNvCxnSpPr>
              <a:stCxn id="14" idx="3"/>
              <a:endCxn id="17" idx="1"/>
            </p:cNvCxnSpPr>
            <p:nvPr/>
          </p:nvCxnSpPr>
          <p:spPr>
            <a:xfrm>
              <a:off x="2933593" y="4867343"/>
              <a:ext cx="182879" cy="0"/>
            </a:xfrm>
            <a:prstGeom prst="straightConnector1">
              <a:avLst/>
            </a:prstGeom>
            <a:noFill/>
            <a:ln w="28575" cap="flat" cmpd="sng" algn="ctr">
              <a:solidFill>
                <a:schemeClr val="tx1"/>
              </a:solidFill>
              <a:prstDash val="solid"/>
              <a:miter lim="800000"/>
              <a:tailEnd type="triangle"/>
            </a:ln>
            <a:effectLst/>
          </p:spPr>
        </p:cxnSp>
        <p:sp>
          <p:nvSpPr>
            <p:cNvPr id="22" name="Rectangle 21"/>
            <p:cNvSpPr/>
            <p:nvPr/>
          </p:nvSpPr>
          <p:spPr>
            <a:xfrm>
              <a:off x="4342246" y="4306984"/>
              <a:ext cx="1219914" cy="1120717"/>
            </a:xfrm>
            <a:prstGeom prst="rect">
              <a:avLst/>
            </a:prstGeom>
            <a:noFill/>
            <a:ln w="19050" cap="flat" cmpd="sng" algn="ctr">
              <a:solidFill>
                <a:schemeClr val="tx1"/>
              </a:solidFill>
              <a:prstDash val="solid"/>
              <a:miter lim="800000"/>
            </a:ln>
            <a:effectLst/>
          </p:spPr>
          <p:txBody>
            <a:bodyPr lIns="0" rIns="0" rtlCol="0" anchor="ctr"/>
            <a:lstStyle/>
            <a:p>
              <a:pPr lvl="0" algn="ctr">
                <a:defRPr/>
              </a:pPr>
              <a:r>
                <a:rPr lang="en-US" sz="1600" kern="0" dirty="0">
                  <a:latin typeface="Avenir Next" charset="0"/>
                  <a:ea typeface="Avenir Next" charset="0"/>
                  <a:cs typeface="Avenir Next" charset="0"/>
                </a:rPr>
                <a:t>Explanation Interface</a:t>
              </a:r>
            </a:p>
          </p:txBody>
        </p:sp>
        <p:sp>
          <p:nvSpPr>
            <p:cNvPr id="23" name="TextBox 22"/>
            <p:cNvSpPr txBox="1"/>
            <p:nvPr/>
          </p:nvSpPr>
          <p:spPr>
            <a:xfrm>
              <a:off x="6840682" y="4202936"/>
              <a:ext cx="2145152" cy="1328569"/>
            </a:xfrm>
            <a:prstGeom prst="rect">
              <a:avLst/>
            </a:prstGeom>
            <a:noFill/>
            <a:ln>
              <a:noFill/>
            </a:ln>
          </p:spPr>
          <p:txBody>
            <a:bodyPr wrap="square" rtlCol="0">
              <a:spAutoFit/>
            </a:bodyPr>
            <a:lstStyle/>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I understand why</a:t>
              </a:r>
            </a:p>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I understand why not</a:t>
              </a:r>
            </a:p>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I know when you</a:t>
              </a:r>
              <a:r>
                <a:rPr kumimoji="0" lang="en-US" sz="1200" b="0" i="0" u="none" strike="noStrike" kern="0" cap="none" spc="0" normalizeH="0" noProof="0" dirty="0">
                  <a:ln>
                    <a:noFill/>
                  </a:ln>
                  <a:effectLst/>
                  <a:uLnTx/>
                  <a:uFillTx/>
                  <a:latin typeface="Avenir Next"/>
                </a:rPr>
                <a:t> </a:t>
              </a:r>
              <a:r>
                <a:rPr kumimoji="0" lang="en-US" sz="1200" b="0" i="0" u="none" strike="noStrike" kern="0" cap="none" spc="0" normalizeH="0" baseline="0" noProof="0" dirty="0">
                  <a:ln>
                    <a:noFill/>
                  </a:ln>
                  <a:effectLst/>
                  <a:uLnTx/>
                  <a:uFillTx/>
                  <a:latin typeface="Avenir Next"/>
                </a:rPr>
                <a:t>succeed</a:t>
              </a:r>
            </a:p>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I know when you</a:t>
              </a:r>
              <a:r>
                <a:rPr kumimoji="0" lang="en-US" sz="1200" b="0" i="0" u="none" strike="noStrike" kern="0" cap="none" spc="0" normalizeH="0" noProof="0" dirty="0">
                  <a:ln>
                    <a:noFill/>
                  </a:ln>
                  <a:effectLst/>
                  <a:uLnTx/>
                  <a:uFillTx/>
                  <a:latin typeface="Avenir Next"/>
                </a:rPr>
                <a:t> f</a:t>
              </a:r>
              <a:r>
                <a:rPr kumimoji="0" lang="en-US" sz="1200" b="0" i="0" u="none" strike="noStrike" kern="0" cap="none" spc="0" normalizeH="0" baseline="0" noProof="0" dirty="0">
                  <a:ln>
                    <a:noFill/>
                  </a:ln>
                  <a:effectLst/>
                  <a:uLnTx/>
                  <a:uFillTx/>
                  <a:latin typeface="Avenir Next"/>
                </a:rPr>
                <a:t>ail</a:t>
              </a:r>
            </a:p>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I know when to trust you</a:t>
              </a:r>
            </a:p>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I know why you erred</a:t>
              </a:r>
            </a:p>
          </p:txBody>
        </p:sp>
        <p:sp>
          <p:nvSpPr>
            <p:cNvPr id="24" name="Rectangle 23"/>
            <p:cNvSpPr/>
            <p:nvPr/>
          </p:nvSpPr>
          <p:spPr>
            <a:xfrm>
              <a:off x="5990740" y="3861242"/>
              <a:ext cx="566822" cy="276999"/>
            </a:xfrm>
            <a:prstGeom prst="rect">
              <a:avLst/>
            </a:prstGeom>
          </p:spPr>
          <p:txBody>
            <a:bodyPr wrap="none" lIns="45720" tIns="0" rIns="45720" bIns="0">
              <a:spAutoFit/>
            </a:bodyPr>
            <a:lstStyle/>
            <a:p>
              <a:pPr algn="ctr"/>
              <a:r>
                <a:rPr lang="en-US" kern="0" dirty="0">
                  <a:latin typeface="Avenir Next" charset="0"/>
                  <a:ea typeface="Avenir Next" charset="0"/>
                  <a:cs typeface="Avenir Next" charset="0"/>
                </a:rPr>
                <a:t>Task</a:t>
              </a:r>
              <a:endParaRPr lang="en-US" dirty="0"/>
            </a:p>
          </p:txBody>
        </p:sp>
        <p:cxnSp>
          <p:nvCxnSpPr>
            <p:cNvPr id="25" name="Elbow Connector 24"/>
            <p:cNvCxnSpPr>
              <a:stCxn id="24" idx="1"/>
              <a:endCxn id="17" idx="0"/>
            </p:cNvCxnSpPr>
            <p:nvPr/>
          </p:nvCxnSpPr>
          <p:spPr>
            <a:xfrm rot="10800000" flipV="1">
              <a:off x="3726430" y="3999742"/>
              <a:ext cx="2264311" cy="307242"/>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4" idx="2"/>
              <a:endCxn id="19" idx="0"/>
            </p:cNvCxnSpPr>
            <p:nvPr/>
          </p:nvCxnSpPr>
          <p:spPr>
            <a:xfrm>
              <a:off x="6274151" y="4138241"/>
              <a:ext cx="3206" cy="2208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5928555" y="5401007"/>
              <a:ext cx="665567" cy="369332"/>
            </a:xfrm>
            <a:prstGeom prst="rect">
              <a:avLst/>
            </a:prstGeom>
          </p:spPr>
          <p:txBody>
            <a:bodyPr wrap="none">
              <a:spAutoFit/>
            </a:bodyPr>
            <a:lstStyle/>
            <a:p>
              <a:r>
                <a:rPr lang="en-US" kern="0" dirty="0">
                  <a:latin typeface="Avenir Next" charset="0"/>
                  <a:ea typeface="Avenir Next" charset="0"/>
                  <a:cs typeface="Avenir Next" charset="0"/>
                </a:rPr>
                <a:t>User</a:t>
              </a:r>
              <a:endParaRPr lang="en-US" dirty="0"/>
            </a:p>
          </p:txBody>
        </p:sp>
        <p:cxnSp>
          <p:nvCxnSpPr>
            <p:cNvPr id="28" name="Straight Arrow Connector 27"/>
            <p:cNvCxnSpPr/>
            <p:nvPr/>
          </p:nvCxnSpPr>
          <p:spPr>
            <a:xfrm flipV="1">
              <a:off x="5562160" y="4940517"/>
              <a:ext cx="216580" cy="1699"/>
            </a:xfrm>
            <a:prstGeom prst="straightConnector1">
              <a:avLst/>
            </a:prstGeom>
            <a:noFill/>
            <a:ln w="28575" cap="flat" cmpd="sng" algn="ctr">
              <a:solidFill>
                <a:schemeClr val="tx1"/>
              </a:solidFill>
              <a:prstDash val="solid"/>
              <a:miter lim="800000"/>
              <a:headEnd type="triangle" w="med" len="med"/>
              <a:tailEnd type="none" w="med" len="med"/>
            </a:ln>
            <a:effectLst/>
          </p:spPr>
        </p:cxnSp>
      </p:grpSp>
      <p:sp>
        <p:nvSpPr>
          <p:cNvPr id="9" name="Rectangle 8"/>
          <p:cNvSpPr/>
          <p:nvPr/>
        </p:nvSpPr>
        <p:spPr>
          <a:xfrm>
            <a:off x="79023" y="1093586"/>
            <a:ext cx="8985834" cy="486551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cxnSp>
        <p:nvCxnSpPr>
          <p:cNvPr id="10" name="Straight Connector 9"/>
          <p:cNvCxnSpPr>
            <a:stCxn id="9" idx="1"/>
            <a:endCxn id="9" idx="3"/>
          </p:cNvCxnSpPr>
          <p:nvPr/>
        </p:nvCxnSpPr>
        <p:spPr>
          <a:xfrm>
            <a:off x="79023" y="3526342"/>
            <a:ext cx="898583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0" y="970844"/>
            <a:ext cx="9144000" cy="5147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Tree>
    <p:extLst>
      <p:ext uri="{BB962C8B-B14F-4D97-AF65-F5344CB8AC3E}">
        <p14:creationId xmlns:p14="http://schemas.microsoft.com/office/powerpoint/2010/main" val="1113928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231CC523-8BC6-4921-807A-66BD262F34AB}" type="slidenum">
              <a:rPr lang="en-US" smtClean="0">
                <a:solidFill>
                  <a:prstClr val="black">
                    <a:tint val="75000"/>
                  </a:prstClr>
                </a:solidFill>
              </a:rPr>
              <a:pPr>
                <a:defRPr/>
              </a:pPr>
              <a:t>5</a:t>
            </a:fld>
            <a:endParaRPr lang="en-US" dirty="0">
              <a:solidFill>
                <a:prstClr val="black">
                  <a:tint val="75000"/>
                </a:prstClr>
              </a:solidFill>
            </a:endParaRPr>
          </a:p>
        </p:txBody>
      </p:sp>
      <p:sp>
        <p:nvSpPr>
          <p:cNvPr id="4" name="Content Placeholder 3"/>
          <p:cNvSpPr>
            <a:spLocks noGrp="1"/>
          </p:cNvSpPr>
          <p:nvPr>
            <p:ph sz="quarter" idx="13"/>
          </p:nvPr>
        </p:nvSpPr>
        <p:spPr>
          <a:xfrm>
            <a:off x="1385739" y="3692763"/>
            <a:ext cx="7456809" cy="2573565"/>
          </a:xfrm>
          <a:noFill/>
          <a:ln w="28575">
            <a:solidFill>
              <a:srgbClr val="0070C0"/>
            </a:solidFill>
          </a:ln>
        </p:spPr>
        <p:txBody>
          <a:bodyPr anchor="ctr">
            <a:normAutofit lnSpcReduction="10000"/>
          </a:bodyPr>
          <a:lstStyle/>
          <a:p>
            <a:pPr marL="282575" indent="-282575"/>
            <a:r>
              <a:rPr lang="en-US" dirty="0">
                <a:solidFill>
                  <a:srgbClr val="0070C0"/>
                </a:solidFill>
              </a:rPr>
              <a:t>The target of XAI is an end user who:</a:t>
            </a:r>
          </a:p>
          <a:p>
            <a:pPr lvl="1"/>
            <a:r>
              <a:rPr lang="en-US"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depends on decisions, recommendations, or actions of the system</a:t>
            </a:r>
          </a:p>
          <a:p>
            <a:pPr lvl="1"/>
            <a:r>
              <a:rPr lang="en-US"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needs to understand the rationale for the system’s decisions to understand, appropriately trust, and effectively manage the system</a:t>
            </a:r>
          </a:p>
          <a:p>
            <a:pPr marL="282575" indent="-282575"/>
            <a:r>
              <a:rPr lang="en-US" dirty="0">
                <a:solidFill>
                  <a:srgbClr val="0070C0"/>
                </a:solidFill>
              </a:rPr>
              <a:t>The XAI concept is to:</a:t>
            </a:r>
          </a:p>
          <a:p>
            <a:pPr lvl="1"/>
            <a:r>
              <a:rPr lang="en-US"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provide an explanation of individual decisions</a:t>
            </a:r>
          </a:p>
          <a:p>
            <a:pPr lvl="1"/>
            <a:r>
              <a:rPr lang="en-US"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enable understanding of overall strengths &amp; weaknesses</a:t>
            </a:r>
          </a:p>
          <a:p>
            <a:pPr lvl="1"/>
            <a:r>
              <a:rPr lang="en-US"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convey an understanding of how the system will behave in the future</a:t>
            </a:r>
          </a:p>
          <a:p>
            <a:pPr lvl="1"/>
            <a:r>
              <a:rPr lang="en-US"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convey how to correct the system’s mistakes (perhaps)</a:t>
            </a:r>
          </a:p>
        </p:txBody>
      </p:sp>
      <p:sp>
        <p:nvSpPr>
          <p:cNvPr id="5" name="Title 4"/>
          <p:cNvSpPr>
            <a:spLocks noGrp="1"/>
          </p:cNvSpPr>
          <p:nvPr>
            <p:ph type="ctrTitle"/>
          </p:nvPr>
        </p:nvSpPr>
        <p:spPr/>
        <p:txBody>
          <a:bodyPr>
            <a:normAutofit/>
          </a:bodyPr>
          <a:lstStyle/>
          <a:p>
            <a:r>
              <a:rPr lang="en-US" dirty="0">
                <a:solidFill>
                  <a:srgbClr val="0070C0"/>
                </a:solidFill>
              </a:rPr>
              <a:t>XAI Concept</a:t>
            </a:r>
          </a:p>
        </p:txBody>
      </p:sp>
      <p:grpSp>
        <p:nvGrpSpPr>
          <p:cNvPr id="6" name="Group 5"/>
          <p:cNvGrpSpPr/>
          <p:nvPr/>
        </p:nvGrpSpPr>
        <p:grpSpPr>
          <a:xfrm>
            <a:off x="369446" y="1237431"/>
            <a:ext cx="8651919" cy="1937857"/>
            <a:chOff x="333915" y="3832482"/>
            <a:chExt cx="8651919" cy="1937857"/>
          </a:xfrm>
        </p:grpSpPr>
        <p:pic>
          <p:nvPicPr>
            <p:cNvPr id="7" name="Picture 6"/>
            <p:cNvPicPr>
              <a:picLocks noChangeAspect="1"/>
            </p:cNvPicPr>
            <p:nvPr/>
          </p:nvPicPr>
          <p:blipFill>
            <a:blip r:embed="rId2"/>
            <a:stretch>
              <a:fillRect/>
            </a:stretch>
          </p:blipFill>
          <p:spPr>
            <a:xfrm>
              <a:off x="5827950" y="4441376"/>
              <a:ext cx="816246" cy="816246"/>
            </a:xfrm>
            <a:prstGeom prst="rect">
              <a:avLst/>
            </a:prstGeom>
          </p:spPr>
        </p:pic>
        <p:sp>
          <p:nvSpPr>
            <p:cNvPr id="8" name="Rectangle 7"/>
            <p:cNvSpPr/>
            <p:nvPr/>
          </p:nvSpPr>
          <p:spPr>
            <a:xfrm>
              <a:off x="1713679" y="4306984"/>
              <a:ext cx="1219914" cy="1120717"/>
            </a:xfrm>
            <a:prstGeom prst="rect">
              <a:avLst/>
            </a:prstGeom>
            <a:noFill/>
            <a:ln w="1905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effectLst/>
                  <a:uLnTx/>
                  <a:uFillTx/>
                  <a:latin typeface="Avenir Next" charset="0"/>
                  <a:ea typeface="Avenir Next" charset="0"/>
                  <a:cs typeface="Avenir Next" charset="0"/>
                </a:rPr>
                <a:t>New Machine Learning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effectLst/>
                  <a:uLnTx/>
                  <a:uFillTx/>
                  <a:latin typeface="Avenir Next" charset="0"/>
                  <a:ea typeface="Avenir Next" charset="0"/>
                  <a:cs typeface="Avenir Next" charset="0"/>
                </a:rPr>
                <a:t>Process</a:t>
              </a:r>
            </a:p>
          </p:txBody>
        </p:sp>
        <p:sp>
          <p:nvSpPr>
            <p:cNvPr id="9" name="Rectangle 8"/>
            <p:cNvSpPr/>
            <p:nvPr/>
          </p:nvSpPr>
          <p:spPr>
            <a:xfrm>
              <a:off x="341991" y="4306863"/>
              <a:ext cx="1192203" cy="1120717"/>
            </a:xfrm>
            <a:prstGeom prst="rect">
              <a:avLst/>
            </a:prstGeom>
            <a:noFill/>
            <a:ln w="19050" cap="flat" cmpd="sng" algn="ctr">
              <a:solidFill>
                <a:schemeClr val="tx1"/>
              </a:solidFill>
              <a:prstDash val="solid"/>
              <a:miter lim="800000"/>
            </a:ln>
            <a:effectLst/>
          </p:spPr>
          <p:txBody>
            <a:bodyPr rtlCol="0" anchor="ctr"/>
            <a:lstStyle/>
            <a:p>
              <a:pPr algn="ctr"/>
              <a:r>
                <a:rPr lang="en-US" sz="1600" kern="0" dirty="0">
                  <a:latin typeface="Avenir Next" charset="0"/>
                  <a:ea typeface="Avenir Next" charset="0"/>
                  <a:cs typeface="Avenir Next" charset="0"/>
                </a:rPr>
                <a:t>Training Data</a:t>
              </a:r>
            </a:p>
          </p:txBody>
        </p:sp>
        <p:cxnSp>
          <p:nvCxnSpPr>
            <p:cNvPr id="10" name="Straight Arrow Connector 9"/>
            <p:cNvCxnSpPr>
              <a:stCxn id="9" idx="3"/>
              <a:endCxn id="8" idx="1"/>
            </p:cNvCxnSpPr>
            <p:nvPr/>
          </p:nvCxnSpPr>
          <p:spPr>
            <a:xfrm>
              <a:off x="1534194" y="4867222"/>
              <a:ext cx="179485" cy="121"/>
            </a:xfrm>
            <a:prstGeom prst="straightConnector1">
              <a:avLst/>
            </a:prstGeom>
            <a:noFill/>
            <a:ln w="28575" cap="flat" cmpd="sng" algn="ctr">
              <a:solidFill>
                <a:schemeClr val="tx1"/>
              </a:solidFill>
              <a:prstDash val="solid"/>
              <a:miter lim="800000"/>
              <a:tailEnd type="triangle"/>
            </a:ln>
            <a:effectLst/>
          </p:spPr>
        </p:cxnSp>
        <p:sp>
          <p:nvSpPr>
            <p:cNvPr id="11" name="Rectangle 10"/>
            <p:cNvSpPr/>
            <p:nvPr/>
          </p:nvSpPr>
          <p:spPr>
            <a:xfrm>
              <a:off x="3116472" y="4306984"/>
              <a:ext cx="1219914" cy="1120717"/>
            </a:xfrm>
            <a:prstGeom prst="rect">
              <a:avLst/>
            </a:prstGeom>
            <a:noFill/>
            <a:ln w="19050" cap="flat" cmpd="sng" algn="ctr">
              <a:solidFill>
                <a:schemeClr val="tx1"/>
              </a:solidFill>
              <a:prstDash val="solid"/>
              <a:miter lim="800000"/>
            </a:ln>
            <a:effectLst/>
          </p:spPr>
          <p:txBody>
            <a:bodyPr lIns="0" rIns="0" rtlCol="0" anchor="ctr"/>
            <a:lstStyle/>
            <a:p>
              <a:pPr lvl="0" algn="ctr">
                <a:defRPr/>
              </a:pPr>
              <a:r>
                <a:rPr lang="en-US" sz="1600" kern="0" dirty="0">
                  <a:latin typeface="Avenir Next" charset="0"/>
                  <a:ea typeface="Avenir Next" charset="0"/>
                  <a:cs typeface="Avenir Next" charset="0"/>
                </a:rPr>
                <a:t>Explainable Model</a:t>
              </a:r>
            </a:p>
          </p:txBody>
        </p:sp>
        <p:cxnSp>
          <p:nvCxnSpPr>
            <p:cNvPr id="12" name="Straight Arrow Connector 11"/>
            <p:cNvCxnSpPr/>
            <p:nvPr/>
          </p:nvCxnSpPr>
          <p:spPr>
            <a:xfrm flipH="1" flipV="1">
              <a:off x="5562160" y="4777031"/>
              <a:ext cx="216580" cy="1699"/>
            </a:xfrm>
            <a:prstGeom prst="straightConnector1">
              <a:avLst/>
            </a:prstGeom>
            <a:noFill/>
            <a:ln w="28575" cap="flat" cmpd="sng" algn="ctr">
              <a:solidFill>
                <a:schemeClr val="tx1"/>
              </a:solidFill>
              <a:prstDash val="solid"/>
              <a:miter lim="800000"/>
              <a:headEnd type="triangle" w="med" len="med"/>
              <a:tailEnd type="none" w="med" len="med"/>
            </a:ln>
            <a:effectLst/>
          </p:spPr>
        </p:cxnSp>
        <p:sp>
          <p:nvSpPr>
            <p:cNvPr id="13" name="Oval 12"/>
            <p:cNvSpPr/>
            <p:nvPr/>
          </p:nvSpPr>
          <p:spPr>
            <a:xfrm>
              <a:off x="5778740" y="4359062"/>
              <a:ext cx="997234" cy="1019959"/>
            </a:xfrm>
            <a:prstGeom prst="ellipse">
              <a:avLst/>
            </a:prstGeom>
            <a:noFill/>
            <a:ln w="19050" cap="flat" cmpd="sng" algn="ctr">
              <a:solidFill>
                <a:schemeClr val="tx1"/>
              </a:solidFill>
              <a:prstDash val="solid"/>
              <a:miter lim="800000"/>
            </a:ln>
            <a:effectLst/>
          </p:spPr>
          <p:txBody>
            <a:bodyPr lIns="0" rIns="0" rtlCol="0" anchor="ctr"/>
            <a:lstStyle/>
            <a:p>
              <a:pPr algn="ctr"/>
              <a:endParaRPr lang="en-US" sz="1600" kern="0" dirty="0">
                <a:latin typeface="Avenir Next" charset="0"/>
                <a:ea typeface="Avenir Next" charset="0"/>
                <a:cs typeface="Avenir Next" charset="0"/>
              </a:endParaRPr>
            </a:p>
          </p:txBody>
        </p:sp>
        <p:sp>
          <p:nvSpPr>
            <p:cNvPr id="14" name="TextBox 13"/>
            <p:cNvSpPr txBox="1"/>
            <p:nvPr/>
          </p:nvSpPr>
          <p:spPr>
            <a:xfrm>
              <a:off x="333915" y="3832482"/>
              <a:ext cx="679994" cy="461665"/>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Avenir Next" charset="0"/>
                  <a:ea typeface="Avenir Next" charset="0"/>
                  <a:cs typeface="Avenir Next" charset="0"/>
                </a:rPr>
                <a:t>XAI</a:t>
              </a:r>
            </a:p>
          </p:txBody>
        </p:sp>
        <p:cxnSp>
          <p:nvCxnSpPr>
            <p:cNvPr id="15" name="Straight Arrow Connector 14"/>
            <p:cNvCxnSpPr>
              <a:stCxn id="8" idx="3"/>
              <a:endCxn id="11" idx="1"/>
            </p:cNvCxnSpPr>
            <p:nvPr/>
          </p:nvCxnSpPr>
          <p:spPr>
            <a:xfrm>
              <a:off x="2933593" y="4867343"/>
              <a:ext cx="182879" cy="0"/>
            </a:xfrm>
            <a:prstGeom prst="straightConnector1">
              <a:avLst/>
            </a:prstGeom>
            <a:noFill/>
            <a:ln w="28575" cap="flat" cmpd="sng" algn="ctr">
              <a:solidFill>
                <a:schemeClr val="tx1"/>
              </a:solidFill>
              <a:prstDash val="solid"/>
              <a:miter lim="800000"/>
              <a:tailEnd type="triangle"/>
            </a:ln>
            <a:effectLst/>
          </p:spPr>
        </p:cxnSp>
        <p:sp>
          <p:nvSpPr>
            <p:cNvPr id="16" name="Rectangle 15"/>
            <p:cNvSpPr/>
            <p:nvPr/>
          </p:nvSpPr>
          <p:spPr>
            <a:xfrm>
              <a:off x="4342246" y="4306984"/>
              <a:ext cx="1219914" cy="1120717"/>
            </a:xfrm>
            <a:prstGeom prst="rect">
              <a:avLst/>
            </a:prstGeom>
            <a:noFill/>
            <a:ln w="19050" cap="flat" cmpd="sng" algn="ctr">
              <a:solidFill>
                <a:schemeClr val="tx1"/>
              </a:solidFill>
              <a:prstDash val="solid"/>
              <a:miter lim="800000"/>
            </a:ln>
            <a:effectLst/>
          </p:spPr>
          <p:txBody>
            <a:bodyPr lIns="0" rIns="0" rtlCol="0" anchor="ctr"/>
            <a:lstStyle/>
            <a:p>
              <a:pPr lvl="0" algn="ctr">
                <a:defRPr/>
              </a:pPr>
              <a:r>
                <a:rPr lang="en-US" sz="1600" kern="0" dirty="0">
                  <a:latin typeface="Avenir Next" charset="0"/>
                  <a:ea typeface="Avenir Next" charset="0"/>
                  <a:cs typeface="Avenir Next" charset="0"/>
                </a:rPr>
                <a:t>Explanation Interface</a:t>
              </a:r>
            </a:p>
          </p:txBody>
        </p:sp>
        <p:sp>
          <p:nvSpPr>
            <p:cNvPr id="17" name="TextBox 16"/>
            <p:cNvSpPr txBox="1"/>
            <p:nvPr/>
          </p:nvSpPr>
          <p:spPr>
            <a:xfrm>
              <a:off x="6840682" y="4202936"/>
              <a:ext cx="2145152" cy="1328569"/>
            </a:xfrm>
            <a:prstGeom prst="rect">
              <a:avLst/>
            </a:prstGeom>
            <a:noFill/>
            <a:ln>
              <a:noFill/>
            </a:ln>
          </p:spPr>
          <p:txBody>
            <a:bodyPr wrap="square" rtlCol="0">
              <a:spAutoFit/>
            </a:bodyPr>
            <a:lstStyle/>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I understand why</a:t>
              </a:r>
            </a:p>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I understand why not</a:t>
              </a:r>
            </a:p>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I know when you</a:t>
              </a:r>
              <a:r>
                <a:rPr kumimoji="0" lang="en-US" sz="1200" b="0" i="0" u="none" strike="noStrike" kern="0" cap="none" spc="0" normalizeH="0" noProof="0" dirty="0">
                  <a:ln>
                    <a:noFill/>
                  </a:ln>
                  <a:effectLst/>
                  <a:uLnTx/>
                  <a:uFillTx/>
                  <a:latin typeface="Avenir Next"/>
                </a:rPr>
                <a:t> </a:t>
              </a:r>
              <a:r>
                <a:rPr kumimoji="0" lang="en-US" sz="1200" b="0" i="0" u="none" strike="noStrike" kern="0" cap="none" spc="0" normalizeH="0" baseline="0" noProof="0" dirty="0">
                  <a:ln>
                    <a:noFill/>
                  </a:ln>
                  <a:effectLst/>
                  <a:uLnTx/>
                  <a:uFillTx/>
                  <a:latin typeface="Avenir Next"/>
                </a:rPr>
                <a:t>succeed</a:t>
              </a:r>
            </a:p>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I know when you</a:t>
              </a:r>
              <a:r>
                <a:rPr kumimoji="0" lang="en-US" sz="1200" b="0" i="0" u="none" strike="noStrike" kern="0" cap="none" spc="0" normalizeH="0" noProof="0" dirty="0">
                  <a:ln>
                    <a:noFill/>
                  </a:ln>
                  <a:effectLst/>
                  <a:uLnTx/>
                  <a:uFillTx/>
                  <a:latin typeface="Avenir Next"/>
                </a:rPr>
                <a:t> f</a:t>
              </a:r>
              <a:r>
                <a:rPr kumimoji="0" lang="en-US" sz="1200" b="0" i="0" u="none" strike="noStrike" kern="0" cap="none" spc="0" normalizeH="0" baseline="0" noProof="0" dirty="0">
                  <a:ln>
                    <a:noFill/>
                  </a:ln>
                  <a:effectLst/>
                  <a:uLnTx/>
                  <a:uFillTx/>
                  <a:latin typeface="Avenir Next"/>
                </a:rPr>
                <a:t>ail</a:t>
              </a:r>
            </a:p>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I know when to trust you</a:t>
              </a:r>
            </a:p>
            <a:p>
              <a:pPr marL="119063" marR="0" lvl="0" indent="-119063" defTabSz="91440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effectLst/>
                  <a:uLnTx/>
                  <a:uFillTx/>
                  <a:latin typeface="Avenir Next"/>
                </a:rPr>
                <a:t>I know why you erred</a:t>
              </a:r>
            </a:p>
          </p:txBody>
        </p:sp>
        <p:sp>
          <p:nvSpPr>
            <p:cNvPr id="18" name="Rectangle 17"/>
            <p:cNvSpPr/>
            <p:nvPr/>
          </p:nvSpPr>
          <p:spPr>
            <a:xfrm>
              <a:off x="5990740" y="3861242"/>
              <a:ext cx="566822" cy="276999"/>
            </a:xfrm>
            <a:prstGeom prst="rect">
              <a:avLst/>
            </a:prstGeom>
          </p:spPr>
          <p:txBody>
            <a:bodyPr wrap="none" lIns="45720" tIns="0" rIns="45720" bIns="0">
              <a:spAutoFit/>
            </a:bodyPr>
            <a:lstStyle/>
            <a:p>
              <a:pPr algn="ctr"/>
              <a:r>
                <a:rPr lang="en-US" kern="0" dirty="0">
                  <a:latin typeface="Avenir Next" charset="0"/>
                  <a:ea typeface="Avenir Next" charset="0"/>
                  <a:cs typeface="Avenir Next" charset="0"/>
                </a:rPr>
                <a:t>Task</a:t>
              </a:r>
              <a:endParaRPr lang="en-US" dirty="0"/>
            </a:p>
          </p:txBody>
        </p:sp>
        <p:cxnSp>
          <p:nvCxnSpPr>
            <p:cNvPr id="19" name="Elbow Connector 18"/>
            <p:cNvCxnSpPr>
              <a:stCxn id="18" idx="1"/>
              <a:endCxn id="11" idx="0"/>
            </p:cNvCxnSpPr>
            <p:nvPr/>
          </p:nvCxnSpPr>
          <p:spPr>
            <a:xfrm rot="10800000" flipV="1">
              <a:off x="3726430" y="3999742"/>
              <a:ext cx="2264311" cy="307242"/>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8" idx="2"/>
              <a:endCxn id="13" idx="0"/>
            </p:cNvCxnSpPr>
            <p:nvPr/>
          </p:nvCxnSpPr>
          <p:spPr>
            <a:xfrm>
              <a:off x="6274151" y="4138241"/>
              <a:ext cx="3206" cy="2208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928555" y="5401007"/>
              <a:ext cx="665567" cy="369332"/>
            </a:xfrm>
            <a:prstGeom prst="rect">
              <a:avLst/>
            </a:prstGeom>
          </p:spPr>
          <p:txBody>
            <a:bodyPr wrap="none">
              <a:spAutoFit/>
            </a:bodyPr>
            <a:lstStyle/>
            <a:p>
              <a:r>
                <a:rPr lang="en-US" kern="0" dirty="0">
                  <a:latin typeface="Avenir Next" charset="0"/>
                  <a:ea typeface="Avenir Next" charset="0"/>
                  <a:cs typeface="Avenir Next" charset="0"/>
                </a:rPr>
                <a:t>User</a:t>
              </a:r>
              <a:endParaRPr lang="en-US" dirty="0"/>
            </a:p>
          </p:txBody>
        </p:sp>
        <p:cxnSp>
          <p:nvCxnSpPr>
            <p:cNvPr id="22" name="Straight Arrow Connector 21"/>
            <p:cNvCxnSpPr/>
            <p:nvPr/>
          </p:nvCxnSpPr>
          <p:spPr>
            <a:xfrm flipV="1">
              <a:off x="5562160" y="4940517"/>
              <a:ext cx="216580" cy="1699"/>
            </a:xfrm>
            <a:prstGeom prst="straightConnector1">
              <a:avLst/>
            </a:prstGeom>
            <a:noFill/>
            <a:ln w="28575" cap="flat" cmpd="sng" algn="ctr">
              <a:solidFill>
                <a:schemeClr val="tx1"/>
              </a:solidFill>
              <a:prstDash val="solid"/>
              <a:miter lim="800000"/>
              <a:headEnd type="triangle" w="med" len="med"/>
              <a:tailEnd type="none" w="med" len="med"/>
            </a:ln>
            <a:effectLst/>
          </p:spPr>
        </p:cxnSp>
      </p:grpSp>
      <p:sp>
        <p:nvSpPr>
          <p:cNvPr id="23" name="Rectangle 22"/>
          <p:cNvSpPr/>
          <p:nvPr/>
        </p:nvSpPr>
        <p:spPr>
          <a:xfrm>
            <a:off x="69398" y="1029903"/>
            <a:ext cx="8985834" cy="23977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27" name="Up Arrow 26"/>
          <p:cNvSpPr/>
          <p:nvPr/>
        </p:nvSpPr>
        <p:spPr>
          <a:xfrm>
            <a:off x="6148937" y="3132104"/>
            <a:ext cx="321489" cy="560659"/>
          </a:xfrm>
          <a:prstGeom prst="upArrow">
            <a:avLst/>
          </a:prstGeom>
          <a:solidFill>
            <a:srgbClr val="0070C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Tree>
    <p:extLst>
      <p:ext uri="{BB962C8B-B14F-4D97-AF65-F5344CB8AC3E}">
        <p14:creationId xmlns:p14="http://schemas.microsoft.com/office/powerpoint/2010/main" val="3440840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231CC523-8BC6-4921-807A-66BD262F34AB}" type="slidenum">
              <a:rPr lang="en-US" smtClean="0">
                <a:solidFill>
                  <a:prstClr val="black">
                    <a:tint val="75000"/>
                  </a:prstClr>
                </a:solidFill>
              </a:rPr>
              <a:pPr>
                <a:defRPr/>
              </a:pPr>
              <a:t>6</a:t>
            </a:fld>
            <a:endParaRPr lang="en-US" dirty="0">
              <a:solidFill>
                <a:prstClr val="black">
                  <a:tint val="75000"/>
                </a:prstClr>
              </a:solidFill>
            </a:endParaRPr>
          </a:p>
        </p:txBody>
      </p:sp>
      <p:sp>
        <p:nvSpPr>
          <p:cNvPr id="4" name="Title 3"/>
          <p:cNvSpPr>
            <a:spLocks noGrp="1"/>
          </p:cNvSpPr>
          <p:nvPr>
            <p:ph type="ctrTitle"/>
          </p:nvPr>
        </p:nvSpPr>
        <p:spPr/>
        <p:txBody>
          <a:bodyPr/>
          <a:lstStyle/>
          <a:p>
            <a:r>
              <a:rPr lang="en-US" dirty="0"/>
              <a:t>Emphasis and Scope of XAI Research</a:t>
            </a:r>
          </a:p>
        </p:txBody>
      </p:sp>
      <p:grpSp>
        <p:nvGrpSpPr>
          <p:cNvPr id="6" name="Group 5"/>
          <p:cNvGrpSpPr/>
          <p:nvPr/>
        </p:nvGrpSpPr>
        <p:grpSpPr>
          <a:xfrm>
            <a:off x="1742019" y="1038934"/>
            <a:ext cx="5249331" cy="5090933"/>
            <a:chOff x="1742019" y="1038934"/>
            <a:chExt cx="5249331" cy="5090933"/>
          </a:xfrm>
        </p:grpSpPr>
        <p:sp>
          <p:nvSpPr>
            <p:cNvPr id="7" name="Oval 6"/>
            <p:cNvSpPr/>
            <p:nvPr/>
          </p:nvSpPr>
          <p:spPr>
            <a:xfrm>
              <a:off x="3491796" y="2630313"/>
              <a:ext cx="3499554" cy="3499554"/>
            </a:xfrm>
            <a:prstGeom prst="ellipse">
              <a:avLst/>
            </a:prstGeom>
            <a:solidFill>
              <a:schemeClr val="bg1">
                <a:lumMod val="75000"/>
                <a:alpha val="32941"/>
              </a:schemeClr>
            </a:solidFill>
            <a:ln>
              <a:solidFill>
                <a:srgbClr val="00000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8" name="Oval 7"/>
            <p:cNvSpPr/>
            <p:nvPr/>
          </p:nvSpPr>
          <p:spPr>
            <a:xfrm>
              <a:off x="1742019" y="2630313"/>
              <a:ext cx="3499554" cy="3499554"/>
            </a:xfrm>
            <a:prstGeom prst="ellipse">
              <a:avLst/>
            </a:prstGeom>
            <a:solidFill>
              <a:schemeClr val="bg1">
                <a:lumMod val="75000"/>
                <a:alpha val="32941"/>
              </a:schemeClr>
            </a:solidFill>
            <a:ln>
              <a:solidFill>
                <a:srgbClr val="00000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2400" dirty="0">
                <a:solidFill>
                  <a:schemeClr val="tx1"/>
                </a:solidFill>
              </a:endParaRPr>
            </a:p>
          </p:txBody>
        </p:sp>
        <p:sp>
          <p:nvSpPr>
            <p:cNvPr id="9" name="Oval 8"/>
            <p:cNvSpPr/>
            <p:nvPr/>
          </p:nvSpPr>
          <p:spPr>
            <a:xfrm>
              <a:off x="2616908" y="1038934"/>
              <a:ext cx="3499554" cy="3499554"/>
            </a:xfrm>
            <a:prstGeom prst="ellipse">
              <a:avLst/>
            </a:prstGeom>
            <a:solidFill>
              <a:schemeClr val="bg1">
                <a:lumMod val="75000"/>
                <a:alpha val="32941"/>
              </a:schemeClr>
            </a:solidFill>
            <a:ln>
              <a:solidFill>
                <a:srgbClr val="00000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400" dirty="0">
                <a:solidFill>
                  <a:schemeClr val="tx1"/>
                </a:solidFill>
              </a:endParaRPr>
            </a:p>
          </p:txBody>
        </p:sp>
        <p:sp>
          <p:nvSpPr>
            <p:cNvPr id="10" name="Rectangle 9"/>
            <p:cNvSpPr/>
            <p:nvPr/>
          </p:nvSpPr>
          <p:spPr>
            <a:xfrm>
              <a:off x="2149227" y="4338955"/>
              <a:ext cx="1183336" cy="707886"/>
            </a:xfrm>
            <a:prstGeom prst="rect">
              <a:avLst/>
            </a:prstGeom>
          </p:spPr>
          <p:txBody>
            <a:bodyPr wrap="none" anchor="ctr">
              <a:spAutoFit/>
            </a:bodyPr>
            <a:lstStyle/>
            <a:p>
              <a:pPr algn="ctr"/>
              <a:r>
                <a:rPr lang="en-US" sz="2000" dirty="0">
                  <a:latin typeface="Avenir Next"/>
                </a:rPr>
                <a:t>Machine</a:t>
              </a:r>
            </a:p>
            <a:p>
              <a:pPr algn="ctr"/>
              <a:r>
                <a:rPr lang="en-US" sz="2000" dirty="0">
                  <a:latin typeface="Avenir Next"/>
                </a:rPr>
                <a:t>Learning</a:t>
              </a:r>
            </a:p>
          </p:txBody>
        </p:sp>
        <p:sp>
          <p:nvSpPr>
            <p:cNvPr id="11" name="Rectangle 10"/>
            <p:cNvSpPr/>
            <p:nvPr/>
          </p:nvSpPr>
          <p:spPr>
            <a:xfrm>
              <a:off x="5301854" y="4164229"/>
              <a:ext cx="1380506" cy="1015663"/>
            </a:xfrm>
            <a:prstGeom prst="rect">
              <a:avLst/>
            </a:prstGeom>
          </p:spPr>
          <p:txBody>
            <a:bodyPr wrap="none" anchor="ctr">
              <a:spAutoFit/>
            </a:bodyPr>
            <a:lstStyle/>
            <a:p>
              <a:pPr algn="ctr"/>
              <a:r>
                <a:rPr lang="en-US" sz="2000" dirty="0">
                  <a:latin typeface="Avenir Next"/>
                </a:rPr>
                <a:t>Human</a:t>
              </a:r>
            </a:p>
            <a:p>
              <a:pPr algn="ctr"/>
              <a:r>
                <a:rPr lang="en-US" sz="2000" dirty="0">
                  <a:latin typeface="Avenir Next"/>
                </a:rPr>
                <a:t>Computer </a:t>
              </a:r>
            </a:p>
            <a:p>
              <a:pPr algn="ctr"/>
              <a:r>
                <a:rPr lang="en-US" sz="2000" dirty="0">
                  <a:latin typeface="Avenir Next"/>
                </a:rPr>
                <a:t>Interaction</a:t>
              </a:r>
            </a:p>
          </p:txBody>
        </p:sp>
        <p:sp>
          <p:nvSpPr>
            <p:cNvPr id="12" name="Rectangle 11"/>
            <p:cNvSpPr/>
            <p:nvPr/>
          </p:nvSpPr>
          <p:spPr>
            <a:xfrm>
              <a:off x="3603496" y="1763310"/>
              <a:ext cx="1526379" cy="707886"/>
            </a:xfrm>
            <a:prstGeom prst="rect">
              <a:avLst/>
            </a:prstGeom>
          </p:spPr>
          <p:txBody>
            <a:bodyPr wrap="none">
              <a:spAutoFit/>
            </a:bodyPr>
            <a:lstStyle/>
            <a:p>
              <a:pPr algn="ctr"/>
              <a:r>
                <a:rPr lang="en-US" sz="2000" dirty="0">
                  <a:latin typeface="Avenir Next"/>
                </a:rPr>
                <a:t>End User</a:t>
              </a:r>
            </a:p>
            <a:p>
              <a:pPr algn="ctr"/>
              <a:r>
                <a:rPr lang="en-US" sz="2000" dirty="0">
                  <a:latin typeface="Avenir Next"/>
                </a:rPr>
                <a:t>Explanation</a:t>
              </a:r>
            </a:p>
          </p:txBody>
        </p:sp>
        <p:sp>
          <p:nvSpPr>
            <p:cNvPr id="13" name="Rectangle 12"/>
            <p:cNvSpPr/>
            <p:nvPr/>
          </p:nvSpPr>
          <p:spPr>
            <a:xfrm>
              <a:off x="3668418" y="3377267"/>
              <a:ext cx="1396537" cy="707886"/>
            </a:xfrm>
            <a:prstGeom prst="rect">
              <a:avLst/>
            </a:prstGeom>
          </p:spPr>
          <p:txBody>
            <a:bodyPr wrap="none" anchor="ctr">
              <a:spAutoFit/>
            </a:bodyPr>
            <a:lstStyle/>
            <a:p>
              <a:pPr algn="ctr"/>
              <a:r>
                <a:rPr lang="en-US" sz="2000" b="1" dirty="0">
                  <a:latin typeface="Avenir Next"/>
                </a:rPr>
                <a:t>XAI</a:t>
              </a:r>
            </a:p>
            <a:p>
              <a:pPr algn="ctr"/>
              <a:r>
                <a:rPr lang="en-US" sz="2000" b="1" dirty="0">
                  <a:latin typeface="Avenir Next"/>
                </a:rPr>
                <a:t>Emphasis</a:t>
              </a:r>
            </a:p>
          </p:txBody>
        </p:sp>
        <p:sp>
          <p:nvSpPr>
            <p:cNvPr id="14" name="Rectangle 13"/>
            <p:cNvSpPr/>
            <p:nvPr/>
          </p:nvSpPr>
          <p:spPr>
            <a:xfrm>
              <a:off x="4890646" y="2744224"/>
              <a:ext cx="1140056" cy="830997"/>
            </a:xfrm>
            <a:prstGeom prst="rect">
              <a:avLst/>
            </a:prstGeom>
          </p:spPr>
          <p:txBody>
            <a:bodyPr wrap="none">
              <a:spAutoFit/>
            </a:bodyPr>
            <a:lstStyle/>
            <a:p>
              <a:pPr algn="ctr"/>
              <a:r>
                <a:rPr lang="en-US" sz="1600" dirty="0">
                  <a:solidFill>
                    <a:schemeClr val="bg1">
                      <a:lumMod val="50000"/>
                    </a:schemeClr>
                  </a:solidFill>
                  <a:latin typeface="Avenir Next"/>
                </a:rPr>
                <a:t>Question</a:t>
              </a:r>
            </a:p>
            <a:p>
              <a:pPr algn="ctr"/>
              <a:r>
                <a:rPr lang="en-US" sz="1600" dirty="0">
                  <a:solidFill>
                    <a:schemeClr val="bg1">
                      <a:lumMod val="50000"/>
                    </a:schemeClr>
                  </a:solidFill>
                  <a:latin typeface="Avenir Next"/>
                </a:rPr>
                <a:t>Answering</a:t>
              </a:r>
            </a:p>
            <a:p>
              <a:pPr algn="ctr"/>
              <a:r>
                <a:rPr lang="en-US" sz="1600" dirty="0">
                  <a:solidFill>
                    <a:schemeClr val="bg1">
                      <a:lumMod val="50000"/>
                    </a:schemeClr>
                  </a:solidFill>
                  <a:latin typeface="Avenir Next"/>
                </a:rPr>
                <a:t>Dialogs</a:t>
              </a:r>
            </a:p>
          </p:txBody>
        </p:sp>
        <p:sp>
          <p:nvSpPr>
            <p:cNvPr id="15" name="Rectangle 14"/>
            <p:cNvSpPr/>
            <p:nvPr/>
          </p:nvSpPr>
          <p:spPr>
            <a:xfrm>
              <a:off x="2797097" y="2867335"/>
              <a:ext cx="1003801" cy="584775"/>
            </a:xfrm>
            <a:prstGeom prst="rect">
              <a:avLst/>
            </a:prstGeom>
          </p:spPr>
          <p:txBody>
            <a:bodyPr wrap="none">
              <a:spAutoFit/>
            </a:bodyPr>
            <a:lstStyle/>
            <a:p>
              <a:pPr algn="ctr"/>
              <a:r>
                <a:rPr lang="en-US" sz="1600" dirty="0">
                  <a:solidFill>
                    <a:schemeClr val="bg1">
                      <a:lumMod val="50000"/>
                    </a:schemeClr>
                  </a:solidFill>
                  <a:latin typeface="Avenir Next"/>
                </a:rPr>
                <a:t>Visual</a:t>
              </a:r>
            </a:p>
            <a:p>
              <a:pPr algn="ctr"/>
              <a:r>
                <a:rPr lang="en-US" sz="1600" dirty="0">
                  <a:solidFill>
                    <a:schemeClr val="bg1">
                      <a:lumMod val="50000"/>
                    </a:schemeClr>
                  </a:solidFill>
                  <a:latin typeface="Avenir Next"/>
                </a:rPr>
                <a:t>Analytics</a:t>
              </a:r>
            </a:p>
          </p:txBody>
        </p:sp>
        <p:sp>
          <p:nvSpPr>
            <p:cNvPr id="16" name="Rectangle 15"/>
            <p:cNvSpPr/>
            <p:nvPr/>
          </p:nvSpPr>
          <p:spPr>
            <a:xfrm>
              <a:off x="3800898" y="4721956"/>
              <a:ext cx="1132040" cy="584775"/>
            </a:xfrm>
            <a:prstGeom prst="rect">
              <a:avLst/>
            </a:prstGeom>
          </p:spPr>
          <p:txBody>
            <a:bodyPr wrap="none">
              <a:spAutoFit/>
            </a:bodyPr>
            <a:lstStyle/>
            <a:p>
              <a:pPr algn="ctr"/>
              <a:r>
                <a:rPr lang="en-US" sz="1600" dirty="0">
                  <a:solidFill>
                    <a:schemeClr val="bg1">
                      <a:lumMod val="50000"/>
                    </a:schemeClr>
                  </a:solidFill>
                  <a:latin typeface="Avenir Next"/>
                </a:rPr>
                <a:t>Interactive</a:t>
              </a:r>
            </a:p>
            <a:p>
              <a:pPr algn="ctr"/>
              <a:r>
                <a:rPr lang="en-US" sz="1600" dirty="0">
                  <a:solidFill>
                    <a:schemeClr val="bg1">
                      <a:lumMod val="50000"/>
                    </a:schemeClr>
                  </a:solidFill>
                  <a:latin typeface="Avenir Next"/>
                </a:rPr>
                <a:t>ML</a:t>
              </a:r>
            </a:p>
          </p:txBody>
        </p:sp>
      </p:grpSp>
    </p:spTree>
    <p:extLst>
      <p:ext uri="{BB962C8B-B14F-4D97-AF65-F5344CB8AC3E}">
        <p14:creationId xmlns:p14="http://schemas.microsoft.com/office/powerpoint/2010/main" val="3049656183"/>
      </p:ext>
    </p:extLst>
  </p:cSld>
  <p:clrMapOvr>
    <a:masterClrMapping/>
  </p:clrMapOvr>
</p:sld>
</file>

<file path=ppt/theme/theme1.xml><?xml version="1.0" encoding="utf-8"?>
<a:theme xmlns:a="http://schemas.openxmlformats.org/drawingml/2006/main" name="1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1"/>
          </a:solidFill>
        </a:ln>
      </a:spPr>
      <a:bodyPr rtlCol="0" anchor="ctr"/>
      <a:lstStyle>
        <a:defPPr algn="ctr">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2606</TotalTime>
  <Words>504</Words>
  <Application>Microsoft Office PowerPoint</Application>
  <PresentationFormat>On-screen Show (4:3)</PresentationFormat>
  <Paragraphs>99</Paragraphs>
  <Slides>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Avenir Next</vt:lpstr>
      <vt:lpstr>Calibri</vt:lpstr>
      <vt:lpstr>Calibri Light</vt:lpstr>
      <vt:lpstr>Courier New</vt:lpstr>
      <vt:lpstr>Tahoma</vt:lpstr>
      <vt:lpstr>1_Office Theme</vt:lpstr>
      <vt:lpstr>PowerPoint Presentation</vt:lpstr>
      <vt:lpstr>PowerPoint Presentation</vt:lpstr>
      <vt:lpstr>The Need for Explainable AI</vt:lpstr>
      <vt:lpstr>XAI Concept</vt:lpstr>
      <vt:lpstr>XAI Concept</vt:lpstr>
      <vt:lpstr>Emphasis and Scope of XAI Research</vt:lpstr>
    </vt:vector>
  </TitlesOfParts>
  <Company>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Explainable Artificial Intelligence (XAI)</dc:title>
  <dc:creator>Gunning, David</dc:creator>
  <cp:lastModifiedBy>Harshit Singh</cp:lastModifiedBy>
  <cp:revision>187</cp:revision>
  <cp:lastPrinted>2016-08-04T16:34:53Z</cp:lastPrinted>
  <dcterms:created xsi:type="dcterms:W3CDTF">2016-06-01T12:30:13Z</dcterms:created>
  <dcterms:modified xsi:type="dcterms:W3CDTF">2022-11-17T05:28:24Z</dcterms:modified>
</cp:coreProperties>
</file>