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Override PartName="/ppt/notesSlides/notesSlide3.xml" ContentType="application/vnd.openxmlformats-officedocument.presentationml.notesSlide+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51"/>
  </p:notesMasterIdLst>
  <p:handoutMasterIdLst>
    <p:handoutMasterId r:id="rId52"/>
  </p:handoutMasterIdLst>
  <p:sldIdLst>
    <p:sldId id="256" r:id="rId2"/>
    <p:sldId id="422" r:id="rId3"/>
    <p:sldId id="264" r:id="rId4"/>
    <p:sldId id="406" r:id="rId5"/>
    <p:sldId id="407" r:id="rId6"/>
    <p:sldId id="408" r:id="rId7"/>
    <p:sldId id="272" r:id="rId8"/>
    <p:sldId id="409" r:id="rId9"/>
    <p:sldId id="410" r:id="rId10"/>
    <p:sldId id="273" r:id="rId11"/>
    <p:sldId id="274" r:id="rId12"/>
    <p:sldId id="275" r:id="rId13"/>
    <p:sldId id="423" r:id="rId14"/>
    <p:sldId id="265" r:id="rId15"/>
    <p:sldId id="266" r:id="rId16"/>
    <p:sldId id="267" r:id="rId17"/>
    <p:sldId id="268" r:id="rId18"/>
    <p:sldId id="269" r:id="rId19"/>
    <p:sldId id="270" r:id="rId20"/>
    <p:sldId id="271" r:id="rId21"/>
    <p:sldId id="431" r:id="rId22"/>
    <p:sldId id="432" r:id="rId23"/>
    <p:sldId id="424" r:id="rId24"/>
    <p:sldId id="411" r:id="rId25"/>
    <p:sldId id="412" r:id="rId26"/>
    <p:sldId id="276" r:id="rId27"/>
    <p:sldId id="277" r:id="rId28"/>
    <p:sldId id="413" r:id="rId29"/>
    <p:sldId id="425" r:id="rId30"/>
    <p:sldId id="279" r:id="rId31"/>
    <p:sldId id="278" r:id="rId32"/>
    <p:sldId id="434" r:id="rId33"/>
    <p:sldId id="433" r:id="rId34"/>
    <p:sldId id="435" r:id="rId35"/>
    <p:sldId id="436" r:id="rId36"/>
    <p:sldId id="437" r:id="rId37"/>
    <p:sldId id="438" r:id="rId38"/>
    <p:sldId id="439" r:id="rId39"/>
    <p:sldId id="440" r:id="rId40"/>
    <p:sldId id="441" r:id="rId41"/>
    <p:sldId id="442" r:id="rId42"/>
    <p:sldId id="443" r:id="rId43"/>
    <p:sldId id="444" r:id="rId44"/>
    <p:sldId id="445" r:id="rId45"/>
    <p:sldId id="446" r:id="rId46"/>
    <p:sldId id="447" r:id="rId47"/>
    <p:sldId id="448" r:id="rId48"/>
    <p:sldId id="310" r:id="rId49"/>
    <p:sldId id="481" r:id="rId5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a:xfrm>
          <a:off x="0" y="3154055"/>
          <a:ext cx="7632848" cy="561599"/>
        </a:xfrm>
        <a:prstGeom prst="roundRect">
          <a:avLst/>
        </a:prstGeom>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a:xfrm>
          <a:off x="0" y="3797628"/>
          <a:ext cx="7632848" cy="561599"/>
        </a:xfrm>
        <a:prstGeom prst="roundRect">
          <a:avLst/>
        </a:prstGeom>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DE46AD96-DD0E-4F81-8648-70214DD41E32}" type="presOf" srcId="{04862CF3-D288-4540-9B6A-7B38A298A6CD}" destId="{9FF40963-4D12-448B-AEB6-BA37001A67BC}"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5FFBC3E7-21B1-457D-9313-56C8DD09F140}" type="presOf" srcId="{F638D74F-868F-4783-AD46-03F73E31B2CA}" destId="{EB7118B7-CF96-4530-A1D2-4C1C5C7CAD47}" srcOrd="0" destOrd="0" presId="urn:microsoft.com/office/officeart/2005/8/layout/vList2"/>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455194A8-C0D9-4A5A-A6F9-EA1F85C6D2E7}" type="presOf" srcId="{8F61EF46-D8E8-4D24-98A5-9AF714E47E9E}" destId="{C8D6B295-93E9-4C38-8072-EEEB43E5E583}"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a:xfrm>
          <a:off x="0" y="3154055"/>
          <a:ext cx="7632848" cy="561599"/>
        </a:xfrm>
        <a:prstGeom prst="roundRect">
          <a:avLst/>
        </a:prstGeom>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a:xfrm>
          <a:off x="0" y="3797628"/>
          <a:ext cx="7632848" cy="561599"/>
        </a:xfrm>
        <a:prstGeom prst="roundRect">
          <a:avLst/>
        </a:prstGeom>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a:xfrm>
          <a:off x="0" y="4428348"/>
          <a:ext cx="7632848" cy="561599"/>
        </a:xfrm>
        <a:prstGeom prst="roundRect">
          <a:avLst/>
        </a:prstGeom>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DE46AD96-DD0E-4F81-8648-70214DD41E32}" type="presOf" srcId="{04862CF3-D288-4540-9B6A-7B38A298A6CD}" destId="{9FF40963-4D12-448B-AEB6-BA37001A67BC}"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5FFBC3E7-21B1-457D-9313-56C8DD09F140}" type="presOf" srcId="{F638D74F-868F-4783-AD46-03F73E31B2CA}" destId="{EB7118B7-CF96-4530-A1D2-4C1C5C7CAD47}" srcOrd="0" destOrd="0" presId="urn:microsoft.com/office/officeart/2005/8/layout/vList2"/>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455194A8-C0D9-4A5A-A6F9-EA1F85C6D2E7}" type="presOf" srcId="{8F61EF46-D8E8-4D24-98A5-9AF714E47E9E}" destId="{C8D6B295-93E9-4C38-8072-EEEB43E5E583}"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a:xfrm>
          <a:off x="0" y="3154055"/>
          <a:ext cx="7632848" cy="561599"/>
        </a:xfrm>
        <a:prstGeom prst="roundRect">
          <a:avLst/>
        </a:prstGeom>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a:xfrm>
          <a:off x="0" y="3797628"/>
          <a:ext cx="7632848" cy="561599"/>
        </a:xfrm>
        <a:prstGeom prst="roundRect">
          <a:avLst/>
        </a:prstGeom>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a:xfrm>
          <a:off x="0" y="4428348"/>
          <a:ext cx="7632848" cy="561599"/>
        </a:xfrm>
        <a:prstGeom prst="roundRect">
          <a:avLst/>
        </a:prstGeom>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a:xfrm>
          <a:off x="0" y="5059068"/>
          <a:ext cx="7632848" cy="561599"/>
        </a:xfrm>
        <a:prstGeom prst="roundRect">
          <a:avLst/>
        </a:prstGeom>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DE46AD96-DD0E-4F81-8648-70214DD41E32}" type="presOf" srcId="{04862CF3-D288-4540-9B6A-7B38A298A6CD}" destId="{9FF40963-4D12-448B-AEB6-BA37001A67BC}"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5FFBC3E7-21B1-457D-9313-56C8DD09F140}" type="presOf" srcId="{F638D74F-868F-4783-AD46-03F73E31B2CA}" destId="{EB7118B7-CF96-4530-A1D2-4C1C5C7CAD47}" srcOrd="0" destOrd="0" presId="urn:microsoft.com/office/officeart/2005/8/layout/vList2"/>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455194A8-C0D9-4A5A-A6F9-EA1F85C6D2E7}" type="presOf" srcId="{8F61EF46-D8E8-4D24-98A5-9AF714E47E9E}" destId="{C8D6B295-93E9-4C38-8072-EEEB43E5E583}"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a:xfrm>
          <a:off x="0" y="3154055"/>
          <a:ext cx="7632848" cy="561599"/>
        </a:xfrm>
        <a:prstGeom prst="roundRect">
          <a:avLst/>
        </a:prstGeom>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a:xfrm>
          <a:off x="0" y="3797628"/>
          <a:ext cx="7632848" cy="561599"/>
        </a:xfrm>
        <a:prstGeom prst="roundRect">
          <a:avLst/>
        </a:prstGeom>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a:xfrm>
          <a:off x="0" y="4428348"/>
          <a:ext cx="7632848" cy="561599"/>
        </a:xfrm>
        <a:prstGeom prst="roundRect">
          <a:avLst/>
        </a:prstGeom>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a:xfrm>
          <a:off x="0" y="5051597"/>
          <a:ext cx="7632848" cy="555750"/>
        </a:xfrm>
        <a:prstGeom prst="roundRect">
          <a:avLst/>
        </a:prstGeom>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a:xfrm>
          <a:off x="0" y="5689787"/>
          <a:ext cx="7632848" cy="561599"/>
        </a:xfrm>
        <a:prstGeom prst="roundRect">
          <a:avLst/>
        </a:prstGeom>
      </dgm:spPr>
      <dgm:t>
        <a:bodyPr/>
        <a:lstStyle/>
        <a:p>
          <a:endParaRPr lang="en-US"/>
        </a:p>
      </dgm:t>
    </dgm:pt>
  </dgm:ptLst>
  <dgm:cxnLst>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DE46AD96-DD0E-4F81-8648-70214DD41E32}" type="presOf" srcId="{04862CF3-D288-4540-9B6A-7B38A298A6CD}" destId="{9FF40963-4D12-448B-AEB6-BA37001A67BC}"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5FFBC3E7-21B1-457D-9313-56C8DD09F140}" type="presOf" srcId="{F638D74F-868F-4783-AD46-03F73E31B2CA}" destId="{EB7118B7-CF96-4530-A1D2-4C1C5C7CAD47}" srcOrd="0" destOrd="0" presId="urn:microsoft.com/office/officeart/2005/8/layout/vList2"/>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455194A8-C0D9-4A5A-A6F9-EA1F85C6D2E7}" type="presOf" srcId="{8F61EF46-D8E8-4D24-98A5-9AF714E47E9E}" destId="{C8D6B295-93E9-4C38-8072-EEEB43E5E583}"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chemeClr val="tx1"/>
              </a:solidFill>
              <a:latin typeface="Arial"/>
              <a:ea typeface="+mn-ea"/>
              <a:cs typeface="+mn-cs"/>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FB6A85A7-41D9-40A1-8902-188804DDDF7C}">
      <dgm:prSet phldrT="[Text]" custT="1"/>
      <dgm:spPr>
        <a:solidFill>
          <a:schemeClr val="tx2">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US" sz="2400" kern="1200" dirty="0" smtClean="0">
              <a:solidFill>
                <a:schemeClr val="bg1"/>
              </a:solidFill>
              <a:latin typeface="Arial"/>
              <a:ea typeface="+mn-ea"/>
              <a:cs typeface="+mn-cs"/>
            </a:rPr>
            <a:t>Managing People Across Cultures</a:t>
          </a:r>
          <a:r>
            <a:rPr lang="en-MY" sz="2400" kern="1200" dirty="0" smtClean="0">
              <a:solidFill>
                <a:schemeClr val="bg1"/>
              </a:solidFill>
              <a:latin typeface="Arial"/>
              <a:ea typeface="+mn-ea"/>
              <a:cs typeface="+mn-cs"/>
            </a:rPr>
            <a:t>– </a:t>
          </a:r>
          <a:r>
            <a:rPr lang="en-MY" sz="2400" kern="1200" dirty="0" err="1" smtClean="0">
              <a:solidFill>
                <a:schemeClr val="bg1"/>
              </a:solidFill>
              <a:latin typeface="Arial"/>
              <a:ea typeface="+mn-ea"/>
              <a:cs typeface="+mn-cs"/>
            </a:rPr>
            <a:t>Trompenaar</a:t>
          </a:r>
          <a:endParaRPr lang="en-MY" sz="2400" kern="1200" dirty="0">
            <a:solidFill>
              <a:schemeClr val="bg1"/>
            </a:solidFill>
            <a:latin typeface="Arial"/>
            <a:ea typeface="+mn-ea"/>
            <a:cs typeface="+mn-cs"/>
          </a:endParaRPr>
        </a:p>
      </dgm:t>
    </dgm:pt>
    <dgm:pt modelId="{D3B1816F-4AB7-4B15-B738-F6FCA9D0B10A}" type="parTrans" cxnId="{8A767AA8-BA53-4463-A8EB-6B2254BBD65A}">
      <dgm:prSet/>
      <dgm:spPr/>
      <dgm:t>
        <a:bodyPr/>
        <a:lstStyle/>
        <a:p>
          <a:endParaRPr lang="en-US"/>
        </a:p>
      </dgm:t>
    </dgm:pt>
    <dgm:pt modelId="{657DF40C-5D28-4A4D-BAD3-6962A25E3E16}" type="sibTrans" cxnId="{8A767AA8-BA53-4463-A8EB-6B2254BBD65A}">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009E07-91F3-4DB4-AC12-84087D11945C}" type="pres">
      <dgm:prSet presAssocID="{4AF65FE0-2F36-4F1D-A183-89BF2A75D4BB}" presName="parentText" presStyleLbl="node1" presStyleIdx="0" presStyleCnt="6" custLinFactNeighborY="-18594">
        <dgm:presLayoutVars>
          <dgm:chMax val="0"/>
          <dgm:bulletEnabled val="1"/>
        </dgm:presLayoutVars>
      </dgm:prSet>
      <dgm:spPr>
        <a:xfrm>
          <a:off x="0" y="3154055"/>
          <a:ext cx="7632848" cy="561599"/>
        </a:xfrm>
        <a:prstGeom prst="roundRect">
          <a:avLst/>
        </a:prstGeom>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1" presStyleCnt="6">
        <dgm:presLayoutVars>
          <dgm:chMax val="0"/>
          <dgm:bulletEnabled val="1"/>
        </dgm:presLayoutVars>
      </dgm:prSet>
      <dgm:spPr>
        <a:xfrm>
          <a:off x="0" y="3797628"/>
          <a:ext cx="7632848" cy="561599"/>
        </a:xfrm>
        <a:prstGeom prst="roundRect">
          <a:avLst/>
        </a:prstGeom>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2" presStyleCnt="6">
        <dgm:presLayoutVars>
          <dgm:chMax val="0"/>
          <dgm:bulletEnabled val="1"/>
        </dgm:presLayoutVars>
      </dgm:prSet>
      <dgm:spPr>
        <a:xfrm>
          <a:off x="0" y="4428348"/>
          <a:ext cx="7632848" cy="561599"/>
        </a:xfrm>
        <a:prstGeom prst="roundRect">
          <a:avLst/>
        </a:prstGeom>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3" presStyleCnt="6">
        <dgm:presLayoutVars>
          <dgm:chMax val="0"/>
          <dgm:bulletEnabled val="1"/>
        </dgm:presLayoutVars>
      </dgm:prSet>
      <dgm:spPr>
        <a:xfrm>
          <a:off x="0" y="5051597"/>
          <a:ext cx="7632848" cy="555750"/>
        </a:xfrm>
        <a:prstGeom prst="roundRect">
          <a:avLst/>
        </a:prstGeom>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4" presStyleCnt="6">
        <dgm:presLayoutVars>
          <dgm:chMax val="0"/>
          <dgm:bulletEnabled val="1"/>
        </dgm:presLayoutVars>
      </dgm:prSet>
      <dgm:spPr>
        <a:xfrm>
          <a:off x="0" y="5689787"/>
          <a:ext cx="7632848" cy="561599"/>
        </a:xfrm>
        <a:prstGeom prst="roundRect">
          <a:avLst/>
        </a:prstGeom>
      </dgm:spPr>
      <dgm:t>
        <a:bodyPr/>
        <a:lstStyle/>
        <a:p>
          <a:endParaRPr lang="en-US"/>
        </a:p>
      </dgm:t>
    </dgm:pt>
    <dgm:pt modelId="{EAB0467A-2545-4CC4-97C7-F448BEDC599C}" type="pres">
      <dgm:prSet presAssocID="{CC115CCB-82A9-4CB6-A5F2-86803284DF11}" presName="spacer" presStyleCnt="0"/>
      <dgm:spPr/>
    </dgm:pt>
    <dgm:pt modelId="{D68453A5-A947-4009-A199-562D05428D23}" type="pres">
      <dgm:prSet presAssocID="{FB6A85A7-41D9-40A1-8902-188804DDDF7C}" presName="parentText" presStyleLbl="node1" presStyleIdx="5" presStyleCnt="6">
        <dgm:presLayoutVars>
          <dgm:chMax val="0"/>
          <dgm:bulletEnabled val="1"/>
        </dgm:presLayoutVars>
      </dgm:prSet>
      <dgm:spPr/>
      <dgm:t>
        <a:bodyPr/>
        <a:lstStyle/>
        <a:p>
          <a:endParaRPr lang="en-US"/>
        </a:p>
      </dgm:t>
    </dgm:pt>
  </dgm:ptLst>
  <dgm:cxnLst>
    <dgm:cxn modelId="{ADAC4F7A-C2C5-4B14-A2AC-FE9B60C2D612}" type="presOf" srcId="{8F61EF46-D8E8-4D24-98A5-9AF714E47E9E}" destId="{C8D6B295-93E9-4C38-8072-EEEB43E5E583}" srcOrd="0" destOrd="0" presId="urn:microsoft.com/office/officeart/2005/8/layout/vList2"/>
    <dgm:cxn modelId="{1F873C8A-F0C8-4AD6-ABBB-F8E2934D6A37}" srcId="{703D4D02-5513-427D-B6E9-B2E187EE0C3A}" destId="{4AF65FE0-2F36-4F1D-A183-89BF2A75D4BB}" srcOrd="0" destOrd="0" parTransId="{3A1608F3-11C2-4250-95DA-B89899F25A7D}" sibTransId="{AB4D0581-E63A-45FC-B031-561BFDD66ADA}"/>
    <dgm:cxn modelId="{9210790F-31B5-4592-9547-5137196E0657}" type="presOf" srcId="{FB6A85A7-41D9-40A1-8902-188804DDDF7C}" destId="{D68453A5-A947-4009-A199-562D05428D23}" srcOrd="0" destOrd="0" presId="urn:microsoft.com/office/officeart/2005/8/layout/vList2"/>
    <dgm:cxn modelId="{8279755C-2A79-478E-9DDE-0AC332FFB355}" srcId="{703D4D02-5513-427D-B6E9-B2E187EE0C3A}" destId="{04862CF3-D288-4540-9B6A-7B38A298A6CD}" srcOrd="1" destOrd="0" parTransId="{8D5F51AD-7A42-46F9-A08D-D5B99046F118}" sibTransId="{EF2936D3-CC7C-422D-B65E-628E7FF91CD4}"/>
    <dgm:cxn modelId="{ACBD2060-79EE-4EF1-A8C3-98F0FE7AB0C2}" type="presOf" srcId="{703D4D02-5513-427D-B6E9-B2E187EE0C3A}" destId="{CC8763B3-4621-4666-B669-3C5BA2A30DBE}" srcOrd="0" destOrd="0" presId="urn:microsoft.com/office/officeart/2005/8/layout/vList2"/>
    <dgm:cxn modelId="{6F11CBFA-38D4-4802-81A8-7220434C5819}" type="presOf" srcId="{4AF65FE0-2F36-4F1D-A183-89BF2A75D4BB}" destId="{D4009E07-91F3-4DB4-AC12-84087D11945C}" srcOrd="0" destOrd="0" presId="urn:microsoft.com/office/officeart/2005/8/layout/vList2"/>
    <dgm:cxn modelId="{8A767AA8-BA53-4463-A8EB-6B2254BBD65A}" srcId="{703D4D02-5513-427D-B6E9-B2E187EE0C3A}" destId="{FB6A85A7-41D9-40A1-8902-188804DDDF7C}" srcOrd="5" destOrd="0" parTransId="{D3B1816F-4AB7-4B15-B738-F6FCA9D0B10A}" sibTransId="{657DF40C-5D28-4A4D-BAD3-6962A25E3E16}"/>
    <dgm:cxn modelId="{815FD41B-61FF-46F9-9F2A-98AD010B1394}" srcId="{703D4D02-5513-427D-B6E9-B2E187EE0C3A}" destId="{F638D74F-868F-4783-AD46-03F73E31B2CA}" srcOrd="2" destOrd="0" parTransId="{B50C1553-7786-4560-A468-4A19BA0FC9DE}" sibTransId="{9E25D6BE-EF50-46CE-84D2-2642ACA1BFAD}"/>
    <dgm:cxn modelId="{40D1DFDA-5426-451A-9CA9-2637DF362342}" srcId="{703D4D02-5513-427D-B6E9-B2E187EE0C3A}" destId="{8F61EF46-D8E8-4D24-98A5-9AF714E47E9E}" srcOrd="3" destOrd="0" parTransId="{9EF8DA53-F81A-4AD2-844A-48A12AA4ED6C}" sibTransId="{8D8770BD-F8F2-449C-84F4-B184B3BAE366}"/>
    <dgm:cxn modelId="{7D13250D-8BAE-482D-9709-8EB4C3D1C6EF}" type="presOf" srcId="{F638D74F-868F-4783-AD46-03F73E31B2CA}" destId="{EB7118B7-CF96-4530-A1D2-4C1C5C7CAD47}" srcOrd="0" destOrd="0" presId="urn:microsoft.com/office/officeart/2005/8/layout/vList2"/>
    <dgm:cxn modelId="{FDEE2440-7DC2-4F1B-9578-87AE5755371A}" type="presOf" srcId="{04862CF3-D288-4540-9B6A-7B38A298A6CD}" destId="{9FF40963-4D12-448B-AEB6-BA37001A67BC}" srcOrd="0" destOrd="0" presId="urn:microsoft.com/office/officeart/2005/8/layout/vList2"/>
    <dgm:cxn modelId="{5F38AE95-8DC4-4790-9509-4BAE471B8C23}" type="presOf" srcId="{982D478A-1E21-4385-9630-934F8777F993}" destId="{83EC1D14-B972-48EA-B443-789BDCB5A5F0}" srcOrd="0" destOrd="0" presId="urn:microsoft.com/office/officeart/2005/8/layout/vList2"/>
    <dgm:cxn modelId="{A471C420-89D7-473F-AB18-D669B17972F4}" srcId="{703D4D02-5513-427D-B6E9-B2E187EE0C3A}" destId="{982D478A-1E21-4385-9630-934F8777F993}" srcOrd="4" destOrd="0" parTransId="{50D4B397-0489-4398-AF35-F9379C765BC8}" sibTransId="{CC115CCB-82A9-4CB6-A5F2-86803284DF11}"/>
    <dgm:cxn modelId="{5267CA5E-04E6-4DEF-A15A-A377FEE6756A}" type="presParOf" srcId="{CC8763B3-4621-4666-B669-3C5BA2A30DBE}" destId="{D4009E07-91F3-4DB4-AC12-84087D11945C}" srcOrd="0" destOrd="0" presId="urn:microsoft.com/office/officeart/2005/8/layout/vList2"/>
    <dgm:cxn modelId="{8128BA41-988F-4DCD-96F7-A327F877D410}" type="presParOf" srcId="{CC8763B3-4621-4666-B669-3C5BA2A30DBE}" destId="{3DA0E859-162B-4177-8463-CFD5199C526E}" srcOrd="1" destOrd="0" presId="urn:microsoft.com/office/officeart/2005/8/layout/vList2"/>
    <dgm:cxn modelId="{28B8381D-A565-42C0-B3BC-8BBDA4D349EC}" type="presParOf" srcId="{CC8763B3-4621-4666-B669-3C5BA2A30DBE}" destId="{9FF40963-4D12-448B-AEB6-BA37001A67BC}" srcOrd="2" destOrd="0" presId="urn:microsoft.com/office/officeart/2005/8/layout/vList2"/>
    <dgm:cxn modelId="{626D0968-97C9-4851-8B81-4E6E5F9E56F4}" type="presParOf" srcId="{CC8763B3-4621-4666-B669-3C5BA2A30DBE}" destId="{D2D6487C-9F1B-4914-8436-18761A2DEA1C}" srcOrd="3" destOrd="0" presId="urn:microsoft.com/office/officeart/2005/8/layout/vList2"/>
    <dgm:cxn modelId="{FBCDE300-E247-4345-BC7E-3EA6C9075C33}" type="presParOf" srcId="{CC8763B3-4621-4666-B669-3C5BA2A30DBE}" destId="{EB7118B7-CF96-4530-A1D2-4C1C5C7CAD47}" srcOrd="4" destOrd="0" presId="urn:microsoft.com/office/officeart/2005/8/layout/vList2"/>
    <dgm:cxn modelId="{7E449AC8-47CF-4C34-9F74-684832F625E2}" type="presParOf" srcId="{CC8763B3-4621-4666-B669-3C5BA2A30DBE}" destId="{8F425107-684B-43B8-857E-6C5441412E64}" srcOrd="5" destOrd="0" presId="urn:microsoft.com/office/officeart/2005/8/layout/vList2"/>
    <dgm:cxn modelId="{56D378A5-B3B6-418B-85AB-42D6B2DFDAEC}" type="presParOf" srcId="{CC8763B3-4621-4666-B669-3C5BA2A30DBE}" destId="{C8D6B295-93E9-4C38-8072-EEEB43E5E583}" srcOrd="6" destOrd="0" presId="urn:microsoft.com/office/officeart/2005/8/layout/vList2"/>
    <dgm:cxn modelId="{6D0DE8CC-CBE6-4C34-9935-BD3FEAAD9D6A}" type="presParOf" srcId="{CC8763B3-4621-4666-B669-3C5BA2A30DBE}" destId="{48966D50-D905-4CD6-9DF6-33BAB06E1957}" srcOrd="7" destOrd="0" presId="urn:microsoft.com/office/officeart/2005/8/layout/vList2"/>
    <dgm:cxn modelId="{BD405525-71B6-4FC0-AF40-B41228EFFE69}" type="presParOf" srcId="{CC8763B3-4621-4666-B669-3C5BA2A30DBE}" destId="{83EC1D14-B972-48EA-B443-789BDCB5A5F0}" srcOrd="8" destOrd="0" presId="urn:microsoft.com/office/officeart/2005/8/layout/vList2"/>
    <dgm:cxn modelId="{A08F7EAD-C427-49D3-9595-E653F4F909AF}" type="presParOf" srcId="{CC8763B3-4621-4666-B669-3C5BA2A30DBE}" destId="{EAB0467A-2545-4CC4-97C7-F448BEDC599C}" srcOrd="9" destOrd="0" presId="urn:microsoft.com/office/officeart/2005/8/layout/vList2"/>
    <dgm:cxn modelId="{FC7A314E-7079-492C-A47A-23E380D3C21B}" type="presParOf" srcId="{CC8763B3-4621-4666-B669-3C5BA2A30DBE}" destId="{D68453A5-A947-4009-A199-562D05428D23}" srcOrd="10" destOrd="0" presId="urn:microsoft.com/office/officeart/2005/8/layout/vList2"/>
  </dgm:cxnLst>
  <dgm:bg/>
  <dgm:whole/>
</dgm:dataModel>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129" y="27129"/>
        <a:ext cx="7578590" cy="501492"/>
      </dsp:txXfrm>
    </dsp:sp>
    <dsp:sp modelId="{04765EF5-9D12-4272-82A1-954A0BCA8F51}">
      <dsp:nvSpPr>
        <dsp:cNvPr id="0" name=""/>
        <dsp:cNvSpPr/>
      </dsp:nvSpPr>
      <dsp:spPr>
        <a:xfrm>
          <a:off x="0" y="657347"/>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129" y="684476"/>
        <a:ext cx="7578590" cy="501492"/>
      </dsp:txXfrm>
    </dsp:sp>
    <dsp:sp modelId="{FF3DEC59-498F-476A-B0B7-0911F1934DD9}">
      <dsp:nvSpPr>
        <dsp:cNvPr id="0" name=""/>
        <dsp:cNvSpPr/>
      </dsp:nvSpPr>
      <dsp:spPr>
        <a:xfrm>
          <a:off x="0" y="1285097"/>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129" y="1312226"/>
        <a:ext cx="7578590" cy="501492"/>
      </dsp:txXfrm>
    </dsp:sp>
    <dsp:sp modelId="{A4A6EE28-BF09-45AA-AD37-2734D801E311}">
      <dsp:nvSpPr>
        <dsp:cNvPr id="0" name=""/>
        <dsp:cNvSpPr/>
      </dsp:nvSpPr>
      <dsp:spPr>
        <a:xfrm>
          <a:off x="0" y="1912847"/>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129" y="1939976"/>
        <a:ext cx="7578590" cy="501492"/>
      </dsp:txXfrm>
    </dsp:sp>
    <dsp:sp modelId="{8E9A00DC-4256-4A2C-ABC4-E9AC85DC1EEF}">
      <dsp:nvSpPr>
        <dsp:cNvPr id="0" name=""/>
        <dsp:cNvSpPr/>
      </dsp:nvSpPr>
      <dsp:spPr>
        <a:xfrm>
          <a:off x="0" y="2540597"/>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sp:txBody>
      <dsp:txXfrm>
        <a:off x="27129" y="2567726"/>
        <a:ext cx="7578590" cy="501492"/>
      </dsp:txXfrm>
    </dsp:sp>
    <dsp:sp modelId="{D4009E07-91F3-4DB4-AC12-84087D11945C}">
      <dsp:nvSpPr>
        <dsp:cNvPr id="0" name=""/>
        <dsp:cNvSpPr/>
      </dsp:nvSpPr>
      <dsp:spPr>
        <a:xfrm>
          <a:off x="0" y="3154960"/>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sp:txBody>
      <dsp:txXfrm>
        <a:off x="27129" y="3182089"/>
        <a:ext cx="7578590" cy="501492"/>
      </dsp:txXfrm>
    </dsp:sp>
    <dsp:sp modelId="{9FF40963-4D12-448B-AEB6-BA37001A67BC}">
      <dsp:nvSpPr>
        <dsp:cNvPr id="0" name=""/>
        <dsp:cNvSpPr/>
      </dsp:nvSpPr>
      <dsp:spPr>
        <a:xfrm>
          <a:off x="0" y="3796098"/>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sp:txBody>
      <dsp:txXfrm>
        <a:off x="27129" y="3823227"/>
        <a:ext cx="7578590" cy="501492"/>
      </dsp:txXfrm>
    </dsp:sp>
    <dsp:sp modelId="{EB7118B7-CF96-4530-A1D2-4C1C5C7CAD47}">
      <dsp:nvSpPr>
        <dsp:cNvPr id="0" name=""/>
        <dsp:cNvSpPr/>
      </dsp:nvSpPr>
      <dsp:spPr>
        <a:xfrm>
          <a:off x="0" y="4423848"/>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Differences</a:t>
          </a:r>
        </a:p>
      </dsp:txBody>
      <dsp:txXfrm>
        <a:off x="27129" y="4450977"/>
        <a:ext cx="7578590" cy="501492"/>
      </dsp:txXfrm>
    </dsp:sp>
    <dsp:sp modelId="{C8D6B295-93E9-4C38-8072-EEEB43E5E583}">
      <dsp:nvSpPr>
        <dsp:cNvPr id="0" name=""/>
        <dsp:cNvSpPr/>
      </dsp:nvSpPr>
      <dsp:spPr>
        <a:xfrm>
          <a:off x="0" y="5051597"/>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Cultural Sensitivity</a:t>
          </a:r>
        </a:p>
      </dsp:txBody>
      <dsp:txXfrm>
        <a:off x="27129" y="5078726"/>
        <a:ext cx="7578590" cy="501492"/>
      </dsp:txXfrm>
    </dsp:sp>
    <dsp:sp modelId="{83EC1D14-B972-48EA-B443-789BDCB5A5F0}">
      <dsp:nvSpPr>
        <dsp:cNvPr id="0" name=""/>
        <dsp:cNvSpPr/>
      </dsp:nvSpPr>
      <dsp:spPr>
        <a:xfrm>
          <a:off x="0" y="5679347"/>
          <a:ext cx="7632848" cy="55575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Global Mindset</a:t>
          </a:r>
        </a:p>
      </dsp:txBody>
      <dsp:txXfrm>
        <a:off x="27129" y="5706476"/>
        <a:ext cx="7578590" cy="50149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xmlns="" val="28367189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13</a:t>
            </a:fld>
            <a:endParaRPr lang="en-MY" altLang="en-US"/>
          </a:p>
        </p:txBody>
      </p:sp>
    </p:spTree>
    <p:extLst>
      <p:ext uri="{BB962C8B-B14F-4D97-AF65-F5344CB8AC3E}">
        <p14:creationId xmlns:p14="http://schemas.microsoft.com/office/powerpoint/2010/main" xmlns="" val="10249183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23</a:t>
            </a:fld>
            <a:endParaRPr lang="en-MY" altLang="en-US"/>
          </a:p>
        </p:txBody>
      </p:sp>
    </p:spTree>
    <p:extLst>
      <p:ext uri="{BB962C8B-B14F-4D97-AF65-F5344CB8AC3E}">
        <p14:creationId xmlns:p14="http://schemas.microsoft.com/office/powerpoint/2010/main" xmlns="" val="3374312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29</a:t>
            </a:fld>
            <a:endParaRPr lang="en-MY" altLang="en-US"/>
          </a:p>
        </p:txBody>
      </p:sp>
    </p:spTree>
    <p:extLst>
      <p:ext uri="{BB962C8B-B14F-4D97-AF65-F5344CB8AC3E}">
        <p14:creationId xmlns:p14="http://schemas.microsoft.com/office/powerpoint/2010/main" xmlns="" val="28248827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32</a:t>
            </a:fld>
            <a:endParaRPr lang="en-MY" altLang="en-US"/>
          </a:p>
        </p:txBody>
      </p:sp>
    </p:spTree>
    <p:extLst>
      <p:ext uri="{BB962C8B-B14F-4D97-AF65-F5344CB8AC3E}">
        <p14:creationId xmlns:p14="http://schemas.microsoft.com/office/powerpoint/2010/main" xmlns="" val="28248827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990600" y="1981200"/>
            <a:ext cx="7203233" cy="2473226"/>
          </a:xfrm>
        </p:spPr>
        <p:txBody>
          <a:bodyPr/>
          <a:lstStyle/>
          <a:p>
            <a:r>
              <a:rPr lang="en-MY" dirty="0"/>
              <a:t>WORKPLACE CULTURE </a:t>
            </a:r>
            <a:r>
              <a:rPr lang="en-MY"/>
              <a:t>- </a:t>
            </a:r>
            <a:r>
              <a:rPr lang="en-MY" smtClean="0"/>
              <a:t>III</a:t>
            </a:r>
            <a:endParaRPr lang="en-MY" dirty="0"/>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xmlns="" val="2133342085"/>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626228171"/>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77543C-8526-420E-9A30-994BE466AB82}"/>
              </a:ext>
            </a:extLst>
          </p:cNvPr>
          <p:cNvSpPr>
            <a:spLocks noGrp="1"/>
          </p:cNvSpPr>
          <p:nvPr>
            <p:ph type="title"/>
          </p:nvPr>
        </p:nvSpPr>
        <p:spPr>
          <a:xfrm>
            <a:off x="1066800" y="152400"/>
            <a:ext cx="7200900" cy="655639"/>
          </a:xfrm>
        </p:spPr>
        <p:txBody>
          <a:bodyPr/>
          <a:lstStyle/>
          <a:p>
            <a:r>
              <a:rPr lang="en-MY" dirty="0"/>
              <a:t>Merging Culture</a:t>
            </a:r>
          </a:p>
        </p:txBody>
      </p:sp>
      <p:pic>
        <p:nvPicPr>
          <p:cNvPr id="5" name="Picture 4">
            <a:extLst>
              <a:ext uri="{FF2B5EF4-FFF2-40B4-BE49-F238E27FC236}">
                <a16:creationId xmlns:a16="http://schemas.microsoft.com/office/drawing/2014/main" xmlns="" id="{008639E0-2342-4535-8AF9-0E8845E2C059}"/>
              </a:ext>
            </a:extLst>
          </p:cNvPr>
          <p:cNvPicPr>
            <a:picLocks noChangeAspect="1"/>
          </p:cNvPicPr>
          <p:nvPr/>
        </p:nvPicPr>
        <p:blipFill>
          <a:blip r:embed="rId2"/>
          <a:stretch>
            <a:fillRect/>
          </a:stretch>
        </p:blipFill>
        <p:spPr>
          <a:xfrm>
            <a:off x="762000" y="914400"/>
            <a:ext cx="8086725" cy="4962525"/>
          </a:xfrm>
          <a:prstGeom prst="rect">
            <a:avLst/>
          </a:prstGeom>
        </p:spPr>
      </p:pic>
    </p:spTree>
    <p:extLst>
      <p:ext uri="{BB962C8B-B14F-4D97-AF65-F5344CB8AC3E}">
        <p14:creationId xmlns:p14="http://schemas.microsoft.com/office/powerpoint/2010/main" xmlns="" val="2996232809"/>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2C491D-8A2F-4356-8E59-2094780AF23B}"/>
              </a:ext>
            </a:extLst>
          </p:cNvPr>
          <p:cNvSpPr>
            <a:spLocks noGrp="1"/>
          </p:cNvSpPr>
          <p:nvPr>
            <p:ph type="title"/>
          </p:nvPr>
        </p:nvSpPr>
        <p:spPr>
          <a:xfrm>
            <a:off x="990600" y="457200"/>
            <a:ext cx="7200900" cy="579439"/>
          </a:xfrm>
        </p:spPr>
        <p:txBody>
          <a:bodyPr/>
          <a:lstStyle/>
          <a:p>
            <a:r>
              <a:rPr lang="en-MY" dirty="0"/>
              <a:t>Cross Cultural Adaptation</a:t>
            </a:r>
          </a:p>
        </p:txBody>
      </p:sp>
      <p:sp>
        <p:nvSpPr>
          <p:cNvPr id="3" name="Content Placeholder 2">
            <a:extLst>
              <a:ext uri="{FF2B5EF4-FFF2-40B4-BE49-F238E27FC236}">
                <a16:creationId xmlns:a16="http://schemas.microsoft.com/office/drawing/2014/main" xmlns="" id="{9689670E-140C-4888-9385-5A4A23888D69}"/>
              </a:ext>
            </a:extLst>
          </p:cNvPr>
          <p:cNvSpPr>
            <a:spLocks noGrp="1"/>
          </p:cNvSpPr>
          <p:nvPr>
            <p:ph idx="1"/>
          </p:nvPr>
        </p:nvSpPr>
        <p:spPr>
          <a:xfrm>
            <a:off x="762000" y="1371600"/>
            <a:ext cx="7391400" cy="4419600"/>
          </a:xfrm>
        </p:spPr>
        <p:txBody>
          <a:bodyPr/>
          <a:lstStyle/>
          <a:p>
            <a:r>
              <a:rPr lang="en-MY" sz="2400" b="1" dirty="0"/>
              <a:t>Assimilation</a:t>
            </a:r>
            <a:r>
              <a:rPr lang="en-MY" sz="2400" dirty="0"/>
              <a:t>: acceptance of the new culture while rejecting one’s own culture.</a:t>
            </a:r>
          </a:p>
          <a:p>
            <a:r>
              <a:rPr lang="en-MY" sz="2400" b="1" dirty="0"/>
              <a:t>Integration</a:t>
            </a:r>
            <a:r>
              <a:rPr lang="en-MY" sz="2400" dirty="0"/>
              <a:t>: adaptation to the new culture while retaining one’s own culture.</a:t>
            </a:r>
          </a:p>
          <a:p>
            <a:r>
              <a:rPr lang="en-MY" sz="2400" b="1" dirty="0"/>
              <a:t>Separation</a:t>
            </a:r>
            <a:r>
              <a:rPr lang="en-MY" sz="2400" dirty="0"/>
              <a:t>: maintenance of one’s own culture by avoiding contact with the new culture.</a:t>
            </a:r>
          </a:p>
          <a:p>
            <a:r>
              <a:rPr lang="en-MY" sz="2400" b="1" dirty="0"/>
              <a:t>Marginalization</a:t>
            </a:r>
            <a:r>
              <a:rPr lang="en-MY" sz="2400" dirty="0"/>
              <a:t>: the inability to either adapt to the new culture or remain comfortable with one’s own culture.</a:t>
            </a:r>
          </a:p>
          <a:p>
            <a:endParaRPr lang="en-MY" dirty="0"/>
          </a:p>
        </p:txBody>
      </p:sp>
    </p:spTree>
    <p:extLst>
      <p:ext uri="{BB962C8B-B14F-4D97-AF65-F5344CB8AC3E}">
        <p14:creationId xmlns:p14="http://schemas.microsoft.com/office/powerpoint/2010/main" xmlns="" val="1572161341"/>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6FA775-63CD-442D-A08D-A5C5926E58D1}"/>
              </a:ext>
            </a:extLst>
          </p:cNvPr>
          <p:cNvSpPr>
            <a:spLocks noGrp="1"/>
          </p:cNvSpPr>
          <p:nvPr>
            <p:ph type="title"/>
          </p:nvPr>
        </p:nvSpPr>
        <p:spPr>
          <a:xfrm>
            <a:off x="762000" y="304800"/>
            <a:ext cx="7200900" cy="655639"/>
          </a:xfrm>
        </p:spPr>
        <p:txBody>
          <a:bodyPr/>
          <a:lstStyle/>
          <a:p>
            <a:r>
              <a:rPr lang="en-MY" dirty="0"/>
              <a:t>Cross Cultural Adaptation Stages</a:t>
            </a:r>
          </a:p>
        </p:txBody>
      </p:sp>
      <p:sp>
        <p:nvSpPr>
          <p:cNvPr id="3" name="Content Placeholder 2">
            <a:extLst>
              <a:ext uri="{FF2B5EF4-FFF2-40B4-BE49-F238E27FC236}">
                <a16:creationId xmlns:a16="http://schemas.microsoft.com/office/drawing/2014/main" xmlns="" id="{9ECAFABD-6E00-40FA-AC82-AC651D241830}"/>
              </a:ext>
            </a:extLst>
          </p:cNvPr>
          <p:cNvSpPr>
            <a:spLocks noGrp="1"/>
          </p:cNvSpPr>
          <p:nvPr>
            <p:ph idx="1"/>
          </p:nvPr>
        </p:nvSpPr>
        <p:spPr>
          <a:xfrm>
            <a:off x="609600" y="1143000"/>
            <a:ext cx="8050088" cy="4979987"/>
          </a:xfrm>
        </p:spPr>
        <p:txBody>
          <a:bodyPr/>
          <a:lstStyle/>
          <a:p>
            <a:pPr marL="0" indent="0">
              <a:buNone/>
            </a:pPr>
            <a:r>
              <a:rPr lang="en-MY" sz="2400" dirty="0"/>
              <a:t>In a recent survey by Simon Fraser University in Canada, respondents were asked how long it took them to feel completely comfortable in the foreign country. </a:t>
            </a:r>
          </a:p>
          <a:p>
            <a:pPr marL="0" indent="0">
              <a:buNone/>
            </a:pPr>
            <a:endParaRPr lang="en-MY" sz="2400" dirty="0"/>
          </a:p>
          <a:p>
            <a:r>
              <a:rPr lang="en-MY" sz="2400" dirty="0"/>
              <a:t>22.3% said it took 1-3 months</a:t>
            </a:r>
          </a:p>
          <a:p>
            <a:r>
              <a:rPr lang="en-MY" sz="2400" dirty="0"/>
              <a:t>25.3% indicated it took 4-6 months</a:t>
            </a:r>
          </a:p>
          <a:p>
            <a:r>
              <a:rPr lang="en-MY" sz="2400" dirty="0"/>
              <a:t>33.7% said it took 6-12 months</a:t>
            </a:r>
          </a:p>
          <a:p>
            <a:r>
              <a:rPr lang="en-MY" sz="2400" dirty="0"/>
              <a:t> 5.2% indicated that they never felt completely comfortable abroad</a:t>
            </a:r>
            <a:r>
              <a:rPr lang="en-MY" dirty="0"/>
              <a:t>.</a:t>
            </a:r>
          </a:p>
        </p:txBody>
      </p:sp>
    </p:spTree>
    <p:extLst>
      <p:ext uri="{BB962C8B-B14F-4D97-AF65-F5344CB8AC3E}">
        <p14:creationId xmlns:p14="http://schemas.microsoft.com/office/powerpoint/2010/main" xmlns="" val="1031333796"/>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D57CC0-EABE-46A2-ACE6-2665DAD07B02}"/>
              </a:ext>
            </a:extLst>
          </p:cNvPr>
          <p:cNvSpPr>
            <a:spLocks noGrp="1"/>
          </p:cNvSpPr>
          <p:nvPr>
            <p:ph type="title"/>
          </p:nvPr>
        </p:nvSpPr>
        <p:spPr>
          <a:xfrm>
            <a:off x="838200" y="381000"/>
            <a:ext cx="7200900" cy="685185"/>
          </a:xfrm>
        </p:spPr>
        <p:txBody>
          <a:bodyPr/>
          <a:lstStyle/>
          <a:p>
            <a:r>
              <a:rPr lang="en-MY" dirty="0"/>
              <a:t>The “U-Shaped” Curve hypothesis</a:t>
            </a:r>
          </a:p>
        </p:txBody>
      </p:sp>
      <p:sp>
        <p:nvSpPr>
          <p:cNvPr id="3" name="Content Placeholder 2">
            <a:extLst>
              <a:ext uri="{FF2B5EF4-FFF2-40B4-BE49-F238E27FC236}">
                <a16:creationId xmlns:a16="http://schemas.microsoft.com/office/drawing/2014/main" xmlns="" id="{22901BD6-B3E4-4FA3-BF59-96D7518AC108}"/>
              </a:ext>
            </a:extLst>
          </p:cNvPr>
          <p:cNvSpPr>
            <a:spLocks noGrp="1"/>
          </p:cNvSpPr>
          <p:nvPr>
            <p:ph idx="1"/>
          </p:nvPr>
        </p:nvSpPr>
        <p:spPr>
          <a:xfrm>
            <a:off x="609600" y="1295400"/>
            <a:ext cx="8134672" cy="4530725"/>
          </a:xfrm>
        </p:spPr>
        <p:txBody>
          <a:bodyPr>
            <a:normAutofit/>
          </a:bodyPr>
          <a:lstStyle/>
          <a:p>
            <a:pPr marL="0" indent="0">
              <a:buNone/>
            </a:pPr>
            <a:r>
              <a:rPr lang="en-MY" sz="2400" dirty="0"/>
              <a:t>It was first put forward by </a:t>
            </a:r>
            <a:r>
              <a:rPr lang="en-MY" sz="2400" dirty="0" err="1"/>
              <a:t>Gullahorn</a:t>
            </a:r>
            <a:r>
              <a:rPr lang="en-MY" sz="2400" dirty="0"/>
              <a:t> and </a:t>
            </a:r>
            <a:r>
              <a:rPr lang="en-MY" sz="2400" dirty="0" err="1"/>
              <a:t>Gullahorn</a:t>
            </a:r>
            <a:r>
              <a:rPr lang="en-MY" sz="2400" dirty="0"/>
              <a:t> in the mid-fifties, and confirmed many times since, holds that it takes about 6 months for minimal adaptation to take place, for those sent overseas.</a:t>
            </a:r>
          </a:p>
          <a:p>
            <a:pPr marL="0" indent="0">
              <a:buNone/>
            </a:pPr>
            <a:endParaRPr lang="en-MY" sz="2400" dirty="0"/>
          </a:p>
          <a:p>
            <a:pPr marL="0" indent="0">
              <a:buNone/>
            </a:pPr>
            <a:r>
              <a:rPr lang="en-MY" sz="2400" dirty="0"/>
              <a:t>In a similar theory, Oberg described four stages of adjustment: Stage I, the initial, or honeymoon stage; Stage II, the disillusionment, or culture shock stage; Stage III, the adjustment, or adaptation stage; and Stage IV, the mastery stage. </a:t>
            </a:r>
          </a:p>
        </p:txBody>
      </p:sp>
    </p:spTree>
    <p:extLst>
      <p:ext uri="{BB962C8B-B14F-4D97-AF65-F5344CB8AC3E}">
        <p14:creationId xmlns:p14="http://schemas.microsoft.com/office/powerpoint/2010/main" xmlns="" val="2153493558"/>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3546B0-BC65-4328-9CEE-479E239A65D4}"/>
              </a:ext>
            </a:extLst>
          </p:cNvPr>
          <p:cNvSpPr>
            <a:spLocks noGrp="1"/>
          </p:cNvSpPr>
          <p:nvPr>
            <p:ph type="title"/>
          </p:nvPr>
        </p:nvSpPr>
        <p:spPr/>
        <p:txBody>
          <a:bodyPr/>
          <a:lstStyle/>
          <a:p>
            <a:r>
              <a:rPr lang="en-MY" dirty="0"/>
              <a:t>The “U” Shaped Curve</a:t>
            </a:r>
          </a:p>
        </p:txBody>
      </p:sp>
      <p:pic>
        <p:nvPicPr>
          <p:cNvPr id="5" name="Picture 4">
            <a:extLst>
              <a:ext uri="{FF2B5EF4-FFF2-40B4-BE49-F238E27FC236}">
                <a16:creationId xmlns:a16="http://schemas.microsoft.com/office/drawing/2014/main" xmlns="" id="{8B23E68A-7E3B-4EAB-A911-B7883684FC6C}"/>
              </a:ext>
            </a:extLst>
          </p:cNvPr>
          <p:cNvPicPr>
            <a:picLocks noChangeAspect="1"/>
          </p:cNvPicPr>
          <p:nvPr/>
        </p:nvPicPr>
        <p:blipFill>
          <a:blip r:embed="rId2"/>
          <a:stretch>
            <a:fillRect/>
          </a:stretch>
        </p:blipFill>
        <p:spPr>
          <a:xfrm>
            <a:off x="1619672" y="1772816"/>
            <a:ext cx="5715000" cy="4086225"/>
          </a:xfrm>
          <a:prstGeom prst="rect">
            <a:avLst/>
          </a:prstGeom>
        </p:spPr>
      </p:pic>
    </p:spTree>
    <p:extLst>
      <p:ext uri="{BB962C8B-B14F-4D97-AF65-F5344CB8AC3E}">
        <p14:creationId xmlns:p14="http://schemas.microsoft.com/office/powerpoint/2010/main" xmlns="" val="4244537923"/>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577C8A-295D-45A3-AC6F-05DC3A644FDD}"/>
              </a:ext>
            </a:extLst>
          </p:cNvPr>
          <p:cNvSpPr>
            <a:spLocks noGrp="1"/>
          </p:cNvSpPr>
          <p:nvPr>
            <p:ph type="title"/>
          </p:nvPr>
        </p:nvSpPr>
        <p:spPr>
          <a:xfrm>
            <a:off x="914400" y="381000"/>
            <a:ext cx="7200900" cy="731839"/>
          </a:xfrm>
        </p:spPr>
        <p:txBody>
          <a:bodyPr/>
          <a:lstStyle/>
          <a:p>
            <a:r>
              <a:rPr lang="en-MY" dirty="0"/>
              <a:t>Stages of Acculturation</a:t>
            </a:r>
          </a:p>
        </p:txBody>
      </p:sp>
      <p:pic>
        <p:nvPicPr>
          <p:cNvPr id="4" name="Picture 3">
            <a:extLst>
              <a:ext uri="{FF2B5EF4-FFF2-40B4-BE49-F238E27FC236}">
                <a16:creationId xmlns:a16="http://schemas.microsoft.com/office/drawing/2014/main" xmlns="" id="{646F71D1-5C62-4BB9-AE60-9409A87B4BB3}"/>
              </a:ext>
            </a:extLst>
          </p:cNvPr>
          <p:cNvPicPr/>
          <p:nvPr/>
        </p:nvPicPr>
        <p:blipFill>
          <a:blip r:embed="rId2">
            <a:extLst>
              <a:ext uri="{28A0092B-C50C-407E-A947-70E740481C1C}">
                <a14:useLocalDpi xmlns:a14="http://schemas.microsoft.com/office/drawing/2010/main" xmlns="" val="0"/>
              </a:ext>
            </a:extLst>
          </a:blip>
          <a:srcRect/>
          <a:stretch>
            <a:fillRect/>
          </a:stretch>
        </p:blipFill>
        <p:spPr bwMode="auto">
          <a:xfrm>
            <a:off x="685800" y="1371600"/>
            <a:ext cx="7931224" cy="4680520"/>
          </a:xfrm>
          <a:prstGeom prst="rect">
            <a:avLst/>
          </a:prstGeom>
          <a:noFill/>
          <a:ln>
            <a:noFill/>
          </a:ln>
        </p:spPr>
      </p:pic>
    </p:spTree>
    <p:extLst>
      <p:ext uri="{BB962C8B-B14F-4D97-AF65-F5344CB8AC3E}">
        <p14:creationId xmlns:p14="http://schemas.microsoft.com/office/powerpoint/2010/main" xmlns="" val="2014009160"/>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B404FE-7C21-4F4B-8CB9-BC4969585304}"/>
              </a:ext>
            </a:extLst>
          </p:cNvPr>
          <p:cNvSpPr>
            <a:spLocks noGrp="1"/>
          </p:cNvSpPr>
          <p:nvPr>
            <p:ph type="title"/>
          </p:nvPr>
        </p:nvSpPr>
        <p:spPr>
          <a:xfrm>
            <a:off x="914400" y="304800"/>
            <a:ext cx="7200900" cy="655639"/>
          </a:xfrm>
        </p:spPr>
        <p:txBody>
          <a:bodyPr/>
          <a:lstStyle/>
          <a:p>
            <a:r>
              <a:rPr lang="en-MY" dirty="0"/>
              <a:t>Stages of Acculturation</a:t>
            </a:r>
          </a:p>
        </p:txBody>
      </p:sp>
      <p:sp>
        <p:nvSpPr>
          <p:cNvPr id="3" name="Content Placeholder 2">
            <a:extLst>
              <a:ext uri="{FF2B5EF4-FFF2-40B4-BE49-F238E27FC236}">
                <a16:creationId xmlns:a16="http://schemas.microsoft.com/office/drawing/2014/main" xmlns="" id="{48D63525-69E6-452F-8527-7E329371202D}"/>
              </a:ext>
            </a:extLst>
          </p:cNvPr>
          <p:cNvSpPr>
            <a:spLocks noGrp="1"/>
          </p:cNvSpPr>
          <p:nvPr>
            <p:ph idx="1"/>
          </p:nvPr>
        </p:nvSpPr>
        <p:spPr>
          <a:xfrm>
            <a:off x="838200" y="1066800"/>
            <a:ext cx="7543800" cy="4800599"/>
          </a:xfrm>
        </p:spPr>
        <p:txBody>
          <a:bodyPr>
            <a:normAutofit/>
          </a:bodyPr>
          <a:lstStyle/>
          <a:p>
            <a:pPr marL="571500" indent="-571500">
              <a:buFont typeface="+mj-lt"/>
              <a:buAutoNum type="romanUcPeriod"/>
            </a:pPr>
            <a:r>
              <a:rPr lang="en-MY" sz="2200" dirty="0"/>
              <a:t>The honeymoon stage is a period lasting less than two months. Here the employee is thrilled with the new experience.</a:t>
            </a:r>
          </a:p>
          <a:p>
            <a:pPr marL="571500" indent="-571500">
              <a:buFont typeface="+mj-lt"/>
              <a:buAutoNum type="romanUcPeriod"/>
            </a:pPr>
            <a:r>
              <a:rPr lang="en-MY" sz="2200" dirty="0"/>
              <a:t>The </a:t>
            </a:r>
            <a:r>
              <a:rPr lang="en-MY" sz="2200" b="1" dirty="0"/>
              <a:t>culture shock </a:t>
            </a:r>
            <a:r>
              <a:rPr lang="en-MY" sz="2200" dirty="0"/>
              <a:t>stage occurs as the individual copes seriously with living in the new culture on a daily basis, as a lack of understanding of the culture inhibits awareness of what is appropriate, or inappropriate, </a:t>
            </a:r>
            <a:r>
              <a:rPr lang="en-MY" sz="2200" dirty="0" err="1"/>
              <a:t>behavior</a:t>
            </a:r>
            <a:r>
              <a:rPr lang="en-MY" sz="2200" dirty="0"/>
              <a:t> in the new cultural environment, resulting in confusion, frustration, tension, and depression. </a:t>
            </a:r>
          </a:p>
          <a:p>
            <a:pPr marL="571500" indent="-571500">
              <a:buFont typeface="+mj-lt"/>
              <a:buAutoNum type="romanUcPeriod"/>
            </a:pPr>
            <a:r>
              <a:rPr lang="en-MY" sz="2200" dirty="0"/>
              <a:t>The adjustment stage is characterized by increased ability to adapt in the new culture; </a:t>
            </a:r>
          </a:p>
          <a:p>
            <a:pPr marL="571500" indent="-571500">
              <a:buFont typeface="+mj-lt"/>
              <a:buAutoNum type="romanUcPeriod"/>
            </a:pPr>
            <a:r>
              <a:rPr lang="en-MY" sz="2200" dirty="0"/>
              <a:t>In the mastery stage, adjustment is about as complete as possible, and anxiety is largely gone</a:t>
            </a:r>
          </a:p>
        </p:txBody>
      </p:sp>
    </p:spTree>
    <p:extLst>
      <p:ext uri="{BB962C8B-B14F-4D97-AF65-F5344CB8AC3E}">
        <p14:creationId xmlns:p14="http://schemas.microsoft.com/office/powerpoint/2010/main" xmlns="" val="2302742910"/>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77543C-8526-420E-9A30-994BE466AB82}"/>
              </a:ext>
            </a:extLst>
          </p:cNvPr>
          <p:cNvSpPr>
            <a:spLocks noGrp="1"/>
          </p:cNvSpPr>
          <p:nvPr>
            <p:ph type="title"/>
          </p:nvPr>
        </p:nvSpPr>
        <p:spPr>
          <a:xfrm>
            <a:off x="914400" y="304800"/>
            <a:ext cx="7200900" cy="655639"/>
          </a:xfrm>
        </p:spPr>
        <p:txBody>
          <a:bodyPr/>
          <a:lstStyle/>
          <a:p>
            <a:r>
              <a:rPr lang="en-MY" dirty="0"/>
              <a:t>Culture Shock Adjustment</a:t>
            </a:r>
          </a:p>
        </p:txBody>
      </p:sp>
      <p:pic>
        <p:nvPicPr>
          <p:cNvPr id="5" name="Picture 4">
            <a:extLst>
              <a:ext uri="{FF2B5EF4-FFF2-40B4-BE49-F238E27FC236}">
                <a16:creationId xmlns:a16="http://schemas.microsoft.com/office/drawing/2014/main" xmlns="" id="{B00A2F51-9FA1-4E90-A183-57D897A5590F}"/>
              </a:ext>
            </a:extLst>
          </p:cNvPr>
          <p:cNvPicPr>
            <a:picLocks noChangeAspect="1"/>
          </p:cNvPicPr>
          <p:nvPr/>
        </p:nvPicPr>
        <p:blipFill>
          <a:blip r:embed="rId2"/>
          <a:stretch>
            <a:fillRect/>
          </a:stretch>
        </p:blipFill>
        <p:spPr>
          <a:xfrm>
            <a:off x="1981200" y="1295400"/>
            <a:ext cx="4924425" cy="4714875"/>
          </a:xfrm>
          <a:prstGeom prst="rect">
            <a:avLst/>
          </a:prstGeom>
        </p:spPr>
      </p:pic>
    </p:spTree>
    <p:extLst>
      <p:ext uri="{BB962C8B-B14F-4D97-AF65-F5344CB8AC3E}">
        <p14:creationId xmlns:p14="http://schemas.microsoft.com/office/powerpoint/2010/main" xmlns="" val="782199382"/>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B3C645-CE60-43DA-9D0E-F76B88D25206}"/>
              </a:ext>
            </a:extLst>
          </p:cNvPr>
          <p:cNvSpPr>
            <a:spLocks noGrp="1"/>
          </p:cNvSpPr>
          <p:nvPr>
            <p:ph type="title"/>
          </p:nvPr>
        </p:nvSpPr>
        <p:spPr/>
        <p:txBody>
          <a:bodyPr/>
          <a:lstStyle/>
          <a:p>
            <a:r>
              <a:rPr lang="en-MY" dirty="0"/>
              <a:t>Reverse Culture Shock</a:t>
            </a:r>
          </a:p>
        </p:txBody>
      </p:sp>
      <p:sp>
        <p:nvSpPr>
          <p:cNvPr id="3" name="Content Placeholder 2">
            <a:extLst>
              <a:ext uri="{FF2B5EF4-FFF2-40B4-BE49-F238E27FC236}">
                <a16:creationId xmlns:a16="http://schemas.microsoft.com/office/drawing/2014/main" xmlns="" id="{46977F02-0A01-4E4B-8316-F51599FC7CCB}"/>
              </a:ext>
            </a:extLst>
          </p:cNvPr>
          <p:cNvSpPr>
            <a:spLocks noGrp="1"/>
          </p:cNvSpPr>
          <p:nvPr>
            <p:ph idx="1"/>
          </p:nvPr>
        </p:nvSpPr>
        <p:spPr/>
        <p:txBody>
          <a:bodyPr>
            <a:normAutofit/>
          </a:bodyPr>
          <a:lstStyle/>
          <a:p>
            <a:pPr marL="0" indent="0">
              <a:buNone/>
            </a:pPr>
            <a:r>
              <a:rPr lang="en-MY" sz="2400" dirty="0"/>
              <a:t>Reverse culture shock is experienced when returning to a place that one expects to be home but actually is no longer, is far more subtle, and therefore, more difficult to manage than outbound shock precisely because it is unexpected and unanticipated.</a:t>
            </a:r>
          </a:p>
        </p:txBody>
      </p:sp>
    </p:spTree>
    <p:extLst>
      <p:ext uri="{BB962C8B-B14F-4D97-AF65-F5344CB8AC3E}">
        <p14:creationId xmlns:p14="http://schemas.microsoft.com/office/powerpoint/2010/main" xmlns="" val="433718517"/>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90600" y="228600"/>
            <a:ext cx="7200900" cy="1142385"/>
          </a:xfrm>
        </p:spPr>
        <p:txBody>
          <a:bodyPr/>
          <a:lstStyle/>
          <a:p>
            <a:r>
              <a:rPr lang="en-MY" dirty="0"/>
              <a:t>The </a:t>
            </a:r>
            <a:r>
              <a:rPr lang="en-MY" dirty="0" err="1"/>
              <a:t>Gullahorn</a:t>
            </a:r>
            <a:r>
              <a:rPr lang="en-MY" dirty="0"/>
              <a:t> “W Curve” Transition Model</a:t>
            </a:r>
          </a:p>
        </p:txBody>
      </p:sp>
      <p:pic>
        <p:nvPicPr>
          <p:cNvPr id="5" name="Picture 4">
            <a:extLst>
              <a:ext uri="{FF2B5EF4-FFF2-40B4-BE49-F238E27FC236}">
                <a16:creationId xmlns:a16="http://schemas.microsoft.com/office/drawing/2014/main" xmlns="" id="{912566E3-08FE-4856-B286-3D51CD77F108}"/>
              </a:ext>
            </a:extLst>
          </p:cNvPr>
          <p:cNvPicPr>
            <a:picLocks noChangeAspect="1"/>
          </p:cNvPicPr>
          <p:nvPr/>
        </p:nvPicPr>
        <p:blipFill>
          <a:blip r:embed="rId2"/>
          <a:stretch>
            <a:fillRect/>
          </a:stretch>
        </p:blipFill>
        <p:spPr>
          <a:xfrm>
            <a:off x="990600" y="1371600"/>
            <a:ext cx="7258050" cy="4772025"/>
          </a:xfrm>
          <a:prstGeom prst="rect">
            <a:avLst/>
          </a:prstGeom>
        </p:spPr>
      </p:pic>
    </p:spTree>
    <p:extLst>
      <p:ext uri="{BB962C8B-B14F-4D97-AF65-F5344CB8AC3E}">
        <p14:creationId xmlns:p14="http://schemas.microsoft.com/office/powerpoint/2010/main" xmlns="" val="4131206715"/>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17412293"/>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B3C645-CE60-43DA-9D0E-F76B88D25206}"/>
              </a:ext>
            </a:extLst>
          </p:cNvPr>
          <p:cNvSpPr>
            <a:spLocks noGrp="1"/>
          </p:cNvSpPr>
          <p:nvPr>
            <p:ph type="title"/>
          </p:nvPr>
        </p:nvSpPr>
        <p:spPr>
          <a:xfrm>
            <a:off x="990600" y="304800"/>
            <a:ext cx="7200900" cy="655639"/>
          </a:xfrm>
        </p:spPr>
        <p:txBody>
          <a:bodyPr/>
          <a:lstStyle/>
          <a:p>
            <a:r>
              <a:rPr lang="en-MY" dirty="0"/>
              <a:t>Cross-Cultural Differences</a:t>
            </a:r>
          </a:p>
        </p:txBody>
      </p:sp>
      <p:pic>
        <p:nvPicPr>
          <p:cNvPr id="5" name="Picture 4">
            <a:extLst>
              <a:ext uri="{FF2B5EF4-FFF2-40B4-BE49-F238E27FC236}">
                <a16:creationId xmlns:a16="http://schemas.microsoft.com/office/drawing/2014/main" xmlns="" id="{F761EFDA-B7C9-4C4B-B784-5CE2AE0A6D1E}"/>
              </a:ext>
            </a:extLst>
          </p:cNvPr>
          <p:cNvPicPr>
            <a:picLocks noChangeAspect="1"/>
          </p:cNvPicPr>
          <p:nvPr/>
        </p:nvPicPr>
        <p:blipFill>
          <a:blip r:embed="rId2"/>
          <a:stretch>
            <a:fillRect/>
          </a:stretch>
        </p:blipFill>
        <p:spPr>
          <a:xfrm>
            <a:off x="1676400" y="1295400"/>
            <a:ext cx="5670376" cy="4382728"/>
          </a:xfrm>
          <a:prstGeom prst="rect">
            <a:avLst/>
          </a:prstGeom>
        </p:spPr>
      </p:pic>
    </p:spTree>
    <p:extLst>
      <p:ext uri="{BB962C8B-B14F-4D97-AF65-F5344CB8AC3E}">
        <p14:creationId xmlns:p14="http://schemas.microsoft.com/office/powerpoint/2010/main" xmlns="" val="2506649386"/>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838200" y="381000"/>
            <a:ext cx="7200900" cy="579439"/>
          </a:xfrm>
        </p:spPr>
        <p:txBody>
          <a:bodyPr/>
          <a:lstStyle/>
          <a:p>
            <a:r>
              <a:rPr lang="en-MY" dirty="0"/>
              <a:t>1. Different Communication Styles</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a:xfrm>
            <a:off x="533400" y="1295400"/>
            <a:ext cx="8206680" cy="4530725"/>
          </a:xfrm>
        </p:spPr>
        <p:txBody>
          <a:bodyPr>
            <a:normAutofit lnSpcReduction="10000"/>
          </a:bodyPr>
          <a:lstStyle/>
          <a:p>
            <a:pPr marL="0" indent="0">
              <a:buNone/>
            </a:pPr>
            <a:r>
              <a:rPr lang="en-MY" sz="2400" dirty="0"/>
              <a:t>Across cultures, some words and phrases are used in different ways. For example, even in countries that share the English language, the meaning of "yes" varies from "maybe, I'll consider it" to "definitely so," with many shades in between.</a:t>
            </a:r>
          </a:p>
          <a:p>
            <a:pPr marL="0" indent="0">
              <a:buNone/>
            </a:pPr>
            <a:endParaRPr lang="en-MY" sz="2400" dirty="0"/>
          </a:p>
          <a:p>
            <a:pPr marL="0" indent="0">
              <a:buNone/>
            </a:pPr>
            <a:r>
              <a:rPr lang="en-MY" sz="2400" dirty="0"/>
              <a:t>Another major aspect of communication style is the degree of importance given to non-verbal communication. Non-verbal communication includes not only facial expressions and gestures; it also involves seating arrangements, personal distance, and sense of time. In addition, different norms regarding the appropriate degree of assertiveness in communicating can add to cultural misunderstandings</a:t>
            </a:r>
          </a:p>
        </p:txBody>
      </p:sp>
    </p:spTree>
    <p:extLst>
      <p:ext uri="{BB962C8B-B14F-4D97-AF65-F5344CB8AC3E}">
        <p14:creationId xmlns:p14="http://schemas.microsoft.com/office/powerpoint/2010/main" xmlns="" val="490868229"/>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639D1EF-527E-4561-8E4B-063EE84AAB03}"/>
              </a:ext>
            </a:extLst>
          </p:cNvPr>
          <p:cNvSpPr>
            <a:spLocks noGrp="1"/>
          </p:cNvSpPr>
          <p:nvPr>
            <p:ph type="title"/>
          </p:nvPr>
        </p:nvSpPr>
        <p:spPr/>
        <p:txBody>
          <a:bodyPr/>
          <a:lstStyle/>
          <a:p>
            <a:r>
              <a:rPr lang="en-MY" dirty="0"/>
              <a:t>2. Different Attitudes Toward Conflict</a:t>
            </a:r>
          </a:p>
        </p:txBody>
      </p:sp>
      <p:sp>
        <p:nvSpPr>
          <p:cNvPr id="3" name="Content Placeholder 2">
            <a:extLst>
              <a:ext uri="{FF2B5EF4-FFF2-40B4-BE49-F238E27FC236}">
                <a16:creationId xmlns:a16="http://schemas.microsoft.com/office/drawing/2014/main" xmlns="" id="{26D72578-9337-4BC0-98A4-3D96D96F37E9}"/>
              </a:ext>
            </a:extLst>
          </p:cNvPr>
          <p:cNvSpPr>
            <a:spLocks noGrp="1"/>
          </p:cNvSpPr>
          <p:nvPr>
            <p:ph idx="1"/>
          </p:nvPr>
        </p:nvSpPr>
        <p:spPr>
          <a:xfrm>
            <a:off x="755576" y="1600200"/>
            <a:ext cx="8280920" cy="4530725"/>
          </a:xfrm>
        </p:spPr>
        <p:txBody>
          <a:bodyPr/>
          <a:lstStyle/>
          <a:p>
            <a:pPr marL="0" indent="0">
              <a:buNone/>
            </a:pPr>
            <a:r>
              <a:rPr lang="en-MY" sz="2500" dirty="0"/>
              <a:t>Some cultures view conflict as a positive thing, while others view it as something to be avoided. In the U.S., conflict is not usually desirable; but people often are encouraged to deal directly with conflicts that do arise. In fact, face-to-face meetings customarily are recommended as the way to work through whatever problems exist. In contrast, in many Eastern countries, open conflict is experienced as embarrassing or demeaning; as a rule, differences are best worked out quietly. A written exchange might be the favoured means to address the conflict.</a:t>
            </a:r>
          </a:p>
        </p:txBody>
      </p:sp>
    </p:spTree>
    <p:extLst>
      <p:ext uri="{BB962C8B-B14F-4D97-AF65-F5344CB8AC3E}">
        <p14:creationId xmlns:p14="http://schemas.microsoft.com/office/powerpoint/2010/main" xmlns="" val="2385644657"/>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F6A584-648E-42A6-AC4B-DA9624228CBB}"/>
              </a:ext>
            </a:extLst>
          </p:cNvPr>
          <p:cNvSpPr>
            <a:spLocks noGrp="1"/>
          </p:cNvSpPr>
          <p:nvPr>
            <p:ph type="title"/>
          </p:nvPr>
        </p:nvSpPr>
        <p:spPr/>
        <p:txBody>
          <a:bodyPr/>
          <a:lstStyle/>
          <a:p>
            <a:r>
              <a:rPr lang="en-MY" dirty="0"/>
              <a:t>3. Different Approaches to Completing Tasks</a:t>
            </a:r>
          </a:p>
        </p:txBody>
      </p:sp>
      <p:sp>
        <p:nvSpPr>
          <p:cNvPr id="3" name="Content Placeholder 2">
            <a:extLst>
              <a:ext uri="{FF2B5EF4-FFF2-40B4-BE49-F238E27FC236}">
                <a16:creationId xmlns:a16="http://schemas.microsoft.com/office/drawing/2014/main" xmlns="" id="{0E4D5378-E6F3-46B5-868B-19B2410B7D27}"/>
              </a:ext>
            </a:extLst>
          </p:cNvPr>
          <p:cNvSpPr>
            <a:spLocks noGrp="1"/>
          </p:cNvSpPr>
          <p:nvPr>
            <p:ph idx="1"/>
          </p:nvPr>
        </p:nvSpPr>
        <p:spPr/>
        <p:txBody>
          <a:bodyPr/>
          <a:lstStyle/>
          <a:p>
            <a:pPr marL="0" indent="0">
              <a:buNone/>
            </a:pPr>
            <a:r>
              <a:rPr lang="en-MY" sz="2400" dirty="0"/>
              <a:t>When it comes to working together effectively on a task, cultures differ with respect to the importance placed on establishing relationships early on in the collaboration. A case in point, Asian and Hispanic cultures tend to attach more value to developing relationships at the beginning of a shared project and more emphasis on task completion toward the end as compared with European-Americans. European- Americans tend to focus immediately on the task at hand, and let relationships develop as they work on the task.</a:t>
            </a:r>
          </a:p>
        </p:txBody>
      </p:sp>
    </p:spTree>
    <p:extLst>
      <p:ext uri="{BB962C8B-B14F-4D97-AF65-F5344CB8AC3E}">
        <p14:creationId xmlns:p14="http://schemas.microsoft.com/office/powerpoint/2010/main" xmlns="" val="1968846413"/>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79C640-5F20-4372-AAAD-C0007D817AE7}"/>
              </a:ext>
            </a:extLst>
          </p:cNvPr>
          <p:cNvSpPr>
            <a:spLocks noGrp="1"/>
          </p:cNvSpPr>
          <p:nvPr>
            <p:ph type="title"/>
          </p:nvPr>
        </p:nvSpPr>
        <p:spPr/>
        <p:txBody>
          <a:bodyPr/>
          <a:lstStyle/>
          <a:p>
            <a:r>
              <a:rPr lang="en-MY" dirty="0"/>
              <a:t>4. Different Decision-Making Styles</a:t>
            </a:r>
          </a:p>
        </p:txBody>
      </p:sp>
      <p:sp>
        <p:nvSpPr>
          <p:cNvPr id="3" name="Content Placeholder 2">
            <a:extLst>
              <a:ext uri="{FF2B5EF4-FFF2-40B4-BE49-F238E27FC236}">
                <a16:creationId xmlns:a16="http://schemas.microsoft.com/office/drawing/2014/main" xmlns="" id="{D060DC0B-DF9C-40D1-876D-8742277EDCEC}"/>
              </a:ext>
            </a:extLst>
          </p:cNvPr>
          <p:cNvSpPr>
            <a:spLocks noGrp="1"/>
          </p:cNvSpPr>
          <p:nvPr>
            <p:ph idx="1"/>
          </p:nvPr>
        </p:nvSpPr>
        <p:spPr/>
        <p:txBody>
          <a:bodyPr>
            <a:normAutofit/>
          </a:bodyPr>
          <a:lstStyle/>
          <a:p>
            <a:pPr marL="0" indent="0">
              <a:buNone/>
            </a:pPr>
            <a:r>
              <a:rPr lang="en-MY" sz="2400" dirty="0"/>
              <a:t>The roles individuals play in decision-making vary widely from culture to culture. For example, in the U.S., decisions are frequently delegated -- that is, an official assigns responsibility for a particular matter to a subordinate. In many Southern European and Latin American countries, there is a strong value placed on holding decision making responsibilities oneself. When decisions are made by groups of people, majority rule is a common approach in the U.S.; in Japan consensus is the preferred mode.</a:t>
            </a:r>
          </a:p>
        </p:txBody>
      </p:sp>
    </p:spTree>
    <p:extLst>
      <p:ext uri="{BB962C8B-B14F-4D97-AF65-F5344CB8AC3E}">
        <p14:creationId xmlns:p14="http://schemas.microsoft.com/office/powerpoint/2010/main" xmlns="" val="1439807358"/>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2B7666-5A51-498C-98BF-33B393746EC8}"/>
              </a:ext>
            </a:extLst>
          </p:cNvPr>
          <p:cNvSpPr>
            <a:spLocks noGrp="1"/>
          </p:cNvSpPr>
          <p:nvPr>
            <p:ph type="title"/>
          </p:nvPr>
        </p:nvSpPr>
        <p:spPr/>
        <p:txBody>
          <a:bodyPr/>
          <a:lstStyle/>
          <a:p>
            <a:r>
              <a:rPr lang="en-MY" dirty="0"/>
              <a:t>5. Different Attitudes Toward Disclosure</a:t>
            </a:r>
          </a:p>
        </p:txBody>
      </p:sp>
      <p:sp>
        <p:nvSpPr>
          <p:cNvPr id="3" name="Content Placeholder 2">
            <a:extLst>
              <a:ext uri="{FF2B5EF4-FFF2-40B4-BE49-F238E27FC236}">
                <a16:creationId xmlns:a16="http://schemas.microsoft.com/office/drawing/2014/main" xmlns="" id="{84711A05-D4BF-484C-A9FF-46611530D8CD}"/>
              </a:ext>
            </a:extLst>
          </p:cNvPr>
          <p:cNvSpPr>
            <a:spLocks noGrp="1"/>
          </p:cNvSpPr>
          <p:nvPr>
            <p:ph idx="1"/>
          </p:nvPr>
        </p:nvSpPr>
        <p:spPr/>
        <p:txBody>
          <a:bodyPr>
            <a:normAutofit/>
          </a:bodyPr>
          <a:lstStyle/>
          <a:p>
            <a:pPr marL="0" indent="0">
              <a:buNone/>
            </a:pPr>
            <a:r>
              <a:rPr lang="en-MY" sz="2400" dirty="0"/>
              <a:t>In some cultures, it is not appropriate to be frank about emotions, about the reasons behind a conflict or a misunderstanding, or about personal information. When you are dealing with a conflict, be mindful that people may differ in what they feel comfortable revealing. Questions that may seem natural to you -- What was the conflict about? What was your role in the conflict? What was the sequence of events? -may seem intrusive to others.</a:t>
            </a:r>
          </a:p>
        </p:txBody>
      </p:sp>
    </p:spTree>
    <p:extLst>
      <p:ext uri="{BB962C8B-B14F-4D97-AF65-F5344CB8AC3E}">
        <p14:creationId xmlns:p14="http://schemas.microsoft.com/office/powerpoint/2010/main" xmlns="" val="1101086508"/>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EE057C-F450-4DFC-B303-FAA8E7CD492B}"/>
              </a:ext>
            </a:extLst>
          </p:cNvPr>
          <p:cNvSpPr>
            <a:spLocks noGrp="1"/>
          </p:cNvSpPr>
          <p:nvPr>
            <p:ph type="title"/>
          </p:nvPr>
        </p:nvSpPr>
        <p:spPr>
          <a:xfrm>
            <a:off x="914400" y="304800"/>
            <a:ext cx="7200900" cy="655639"/>
          </a:xfrm>
        </p:spPr>
        <p:txBody>
          <a:bodyPr/>
          <a:lstStyle/>
          <a:p>
            <a:r>
              <a:rPr lang="en-MY" dirty="0"/>
              <a:t>6. Different Approaches to Knowing</a:t>
            </a:r>
          </a:p>
        </p:txBody>
      </p:sp>
      <p:sp>
        <p:nvSpPr>
          <p:cNvPr id="3" name="Content Placeholder 2">
            <a:extLst>
              <a:ext uri="{FF2B5EF4-FFF2-40B4-BE49-F238E27FC236}">
                <a16:creationId xmlns:a16="http://schemas.microsoft.com/office/drawing/2014/main" xmlns="" id="{977D4F22-85B1-41C5-82AB-7533D8F93EB4}"/>
              </a:ext>
            </a:extLst>
          </p:cNvPr>
          <p:cNvSpPr>
            <a:spLocks noGrp="1"/>
          </p:cNvSpPr>
          <p:nvPr>
            <p:ph idx="1"/>
          </p:nvPr>
        </p:nvSpPr>
        <p:spPr>
          <a:xfrm>
            <a:off x="762000" y="1143001"/>
            <a:ext cx="7410450" cy="4648200"/>
          </a:xfrm>
        </p:spPr>
        <p:txBody>
          <a:bodyPr/>
          <a:lstStyle/>
          <a:p>
            <a:pPr marL="0" indent="0">
              <a:buNone/>
            </a:pPr>
            <a:r>
              <a:rPr lang="en-MY" sz="2400" dirty="0"/>
              <a:t>Notable differences occur among cultural groups when it comes to epistemologies -- that is, the ways people come to know things. European cultures tend to consider information acquired through cognitive means, such as counting and measuring, more valid than other ways of coming to know things. Compare that to African cultures' preference for affective ways of knowing, including symbolic imagery and rhythm. Asian cultures' epistemologies tend to emphasize the validity of knowledge gained through striving toward transcendence.</a:t>
            </a:r>
          </a:p>
        </p:txBody>
      </p:sp>
    </p:spTree>
    <p:extLst>
      <p:ext uri="{BB962C8B-B14F-4D97-AF65-F5344CB8AC3E}">
        <p14:creationId xmlns:p14="http://schemas.microsoft.com/office/powerpoint/2010/main" xmlns="" val="3025718441"/>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6668B3-709C-4462-BDB9-254E40C3CC31}"/>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xmlns="" id="{2682D3BF-D9D2-49ED-81CC-B83982985B5E}"/>
              </a:ext>
            </a:extLst>
          </p:cNvPr>
          <p:cNvSpPr>
            <a:spLocks noGrp="1"/>
          </p:cNvSpPr>
          <p:nvPr>
            <p:ph idx="1"/>
          </p:nvPr>
        </p:nvSpPr>
        <p:spPr/>
        <p:txBody>
          <a:bodyPr/>
          <a:lstStyle/>
          <a:p>
            <a:pPr marL="0" indent="0">
              <a:buNone/>
            </a:pPr>
            <a:r>
              <a:rPr lang="en-MY" sz="2400" dirty="0"/>
              <a:t>Should cross-cultural training deal with the business differences from culture to culture?</a:t>
            </a:r>
          </a:p>
          <a:p>
            <a:pPr marL="0" indent="0">
              <a:buNone/>
            </a:pPr>
            <a:r>
              <a:rPr lang="en-MY" sz="2400" dirty="0"/>
              <a:t>a) No, there is too little time to address this issue.</a:t>
            </a:r>
          </a:p>
          <a:p>
            <a:pPr marL="0" indent="0">
              <a:buNone/>
            </a:pPr>
            <a:r>
              <a:rPr lang="en-MY" sz="2400" dirty="0"/>
              <a:t>b) Yes, it is an essential part of the adjustment to working abroad.</a:t>
            </a:r>
          </a:p>
          <a:p>
            <a:pPr marL="0" indent="0">
              <a:buNone/>
            </a:pPr>
            <a:r>
              <a:rPr lang="en-MY" sz="2400" dirty="0"/>
              <a:t>c) Yes, it is an easy series of topics to add.</a:t>
            </a:r>
          </a:p>
          <a:p>
            <a:pPr marL="0" indent="0">
              <a:buNone/>
            </a:pPr>
            <a:r>
              <a:rPr lang="en-MY" sz="2400" dirty="0"/>
              <a:t>d) No, the primary emphasis must be on cultural awareness and personal adjustment.</a:t>
            </a:r>
          </a:p>
          <a:p>
            <a:pPr marL="0" indent="0">
              <a:buNone/>
            </a:pPr>
            <a:endParaRPr lang="en-MY" dirty="0"/>
          </a:p>
        </p:txBody>
      </p:sp>
    </p:spTree>
    <p:extLst>
      <p:ext uri="{BB962C8B-B14F-4D97-AF65-F5344CB8AC3E}">
        <p14:creationId xmlns:p14="http://schemas.microsoft.com/office/powerpoint/2010/main" xmlns="" val="3881888539"/>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394721-DFE0-4130-B0B7-3871BE3CCFC4}"/>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xmlns="" id="{CB02C80E-6F52-4F10-9319-4E39E7026A0F}"/>
              </a:ext>
            </a:extLst>
          </p:cNvPr>
          <p:cNvSpPr>
            <a:spLocks noGrp="1"/>
          </p:cNvSpPr>
          <p:nvPr>
            <p:ph idx="1"/>
          </p:nvPr>
        </p:nvSpPr>
        <p:spPr/>
        <p:txBody>
          <a:bodyPr>
            <a:normAutofit/>
          </a:bodyPr>
          <a:lstStyle/>
          <a:p>
            <a:r>
              <a:rPr lang="en-MY" sz="2800" dirty="0"/>
              <a:t>Option B </a:t>
            </a:r>
          </a:p>
        </p:txBody>
      </p:sp>
    </p:spTree>
    <p:extLst>
      <p:ext uri="{BB962C8B-B14F-4D97-AF65-F5344CB8AC3E}">
        <p14:creationId xmlns:p14="http://schemas.microsoft.com/office/powerpoint/2010/main" xmlns="" val="696741138"/>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85878950"/>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99CDEF-ED18-40D2-AA8C-AF45FC0009ED}"/>
              </a:ext>
            </a:extLst>
          </p:cNvPr>
          <p:cNvSpPr>
            <a:spLocks noGrp="1"/>
          </p:cNvSpPr>
          <p:nvPr>
            <p:ph type="title"/>
          </p:nvPr>
        </p:nvSpPr>
        <p:spPr/>
        <p:txBody>
          <a:bodyPr/>
          <a:lstStyle/>
          <a:p>
            <a:r>
              <a:rPr lang="en-MY" dirty="0"/>
              <a:t>Cultural Sensitivity</a:t>
            </a:r>
          </a:p>
        </p:txBody>
      </p:sp>
      <p:sp>
        <p:nvSpPr>
          <p:cNvPr id="3" name="Content Placeholder 2">
            <a:extLst>
              <a:ext uri="{FF2B5EF4-FFF2-40B4-BE49-F238E27FC236}">
                <a16:creationId xmlns:a16="http://schemas.microsoft.com/office/drawing/2014/main" xmlns="" id="{61B10EC7-DE02-43EC-B3B5-F9A88DD04A3E}"/>
              </a:ext>
            </a:extLst>
          </p:cNvPr>
          <p:cNvSpPr>
            <a:spLocks noGrp="1"/>
          </p:cNvSpPr>
          <p:nvPr>
            <p:ph idx="1"/>
          </p:nvPr>
        </p:nvSpPr>
        <p:spPr/>
        <p:txBody>
          <a:bodyPr>
            <a:normAutofit/>
          </a:bodyPr>
          <a:lstStyle/>
          <a:p>
            <a:pPr marL="0" indent="0">
              <a:buNone/>
            </a:pPr>
            <a:r>
              <a:rPr lang="en-MY" sz="2400" dirty="0"/>
              <a:t>Being sensitive to cultural differences and nuances is just one aspect of an overseas assignment. Today, recognizing those differences is crucial now that more and more companies target fast-growing foreign markets, while requiring their managers and executives to have international experience. </a:t>
            </a:r>
          </a:p>
        </p:txBody>
      </p:sp>
    </p:spTree>
    <p:extLst>
      <p:ext uri="{BB962C8B-B14F-4D97-AF65-F5344CB8AC3E}">
        <p14:creationId xmlns:p14="http://schemas.microsoft.com/office/powerpoint/2010/main" xmlns="" val="2480624764"/>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9793E7-3D5D-4CAE-8A16-1D060A0B41A9}"/>
              </a:ext>
            </a:extLst>
          </p:cNvPr>
          <p:cNvSpPr>
            <a:spLocks noGrp="1"/>
          </p:cNvSpPr>
          <p:nvPr>
            <p:ph type="title"/>
          </p:nvPr>
        </p:nvSpPr>
        <p:spPr/>
        <p:txBody>
          <a:bodyPr/>
          <a:lstStyle/>
          <a:p>
            <a:r>
              <a:rPr lang="en-MY" dirty="0"/>
              <a:t>Commonly held assumptions about national cultural differences</a:t>
            </a:r>
          </a:p>
        </p:txBody>
      </p:sp>
      <p:sp>
        <p:nvSpPr>
          <p:cNvPr id="3" name="Content Placeholder 2">
            <a:extLst>
              <a:ext uri="{FF2B5EF4-FFF2-40B4-BE49-F238E27FC236}">
                <a16:creationId xmlns:a16="http://schemas.microsoft.com/office/drawing/2014/main" xmlns="" id="{A2D9FED9-E2D4-4F17-AFFE-17323E3960AF}"/>
              </a:ext>
            </a:extLst>
          </p:cNvPr>
          <p:cNvSpPr>
            <a:spLocks noGrp="1"/>
          </p:cNvSpPr>
          <p:nvPr>
            <p:ph idx="1"/>
          </p:nvPr>
        </p:nvSpPr>
        <p:spPr>
          <a:xfrm>
            <a:off x="971550" y="1981201"/>
            <a:ext cx="7410450" cy="3962399"/>
          </a:xfrm>
        </p:spPr>
        <p:txBody>
          <a:bodyPr>
            <a:normAutofit fontScale="77500" lnSpcReduction="20000"/>
          </a:bodyPr>
          <a:lstStyle/>
          <a:p>
            <a:r>
              <a:rPr lang="en-MY" sz="3100" dirty="0"/>
              <a:t>Germans dislike uncertainty.</a:t>
            </a:r>
          </a:p>
          <a:p>
            <a:r>
              <a:rPr lang="en-MY" sz="3100" dirty="0"/>
              <a:t>French are inclined to be </a:t>
            </a:r>
            <a:r>
              <a:rPr lang="en-MY" sz="3100" dirty="0" err="1"/>
              <a:t>skeptical</a:t>
            </a:r>
            <a:r>
              <a:rPr lang="en-MY" sz="3100" dirty="0"/>
              <a:t> and self-critical.</a:t>
            </a:r>
          </a:p>
          <a:p>
            <a:r>
              <a:rPr lang="en-MY" sz="3100" dirty="0"/>
              <a:t>Japanese place a high importance on correct form and ceremony.</a:t>
            </a:r>
          </a:p>
          <a:p>
            <a:r>
              <a:rPr lang="en-MY" sz="3100" dirty="0"/>
              <a:t>Swedes prefer decision-making based on consensus. </a:t>
            </a:r>
          </a:p>
          <a:p>
            <a:r>
              <a:rPr lang="en-MY" sz="3100" dirty="0"/>
              <a:t>British have a high tolerance for ambiguity and use </a:t>
            </a:r>
            <a:r>
              <a:rPr lang="en-MY" sz="3100" dirty="0" err="1"/>
              <a:t>humor</a:t>
            </a:r>
            <a:r>
              <a:rPr lang="en-MY" sz="3100" dirty="0"/>
              <a:t> in ways that foreigners often find puzzling. </a:t>
            </a:r>
          </a:p>
          <a:p>
            <a:r>
              <a:rPr lang="en-MY" sz="3100" dirty="0"/>
              <a:t>Americans are less formal than Europeans. </a:t>
            </a:r>
          </a:p>
          <a:p>
            <a:endParaRPr lang="en-MY" sz="2600" dirty="0"/>
          </a:p>
        </p:txBody>
      </p:sp>
    </p:spTree>
    <p:extLst>
      <p:ext uri="{BB962C8B-B14F-4D97-AF65-F5344CB8AC3E}">
        <p14:creationId xmlns:p14="http://schemas.microsoft.com/office/powerpoint/2010/main" xmlns="" val="1550466087"/>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639D1EF-527E-4561-8E4B-063EE84AAB03}"/>
              </a:ext>
            </a:extLst>
          </p:cNvPr>
          <p:cNvSpPr>
            <a:spLocks noGrp="1"/>
          </p:cNvSpPr>
          <p:nvPr>
            <p:ph type="title"/>
          </p:nvPr>
        </p:nvSpPr>
        <p:spPr>
          <a:xfrm>
            <a:off x="990600" y="304800"/>
            <a:ext cx="7200900" cy="808039"/>
          </a:xfrm>
        </p:spPr>
        <p:txBody>
          <a:bodyPr/>
          <a:lstStyle/>
          <a:p>
            <a:r>
              <a:rPr lang="en-MY" dirty="0"/>
              <a:t>Intercultural Sensitivity</a:t>
            </a:r>
          </a:p>
        </p:txBody>
      </p:sp>
      <p:pic>
        <p:nvPicPr>
          <p:cNvPr id="5" name="Picture 4">
            <a:extLst>
              <a:ext uri="{FF2B5EF4-FFF2-40B4-BE49-F238E27FC236}">
                <a16:creationId xmlns:a16="http://schemas.microsoft.com/office/drawing/2014/main" xmlns="" id="{1EE77583-2C48-4F01-BB06-3CB11EC8D70A}"/>
              </a:ext>
            </a:extLst>
          </p:cNvPr>
          <p:cNvPicPr>
            <a:picLocks noChangeAspect="1"/>
          </p:cNvPicPr>
          <p:nvPr/>
        </p:nvPicPr>
        <p:blipFill>
          <a:blip r:embed="rId2"/>
          <a:stretch>
            <a:fillRect/>
          </a:stretch>
        </p:blipFill>
        <p:spPr>
          <a:xfrm>
            <a:off x="1295400" y="1219200"/>
            <a:ext cx="6267450" cy="4333875"/>
          </a:xfrm>
          <a:prstGeom prst="rect">
            <a:avLst/>
          </a:prstGeom>
        </p:spPr>
      </p:pic>
      <p:sp>
        <p:nvSpPr>
          <p:cNvPr id="6" name="TextBox 5">
            <a:extLst>
              <a:ext uri="{FF2B5EF4-FFF2-40B4-BE49-F238E27FC236}">
                <a16:creationId xmlns:a16="http://schemas.microsoft.com/office/drawing/2014/main" xmlns="" id="{DCFB74B0-3A0C-474F-86BC-26AE40BDDBEC}"/>
              </a:ext>
            </a:extLst>
          </p:cNvPr>
          <p:cNvSpPr txBox="1"/>
          <p:nvPr/>
        </p:nvSpPr>
        <p:spPr>
          <a:xfrm>
            <a:off x="2438400" y="5638800"/>
            <a:ext cx="3672408" cy="369332"/>
          </a:xfrm>
          <a:prstGeom prst="rect">
            <a:avLst/>
          </a:prstGeom>
          <a:noFill/>
        </p:spPr>
        <p:txBody>
          <a:bodyPr wrap="square" rtlCol="0">
            <a:spAutoFit/>
          </a:bodyPr>
          <a:lstStyle/>
          <a:p>
            <a:r>
              <a:rPr lang="en-MY" dirty="0"/>
              <a:t>Milton Bennett</a:t>
            </a:r>
          </a:p>
        </p:txBody>
      </p:sp>
    </p:spTree>
    <p:extLst>
      <p:ext uri="{BB962C8B-B14F-4D97-AF65-F5344CB8AC3E}">
        <p14:creationId xmlns:p14="http://schemas.microsoft.com/office/powerpoint/2010/main" xmlns="" val="1642549188"/>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F6A584-648E-42A6-AC4B-DA9624228CBB}"/>
              </a:ext>
            </a:extLst>
          </p:cNvPr>
          <p:cNvSpPr>
            <a:spLocks noGrp="1"/>
          </p:cNvSpPr>
          <p:nvPr>
            <p:ph type="title"/>
          </p:nvPr>
        </p:nvSpPr>
        <p:spPr>
          <a:xfrm>
            <a:off x="914400" y="228600"/>
            <a:ext cx="7200900" cy="731839"/>
          </a:xfrm>
        </p:spPr>
        <p:txBody>
          <a:bodyPr/>
          <a:lstStyle/>
          <a:p>
            <a:r>
              <a:rPr lang="en-MY" dirty="0"/>
              <a:t>Cross Cultural Training Methods</a:t>
            </a:r>
          </a:p>
        </p:txBody>
      </p:sp>
      <p:pic>
        <p:nvPicPr>
          <p:cNvPr id="5" name="Picture 4">
            <a:extLst>
              <a:ext uri="{FF2B5EF4-FFF2-40B4-BE49-F238E27FC236}">
                <a16:creationId xmlns:a16="http://schemas.microsoft.com/office/drawing/2014/main" xmlns="" id="{D9670B9F-220A-4419-9CF3-3F7780A3D671}"/>
              </a:ext>
            </a:extLst>
          </p:cNvPr>
          <p:cNvPicPr>
            <a:picLocks noChangeAspect="1"/>
          </p:cNvPicPr>
          <p:nvPr/>
        </p:nvPicPr>
        <p:blipFill>
          <a:blip r:embed="rId2"/>
          <a:stretch>
            <a:fillRect/>
          </a:stretch>
        </p:blipFill>
        <p:spPr>
          <a:xfrm>
            <a:off x="1676400" y="1066800"/>
            <a:ext cx="4828555" cy="5018087"/>
          </a:xfrm>
          <a:prstGeom prst="rect">
            <a:avLst/>
          </a:prstGeom>
        </p:spPr>
      </p:pic>
    </p:spTree>
    <p:extLst>
      <p:ext uri="{BB962C8B-B14F-4D97-AF65-F5344CB8AC3E}">
        <p14:creationId xmlns:p14="http://schemas.microsoft.com/office/powerpoint/2010/main" xmlns="" val="3348287171"/>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2045B8-CC69-4580-816A-FBCC0FABD41A}"/>
              </a:ext>
            </a:extLst>
          </p:cNvPr>
          <p:cNvSpPr>
            <a:spLocks noGrp="1"/>
          </p:cNvSpPr>
          <p:nvPr>
            <p:ph type="title"/>
          </p:nvPr>
        </p:nvSpPr>
        <p:spPr>
          <a:xfrm>
            <a:off x="990600" y="228600"/>
            <a:ext cx="7200900" cy="579439"/>
          </a:xfrm>
        </p:spPr>
        <p:txBody>
          <a:bodyPr/>
          <a:lstStyle/>
          <a:p>
            <a:r>
              <a:rPr lang="en-MY" dirty="0"/>
              <a:t>Pre Departure Training</a:t>
            </a:r>
          </a:p>
        </p:txBody>
      </p:sp>
      <p:pic>
        <p:nvPicPr>
          <p:cNvPr id="4" name="Picture 3" descr="Figure 1.1: Example of Pre-Departure Training Source: Chew, J. (2004). Managing MNC Expatriates through Crises: A Challenge for International Human Resource Management, Research and Practice in Human Resource Management, 12(2), 1-30.">
            <a:extLst>
              <a:ext uri="{FF2B5EF4-FFF2-40B4-BE49-F238E27FC236}">
                <a16:creationId xmlns:a16="http://schemas.microsoft.com/office/drawing/2014/main" xmlns="" id="{00F4C679-5D57-4450-B2C0-C149B0B788AC}"/>
              </a:ext>
            </a:extLst>
          </p:cNvPr>
          <p:cNvPicPr/>
          <p:nvPr/>
        </p:nvPicPr>
        <p:blipFill>
          <a:blip r:embed="rId2">
            <a:extLst>
              <a:ext uri="{28A0092B-C50C-407E-A947-70E740481C1C}">
                <a14:useLocalDpi xmlns:a14="http://schemas.microsoft.com/office/drawing/2010/main" xmlns="" val="0"/>
              </a:ext>
            </a:extLst>
          </a:blip>
          <a:srcRect/>
          <a:stretch>
            <a:fillRect/>
          </a:stretch>
        </p:blipFill>
        <p:spPr bwMode="auto">
          <a:xfrm>
            <a:off x="1143000" y="838200"/>
            <a:ext cx="5976664" cy="5252824"/>
          </a:xfrm>
          <a:prstGeom prst="rect">
            <a:avLst/>
          </a:prstGeom>
          <a:noFill/>
          <a:ln>
            <a:noFill/>
          </a:ln>
        </p:spPr>
      </p:pic>
    </p:spTree>
    <p:extLst>
      <p:ext uri="{BB962C8B-B14F-4D97-AF65-F5344CB8AC3E}">
        <p14:creationId xmlns:p14="http://schemas.microsoft.com/office/powerpoint/2010/main" xmlns="" val="3134728860"/>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38200" y="152400"/>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90438566"/>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2B7666-5A51-498C-98BF-33B393746EC8}"/>
              </a:ext>
            </a:extLst>
          </p:cNvPr>
          <p:cNvSpPr>
            <a:spLocks noGrp="1"/>
          </p:cNvSpPr>
          <p:nvPr>
            <p:ph type="title"/>
          </p:nvPr>
        </p:nvSpPr>
        <p:spPr>
          <a:xfrm>
            <a:off x="914400" y="457200"/>
            <a:ext cx="7200900" cy="579439"/>
          </a:xfrm>
        </p:spPr>
        <p:txBody>
          <a:bodyPr/>
          <a:lstStyle/>
          <a:p>
            <a:r>
              <a:rPr lang="en-MY" dirty="0"/>
              <a:t>Global Mindset</a:t>
            </a:r>
          </a:p>
        </p:txBody>
      </p:sp>
      <p:sp>
        <p:nvSpPr>
          <p:cNvPr id="3" name="Content Placeholder 2">
            <a:extLst>
              <a:ext uri="{FF2B5EF4-FFF2-40B4-BE49-F238E27FC236}">
                <a16:creationId xmlns:a16="http://schemas.microsoft.com/office/drawing/2014/main" xmlns="" id="{84711A05-D4BF-484C-A9FF-46611530D8CD}"/>
              </a:ext>
            </a:extLst>
          </p:cNvPr>
          <p:cNvSpPr>
            <a:spLocks noGrp="1"/>
          </p:cNvSpPr>
          <p:nvPr>
            <p:ph idx="1"/>
          </p:nvPr>
        </p:nvSpPr>
        <p:spPr>
          <a:xfrm>
            <a:off x="683568" y="1600200"/>
            <a:ext cx="8003232" cy="4530725"/>
          </a:xfrm>
        </p:spPr>
        <p:txBody>
          <a:bodyPr>
            <a:normAutofit/>
          </a:bodyPr>
          <a:lstStyle/>
          <a:p>
            <a:pPr marL="0" indent="0">
              <a:buNone/>
            </a:pPr>
            <a:r>
              <a:rPr lang="en-MY" sz="2400" dirty="0"/>
              <a:t>A global mindset is a mix of individual attributes that enable an international assignee/expat to successfully influence those who are different from him/her. It is clear that without it, it is most difficult, if not impossible, for an expat to succeed in the international assignment. Global mindset consists of three major components: </a:t>
            </a:r>
          </a:p>
          <a:p>
            <a:r>
              <a:rPr lang="en-MY" sz="2400" dirty="0"/>
              <a:t>Intellectual capital, </a:t>
            </a:r>
          </a:p>
          <a:p>
            <a:r>
              <a:rPr lang="en-MY" sz="2400" dirty="0"/>
              <a:t>Psychological capital</a:t>
            </a:r>
          </a:p>
          <a:p>
            <a:r>
              <a:rPr lang="en-MY" sz="2400" dirty="0"/>
              <a:t>Social capital.</a:t>
            </a:r>
          </a:p>
        </p:txBody>
      </p:sp>
    </p:spTree>
    <p:extLst>
      <p:ext uri="{BB962C8B-B14F-4D97-AF65-F5344CB8AC3E}">
        <p14:creationId xmlns:p14="http://schemas.microsoft.com/office/powerpoint/2010/main" xmlns="" val="983106689"/>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79C640-5F20-4372-AAAD-C0007D817AE7}"/>
              </a:ext>
            </a:extLst>
          </p:cNvPr>
          <p:cNvSpPr>
            <a:spLocks noGrp="1"/>
          </p:cNvSpPr>
          <p:nvPr>
            <p:ph type="title"/>
          </p:nvPr>
        </p:nvSpPr>
        <p:spPr>
          <a:xfrm>
            <a:off x="838200" y="228600"/>
            <a:ext cx="7200900" cy="655639"/>
          </a:xfrm>
        </p:spPr>
        <p:txBody>
          <a:bodyPr/>
          <a:lstStyle/>
          <a:p>
            <a:r>
              <a:rPr lang="en-MY" dirty="0"/>
              <a:t>Global Mindset</a:t>
            </a:r>
          </a:p>
        </p:txBody>
      </p:sp>
      <p:pic>
        <p:nvPicPr>
          <p:cNvPr id="5" name="Picture 4">
            <a:extLst>
              <a:ext uri="{FF2B5EF4-FFF2-40B4-BE49-F238E27FC236}">
                <a16:creationId xmlns:a16="http://schemas.microsoft.com/office/drawing/2014/main" xmlns="" id="{55A8197C-67AC-473C-869A-50067BFC695D}"/>
              </a:ext>
            </a:extLst>
          </p:cNvPr>
          <p:cNvPicPr>
            <a:picLocks noChangeAspect="1"/>
          </p:cNvPicPr>
          <p:nvPr/>
        </p:nvPicPr>
        <p:blipFill>
          <a:blip r:embed="rId2"/>
          <a:stretch>
            <a:fillRect/>
          </a:stretch>
        </p:blipFill>
        <p:spPr>
          <a:xfrm>
            <a:off x="1752600" y="1219200"/>
            <a:ext cx="5720622" cy="4252689"/>
          </a:xfrm>
          <a:prstGeom prst="rect">
            <a:avLst/>
          </a:prstGeom>
        </p:spPr>
      </p:pic>
    </p:spTree>
    <p:extLst>
      <p:ext uri="{BB962C8B-B14F-4D97-AF65-F5344CB8AC3E}">
        <p14:creationId xmlns:p14="http://schemas.microsoft.com/office/powerpoint/2010/main" xmlns="" val="190080347"/>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914400" y="533400"/>
          <a:ext cx="6858000"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90438566"/>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524000" y="609600"/>
            <a:ext cx="5515093" cy="5105400"/>
          </a:xfrm>
          <a:prstGeom prst="rect">
            <a:avLst/>
          </a:prstGeom>
          <a:noFill/>
          <a:ln w="9525">
            <a:noFill/>
            <a:miter lim="800000"/>
            <a:headEnd/>
            <a:tailEnd/>
          </a:ln>
          <a:effectLst/>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579439"/>
          </a:xfrm>
        </p:spPr>
        <p:txBody>
          <a:bodyPr/>
          <a:lstStyle/>
          <a:p>
            <a:r>
              <a:rPr lang="en-US" dirty="0" smtClean="0"/>
              <a:t>Universalistic Culture</a:t>
            </a:r>
            <a:endParaRPr lang="en-US" dirty="0"/>
          </a:p>
        </p:txBody>
      </p:sp>
      <p:sp>
        <p:nvSpPr>
          <p:cNvPr id="3" name="Content Placeholder 2"/>
          <p:cNvSpPr>
            <a:spLocks noGrp="1"/>
          </p:cNvSpPr>
          <p:nvPr>
            <p:ph idx="1"/>
          </p:nvPr>
        </p:nvSpPr>
        <p:spPr>
          <a:xfrm>
            <a:off x="762000" y="1219201"/>
            <a:ext cx="7410450" cy="4572000"/>
          </a:xfrm>
        </p:spPr>
        <p:txBody>
          <a:bodyPr>
            <a:normAutofit/>
          </a:bodyPr>
          <a:lstStyle/>
          <a:p>
            <a:pPr>
              <a:buNone/>
            </a:pPr>
            <a:r>
              <a:rPr lang="en-US" sz="2400" dirty="0" smtClean="0"/>
              <a:t>Strategies to manage :</a:t>
            </a:r>
          </a:p>
          <a:p>
            <a:r>
              <a:rPr lang="en-US" sz="2400" dirty="0" smtClean="0"/>
              <a:t>Help people understand how their work ties into their values and beliefs.</a:t>
            </a:r>
          </a:p>
          <a:p>
            <a:r>
              <a:rPr lang="en-US" sz="2400" dirty="0" smtClean="0"/>
              <a:t>Provide clear instructions, processes, and procedures.</a:t>
            </a:r>
          </a:p>
          <a:p>
            <a:r>
              <a:rPr lang="en-US" sz="2400" dirty="0" smtClean="0"/>
              <a:t>Keep promises and be consistent.</a:t>
            </a:r>
          </a:p>
          <a:p>
            <a:r>
              <a:rPr lang="en-US" sz="2400" dirty="0" smtClean="0"/>
              <a:t>Give people time to make decisions.</a:t>
            </a:r>
          </a:p>
          <a:p>
            <a:r>
              <a:rPr lang="en-US" sz="2400" dirty="0" smtClean="0"/>
              <a:t>Use an objective process to make decisions yourself, and explain your </a:t>
            </a:r>
            <a:r>
              <a:rPr lang="en-US" sz="2400" dirty="0" err="1" smtClean="0"/>
              <a:t>decisionsif</a:t>
            </a:r>
            <a:r>
              <a:rPr lang="en-US" sz="2400" dirty="0" smtClean="0"/>
              <a:t> others are involved.</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143001"/>
            <a:ext cx="7410450" cy="4648200"/>
          </a:xfrm>
        </p:spPr>
        <p:txBody>
          <a:bodyPr>
            <a:normAutofit/>
          </a:bodyPr>
          <a:lstStyle/>
          <a:p>
            <a:pPr>
              <a:buNone/>
            </a:pPr>
            <a:r>
              <a:rPr lang="en-US" sz="2400" dirty="0" smtClean="0"/>
              <a:t>Strategies to manage :</a:t>
            </a:r>
          </a:p>
          <a:p>
            <a:r>
              <a:rPr lang="en-US" sz="2400" dirty="0" smtClean="0"/>
              <a:t>Give people autonomy to make their own decisions.</a:t>
            </a:r>
          </a:p>
          <a:p>
            <a:r>
              <a:rPr lang="en-US" sz="2400" dirty="0" smtClean="0"/>
              <a:t>Respect others' needs when you make decisions.</a:t>
            </a:r>
          </a:p>
          <a:p>
            <a:r>
              <a:rPr lang="en-US" sz="2400" dirty="0" smtClean="0"/>
              <a:t>Be flexible in how you make decisions.</a:t>
            </a:r>
          </a:p>
          <a:p>
            <a:r>
              <a:rPr lang="en-US" sz="2400" dirty="0" smtClean="0"/>
              <a:t>Take time to build relationships and get to know people so that you can better understand their needs.</a:t>
            </a:r>
          </a:p>
          <a:p>
            <a:r>
              <a:rPr lang="en-US" sz="2400" dirty="0" smtClean="0"/>
              <a:t>Highlight important rules and policies that need to be followed.</a:t>
            </a:r>
            <a:endParaRPr lang="en-US" sz="2400" dirty="0"/>
          </a:p>
        </p:txBody>
      </p:sp>
      <p:sp>
        <p:nvSpPr>
          <p:cNvPr id="4" name="Title 1"/>
          <p:cNvSpPr>
            <a:spLocks noGrp="1"/>
          </p:cNvSpPr>
          <p:nvPr>
            <p:ph type="title"/>
          </p:nvPr>
        </p:nvSpPr>
        <p:spPr>
          <a:xfrm>
            <a:off x="990600" y="228600"/>
            <a:ext cx="7200900" cy="579439"/>
          </a:xfrm>
        </p:spPr>
        <p:txBody>
          <a:bodyPr/>
          <a:lstStyle/>
          <a:p>
            <a:r>
              <a:rPr lang="en-US" dirty="0" smtClean="0"/>
              <a:t>Particularistic Culture</a:t>
            </a: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200900" cy="579439"/>
          </a:xfrm>
        </p:spPr>
        <p:txBody>
          <a:bodyPr/>
          <a:lstStyle/>
          <a:p>
            <a:r>
              <a:rPr lang="en-US" dirty="0" smtClean="0"/>
              <a:t>Individualistic cultures</a:t>
            </a:r>
            <a:endParaRPr lang="en-US" dirty="0"/>
          </a:p>
        </p:txBody>
      </p:sp>
      <p:sp>
        <p:nvSpPr>
          <p:cNvPr id="3" name="Content Placeholder 2"/>
          <p:cNvSpPr>
            <a:spLocks noGrp="1"/>
          </p:cNvSpPr>
          <p:nvPr>
            <p:ph idx="1"/>
          </p:nvPr>
        </p:nvSpPr>
        <p:spPr>
          <a:xfrm>
            <a:off x="990600" y="1371600"/>
            <a:ext cx="7467600" cy="4495800"/>
          </a:xfrm>
        </p:spPr>
        <p:txBody>
          <a:bodyPr>
            <a:normAutofit/>
          </a:bodyPr>
          <a:lstStyle/>
          <a:p>
            <a:pPr>
              <a:buNone/>
            </a:pPr>
            <a:r>
              <a:rPr lang="en-US" sz="2400" dirty="0" smtClean="0"/>
              <a:t>Strategies to manage :</a:t>
            </a:r>
          </a:p>
          <a:p>
            <a:pPr>
              <a:buNone/>
            </a:pPr>
            <a:endParaRPr lang="en-US" sz="2400" dirty="0" smtClean="0"/>
          </a:p>
          <a:p>
            <a:r>
              <a:rPr lang="en-US" sz="2400" dirty="0" smtClean="0"/>
              <a:t>Praise and reward individual performance.</a:t>
            </a:r>
          </a:p>
          <a:p>
            <a:r>
              <a:rPr lang="en-US" sz="2400" dirty="0" smtClean="0"/>
              <a:t>Give people autonomy to make their own decisions and to use their initiative.</a:t>
            </a:r>
          </a:p>
          <a:p>
            <a:r>
              <a:rPr lang="en-US" sz="2400" dirty="0" smtClean="0"/>
              <a:t>Link people's needs with those of the group or organization.</a:t>
            </a:r>
          </a:p>
          <a:p>
            <a:r>
              <a:rPr lang="en-US" sz="2400" dirty="0" smtClean="0"/>
              <a:t>Allow people to be creative and to learn from their mistakes</a:t>
            </a:r>
            <a:r>
              <a:rPr lang="en-US" dirty="0" smtClean="0"/>
              <a:t>.</a:t>
            </a: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808039"/>
          </a:xfrm>
        </p:spPr>
        <p:txBody>
          <a:bodyPr/>
          <a:lstStyle/>
          <a:p>
            <a:r>
              <a:rPr lang="en-US" dirty="0" smtClean="0"/>
              <a:t>Collectivistic cultures</a:t>
            </a:r>
            <a:endParaRPr lang="en-US" dirty="0"/>
          </a:p>
        </p:txBody>
      </p:sp>
      <p:sp>
        <p:nvSpPr>
          <p:cNvPr id="3" name="Content Placeholder 2"/>
          <p:cNvSpPr>
            <a:spLocks noGrp="1"/>
          </p:cNvSpPr>
          <p:nvPr>
            <p:ph idx="1"/>
          </p:nvPr>
        </p:nvSpPr>
        <p:spPr/>
        <p:txBody>
          <a:bodyPr>
            <a:normAutofit/>
          </a:bodyPr>
          <a:lstStyle/>
          <a:p>
            <a:pPr>
              <a:buNone/>
            </a:pPr>
            <a:r>
              <a:rPr lang="en-US" sz="2400" dirty="0" smtClean="0"/>
              <a:t>Strategies to manage :</a:t>
            </a:r>
          </a:p>
          <a:p>
            <a:pPr>
              <a:buNone/>
            </a:pPr>
            <a:endParaRPr lang="en-US" sz="2400" dirty="0" smtClean="0"/>
          </a:p>
          <a:p>
            <a:r>
              <a:rPr lang="en-US" sz="2400" dirty="0" smtClean="0"/>
              <a:t>Praise and reward group performance.</a:t>
            </a:r>
          </a:p>
          <a:p>
            <a:r>
              <a:rPr lang="en-US" sz="2400" dirty="0" smtClean="0"/>
              <a:t>Don't praise individuals publically.</a:t>
            </a:r>
          </a:p>
          <a:p>
            <a:r>
              <a:rPr lang="en-US" sz="2400" dirty="0" smtClean="0"/>
              <a:t>Allow people to involve others in decision making.</a:t>
            </a:r>
          </a:p>
          <a:p>
            <a:r>
              <a:rPr lang="en-US" sz="2400" dirty="0" smtClean="0"/>
              <a:t>Avoid showing favoritism.</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200900" cy="655639"/>
          </a:xfrm>
        </p:spPr>
        <p:txBody>
          <a:bodyPr/>
          <a:lstStyle/>
          <a:p>
            <a:r>
              <a:rPr lang="en-US" dirty="0" smtClean="0"/>
              <a:t>Neutral cultures</a:t>
            </a:r>
            <a:endParaRPr lang="en-US" dirty="0"/>
          </a:p>
        </p:txBody>
      </p:sp>
      <p:sp>
        <p:nvSpPr>
          <p:cNvPr id="3" name="Content Placeholder 2"/>
          <p:cNvSpPr>
            <a:spLocks noGrp="1"/>
          </p:cNvSpPr>
          <p:nvPr>
            <p:ph idx="1"/>
          </p:nvPr>
        </p:nvSpPr>
        <p:spPr/>
        <p:txBody>
          <a:bodyPr>
            <a:normAutofit/>
          </a:bodyPr>
          <a:lstStyle/>
          <a:p>
            <a:r>
              <a:rPr lang="en-US" sz="2400" dirty="0" smtClean="0"/>
              <a:t>Manage your emotions effectively.</a:t>
            </a:r>
          </a:p>
          <a:p>
            <a:r>
              <a:rPr lang="en-US" sz="2400" dirty="0" smtClean="0"/>
              <a:t>Watch that your body language doesn't convey negative emotions.</a:t>
            </a:r>
          </a:p>
          <a:p>
            <a:r>
              <a:rPr lang="en-US" sz="2400" dirty="0" smtClean="0"/>
              <a:t>"Stick to the point" in meetings and interactions.</a:t>
            </a:r>
          </a:p>
          <a:p>
            <a:r>
              <a:rPr lang="en-US" sz="2400" dirty="0" smtClean="0"/>
              <a:t>Watch people's reactions carefully, as they may be reluctant to show their true emotions.</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1000"/>
            <a:ext cx="7200900" cy="655639"/>
          </a:xfrm>
        </p:spPr>
        <p:txBody>
          <a:bodyPr/>
          <a:lstStyle/>
          <a:p>
            <a:r>
              <a:rPr lang="en-US" dirty="0" smtClean="0"/>
              <a:t>Emotional cultures</a:t>
            </a:r>
            <a:endParaRPr lang="en-US" dirty="0"/>
          </a:p>
        </p:txBody>
      </p:sp>
      <p:sp>
        <p:nvSpPr>
          <p:cNvPr id="3" name="Content Placeholder 2"/>
          <p:cNvSpPr>
            <a:spLocks noGrp="1"/>
          </p:cNvSpPr>
          <p:nvPr>
            <p:ph idx="1"/>
          </p:nvPr>
        </p:nvSpPr>
        <p:spPr/>
        <p:txBody>
          <a:bodyPr>
            <a:normAutofit/>
          </a:bodyPr>
          <a:lstStyle/>
          <a:p>
            <a:r>
              <a:rPr lang="en-US" sz="2400" dirty="0" smtClean="0"/>
              <a:t>Open up to people to build trust and rapport.</a:t>
            </a:r>
          </a:p>
          <a:p>
            <a:r>
              <a:rPr lang="en-US" sz="2400" dirty="0" smtClean="0"/>
              <a:t>Use emotion to communicate your objectives.</a:t>
            </a:r>
          </a:p>
          <a:p>
            <a:r>
              <a:rPr lang="en-US" sz="2400" dirty="0" smtClean="0"/>
              <a:t>Learn to manage conflict effectively, before it becomes personal.</a:t>
            </a:r>
          </a:p>
          <a:p>
            <a:r>
              <a:rPr lang="en-US" sz="2400" dirty="0" smtClean="0"/>
              <a:t>Use positive body language.</a:t>
            </a:r>
          </a:p>
          <a:p>
            <a:r>
              <a:rPr lang="en-US" sz="2400" dirty="0" smtClean="0"/>
              <a:t>Have a positive attitude.</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1000"/>
            <a:ext cx="7200900" cy="579439"/>
          </a:xfrm>
        </p:spPr>
        <p:txBody>
          <a:bodyPr/>
          <a:lstStyle/>
          <a:p>
            <a:r>
              <a:rPr lang="en-US" dirty="0" smtClean="0"/>
              <a:t>Specific cultures</a:t>
            </a:r>
            <a:endParaRPr lang="en-US" dirty="0"/>
          </a:p>
        </p:txBody>
      </p:sp>
      <p:sp>
        <p:nvSpPr>
          <p:cNvPr id="3" name="Content Placeholder 2"/>
          <p:cNvSpPr>
            <a:spLocks noGrp="1"/>
          </p:cNvSpPr>
          <p:nvPr>
            <p:ph idx="1"/>
          </p:nvPr>
        </p:nvSpPr>
        <p:spPr>
          <a:xfrm>
            <a:off x="914400" y="1295400"/>
            <a:ext cx="7200900" cy="3809999"/>
          </a:xfrm>
        </p:spPr>
        <p:txBody>
          <a:bodyPr>
            <a:normAutofit/>
          </a:bodyPr>
          <a:lstStyle/>
          <a:p>
            <a:r>
              <a:rPr lang="en-US" sz="2400" dirty="0" smtClean="0"/>
              <a:t>Be direct and to the point.</a:t>
            </a:r>
          </a:p>
          <a:p>
            <a:r>
              <a:rPr lang="en-US" sz="2400" dirty="0" smtClean="0"/>
              <a:t>Focus on people's objectives before you focus on strengthening relationships.</a:t>
            </a:r>
          </a:p>
          <a:p>
            <a:r>
              <a:rPr lang="en-US" sz="2400" dirty="0" smtClean="0"/>
              <a:t>Provide clear instructions, processes, and procedures.</a:t>
            </a:r>
          </a:p>
          <a:p>
            <a:r>
              <a:rPr lang="en-US" sz="2400" dirty="0" smtClean="0"/>
              <a:t>Allow people to keep their work and home lives separate.</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7200900" cy="655639"/>
          </a:xfrm>
        </p:spPr>
        <p:txBody>
          <a:bodyPr/>
          <a:lstStyle/>
          <a:p>
            <a:r>
              <a:rPr lang="en-US" dirty="0" smtClean="0"/>
              <a:t>Diffuse cultures</a:t>
            </a:r>
            <a:endParaRPr lang="en-US" dirty="0"/>
          </a:p>
        </p:txBody>
      </p:sp>
      <p:sp>
        <p:nvSpPr>
          <p:cNvPr id="3" name="Content Placeholder 2"/>
          <p:cNvSpPr>
            <a:spLocks noGrp="1"/>
          </p:cNvSpPr>
          <p:nvPr>
            <p:ph idx="1"/>
          </p:nvPr>
        </p:nvSpPr>
        <p:spPr>
          <a:xfrm>
            <a:off x="914400" y="1447800"/>
            <a:ext cx="7391400" cy="4267200"/>
          </a:xfrm>
        </p:spPr>
        <p:txBody>
          <a:bodyPr>
            <a:noAutofit/>
          </a:bodyPr>
          <a:lstStyle/>
          <a:p>
            <a:r>
              <a:rPr lang="en-US" sz="2400" dirty="0" smtClean="0"/>
              <a:t>Focus on building a good relationship before you focus on business objectives.</a:t>
            </a:r>
          </a:p>
          <a:p>
            <a:r>
              <a:rPr lang="en-US" sz="2400" dirty="0" smtClean="0"/>
              <a:t>Find out as much as you can about the people that you work with and the organizations that you do business with.</a:t>
            </a:r>
          </a:p>
          <a:p>
            <a:r>
              <a:rPr lang="en-US" sz="2400" dirty="0" smtClean="0"/>
              <a:t>Be prepared to discuss business on social occasions, and to have personal discussions at work.</a:t>
            </a:r>
          </a:p>
          <a:p>
            <a:r>
              <a:rPr lang="en-US" sz="2400" dirty="0" smtClean="0"/>
              <a:t>Try to avoid turning down invitations to social functions.</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200900" cy="655639"/>
          </a:xfrm>
        </p:spPr>
        <p:txBody>
          <a:bodyPr/>
          <a:lstStyle/>
          <a:p>
            <a:r>
              <a:rPr lang="en-US" dirty="0" smtClean="0"/>
              <a:t>Achievement culture</a:t>
            </a:r>
            <a:endParaRPr lang="en-US" dirty="0"/>
          </a:p>
        </p:txBody>
      </p:sp>
      <p:sp>
        <p:nvSpPr>
          <p:cNvPr id="3" name="Content Placeholder 2"/>
          <p:cNvSpPr>
            <a:spLocks noGrp="1"/>
          </p:cNvSpPr>
          <p:nvPr>
            <p:ph idx="1"/>
          </p:nvPr>
        </p:nvSpPr>
        <p:spPr>
          <a:xfrm>
            <a:off x="838200" y="1295400"/>
            <a:ext cx="7486650" cy="4038599"/>
          </a:xfrm>
        </p:spPr>
        <p:txBody>
          <a:bodyPr>
            <a:normAutofit/>
          </a:bodyPr>
          <a:lstStyle/>
          <a:p>
            <a:r>
              <a:rPr lang="en-US" sz="2400" dirty="0" smtClean="0"/>
              <a:t>Reward and recognize good performance appropriately.</a:t>
            </a:r>
          </a:p>
          <a:p>
            <a:r>
              <a:rPr lang="en-US" sz="2400" dirty="0" smtClean="0"/>
              <a:t>Use titles only when relevant.</a:t>
            </a:r>
          </a:p>
          <a:p>
            <a:r>
              <a:rPr lang="en-US" sz="2400" dirty="0" smtClean="0"/>
              <a:t>Be a good role model.</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81000"/>
            <a:ext cx="7200900" cy="655639"/>
          </a:xfrm>
        </p:spPr>
        <p:txBody>
          <a:bodyPr/>
          <a:lstStyle/>
          <a:p>
            <a:r>
              <a:rPr lang="en-US" dirty="0" smtClean="0"/>
              <a:t>Ascription cultures</a:t>
            </a:r>
            <a:endParaRPr lang="en-US" dirty="0"/>
          </a:p>
        </p:txBody>
      </p:sp>
      <p:sp>
        <p:nvSpPr>
          <p:cNvPr id="3" name="Content Placeholder 2"/>
          <p:cNvSpPr>
            <a:spLocks noGrp="1"/>
          </p:cNvSpPr>
          <p:nvPr>
            <p:ph idx="1"/>
          </p:nvPr>
        </p:nvSpPr>
        <p:spPr>
          <a:xfrm>
            <a:off x="990600" y="1676400"/>
            <a:ext cx="7200900" cy="3809999"/>
          </a:xfrm>
        </p:spPr>
        <p:txBody>
          <a:bodyPr>
            <a:normAutofit/>
          </a:bodyPr>
          <a:lstStyle/>
          <a:p>
            <a:r>
              <a:rPr lang="en-US" sz="2400" dirty="0" smtClean="0"/>
              <a:t>Use titles, especially when these clarify people's status in an organization.</a:t>
            </a:r>
          </a:p>
          <a:p>
            <a:r>
              <a:rPr lang="en-US" sz="2400" dirty="0" smtClean="0"/>
              <a:t>Show respect to people in authority, especially when challenging decisions.</a:t>
            </a:r>
          </a:p>
          <a:p>
            <a:r>
              <a:rPr lang="en-US" sz="2400" dirty="0" smtClean="0"/>
              <a:t>Don't "show up" people in authority.</a:t>
            </a:r>
          </a:p>
          <a:p>
            <a:r>
              <a:rPr lang="en-US" sz="2400" dirty="0" smtClean="0"/>
              <a:t>Don't let your authority prevent you from performing well in your role.</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81000"/>
            <a:ext cx="7200900" cy="655639"/>
          </a:xfrm>
        </p:spPr>
        <p:txBody>
          <a:bodyPr/>
          <a:lstStyle/>
          <a:p>
            <a:r>
              <a:rPr lang="en-US" dirty="0" smtClean="0"/>
              <a:t>Sequential –time cultures</a:t>
            </a:r>
            <a:endParaRPr lang="en-US" dirty="0"/>
          </a:p>
        </p:txBody>
      </p:sp>
      <p:sp>
        <p:nvSpPr>
          <p:cNvPr id="3" name="Content Placeholder 2"/>
          <p:cNvSpPr>
            <a:spLocks noGrp="1"/>
          </p:cNvSpPr>
          <p:nvPr>
            <p:ph idx="1"/>
          </p:nvPr>
        </p:nvSpPr>
        <p:spPr>
          <a:xfrm>
            <a:off x="838200" y="1676400"/>
            <a:ext cx="7200900" cy="3809999"/>
          </a:xfrm>
        </p:spPr>
        <p:txBody>
          <a:bodyPr>
            <a:normAutofit/>
          </a:bodyPr>
          <a:lstStyle/>
          <a:p>
            <a:r>
              <a:rPr lang="en-US" sz="2400" dirty="0" smtClean="0"/>
              <a:t>Focus on one activity or project at a time.</a:t>
            </a:r>
          </a:p>
          <a:p>
            <a:r>
              <a:rPr lang="en-US" sz="2400" dirty="0" smtClean="0"/>
              <a:t>Be punctual.</a:t>
            </a:r>
          </a:p>
          <a:p>
            <a:r>
              <a:rPr lang="en-US" sz="2400" dirty="0" smtClean="0"/>
              <a:t>Keep to deadlines.</a:t>
            </a:r>
          </a:p>
          <a:p>
            <a:r>
              <a:rPr lang="en-US" sz="2400" dirty="0" smtClean="0"/>
              <a:t>Set clear deadlines.</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7200900" cy="655639"/>
          </a:xfrm>
        </p:spPr>
        <p:txBody>
          <a:bodyPr/>
          <a:lstStyle/>
          <a:p>
            <a:r>
              <a:rPr lang="en-US" dirty="0" smtClean="0"/>
              <a:t>Synchronous-time cultures</a:t>
            </a:r>
            <a:endParaRPr lang="en-US" dirty="0"/>
          </a:p>
        </p:txBody>
      </p:sp>
      <p:sp>
        <p:nvSpPr>
          <p:cNvPr id="3" name="Content Placeholder 2"/>
          <p:cNvSpPr>
            <a:spLocks noGrp="1"/>
          </p:cNvSpPr>
          <p:nvPr>
            <p:ph idx="1"/>
          </p:nvPr>
        </p:nvSpPr>
        <p:spPr/>
        <p:txBody>
          <a:bodyPr>
            <a:normAutofit/>
          </a:bodyPr>
          <a:lstStyle/>
          <a:p>
            <a:r>
              <a:rPr lang="en-US" sz="2400" dirty="0" smtClean="0"/>
              <a:t>Be flexible in how you approach work.</a:t>
            </a:r>
          </a:p>
          <a:p>
            <a:r>
              <a:rPr lang="en-US" sz="2400" dirty="0" smtClean="0"/>
              <a:t>Allow people to be flexible on tasks and projects, where possible.</a:t>
            </a:r>
          </a:p>
          <a:p>
            <a:r>
              <a:rPr lang="en-US" sz="2400" dirty="0" smtClean="0"/>
              <a:t>Highlight the importance of punctuality and deadlines if these are key to meeting objectives.</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200900" cy="655639"/>
          </a:xfrm>
        </p:spPr>
        <p:txBody>
          <a:bodyPr/>
          <a:lstStyle/>
          <a:p>
            <a:r>
              <a:rPr lang="en-US" dirty="0" smtClean="0"/>
              <a:t>Internal control (direction) cultures</a:t>
            </a:r>
            <a:endParaRPr lang="en-US" dirty="0"/>
          </a:p>
        </p:txBody>
      </p:sp>
      <p:sp>
        <p:nvSpPr>
          <p:cNvPr id="3" name="Content Placeholder 2"/>
          <p:cNvSpPr>
            <a:spLocks noGrp="1"/>
          </p:cNvSpPr>
          <p:nvPr>
            <p:ph idx="1"/>
          </p:nvPr>
        </p:nvSpPr>
        <p:spPr/>
        <p:txBody>
          <a:bodyPr>
            <a:normAutofit/>
          </a:bodyPr>
          <a:lstStyle/>
          <a:p>
            <a:r>
              <a:rPr lang="en-US" sz="2400" dirty="0" smtClean="0"/>
              <a:t>Allow people to develop their skills and take control of their learning.</a:t>
            </a:r>
          </a:p>
          <a:p>
            <a:r>
              <a:rPr lang="en-US" sz="2400" dirty="0" smtClean="0"/>
              <a:t>Set clear objectives that people agree with.</a:t>
            </a:r>
          </a:p>
          <a:p>
            <a:r>
              <a:rPr lang="en-US" sz="2400" dirty="0" smtClean="0"/>
              <a:t>Be open about conflict and disagreement, and allow people to engage in constructive conflict.</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655639"/>
          </a:xfrm>
        </p:spPr>
        <p:txBody>
          <a:bodyPr/>
          <a:lstStyle/>
          <a:p>
            <a:r>
              <a:rPr lang="en-US" dirty="0" smtClean="0"/>
              <a:t>External control (direction) cultures</a:t>
            </a:r>
            <a:endParaRPr lang="en-US" dirty="0"/>
          </a:p>
        </p:txBody>
      </p:sp>
      <p:sp>
        <p:nvSpPr>
          <p:cNvPr id="3" name="Content Placeholder 2"/>
          <p:cNvSpPr>
            <a:spLocks noGrp="1"/>
          </p:cNvSpPr>
          <p:nvPr>
            <p:ph idx="1"/>
          </p:nvPr>
        </p:nvSpPr>
        <p:spPr>
          <a:xfrm>
            <a:off x="533400" y="1143000"/>
            <a:ext cx="7848600" cy="4724400"/>
          </a:xfrm>
        </p:spPr>
        <p:txBody>
          <a:bodyPr>
            <a:noAutofit/>
          </a:bodyPr>
          <a:lstStyle/>
          <a:p>
            <a:r>
              <a:rPr lang="en-US" sz="2400" dirty="0" smtClean="0"/>
              <a:t>Provide people with the right resources to do their jobs effectively.</a:t>
            </a:r>
          </a:p>
          <a:p>
            <a:r>
              <a:rPr lang="en-US" sz="2400" dirty="0" smtClean="0"/>
              <a:t>Give people direction and regular feedback, so that they know how their actions are affecting their environment.</a:t>
            </a:r>
          </a:p>
          <a:p>
            <a:r>
              <a:rPr lang="en-US" sz="2400" dirty="0" smtClean="0"/>
              <a:t>Reassure people that they're doing a good job.</a:t>
            </a:r>
          </a:p>
          <a:p>
            <a:r>
              <a:rPr lang="en-US" sz="2400" dirty="0" smtClean="0"/>
              <a:t>Manage conflict quickly and quietly.</a:t>
            </a:r>
          </a:p>
          <a:p>
            <a:r>
              <a:rPr lang="en-US" sz="2400" dirty="0" smtClean="0"/>
              <a:t>Do whatever you can to boost people's confidence.</a:t>
            </a:r>
          </a:p>
          <a:p>
            <a:r>
              <a:rPr lang="en-US" sz="2400" dirty="0" smtClean="0"/>
              <a:t>Balance negative and positive feedback.</a:t>
            </a:r>
          </a:p>
          <a:p>
            <a:r>
              <a:rPr lang="en-US" sz="2400" dirty="0" smtClean="0"/>
              <a:t>Encourage people to take responsibility for their work.</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B3C645-CE60-43DA-9D0E-F76B88D25206}"/>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xmlns="" id="{46977F02-0A01-4E4B-8316-F51599FC7CCB}"/>
              </a:ext>
            </a:extLst>
          </p:cNvPr>
          <p:cNvSpPr>
            <a:spLocks noGrp="1"/>
          </p:cNvSpPr>
          <p:nvPr>
            <p:ph idx="1"/>
          </p:nvPr>
        </p:nvSpPr>
        <p:spPr/>
        <p:txBody>
          <a:bodyPr/>
          <a:lstStyle/>
          <a:p>
            <a:pPr marL="0" indent="0">
              <a:buNone/>
            </a:pPr>
            <a:r>
              <a:rPr lang="en-MY" sz="4000" dirty="0"/>
              <a:t>Questions</a:t>
            </a:r>
          </a:p>
        </p:txBody>
      </p:sp>
    </p:spTree>
    <p:extLst>
      <p:ext uri="{BB962C8B-B14F-4D97-AF65-F5344CB8AC3E}">
        <p14:creationId xmlns:p14="http://schemas.microsoft.com/office/powerpoint/2010/main" xmlns="" val="838754285"/>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2483</TotalTime>
  <Words>2075</Words>
  <Application>Microsoft Office PowerPoint</Application>
  <PresentationFormat>On-screen Show (4:3)</PresentationFormat>
  <Paragraphs>203</Paragraphs>
  <Slides>49</Slides>
  <Notes>5</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Diamond Grid 16x9</vt:lpstr>
      <vt:lpstr>WORKPLACE CULTURE - III</vt:lpstr>
      <vt:lpstr>Slide 2</vt:lpstr>
      <vt:lpstr>Merging Culture</vt:lpstr>
      <vt:lpstr>Cross Cultural Adaptation</vt:lpstr>
      <vt:lpstr>Cross Cultural Adaptation Stages</vt:lpstr>
      <vt:lpstr>The “U-Shaped” Curve hypothesis</vt:lpstr>
      <vt:lpstr>The “U” Shaped Curve</vt:lpstr>
      <vt:lpstr>Stages of Acculturation</vt:lpstr>
      <vt:lpstr>Stages of Acculturation</vt:lpstr>
      <vt:lpstr>Culture Shock Adjustment</vt:lpstr>
      <vt:lpstr>Reverse Culture Shock</vt:lpstr>
      <vt:lpstr>The Gullahorn “W Curve” Transition Model</vt:lpstr>
      <vt:lpstr>Slide 13</vt:lpstr>
      <vt:lpstr>Cross-Cultural Differences</vt:lpstr>
      <vt:lpstr>1. Different Communication Styles</vt:lpstr>
      <vt:lpstr>2. Different Attitudes Toward Conflict</vt:lpstr>
      <vt:lpstr>3. Different Approaches to Completing Tasks</vt:lpstr>
      <vt:lpstr>4. Different Decision-Making Styles</vt:lpstr>
      <vt:lpstr>5. Different Attitudes Toward Disclosure</vt:lpstr>
      <vt:lpstr>6. Different Approaches to Knowing</vt:lpstr>
      <vt:lpstr>Question # </vt:lpstr>
      <vt:lpstr>Answer # </vt:lpstr>
      <vt:lpstr>Slide 23</vt:lpstr>
      <vt:lpstr>Cultural Sensitivity</vt:lpstr>
      <vt:lpstr>Commonly held assumptions about national cultural differences</vt:lpstr>
      <vt:lpstr>Intercultural Sensitivity</vt:lpstr>
      <vt:lpstr>Cross Cultural Training Methods</vt:lpstr>
      <vt:lpstr>Pre Departure Training</vt:lpstr>
      <vt:lpstr>Slide 29</vt:lpstr>
      <vt:lpstr>Global Mindset</vt:lpstr>
      <vt:lpstr>Global Mindset</vt:lpstr>
      <vt:lpstr>Slide 32</vt:lpstr>
      <vt:lpstr>Slide 33</vt:lpstr>
      <vt:lpstr>Universalistic Culture</vt:lpstr>
      <vt:lpstr>Particularistic Culture</vt:lpstr>
      <vt:lpstr>Individualistic cultures</vt:lpstr>
      <vt:lpstr>Collectivistic cultures</vt:lpstr>
      <vt:lpstr>Neutral cultures</vt:lpstr>
      <vt:lpstr>Emotional cultures</vt:lpstr>
      <vt:lpstr>Specific cultures</vt:lpstr>
      <vt:lpstr>Diffuse cultures</vt:lpstr>
      <vt:lpstr>Achievement culture</vt:lpstr>
      <vt:lpstr>Ascription cultures</vt:lpstr>
      <vt:lpstr>Sequential –time cultures</vt:lpstr>
      <vt:lpstr>Synchronous-time cultures</vt:lpstr>
      <vt:lpstr>Internal control (direction) cultures</vt:lpstr>
      <vt:lpstr>External control (direction) cultures</vt:lpstr>
      <vt:lpstr>Slide 48</vt:lpstr>
      <vt:lpstr>Slide 49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85</cp:revision>
  <cp:lastPrinted>1601-01-01T00:00:00Z</cp:lastPrinted>
  <dcterms:created xsi:type="dcterms:W3CDTF">2020-07-09T15:12:46Z</dcterms:created>
  <dcterms:modified xsi:type="dcterms:W3CDTF">2023-08-13T10:45:20Z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