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6"/>
  </p:notesMasterIdLst>
  <p:handoutMasterIdLst>
    <p:handoutMasterId r:id="rId87"/>
  </p:handoutMasterIdLst>
  <p:sldIdLst>
    <p:sldId id="256" r:id="rId2"/>
    <p:sldId id="387" r:id="rId3"/>
    <p:sldId id="388" r:id="rId4"/>
    <p:sldId id="426" r:id="rId5"/>
    <p:sldId id="389" r:id="rId6"/>
    <p:sldId id="390" r:id="rId7"/>
    <p:sldId id="391" r:id="rId8"/>
    <p:sldId id="392" r:id="rId9"/>
    <p:sldId id="393" r:id="rId10"/>
    <p:sldId id="414" r:id="rId11"/>
    <p:sldId id="417" r:id="rId12"/>
    <p:sldId id="261" r:id="rId13"/>
    <p:sldId id="326" r:id="rId14"/>
    <p:sldId id="394" r:id="rId15"/>
    <p:sldId id="395" r:id="rId16"/>
    <p:sldId id="396" r:id="rId17"/>
    <p:sldId id="397" r:id="rId18"/>
    <p:sldId id="398" r:id="rId19"/>
    <p:sldId id="399" r:id="rId20"/>
    <p:sldId id="333" r:id="rId21"/>
    <p:sldId id="415" r:id="rId22"/>
    <p:sldId id="416" r:id="rId23"/>
    <p:sldId id="312" r:id="rId24"/>
    <p:sldId id="313" r:id="rId25"/>
    <p:sldId id="314" r:id="rId26"/>
    <p:sldId id="315" r:id="rId27"/>
    <p:sldId id="316" r:id="rId28"/>
    <p:sldId id="317" r:id="rId29"/>
    <p:sldId id="400" r:id="rId30"/>
    <p:sldId id="318" r:id="rId31"/>
    <p:sldId id="401" r:id="rId32"/>
    <p:sldId id="402" r:id="rId33"/>
    <p:sldId id="319" r:id="rId34"/>
    <p:sldId id="418" r:id="rId35"/>
    <p:sldId id="320" r:id="rId36"/>
    <p:sldId id="321" r:id="rId37"/>
    <p:sldId id="322" r:id="rId38"/>
    <p:sldId id="323" r:id="rId39"/>
    <p:sldId id="324" r:id="rId40"/>
    <p:sldId id="419" r:id="rId41"/>
    <p:sldId id="420" r:id="rId42"/>
    <p:sldId id="334" r:id="rId43"/>
    <p:sldId id="335" r:id="rId44"/>
    <p:sldId id="336" r:id="rId45"/>
    <p:sldId id="421" r:id="rId46"/>
    <p:sldId id="403" r:id="rId47"/>
    <p:sldId id="404" r:id="rId48"/>
    <p:sldId id="405" r:id="rId49"/>
    <p:sldId id="422" r:id="rId50"/>
    <p:sldId id="264" r:id="rId51"/>
    <p:sldId id="406" r:id="rId52"/>
    <p:sldId id="407" r:id="rId53"/>
    <p:sldId id="408" r:id="rId54"/>
    <p:sldId id="272" r:id="rId55"/>
    <p:sldId id="409" r:id="rId56"/>
    <p:sldId id="410" r:id="rId57"/>
    <p:sldId id="273" r:id="rId58"/>
    <p:sldId id="274" r:id="rId59"/>
    <p:sldId id="275" r:id="rId60"/>
    <p:sldId id="423" r:id="rId61"/>
    <p:sldId id="265" r:id="rId62"/>
    <p:sldId id="266" r:id="rId63"/>
    <p:sldId id="267" r:id="rId64"/>
    <p:sldId id="268" r:id="rId65"/>
    <p:sldId id="269" r:id="rId66"/>
    <p:sldId id="270" r:id="rId67"/>
    <p:sldId id="271" r:id="rId68"/>
    <p:sldId id="424" r:id="rId69"/>
    <p:sldId id="411" r:id="rId70"/>
    <p:sldId id="412" r:id="rId71"/>
    <p:sldId id="276" r:id="rId72"/>
    <p:sldId id="277" r:id="rId73"/>
    <p:sldId id="413" r:id="rId74"/>
    <p:sldId id="425" r:id="rId75"/>
    <p:sldId id="279" r:id="rId76"/>
    <p:sldId id="280" r:id="rId77"/>
    <p:sldId id="340" r:id="rId78"/>
    <p:sldId id="339" r:id="rId79"/>
    <p:sldId id="278" r:id="rId80"/>
    <p:sldId id="281" r:id="rId81"/>
    <p:sldId id="282" r:id="rId82"/>
    <p:sldId id="283" r:id="rId83"/>
    <p:sldId id="284" r:id="rId84"/>
    <p:sldId id="310" r:id="rId8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9068"/>
          <a:ext cx="7632848" cy="561599"/>
        </a:xfrm>
        <a:prstGeom prst="roundRect">
          <a:avLst/>
        </a:prstGeom>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1597"/>
          <a:ext cx="7632848" cy="555750"/>
        </a:xfrm>
        <a:prstGeom prst="roundRect">
          <a:avLst/>
        </a:prstGeom>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a:xfrm>
          <a:off x="0" y="5689787"/>
          <a:ext cx="7632848" cy="561599"/>
        </a:xfrm>
        <a:prstGeom prst="roundRect">
          <a:avLst/>
        </a:prstGeom>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129" y="27129"/>
        <a:ext cx="7578590" cy="501492"/>
      </dsp:txXfrm>
    </dsp:sp>
    <dsp:sp modelId="{04765EF5-9D12-4272-82A1-954A0BCA8F51}">
      <dsp:nvSpPr>
        <dsp:cNvPr id="0" name=""/>
        <dsp:cNvSpPr/>
      </dsp:nvSpPr>
      <dsp:spPr>
        <a:xfrm>
          <a:off x="0" y="6573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129" y="684476"/>
        <a:ext cx="7578590" cy="501492"/>
      </dsp:txXfrm>
    </dsp:sp>
    <dsp:sp modelId="{FF3DEC59-498F-476A-B0B7-0911F1934DD9}">
      <dsp:nvSpPr>
        <dsp:cNvPr id="0" name=""/>
        <dsp:cNvSpPr/>
      </dsp:nvSpPr>
      <dsp:spPr>
        <a:xfrm>
          <a:off x="0" y="12850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129" y="1312226"/>
        <a:ext cx="7578590" cy="501492"/>
      </dsp:txXfrm>
    </dsp:sp>
    <dsp:sp modelId="{A4A6EE28-BF09-45AA-AD37-2734D801E311}">
      <dsp:nvSpPr>
        <dsp:cNvPr id="0" name=""/>
        <dsp:cNvSpPr/>
      </dsp:nvSpPr>
      <dsp:spPr>
        <a:xfrm>
          <a:off x="0" y="19128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129" y="1939976"/>
        <a:ext cx="7578590" cy="501492"/>
      </dsp:txXfrm>
    </dsp:sp>
    <dsp:sp modelId="{8E9A00DC-4256-4A2C-ABC4-E9AC85DC1EEF}">
      <dsp:nvSpPr>
        <dsp:cNvPr id="0" name=""/>
        <dsp:cNvSpPr/>
      </dsp:nvSpPr>
      <dsp:spPr>
        <a:xfrm>
          <a:off x="0" y="2540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129" y="2567726"/>
        <a:ext cx="7578590" cy="501492"/>
      </dsp:txXfrm>
    </dsp:sp>
    <dsp:sp modelId="{D4009E07-91F3-4DB4-AC12-84087D11945C}">
      <dsp:nvSpPr>
        <dsp:cNvPr id="0" name=""/>
        <dsp:cNvSpPr/>
      </dsp:nvSpPr>
      <dsp:spPr>
        <a:xfrm>
          <a:off x="0" y="315496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129" y="3182089"/>
        <a:ext cx="7578590" cy="501492"/>
      </dsp:txXfrm>
    </dsp:sp>
    <dsp:sp modelId="{9FF40963-4D12-448B-AEB6-BA37001A67BC}">
      <dsp:nvSpPr>
        <dsp:cNvPr id="0" name=""/>
        <dsp:cNvSpPr/>
      </dsp:nvSpPr>
      <dsp:spPr>
        <a:xfrm>
          <a:off x="0" y="379609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129" y="3823227"/>
        <a:ext cx="7578590" cy="501492"/>
      </dsp:txXfrm>
    </dsp:sp>
    <dsp:sp modelId="{EB7118B7-CF96-4530-A1D2-4C1C5C7CAD47}">
      <dsp:nvSpPr>
        <dsp:cNvPr id="0" name=""/>
        <dsp:cNvSpPr/>
      </dsp:nvSpPr>
      <dsp:spPr>
        <a:xfrm>
          <a:off x="0" y="442384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129" y="4450977"/>
        <a:ext cx="7578590" cy="501492"/>
      </dsp:txXfrm>
    </dsp:sp>
    <dsp:sp modelId="{C8D6B295-93E9-4C38-8072-EEEB43E5E583}">
      <dsp:nvSpPr>
        <dsp:cNvPr id="0" name=""/>
        <dsp:cNvSpPr/>
      </dsp:nvSpPr>
      <dsp:spPr>
        <a:xfrm>
          <a:off x="0" y="5051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sp:txBody>
      <dsp:txXfrm>
        <a:off x="27129" y="5078726"/>
        <a:ext cx="7578590" cy="501492"/>
      </dsp:txXfrm>
    </dsp:sp>
    <dsp:sp modelId="{83EC1D14-B972-48EA-B443-789BDCB5A5F0}">
      <dsp:nvSpPr>
        <dsp:cNvPr id="0" name=""/>
        <dsp:cNvSpPr/>
      </dsp:nvSpPr>
      <dsp:spPr>
        <a:xfrm>
          <a:off x="0" y="5679347"/>
          <a:ext cx="7632848" cy="55575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sp:txBody>
      <dsp:txXfrm>
        <a:off x="27129" y="5706476"/>
        <a:ext cx="7578590" cy="5014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202665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val="295563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128488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p14="http://schemas.microsoft.com/office/powerpoint/2010/main" val="3828540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45</a:t>
            </a:fld>
            <a:endParaRPr lang="en-MY" altLang="en-US"/>
          </a:p>
        </p:txBody>
      </p:sp>
    </p:spTree>
    <p:extLst>
      <p:ext uri="{BB962C8B-B14F-4D97-AF65-F5344CB8AC3E}">
        <p14:creationId xmlns:p14="http://schemas.microsoft.com/office/powerpoint/2010/main" val="701555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49</a:t>
            </a:fld>
            <a:endParaRPr lang="en-MY" altLang="en-US"/>
          </a:p>
        </p:txBody>
      </p:sp>
    </p:spTree>
    <p:extLst>
      <p:ext uri="{BB962C8B-B14F-4D97-AF65-F5344CB8AC3E}">
        <p14:creationId xmlns:p14="http://schemas.microsoft.com/office/powerpoint/2010/main" val="2836718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p14="http://schemas.microsoft.com/office/powerpoint/2010/main" val="1024918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68</a:t>
            </a:fld>
            <a:endParaRPr lang="en-MY" altLang="en-US"/>
          </a:p>
        </p:txBody>
      </p:sp>
    </p:spTree>
    <p:extLst>
      <p:ext uri="{BB962C8B-B14F-4D97-AF65-F5344CB8AC3E}">
        <p14:creationId xmlns:p14="http://schemas.microsoft.com/office/powerpoint/2010/main" val="3374312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74</a:t>
            </a:fld>
            <a:endParaRPr lang="en-MY" altLang="en-US"/>
          </a:p>
        </p:txBody>
      </p:sp>
    </p:spTree>
    <p:extLst>
      <p:ext uri="{BB962C8B-B14F-4D97-AF65-F5344CB8AC3E}">
        <p14:creationId xmlns:p14="http://schemas.microsoft.com/office/powerpoint/2010/main" val="2824882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WORKPLACE CULTURE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59154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6B9D-392F-48D8-824A-52B51439A1D2}"/>
              </a:ext>
            </a:extLst>
          </p:cNvPr>
          <p:cNvSpPr>
            <a:spLocks noGrp="1"/>
          </p:cNvSpPr>
          <p:nvPr>
            <p:ph type="title"/>
          </p:nvPr>
        </p:nvSpPr>
        <p:spPr/>
        <p:txBody>
          <a:bodyPr/>
          <a:lstStyle/>
          <a:p>
            <a:r>
              <a:rPr lang="en-MY" dirty="0"/>
              <a:t>Culture vs Climate</a:t>
            </a:r>
          </a:p>
        </p:txBody>
      </p:sp>
      <p:sp>
        <p:nvSpPr>
          <p:cNvPr id="3" name="Content Placeholder 2">
            <a:extLst>
              <a:ext uri="{FF2B5EF4-FFF2-40B4-BE49-F238E27FC236}">
                <a16:creationId xmlns:a16="http://schemas.microsoft.com/office/drawing/2014/main" id="{CA6EC4AE-9EDC-4315-BDBF-6E52124D12D5}"/>
              </a:ext>
            </a:extLst>
          </p:cNvPr>
          <p:cNvSpPr>
            <a:spLocks noGrp="1"/>
          </p:cNvSpPr>
          <p:nvPr>
            <p:ph idx="1"/>
          </p:nvPr>
        </p:nvSpPr>
        <p:spPr>
          <a:xfrm>
            <a:off x="685800" y="1844824"/>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val="249931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10218159"/>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2417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C7712-C665-44AE-808A-EB9EE881B556}"/>
              </a:ext>
            </a:extLst>
          </p:cNvPr>
          <p:cNvSpPr>
            <a:spLocks noGrp="1"/>
          </p:cNvSpPr>
          <p:nvPr>
            <p:ph type="title"/>
          </p:nvPr>
        </p:nvSpPr>
        <p:spPr/>
        <p:txBody>
          <a:bodyPr/>
          <a:lstStyle/>
          <a:p>
            <a:r>
              <a:rPr lang="en-MY" sz="3600" dirty="0"/>
              <a:t>Hofstede's Six Dimensions of Culture</a:t>
            </a:r>
          </a:p>
        </p:txBody>
      </p:sp>
      <p:sp>
        <p:nvSpPr>
          <p:cNvPr id="3" name="Content Placeholder 2">
            <a:extLst>
              <a:ext uri="{FF2B5EF4-FFF2-40B4-BE49-F238E27FC236}">
                <a16:creationId xmlns:a16="http://schemas.microsoft.com/office/drawing/2014/main" id="{0E165291-3D02-4DE4-9678-F1ACEDCD9D7E}"/>
              </a:ext>
            </a:extLst>
          </p:cNvPr>
          <p:cNvSpPr>
            <a:spLocks noGrp="1"/>
          </p:cNvSpPr>
          <p:nvPr>
            <p:ph idx="1"/>
          </p:nvPr>
        </p:nvSpPr>
        <p:spPr/>
        <p:txBody>
          <a:bodyPr/>
          <a:lstStyle/>
          <a:p>
            <a:r>
              <a:rPr lang="en-MY" dirty="0"/>
              <a:t>Psychologist Dr Geert Hofstede published his cultural dimensions model at the end of the 1970s, based on a decade of research.</a:t>
            </a:r>
          </a:p>
          <a:p>
            <a:endParaRPr lang="en-MY" dirty="0"/>
          </a:p>
          <a:p>
            <a:r>
              <a:rPr lang="en-MY" dirty="0"/>
              <a:t>Hofstede studied people who worked for IBM in more than 50 countries. It has become an internationally recognized standard for understanding cultural differences</a:t>
            </a:r>
          </a:p>
          <a:p>
            <a:endParaRPr lang="en-MY" dirty="0"/>
          </a:p>
        </p:txBody>
      </p:sp>
    </p:spTree>
    <p:extLst>
      <p:ext uri="{BB962C8B-B14F-4D97-AF65-F5344CB8AC3E}">
        <p14:creationId xmlns:p14="http://schemas.microsoft.com/office/powerpoint/2010/main" val="3749217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F0CCA-4F27-474B-9085-2A91B4EAC23B}"/>
              </a:ext>
            </a:extLst>
          </p:cNvPr>
          <p:cNvSpPr>
            <a:spLocks noGrp="1"/>
          </p:cNvSpPr>
          <p:nvPr>
            <p:ph type="title"/>
          </p:nvPr>
        </p:nvSpPr>
        <p:spPr/>
        <p:txBody>
          <a:bodyPr/>
          <a:lstStyle/>
          <a:p>
            <a:r>
              <a:rPr lang="en-MY" dirty="0"/>
              <a:t>Power Distance</a:t>
            </a:r>
          </a:p>
        </p:txBody>
      </p:sp>
      <p:sp>
        <p:nvSpPr>
          <p:cNvPr id="3" name="Content Placeholder 2">
            <a:extLst>
              <a:ext uri="{FF2B5EF4-FFF2-40B4-BE49-F238E27FC236}">
                <a16:creationId xmlns:a16="http://schemas.microsoft.com/office/drawing/2014/main" id="{3D07BF2F-E92D-4842-AA36-BB01BFEA56CA}"/>
              </a:ext>
            </a:extLst>
          </p:cNvPr>
          <p:cNvSpPr>
            <a:spLocks noGrp="1"/>
          </p:cNvSpPr>
          <p:nvPr>
            <p:ph idx="1"/>
          </p:nvPr>
        </p:nvSpPr>
        <p:spPr/>
        <p:txBody>
          <a:bodyPr/>
          <a:lstStyle/>
          <a:p>
            <a:pPr marL="0" indent="0">
              <a:buNone/>
            </a:pPr>
            <a:r>
              <a:rPr lang="en-MY" dirty="0"/>
              <a:t>Power distance is the degree to which the less powerful members of society expect there to be differences in the levels of power. A high score suggests that there is an expectation that some individuals wield larger amounts of power than others. A low score reflects the view that all people should have equal rights. </a:t>
            </a:r>
          </a:p>
        </p:txBody>
      </p:sp>
    </p:spTree>
    <p:extLst>
      <p:ext uri="{BB962C8B-B14F-4D97-AF65-F5344CB8AC3E}">
        <p14:creationId xmlns:p14="http://schemas.microsoft.com/office/powerpoint/2010/main" val="2155904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A0477-E42C-41FC-A583-D2268AFF92E2}"/>
              </a:ext>
            </a:extLst>
          </p:cNvPr>
          <p:cNvSpPr>
            <a:spLocks noGrp="1"/>
          </p:cNvSpPr>
          <p:nvPr>
            <p:ph type="title"/>
          </p:nvPr>
        </p:nvSpPr>
        <p:spPr/>
        <p:txBody>
          <a:bodyPr/>
          <a:lstStyle/>
          <a:p>
            <a:r>
              <a:rPr lang="en-MY" dirty="0"/>
              <a:t>Examples of Power Distance</a:t>
            </a:r>
          </a:p>
        </p:txBody>
      </p:sp>
      <p:sp>
        <p:nvSpPr>
          <p:cNvPr id="3" name="Content Placeholder 2">
            <a:extLst>
              <a:ext uri="{FF2B5EF4-FFF2-40B4-BE49-F238E27FC236}">
                <a16:creationId xmlns:a16="http://schemas.microsoft.com/office/drawing/2014/main" id="{4B6A3A5E-0E09-48DA-9607-FECEEA92FC77}"/>
              </a:ext>
            </a:extLst>
          </p:cNvPr>
          <p:cNvSpPr>
            <a:spLocks noGrp="1"/>
          </p:cNvSpPr>
          <p:nvPr>
            <p:ph idx="1"/>
          </p:nvPr>
        </p:nvSpPr>
        <p:spPr>
          <a:xfrm>
            <a:off x="914400" y="1600200"/>
            <a:ext cx="7772400" cy="4979987"/>
          </a:xfrm>
        </p:spPr>
        <p:txBody>
          <a:bodyPr/>
          <a:lstStyle/>
          <a:p>
            <a:r>
              <a:rPr lang="en-MY" dirty="0"/>
              <a:t>Latin American and Arabic nations are ranked the highest in this category</a:t>
            </a:r>
          </a:p>
          <a:p>
            <a:r>
              <a:rPr lang="en-MY" dirty="0"/>
              <a:t>Scandinavian and Germanic speaking countries the least.</a:t>
            </a:r>
          </a:p>
          <a:p>
            <a:r>
              <a:rPr lang="en-MY" dirty="0"/>
              <a:t>Germany has a 35 on the cultural scale of Hofstede’s analysis. Compared to Arab countries where the power distance is very high (80) and Austria where it very low (11), Germany is somewhat in the middle. </a:t>
            </a:r>
          </a:p>
          <a:p>
            <a:r>
              <a:rPr lang="en-MY" dirty="0"/>
              <a:t>The power distance in the United States scores a 40 on the cultural scale.</a:t>
            </a:r>
          </a:p>
          <a:p>
            <a:endParaRPr lang="en-MY" dirty="0"/>
          </a:p>
        </p:txBody>
      </p:sp>
    </p:spTree>
    <p:extLst>
      <p:ext uri="{BB962C8B-B14F-4D97-AF65-F5344CB8AC3E}">
        <p14:creationId xmlns:p14="http://schemas.microsoft.com/office/powerpoint/2010/main" val="355605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1F6B-0DB2-4301-A332-B15CE73B92A8}"/>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13D88B72-B2A0-4EAC-85E8-C958716E7956}"/>
              </a:ext>
            </a:extLst>
          </p:cNvPr>
          <p:cNvSpPr>
            <a:spLocks noGrp="1"/>
          </p:cNvSpPr>
          <p:nvPr>
            <p:ph idx="1"/>
          </p:nvPr>
        </p:nvSpPr>
        <p:spPr/>
        <p:txBody>
          <a:bodyPr/>
          <a:lstStyle/>
          <a:p>
            <a:r>
              <a:rPr lang="en-MY" dirty="0"/>
              <a:t>Individualism is contrasted with collectivism, and refers to the extent to which people are expected to stand up for themselves, or alternatively act predominantly as a member of the group or organization.</a:t>
            </a:r>
          </a:p>
          <a:p>
            <a:endParaRPr lang="en-MY" dirty="0"/>
          </a:p>
          <a:p>
            <a:r>
              <a:rPr lang="en-MY" dirty="0"/>
              <a:t>Latin American cultures usually rank low in this category, while U.S.A. is the most individualistic culture in the world.</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996500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924D-D6BB-4D02-8062-B226940BCA2D}"/>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A37A4B28-D76A-4FEC-8421-73039AF4E0AA}"/>
              </a:ext>
            </a:extLst>
          </p:cNvPr>
          <p:cNvSpPr>
            <a:spLocks noGrp="1"/>
          </p:cNvSpPr>
          <p:nvPr>
            <p:ph idx="1"/>
          </p:nvPr>
        </p:nvSpPr>
        <p:spPr/>
        <p:txBody>
          <a:bodyPr/>
          <a:lstStyle/>
          <a:p>
            <a:r>
              <a:rPr lang="en-MY" dirty="0"/>
              <a:t>Masculine cultures value competitiveness, assertiveness, ambition, and the accumulation of wealth and material possessions, while feminine cultures place more value on relationships and quality of life.</a:t>
            </a:r>
          </a:p>
          <a:p>
            <a:endParaRPr lang="en-MY" dirty="0"/>
          </a:p>
          <a:p>
            <a:r>
              <a:rPr lang="en-MY" dirty="0"/>
              <a:t>Japan is considered by Hofstede to be the most “masculine” culture, Sweden the most “feminine.” The U.S. and U.K. are moderately masculine</a:t>
            </a:r>
          </a:p>
          <a:p>
            <a:endParaRPr lang="en-MY" dirty="0"/>
          </a:p>
        </p:txBody>
      </p:sp>
    </p:spTree>
    <p:extLst>
      <p:ext uri="{BB962C8B-B14F-4D97-AF65-F5344CB8AC3E}">
        <p14:creationId xmlns:p14="http://schemas.microsoft.com/office/powerpoint/2010/main" val="645983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E7D74-F6C4-4CE7-8B2D-5F7A02A751FF}"/>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7ECE46D5-D771-4A15-A47C-5EFBC3EF2680}"/>
              </a:ext>
            </a:extLst>
          </p:cNvPr>
          <p:cNvSpPr>
            <a:spLocks noGrp="1"/>
          </p:cNvSpPr>
          <p:nvPr>
            <p:ph idx="1"/>
          </p:nvPr>
        </p:nvSpPr>
        <p:spPr>
          <a:xfrm>
            <a:off x="685800" y="1556792"/>
            <a:ext cx="8134672" cy="4530725"/>
          </a:xfrm>
        </p:spPr>
        <p:txBody>
          <a:bodyPr/>
          <a:lstStyle/>
          <a:p>
            <a:r>
              <a:rPr lang="en-MY" dirty="0"/>
              <a:t>High Uncertainty Avoidance cultures are more resistant to change, often characterized by more elaborate rituals/religious practices. Low Uncertainty Avoidance cultures tend to accept competition and conflict, and tolerate dissent and deviance.</a:t>
            </a:r>
          </a:p>
          <a:p>
            <a:r>
              <a:rPr lang="en-MY" dirty="0"/>
              <a:t>Mediterranean cultures and Japan rank the highest in this category. Sweden shows up in several of these charts as the most extreme culture in both the country most willing to embrace uncertainty and as the most feminine society.</a:t>
            </a:r>
          </a:p>
          <a:p>
            <a:endParaRPr lang="en-MY" dirty="0"/>
          </a:p>
        </p:txBody>
      </p:sp>
    </p:spTree>
    <p:extLst>
      <p:ext uri="{BB962C8B-B14F-4D97-AF65-F5344CB8AC3E}">
        <p14:creationId xmlns:p14="http://schemas.microsoft.com/office/powerpoint/2010/main" val="4165911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190AC-5DBC-485D-8CB5-42288F270E36}"/>
              </a:ext>
            </a:extLst>
          </p:cNvPr>
          <p:cNvSpPr>
            <a:spLocks noGrp="1"/>
          </p:cNvSpPr>
          <p:nvPr>
            <p:ph type="title"/>
          </p:nvPr>
        </p:nvSpPr>
        <p:spPr/>
        <p:txBody>
          <a:bodyPr/>
          <a:lstStyle/>
          <a:p>
            <a:r>
              <a:rPr lang="en-MY" dirty="0"/>
              <a:t>Long- vs. Short-Term Orientation</a:t>
            </a:r>
          </a:p>
        </p:txBody>
      </p:sp>
      <p:sp>
        <p:nvSpPr>
          <p:cNvPr id="3" name="Content Placeholder 2">
            <a:extLst>
              <a:ext uri="{FF2B5EF4-FFF2-40B4-BE49-F238E27FC236}">
                <a16:creationId xmlns:a16="http://schemas.microsoft.com/office/drawing/2014/main" id="{05C0C1EC-421A-42DF-87BA-23D64E4DD359}"/>
              </a:ext>
            </a:extLst>
          </p:cNvPr>
          <p:cNvSpPr>
            <a:spLocks noGrp="1"/>
          </p:cNvSpPr>
          <p:nvPr>
            <p:ph idx="1"/>
          </p:nvPr>
        </p:nvSpPr>
        <p:spPr>
          <a:xfrm>
            <a:off x="685800" y="1700808"/>
            <a:ext cx="8001000" cy="4530725"/>
          </a:xfrm>
        </p:spPr>
        <p:txBody>
          <a:bodyPr/>
          <a:lstStyle/>
          <a:p>
            <a:r>
              <a:rPr lang="en-MY" sz="2600" dirty="0"/>
              <a:t>Long- vs. short-term orientation describes a society's “time horizon,” or the importance attached to the future versus the past and present.</a:t>
            </a:r>
          </a:p>
          <a:p>
            <a:r>
              <a:rPr lang="en-MY" sz="2600" dirty="0"/>
              <a:t>In long-term oriented societies, thrift and perseverance are valued more. In short-term oriented societies, respect for tradition and reciprocation of gifts and </a:t>
            </a:r>
            <a:r>
              <a:rPr lang="en-MY" sz="2600" dirty="0" err="1"/>
              <a:t>favors</a:t>
            </a:r>
            <a:r>
              <a:rPr lang="en-MY" sz="2600" dirty="0"/>
              <a:t> are valued more.</a:t>
            </a:r>
          </a:p>
          <a:p>
            <a:r>
              <a:rPr lang="en-MY" sz="2600" dirty="0"/>
              <a:t>Eastern nations tend to score especially high here, with Western nations scoring low and the less developed nations very low; China scored highest and Pakistan at the extreme lowest level.</a:t>
            </a:r>
          </a:p>
          <a:p>
            <a:endParaRPr lang="en-MY" sz="2600" dirty="0"/>
          </a:p>
        </p:txBody>
      </p:sp>
    </p:spTree>
    <p:extLst>
      <p:ext uri="{BB962C8B-B14F-4D97-AF65-F5344CB8AC3E}">
        <p14:creationId xmlns:p14="http://schemas.microsoft.com/office/powerpoint/2010/main" val="3813968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2410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CBB76-96FC-4468-B163-4E570C45606D}"/>
              </a:ext>
            </a:extLst>
          </p:cNvPr>
          <p:cNvSpPr>
            <a:spLocks noGrp="1"/>
          </p:cNvSpPr>
          <p:nvPr>
            <p:ph type="title"/>
          </p:nvPr>
        </p:nvSpPr>
        <p:spPr/>
        <p:txBody>
          <a:bodyPr/>
          <a:lstStyle/>
          <a:p>
            <a:r>
              <a:rPr lang="en-MY" sz="4000" dirty="0"/>
              <a:t>Trompenaars and Hampden-Turner's Seven Dimensions of Culture</a:t>
            </a:r>
          </a:p>
        </p:txBody>
      </p:sp>
      <p:sp>
        <p:nvSpPr>
          <p:cNvPr id="3" name="Content Placeholder 2">
            <a:extLst>
              <a:ext uri="{FF2B5EF4-FFF2-40B4-BE49-F238E27FC236}">
                <a16:creationId xmlns:a16="http://schemas.microsoft.com/office/drawing/2014/main" id="{5693D11A-D0D4-4726-BCAB-816A1197B6C1}"/>
              </a:ext>
            </a:extLst>
          </p:cNvPr>
          <p:cNvSpPr>
            <a:spLocks noGrp="1"/>
          </p:cNvSpPr>
          <p:nvPr>
            <p:ph idx="1"/>
          </p:nvPr>
        </p:nvSpPr>
        <p:spPr>
          <a:xfrm>
            <a:off x="685800" y="1556792"/>
            <a:ext cx="8206680" cy="4530725"/>
          </a:xfrm>
        </p:spPr>
        <p:txBody>
          <a:bodyPr/>
          <a:lstStyle/>
          <a:p>
            <a:r>
              <a:rPr lang="en-MY" dirty="0"/>
              <a:t>The Seven Dimensions of Culture were identified by management consultants </a:t>
            </a:r>
            <a:r>
              <a:rPr lang="en-MY" dirty="0" err="1"/>
              <a:t>Fons</a:t>
            </a:r>
            <a:r>
              <a:rPr lang="en-MY" dirty="0"/>
              <a:t> Trompenaars and Charles Hampden-Turner, and the model was published in their 1997 book, "Riding the Waves of Culture.“</a:t>
            </a:r>
          </a:p>
          <a:p>
            <a:endParaRPr lang="en-MY" dirty="0"/>
          </a:p>
          <a:p>
            <a:r>
              <a:rPr lang="en-MY"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p14="http://schemas.microsoft.com/office/powerpoint/2010/main" val="4012981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0967-2359-4EEB-9CA7-E9E2F701188D}"/>
              </a:ext>
            </a:extLst>
          </p:cNvPr>
          <p:cNvSpPr>
            <a:spLocks noGrp="1"/>
          </p:cNvSpPr>
          <p:nvPr>
            <p:ph type="title"/>
          </p:nvPr>
        </p:nvSpPr>
        <p:spPr/>
        <p:txBody>
          <a:bodyPr/>
          <a:lstStyle/>
          <a:p>
            <a:r>
              <a:rPr lang="en-MY" dirty="0"/>
              <a:t>Achievement vs. Ascription</a:t>
            </a:r>
          </a:p>
        </p:txBody>
      </p:sp>
      <p:pic>
        <p:nvPicPr>
          <p:cNvPr id="4" name="Picture 3">
            <a:extLst>
              <a:ext uri="{FF2B5EF4-FFF2-40B4-BE49-F238E27FC236}">
                <a16:creationId xmlns:a16="http://schemas.microsoft.com/office/drawing/2014/main" id="{04740826-83CC-41E3-A7C7-552CF9DFBE3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060848"/>
            <a:ext cx="6980555" cy="4302720"/>
          </a:xfrm>
          <a:prstGeom prst="rect">
            <a:avLst/>
          </a:prstGeom>
          <a:noFill/>
          <a:ln>
            <a:noFill/>
          </a:ln>
        </p:spPr>
      </p:pic>
    </p:spTree>
    <p:extLst>
      <p:ext uri="{BB962C8B-B14F-4D97-AF65-F5344CB8AC3E}">
        <p14:creationId xmlns:p14="http://schemas.microsoft.com/office/powerpoint/2010/main" val="4179563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Japan, Argentina,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59489-FCD0-4B04-B680-3CB2957D6BE1}"/>
              </a:ext>
            </a:extLst>
          </p:cNvPr>
          <p:cNvSpPr>
            <a:spLocks noGrp="1"/>
          </p:cNvSpPr>
          <p:nvPr>
            <p:ph type="title"/>
          </p:nvPr>
        </p:nvSpPr>
        <p:spPr/>
        <p:txBody>
          <a:bodyPr/>
          <a:lstStyle/>
          <a:p>
            <a:r>
              <a:rPr lang="en-MY" dirty="0"/>
              <a:t>Sequential Time vs. Synchronous Time</a:t>
            </a:r>
          </a:p>
        </p:txBody>
      </p:sp>
      <p:pic>
        <p:nvPicPr>
          <p:cNvPr id="4" name="Picture 3">
            <a:extLst>
              <a:ext uri="{FF2B5EF4-FFF2-40B4-BE49-F238E27FC236}">
                <a16:creationId xmlns:a16="http://schemas.microsoft.com/office/drawing/2014/main" id="{8F9F48CE-2868-488F-A1B0-58B5B8243E5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58902" y="1869226"/>
            <a:ext cx="6826195" cy="4710961"/>
          </a:xfrm>
          <a:prstGeom prst="rect">
            <a:avLst/>
          </a:prstGeom>
          <a:noFill/>
          <a:ln>
            <a:noFill/>
          </a:ln>
        </p:spPr>
      </p:pic>
    </p:spTree>
    <p:extLst>
      <p:ext uri="{BB962C8B-B14F-4D97-AF65-F5344CB8AC3E}">
        <p14:creationId xmlns:p14="http://schemas.microsoft.com/office/powerpoint/2010/main" val="1238176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a16="http://schemas.microsoft.com/office/drawing/2014/main" id="{316FED89-1353-4F9E-AB64-ADEDD0DB0BC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p14="http://schemas.microsoft.com/office/powerpoint/2010/main" val="12808115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6004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34213674"/>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7631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DC32-1AB8-4454-A9ED-ABCACE250557}"/>
              </a:ext>
            </a:extLst>
          </p:cNvPr>
          <p:cNvSpPr>
            <a:spLocks noGrp="1"/>
          </p:cNvSpPr>
          <p:nvPr>
            <p:ph type="title"/>
          </p:nvPr>
        </p:nvSpPr>
        <p:spPr/>
        <p:txBody>
          <a:bodyPr/>
          <a:lstStyle/>
          <a:p>
            <a:r>
              <a:rPr lang="en-MY" dirty="0"/>
              <a:t>Edward Hall’s Cultural dimensions</a:t>
            </a:r>
          </a:p>
        </p:txBody>
      </p:sp>
      <p:sp>
        <p:nvSpPr>
          <p:cNvPr id="3" name="Content Placeholder 2">
            <a:extLst>
              <a:ext uri="{FF2B5EF4-FFF2-40B4-BE49-F238E27FC236}">
                <a16:creationId xmlns:a16="http://schemas.microsoft.com/office/drawing/2014/main" id="{C2A59C64-9BDD-4474-88E6-89357FB5C79B}"/>
              </a:ext>
            </a:extLst>
          </p:cNvPr>
          <p:cNvSpPr>
            <a:spLocks noGrp="1"/>
          </p:cNvSpPr>
          <p:nvPr>
            <p:ph idx="1"/>
          </p:nvPr>
        </p:nvSpPr>
        <p:spPr/>
        <p:txBody>
          <a:bodyPr/>
          <a:lstStyle/>
          <a:p>
            <a:r>
              <a:rPr lang="en-MY" dirty="0"/>
              <a:t>Edward T Hall was an American anthropologist and cross-cultural researcher.</a:t>
            </a:r>
          </a:p>
          <a:p>
            <a:endParaRPr lang="en-MY" dirty="0"/>
          </a:p>
          <a:p>
            <a:r>
              <a:rPr lang="en-MY" dirty="0"/>
              <a:t>While teaching inter-cultural communications skills to foreign service personnel, developed the concept of "high context culture" and "low context culture", and wrote several popular practical books on dealing with cross-cultural issues. </a:t>
            </a:r>
          </a:p>
        </p:txBody>
      </p:sp>
    </p:spTree>
    <p:extLst>
      <p:ext uri="{BB962C8B-B14F-4D97-AF65-F5344CB8AC3E}">
        <p14:creationId xmlns:p14="http://schemas.microsoft.com/office/powerpoint/2010/main" val="28946784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40429582"/>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11246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ADD29-0F19-4C8C-841A-18133483089E}"/>
              </a:ext>
            </a:extLst>
          </p:cNvPr>
          <p:cNvSpPr>
            <a:spLocks noGrp="1"/>
          </p:cNvSpPr>
          <p:nvPr>
            <p:ph type="title"/>
          </p:nvPr>
        </p:nvSpPr>
        <p:spPr/>
        <p:txBody>
          <a:bodyPr/>
          <a:lstStyle/>
          <a:p>
            <a:r>
              <a:rPr lang="en-MY" dirty="0"/>
              <a:t>Theory of the Three R's</a:t>
            </a:r>
          </a:p>
        </p:txBody>
      </p:sp>
      <p:sp>
        <p:nvSpPr>
          <p:cNvPr id="3" name="Content Placeholder 2">
            <a:extLst>
              <a:ext uri="{FF2B5EF4-FFF2-40B4-BE49-F238E27FC236}">
                <a16:creationId xmlns:a16="http://schemas.microsoft.com/office/drawing/2014/main" id="{AB8BAEE9-5B48-4810-B5A4-AFA62E71B361}"/>
              </a:ext>
            </a:extLst>
          </p:cNvPr>
          <p:cNvSpPr>
            <a:spLocks noGrp="1"/>
          </p:cNvSpPr>
          <p:nvPr>
            <p:ph idx="1"/>
          </p:nvPr>
        </p:nvSpPr>
        <p:spPr/>
        <p:txBody>
          <a:bodyPr/>
          <a:lstStyle/>
          <a:p>
            <a:pPr marL="0" indent="0">
              <a:buNone/>
            </a:pPr>
            <a:r>
              <a:rPr lang="en-MY" dirty="0"/>
              <a:t>transcultural competence encompasses three R’s: recognition, respect, and reconciliation.</a:t>
            </a:r>
          </a:p>
          <a:p>
            <a:pPr marL="0" indent="0">
              <a:buNone/>
            </a:pPr>
            <a:endParaRPr lang="en-MY" dirty="0"/>
          </a:p>
          <a:p>
            <a:pPr marL="0" indent="0">
              <a:buNone/>
            </a:pPr>
            <a:r>
              <a:rPr lang="en-MY" b="1" dirty="0"/>
              <a:t>Recognition</a:t>
            </a:r>
          </a:p>
          <a:p>
            <a:pPr marL="0" indent="0">
              <a:buNone/>
            </a:pPr>
            <a:r>
              <a:rPr lang="en-MY" dirty="0"/>
              <a:t>The first step for leaders is to help all players recognize that there are cultural differences, and to recognize their importance and how they have an impact.</a:t>
            </a:r>
          </a:p>
          <a:p>
            <a:pPr marL="0" indent="0">
              <a:buNone/>
            </a:pPr>
            <a:endParaRPr lang="en-MY" dirty="0"/>
          </a:p>
        </p:txBody>
      </p:sp>
    </p:spTree>
    <p:extLst>
      <p:ext uri="{BB962C8B-B14F-4D97-AF65-F5344CB8AC3E}">
        <p14:creationId xmlns:p14="http://schemas.microsoft.com/office/powerpoint/2010/main" val="1037269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279C-7482-41E3-8310-BEFA714AB3EC}"/>
              </a:ext>
            </a:extLst>
          </p:cNvPr>
          <p:cNvSpPr>
            <a:spLocks noGrp="1"/>
          </p:cNvSpPr>
          <p:nvPr>
            <p:ph type="title"/>
          </p:nvPr>
        </p:nvSpPr>
        <p:spPr/>
        <p:txBody>
          <a:bodyPr/>
          <a:lstStyle/>
          <a:p>
            <a:r>
              <a:rPr lang="en-MY" dirty="0"/>
              <a:t>Respect – 3R’s</a:t>
            </a:r>
          </a:p>
        </p:txBody>
      </p:sp>
      <p:sp>
        <p:nvSpPr>
          <p:cNvPr id="3" name="Content Placeholder 2">
            <a:extLst>
              <a:ext uri="{FF2B5EF4-FFF2-40B4-BE49-F238E27FC236}">
                <a16:creationId xmlns:a16="http://schemas.microsoft.com/office/drawing/2014/main" id="{DE6181B8-540F-4DC3-8E38-5FC8FD7D4427}"/>
              </a:ext>
            </a:extLst>
          </p:cNvPr>
          <p:cNvSpPr>
            <a:spLocks noGrp="1"/>
          </p:cNvSpPr>
          <p:nvPr>
            <p:ph idx="1"/>
          </p:nvPr>
        </p:nvSpPr>
        <p:spPr/>
        <p:txBody>
          <a:bodyPr/>
          <a:lstStyle/>
          <a:p>
            <a:pPr marL="0" indent="0">
              <a:buNone/>
            </a:pPr>
            <a:r>
              <a:rPr lang="en-MY" dirty="0"/>
              <a:t>Different cultural orientation and views about “where I am coming from” are neither right or wrong; they are just different. It is all too easy to be judgmental and distrust those who give different meaning to their world from the one you give to yours. Thus, the next step is to respect these differences and to accept other’s right to interpret the world in the way they see fit.</a:t>
            </a:r>
          </a:p>
          <a:p>
            <a:endParaRPr lang="en-MY" dirty="0"/>
          </a:p>
        </p:txBody>
      </p:sp>
    </p:spTree>
    <p:extLst>
      <p:ext uri="{BB962C8B-B14F-4D97-AF65-F5344CB8AC3E}">
        <p14:creationId xmlns:p14="http://schemas.microsoft.com/office/powerpoint/2010/main" val="36752357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4550A-5603-4513-9D45-2BA55DE42038}"/>
              </a:ext>
            </a:extLst>
          </p:cNvPr>
          <p:cNvSpPr>
            <a:spLocks noGrp="1"/>
          </p:cNvSpPr>
          <p:nvPr>
            <p:ph type="title"/>
          </p:nvPr>
        </p:nvSpPr>
        <p:spPr/>
        <p:txBody>
          <a:bodyPr/>
          <a:lstStyle/>
          <a:p>
            <a:r>
              <a:rPr lang="en-MY" dirty="0"/>
              <a:t>Reconciliation – 3 R’s</a:t>
            </a:r>
          </a:p>
        </p:txBody>
      </p:sp>
      <p:sp>
        <p:nvSpPr>
          <p:cNvPr id="3" name="Content Placeholder 2">
            <a:extLst>
              <a:ext uri="{FF2B5EF4-FFF2-40B4-BE49-F238E27FC236}">
                <a16:creationId xmlns:a16="http://schemas.microsoft.com/office/drawing/2014/main" id="{F211D1CF-75E0-441F-B9B4-E26AFFC16408}"/>
              </a:ext>
            </a:extLst>
          </p:cNvPr>
          <p:cNvSpPr>
            <a:spLocks noGrp="1"/>
          </p:cNvSpPr>
          <p:nvPr>
            <p:ph idx="1"/>
          </p:nvPr>
        </p:nvSpPr>
        <p:spPr/>
        <p:txBody>
          <a:bodyPr/>
          <a:lstStyle/>
          <a:p>
            <a:pPr marL="0" indent="0">
              <a:buNone/>
            </a:pPr>
            <a:r>
              <a:rPr lang="en-MY" dirty="0"/>
              <a:t>Once managers in multi-cultural environments are aware of their own cultural predispositions, and once they can respect and understand that those of another culture are legitimately different, then it becomes possible to reconcile differences, yielding positive business benefits. Reconciling cultural differences of their workforce is the optimal challenge for the multi-cultural organization.</a:t>
            </a:r>
          </a:p>
          <a:p>
            <a:endParaRPr lang="en-MY" dirty="0"/>
          </a:p>
        </p:txBody>
      </p:sp>
    </p:spTree>
    <p:extLst>
      <p:ext uri="{BB962C8B-B14F-4D97-AF65-F5344CB8AC3E}">
        <p14:creationId xmlns:p14="http://schemas.microsoft.com/office/powerpoint/2010/main" val="2284398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97748962"/>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228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543C-8526-420E-9A30-994BE466AB82}"/>
              </a:ext>
            </a:extLst>
          </p:cNvPr>
          <p:cNvSpPr>
            <a:spLocks noGrp="1"/>
          </p:cNvSpPr>
          <p:nvPr>
            <p:ph type="title"/>
          </p:nvPr>
        </p:nvSpPr>
        <p:spPr/>
        <p:txBody>
          <a:bodyPr/>
          <a:lstStyle/>
          <a:p>
            <a:r>
              <a:rPr lang="en-MY" dirty="0"/>
              <a:t>Merging Culture</a:t>
            </a:r>
          </a:p>
        </p:txBody>
      </p:sp>
      <p:pic>
        <p:nvPicPr>
          <p:cNvPr id="5" name="Picture 4">
            <a:extLst>
              <a:ext uri="{FF2B5EF4-FFF2-40B4-BE49-F238E27FC236}">
                <a16:creationId xmlns:a16="http://schemas.microsoft.com/office/drawing/2014/main" id="{008639E0-2342-4535-8AF9-0E8845E2C059}"/>
              </a:ext>
            </a:extLst>
          </p:cNvPr>
          <p:cNvPicPr>
            <a:picLocks noChangeAspect="1"/>
          </p:cNvPicPr>
          <p:nvPr/>
        </p:nvPicPr>
        <p:blipFill>
          <a:blip r:embed="rId2"/>
          <a:stretch>
            <a:fillRect/>
          </a:stretch>
        </p:blipFill>
        <p:spPr>
          <a:xfrm>
            <a:off x="757237" y="1627501"/>
            <a:ext cx="8086725" cy="4962525"/>
          </a:xfrm>
          <a:prstGeom prst="rect">
            <a:avLst/>
          </a:prstGeom>
        </p:spPr>
      </p:pic>
    </p:spTree>
    <p:extLst>
      <p:ext uri="{BB962C8B-B14F-4D97-AF65-F5344CB8AC3E}">
        <p14:creationId xmlns:p14="http://schemas.microsoft.com/office/powerpoint/2010/main" val="2996232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C491D-8A2F-4356-8E59-2094780AF23B}"/>
              </a:ext>
            </a:extLst>
          </p:cNvPr>
          <p:cNvSpPr>
            <a:spLocks noGrp="1"/>
          </p:cNvSpPr>
          <p:nvPr>
            <p:ph type="title"/>
          </p:nvPr>
        </p:nvSpPr>
        <p:spPr/>
        <p:txBody>
          <a:bodyPr/>
          <a:lstStyle/>
          <a:p>
            <a:r>
              <a:rPr lang="en-MY" dirty="0"/>
              <a:t>Cross Cultural Adaptation</a:t>
            </a:r>
          </a:p>
        </p:txBody>
      </p:sp>
      <p:sp>
        <p:nvSpPr>
          <p:cNvPr id="3" name="Content Placeholder 2">
            <a:extLst>
              <a:ext uri="{FF2B5EF4-FFF2-40B4-BE49-F238E27FC236}">
                <a16:creationId xmlns:a16="http://schemas.microsoft.com/office/drawing/2014/main" id="{9689670E-140C-4888-9385-5A4A23888D69}"/>
              </a:ext>
            </a:extLst>
          </p:cNvPr>
          <p:cNvSpPr>
            <a:spLocks noGrp="1"/>
          </p:cNvSpPr>
          <p:nvPr>
            <p:ph idx="1"/>
          </p:nvPr>
        </p:nvSpPr>
        <p:spPr/>
        <p:txBody>
          <a:bodyPr/>
          <a:lstStyle/>
          <a:p>
            <a:r>
              <a:rPr lang="en-MY" b="1" dirty="0"/>
              <a:t>Assimilation</a:t>
            </a:r>
            <a:r>
              <a:rPr lang="en-MY" dirty="0"/>
              <a:t>: acceptance of the new culture while rejecting one’s own culture.</a:t>
            </a:r>
          </a:p>
          <a:p>
            <a:r>
              <a:rPr lang="en-MY" b="1" dirty="0"/>
              <a:t>Integration</a:t>
            </a:r>
            <a:r>
              <a:rPr lang="en-MY" dirty="0"/>
              <a:t>: adaptation to the new culture while retaining one’s own culture.</a:t>
            </a:r>
          </a:p>
          <a:p>
            <a:r>
              <a:rPr lang="en-MY" b="1" dirty="0"/>
              <a:t>Separation</a:t>
            </a:r>
            <a:r>
              <a:rPr lang="en-MY" dirty="0"/>
              <a:t>: maintenance of one’s own culture by avoiding contact with the new culture.</a:t>
            </a:r>
          </a:p>
          <a:p>
            <a:r>
              <a:rPr lang="en-MY" b="1" dirty="0"/>
              <a:t>Marginalization</a:t>
            </a:r>
            <a:r>
              <a:rPr lang="en-MY" dirty="0"/>
              <a:t>: the inability to either adapt to the new culture or remain comfortable with one’s own culture.</a:t>
            </a:r>
          </a:p>
          <a:p>
            <a:endParaRPr lang="en-MY" dirty="0"/>
          </a:p>
        </p:txBody>
      </p:sp>
    </p:spTree>
    <p:extLst>
      <p:ext uri="{BB962C8B-B14F-4D97-AF65-F5344CB8AC3E}">
        <p14:creationId xmlns:p14="http://schemas.microsoft.com/office/powerpoint/2010/main" val="15721613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FA775-63CD-442D-A08D-A5C5926E58D1}"/>
              </a:ext>
            </a:extLst>
          </p:cNvPr>
          <p:cNvSpPr>
            <a:spLocks noGrp="1"/>
          </p:cNvSpPr>
          <p:nvPr>
            <p:ph type="title"/>
          </p:nvPr>
        </p:nvSpPr>
        <p:spPr/>
        <p:txBody>
          <a:bodyPr/>
          <a:lstStyle/>
          <a:p>
            <a:r>
              <a:rPr lang="en-MY" dirty="0"/>
              <a:t>Cross Cultural Adaptation Stages</a:t>
            </a:r>
          </a:p>
        </p:txBody>
      </p:sp>
      <p:sp>
        <p:nvSpPr>
          <p:cNvPr id="3" name="Content Placeholder 2">
            <a:extLst>
              <a:ext uri="{FF2B5EF4-FFF2-40B4-BE49-F238E27FC236}">
                <a16:creationId xmlns:a16="http://schemas.microsoft.com/office/drawing/2014/main" id="{9ECAFABD-6E00-40FA-AC82-AC651D241830}"/>
              </a:ext>
            </a:extLst>
          </p:cNvPr>
          <p:cNvSpPr>
            <a:spLocks noGrp="1"/>
          </p:cNvSpPr>
          <p:nvPr>
            <p:ph idx="1"/>
          </p:nvPr>
        </p:nvSpPr>
        <p:spPr>
          <a:xfrm>
            <a:off x="914400" y="1600200"/>
            <a:ext cx="8050088" cy="4979987"/>
          </a:xfrm>
        </p:spPr>
        <p:txBody>
          <a:bodyPr/>
          <a:lstStyle/>
          <a:p>
            <a:pPr marL="0" indent="0">
              <a:buNone/>
            </a:pPr>
            <a:r>
              <a:rPr lang="en-MY" dirty="0"/>
              <a:t>In a recent survey by Simon Fraser University in Canada, respondents were asked how long it took them to feel completely comfortable in the foreign country. </a:t>
            </a:r>
          </a:p>
          <a:p>
            <a:pPr marL="0" indent="0">
              <a:buNone/>
            </a:pPr>
            <a:endParaRPr lang="en-MY" dirty="0"/>
          </a:p>
          <a:p>
            <a:r>
              <a:rPr lang="en-MY" dirty="0"/>
              <a:t>22.3% said it took 1-3 months</a:t>
            </a:r>
          </a:p>
          <a:p>
            <a:r>
              <a:rPr lang="en-MY" dirty="0"/>
              <a:t>25.3% indicated it took 4-6 months</a:t>
            </a:r>
          </a:p>
          <a:p>
            <a:r>
              <a:rPr lang="en-MY" dirty="0"/>
              <a:t>33.7% said it took 6-12 months</a:t>
            </a:r>
          </a:p>
          <a:p>
            <a:r>
              <a:rPr lang="en-MY" dirty="0"/>
              <a:t> 5.2% indicated that they never felt completely comfortable abroad.</a:t>
            </a:r>
          </a:p>
        </p:txBody>
      </p:sp>
    </p:spTree>
    <p:extLst>
      <p:ext uri="{BB962C8B-B14F-4D97-AF65-F5344CB8AC3E}">
        <p14:creationId xmlns:p14="http://schemas.microsoft.com/office/powerpoint/2010/main" val="10313337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57CC0-EABE-46A2-ACE6-2665DAD07B02}"/>
              </a:ext>
            </a:extLst>
          </p:cNvPr>
          <p:cNvSpPr>
            <a:spLocks noGrp="1"/>
          </p:cNvSpPr>
          <p:nvPr>
            <p:ph type="title"/>
          </p:nvPr>
        </p:nvSpPr>
        <p:spPr/>
        <p:txBody>
          <a:bodyPr/>
          <a:lstStyle/>
          <a:p>
            <a:r>
              <a:rPr lang="en-MY" dirty="0"/>
              <a:t>The “U-Shaped” Curve hypothesis</a:t>
            </a:r>
          </a:p>
        </p:txBody>
      </p:sp>
      <p:sp>
        <p:nvSpPr>
          <p:cNvPr id="3" name="Content Placeholder 2">
            <a:extLst>
              <a:ext uri="{FF2B5EF4-FFF2-40B4-BE49-F238E27FC236}">
                <a16:creationId xmlns:a16="http://schemas.microsoft.com/office/drawing/2014/main" id="{22901BD6-B3E4-4FA3-BF59-96D7518AC108}"/>
              </a:ext>
            </a:extLst>
          </p:cNvPr>
          <p:cNvSpPr>
            <a:spLocks noGrp="1"/>
          </p:cNvSpPr>
          <p:nvPr>
            <p:ph idx="1"/>
          </p:nvPr>
        </p:nvSpPr>
        <p:spPr>
          <a:xfrm>
            <a:off x="685800" y="1628800"/>
            <a:ext cx="8134672" cy="4530725"/>
          </a:xfrm>
        </p:spPr>
        <p:txBody>
          <a:bodyPr/>
          <a:lstStyle/>
          <a:p>
            <a:pPr marL="0" indent="0">
              <a:buNone/>
            </a:pPr>
            <a:r>
              <a:rPr lang="en-MY" dirty="0"/>
              <a:t>It was first put forward by </a:t>
            </a:r>
            <a:r>
              <a:rPr lang="en-MY" dirty="0" err="1"/>
              <a:t>Gullahorn</a:t>
            </a:r>
            <a:r>
              <a:rPr lang="en-MY" dirty="0"/>
              <a:t> and </a:t>
            </a:r>
            <a:r>
              <a:rPr lang="en-MY" dirty="0" err="1"/>
              <a:t>Gullahorn</a:t>
            </a:r>
            <a:r>
              <a:rPr lang="en-MY" dirty="0"/>
              <a:t> in the mid-fifties, and confirmed many times since, holds that it takes about 6 months for minimal adaptation to take place, for those sent overseas.</a:t>
            </a:r>
          </a:p>
          <a:p>
            <a:pPr marL="0" indent="0">
              <a:buNone/>
            </a:pPr>
            <a:endParaRPr lang="en-MY" dirty="0"/>
          </a:p>
          <a:p>
            <a:pPr marL="0" indent="0">
              <a:buNone/>
            </a:pPr>
            <a:r>
              <a:rPr lang="en-MY" dirty="0"/>
              <a:t>In a similar theory, Oberg described four stages of adjustment: Stage I, the initial, or honeymoon stage; Stage II, the disillusionment, or culture shock stage; Stage III, the adjustment, or adaptation stage; and Stage IV, the mastery stage. </a:t>
            </a:r>
          </a:p>
        </p:txBody>
      </p:sp>
    </p:spTree>
    <p:extLst>
      <p:ext uri="{BB962C8B-B14F-4D97-AF65-F5344CB8AC3E}">
        <p14:creationId xmlns:p14="http://schemas.microsoft.com/office/powerpoint/2010/main" val="21534935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546B0-BC65-4328-9CEE-479E239A65D4}"/>
              </a:ext>
            </a:extLst>
          </p:cNvPr>
          <p:cNvSpPr>
            <a:spLocks noGrp="1"/>
          </p:cNvSpPr>
          <p:nvPr>
            <p:ph type="title"/>
          </p:nvPr>
        </p:nvSpPr>
        <p:spPr/>
        <p:txBody>
          <a:bodyPr/>
          <a:lstStyle/>
          <a:p>
            <a:r>
              <a:rPr lang="en-MY" dirty="0"/>
              <a:t>The “U” Shaped Curve</a:t>
            </a:r>
          </a:p>
        </p:txBody>
      </p:sp>
      <p:pic>
        <p:nvPicPr>
          <p:cNvPr id="5" name="Picture 4">
            <a:extLst>
              <a:ext uri="{FF2B5EF4-FFF2-40B4-BE49-F238E27FC236}">
                <a16:creationId xmlns:a16="http://schemas.microsoft.com/office/drawing/2014/main" id="{8B23E68A-7E3B-4EAB-A911-B7883684FC6C}"/>
              </a:ext>
            </a:extLst>
          </p:cNvPr>
          <p:cNvPicPr>
            <a:picLocks noChangeAspect="1"/>
          </p:cNvPicPr>
          <p:nvPr/>
        </p:nvPicPr>
        <p:blipFill>
          <a:blip r:embed="rId2"/>
          <a:stretch>
            <a:fillRect/>
          </a:stretch>
        </p:blipFill>
        <p:spPr>
          <a:xfrm>
            <a:off x="1619672" y="1772816"/>
            <a:ext cx="5715000" cy="4086225"/>
          </a:xfrm>
          <a:prstGeom prst="rect">
            <a:avLst/>
          </a:prstGeom>
        </p:spPr>
      </p:pic>
    </p:spTree>
    <p:extLst>
      <p:ext uri="{BB962C8B-B14F-4D97-AF65-F5344CB8AC3E}">
        <p14:creationId xmlns:p14="http://schemas.microsoft.com/office/powerpoint/2010/main" val="4244537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7C8A-295D-45A3-AC6F-05DC3A644FDD}"/>
              </a:ext>
            </a:extLst>
          </p:cNvPr>
          <p:cNvSpPr>
            <a:spLocks noGrp="1"/>
          </p:cNvSpPr>
          <p:nvPr>
            <p:ph type="title"/>
          </p:nvPr>
        </p:nvSpPr>
        <p:spPr/>
        <p:txBody>
          <a:bodyPr/>
          <a:lstStyle/>
          <a:p>
            <a:r>
              <a:rPr lang="en-MY" dirty="0"/>
              <a:t>Stages of Acculturation</a:t>
            </a:r>
          </a:p>
        </p:txBody>
      </p:sp>
      <p:pic>
        <p:nvPicPr>
          <p:cNvPr id="4" name="Picture 3">
            <a:extLst>
              <a:ext uri="{FF2B5EF4-FFF2-40B4-BE49-F238E27FC236}">
                <a16:creationId xmlns:a16="http://schemas.microsoft.com/office/drawing/2014/main" id="{646F71D1-5C62-4BB9-AE60-9409A87B4BB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72816"/>
            <a:ext cx="7931224" cy="4680520"/>
          </a:xfrm>
          <a:prstGeom prst="rect">
            <a:avLst/>
          </a:prstGeom>
          <a:noFill/>
          <a:ln>
            <a:noFill/>
          </a:ln>
        </p:spPr>
      </p:pic>
    </p:spTree>
    <p:extLst>
      <p:ext uri="{BB962C8B-B14F-4D97-AF65-F5344CB8AC3E}">
        <p14:creationId xmlns:p14="http://schemas.microsoft.com/office/powerpoint/2010/main" val="20140091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404FE-7C21-4F4B-8CB9-BC4969585304}"/>
              </a:ext>
            </a:extLst>
          </p:cNvPr>
          <p:cNvSpPr>
            <a:spLocks noGrp="1"/>
          </p:cNvSpPr>
          <p:nvPr>
            <p:ph type="title"/>
          </p:nvPr>
        </p:nvSpPr>
        <p:spPr/>
        <p:txBody>
          <a:bodyPr/>
          <a:lstStyle/>
          <a:p>
            <a:r>
              <a:rPr lang="en-MY" dirty="0"/>
              <a:t>Stages of Acculturation</a:t>
            </a:r>
          </a:p>
        </p:txBody>
      </p:sp>
      <p:sp>
        <p:nvSpPr>
          <p:cNvPr id="3" name="Content Placeholder 2">
            <a:extLst>
              <a:ext uri="{FF2B5EF4-FFF2-40B4-BE49-F238E27FC236}">
                <a16:creationId xmlns:a16="http://schemas.microsoft.com/office/drawing/2014/main" id="{48D63525-69E6-452F-8527-7E329371202D}"/>
              </a:ext>
            </a:extLst>
          </p:cNvPr>
          <p:cNvSpPr>
            <a:spLocks noGrp="1"/>
          </p:cNvSpPr>
          <p:nvPr>
            <p:ph idx="1"/>
          </p:nvPr>
        </p:nvSpPr>
        <p:spPr/>
        <p:txBody>
          <a:bodyPr/>
          <a:lstStyle/>
          <a:p>
            <a:pPr marL="571500" indent="-571500">
              <a:buFont typeface="+mj-lt"/>
              <a:buAutoNum type="romanUcPeriod"/>
            </a:pPr>
            <a:r>
              <a:rPr lang="en-MY" sz="2200" dirty="0"/>
              <a:t>The honeymoon stage is a period lasting less than two months. Here the employee is thrilled with the new experience.</a:t>
            </a:r>
          </a:p>
          <a:p>
            <a:pPr marL="571500" indent="-571500">
              <a:buFont typeface="+mj-lt"/>
              <a:buAutoNum type="romanUcPeriod"/>
            </a:pPr>
            <a:r>
              <a:rPr lang="en-MY" sz="2200" dirty="0"/>
              <a:t>The </a:t>
            </a:r>
            <a:r>
              <a:rPr lang="en-MY" sz="2200" b="1" dirty="0"/>
              <a:t>culture shock </a:t>
            </a:r>
            <a:r>
              <a:rPr lang="en-MY" sz="2200" dirty="0"/>
              <a:t>stage occurs as the individual copes seriously with living in the new culture on a daily basis, as a lack of understanding of the culture inhibits awareness of what is appropriate, or inappropriate, </a:t>
            </a:r>
            <a:r>
              <a:rPr lang="en-MY" sz="2200" dirty="0" err="1"/>
              <a:t>behavior</a:t>
            </a:r>
            <a:r>
              <a:rPr lang="en-MY" sz="2200" dirty="0"/>
              <a:t> in the new cultural environment, resulting in confusion, frustration, tension, and depression. </a:t>
            </a:r>
          </a:p>
          <a:p>
            <a:pPr marL="571500" indent="-571500">
              <a:buFont typeface="+mj-lt"/>
              <a:buAutoNum type="romanUcPeriod"/>
            </a:pPr>
            <a:r>
              <a:rPr lang="en-MY" sz="2200" dirty="0"/>
              <a:t>The adjustment stage is characterized by increased ability to adapt in the new culture; </a:t>
            </a:r>
          </a:p>
          <a:p>
            <a:pPr marL="571500" indent="-571500">
              <a:buFont typeface="+mj-lt"/>
              <a:buAutoNum type="romanUcPeriod"/>
            </a:pPr>
            <a:r>
              <a:rPr lang="en-MY" sz="2200" dirty="0"/>
              <a:t>In the mastery stage, adjustment is about as complete as possible, and anxiety is largely gone</a:t>
            </a:r>
          </a:p>
        </p:txBody>
      </p:sp>
    </p:spTree>
    <p:extLst>
      <p:ext uri="{BB962C8B-B14F-4D97-AF65-F5344CB8AC3E}">
        <p14:creationId xmlns:p14="http://schemas.microsoft.com/office/powerpoint/2010/main" val="23027429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543C-8526-420E-9A30-994BE466AB82}"/>
              </a:ext>
            </a:extLst>
          </p:cNvPr>
          <p:cNvSpPr>
            <a:spLocks noGrp="1"/>
          </p:cNvSpPr>
          <p:nvPr>
            <p:ph type="title"/>
          </p:nvPr>
        </p:nvSpPr>
        <p:spPr/>
        <p:txBody>
          <a:bodyPr/>
          <a:lstStyle/>
          <a:p>
            <a:r>
              <a:rPr lang="en-MY" dirty="0"/>
              <a:t>Culture Shock Adjustment</a:t>
            </a:r>
          </a:p>
        </p:txBody>
      </p:sp>
      <p:pic>
        <p:nvPicPr>
          <p:cNvPr id="5" name="Picture 4">
            <a:extLst>
              <a:ext uri="{FF2B5EF4-FFF2-40B4-BE49-F238E27FC236}">
                <a16:creationId xmlns:a16="http://schemas.microsoft.com/office/drawing/2014/main" id="{B00A2F51-9FA1-4E90-A183-57D897A5590F}"/>
              </a:ext>
            </a:extLst>
          </p:cNvPr>
          <p:cNvPicPr>
            <a:picLocks noChangeAspect="1"/>
          </p:cNvPicPr>
          <p:nvPr/>
        </p:nvPicPr>
        <p:blipFill>
          <a:blip r:embed="rId2"/>
          <a:stretch>
            <a:fillRect/>
          </a:stretch>
        </p:blipFill>
        <p:spPr>
          <a:xfrm>
            <a:off x="1979712" y="1700808"/>
            <a:ext cx="4924425" cy="4714875"/>
          </a:xfrm>
          <a:prstGeom prst="rect">
            <a:avLst/>
          </a:prstGeom>
        </p:spPr>
      </p:pic>
    </p:spTree>
    <p:extLst>
      <p:ext uri="{BB962C8B-B14F-4D97-AF65-F5344CB8AC3E}">
        <p14:creationId xmlns:p14="http://schemas.microsoft.com/office/powerpoint/2010/main" val="7821993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r>
              <a:rPr lang="en-MY" dirty="0"/>
              <a:t>Reverse Culture Shock</a:t>
            </a:r>
          </a:p>
        </p:txBody>
      </p:sp>
      <p:sp>
        <p:nvSpPr>
          <p:cNvPr id="3" name="Content Placeholder 2">
            <a:extLst>
              <a:ext uri="{FF2B5EF4-FFF2-40B4-BE49-F238E27FC236}">
                <a16:creationId xmlns:a16="http://schemas.microsoft.com/office/drawing/2014/main" id="{46977F02-0A01-4E4B-8316-F51599FC7CCB}"/>
              </a:ext>
            </a:extLst>
          </p:cNvPr>
          <p:cNvSpPr>
            <a:spLocks noGrp="1"/>
          </p:cNvSpPr>
          <p:nvPr>
            <p:ph idx="1"/>
          </p:nvPr>
        </p:nvSpPr>
        <p:spPr/>
        <p:txBody>
          <a:bodyPr/>
          <a:lstStyle/>
          <a:p>
            <a:pPr marL="0" indent="0">
              <a:buNone/>
            </a:pPr>
            <a:r>
              <a:rPr lang="en-MY" dirty="0"/>
              <a:t>Reverse culture shock is experienced when returning to a place that one expects to be home but actually is no longer, is far more subtle, and therefore, more difficult to manage than outbound shock precisely because it is unexpected and unanticipated.</a:t>
            </a:r>
          </a:p>
        </p:txBody>
      </p:sp>
    </p:spTree>
    <p:extLst>
      <p:ext uri="{BB962C8B-B14F-4D97-AF65-F5344CB8AC3E}">
        <p14:creationId xmlns:p14="http://schemas.microsoft.com/office/powerpoint/2010/main" val="4337185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The </a:t>
            </a:r>
            <a:r>
              <a:rPr lang="en-MY" dirty="0" err="1"/>
              <a:t>Gullahorn</a:t>
            </a:r>
            <a:r>
              <a:rPr lang="en-MY" dirty="0"/>
              <a:t> “W Curve” Transition Model</a:t>
            </a:r>
          </a:p>
        </p:txBody>
      </p:sp>
      <p:pic>
        <p:nvPicPr>
          <p:cNvPr id="5" name="Picture 4">
            <a:extLst>
              <a:ext uri="{FF2B5EF4-FFF2-40B4-BE49-F238E27FC236}">
                <a16:creationId xmlns:a16="http://schemas.microsoft.com/office/drawing/2014/main" id="{912566E3-08FE-4856-B286-3D51CD77F108}"/>
              </a:ext>
            </a:extLst>
          </p:cNvPr>
          <p:cNvPicPr>
            <a:picLocks noChangeAspect="1"/>
          </p:cNvPicPr>
          <p:nvPr/>
        </p:nvPicPr>
        <p:blipFill>
          <a:blip r:embed="rId2"/>
          <a:stretch>
            <a:fillRect/>
          </a:stretch>
        </p:blipFill>
        <p:spPr>
          <a:xfrm>
            <a:off x="942975" y="1782230"/>
            <a:ext cx="7258050" cy="4772025"/>
          </a:xfrm>
          <a:prstGeom prst="rect">
            <a:avLst/>
          </a:prstGeom>
        </p:spPr>
      </p:pic>
    </p:spTree>
    <p:extLst>
      <p:ext uri="{BB962C8B-B14F-4D97-AF65-F5344CB8AC3E}">
        <p14:creationId xmlns:p14="http://schemas.microsoft.com/office/powerpoint/2010/main" val="41312067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52271678"/>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4122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r>
              <a:rPr lang="en-MY" dirty="0"/>
              <a:t>Cross-Cultural Differences</a:t>
            </a:r>
          </a:p>
        </p:txBody>
      </p:sp>
      <p:pic>
        <p:nvPicPr>
          <p:cNvPr id="5" name="Picture 4">
            <a:extLst>
              <a:ext uri="{FF2B5EF4-FFF2-40B4-BE49-F238E27FC236}">
                <a16:creationId xmlns:a16="http://schemas.microsoft.com/office/drawing/2014/main" id="{F761EFDA-B7C9-4C4B-B784-5CE2AE0A6D1E}"/>
              </a:ext>
            </a:extLst>
          </p:cNvPr>
          <p:cNvPicPr>
            <a:picLocks noChangeAspect="1"/>
          </p:cNvPicPr>
          <p:nvPr/>
        </p:nvPicPr>
        <p:blipFill>
          <a:blip r:embed="rId2"/>
          <a:stretch>
            <a:fillRect/>
          </a:stretch>
        </p:blipFill>
        <p:spPr>
          <a:xfrm>
            <a:off x="1619672" y="1916832"/>
            <a:ext cx="5670376" cy="4382728"/>
          </a:xfrm>
          <a:prstGeom prst="rect">
            <a:avLst/>
          </a:prstGeom>
        </p:spPr>
      </p:pic>
    </p:spTree>
    <p:extLst>
      <p:ext uri="{BB962C8B-B14F-4D97-AF65-F5344CB8AC3E}">
        <p14:creationId xmlns:p14="http://schemas.microsoft.com/office/powerpoint/2010/main" val="25066493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1. Different Communication Styles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97260" y="1700808"/>
            <a:ext cx="8206680" cy="4530725"/>
          </a:xfrm>
        </p:spPr>
        <p:txBody>
          <a:bodyPr/>
          <a:lstStyle/>
          <a:p>
            <a:pPr marL="0" indent="0">
              <a:buNone/>
            </a:pPr>
            <a:r>
              <a:rPr lang="en-MY" sz="2400" dirty="0"/>
              <a:t>Across cultures, some words and phrases are used in different ways. For example, even in countries that share the English language, the meaning of "yes" varies from "maybe, I'll consider it" to "definitely so," with many shades in between.</a:t>
            </a:r>
          </a:p>
          <a:p>
            <a:pPr marL="0" indent="0">
              <a:buNone/>
            </a:pPr>
            <a:endParaRPr lang="en-MY" sz="2400" dirty="0"/>
          </a:p>
          <a:p>
            <a:pPr marL="0" indent="0">
              <a:buNone/>
            </a:pPr>
            <a:r>
              <a:rPr lang="en-MY" sz="2400" dirty="0"/>
              <a:t>Another major aspect of communication style is the degree of importance given to non-verbal communication. Non-verbal communication includes not only facial expressions and gestures; it also involves seating arrangements, personal distance, and sense of time. In addition, different norms regarding the appropriate degree of assertiveness in communicating can add to cultural misunderstandings</a:t>
            </a:r>
          </a:p>
        </p:txBody>
      </p:sp>
    </p:spTree>
    <p:extLst>
      <p:ext uri="{BB962C8B-B14F-4D97-AF65-F5344CB8AC3E}">
        <p14:creationId xmlns:p14="http://schemas.microsoft.com/office/powerpoint/2010/main" val="4908682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D1EF-527E-4561-8E4B-063EE84AAB03}"/>
              </a:ext>
            </a:extLst>
          </p:cNvPr>
          <p:cNvSpPr>
            <a:spLocks noGrp="1"/>
          </p:cNvSpPr>
          <p:nvPr>
            <p:ph type="title"/>
          </p:nvPr>
        </p:nvSpPr>
        <p:spPr/>
        <p:txBody>
          <a:bodyPr/>
          <a:lstStyle/>
          <a:p>
            <a:r>
              <a:rPr lang="en-MY" dirty="0"/>
              <a:t>2. Different Attitudes Toward Conflict</a:t>
            </a:r>
          </a:p>
        </p:txBody>
      </p:sp>
      <p:sp>
        <p:nvSpPr>
          <p:cNvPr id="3" name="Content Placeholder 2">
            <a:extLst>
              <a:ext uri="{FF2B5EF4-FFF2-40B4-BE49-F238E27FC236}">
                <a16:creationId xmlns:a16="http://schemas.microsoft.com/office/drawing/2014/main" id="{26D72578-9337-4BC0-98A4-3D96D96F37E9}"/>
              </a:ext>
            </a:extLst>
          </p:cNvPr>
          <p:cNvSpPr>
            <a:spLocks noGrp="1"/>
          </p:cNvSpPr>
          <p:nvPr>
            <p:ph idx="1"/>
          </p:nvPr>
        </p:nvSpPr>
        <p:spPr>
          <a:xfrm>
            <a:off x="755576" y="1600200"/>
            <a:ext cx="8280920" cy="4530725"/>
          </a:xfrm>
        </p:spPr>
        <p:txBody>
          <a:bodyPr/>
          <a:lstStyle/>
          <a:p>
            <a:pPr marL="0" indent="0">
              <a:buNone/>
            </a:pPr>
            <a:r>
              <a:rPr lang="en-MY" sz="2500" dirty="0"/>
              <a:t>Some cultures view conflict as a positive thing, while others view it as something to be avoided. In the U.S., conflict is not usually desirable; but people often are encouraged to deal directly with conflicts that do arise. In fact, face-to-face meetings customarily are recommended as the way to work through whatever problems exist. In contrast, in many Eastern countries, open conflict is experienced as embarrassing or demeaning; as a rule, differences are best worked out quietly. A written exchange might be the favoured means to address the conflict.</a:t>
            </a:r>
          </a:p>
        </p:txBody>
      </p:sp>
    </p:spTree>
    <p:extLst>
      <p:ext uri="{BB962C8B-B14F-4D97-AF65-F5344CB8AC3E}">
        <p14:creationId xmlns:p14="http://schemas.microsoft.com/office/powerpoint/2010/main" val="23856446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584-648E-42A6-AC4B-DA9624228CBB}"/>
              </a:ext>
            </a:extLst>
          </p:cNvPr>
          <p:cNvSpPr>
            <a:spLocks noGrp="1"/>
          </p:cNvSpPr>
          <p:nvPr>
            <p:ph type="title"/>
          </p:nvPr>
        </p:nvSpPr>
        <p:spPr/>
        <p:txBody>
          <a:bodyPr/>
          <a:lstStyle/>
          <a:p>
            <a:r>
              <a:rPr lang="en-MY" dirty="0"/>
              <a:t>3. Different Approaches to Completing Tasks</a:t>
            </a:r>
          </a:p>
        </p:txBody>
      </p:sp>
      <p:sp>
        <p:nvSpPr>
          <p:cNvPr id="3" name="Content Placeholder 2">
            <a:extLst>
              <a:ext uri="{FF2B5EF4-FFF2-40B4-BE49-F238E27FC236}">
                <a16:creationId xmlns:a16="http://schemas.microsoft.com/office/drawing/2014/main" id="{0E4D5378-E6F3-46B5-868B-19B2410B7D27}"/>
              </a:ext>
            </a:extLst>
          </p:cNvPr>
          <p:cNvSpPr>
            <a:spLocks noGrp="1"/>
          </p:cNvSpPr>
          <p:nvPr>
            <p:ph idx="1"/>
          </p:nvPr>
        </p:nvSpPr>
        <p:spPr/>
        <p:txBody>
          <a:bodyPr/>
          <a:lstStyle/>
          <a:p>
            <a:pPr marL="0" indent="0">
              <a:buNone/>
            </a:pPr>
            <a:r>
              <a:rPr lang="en-MY" sz="2400" dirty="0"/>
              <a:t>When it comes to working together effectively on a task, cultures differ with respect to the importance placed on establishing relationships early on in the collaboration. A case in point, Asian and Hispanic cultures tend to attach more value to developing relationships at the beginning of a shared project and more emphasis on task completion toward the end as compared with European-Americans. European- Americans tend to focus immediately on the task at hand, and let relationships develop as they work on the task.</a:t>
            </a:r>
          </a:p>
        </p:txBody>
      </p:sp>
    </p:spTree>
    <p:extLst>
      <p:ext uri="{BB962C8B-B14F-4D97-AF65-F5344CB8AC3E}">
        <p14:creationId xmlns:p14="http://schemas.microsoft.com/office/powerpoint/2010/main" val="19688464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4. Different Decision-Making Styles</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dirty="0"/>
              <a:t>The roles individuals play in decision-making vary widely from culture to culture. For example, in the U.S., decisions are frequently delegated -- that is, an official assigns responsibility for a particular matter to a subordinate. In many Southern European and Latin American countries, there is a strong value placed on holding decision making responsibilities oneself. When decisions are made by groups of people, majority rule is a common approach in the U.S.; in Japan consensus is the preferred mode.</a:t>
            </a:r>
          </a:p>
        </p:txBody>
      </p:sp>
    </p:spTree>
    <p:extLst>
      <p:ext uri="{BB962C8B-B14F-4D97-AF65-F5344CB8AC3E}">
        <p14:creationId xmlns:p14="http://schemas.microsoft.com/office/powerpoint/2010/main" val="14398073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5. Different Attitudes Toward Disclosure</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dirty="0"/>
              <a:t>In some cultures, it is not appropriate to be frank about emotions, about the reasons behind a conflict or a misunderstanding, or about personal information. When you are dealing with a conflict, be mindful that people may differ in what they feel comfortable revealing. Questions that may seem natural to you -- What was the conflict about? What was your role in the conflict? What was the sequence of events? -may seem intrusive to others.</a:t>
            </a:r>
          </a:p>
        </p:txBody>
      </p:sp>
    </p:spTree>
    <p:extLst>
      <p:ext uri="{BB962C8B-B14F-4D97-AF65-F5344CB8AC3E}">
        <p14:creationId xmlns:p14="http://schemas.microsoft.com/office/powerpoint/2010/main" val="11010865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E057C-F450-4DFC-B303-FAA8E7CD492B}"/>
              </a:ext>
            </a:extLst>
          </p:cNvPr>
          <p:cNvSpPr>
            <a:spLocks noGrp="1"/>
          </p:cNvSpPr>
          <p:nvPr>
            <p:ph type="title"/>
          </p:nvPr>
        </p:nvSpPr>
        <p:spPr/>
        <p:txBody>
          <a:bodyPr/>
          <a:lstStyle/>
          <a:p>
            <a:r>
              <a:rPr lang="en-MY" dirty="0"/>
              <a:t>6. Different Approaches to Knowing</a:t>
            </a:r>
          </a:p>
        </p:txBody>
      </p:sp>
      <p:sp>
        <p:nvSpPr>
          <p:cNvPr id="3" name="Content Placeholder 2">
            <a:extLst>
              <a:ext uri="{FF2B5EF4-FFF2-40B4-BE49-F238E27FC236}">
                <a16:creationId xmlns:a16="http://schemas.microsoft.com/office/drawing/2014/main" id="{977D4F22-85B1-41C5-82AB-7533D8F93EB4}"/>
              </a:ext>
            </a:extLst>
          </p:cNvPr>
          <p:cNvSpPr>
            <a:spLocks noGrp="1"/>
          </p:cNvSpPr>
          <p:nvPr>
            <p:ph idx="1"/>
          </p:nvPr>
        </p:nvSpPr>
        <p:spPr/>
        <p:txBody>
          <a:bodyPr/>
          <a:lstStyle/>
          <a:p>
            <a:pPr marL="0" indent="0">
              <a:buNone/>
            </a:pPr>
            <a:r>
              <a:rPr lang="en-MY" sz="2400" dirty="0"/>
              <a:t>Notable differences occur among cultural groups when it comes to epistemologies -- that is, the ways people come to know things. European cultures tend to consider information acquired through cognitive means, such as counting and measuring, more valid than other ways of coming to know things. Compare that to African cultures' preference for affective ways of knowing, including symbolic imagery and rhythm. Asian cultures' epistemologies tend to emphasize the validity of knowledge gained through striving toward transcendence.</a:t>
            </a:r>
          </a:p>
        </p:txBody>
      </p:sp>
    </p:spTree>
    <p:extLst>
      <p:ext uri="{BB962C8B-B14F-4D97-AF65-F5344CB8AC3E}">
        <p14:creationId xmlns:p14="http://schemas.microsoft.com/office/powerpoint/2010/main" val="30257184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6490449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8789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CDEF-ED18-40D2-AA8C-AF45FC0009ED}"/>
              </a:ext>
            </a:extLst>
          </p:cNvPr>
          <p:cNvSpPr>
            <a:spLocks noGrp="1"/>
          </p:cNvSpPr>
          <p:nvPr>
            <p:ph type="title"/>
          </p:nvPr>
        </p:nvSpPr>
        <p:spPr/>
        <p:txBody>
          <a:bodyPr/>
          <a:lstStyle/>
          <a:p>
            <a:r>
              <a:rPr lang="en-MY" dirty="0"/>
              <a:t>Cultural Sensitivity</a:t>
            </a:r>
          </a:p>
        </p:txBody>
      </p:sp>
      <p:sp>
        <p:nvSpPr>
          <p:cNvPr id="3" name="Content Placeholder 2">
            <a:extLst>
              <a:ext uri="{FF2B5EF4-FFF2-40B4-BE49-F238E27FC236}">
                <a16:creationId xmlns:a16="http://schemas.microsoft.com/office/drawing/2014/main" id="{61B10EC7-DE02-43EC-B3B5-F9A88DD04A3E}"/>
              </a:ext>
            </a:extLst>
          </p:cNvPr>
          <p:cNvSpPr>
            <a:spLocks noGrp="1"/>
          </p:cNvSpPr>
          <p:nvPr>
            <p:ph idx="1"/>
          </p:nvPr>
        </p:nvSpPr>
        <p:spPr/>
        <p:txBody>
          <a:bodyPr/>
          <a:lstStyle/>
          <a:p>
            <a:pPr marL="0" indent="0">
              <a:buNone/>
            </a:pPr>
            <a:r>
              <a:rPr lang="en-MY" dirty="0"/>
              <a:t>Being sensitive to cultural differences and nuances is just one aspect of an overseas assignment. Today, recognizing those differences is crucial now that more and more companies target fast-growing foreign markets, while requiring their managers and executives to have international experience. </a:t>
            </a:r>
          </a:p>
        </p:txBody>
      </p:sp>
    </p:spTree>
    <p:extLst>
      <p:ext uri="{BB962C8B-B14F-4D97-AF65-F5344CB8AC3E}">
        <p14:creationId xmlns:p14="http://schemas.microsoft.com/office/powerpoint/2010/main" val="24806247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793E7-3D5D-4CAE-8A16-1D060A0B41A9}"/>
              </a:ext>
            </a:extLst>
          </p:cNvPr>
          <p:cNvSpPr>
            <a:spLocks noGrp="1"/>
          </p:cNvSpPr>
          <p:nvPr>
            <p:ph type="title"/>
          </p:nvPr>
        </p:nvSpPr>
        <p:spPr/>
        <p:txBody>
          <a:bodyPr/>
          <a:lstStyle/>
          <a:p>
            <a:r>
              <a:rPr lang="en-MY" dirty="0"/>
              <a:t>Commonly held assumptions about national cultural differences</a:t>
            </a:r>
          </a:p>
        </p:txBody>
      </p:sp>
      <p:sp>
        <p:nvSpPr>
          <p:cNvPr id="3" name="Content Placeholder 2">
            <a:extLst>
              <a:ext uri="{FF2B5EF4-FFF2-40B4-BE49-F238E27FC236}">
                <a16:creationId xmlns:a16="http://schemas.microsoft.com/office/drawing/2014/main" id="{A2D9FED9-E2D4-4F17-AFFE-17323E3960AF}"/>
              </a:ext>
            </a:extLst>
          </p:cNvPr>
          <p:cNvSpPr>
            <a:spLocks noGrp="1"/>
          </p:cNvSpPr>
          <p:nvPr>
            <p:ph idx="1"/>
          </p:nvPr>
        </p:nvSpPr>
        <p:spPr/>
        <p:txBody>
          <a:bodyPr/>
          <a:lstStyle/>
          <a:p>
            <a:r>
              <a:rPr lang="en-MY" sz="2600" dirty="0"/>
              <a:t>Germans dislike uncertainty.</a:t>
            </a:r>
          </a:p>
          <a:p>
            <a:r>
              <a:rPr lang="en-MY" sz="2600" dirty="0"/>
              <a:t>French are inclined to be </a:t>
            </a:r>
            <a:r>
              <a:rPr lang="en-MY" sz="2600" dirty="0" err="1"/>
              <a:t>skeptical</a:t>
            </a:r>
            <a:r>
              <a:rPr lang="en-MY" sz="2600" dirty="0"/>
              <a:t> and self-critical.</a:t>
            </a:r>
          </a:p>
          <a:p>
            <a:r>
              <a:rPr lang="en-MY" sz="2600" dirty="0"/>
              <a:t>Japanese place a high importance on correct form and ceremony.</a:t>
            </a:r>
          </a:p>
          <a:p>
            <a:r>
              <a:rPr lang="en-MY" sz="2600" dirty="0"/>
              <a:t>Swedes prefer decision-making based on consensus. </a:t>
            </a:r>
          </a:p>
          <a:p>
            <a:r>
              <a:rPr lang="en-MY" sz="2600" dirty="0"/>
              <a:t>British have a high tolerance for ambiguity and use </a:t>
            </a:r>
            <a:r>
              <a:rPr lang="en-MY" sz="2600" dirty="0" err="1"/>
              <a:t>humor</a:t>
            </a:r>
            <a:r>
              <a:rPr lang="en-MY" sz="2600" dirty="0"/>
              <a:t> in ways that foreigners often find puzzling. </a:t>
            </a:r>
          </a:p>
          <a:p>
            <a:r>
              <a:rPr lang="en-MY" sz="2600" dirty="0"/>
              <a:t>Americans are less formal than Europeans. </a:t>
            </a:r>
          </a:p>
          <a:p>
            <a:endParaRPr lang="en-MY" sz="2600" dirty="0"/>
          </a:p>
        </p:txBody>
      </p:sp>
    </p:spTree>
    <p:extLst>
      <p:ext uri="{BB962C8B-B14F-4D97-AF65-F5344CB8AC3E}">
        <p14:creationId xmlns:p14="http://schemas.microsoft.com/office/powerpoint/2010/main" val="15504660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D1EF-527E-4561-8E4B-063EE84AAB03}"/>
              </a:ext>
            </a:extLst>
          </p:cNvPr>
          <p:cNvSpPr>
            <a:spLocks noGrp="1"/>
          </p:cNvSpPr>
          <p:nvPr>
            <p:ph type="title"/>
          </p:nvPr>
        </p:nvSpPr>
        <p:spPr/>
        <p:txBody>
          <a:bodyPr/>
          <a:lstStyle/>
          <a:p>
            <a:r>
              <a:rPr lang="en-MY" dirty="0"/>
              <a:t>Intercultural Sensitivity</a:t>
            </a:r>
          </a:p>
        </p:txBody>
      </p:sp>
      <p:pic>
        <p:nvPicPr>
          <p:cNvPr id="5" name="Picture 4">
            <a:extLst>
              <a:ext uri="{FF2B5EF4-FFF2-40B4-BE49-F238E27FC236}">
                <a16:creationId xmlns:a16="http://schemas.microsoft.com/office/drawing/2014/main" id="{1EE77583-2C48-4F01-BB06-3CB11EC8D70A}"/>
              </a:ext>
            </a:extLst>
          </p:cNvPr>
          <p:cNvPicPr>
            <a:picLocks noChangeAspect="1"/>
          </p:cNvPicPr>
          <p:nvPr/>
        </p:nvPicPr>
        <p:blipFill>
          <a:blip r:embed="rId2"/>
          <a:stretch>
            <a:fillRect/>
          </a:stretch>
        </p:blipFill>
        <p:spPr>
          <a:xfrm>
            <a:off x="1187624" y="1916832"/>
            <a:ext cx="6267450" cy="4333875"/>
          </a:xfrm>
          <a:prstGeom prst="rect">
            <a:avLst/>
          </a:prstGeom>
        </p:spPr>
      </p:pic>
      <p:sp>
        <p:nvSpPr>
          <p:cNvPr id="6" name="TextBox 5">
            <a:extLst>
              <a:ext uri="{FF2B5EF4-FFF2-40B4-BE49-F238E27FC236}">
                <a16:creationId xmlns:a16="http://schemas.microsoft.com/office/drawing/2014/main" id="{DCFB74B0-3A0C-474F-86BC-26AE40BDDBEC}"/>
              </a:ext>
            </a:extLst>
          </p:cNvPr>
          <p:cNvSpPr txBox="1"/>
          <p:nvPr/>
        </p:nvSpPr>
        <p:spPr>
          <a:xfrm>
            <a:off x="2339752" y="6381328"/>
            <a:ext cx="3672408" cy="369332"/>
          </a:xfrm>
          <a:prstGeom prst="rect">
            <a:avLst/>
          </a:prstGeom>
          <a:noFill/>
        </p:spPr>
        <p:txBody>
          <a:bodyPr wrap="square" rtlCol="0">
            <a:spAutoFit/>
          </a:bodyPr>
          <a:lstStyle/>
          <a:p>
            <a:r>
              <a:rPr lang="en-MY" dirty="0"/>
              <a:t>Milton Bennett</a:t>
            </a:r>
          </a:p>
        </p:txBody>
      </p:sp>
    </p:spTree>
    <p:extLst>
      <p:ext uri="{BB962C8B-B14F-4D97-AF65-F5344CB8AC3E}">
        <p14:creationId xmlns:p14="http://schemas.microsoft.com/office/powerpoint/2010/main" val="16425491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584-648E-42A6-AC4B-DA9624228CBB}"/>
              </a:ext>
            </a:extLst>
          </p:cNvPr>
          <p:cNvSpPr>
            <a:spLocks noGrp="1"/>
          </p:cNvSpPr>
          <p:nvPr>
            <p:ph type="title"/>
          </p:nvPr>
        </p:nvSpPr>
        <p:spPr/>
        <p:txBody>
          <a:bodyPr/>
          <a:lstStyle/>
          <a:p>
            <a:r>
              <a:rPr lang="en-MY" dirty="0"/>
              <a:t>Cross Cultural Training Methods</a:t>
            </a:r>
          </a:p>
        </p:txBody>
      </p:sp>
      <p:pic>
        <p:nvPicPr>
          <p:cNvPr id="5" name="Picture 4">
            <a:extLst>
              <a:ext uri="{FF2B5EF4-FFF2-40B4-BE49-F238E27FC236}">
                <a16:creationId xmlns:a16="http://schemas.microsoft.com/office/drawing/2014/main" id="{D9670B9F-220A-4419-9CF3-3F7780A3D671}"/>
              </a:ext>
            </a:extLst>
          </p:cNvPr>
          <p:cNvPicPr>
            <a:picLocks noChangeAspect="1"/>
          </p:cNvPicPr>
          <p:nvPr/>
        </p:nvPicPr>
        <p:blipFill>
          <a:blip r:embed="rId2"/>
          <a:stretch>
            <a:fillRect/>
          </a:stretch>
        </p:blipFill>
        <p:spPr>
          <a:xfrm>
            <a:off x="1691680" y="1562100"/>
            <a:ext cx="4828555" cy="5018087"/>
          </a:xfrm>
          <a:prstGeom prst="rect">
            <a:avLst/>
          </a:prstGeom>
        </p:spPr>
      </p:pic>
    </p:spTree>
    <p:extLst>
      <p:ext uri="{BB962C8B-B14F-4D97-AF65-F5344CB8AC3E}">
        <p14:creationId xmlns:p14="http://schemas.microsoft.com/office/powerpoint/2010/main" val="33482871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045B8-CC69-4580-816A-FBCC0FABD41A}"/>
              </a:ext>
            </a:extLst>
          </p:cNvPr>
          <p:cNvSpPr>
            <a:spLocks noGrp="1"/>
          </p:cNvSpPr>
          <p:nvPr>
            <p:ph type="title"/>
          </p:nvPr>
        </p:nvSpPr>
        <p:spPr/>
        <p:txBody>
          <a:bodyPr/>
          <a:lstStyle/>
          <a:p>
            <a:r>
              <a:rPr lang="en-MY" dirty="0"/>
              <a:t>Pre Departure Training</a:t>
            </a:r>
          </a:p>
        </p:txBody>
      </p:sp>
      <p:pic>
        <p:nvPicPr>
          <p:cNvPr id="4" name="Picture 3" descr="Figure 1.1: Example of Pre-Departure Training Source: Chew, J. (2004). Managing MNC Expatriates through Crises: A Challenge for International Human Resource Management, Research and Practice in Human Resource Management, 12(2), 1-30.">
            <a:extLst>
              <a:ext uri="{FF2B5EF4-FFF2-40B4-BE49-F238E27FC236}">
                <a16:creationId xmlns:a16="http://schemas.microsoft.com/office/drawing/2014/main" id="{00F4C679-5D57-4450-B2C0-C149B0B788A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97240" y="1605176"/>
            <a:ext cx="5976664" cy="5252824"/>
          </a:xfrm>
          <a:prstGeom prst="rect">
            <a:avLst/>
          </a:prstGeom>
          <a:noFill/>
          <a:ln>
            <a:noFill/>
          </a:ln>
        </p:spPr>
      </p:pic>
    </p:spTree>
    <p:extLst>
      <p:ext uri="{BB962C8B-B14F-4D97-AF65-F5344CB8AC3E}">
        <p14:creationId xmlns:p14="http://schemas.microsoft.com/office/powerpoint/2010/main" val="31347288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00020818"/>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4385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Global Mindset</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a:xfrm>
            <a:off x="683568" y="1600200"/>
            <a:ext cx="8003232" cy="4530725"/>
          </a:xfrm>
        </p:spPr>
        <p:txBody>
          <a:bodyPr/>
          <a:lstStyle/>
          <a:p>
            <a:pPr marL="0" indent="0">
              <a:buNone/>
            </a:pPr>
            <a:r>
              <a:rPr lang="en-MY" dirty="0"/>
              <a:t>A global mindset is a mix of individual attributes that enable an international assignee/expat to successfully influence those who are different from him/h er. It is clear that without it, it is most difficult, if not impossible, for an expat to succeed in the international assignment. Global mindset consists of three major components: </a:t>
            </a:r>
          </a:p>
          <a:p>
            <a:r>
              <a:rPr lang="en-MY" dirty="0"/>
              <a:t>Intellectual capital, </a:t>
            </a:r>
          </a:p>
          <a:p>
            <a:r>
              <a:rPr lang="en-MY" dirty="0"/>
              <a:t>Psychological capital</a:t>
            </a:r>
          </a:p>
          <a:p>
            <a:r>
              <a:rPr lang="en-MY" dirty="0"/>
              <a:t>Social capital.</a:t>
            </a:r>
          </a:p>
        </p:txBody>
      </p:sp>
    </p:spTree>
    <p:extLst>
      <p:ext uri="{BB962C8B-B14F-4D97-AF65-F5344CB8AC3E}">
        <p14:creationId xmlns:p14="http://schemas.microsoft.com/office/powerpoint/2010/main" val="9831066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E057C-F450-4DFC-B303-FAA8E7CD492B}"/>
              </a:ext>
            </a:extLst>
          </p:cNvPr>
          <p:cNvSpPr>
            <a:spLocks noGrp="1"/>
          </p:cNvSpPr>
          <p:nvPr>
            <p:ph type="title"/>
          </p:nvPr>
        </p:nvSpPr>
        <p:spPr/>
        <p:txBody>
          <a:bodyPr/>
          <a:lstStyle/>
          <a:p>
            <a:r>
              <a:rPr lang="en-MY" dirty="0"/>
              <a:t>Intellectual Capital</a:t>
            </a:r>
          </a:p>
        </p:txBody>
      </p:sp>
      <p:sp>
        <p:nvSpPr>
          <p:cNvPr id="3" name="Content Placeholder 2">
            <a:extLst>
              <a:ext uri="{FF2B5EF4-FFF2-40B4-BE49-F238E27FC236}">
                <a16:creationId xmlns:a16="http://schemas.microsoft.com/office/drawing/2014/main" id="{977D4F22-85B1-41C5-82AB-7533D8F93EB4}"/>
              </a:ext>
            </a:extLst>
          </p:cNvPr>
          <p:cNvSpPr>
            <a:spLocks noGrp="1"/>
          </p:cNvSpPr>
          <p:nvPr>
            <p:ph idx="1"/>
          </p:nvPr>
        </p:nvSpPr>
        <p:spPr>
          <a:xfrm>
            <a:off x="755576" y="1600200"/>
            <a:ext cx="7931224" cy="4530725"/>
          </a:xfrm>
        </p:spPr>
        <p:txBody>
          <a:bodyPr/>
          <a:lstStyle/>
          <a:p>
            <a:pPr marL="0" indent="0">
              <a:buNone/>
            </a:pPr>
            <a:r>
              <a:rPr lang="en-MY" dirty="0"/>
              <a:t>Intellectual capital refers to knowledge, skills, understanding, and cognitive complexity. From interviews for a research about global mindset, it indicated that there is an important body of knowledge—the employee’s subject matter expertise that expats must have to be successful in their tasks. It also tells us that successful expats think differently than their less successful counterparts—they have a bigger capacity to take differing viewpoints into consideration to understand and address complex issues</a:t>
            </a:r>
          </a:p>
        </p:txBody>
      </p:sp>
    </p:spTree>
    <p:extLst>
      <p:ext uri="{BB962C8B-B14F-4D97-AF65-F5344CB8AC3E}">
        <p14:creationId xmlns:p14="http://schemas.microsoft.com/office/powerpoint/2010/main" val="2856853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FB370-764E-4C30-8695-6D7FDF439FB5}"/>
              </a:ext>
            </a:extLst>
          </p:cNvPr>
          <p:cNvSpPr>
            <a:spLocks noGrp="1"/>
          </p:cNvSpPr>
          <p:nvPr>
            <p:ph type="title"/>
          </p:nvPr>
        </p:nvSpPr>
        <p:spPr/>
        <p:txBody>
          <a:bodyPr/>
          <a:lstStyle/>
          <a:p>
            <a:r>
              <a:rPr lang="en-MY" dirty="0"/>
              <a:t>Psychological Capital</a:t>
            </a:r>
          </a:p>
        </p:txBody>
      </p:sp>
      <p:sp>
        <p:nvSpPr>
          <p:cNvPr id="3" name="Content Placeholder 2">
            <a:extLst>
              <a:ext uri="{FF2B5EF4-FFF2-40B4-BE49-F238E27FC236}">
                <a16:creationId xmlns:a16="http://schemas.microsoft.com/office/drawing/2014/main" id="{9AEAFDBC-C5C1-4F1C-97B3-9A5941431600}"/>
              </a:ext>
            </a:extLst>
          </p:cNvPr>
          <p:cNvSpPr>
            <a:spLocks noGrp="1"/>
          </p:cNvSpPr>
          <p:nvPr>
            <p:ph idx="1"/>
          </p:nvPr>
        </p:nvSpPr>
        <p:spPr/>
        <p:txBody>
          <a:bodyPr/>
          <a:lstStyle/>
          <a:p>
            <a:pPr marL="0" indent="0">
              <a:buNone/>
            </a:pPr>
            <a:r>
              <a:rPr lang="en-MY" dirty="0"/>
              <a:t>Having a solid base of knowledge and a good understanding of global issues is just one of the factors necessary for expat success. The second component of global mindset is psychological capital. Psychological capital is a set of psychological attributes that enable the expat to function successfully in the host country and leads to the expat having a strong willingness and motivation to have the experience in, and to succeed in, international settings.</a:t>
            </a:r>
          </a:p>
        </p:txBody>
      </p:sp>
    </p:spTree>
    <p:extLst>
      <p:ext uri="{BB962C8B-B14F-4D97-AF65-F5344CB8AC3E}">
        <p14:creationId xmlns:p14="http://schemas.microsoft.com/office/powerpoint/2010/main" val="6073096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1B5FB-223D-42CF-BA03-C739987795AC}"/>
              </a:ext>
            </a:extLst>
          </p:cNvPr>
          <p:cNvSpPr>
            <a:spLocks noGrp="1"/>
          </p:cNvSpPr>
          <p:nvPr>
            <p:ph type="title"/>
          </p:nvPr>
        </p:nvSpPr>
        <p:spPr/>
        <p:txBody>
          <a:bodyPr/>
          <a:lstStyle/>
          <a:p>
            <a:r>
              <a:rPr lang="en-MY" dirty="0"/>
              <a:t>Social Capital</a:t>
            </a:r>
          </a:p>
        </p:txBody>
      </p:sp>
      <p:sp>
        <p:nvSpPr>
          <p:cNvPr id="3" name="Content Placeholder 2">
            <a:extLst>
              <a:ext uri="{FF2B5EF4-FFF2-40B4-BE49-F238E27FC236}">
                <a16:creationId xmlns:a16="http://schemas.microsoft.com/office/drawing/2014/main" id="{48FF2D0E-32C7-4FE3-9C19-F3B81453F0CE}"/>
              </a:ext>
            </a:extLst>
          </p:cNvPr>
          <p:cNvSpPr>
            <a:spLocks noGrp="1"/>
          </p:cNvSpPr>
          <p:nvPr>
            <p:ph idx="1"/>
          </p:nvPr>
        </p:nvSpPr>
        <p:spPr/>
        <p:txBody>
          <a:bodyPr/>
          <a:lstStyle/>
          <a:p>
            <a:pPr marL="0" indent="0">
              <a:buNone/>
            </a:pPr>
            <a:r>
              <a:rPr lang="en-MY" dirty="0"/>
              <a:t>Social capital is the third and final piece of the global mindset, and refers to the expat’s ability to build trusting relationships with local stakeholders, whether they are his/her employees, supply chain partners, or customers.</a:t>
            </a:r>
          </a:p>
        </p:txBody>
      </p:sp>
    </p:spTree>
    <p:extLst>
      <p:ext uri="{BB962C8B-B14F-4D97-AF65-F5344CB8AC3E}">
        <p14:creationId xmlns:p14="http://schemas.microsoft.com/office/powerpoint/2010/main" val="37422781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Global Mindset</a:t>
            </a:r>
          </a:p>
        </p:txBody>
      </p:sp>
      <p:pic>
        <p:nvPicPr>
          <p:cNvPr id="5" name="Picture 4">
            <a:extLst>
              <a:ext uri="{FF2B5EF4-FFF2-40B4-BE49-F238E27FC236}">
                <a16:creationId xmlns:a16="http://schemas.microsoft.com/office/drawing/2014/main" id="{55A8197C-67AC-473C-869A-50067BFC695D}"/>
              </a:ext>
            </a:extLst>
          </p:cNvPr>
          <p:cNvPicPr>
            <a:picLocks noChangeAspect="1"/>
          </p:cNvPicPr>
          <p:nvPr/>
        </p:nvPicPr>
        <p:blipFill>
          <a:blip r:embed="rId2"/>
          <a:stretch>
            <a:fillRect/>
          </a:stretch>
        </p:blipFill>
        <p:spPr>
          <a:xfrm>
            <a:off x="1835696" y="1988840"/>
            <a:ext cx="5720622" cy="4252689"/>
          </a:xfrm>
          <a:prstGeom prst="rect">
            <a:avLst/>
          </a:prstGeom>
        </p:spPr>
      </p:pic>
    </p:spTree>
    <p:extLst>
      <p:ext uri="{BB962C8B-B14F-4D97-AF65-F5344CB8AC3E}">
        <p14:creationId xmlns:p14="http://schemas.microsoft.com/office/powerpoint/2010/main" val="1900803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546B0-BC65-4328-9CEE-479E239A65D4}"/>
              </a:ext>
            </a:extLst>
          </p:cNvPr>
          <p:cNvSpPr>
            <a:spLocks noGrp="1"/>
          </p:cNvSpPr>
          <p:nvPr>
            <p:ph type="title"/>
          </p:nvPr>
        </p:nvSpPr>
        <p:spPr/>
        <p:txBody>
          <a:bodyPr/>
          <a:lstStyle/>
          <a:p>
            <a:r>
              <a:rPr lang="en-MY" dirty="0"/>
              <a:t>Cultivate a Global Mindset</a:t>
            </a:r>
          </a:p>
        </p:txBody>
      </p:sp>
      <p:pic>
        <p:nvPicPr>
          <p:cNvPr id="5" name="Picture 4">
            <a:extLst>
              <a:ext uri="{FF2B5EF4-FFF2-40B4-BE49-F238E27FC236}">
                <a16:creationId xmlns:a16="http://schemas.microsoft.com/office/drawing/2014/main" id="{6B20DB65-1FB6-4643-A223-67F4F16612A6}"/>
              </a:ext>
            </a:extLst>
          </p:cNvPr>
          <p:cNvPicPr>
            <a:picLocks noChangeAspect="1"/>
          </p:cNvPicPr>
          <p:nvPr/>
        </p:nvPicPr>
        <p:blipFill>
          <a:blip r:embed="rId2"/>
          <a:stretch>
            <a:fillRect/>
          </a:stretch>
        </p:blipFill>
        <p:spPr>
          <a:xfrm>
            <a:off x="1403648" y="1844824"/>
            <a:ext cx="6117481" cy="3967534"/>
          </a:xfrm>
          <a:prstGeom prst="rect">
            <a:avLst/>
          </a:prstGeom>
        </p:spPr>
      </p:pic>
    </p:spTree>
    <p:extLst>
      <p:ext uri="{BB962C8B-B14F-4D97-AF65-F5344CB8AC3E}">
        <p14:creationId xmlns:p14="http://schemas.microsoft.com/office/powerpoint/2010/main" val="33007749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543C-8526-420E-9A30-994BE466AB82}"/>
              </a:ext>
            </a:extLst>
          </p:cNvPr>
          <p:cNvSpPr>
            <a:spLocks noGrp="1"/>
          </p:cNvSpPr>
          <p:nvPr>
            <p:ph type="title"/>
          </p:nvPr>
        </p:nvSpPr>
        <p:spPr/>
        <p:txBody>
          <a:bodyPr/>
          <a:lstStyle/>
          <a:p>
            <a:r>
              <a:rPr lang="en-MY" dirty="0"/>
              <a:t>Team Performance</a:t>
            </a:r>
          </a:p>
        </p:txBody>
      </p:sp>
      <p:pic>
        <p:nvPicPr>
          <p:cNvPr id="5" name="Picture 4">
            <a:extLst>
              <a:ext uri="{FF2B5EF4-FFF2-40B4-BE49-F238E27FC236}">
                <a16:creationId xmlns:a16="http://schemas.microsoft.com/office/drawing/2014/main" id="{4F287A5D-0AF4-49D3-AF9F-20A6EE87241C}"/>
              </a:ext>
            </a:extLst>
          </p:cNvPr>
          <p:cNvPicPr>
            <a:picLocks noChangeAspect="1"/>
          </p:cNvPicPr>
          <p:nvPr/>
        </p:nvPicPr>
        <p:blipFill>
          <a:blip r:embed="rId2"/>
          <a:stretch>
            <a:fillRect/>
          </a:stretch>
        </p:blipFill>
        <p:spPr>
          <a:xfrm>
            <a:off x="1862137" y="1844824"/>
            <a:ext cx="5419725" cy="3971925"/>
          </a:xfrm>
          <a:prstGeom prst="rect">
            <a:avLst/>
          </a:prstGeom>
        </p:spPr>
      </p:pic>
    </p:spTree>
    <p:extLst>
      <p:ext uri="{BB962C8B-B14F-4D97-AF65-F5344CB8AC3E}">
        <p14:creationId xmlns:p14="http://schemas.microsoft.com/office/powerpoint/2010/main" val="17888433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r>
              <a:rPr lang="en-MY" dirty="0"/>
              <a:t>Global Diversity</a:t>
            </a:r>
          </a:p>
        </p:txBody>
      </p:sp>
      <p:pic>
        <p:nvPicPr>
          <p:cNvPr id="5" name="Picture 4">
            <a:extLst>
              <a:ext uri="{FF2B5EF4-FFF2-40B4-BE49-F238E27FC236}">
                <a16:creationId xmlns:a16="http://schemas.microsoft.com/office/drawing/2014/main" id="{16F50B44-8DBC-42B7-A80E-3291AEE5EDA1}"/>
              </a:ext>
            </a:extLst>
          </p:cNvPr>
          <p:cNvPicPr>
            <a:picLocks noChangeAspect="1"/>
          </p:cNvPicPr>
          <p:nvPr/>
        </p:nvPicPr>
        <p:blipFill>
          <a:blip r:embed="rId2"/>
          <a:stretch>
            <a:fillRect/>
          </a:stretch>
        </p:blipFill>
        <p:spPr>
          <a:xfrm>
            <a:off x="1504950" y="1844824"/>
            <a:ext cx="6134100" cy="4410075"/>
          </a:xfrm>
          <a:prstGeom prst="rect">
            <a:avLst/>
          </a:prstGeom>
        </p:spPr>
      </p:pic>
    </p:spTree>
    <p:extLst>
      <p:ext uri="{BB962C8B-B14F-4D97-AF65-F5344CB8AC3E}">
        <p14:creationId xmlns:p14="http://schemas.microsoft.com/office/powerpoint/2010/main" val="11999946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Corporate Social Responsibility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96144" y="1556792"/>
            <a:ext cx="8208912" cy="4853136"/>
          </a:xfrm>
        </p:spPr>
        <p:txBody>
          <a:bodyPr/>
          <a:lstStyle/>
          <a:p>
            <a:pPr marL="0" indent="0">
              <a:buNone/>
            </a:pPr>
            <a:r>
              <a:rPr lang="en-MY" sz="2600" dirty="0"/>
              <a:t>The continuing commitment by business to behave ethically and contribute to economic development while improving the quality of life of the work force and their families as well as the local community and society at large. </a:t>
            </a:r>
          </a:p>
          <a:p>
            <a:pPr marL="0" indent="0">
              <a:buNone/>
            </a:pPr>
            <a:endParaRPr lang="en-MY" sz="2600" dirty="0"/>
          </a:p>
          <a:p>
            <a:pPr marL="0" indent="0">
              <a:buNone/>
            </a:pPr>
            <a:r>
              <a:rPr lang="en-MY" sz="2600" dirty="0"/>
              <a:t>CSR is a strategy that seeks to systematically integrate the economic, environmental and social impact of business into the management of business, with the vision to make the future better or at least sustain it at the present prevailing condition.</a:t>
            </a:r>
          </a:p>
        </p:txBody>
      </p:sp>
    </p:spTree>
    <p:extLst>
      <p:ext uri="{BB962C8B-B14F-4D97-AF65-F5344CB8AC3E}">
        <p14:creationId xmlns:p14="http://schemas.microsoft.com/office/powerpoint/2010/main" val="39964716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83875428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1524</TotalTime>
  <Words>4469</Words>
  <Application>Microsoft Office PowerPoint</Application>
  <PresentationFormat>On-screen Show (4:3)</PresentationFormat>
  <Paragraphs>319</Paragraphs>
  <Slides>84</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Times New Roman</vt:lpstr>
      <vt:lpstr>Wingdings</vt:lpstr>
      <vt:lpstr>Office Theme</vt:lpstr>
      <vt:lpstr>WORKPLACE CULTURE - I</vt:lpstr>
      <vt:lpstr>PowerPoint Presentation</vt:lpstr>
      <vt:lpstr>Organisational Culture</vt:lpstr>
      <vt:lpstr>Culture vs Climate</vt:lpstr>
      <vt:lpstr>Culture and Reward System</vt:lpstr>
      <vt:lpstr>Ethnocentrism</vt:lpstr>
      <vt:lpstr>Cultural Stereotypes</vt:lpstr>
      <vt:lpstr>Cultural Determinism</vt:lpstr>
      <vt:lpstr>Cultural Relativism</vt:lpstr>
      <vt:lpstr>PowerPoint Presentation</vt:lpstr>
      <vt:lpstr>Hofstede's Six Dimensions of Culture</vt:lpstr>
      <vt:lpstr>Hofstede Six Dimensions</vt:lpstr>
      <vt:lpstr>Hofstede’s Cultural Dimensions</vt:lpstr>
      <vt:lpstr>Power Distance</vt:lpstr>
      <vt:lpstr>Examples of Power Distance</vt:lpstr>
      <vt:lpstr>Individualism vs. Collectivism</vt:lpstr>
      <vt:lpstr>Masculinity vs. Femininity</vt:lpstr>
      <vt:lpstr>Uncertainty Avoidance</vt:lpstr>
      <vt:lpstr>Long- vs. Short-Term Orientation</vt:lpstr>
      <vt:lpstr>Indulgence/Restraint</vt:lpstr>
      <vt:lpstr>PowerPoint Presentation</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PowerPoint Presentation</vt:lpstr>
      <vt:lpstr>Diversity Cultures</vt:lpstr>
      <vt:lpstr>Family</vt:lpstr>
      <vt:lpstr>Eiffel Tower</vt:lpstr>
      <vt:lpstr>Incubator</vt:lpstr>
      <vt:lpstr>Guided Missile</vt:lpstr>
      <vt:lpstr>PowerPoint Presentation</vt:lpstr>
      <vt:lpstr>Edward Hall’s Cultural dimensions</vt:lpstr>
      <vt:lpstr>High vs Low Context Culture</vt:lpstr>
      <vt:lpstr>High context Culture</vt:lpstr>
      <vt:lpstr>Low context Culture</vt:lpstr>
      <vt:lpstr>PowerPoint Presentation</vt:lpstr>
      <vt:lpstr>Theory of the Three R's</vt:lpstr>
      <vt:lpstr>Respect – 3R’s</vt:lpstr>
      <vt:lpstr>Reconciliation – 3 R’s</vt:lpstr>
      <vt:lpstr>PowerPoint Presentation</vt:lpstr>
      <vt:lpstr>Merging Culture</vt:lpstr>
      <vt:lpstr>Cross Cultural Adaptation</vt:lpstr>
      <vt:lpstr>Cross Cultural Adaptation Stages</vt:lpstr>
      <vt:lpstr>The “U-Shaped” Curve hypothesis</vt:lpstr>
      <vt:lpstr>The “U” Shaped Curve</vt:lpstr>
      <vt:lpstr>Stages of Acculturation</vt:lpstr>
      <vt:lpstr>Stages of Acculturation</vt:lpstr>
      <vt:lpstr>Culture Shock Adjustment</vt:lpstr>
      <vt:lpstr>Reverse Culture Shock</vt:lpstr>
      <vt:lpstr>The Gullahorn “W Curve” Transition Model</vt:lpstr>
      <vt:lpstr>PowerPoint Presentation</vt:lpstr>
      <vt:lpstr>Cross-Cultural Differences</vt:lpstr>
      <vt:lpstr>1. Different Communication Styles</vt:lpstr>
      <vt:lpstr>2. Different Attitudes Toward Conflict</vt:lpstr>
      <vt:lpstr>3. Different Approaches to Completing Tasks</vt:lpstr>
      <vt:lpstr>4. Different Decision-Making Styles</vt:lpstr>
      <vt:lpstr>5. Different Attitudes Toward Disclosure</vt:lpstr>
      <vt:lpstr>6. Different Approaches to Knowing</vt:lpstr>
      <vt:lpstr>PowerPoint Presentation</vt:lpstr>
      <vt:lpstr>Cultural Sensitivity</vt:lpstr>
      <vt:lpstr>Commonly held assumptions about national cultural differences</vt:lpstr>
      <vt:lpstr>Intercultural Sensitivity</vt:lpstr>
      <vt:lpstr>Cross Cultural Training Methods</vt:lpstr>
      <vt:lpstr>Pre Departure Training</vt:lpstr>
      <vt:lpstr>PowerPoint Presentation</vt:lpstr>
      <vt:lpstr>Global Mindset</vt:lpstr>
      <vt:lpstr>Intellectual Capital</vt:lpstr>
      <vt:lpstr>Psychological Capital</vt:lpstr>
      <vt:lpstr>Social Capital</vt:lpstr>
      <vt:lpstr>Global Mindset</vt:lpstr>
      <vt:lpstr>Cultivate a Global Mindset</vt:lpstr>
      <vt:lpstr>Team Performance</vt:lpstr>
      <vt:lpstr>Global Diversity</vt:lpstr>
      <vt:lpstr>Corporate Social Responsibility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46</cp:revision>
  <cp:lastPrinted>1601-01-01T00:00:00Z</cp:lastPrinted>
  <dcterms:created xsi:type="dcterms:W3CDTF">2020-07-09T15:12:46Z</dcterms:created>
  <dcterms:modified xsi:type="dcterms:W3CDTF">2021-04-22T14:50:15Z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