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6"/>
  </p:notesMasterIdLst>
  <p:handoutMasterIdLst>
    <p:handoutMasterId r:id="rId87"/>
  </p:handoutMasterIdLst>
  <p:sldIdLst>
    <p:sldId id="256" r:id="rId2"/>
    <p:sldId id="449" r:id="rId3"/>
    <p:sldId id="450" r:id="rId4"/>
    <p:sldId id="451" r:id="rId5"/>
    <p:sldId id="452" r:id="rId6"/>
    <p:sldId id="453" r:id="rId7"/>
    <p:sldId id="454" r:id="rId8"/>
    <p:sldId id="455" r:id="rId9"/>
    <p:sldId id="456" r:id="rId10"/>
    <p:sldId id="457" r:id="rId11"/>
    <p:sldId id="458" r:id="rId12"/>
    <p:sldId id="459" r:id="rId13"/>
    <p:sldId id="460" r:id="rId14"/>
    <p:sldId id="461" r:id="rId15"/>
    <p:sldId id="462" r:id="rId16"/>
    <p:sldId id="463" r:id="rId17"/>
    <p:sldId id="464" r:id="rId18"/>
    <p:sldId id="465" r:id="rId19"/>
    <p:sldId id="466" r:id="rId20"/>
    <p:sldId id="467" r:id="rId21"/>
    <p:sldId id="468" r:id="rId22"/>
    <p:sldId id="469" r:id="rId23"/>
    <p:sldId id="470" r:id="rId24"/>
    <p:sldId id="471" r:id="rId25"/>
    <p:sldId id="472" r:id="rId26"/>
    <p:sldId id="473" r:id="rId27"/>
    <p:sldId id="474" r:id="rId28"/>
    <p:sldId id="475" r:id="rId29"/>
    <p:sldId id="476" r:id="rId30"/>
    <p:sldId id="477" r:id="rId31"/>
    <p:sldId id="478" r:id="rId32"/>
    <p:sldId id="479" r:id="rId33"/>
    <p:sldId id="480" r:id="rId34"/>
    <p:sldId id="421" r:id="rId35"/>
    <p:sldId id="403" r:id="rId36"/>
    <p:sldId id="404" r:id="rId37"/>
    <p:sldId id="405" r:id="rId38"/>
    <p:sldId id="422" r:id="rId39"/>
    <p:sldId id="264" r:id="rId40"/>
    <p:sldId id="406" r:id="rId41"/>
    <p:sldId id="407" r:id="rId42"/>
    <p:sldId id="408" r:id="rId43"/>
    <p:sldId id="272" r:id="rId44"/>
    <p:sldId id="409" r:id="rId45"/>
    <p:sldId id="410" r:id="rId46"/>
    <p:sldId id="273" r:id="rId47"/>
    <p:sldId id="274" r:id="rId48"/>
    <p:sldId id="275" r:id="rId49"/>
    <p:sldId id="423" r:id="rId50"/>
    <p:sldId id="265" r:id="rId51"/>
    <p:sldId id="266" r:id="rId52"/>
    <p:sldId id="267" r:id="rId53"/>
    <p:sldId id="268" r:id="rId54"/>
    <p:sldId id="269" r:id="rId55"/>
    <p:sldId id="270" r:id="rId56"/>
    <p:sldId id="271" r:id="rId57"/>
    <p:sldId id="431" r:id="rId58"/>
    <p:sldId id="432" r:id="rId59"/>
    <p:sldId id="424" r:id="rId60"/>
    <p:sldId id="411" r:id="rId61"/>
    <p:sldId id="412" r:id="rId62"/>
    <p:sldId id="276" r:id="rId63"/>
    <p:sldId id="277" r:id="rId64"/>
    <p:sldId id="413" r:id="rId65"/>
    <p:sldId id="425" r:id="rId66"/>
    <p:sldId id="279" r:id="rId67"/>
    <p:sldId id="278" r:id="rId68"/>
    <p:sldId id="434" r:id="rId69"/>
    <p:sldId id="433" r:id="rId70"/>
    <p:sldId id="435" r:id="rId71"/>
    <p:sldId id="436" r:id="rId72"/>
    <p:sldId id="437" r:id="rId73"/>
    <p:sldId id="438" r:id="rId74"/>
    <p:sldId id="439" r:id="rId75"/>
    <p:sldId id="440" r:id="rId76"/>
    <p:sldId id="441" r:id="rId77"/>
    <p:sldId id="442" r:id="rId78"/>
    <p:sldId id="443" r:id="rId79"/>
    <p:sldId id="444" r:id="rId80"/>
    <p:sldId id="445" r:id="rId81"/>
    <p:sldId id="446" r:id="rId82"/>
    <p:sldId id="447" r:id="rId83"/>
    <p:sldId id="448" r:id="rId84"/>
    <p:sldId id="310" r:id="rId8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2ECE1FD2-CAC1-411D-B37A-5ACA3EFAFD6B}" type="presOf" srcId="{E9D59AE0-1D43-4F5D-8DC1-D778507C1853}" destId="{8E9A00DC-4256-4A2C-ABC4-E9AC85DC1EEF}" srcOrd="0" destOrd="0" presId="urn:microsoft.com/office/officeart/2005/8/layout/vList2"/>
    <dgm:cxn modelId="{6367CDAE-365B-4AF4-A503-34C17EBF178F}" type="presOf" srcId="{8F61EF46-D8E8-4D24-98A5-9AF714E47E9E}" destId="{C8D6B295-93E9-4C38-8072-EEEB43E5E583}"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C5E74DFD-27AF-4994-8385-2C90D82734B9}" type="presOf" srcId="{703D4D02-5513-427D-B6E9-B2E187EE0C3A}" destId="{CC8763B3-4621-4666-B669-3C5BA2A30DBE}"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1889B266-32F3-4018-893A-0A10387F2151}" type="presOf" srcId="{9FD9567A-BA14-430C-A7C8-A074211FD53E}" destId="{FF3DEC59-498F-476A-B0B7-0911F1934DD9}" srcOrd="0" destOrd="0" presId="urn:microsoft.com/office/officeart/2005/8/layout/vList2"/>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10203F4B-A9D8-4538-8752-C36D145FEFE2}" srcId="{703D4D02-5513-427D-B6E9-B2E187EE0C3A}" destId="{9FD9567A-BA14-430C-A7C8-A074211FD53E}" srcOrd="2" destOrd="0" parTransId="{2700B62A-61FF-4C6C-8D9B-CBFC3A418338}" sibTransId="{EAAB2414-FBD9-4C2F-B08C-8AB515C0B089}"/>
    <dgm:cxn modelId="{626EF31C-3629-40DD-BDD6-770C6AA3490E}" type="presOf" srcId="{4AF65FE0-2F36-4F1D-A183-89BF2A75D4BB}" destId="{D4009E07-91F3-4DB4-AC12-84087D11945C}"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279755C-2A79-478E-9DDE-0AC332FFB355}" srcId="{703D4D02-5513-427D-B6E9-B2E187EE0C3A}" destId="{04862CF3-D288-4540-9B6A-7B38A298A6CD}" srcOrd="6" destOrd="0" parTransId="{8D5F51AD-7A42-46F9-A08D-D5B99046F118}" sibTransId="{EF2936D3-CC7C-422D-B65E-628E7FF91CD4}"/>
    <dgm:cxn modelId="{62E653FF-C2EE-4141-A09B-A50E932CB305}" srcId="{703D4D02-5513-427D-B6E9-B2E187EE0C3A}" destId="{DA4DF341-6F7D-4B89-8358-91D99FE4C900}" srcOrd="3" destOrd="0" parTransId="{6D87F9C7-C165-485F-B868-FC92D96A1C8D}" sibTransId="{B2CF4BD6-F162-401A-BF20-6050B8FFE171}"/>
    <dgm:cxn modelId="{64CD51CA-6276-4B35-9F12-E723DD660B68}" type="presOf" srcId="{DA4DF341-6F7D-4B89-8358-91D99FE4C900}" destId="{A4A6EE28-BF09-45AA-AD37-2734D801E311}" srcOrd="0" destOrd="0" presId="urn:microsoft.com/office/officeart/2005/8/layout/vList2"/>
    <dgm:cxn modelId="{09764B2F-EBCA-4DBC-9586-28888AD9A672}" type="presOf" srcId="{982D478A-1E21-4385-9630-934F8777F993}" destId="{83EC1D14-B972-48EA-B443-789BDCB5A5F0}" srcOrd="0" destOrd="0" presId="urn:microsoft.com/office/officeart/2005/8/layout/vList2"/>
    <dgm:cxn modelId="{78B110B2-F89B-4F77-A579-F9FD19BE52A6}" type="presOf" srcId="{54AA76A3-6F56-4C06-A33D-8BF49A89C2A1}" destId="{B2F358A6-2EFE-4558-94D7-B86EC5050C91}" srcOrd="0" destOrd="0" presId="urn:microsoft.com/office/officeart/2005/8/layout/vList2"/>
    <dgm:cxn modelId="{745CB85D-37A6-4033-9AD1-ED35E922DAE1}" type="presOf" srcId="{6F996A8B-0DA8-4C7F-A559-FC37973A2FE9}" destId="{04765EF5-9D12-4272-82A1-954A0BCA8F5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7B936BD8-F169-4168-A150-CB50CFB6A1B6}" type="presOf" srcId="{04862CF3-D288-4540-9B6A-7B38A298A6CD}" destId="{9FF40963-4D12-448B-AEB6-BA37001A67BC}" srcOrd="0" destOrd="0" presId="urn:microsoft.com/office/officeart/2005/8/layout/vList2"/>
    <dgm:cxn modelId="{8E334EA8-3A6D-4D9A-B680-946E2A156427}" type="presOf" srcId="{F638D74F-868F-4783-AD46-03F73E31B2CA}" destId="{EB7118B7-CF96-4530-A1D2-4C1C5C7CAD47}" srcOrd="0" destOrd="0" presId="urn:microsoft.com/office/officeart/2005/8/layout/vList2"/>
    <dgm:cxn modelId="{5E81E8F0-64DB-47FB-8B44-4E0D00D3BF01}" type="presParOf" srcId="{CC8763B3-4621-4666-B669-3C5BA2A30DBE}" destId="{B2F358A6-2EFE-4558-94D7-B86EC5050C91}" srcOrd="0" destOrd="0" presId="urn:microsoft.com/office/officeart/2005/8/layout/vList2"/>
    <dgm:cxn modelId="{72D89FFF-DB52-4C40-B30F-6BB68EFCE416}" type="presParOf" srcId="{CC8763B3-4621-4666-B669-3C5BA2A30DBE}" destId="{D10E9AD5-6E9D-453C-BF76-07F1B701D45A}" srcOrd="1" destOrd="0" presId="urn:microsoft.com/office/officeart/2005/8/layout/vList2"/>
    <dgm:cxn modelId="{54727B0C-68AD-46E9-8552-25A0F2336633}" type="presParOf" srcId="{CC8763B3-4621-4666-B669-3C5BA2A30DBE}" destId="{04765EF5-9D12-4272-82A1-954A0BCA8F51}" srcOrd="2" destOrd="0" presId="urn:microsoft.com/office/officeart/2005/8/layout/vList2"/>
    <dgm:cxn modelId="{ADDCFB1D-AAB0-4EDD-A600-5E40E7F2E3DF}" type="presParOf" srcId="{CC8763B3-4621-4666-B669-3C5BA2A30DBE}" destId="{F469EEAB-D6C4-4819-87AB-16A7C500F8FD}" srcOrd="3" destOrd="0" presId="urn:microsoft.com/office/officeart/2005/8/layout/vList2"/>
    <dgm:cxn modelId="{AE9F899C-BA2E-408A-AAEF-1AC1FDFAFEF6}" type="presParOf" srcId="{CC8763B3-4621-4666-B669-3C5BA2A30DBE}" destId="{FF3DEC59-498F-476A-B0B7-0911F1934DD9}" srcOrd="4" destOrd="0" presId="urn:microsoft.com/office/officeart/2005/8/layout/vList2"/>
    <dgm:cxn modelId="{2F869360-F6EB-4AD1-AC31-820DF4FB11CD}" type="presParOf" srcId="{CC8763B3-4621-4666-B669-3C5BA2A30DBE}" destId="{052FADEF-D9FD-43C0-BAB6-B49BB2919851}" srcOrd="5" destOrd="0" presId="urn:microsoft.com/office/officeart/2005/8/layout/vList2"/>
    <dgm:cxn modelId="{EAC6FFD4-D817-4FF4-B284-D2CD01D8DB70}" type="presParOf" srcId="{CC8763B3-4621-4666-B669-3C5BA2A30DBE}" destId="{A4A6EE28-BF09-45AA-AD37-2734D801E311}" srcOrd="6" destOrd="0" presId="urn:microsoft.com/office/officeart/2005/8/layout/vList2"/>
    <dgm:cxn modelId="{4B17D45E-5AF5-4F9A-8E69-F4333526AB3A}" type="presParOf" srcId="{CC8763B3-4621-4666-B669-3C5BA2A30DBE}" destId="{25D89E96-C06F-4A01-A04F-558CA060C5C5}" srcOrd="7" destOrd="0" presId="urn:microsoft.com/office/officeart/2005/8/layout/vList2"/>
    <dgm:cxn modelId="{AEAE2C5A-1FE1-48FF-8BAF-B5C0476F2C1D}" type="presParOf" srcId="{CC8763B3-4621-4666-B669-3C5BA2A30DBE}" destId="{8E9A00DC-4256-4A2C-ABC4-E9AC85DC1EEF}" srcOrd="8" destOrd="0" presId="urn:microsoft.com/office/officeart/2005/8/layout/vList2"/>
    <dgm:cxn modelId="{E5E2C8CA-C7F3-4ECA-9E0D-B043AEE122D7}" type="presParOf" srcId="{CC8763B3-4621-4666-B669-3C5BA2A30DBE}" destId="{FC0611C7-4010-45D4-812D-BBEF3151E12A}" srcOrd="9" destOrd="0" presId="urn:microsoft.com/office/officeart/2005/8/layout/vList2"/>
    <dgm:cxn modelId="{34565D0F-C976-4541-B784-327928871C1A}" type="presParOf" srcId="{CC8763B3-4621-4666-B669-3C5BA2A30DBE}" destId="{D4009E07-91F3-4DB4-AC12-84087D11945C}" srcOrd="10" destOrd="0" presId="urn:microsoft.com/office/officeart/2005/8/layout/vList2"/>
    <dgm:cxn modelId="{5EFD9BB5-280C-4F90-96C5-A2FA2DBE7C1B}" type="presParOf" srcId="{CC8763B3-4621-4666-B669-3C5BA2A30DBE}" destId="{3DA0E859-162B-4177-8463-CFD5199C526E}" srcOrd="11" destOrd="0" presId="urn:microsoft.com/office/officeart/2005/8/layout/vList2"/>
    <dgm:cxn modelId="{67602E01-6445-4D1A-AB7A-9CA6A965839B}" type="presParOf" srcId="{CC8763B3-4621-4666-B669-3C5BA2A30DBE}" destId="{9FF40963-4D12-448B-AEB6-BA37001A67BC}" srcOrd="12" destOrd="0" presId="urn:microsoft.com/office/officeart/2005/8/layout/vList2"/>
    <dgm:cxn modelId="{778DE91E-F75D-42A0-9DE2-9C266A127800}" type="presParOf" srcId="{CC8763B3-4621-4666-B669-3C5BA2A30DBE}" destId="{D2D6487C-9F1B-4914-8436-18761A2DEA1C}" srcOrd="13" destOrd="0" presId="urn:microsoft.com/office/officeart/2005/8/layout/vList2"/>
    <dgm:cxn modelId="{71E1B52D-2C2C-44F0-BBD2-3AC779162C41}" type="presParOf" srcId="{CC8763B3-4621-4666-B669-3C5BA2A30DBE}" destId="{EB7118B7-CF96-4530-A1D2-4C1C5C7CAD47}" srcOrd="14" destOrd="0" presId="urn:microsoft.com/office/officeart/2005/8/layout/vList2"/>
    <dgm:cxn modelId="{9F993553-A0BF-4766-8138-100181828B6C}" type="presParOf" srcId="{CC8763B3-4621-4666-B669-3C5BA2A30DBE}" destId="{8F425107-684B-43B8-857E-6C5441412E64}" srcOrd="15" destOrd="0" presId="urn:microsoft.com/office/officeart/2005/8/layout/vList2"/>
    <dgm:cxn modelId="{DD536365-2E79-4960-9F04-30FACFDD67C5}" type="presParOf" srcId="{CC8763B3-4621-4666-B669-3C5BA2A30DBE}" destId="{C8D6B295-93E9-4C38-8072-EEEB43E5E583}" srcOrd="16" destOrd="0" presId="urn:microsoft.com/office/officeart/2005/8/layout/vList2"/>
    <dgm:cxn modelId="{A48BD643-4CDD-4337-94F8-5A55E36A9E4F}" type="presParOf" srcId="{CC8763B3-4621-4666-B669-3C5BA2A30DBE}" destId="{48966D50-D905-4CD6-9DF6-33BAB06E1957}" srcOrd="17" destOrd="0" presId="urn:microsoft.com/office/officeart/2005/8/layout/vList2"/>
    <dgm:cxn modelId="{490B3F8C-4729-426F-9A12-4FFF7411B81E}" type="presParOf" srcId="{CC8763B3-4621-4666-B669-3C5BA2A30DBE}" destId="{83EC1D14-B972-48EA-B443-789BDCB5A5F0}" srcOrd="1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27AADDB0-5092-454B-9D28-831EB1487BBA}" type="presOf" srcId="{703D4D02-5513-427D-B6E9-B2E187EE0C3A}" destId="{CC8763B3-4621-4666-B669-3C5BA2A30DBE}" srcOrd="0" destOrd="0" presId="urn:microsoft.com/office/officeart/2005/8/layout/vList2"/>
    <dgm:cxn modelId="{87A5F3E9-5381-4AFB-B9AE-980EAE31FBED}" type="presOf" srcId="{DA4DF341-6F7D-4B89-8358-91D99FE4C900}" destId="{A4A6EE28-BF09-45AA-AD37-2734D801E311}" srcOrd="0" destOrd="0" presId="urn:microsoft.com/office/officeart/2005/8/layout/vList2"/>
    <dgm:cxn modelId="{6DD0D6CE-8928-4F7F-8DEB-5021402BCDF3}" type="presOf" srcId="{F638D74F-868F-4783-AD46-03F73E31B2CA}" destId="{EB7118B7-CF96-4530-A1D2-4C1C5C7CAD47}" srcOrd="0" destOrd="0" presId="urn:microsoft.com/office/officeart/2005/8/layout/vList2"/>
    <dgm:cxn modelId="{24B9044D-EC5E-459F-A225-9CAC8E1A809B}" type="presOf" srcId="{6F996A8B-0DA8-4C7F-A559-FC37973A2FE9}" destId="{04765EF5-9D12-4272-82A1-954A0BCA8F51}"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89304E95-4753-480C-89C8-8170DCEC0FEC}" type="presOf" srcId="{04862CF3-D288-4540-9B6A-7B38A298A6CD}" destId="{9FF40963-4D12-448B-AEB6-BA37001A67B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B3B75993-6752-4B9B-8525-1C65519BEB32}" type="presOf" srcId="{54AA76A3-6F56-4C06-A33D-8BF49A89C2A1}" destId="{B2F358A6-2EFE-4558-94D7-B86EC5050C9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10203F4B-A9D8-4538-8752-C36D145FEFE2}" srcId="{703D4D02-5513-427D-B6E9-B2E187EE0C3A}" destId="{9FD9567A-BA14-430C-A7C8-A074211FD53E}" srcOrd="2" destOrd="0" parTransId="{2700B62A-61FF-4C6C-8D9B-CBFC3A418338}" sibTransId="{EAAB2414-FBD9-4C2F-B08C-8AB515C0B089}"/>
    <dgm:cxn modelId="{AB3465DB-2A08-4FDE-896C-CCFEB2FC93ED}" type="presOf" srcId="{8F61EF46-D8E8-4D24-98A5-9AF714E47E9E}" destId="{C8D6B295-93E9-4C38-8072-EEEB43E5E583}" srcOrd="0" destOrd="0" presId="urn:microsoft.com/office/officeart/2005/8/layout/vList2"/>
    <dgm:cxn modelId="{0BA2BEC7-47A9-4AC7-B531-56522CC07E60}" type="presOf" srcId="{4AF65FE0-2F36-4F1D-A183-89BF2A75D4BB}" destId="{D4009E07-91F3-4DB4-AC12-84087D11945C}"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62E653FF-C2EE-4141-A09B-A50E932CB305}" srcId="{703D4D02-5513-427D-B6E9-B2E187EE0C3A}" destId="{DA4DF341-6F7D-4B89-8358-91D99FE4C900}" srcOrd="3" destOrd="0" parTransId="{6D87F9C7-C165-485F-B868-FC92D96A1C8D}" sibTransId="{B2CF4BD6-F162-401A-BF20-6050B8FFE171}"/>
    <dgm:cxn modelId="{26EEDB7C-C33D-4AE5-9DEB-1759956C01B6}" type="presOf" srcId="{E9D59AE0-1D43-4F5D-8DC1-D778507C1853}" destId="{8E9A00DC-4256-4A2C-ABC4-E9AC85DC1EEF}" srcOrd="0" destOrd="0" presId="urn:microsoft.com/office/officeart/2005/8/layout/vList2"/>
    <dgm:cxn modelId="{EFC87277-CC2A-4FA2-810B-80A8E2D5DE65}" type="presOf" srcId="{982D478A-1E21-4385-9630-934F8777F993}" destId="{83EC1D14-B972-48EA-B443-789BDCB5A5F0}"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91DA2190-814E-4AB5-92A0-2FD7365A2B9F}" type="presOf" srcId="{9FD9567A-BA14-430C-A7C8-A074211FD53E}" destId="{FF3DEC59-498F-476A-B0B7-0911F1934DD9}"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3D8F1F6F-0793-473F-8002-4EE76667BD8B}" type="presParOf" srcId="{CC8763B3-4621-4666-B669-3C5BA2A30DBE}" destId="{B2F358A6-2EFE-4558-94D7-B86EC5050C91}" srcOrd="0" destOrd="0" presId="urn:microsoft.com/office/officeart/2005/8/layout/vList2"/>
    <dgm:cxn modelId="{9C7A70AB-B405-4E61-9A73-99CD620D9F5C}" type="presParOf" srcId="{CC8763B3-4621-4666-B669-3C5BA2A30DBE}" destId="{D10E9AD5-6E9D-453C-BF76-07F1B701D45A}" srcOrd="1" destOrd="0" presId="urn:microsoft.com/office/officeart/2005/8/layout/vList2"/>
    <dgm:cxn modelId="{15134C5F-1308-4468-90AA-FBCD691BF3FF}" type="presParOf" srcId="{CC8763B3-4621-4666-B669-3C5BA2A30DBE}" destId="{04765EF5-9D12-4272-82A1-954A0BCA8F51}" srcOrd="2" destOrd="0" presId="urn:microsoft.com/office/officeart/2005/8/layout/vList2"/>
    <dgm:cxn modelId="{3CDFE566-6463-46C7-BB8E-ACDA5B7E3C7E}" type="presParOf" srcId="{CC8763B3-4621-4666-B669-3C5BA2A30DBE}" destId="{F469EEAB-D6C4-4819-87AB-16A7C500F8FD}" srcOrd="3" destOrd="0" presId="urn:microsoft.com/office/officeart/2005/8/layout/vList2"/>
    <dgm:cxn modelId="{C1A849E9-18F2-4D2F-BC96-C59FC6401D04}" type="presParOf" srcId="{CC8763B3-4621-4666-B669-3C5BA2A30DBE}" destId="{FF3DEC59-498F-476A-B0B7-0911F1934DD9}" srcOrd="4" destOrd="0" presId="urn:microsoft.com/office/officeart/2005/8/layout/vList2"/>
    <dgm:cxn modelId="{D08E44C5-3E9F-4A87-B4E6-144B6349AD52}" type="presParOf" srcId="{CC8763B3-4621-4666-B669-3C5BA2A30DBE}" destId="{052FADEF-D9FD-43C0-BAB6-B49BB2919851}" srcOrd="5" destOrd="0" presId="urn:microsoft.com/office/officeart/2005/8/layout/vList2"/>
    <dgm:cxn modelId="{26631952-78A1-4C07-84F2-55AA5F19840E}" type="presParOf" srcId="{CC8763B3-4621-4666-B669-3C5BA2A30DBE}" destId="{A4A6EE28-BF09-45AA-AD37-2734D801E311}" srcOrd="6" destOrd="0" presId="urn:microsoft.com/office/officeart/2005/8/layout/vList2"/>
    <dgm:cxn modelId="{64C62828-E665-4004-B5BE-EE0A3E1B824D}" type="presParOf" srcId="{CC8763B3-4621-4666-B669-3C5BA2A30DBE}" destId="{25D89E96-C06F-4A01-A04F-558CA060C5C5}" srcOrd="7" destOrd="0" presId="urn:microsoft.com/office/officeart/2005/8/layout/vList2"/>
    <dgm:cxn modelId="{57B16C80-3910-4280-9BA4-368D54126D03}" type="presParOf" srcId="{CC8763B3-4621-4666-B669-3C5BA2A30DBE}" destId="{8E9A00DC-4256-4A2C-ABC4-E9AC85DC1EEF}" srcOrd="8" destOrd="0" presId="urn:microsoft.com/office/officeart/2005/8/layout/vList2"/>
    <dgm:cxn modelId="{B61003F0-F60B-4E7B-AE40-24BB98176F84}" type="presParOf" srcId="{CC8763B3-4621-4666-B669-3C5BA2A30DBE}" destId="{FC0611C7-4010-45D4-812D-BBEF3151E12A}" srcOrd="9" destOrd="0" presId="urn:microsoft.com/office/officeart/2005/8/layout/vList2"/>
    <dgm:cxn modelId="{EE9B8EA3-BBB4-4D3F-B447-3AA5087F561D}" type="presParOf" srcId="{CC8763B3-4621-4666-B669-3C5BA2A30DBE}" destId="{D4009E07-91F3-4DB4-AC12-84087D11945C}" srcOrd="10" destOrd="0" presId="urn:microsoft.com/office/officeart/2005/8/layout/vList2"/>
    <dgm:cxn modelId="{5C44F080-6DBA-439A-9AE8-C989A8B6F93F}" type="presParOf" srcId="{CC8763B3-4621-4666-B669-3C5BA2A30DBE}" destId="{3DA0E859-162B-4177-8463-CFD5199C526E}" srcOrd="11" destOrd="0" presId="urn:microsoft.com/office/officeart/2005/8/layout/vList2"/>
    <dgm:cxn modelId="{219C8A9C-8E7A-4B1B-BFF3-072E5339A8B4}" type="presParOf" srcId="{CC8763B3-4621-4666-B669-3C5BA2A30DBE}" destId="{9FF40963-4D12-448B-AEB6-BA37001A67BC}" srcOrd="12" destOrd="0" presId="urn:microsoft.com/office/officeart/2005/8/layout/vList2"/>
    <dgm:cxn modelId="{6DCFD795-8DF2-4A07-8943-D2BCA9D8483A}" type="presParOf" srcId="{CC8763B3-4621-4666-B669-3C5BA2A30DBE}" destId="{D2D6487C-9F1B-4914-8436-18761A2DEA1C}" srcOrd="13" destOrd="0" presId="urn:microsoft.com/office/officeart/2005/8/layout/vList2"/>
    <dgm:cxn modelId="{42835304-46D5-4218-9CA3-A5C5E2DBDF12}" type="presParOf" srcId="{CC8763B3-4621-4666-B669-3C5BA2A30DBE}" destId="{EB7118B7-CF96-4530-A1D2-4C1C5C7CAD47}" srcOrd="14" destOrd="0" presId="urn:microsoft.com/office/officeart/2005/8/layout/vList2"/>
    <dgm:cxn modelId="{D7C73F5B-0036-45F2-97FC-359B4DD1469A}" type="presParOf" srcId="{CC8763B3-4621-4666-B669-3C5BA2A30DBE}" destId="{8F425107-684B-43B8-857E-6C5441412E64}" srcOrd="15" destOrd="0" presId="urn:microsoft.com/office/officeart/2005/8/layout/vList2"/>
    <dgm:cxn modelId="{4388FFEB-3F42-4093-B4C5-7DC3D3FA5BAE}" type="presParOf" srcId="{CC8763B3-4621-4666-B669-3C5BA2A30DBE}" destId="{C8D6B295-93E9-4C38-8072-EEEB43E5E583}" srcOrd="16" destOrd="0" presId="urn:microsoft.com/office/officeart/2005/8/layout/vList2"/>
    <dgm:cxn modelId="{D54FA624-4510-465C-98BD-910D8F52DAB3}" type="presParOf" srcId="{CC8763B3-4621-4666-B669-3C5BA2A30DBE}" destId="{48966D50-D905-4CD6-9DF6-33BAB06E1957}" srcOrd="17" destOrd="0" presId="urn:microsoft.com/office/officeart/2005/8/layout/vList2"/>
    <dgm:cxn modelId="{41636161-FDA3-4732-B74B-759CD786B5C7}" type="presParOf" srcId="{CC8763B3-4621-4666-B669-3C5BA2A30DBE}" destId="{83EC1D14-B972-48EA-B443-789BDCB5A5F0}" srcOrd="1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6BC6EA6C-0B3D-4E25-9B66-8AD4D58A49AD}" type="presOf" srcId="{04862CF3-D288-4540-9B6A-7B38A298A6CD}" destId="{9FF40963-4D12-448B-AEB6-BA37001A67BC}" srcOrd="0" destOrd="0" presId="urn:microsoft.com/office/officeart/2005/8/layout/vList2"/>
    <dgm:cxn modelId="{C191C9C5-D42E-4B18-9C2C-64E817A89D51}" type="presOf" srcId="{9FD9567A-BA14-430C-A7C8-A074211FD53E}" destId="{FF3DEC59-498F-476A-B0B7-0911F1934DD9}"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022843C-715A-40A0-8194-1B45379DA6FA}" type="presOf" srcId="{4AF65FE0-2F36-4F1D-A183-89BF2A75D4BB}" destId="{D4009E07-91F3-4DB4-AC12-84087D11945C}"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D547E320-0F27-4CBD-A27C-68B0B7A9B80B}" type="presOf" srcId="{982D478A-1E21-4385-9630-934F8777F993}" destId="{83EC1D14-B972-48EA-B443-789BDCB5A5F0}"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0C863C87-56E3-43CF-AF08-614D9C2BAA0A}" type="presOf" srcId="{F638D74F-868F-4783-AD46-03F73E31B2CA}" destId="{EB7118B7-CF96-4530-A1D2-4C1C5C7CAD47}"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73B7193A-DD13-46AD-9AD0-EB9D7F9BB4F5}" type="presOf" srcId="{703D4D02-5513-427D-B6E9-B2E187EE0C3A}" destId="{CC8763B3-4621-4666-B669-3C5BA2A30DBE}"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A56EF99B-0E47-48AF-9B01-83306103B6E7}" type="presOf" srcId="{6F996A8B-0DA8-4C7F-A559-FC37973A2FE9}" destId="{04765EF5-9D12-4272-82A1-954A0BCA8F51}"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6F78AF77-D84E-4B76-B67C-D1B726D84048}" type="presOf" srcId="{54AA76A3-6F56-4C06-A33D-8BF49A89C2A1}" destId="{B2F358A6-2EFE-4558-94D7-B86EC5050C91}" srcOrd="0" destOrd="0" presId="urn:microsoft.com/office/officeart/2005/8/layout/vList2"/>
    <dgm:cxn modelId="{23D1D1F8-959B-4A1B-A79E-7F31FCCD4794}" type="presOf" srcId="{E9D59AE0-1D43-4F5D-8DC1-D778507C1853}" destId="{8E9A00DC-4256-4A2C-ABC4-E9AC85DC1EEF}"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523923E5-CD2F-4638-B56E-0E4EDD420AE5}" type="presOf" srcId="{8F61EF46-D8E8-4D24-98A5-9AF714E47E9E}" destId="{C8D6B295-93E9-4C38-8072-EEEB43E5E583}"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815FD41B-61FF-46F9-9F2A-98AD010B1394}" srcId="{703D4D02-5513-427D-B6E9-B2E187EE0C3A}" destId="{F638D74F-868F-4783-AD46-03F73E31B2CA}" srcOrd="7" destOrd="0" parTransId="{B50C1553-7786-4560-A468-4A19BA0FC9DE}" sibTransId="{9E25D6BE-EF50-46CE-84D2-2642ACA1BFAD}"/>
    <dgm:cxn modelId="{62E653FF-C2EE-4141-A09B-A50E932CB305}" srcId="{703D4D02-5513-427D-B6E9-B2E187EE0C3A}" destId="{DA4DF341-6F7D-4B89-8358-91D99FE4C900}" srcOrd="3" destOrd="0" parTransId="{6D87F9C7-C165-485F-B868-FC92D96A1C8D}" sibTransId="{B2CF4BD6-F162-401A-BF20-6050B8FFE171}"/>
    <dgm:cxn modelId="{F7DE68B4-8EB4-4023-B0BF-E23B293F2F87}" type="presOf" srcId="{DA4DF341-6F7D-4B89-8358-91D99FE4C900}" destId="{A4A6EE28-BF09-45AA-AD37-2734D801E311}" srcOrd="0" destOrd="0" presId="urn:microsoft.com/office/officeart/2005/8/layout/vList2"/>
    <dgm:cxn modelId="{3286297C-2503-4C93-8F66-338E81010D9A}" type="presParOf" srcId="{CC8763B3-4621-4666-B669-3C5BA2A30DBE}" destId="{B2F358A6-2EFE-4558-94D7-B86EC5050C91}" srcOrd="0" destOrd="0" presId="urn:microsoft.com/office/officeart/2005/8/layout/vList2"/>
    <dgm:cxn modelId="{E7D9D436-6A71-4852-A2CC-43F23410C047}" type="presParOf" srcId="{CC8763B3-4621-4666-B669-3C5BA2A30DBE}" destId="{D10E9AD5-6E9D-453C-BF76-07F1B701D45A}" srcOrd="1" destOrd="0" presId="urn:microsoft.com/office/officeart/2005/8/layout/vList2"/>
    <dgm:cxn modelId="{4C32A289-9012-435D-9DFC-6A5246DE70D5}" type="presParOf" srcId="{CC8763B3-4621-4666-B669-3C5BA2A30DBE}" destId="{04765EF5-9D12-4272-82A1-954A0BCA8F51}" srcOrd="2" destOrd="0" presId="urn:microsoft.com/office/officeart/2005/8/layout/vList2"/>
    <dgm:cxn modelId="{F331E6CF-4FFD-441B-86F9-0206A424F4FF}" type="presParOf" srcId="{CC8763B3-4621-4666-B669-3C5BA2A30DBE}" destId="{F469EEAB-D6C4-4819-87AB-16A7C500F8FD}" srcOrd="3" destOrd="0" presId="urn:microsoft.com/office/officeart/2005/8/layout/vList2"/>
    <dgm:cxn modelId="{7D9F9D07-F623-4275-AFBD-F85451419AF4}" type="presParOf" srcId="{CC8763B3-4621-4666-B669-3C5BA2A30DBE}" destId="{FF3DEC59-498F-476A-B0B7-0911F1934DD9}" srcOrd="4" destOrd="0" presId="urn:microsoft.com/office/officeart/2005/8/layout/vList2"/>
    <dgm:cxn modelId="{3D3EF7EE-4A03-46EE-AF39-3E645BC82ED0}" type="presParOf" srcId="{CC8763B3-4621-4666-B669-3C5BA2A30DBE}" destId="{052FADEF-D9FD-43C0-BAB6-B49BB2919851}" srcOrd="5" destOrd="0" presId="urn:microsoft.com/office/officeart/2005/8/layout/vList2"/>
    <dgm:cxn modelId="{A2920408-3389-4E25-8029-6021B50EF67E}" type="presParOf" srcId="{CC8763B3-4621-4666-B669-3C5BA2A30DBE}" destId="{A4A6EE28-BF09-45AA-AD37-2734D801E311}" srcOrd="6" destOrd="0" presId="urn:microsoft.com/office/officeart/2005/8/layout/vList2"/>
    <dgm:cxn modelId="{7FCC0528-DDF0-4134-95C7-F5AAD56DE182}" type="presParOf" srcId="{CC8763B3-4621-4666-B669-3C5BA2A30DBE}" destId="{25D89E96-C06F-4A01-A04F-558CA060C5C5}" srcOrd="7" destOrd="0" presId="urn:microsoft.com/office/officeart/2005/8/layout/vList2"/>
    <dgm:cxn modelId="{A84E6FEF-71F8-4769-9C9E-73636F5C40EA}" type="presParOf" srcId="{CC8763B3-4621-4666-B669-3C5BA2A30DBE}" destId="{8E9A00DC-4256-4A2C-ABC4-E9AC85DC1EEF}" srcOrd="8" destOrd="0" presId="urn:microsoft.com/office/officeart/2005/8/layout/vList2"/>
    <dgm:cxn modelId="{134D8432-7877-41AD-8024-2232B78ACC9D}" type="presParOf" srcId="{CC8763B3-4621-4666-B669-3C5BA2A30DBE}" destId="{FC0611C7-4010-45D4-812D-BBEF3151E12A}" srcOrd="9" destOrd="0" presId="urn:microsoft.com/office/officeart/2005/8/layout/vList2"/>
    <dgm:cxn modelId="{558E5913-B378-486F-BEBE-1FB86005AD70}" type="presParOf" srcId="{CC8763B3-4621-4666-B669-3C5BA2A30DBE}" destId="{D4009E07-91F3-4DB4-AC12-84087D11945C}" srcOrd="10" destOrd="0" presId="urn:microsoft.com/office/officeart/2005/8/layout/vList2"/>
    <dgm:cxn modelId="{CC48EB79-25F7-4BED-8397-74683297E44E}" type="presParOf" srcId="{CC8763B3-4621-4666-B669-3C5BA2A30DBE}" destId="{3DA0E859-162B-4177-8463-CFD5199C526E}" srcOrd="11" destOrd="0" presId="urn:microsoft.com/office/officeart/2005/8/layout/vList2"/>
    <dgm:cxn modelId="{2C266B4A-4996-43C9-BCFE-EB8744D2DC36}" type="presParOf" srcId="{CC8763B3-4621-4666-B669-3C5BA2A30DBE}" destId="{9FF40963-4D12-448B-AEB6-BA37001A67BC}" srcOrd="12" destOrd="0" presId="urn:microsoft.com/office/officeart/2005/8/layout/vList2"/>
    <dgm:cxn modelId="{EABE6D0D-F16C-444D-9324-4C3AA20D0143}" type="presParOf" srcId="{CC8763B3-4621-4666-B669-3C5BA2A30DBE}" destId="{D2D6487C-9F1B-4914-8436-18761A2DEA1C}" srcOrd="13" destOrd="0" presId="urn:microsoft.com/office/officeart/2005/8/layout/vList2"/>
    <dgm:cxn modelId="{349BCAFF-17F3-4DFB-90AC-A9AA3C6EC6C0}" type="presParOf" srcId="{CC8763B3-4621-4666-B669-3C5BA2A30DBE}" destId="{EB7118B7-CF96-4530-A1D2-4C1C5C7CAD47}" srcOrd="14" destOrd="0" presId="urn:microsoft.com/office/officeart/2005/8/layout/vList2"/>
    <dgm:cxn modelId="{3EC03511-3759-47FA-9374-F08590767156}" type="presParOf" srcId="{CC8763B3-4621-4666-B669-3C5BA2A30DBE}" destId="{8F425107-684B-43B8-857E-6C5441412E64}" srcOrd="15" destOrd="0" presId="urn:microsoft.com/office/officeart/2005/8/layout/vList2"/>
    <dgm:cxn modelId="{170AABDD-C94F-4063-AEB0-6C0CA1C09614}" type="presParOf" srcId="{CC8763B3-4621-4666-B669-3C5BA2A30DBE}" destId="{C8D6B295-93E9-4C38-8072-EEEB43E5E583}" srcOrd="16" destOrd="0" presId="urn:microsoft.com/office/officeart/2005/8/layout/vList2"/>
    <dgm:cxn modelId="{A6066773-7907-4E93-A12D-2712BF6FD83D}" type="presParOf" srcId="{CC8763B3-4621-4666-B669-3C5BA2A30DBE}" destId="{48966D50-D905-4CD6-9DF6-33BAB06E1957}" srcOrd="17" destOrd="0" presId="urn:microsoft.com/office/officeart/2005/8/layout/vList2"/>
    <dgm:cxn modelId="{01733798-5FBE-42D4-95A9-B6734F378BB8}" type="presParOf" srcId="{CC8763B3-4621-4666-B669-3C5BA2A30DBE}" destId="{83EC1D14-B972-48EA-B443-789BDCB5A5F0}" srcOrd="1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tx1"/>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FB6A85A7-41D9-40A1-8902-188804DDDF7C}">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2400" kern="1200" dirty="0" smtClean="0">
              <a:solidFill>
                <a:schemeClr val="bg1"/>
              </a:solidFill>
              <a:latin typeface="Arial"/>
              <a:ea typeface="+mn-ea"/>
              <a:cs typeface="+mn-cs"/>
            </a:rPr>
            <a:t>Managing People Across Cultures</a:t>
          </a:r>
          <a:r>
            <a:rPr lang="en-MY" sz="2400" kern="1200" dirty="0" smtClean="0">
              <a:solidFill>
                <a:schemeClr val="bg1"/>
              </a:solidFill>
              <a:latin typeface="Arial"/>
              <a:ea typeface="+mn-ea"/>
              <a:cs typeface="+mn-cs"/>
            </a:rPr>
            <a:t>– </a:t>
          </a:r>
          <a:r>
            <a:rPr lang="en-MY" sz="2400" kern="1200" dirty="0" err="1" smtClean="0">
              <a:solidFill>
                <a:schemeClr val="bg1"/>
              </a:solidFill>
              <a:latin typeface="Arial"/>
              <a:ea typeface="+mn-ea"/>
              <a:cs typeface="+mn-cs"/>
            </a:rPr>
            <a:t>Trompenaar</a:t>
          </a:r>
          <a:endParaRPr lang="en-MY" sz="2400" kern="1200" dirty="0">
            <a:solidFill>
              <a:schemeClr val="bg1"/>
            </a:solidFill>
            <a:latin typeface="Arial"/>
            <a:ea typeface="+mn-ea"/>
            <a:cs typeface="+mn-cs"/>
          </a:endParaRPr>
        </a:p>
      </dgm:t>
    </dgm:pt>
    <dgm:pt modelId="{D3B1816F-4AB7-4B15-B738-F6FCA9D0B10A}" type="parTrans" cxnId="{8A767AA8-BA53-4463-A8EB-6B2254BBD65A}">
      <dgm:prSet/>
      <dgm:spPr/>
      <dgm:t>
        <a:bodyPr/>
        <a:lstStyle/>
        <a:p>
          <a:endParaRPr lang="en-US"/>
        </a:p>
      </dgm:t>
    </dgm:pt>
    <dgm:pt modelId="{657DF40C-5D28-4A4D-BAD3-6962A25E3E16}" type="sibTrans" cxnId="{8A767AA8-BA53-4463-A8EB-6B2254BBD65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009E07-91F3-4DB4-AC12-84087D11945C}" type="pres">
      <dgm:prSet presAssocID="{4AF65FE0-2F36-4F1D-A183-89BF2A75D4BB}" presName="parentText" presStyleLbl="node1" presStyleIdx="0" presStyleCnt="6"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1" presStyleCnt="6">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2" presStyleCnt="6">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3" presStyleCnt="6">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4" presStyleCnt="6">
        <dgm:presLayoutVars>
          <dgm:chMax val="0"/>
          <dgm:bulletEnabled val="1"/>
        </dgm:presLayoutVars>
      </dgm:prSet>
      <dgm:spPr>
        <a:xfrm>
          <a:off x="0" y="5689787"/>
          <a:ext cx="7632848" cy="561599"/>
        </a:xfrm>
        <a:prstGeom prst="roundRect">
          <a:avLst/>
        </a:prstGeom>
      </dgm:spPr>
      <dgm:t>
        <a:bodyPr/>
        <a:lstStyle/>
        <a:p>
          <a:endParaRPr lang="en-US"/>
        </a:p>
      </dgm:t>
    </dgm:pt>
    <dgm:pt modelId="{EAB0467A-2545-4CC4-97C7-F448BEDC599C}" type="pres">
      <dgm:prSet presAssocID="{CC115CCB-82A9-4CB6-A5F2-86803284DF11}" presName="spacer" presStyleCnt="0"/>
      <dgm:spPr/>
    </dgm:pt>
    <dgm:pt modelId="{D68453A5-A947-4009-A199-562D05428D23}" type="pres">
      <dgm:prSet presAssocID="{FB6A85A7-41D9-40A1-8902-188804DDDF7C}" presName="parentText" presStyleLbl="node1" presStyleIdx="5" presStyleCnt="6">
        <dgm:presLayoutVars>
          <dgm:chMax val="0"/>
          <dgm:bulletEnabled val="1"/>
        </dgm:presLayoutVars>
      </dgm:prSet>
      <dgm:spPr/>
      <dgm:t>
        <a:bodyPr/>
        <a:lstStyle/>
        <a:p>
          <a:endParaRPr lang="en-US"/>
        </a:p>
      </dgm:t>
    </dgm:pt>
  </dgm:ptLst>
  <dgm:cxnLst>
    <dgm:cxn modelId="{ADAC4F7A-C2C5-4B14-A2AC-FE9B60C2D612}" type="presOf" srcId="{8F61EF46-D8E8-4D24-98A5-9AF714E47E9E}" destId="{C8D6B295-93E9-4C38-8072-EEEB43E5E583}" srcOrd="0" destOrd="0" presId="urn:microsoft.com/office/officeart/2005/8/layout/vList2"/>
    <dgm:cxn modelId="{1F873C8A-F0C8-4AD6-ABBB-F8E2934D6A37}" srcId="{703D4D02-5513-427D-B6E9-B2E187EE0C3A}" destId="{4AF65FE0-2F36-4F1D-A183-89BF2A75D4BB}" srcOrd="0" destOrd="0" parTransId="{3A1608F3-11C2-4250-95DA-B89899F25A7D}" sibTransId="{AB4D0581-E63A-45FC-B031-561BFDD66ADA}"/>
    <dgm:cxn modelId="{9210790F-31B5-4592-9547-5137196E0657}" type="presOf" srcId="{FB6A85A7-41D9-40A1-8902-188804DDDF7C}" destId="{D68453A5-A947-4009-A199-562D05428D23}" srcOrd="0" destOrd="0" presId="urn:microsoft.com/office/officeart/2005/8/layout/vList2"/>
    <dgm:cxn modelId="{8279755C-2A79-478E-9DDE-0AC332FFB355}" srcId="{703D4D02-5513-427D-B6E9-B2E187EE0C3A}" destId="{04862CF3-D288-4540-9B6A-7B38A298A6CD}" srcOrd="1" destOrd="0" parTransId="{8D5F51AD-7A42-46F9-A08D-D5B99046F118}" sibTransId="{EF2936D3-CC7C-422D-B65E-628E7FF91CD4}"/>
    <dgm:cxn modelId="{ACBD2060-79EE-4EF1-A8C3-98F0FE7AB0C2}" type="presOf" srcId="{703D4D02-5513-427D-B6E9-B2E187EE0C3A}" destId="{CC8763B3-4621-4666-B669-3C5BA2A30DBE}" srcOrd="0" destOrd="0" presId="urn:microsoft.com/office/officeart/2005/8/layout/vList2"/>
    <dgm:cxn modelId="{6F11CBFA-38D4-4802-81A8-7220434C5819}" type="presOf" srcId="{4AF65FE0-2F36-4F1D-A183-89BF2A75D4BB}" destId="{D4009E07-91F3-4DB4-AC12-84087D11945C}" srcOrd="0" destOrd="0" presId="urn:microsoft.com/office/officeart/2005/8/layout/vList2"/>
    <dgm:cxn modelId="{8A767AA8-BA53-4463-A8EB-6B2254BBD65A}" srcId="{703D4D02-5513-427D-B6E9-B2E187EE0C3A}" destId="{FB6A85A7-41D9-40A1-8902-188804DDDF7C}" srcOrd="5" destOrd="0" parTransId="{D3B1816F-4AB7-4B15-B738-F6FCA9D0B10A}" sibTransId="{657DF40C-5D28-4A4D-BAD3-6962A25E3E16}"/>
    <dgm:cxn modelId="{815FD41B-61FF-46F9-9F2A-98AD010B1394}" srcId="{703D4D02-5513-427D-B6E9-B2E187EE0C3A}" destId="{F638D74F-868F-4783-AD46-03F73E31B2CA}" srcOrd="2" destOrd="0" parTransId="{B50C1553-7786-4560-A468-4A19BA0FC9DE}" sibTransId="{9E25D6BE-EF50-46CE-84D2-2642ACA1BFAD}"/>
    <dgm:cxn modelId="{40D1DFDA-5426-451A-9CA9-2637DF362342}" srcId="{703D4D02-5513-427D-B6E9-B2E187EE0C3A}" destId="{8F61EF46-D8E8-4D24-98A5-9AF714E47E9E}" srcOrd="3" destOrd="0" parTransId="{9EF8DA53-F81A-4AD2-844A-48A12AA4ED6C}" sibTransId="{8D8770BD-F8F2-449C-84F4-B184B3BAE366}"/>
    <dgm:cxn modelId="{7D13250D-8BAE-482D-9709-8EB4C3D1C6EF}" type="presOf" srcId="{F638D74F-868F-4783-AD46-03F73E31B2CA}" destId="{EB7118B7-CF96-4530-A1D2-4C1C5C7CAD47}" srcOrd="0" destOrd="0" presId="urn:microsoft.com/office/officeart/2005/8/layout/vList2"/>
    <dgm:cxn modelId="{FDEE2440-7DC2-4F1B-9578-87AE5755371A}" type="presOf" srcId="{04862CF3-D288-4540-9B6A-7B38A298A6CD}" destId="{9FF40963-4D12-448B-AEB6-BA37001A67BC}" srcOrd="0" destOrd="0" presId="urn:microsoft.com/office/officeart/2005/8/layout/vList2"/>
    <dgm:cxn modelId="{5F38AE95-8DC4-4790-9509-4BAE471B8C23}" type="presOf" srcId="{982D478A-1E21-4385-9630-934F8777F993}" destId="{83EC1D14-B972-48EA-B443-789BDCB5A5F0}" srcOrd="0" destOrd="0" presId="urn:microsoft.com/office/officeart/2005/8/layout/vList2"/>
    <dgm:cxn modelId="{A471C420-89D7-473F-AB18-D669B17972F4}" srcId="{703D4D02-5513-427D-B6E9-B2E187EE0C3A}" destId="{982D478A-1E21-4385-9630-934F8777F993}" srcOrd="4" destOrd="0" parTransId="{50D4B397-0489-4398-AF35-F9379C765BC8}" sibTransId="{CC115CCB-82A9-4CB6-A5F2-86803284DF11}"/>
    <dgm:cxn modelId="{5267CA5E-04E6-4DEF-A15A-A377FEE6756A}" type="presParOf" srcId="{CC8763B3-4621-4666-B669-3C5BA2A30DBE}" destId="{D4009E07-91F3-4DB4-AC12-84087D11945C}" srcOrd="0" destOrd="0" presId="urn:microsoft.com/office/officeart/2005/8/layout/vList2"/>
    <dgm:cxn modelId="{8128BA41-988F-4DCD-96F7-A327F877D410}" type="presParOf" srcId="{CC8763B3-4621-4666-B669-3C5BA2A30DBE}" destId="{3DA0E859-162B-4177-8463-CFD5199C526E}" srcOrd="1" destOrd="0" presId="urn:microsoft.com/office/officeart/2005/8/layout/vList2"/>
    <dgm:cxn modelId="{28B8381D-A565-42C0-B3BC-8BBDA4D349EC}" type="presParOf" srcId="{CC8763B3-4621-4666-B669-3C5BA2A30DBE}" destId="{9FF40963-4D12-448B-AEB6-BA37001A67BC}" srcOrd="2" destOrd="0" presId="urn:microsoft.com/office/officeart/2005/8/layout/vList2"/>
    <dgm:cxn modelId="{626D0968-97C9-4851-8B81-4E6E5F9E56F4}" type="presParOf" srcId="{CC8763B3-4621-4666-B669-3C5BA2A30DBE}" destId="{D2D6487C-9F1B-4914-8436-18761A2DEA1C}" srcOrd="3" destOrd="0" presId="urn:microsoft.com/office/officeart/2005/8/layout/vList2"/>
    <dgm:cxn modelId="{FBCDE300-E247-4345-BC7E-3EA6C9075C33}" type="presParOf" srcId="{CC8763B3-4621-4666-B669-3C5BA2A30DBE}" destId="{EB7118B7-CF96-4530-A1D2-4C1C5C7CAD47}" srcOrd="4" destOrd="0" presId="urn:microsoft.com/office/officeart/2005/8/layout/vList2"/>
    <dgm:cxn modelId="{7E449AC8-47CF-4C34-9F74-684832F625E2}" type="presParOf" srcId="{CC8763B3-4621-4666-B669-3C5BA2A30DBE}" destId="{8F425107-684B-43B8-857E-6C5441412E64}" srcOrd="5" destOrd="0" presId="urn:microsoft.com/office/officeart/2005/8/layout/vList2"/>
    <dgm:cxn modelId="{56D378A5-B3B6-418B-85AB-42D6B2DFDAEC}" type="presParOf" srcId="{CC8763B3-4621-4666-B669-3C5BA2A30DBE}" destId="{C8D6B295-93E9-4C38-8072-EEEB43E5E583}" srcOrd="6" destOrd="0" presId="urn:microsoft.com/office/officeart/2005/8/layout/vList2"/>
    <dgm:cxn modelId="{6D0DE8CC-CBE6-4C34-9935-BD3FEAAD9D6A}" type="presParOf" srcId="{CC8763B3-4621-4666-B669-3C5BA2A30DBE}" destId="{48966D50-D905-4CD6-9DF6-33BAB06E1957}" srcOrd="7" destOrd="0" presId="urn:microsoft.com/office/officeart/2005/8/layout/vList2"/>
    <dgm:cxn modelId="{BD405525-71B6-4FC0-AF40-B41228EFFE69}" type="presParOf" srcId="{CC8763B3-4621-4666-B669-3C5BA2A30DBE}" destId="{83EC1D14-B972-48EA-B443-789BDCB5A5F0}" srcOrd="8" destOrd="0" presId="urn:microsoft.com/office/officeart/2005/8/layout/vList2"/>
    <dgm:cxn modelId="{A08F7EAD-C427-49D3-9595-E653F4F909AF}" type="presParOf" srcId="{CC8763B3-4621-4666-B669-3C5BA2A30DBE}" destId="{EAB0467A-2545-4CC4-97C7-F448BEDC599C}" srcOrd="9" destOrd="0" presId="urn:microsoft.com/office/officeart/2005/8/layout/vList2"/>
    <dgm:cxn modelId="{FC7A314E-7079-492C-A47A-23E380D3C21B}" type="presParOf" srcId="{CC8763B3-4621-4666-B669-3C5BA2A30DBE}" destId="{D68453A5-A947-4009-A199-562D05428D23}" srcOrd="10"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955639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128488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 xmlns:p14="http://schemas.microsoft.com/office/powerpoint/2010/main" val="3828540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xmlns="" val="70155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xmlns="" val="2836718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xmlns="" val="102491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59</a:t>
            </a:fld>
            <a:endParaRPr lang="en-MY" altLang="en-US"/>
          </a:p>
        </p:txBody>
      </p:sp>
    </p:spTree>
    <p:extLst>
      <p:ext uri="{BB962C8B-B14F-4D97-AF65-F5344CB8AC3E}">
        <p14:creationId xmlns:p14="http://schemas.microsoft.com/office/powerpoint/2010/main" xmlns="" val="3374312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65</a:t>
            </a:fld>
            <a:endParaRPr lang="en-MY" altLang="en-US"/>
          </a:p>
        </p:txBody>
      </p:sp>
    </p:spTree>
    <p:extLst>
      <p:ext uri="{BB962C8B-B14F-4D97-AF65-F5344CB8AC3E}">
        <p14:creationId xmlns:p14="http://schemas.microsoft.com/office/powerpoint/2010/main" xmlns="" val="2824882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68</a:t>
            </a:fld>
            <a:endParaRPr lang="en-MY" altLang="en-US"/>
          </a:p>
        </p:txBody>
      </p:sp>
    </p:spTree>
    <p:extLst>
      <p:ext uri="{BB962C8B-B14F-4D97-AF65-F5344CB8AC3E}">
        <p14:creationId xmlns:p14="http://schemas.microsoft.com/office/powerpoint/2010/main" xmlns=""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981200"/>
            <a:ext cx="7203233" cy="2473226"/>
          </a:xfrm>
        </p:spPr>
        <p:txBody>
          <a:bodyPr/>
          <a:lstStyle/>
          <a:p>
            <a:r>
              <a:rPr lang="en-MY" dirty="0"/>
              <a:t>WORKPLACE CULTURE - 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34241067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 xmlns:a16="http://schemas.microsoft.com/office/drawing/2014/main"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 xmlns:p14="http://schemas.microsoft.com/office/powerpoint/2010/main" val="401298184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 xmlns:p14="http://schemas.microsoft.com/office/powerpoint/2010/main" val="25747037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 xmlns:p14="http://schemas.microsoft.com/office/powerpoint/2010/main" val="386507753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 xmlns:p14="http://schemas.microsoft.com/office/powerpoint/2010/main" val="35585793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 xmlns:p14="http://schemas.microsoft.com/office/powerpoint/2010/main" val="58516007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 xmlns:a16="http://schemas.microsoft.com/office/drawing/2014/main" id="{04740826-83CC-41E3-A7C7-552CF9DFBE37}"/>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 xmlns:p14="http://schemas.microsoft.com/office/powerpoint/2010/main" val="417956394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 xmlns:a16="http://schemas.microsoft.com/office/drawing/2014/main" id="{8F9F48CE-2868-488F-A1B0-58B5B8243E5B}"/>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 xmlns:p14="http://schemas.microsoft.com/office/powerpoint/2010/main" val="123817689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 xmlns:a16="http://schemas.microsoft.com/office/drawing/2014/main" id="{316FED89-1353-4F9E-AB64-ADEDD0DB0BC1}"/>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 xmlns:p14="http://schemas.microsoft.com/office/powerpoint/2010/main" val="12808115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 xmlns:a16="http://schemas.microsoft.com/office/drawing/2014/main"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 xmlns:p14="http://schemas.microsoft.com/office/powerpoint/2010/main" val="240300247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6958340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3600453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 xmlns:p14="http://schemas.microsoft.com/office/powerpoint/2010/main" val="153740001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 xmlns:p14="http://schemas.microsoft.com/office/powerpoint/2010/main" val="361036681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395861563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76319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 xmlns:a16="http://schemas.microsoft.com/office/drawing/2014/main"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 xmlns:p14="http://schemas.microsoft.com/office/powerpoint/2010/main" val="289467842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 xmlns:p14="http://schemas.microsoft.com/office/powerpoint/2010/main" val="105038466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 xmlns:p14="http://schemas.microsoft.com/office/powerpoint/2010/main" val="13730197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21973427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 xmlns:p14="http://schemas.microsoft.com/office/powerpoint/2010/main" val="392348536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 xmlns:p14="http://schemas.microsoft.com/office/powerpoint/2010/main" val="184563154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4112462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5ADD29-0F19-4C8C-841A-18133483089E}"/>
              </a:ext>
            </a:extLst>
          </p:cNvPr>
          <p:cNvSpPr>
            <a:spLocks noGrp="1"/>
          </p:cNvSpPr>
          <p:nvPr>
            <p:ph type="title"/>
          </p:nvPr>
        </p:nvSpPr>
        <p:spPr>
          <a:xfrm>
            <a:off x="838200" y="381000"/>
            <a:ext cx="7200900" cy="731839"/>
          </a:xfrm>
        </p:spPr>
        <p:txBody>
          <a:bodyPr/>
          <a:lstStyle/>
          <a:p>
            <a:r>
              <a:rPr lang="en-MY" dirty="0"/>
              <a:t>Theory of the Three R's</a:t>
            </a:r>
          </a:p>
        </p:txBody>
      </p:sp>
      <p:sp>
        <p:nvSpPr>
          <p:cNvPr id="3" name="Content Placeholder 2">
            <a:extLst>
              <a:ext uri="{FF2B5EF4-FFF2-40B4-BE49-F238E27FC236}">
                <a16:creationId xmlns:a16="http://schemas.microsoft.com/office/drawing/2014/main" xmlns="" id="{AB8BAEE9-5B48-4810-B5A4-AFA62E71B361}"/>
              </a:ext>
            </a:extLst>
          </p:cNvPr>
          <p:cNvSpPr>
            <a:spLocks noGrp="1"/>
          </p:cNvSpPr>
          <p:nvPr>
            <p:ph idx="1"/>
          </p:nvPr>
        </p:nvSpPr>
        <p:spPr>
          <a:xfrm>
            <a:off x="762000" y="1524000"/>
            <a:ext cx="7200900" cy="3809999"/>
          </a:xfrm>
        </p:spPr>
        <p:txBody>
          <a:bodyPr/>
          <a:lstStyle/>
          <a:p>
            <a:pPr marL="0" indent="0">
              <a:buNone/>
            </a:pPr>
            <a:r>
              <a:rPr lang="en-MY" sz="2400" dirty="0" err="1"/>
              <a:t>T</a:t>
            </a:r>
            <a:r>
              <a:rPr lang="en-MY" sz="2400" dirty="0" err="1" smtClean="0"/>
              <a:t>ranscultural</a:t>
            </a:r>
            <a:r>
              <a:rPr lang="en-MY" sz="2400" dirty="0" smtClean="0"/>
              <a:t> </a:t>
            </a:r>
            <a:r>
              <a:rPr lang="en-MY" sz="2400" dirty="0"/>
              <a:t>competence encompasses three R’s: recognition, respect, and reconciliation.</a:t>
            </a:r>
          </a:p>
          <a:p>
            <a:pPr marL="0" indent="0">
              <a:buNone/>
            </a:pPr>
            <a:endParaRPr lang="en-MY" sz="2400" dirty="0"/>
          </a:p>
          <a:p>
            <a:pPr marL="0" indent="0">
              <a:buNone/>
            </a:pPr>
            <a:r>
              <a:rPr lang="en-MY" sz="2400" b="1" dirty="0"/>
              <a:t>Recognition</a:t>
            </a:r>
          </a:p>
          <a:p>
            <a:pPr marL="0" indent="0">
              <a:buNone/>
            </a:pPr>
            <a:r>
              <a:rPr lang="en-MY" sz="2400"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p14="http://schemas.microsoft.com/office/powerpoint/2010/main" xmlns="" val="103726997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a16="http://schemas.microsoft.com/office/drawing/2014/main" xmlns="" id="{DE6181B8-540F-4DC3-8E38-5FC8FD7D4427}"/>
              </a:ext>
            </a:extLst>
          </p:cNvPr>
          <p:cNvSpPr>
            <a:spLocks noGrp="1"/>
          </p:cNvSpPr>
          <p:nvPr>
            <p:ph idx="1"/>
          </p:nvPr>
        </p:nvSpPr>
        <p:spPr/>
        <p:txBody>
          <a:bodyPr/>
          <a:lstStyle/>
          <a:p>
            <a:pPr marL="0" indent="0">
              <a:buNone/>
            </a:pPr>
            <a:r>
              <a:rPr lang="en-MY" sz="2400"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p14="http://schemas.microsoft.com/office/powerpoint/2010/main" xmlns="" val="367523572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a16="http://schemas.microsoft.com/office/drawing/2014/main" xmlns="" id="{F211D1CF-75E0-441F-B9B4-E26AFFC16408}"/>
              </a:ext>
            </a:extLst>
          </p:cNvPr>
          <p:cNvSpPr>
            <a:spLocks noGrp="1"/>
          </p:cNvSpPr>
          <p:nvPr>
            <p:ph idx="1"/>
          </p:nvPr>
        </p:nvSpPr>
        <p:spPr/>
        <p:txBody>
          <a:bodyPr/>
          <a:lstStyle/>
          <a:p>
            <a:pPr marL="0" indent="0">
              <a:buNone/>
            </a:pPr>
            <a:r>
              <a:rPr lang="en-MY" sz="2400"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p14="http://schemas.microsoft.com/office/powerpoint/2010/main" xmlns="" val="22843982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2622817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a16="http://schemas.microsoft.com/office/drawing/2014/main" xmlns=""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p14="http://schemas.microsoft.com/office/powerpoint/2010/main" xmlns="" val="2996232809"/>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2C491D-8A2F-4356-8E59-2094780AF23B}"/>
              </a:ext>
            </a:extLst>
          </p:cNvPr>
          <p:cNvSpPr>
            <a:spLocks noGrp="1"/>
          </p:cNvSpPr>
          <p:nvPr>
            <p:ph type="title"/>
          </p:nvPr>
        </p:nvSpPr>
        <p:spPr>
          <a:xfrm>
            <a:off x="990600" y="457200"/>
            <a:ext cx="7200900" cy="579439"/>
          </a:xfrm>
        </p:spPr>
        <p:txBody>
          <a:bodyPr/>
          <a:lstStyle/>
          <a:p>
            <a:r>
              <a:rPr lang="en-MY" dirty="0"/>
              <a:t>Cross Cultural Adaptation</a:t>
            </a:r>
          </a:p>
        </p:txBody>
      </p:sp>
      <p:sp>
        <p:nvSpPr>
          <p:cNvPr id="3" name="Content Placeholder 2">
            <a:extLst>
              <a:ext uri="{FF2B5EF4-FFF2-40B4-BE49-F238E27FC236}">
                <a16:creationId xmlns:a16="http://schemas.microsoft.com/office/drawing/2014/main" xmlns="" id="{9689670E-140C-4888-9385-5A4A23888D69}"/>
              </a:ext>
            </a:extLst>
          </p:cNvPr>
          <p:cNvSpPr>
            <a:spLocks noGrp="1"/>
          </p:cNvSpPr>
          <p:nvPr>
            <p:ph idx="1"/>
          </p:nvPr>
        </p:nvSpPr>
        <p:spPr>
          <a:xfrm>
            <a:off x="762000" y="1371600"/>
            <a:ext cx="7391400" cy="4419600"/>
          </a:xfrm>
        </p:spPr>
        <p:txBody>
          <a:bodyPr/>
          <a:lstStyle/>
          <a:p>
            <a:r>
              <a:rPr lang="en-MY" sz="2400" b="1" dirty="0"/>
              <a:t>Assimilation</a:t>
            </a:r>
            <a:r>
              <a:rPr lang="en-MY" sz="2400" dirty="0"/>
              <a:t>: acceptance of the new culture while rejecting one’s own culture.</a:t>
            </a:r>
          </a:p>
          <a:p>
            <a:r>
              <a:rPr lang="en-MY" sz="2400" b="1" dirty="0"/>
              <a:t>Integration</a:t>
            </a:r>
            <a:r>
              <a:rPr lang="en-MY" sz="2400" dirty="0"/>
              <a:t>: adaptation to the new culture while retaining one’s own culture.</a:t>
            </a:r>
          </a:p>
          <a:p>
            <a:r>
              <a:rPr lang="en-MY" sz="2400" b="1" dirty="0"/>
              <a:t>Separation</a:t>
            </a:r>
            <a:r>
              <a:rPr lang="en-MY" sz="2400" dirty="0"/>
              <a:t>: maintenance of one’s own culture by avoiding contact with the new culture.</a:t>
            </a:r>
          </a:p>
          <a:p>
            <a:r>
              <a:rPr lang="en-MY" sz="2400" b="1" dirty="0"/>
              <a:t>Marginalization</a:t>
            </a:r>
            <a:r>
              <a:rPr lang="en-MY" sz="2400" dirty="0"/>
              <a:t>: the inability to either adapt to the new culture or remain comfortable with one’s own culture.</a:t>
            </a:r>
          </a:p>
          <a:p>
            <a:endParaRPr lang="en-MY" dirty="0"/>
          </a:p>
        </p:txBody>
      </p:sp>
    </p:spTree>
    <p:extLst>
      <p:ext uri="{BB962C8B-B14F-4D97-AF65-F5344CB8AC3E}">
        <p14:creationId xmlns:p14="http://schemas.microsoft.com/office/powerpoint/2010/main" xmlns="" val="157216134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FA775-63CD-442D-A08D-A5C5926E58D1}"/>
              </a:ext>
            </a:extLst>
          </p:cNvPr>
          <p:cNvSpPr>
            <a:spLocks noGrp="1"/>
          </p:cNvSpPr>
          <p:nvPr>
            <p:ph type="title"/>
          </p:nvPr>
        </p:nvSpPr>
        <p:spPr>
          <a:xfrm>
            <a:off x="762000" y="304800"/>
            <a:ext cx="7200900" cy="655639"/>
          </a:xfrm>
        </p:spPr>
        <p:txBody>
          <a:bodyPr/>
          <a:lstStyle/>
          <a:p>
            <a:r>
              <a:rPr lang="en-MY" dirty="0"/>
              <a:t>Cross Cultural Adaptation Stages</a:t>
            </a:r>
          </a:p>
        </p:txBody>
      </p:sp>
      <p:sp>
        <p:nvSpPr>
          <p:cNvPr id="3" name="Content Placeholder 2">
            <a:extLst>
              <a:ext uri="{FF2B5EF4-FFF2-40B4-BE49-F238E27FC236}">
                <a16:creationId xmlns:a16="http://schemas.microsoft.com/office/drawing/2014/main" xmlns="" id="{9ECAFABD-6E00-40FA-AC82-AC651D241830}"/>
              </a:ext>
            </a:extLst>
          </p:cNvPr>
          <p:cNvSpPr>
            <a:spLocks noGrp="1"/>
          </p:cNvSpPr>
          <p:nvPr>
            <p:ph idx="1"/>
          </p:nvPr>
        </p:nvSpPr>
        <p:spPr>
          <a:xfrm>
            <a:off x="609600" y="1143000"/>
            <a:ext cx="8050088" cy="4979987"/>
          </a:xfrm>
        </p:spPr>
        <p:txBody>
          <a:bodyPr/>
          <a:lstStyle/>
          <a:p>
            <a:pPr marL="0" indent="0">
              <a:buNone/>
            </a:pPr>
            <a:r>
              <a:rPr lang="en-MY" sz="2400" dirty="0"/>
              <a:t>In a recent survey by Simon Fraser University in Canada, respondents were asked how long it took them to feel completely comfortable in the foreign country. </a:t>
            </a:r>
          </a:p>
          <a:p>
            <a:pPr marL="0" indent="0">
              <a:buNone/>
            </a:pPr>
            <a:endParaRPr lang="en-MY" sz="2400" dirty="0"/>
          </a:p>
          <a:p>
            <a:r>
              <a:rPr lang="en-MY" sz="2400" dirty="0"/>
              <a:t>22.3% said it took 1-3 months</a:t>
            </a:r>
          </a:p>
          <a:p>
            <a:r>
              <a:rPr lang="en-MY" sz="2400" dirty="0"/>
              <a:t>25.3% indicated it took 4-6 months</a:t>
            </a:r>
          </a:p>
          <a:p>
            <a:r>
              <a:rPr lang="en-MY" sz="2400" dirty="0"/>
              <a:t>33.7% said it took 6-12 months</a:t>
            </a:r>
          </a:p>
          <a:p>
            <a:r>
              <a:rPr lang="en-MY" sz="2400" dirty="0"/>
              <a:t> 5.2% indicated that they never felt completely comfortable abroad</a:t>
            </a:r>
            <a:r>
              <a:rPr lang="en-MY" dirty="0"/>
              <a:t>.</a:t>
            </a:r>
          </a:p>
        </p:txBody>
      </p:sp>
    </p:spTree>
    <p:extLst>
      <p:ext uri="{BB962C8B-B14F-4D97-AF65-F5344CB8AC3E}">
        <p14:creationId xmlns:p14="http://schemas.microsoft.com/office/powerpoint/2010/main" xmlns="" val="103133379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57CC0-EABE-46A2-ACE6-2665DAD07B02}"/>
              </a:ext>
            </a:extLst>
          </p:cNvPr>
          <p:cNvSpPr>
            <a:spLocks noGrp="1"/>
          </p:cNvSpPr>
          <p:nvPr>
            <p:ph type="title"/>
          </p:nvPr>
        </p:nvSpPr>
        <p:spPr>
          <a:xfrm>
            <a:off x="838200" y="381000"/>
            <a:ext cx="7200900" cy="685185"/>
          </a:xfrm>
        </p:spPr>
        <p:txBody>
          <a:bodyPr/>
          <a:lstStyle/>
          <a:p>
            <a:r>
              <a:rPr lang="en-MY" dirty="0"/>
              <a:t>The “U-Shaped” Curve hypothesis</a:t>
            </a:r>
          </a:p>
        </p:txBody>
      </p:sp>
      <p:sp>
        <p:nvSpPr>
          <p:cNvPr id="3" name="Content Placeholder 2">
            <a:extLst>
              <a:ext uri="{FF2B5EF4-FFF2-40B4-BE49-F238E27FC236}">
                <a16:creationId xmlns:a16="http://schemas.microsoft.com/office/drawing/2014/main" xmlns="" id="{22901BD6-B3E4-4FA3-BF59-96D7518AC108}"/>
              </a:ext>
            </a:extLst>
          </p:cNvPr>
          <p:cNvSpPr>
            <a:spLocks noGrp="1"/>
          </p:cNvSpPr>
          <p:nvPr>
            <p:ph idx="1"/>
          </p:nvPr>
        </p:nvSpPr>
        <p:spPr>
          <a:xfrm>
            <a:off x="609600" y="1295400"/>
            <a:ext cx="8134672" cy="4530725"/>
          </a:xfrm>
        </p:spPr>
        <p:txBody>
          <a:bodyPr>
            <a:normAutofit/>
          </a:bodyPr>
          <a:lstStyle/>
          <a:p>
            <a:pPr marL="0" indent="0">
              <a:buNone/>
            </a:pPr>
            <a:r>
              <a:rPr lang="en-MY" sz="2400" dirty="0"/>
              <a:t>It was first put forward by </a:t>
            </a:r>
            <a:r>
              <a:rPr lang="en-MY" sz="2400" dirty="0" err="1"/>
              <a:t>Gullahorn</a:t>
            </a:r>
            <a:r>
              <a:rPr lang="en-MY" sz="2400" dirty="0"/>
              <a:t> and </a:t>
            </a:r>
            <a:r>
              <a:rPr lang="en-MY" sz="2400" dirty="0" err="1"/>
              <a:t>Gullahorn</a:t>
            </a:r>
            <a:r>
              <a:rPr lang="en-MY" sz="2400" dirty="0"/>
              <a:t> in the mid-fifties, and confirmed many times since, holds that it takes about 6 months for minimal adaptation to take place, for those sent overseas.</a:t>
            </a:r>
          </a:p>
          <a:p>
            <a:pPr marL="0" indent="0">
              <a:buNone/>
            </a:pPr>
            <a:endParaRPr lang="en-MY" sz="2400" dirty="0"/>
          </a:p>
          <a:p>
            <a:pPr marL="0" indent="0">
              <a:buNone/>
            </a:pPr>
            <a:r>
              <a:rPr lang="en-MY" sz="2400"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p14="http://schemas.microsoft.com/office/powerpoint/2010/main" xmlns="" val="215349355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a16="http://schemas.microsoft.com/office/drawing/2014/main" xmlns=""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xmlns="" val="424453792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577C8A-295D-45A3-AC6F-05DC3A644FDD}"/>
              </a:ext>
            </a:extLst>
          </p:cNvPr>
          <p:cNvSpPr>
            <a:spLocks noGrp="1"/>
          </p:cNvSpPr>
          <p:nvPr>
            <p:ph type="title"/>
          </p:nvPr>
        </p:nvSpPr>
        <p:spPr>
          <a:xfrm>
            <a:off x="914400" y="381000"/>
            <a:ext cx="7200900" cy="731839"/>
          </a:xfrm>
        </p:spPr>
        <p:txBody>
          <a:bodyPr/>
          <a:lstStyle/>
          <a:p>
            <a:r>
              <a:rPr lang="en-MY" dirty="0"/>
              <a:t>Stages of Acculturation</a:t>
            </a:r>
          </a:p>
        </p:txBody>
      </p:sp>
      <p:pic>
        <p:nvPicPr>
          <p:cNvPr id="4" name="Picture 3">
            <a:extLst>
              <a:ext uri="{FF2B5EF4-FFF2-40B4-BE49-F238E27FC236}">
                <a16:creationId xmlns:a16="http://schemas.microsoft.com/office/drawing/2014/main" xmlns="" id="{646F71D1-5C62-4BB9-AE60-9409A87B4BB3}"/>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371600"/>
            <a:ext cx="7931224" cy="4680520"/>
          </a:xfrm>
          <a:prstGeom prst="rect">
            <a:avLst/>
          </a:prstGeom>
          <a:noFill/>
          <a:ln>
            <a:noFill/>
          </a:ln>
        </p:spPr>
      </p:pic>
    </p:spTree>
    <p:extLst>
      <p:ext uri="{BB962C8B-B14F-4D97-AF65-F5344CB8AC3E}">
        <p14:creationId xmlns:p14="http://schemas.microsoft.com/office/powerpoint/2010/main" xmlns="" val="201400916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404FE-7C21-4F4B-8CB9-BC4969585304}"/>
              </a:ext>
            </a:extLst>
          </p:cNvPr>
          <p:cNvSpPr>
            <a:spLocks noGrp="1"/>
          </p:cNvSpPr>
          <p:nvPr>
            <p:ph type="title"/>
          </p:nvPr>
        </p:nvSpPr>
        <p:spPr>
          <a:xfrm>
            <a:off x="914400" y="304800"/>
            <a:ext cx="7200900" cy="655639"/>
          </a:xfrm>
        </p:spPr>
        <p:txBody>
          <a:bodyPr/>
          <a:lstStyle/>
          <a:p>
            <a:r>
              <a:rPr lang="en-MY" dirty="0"/>
              <a:t>Stages of Acculturation</a:t>
            </a:r>
          </a:p>
        </p:txBody>
      </p:sp>
      <p:sp>
        <p:nvSpPr>
          <p:cNvPr id="3" name="Content Placeholder 2">
            <a:extLst>
              <a:ext uri="{FF2B5EF4-FFF2-40B4-BE49-F238E27FC236}">
                <a16:creationId xmlns:a16="http://schemas.microsoft.com/office/drawing/2014/main" xmlns="" id="{48D63525-69E6-452F-8527-7E329371202D}"/>
              </a:ext>
            </a:extLst>
          </p:cNvPr>
          <p:cNvSpPr>
            <a:spLocks noGrp="1"/>
          </p:cNvSpPr>
          <p:nvPr>
            <p:ph idx="1"/>
          </p:nvPr>
        </p:nvSpPr>
        <p:spPr>
          <a:xfrm>
            <a:off x="838200" y="1066800"/>
            <a:ext cx="7543800" cy="4800599"/>
          </a:xfrm>
        </p:spPr>
        <p:txBody>
          <a:bodyPr>
            <a:normAutofit/>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p14="http://schemas.microsoft.com/office/powerpoint/2010/main" xmlns="" val="230274291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77543C-8526-420E-9A30-994BE466AB82}"/>
              </a:ext>
            </a:extLst>
          </p:cNvPr>
          <p:cNvSpPr>
            <a:spLocks noGrp="1"/>
          </p:cNvSpPr>
          <p:nvPr>
            <p:ph type="title"/>
          </p:nvPr>
        </p:nvSpPr>
        <p:spPr>
          <a:xfrm>
            <a:off x="914400" y="304800"/>
            <a:ext cx="7200900" cy="655639"/>
          </a:xfrm>
        </p:spPr>
        <p:txBody>
          <a:bodyPr/>
          <a:lstStyle/>
          <a:p>
            <a:r>
              <a:rPr lang="en-MY" dirty="0"/>
              <a:t>Culture Shock Adjustment</a:t>
            </a:r>
          </a:p>
        </p:txBody>
      </p:sp>
      <p:pic>
        <p:nvPicPr>
          <p:cNvPr id="5" name="Picture 4">
            <a:extLst>
              <a:ext uri="{FF2B5EF4-FFF2-40B4-BE49-F238E27FC236}">
                <a16:creationId xmlns:a16="http://schemas.microsoft.com/office/drawing/2014/main" xmlns="" id="{B00A2F51-9FA1-4E90-A183-57D897A5590F}"/>
              </a:ext>
            </a:extLst>
          </p:cNvPr>
          <p:cNvPicPr>
            <a:picLocks noChangeAspect="1"/>
          </p:cNvPicPr>
          <p:nvPr/>
        </p:nvPicPr>
        <p:blipFill>
          <a:blip r:embed="rId2"/>
          <a:stretch>
            <a:fillRect/>
          </a:stretch>
        </p:blipFill>
        <p:spPr>
          <a:xfrm>
            <a:off x="1981200" y="1295400"/>
            <a:ext cx="4924425" cy="4714875"/>
          </a:xfrm>
          <a:prstGeom prst="rect">
            <a:avLst/>
          </a:prstGeom>
        </p:spPr>
      </p:pic>
    </p:spTree>
    <p:extLst>
      <p:ext uri="{BB962C8B-B14F-4D97-AF65-F5344CB8AC3E}">
        <p14:creationId xmlns:p14="http://schemas.microsoft.com/office/powerpoint/2010/main" xmlns="" val="7821993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normAutofit/>
          </a:bodyPr>
          <a:lstStyle/>
          <a:p>
            <a:pPr marL="0" indent="0">
              <a:buNone/>
            </a:pPr>
            <a:r>
              <a:rPr lang="en-MY" sz="2400"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xmlns="" val="43371851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228600"/>
            <a:ext cx="7200900" cy="1142385"/>
          </a:xfrm>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a16="http://schemas.microsoft.com/office/drawing/2014/main" xmlns="" id="{912566E3-08FE-4856-B286-3D51CD77F108}"/>
              </a:ext>
            </a:extLst>
          </p:cNvPr>
          <p:cNvPicPr>
            <a:picLocks noChangeAspect="1"/>
          </p:cNvPicPr>
          <p:nvPr/>
        </p:nvPicPr>
        <p:blipFill>
          <a:blip r:embed="rId2"/>
          <a:stretch>
            <a:fillRect/>
          </a:stretch>
        </p:blipFill>
        <p:spPr>
          <a:xfrm>
            <a:off x="990600" y="1371600"/>
            <a:ext cx="7258050" cy="4772025"/>
          </a:xfrm>
          <a:prstGeom prst="rect">
            <a:avLst/>
          </a:prstGeom>
        </p:spPr>
      </p:pic>
    </p:spTree>
    <p:extLst>
      <p:ext uri="{BB962C8B-B14F-4D97-AF65-F5344CB8AC3E}">
        <p14:creationId xmlns:p14="http://schemas.microsoft.com/office/powerpoint/2010/main" xmlns="" val="413120671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1741229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a:xfrm>
            <a:off x="990600" y="304800"/>
            <a:ext cx="7200900" cy="655639"/>
          </a:xfrm>
        </p:spPr>
        <p:txBody>
          <a:bodyPr/>
          <a:lstStyle/>
          <a:p>
            <a:r>
              <a:rPr lang="en-MY" dirty="0"/>
              <a:t>Cross-Cultural Differences</a:t>
            </a:r>
          </a:p>
        </p:txBody>
      </p:sp>
      <p:pic>
        <p:nvPicPr>
          <p:cNvPr id="5" name="Picture 4">
            <a:extLst>
              <a:ext uri="{FF2B5EF4-FFF2-40B4-BE49-F238E27FC236}">
                <a16:creationId xmlns:a16="http://schemas.microsoft.com/office/drawing/2014/main" xmlns="" id="{F761EFDA-B7C9-4C4B-B784-5CE2AE0A6D1E}"/>
              </a:ext>
            </a:extLst>
          </p:cNvPr>
          <p:cNvPicPr>
            <a:picLocks noChangeAspect="1"/>
          </p:cNvPicPr>
          <p:nvPr/>
        </p:nvPicPr>
        <p:blipFill>
          <a:blip r:embed="rId2"/>
          <a:stretch>
            <a:fillRect/>
          </a:stretch>
        </p:blipFill>
        <p:spPr>
          <a:xfrm>
            <a:off x="1676400" y="1295400"/>
            <a:ext cx="5670376" cy="4382728"/>
          </a:xfrm>
          <a:prstGeom prst="rect">
            <a:avLst/>
          </a:prstGeom>
        </p:spPr>
      </p:pic>
    </p:spTree>
    <p:extLst>
      <p:ext uri="{BB962C8B-B14F-4D97-AF65-F5344CB8AC3E}">
        <p14:creationId xmlns:p14="http://schemas.microsoft.com/office/powerpoint/2010/main" xmlns="" val="250664938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579439"/>
          </a:xfrm>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533400" y="1295400"/>
            <a:ext cx="8206680" cy="4530725"/>
          </a:xfrm>
        </p:spPr>
        <p:txBody>
          <a:bodyPr>
            <a:normAutofit lnSpcReduction="10000"/>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xmlns="" val="490868229"/>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xmlns=""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xmlns="" val="238564465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xmlns=""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xmlns="" val="196884641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xmlns="" id="{D060DC0B-DF9C-40D1-876D-8742277EDCEC}"/>
              </a:ext>
            </a:extLst>
          </p:cNvPr>
          <p:cNvSpPr>
            <a:spLocks noGrp="1"/>
          </p:cNvSpPr>
          <p:nvPr>
            <p:ph idx="1"/>
          </p:nvPr>
        </p:nvSpPr>
        <p:spPr/>
        <p:txBody>
          <a:bodyPr>
            <a:normAutofit/>
          </a:bodyPr>
          <a:lstStyle/>
          <a:p>
            <a:pPr marL="0" indent="0">
              <a:buNone/>
            </a:pPr>
            <a:r>
              <a:rPr lang="en-MY" sz="2400"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xmlns="" val="143980735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p:txBody>
          <a:bodyPr>
            <a:normAutofit/>
          </a:bodyPr>
          <a:lstStyle/>
          <a:p>
            <a:pPr marL="0" indent="0">
              <a:buNone/>
            </a:pPr>
            <a:r>
              <a:rPr lang="en-MY" sz="2400"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xmlns="" val="110108650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EE057C-F450-4DFC-B303-FAA8E7CD492B}"/>
              </a:ext>
            </a:extLst>
          </p:cNvPr>
          <p:cNvSpPr>
            <a:spLocks noGrp="1"/>
          </p:cNvSpPr>
          <p:nvPr>
            <p:ph type="title"/>
          </p:nvPr>
        </p:nvSpPr>
        <p:spPr>
          <a:xfrm>
            <a:off x="914400" y="304800"/>
            <a:ext cx="7200900" cy="655639"/>
          </a:xfrm>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xmlns="" id="{977D4F22-85B1-41C5-82AB-7533D8F93EB4}"/>
              </a:ext>
            </a:extLst>
          </p:cNvPr>
          <p:cNvSpPr>
            <a:spLocks noGrp="1"/>
          </p:cNvSpPr>
          <p:nvPr>
            <p:ph idx="1"/>
          </p:nvPr>
        </p:nvSpPr>
        <p:spPr>
          <a:xfrm>
            <a:off x="762000" y="1143001"/>
            <a:ext cx="7410450" cy="4648200"/>
          </a:xfrm>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xmlns="" val="302571844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6668B3-709C-4462-BDB9-254E40C3CC3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2682D3BF-D9D2-49ED-81CC-B83982985B5E}"/>
              </a:ext>
            </a:extLst>
          </p:cNvPr>
          <p:cNvSpPr>
            <a:spLocks noGrp="1"/>
          </p:cNvSpPr>
          <p:nvPr>
            <p:ph idx="1"/>
          </p:nvPr>
        </p:nvSpPr>
        <p:spPr/>
        <p:txBody>
          <a:bodyPr/>
          <a:lstStyle/>
          <a:p>
            <a:pPr marL="0" indent="0">
              <a:buNone/>
            </a:pPr>
            <a:r>
              <a:rPr lang="en-MY" sz="2400" dirty="0"/>
              <a:t>Should cross-cultural training deal with the business differences from culture to culture?</a:t>
            </a:r>
          </a:p>
          <a:p>
            <a:pPr marL="0" indent="0">
              <a:buNone/>
            </a:pPr>
            <a:r>
              <a:rPr lang="en-MY" sz="2400" dirty="0"/>
              <a:t>a) No, there is too little time to address this issue.</a:t>
            </a:r>
          </a:p>
          <a:p>
            <a:pPr marL="0" indent="0">
              <a:buNone/>
            </a:pPr>
            <a:r>
              <a:rPr lang="en-MY" sz="2400" dirty="0"/>
              <a:t>b) Yes, it is an essential part of the adjustment to working abroad.</a:t>
            </a:r>
          </a:p>
          <a:p>
            <a:pPr marL="0" indent="0">
              <a:buNone/>
            </a:pPr>
            <a:r>
              <a:rPr lang="en-MY" sz="2400" dirty="0"/>
              <a:t>c) Yes, it is an easy series of topics to add.</a:t>
            </a:r>
          </a:p>
          <a:p>
            <a:pPr marL="0" indent="0">
              <a:buNone/>
            </a:pPr>
            <a:r>
              <a:rPr lang="en-MY" sz="2400" dirty="0"/>
              <a:t>d) No, the primary emphasis must be on cultural awareness and personal adjustment.</a:t>
            </a:r>
          </a:p>
          <a:p>
            <a:pPr marL="0" indent="0">
              <a:buNone/>
            </a:pPr>
            <a:endParaRPr lang="en-MY" dirty="0"/>
          </a:p>
        </p:txBody>
      </p:sp>
    </p:spTree>
    <p:extLst>
      <p:ext uri="{BB962C8B-B14F-4D97-AF65-F5344CB8AC3E}">
        <p14:creationId xmlns:p14="http://schemas.microsoft.com/office/powerpoint/2010/main" xmlns="" val="388188853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394721-DFE0-4130-B0B7-3871BE3CCFC4}"/>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CB02C80E-6F52-4F10-9319-4E39E7026A0F}"/>
              </a:ext>
            </a:extLst>
          </p:cNvPr>
          <p:cNvSpPr>
            <a:spLocks noGrp="1"/>
          </p:cNvSpPr>
          <p:nvPr>
            <p:ph idx="1"/>
          </p:nvPr>
        </p:nvSpPr>
        <p:spPr/>
        <p:txBody>
          <a:bodyPr>
            <a:normAutofit/>
          </a:bodyPr>
          <a:lstStyle/>
          <a:p>
            <a:r>
              <a:rPr lang="en-MY" sz="2800" dirty="0"/>
              <a:t>Option B </a:t>
            </a:r>
          </a:p>
        </p:txBody>
      </p:sp>
    </p:spTree>
    <p:extLst>
      <p:ext uri="{BB962C8B-B14F-4D97-AF65-F5344CB8AC3E}">
        <p14:creationId xmlns:p14="http://schemas.microsoft.com/office/powerpoint/2010/main" xmlns="" val="69674113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5878950"/>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a16="http://schemas.microsoft.com/office/drawing/2014/main" xmlns="" id="{61B10EC7-DE02-43EC-B3B5-F9A88DD04A3E}"/>
              </a:ext>
            </a:extLst>
          </p:cNvPr>
          <p:cNvSpPr>
            <a:spLocks noGrp="1"/>
          </p:cNvSpPr>
          <p:nvPr>
            <p:ph idx="1"/>
          </p:nvPr>
        </p:nvSpPr>
        <p:spPr/>
        <p:txBody>
          <a:bodyPr>
            <a:normAutofit/>
          </a:bodyPr>
          <a:lstStyle/>
          <a:p>
            <a:pPr marL="0" indent="0">
              <a:buNone/>
            </a:pPr>
            <a:r>
              <a:rPr lang="en-MY" sz="2400"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p14="http://schemas.microsoft.com/office/powerpoint/2010/main" xmlns="" val="248062476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a16="http://schemas.microsoft.com/office/drawing/2014/main" xmlns="" id="{A2D9FED9-E2D4-4F17-AFFE-17323E3960AF}"/>
              </a:ext>
            </a:extLst>
          </p:cNvPr>
          <p:cNvSpPr>
            <a:spLocks noGrp="1"/>
          </p:cNvSpPr>
          <p:nvPr>
            <p:ph idx="1"/>
          </p:nvPr>
        </p:nvSpPr>
        <p:spPr>
          <a:xfrm>
            <a:off x="971550" y="1981201"/>
            <a:ext cx="7410450" cy="3962399"/>
          </a:xfrm>
        </p:spPr>
        <p:txBody>
          <a:bodyPr>
            <a:normAutofit fontScale="77500" lnSpcReduction="20000"/>
          </a:bodyPr>
          <a:lstStyle/>
          <a:p>
            <a:r>
              <a:rPr lang="en-MY" sz="3100" dirty="0"/>
              <a:t>Germans dislike uncertainty.</a:t>
            </a:r>
          </a:p>
          <a:p>
            <a:r>
              <a:rPr lang="en-MY" sz="3100" dirty="0"/>
              <a:t>French are inclined to be </a:t>
            </a:r>
            <a:r>
              <a:rPr lang="en-MY" sz="3100" dirty="0" err="1"/>
              <a:t>skeptical</a:t>
            </a:r>
            <a:r>
              <a:rPr lang="en-MY" sz="3100" dirty="0"/>
              <a:t> and self-critical.</a:t>
            </a:r>
          </a:p>
          <a:p>
            <a:r>
              <a:rPr lang="en-MY" sz="3100" dirty="0"/>
              <a:t>Japanese place a high importance on correct form and ceremony.</a:t>
            </a:r>
          </a:p>
          <a:p>
            <a:r>
              <a:rPr lang="en-MY" sz="3100" dirty="0"/>
              <a:t>Swedes prefer decision-making based on consensus. </a:t>
            </a:r>
          </a:p>
          <a:p>
            <a:r>
              <a:rPr lang="en-MY" sz="3100" dirty="0"/>
              <a:t>British have a high tolerance for ambiguity and use </a:t>
            </a:r>
            <a:r>
              <a:rPr lang="en-MY" sz="3100" dirty="0" err="1"/>
              <a:t>humor</a:t>
            </a:r>
            <a:r>
              <a:rPr lang="en-MY" sz="3100" dirty="0"/>
              <a:t> in ways that foreigners often find puzzling. </a:t>
            </a:r>
          </a:p>
          <a:p>
            <a:r>
              <a:rPr lang="en-MY" sz="3100" dirty="0"/>
              <a:t>Americans are less formal than Europeans. </a:t>
            </a:r>
          </a:p>
          <a:p>
            <a:endParaRPr lang="en-MY" sz="2600" dirty="0"/>
          </a:p>
        </p:txBody>
      </p:sp>
    </p:spTree>
    <p:extLst>
      <p:ext uri="{BB962C8B-B14F-4D97-AF65-F5344CB8AC3E}">
        <p14:creationId xmlns:p14="http://schemas.microsoft.com/office/powerpoint/2010/main" xmlns="" val="155046608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39D1EF-527E-4561-8E4B-063EE84AAB03}"/>
              </a:ext>
            </a:extLst>
          </p:cNvPr>
          <p:cNvSpPr>
            <a:spLocks noGrp="1"/>
          </p:cNvSpPr>
          <p:nvPr>
            <p:ph type="title"/>
          </p:nvPr>
        </p:nvSpPr>
        <p:spPr>
          <a:xfrm>
            <a:off x="990600" y="304800"/>
            <a:ext cx="7200900" cy="808039"/>
          </a:xfrm>
        </p:spPr>
        <p:txBody>
          <a:bodyPr/>
          <a:lstStyle/>
          <a:p>
            <a:r>
              <a:rPr lang="en-MY" dirty="0"/>
              <a:t>Intercultural Sensitivity</a:t>
            </a:r>
          </a:p>
        </p:txBody>
      </p:sp>
      <p:pic>
        <p:nvPicPr>
          <p:cNvPr id="5" name="Picture 4">
            <a:extLst>
              <a:ext uri="{FF2B5EF4-FFF2-40B4-BE49-F238E27FC236}">
                <a16:creationId xmlns:a16="http://schemas.microsoft.com/office/drawing/2014/main" xmlns="" id="{1EE77583-2C48-4F01-BB06-3CB11EC8D70A}"/>
              </a:ext>
            </a:extLst>
          </p:cNvPr>
          <p:cNvPicPr>
            <a:picLocks noChangeAspect="1"/>
          </p:cNvPicPr>
          <p:nvPr/>
        </p:nvPicPr>
        <p:blipFill>
          <a:blip r:embed="rId2"/>
          <a:stretch>
            <a:fillRect/>
          </a:stretch>
        </p:blipFill>
        <p:spPr>
          <a:xfrm>
            <a:off x="1295400" y="1219200"/>
            <a:ext cx="6267450" cy="4333875"/>
          </a:xfrm>
          <a:prstGeom prst="rect">
            <a:avLst/>
          </a:prstGeom>
        </p:spPr>
      </p:pic>
      <p:sp>
        <p:nvSpPr>
          <p:cNvPr id="6" name="TextBox 5">
            <a:extLst>
              <a:ext uri="{FF2B5EF4-FFF2-40B4-BE49-F238E27FC236}">
                <a16:creationId xmlns:a16="http://schemas.microsoft.com/office/drawing/2014/main" xmlns="" id="{DCFB74B0-3A0C-474F-86BC-26AE40BDDBEC}"/>
              </a:ext>
            </a:extLst>
          </p:cNvPr>
          <p:cNvSpPr txBox="1"/>
          <p:nvPr/>
        </p:nvSpPr>
        <p:spPr>
          <a:xfrm>
            <a:off x="2438400" y="5638800"/>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xmlns="" val="164254918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6A584-648E-42A6-AC4B-DA9624228CBB}"/>
              </a:ext>
            </a:extLst>
          </p:cNvPr>
          <p:cNvSpPr>
            <a:spLocks noGrp="1"/>
          </p:cNvSpPr>
          <p:nvPr>
            <p:ph type="title"/>
          </p:nvPr>
        </p:nvSpPr>
        <p:spPr>
          <a:xfrm>
            <a:off x="914400" y="228600"/>
            <a:ext cx="7200900" cy="731839"/>
          </a:xfrm>
        </p:spPr>
        <p:txBody>
          <a:bodyPr/>
          <a:lstStyle/>
          <a:p>
            <a:r>
              <a:rPr lang="en-MY" dirty="0"/>
              <a:t>Cross Cultural Training Methods</a:t>
            </a:r>
          </a:p>
        </p:txBody>
      </p:sp>
      <p:pic>
        <p:nvPicPr>
          <p:cNvPr id="5" name="Picture 4">
            <a:extLst>
              <a:ext uri="{FF2B5EF4-FFF2-40B4-BE49-F238E27FC236}">
                <a16:creationId xmlns:a16="http://schemas.microsoft.com/office/drawing/2014/main" xmlns="" id="{D9670B9F-220A-4419-9CF3-3F7780A3D671}"/>
              </a:ext>
            </a:extLst>
          </p:cNvPr>
          <p:cNvPicPr>
            <a:picLocks noChangeAspect="1"/>
          </p:cNvPicPr>
          <p:nvPr/>
        </p:nvPicPr>
        <p:blipFill>
          <a:blip r:embed="rId2"/>
          <a:stretch>
            <a:fillRect/>
          </a:stretch>
        </p:blipFill>
        <p:spPr>
          <a:xfrm>
            <a:off x="1676400" y="1066800"/>
            <a:ext cx="4828555" cy="5018087"/>
          </a:xfrm>
          <a:prstGeom prst="rect">
            <a:avLst/>
          </a:prstGeom>
        </p:spPr>
      </p:pic>
    </p:spTree>
    <p:extLst>
      <p:ext uri="{BB962C8B-B14F-4D97-AF65-F5344CB8AC3E}">
        <p14:creationId xmlns:p14="http://schemas.microsoft.com/office/powerpoint/2010/main" xmlns="" val="334828717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2045B8-CC69-4580-816A-FBCC0FABD41A}"/>
              </a:ext>
            </a:extLst>
          </p:cNvPr>
          <p:cNvSpPr>
            <a:spLocks noGrp="1"/>
          </p:cNvSpPr>
          <p:nvPr>
            <p:ph type="title"/>
          </p:nvPr>
        </p:nvSpPr>
        <p:spPr>
          <a:xfrm>
            <a:off x="990600" y="228600"/>
            <a:ext cx="7200900" cy="579439"/>
          </a:xfrm>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a16="http://schemas.microsoft.com/office/drawing/2014/main" xmlns="" id="{00F4C679-5D57-4450-B2C0-C149B0B788AC}"/>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838200"/>
            <a:ext cx="5976664" cy="5252824"/>
          </a:xfrm>
          <a:prstGeom prst="rect">
            <a:avLst/>
          </a:prstGeom>
          <a:noFill/>
          <a:ln>
            <a:noFill/>
          </a:ln>
        </p:spPr>
      </p:pic>
    </p:spTree>
    <p:extLst>
      <p:ext uri="{BB962C8B-B14F-4D97-AF65-F5344CB8AC3E}">
        <p14:creationId xmlns:p14="http://schemas.microsoft.com/office/powerpoint/2010/main" xmlns="" val="313472886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38200" y="152400"/>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043856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914400" y="457200"/>
            <a:ext cx="7200900" cy="579439"/>
          </a:xfrm>
        </p:spPr>
        <p:txBody>
          <a:bodyPr/>
          <a:lstStyle/>
          <a:p>
            <a:r>
              <a:rPr lang="en-MY" dirty="0"/>
              <a:t>Global Mindset</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683568" y="1600200"/>
            <a:ext cx="8003232" cy="4530725"/>
          </a:xfrm>
        </p:spPr>
        <p:txBody>
          <a:bodyPr>
            <a:normAutofit/>
          </a:bodyPr>
          <a:lstStyle/>
          <a:p>
            <a:pPr marL="0" indent="0">
              <a:buNone/>
            </a:pPr>
            <a:r>
              <a:rPr lang="en-MY" sz="2400" dirty="0"/>
              <a:t>A global mindset is a mix of individual attributes that enable an international assignee/expat to successfully influence those who are different from him/her. It is clear that without it, it is most difficult, if not impossible, for an expat to succeed in the international assignment. Global mindset consists of three major components: </a:t>
            </a:r>
          </a:p>
          <a:p>
            <a:r>
              <a:rPr lang="en-MY" sz="2400" dirty="0"/>
              <a:t>Intellectual capital, </a:t>
            </a:r>
          </a:p>
          <a:p>
            <a:r>
              <a:rPr lang="en-MY" sz="2400" dirty="0"/>
              <a:t>Psychological capital</a:t>
            </a:r>
          </a:p>
          <a:p>
            <a:r>
              <a:rPr lang="en-MY" sz="2400" dirty="0"/>
              <a:t>Social capital.</a:t>
            </a:r>
          </a:p>
        </p:txBody>
      </p:sp>
    </p:spTree>
    <p:extLst>
      <p:ext uri="{BB962C8B-B14F-4D97-AF65-F5344CB8AC3E}">
        <p14:creationId xmlns:p14="http://schemas.microsoft.com/office/powerpoint/2010/main" xmlns="" val="983106689"/>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a:xfrm>
            <a:off x="838200" y="228600"/>
            <a:ext cx="7200900" cy="655639"/>
          </a:xfrm>
        </p:spPr>
        <p:txBody>
          <a:bodyPr/>
          <a:lstStyle/>
          <a:p>
            <a:r>
              <a:rPr lang="en-MY" dirty="0"/>
              <a:t>Global Mindset</a:t>
            </a:r>
          </a:p>
        </p:txBody>
      </p:sp>
      <p:pic>
        <p:nvPicPr>
          <p:cNvPr id="5" name="Picture 4">
            <a:extLst>
              <a:ext uri="{FF2B5EF4-FFF2-40B4-BE49-F238E27FC236}">
                <a16:creationId xmlns:a16="http://schemas.microsoft.com/office/drawing/2014/main" xmlns="" id="{55A8197C-67AC-473C-869A-50067BFC695D}"/>
              </a:ext>
            </a:extLst>
          </p:cNvPr>
          <p:cNvPicPr>
            <a:picLocks noChangeAspect="1"/>
          </p:cNvPicPr>
          <p:nvPr/>
        </p:nvPicPr>
        <p:blipFill>
          <a:blip r:embed="rId2"/>
          <a:stretch>
            <a:fillRect/>
          </a:stretch>
        </p:blipFill>
        <p:spPr>
          <a:xfrm>
            <a:off x="1752600" y="1219200"/>
            <a:ext cx="5720622" cy="4252689"/>
          </a:xfrm>
          <a:prstGeom prst="rect">
            <a:avLst/>
          </a:prstGeom>
        </p:spPr>
      </p:pic>
    </p:spTree>
    <p:extLst>
      <p:ext uri="{BB962C8B-B14F-4D97-AF65-F5344CB8AC3E}">
        <p14:creationId xmlns:p14="http://schemas.microsoft.com/office/powerpoint/2010/main" xmlns="" val="190080347"/>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533400"/>
          <a:ext cx="6858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043856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524000" y="609600"/>
            <a:ext cx="5515093" cy="5105400"/>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Universalistic Culture</a:t>
            </a:r>
            <a:endParaRPr lang="en-US" dirty="0"/>
          </a:p>
        </p:txBody>
      </p:sp>
      <p:sp>
        <p:nvSpPr>
          <p:cNvPr id="3" name="Content Placeholder 2"/>
          <p:cNvSpPr>
            <a:spLocks noGrp="1"/>
          </p:cNvSpPr>
          <p:nvPr>
            <p:ph idx="1"/>
          </p:nvPr>
        </p:nvSpPr>
        <p:spPr>
          <a:xfrm>
            <a:off x="762000" y="1219201"/>
            <a:ext cx="7410450" cy="4572000"/>
          </a:xfrm>
        </p:spPr>
        <p:txBody>
          <a:bodyPr>
            <a:normAutofit/>
          </a:bodyPr>
          <a:lstStyle/>
          <a:p>
            <a:pPr>
              <a:buNone/>
            </a:pPr>
            <a:r>
              <a:rPr lang="en-US" sz="2400" dirty="0" smtClean="0"/>
              <a:t>Strategies to manage :</a:t>
            </a:r>
          </a:p>
          <a:p>
            <a:r>
              <a:rPr lang="en-US" sz="2400" dirty="0" smtClean="0"/>
              <a:t>Help people understand how their work ties into their values and beliefs.</a:t>
            </a:r>
          </a:p>
          <a:p>
            <a:r>
              <a:rPr lang="en-US" sz="2400" dirty="0" smtClean="0"/>
              <a:t>Provide clear instructions, processes, and procedures.</a:t>
            </a:r>
          </a:p>
          <a:p>
            <a:r>
              <a:rPr lang="en-US" sz="2400" dirty="0" smtClean="0"/>
              <a:t>Keep promises and be consistent.</a:t>
            </a:r>
          </a:p>
          <a:p>
            <a:r>
              <a:rPr lang="en-US" sz="2400" dirty="0" smtClean="0"/>
              <a:t>Give people time to make decisions.</a:t>
            </a:r>
          </a:p>
          <a:p>
            <a:r>
              <a:rPr lang="en-US" sz="2400" dirty="0" smtClean="0"/>
              <a:t>Use an objective process to make decisions yourself, and explain your </a:t>
            </a:r>
            <a:r>
              <a:rPr lang="en-US" sz="2400" dirty="0" err="1" smtClean="0"/>
              <a:t>decisionsif</a:t>
            </a:r>
            <a:r>
              <a:rPr lang="en-US" sz="2400" dirty="0" smtClean="0"/>
              <a:t> others are involved.</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143001"/>
            <a:ext cx="7410450" cy="4648200"/>
          </a:xfrm>
        </p:spPr>
        <p:txBody>
          <a:bodyPr>
            <a:normAutofit/>
          </a:bodyPr>
          <a:lstStyle/>
          <a:p>
            <a:pPr>
              <a:buNone/>
            </a:pPr>
            <a:r>
              <a:rPr lang="en-US" sz="2400" dirty="0" smtClean="0"/>
              <a:t>Strategies to manage :</a:t>
            </a:r>
          </a:p>
          <a:p>
            <a:r>
              <a:rPr lang="en-US" sz="2400" dirty="0" smtClean="0"/>
              <a:t>Give people autonomy to make their own decisions.</a:t>
            </a:r>
          </a:p>
          <a:p>
            <a:r>
              <a:rPr lang="en-US" sz="2400" dirty="0" smtClean="0"/>
              <a:t>Respect others' needs when you make decisions.</a:t>
            </a:r>
          </a:p>
          <a:p>
            <a:r>
              <a:rPr lang="en-US" sz="2400" dirty="0" smtClean="0"/>
              <a:t>Be flexible in how you make decisions.</a:t>
            </a:r>
          </a:p>
          <a:p>
            <a:r>
              <a:rPr lang="en-US" sz="2400" dirty="0" smtClean="0"/>
              <a:t>Take time to build relationships and get to know people so that you can better understand their needs.</a:t>
            </a:r>
          </a:p>
          <a:p>
            <a:r>
              <a:rPr lang="en-US" sz="2400" dirty="0" smtClean="0"/>
              <a:t>Highlight important rules and policies that need to be followed.</a:t>
            </a:r>
            <a:endParaRPr lang="en-US" sz="2400" dirty="0"/>
          </a:p>
        </p:txBody>
      </p:sp>
      <p:sp>
        <p:nvSpPr>
          <p:cNvPr id="4" name="Title 1"/>
          <p:cNvSpPr>
            <a:spLocks noGrp="1"/>
          </p:cNvSpPr>
          <p:nvPr>
            <p:ph type="title"/>
          </p:nvPr>
        </p:nvSpPr>
        <p:spPr>
          <a:xfrm>
            <a:off x="990600" y="228600"/>
            <a:ext cx="7200900" cy="579439"/>
          </a:xfrm>
        </p:spPr>
        <p:txBody>
          <a:bodyPr/>
          <a:lstStyle/>
          <a:p>
            <a:r>
              <a:rPr lang="en-US" dirty="0" smtClean="0"/>
              <a:t>Particularistic Culture</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79439"/>
          </a:xfrm>
        </p:spPr>
        <p:txBody>
          <a:bodyPr/>
          <a:lstStyle/>
          <a:p>
            <a:r>
              <a:rPr lang="en-US" dirty="0" smtClean="0"/>
              <a:t>Individualistic cultures</a:t>
            </a:r>
            <a:endParaRPr lang="en-US" dirty="0"/>
          </a:p>
        </p:txBody>
      </p:sp>
      <p:sp>
        <p:nvSpPr>
          <p:cNvPr id="3" name="Content Placeholder 2"/>
          <p:cNvSpPr>
            <a:spLocks noGrp="1"/>
          </p:cNvSpPr>
          <p:nvPr>
            <p:ph idx="1"/>
          </p:nvPr>
        </p:nvSpPr>
        <p:spPr>
          <a:xfrm>
            <a:off x="990600" y="1371600"/>
            <a:ext cx="7467600" cy="4495800"/>
          </a:xfrm>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individual performance.</a:t>
            </a:r>
          </a:p>
          <a:p>
            <a:r>
              <a:rPr lang="en-US" sz="2400" dirty="0" smtClean="0"/>
              <a:t>Give people autonomy to make their own decisions and to use their initiative.</a:t>
            </a:r>
          </a:p>
          <a:p>
            <a:r>
              <a:rPr lang="en-US" sz="2400" dirty="0" smtClean="0"/>
              <a:t>Link people's needs with those of the group or organization.</a:t>
            </a:r>
          </a:p>
          <a:p>
            <a:r>
              <a:rPr lang="en-US" sz="2400" dirty="0" smtClean="0"/>
              <a:t>Allow people to be creative and to learn from their mistakes</a:t>
            </a:r>
            <a:r>
              <a:rPr lang="en-US" dirty="0" smtClean="0"/>
              <a:t>.</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808039"/>
          </a:xfrm>
        </p:spPr>
        <p:txBody>
          <a:bodyPr/>
          <a:lstStyle/>
          <a:p>
            <a:r>
              <a:rPr lang="en-US" dirty="0" smtClean="0"/>
              <a:t>Collectivistic cultures</a:t>
            </a:r>
            <a:endParaRPr lang="en-US" dirty="0"/>
          </a:p>
        </p:txBody>
      </p:sp>
      <p:sp>
        <p:nvSpPr>
          <p:cNvPr id="3" name="Content Placeholder 2"/>
          <p:cNvSpPr>
            <a:spLocks noGrp="1"/>
          </p:cNvSpPr>
          <p:nvPr>
            <p:ph idx="1"/>
          </p:nvPr>
        </p:nvSpPr>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group performance.</a:t>
            </a:r>
          </a:p>
          <a:p>
            <a:r>
              <a:rPr lang="en-US" sz="2400" dirty="0" smtClean="0"/>
              <a:t>Don't praise individuals publically.</a:t>
            </a:r>
          </a:p>
          <a:p>
            <a:r>
              <a:rPr lang="en-US" sz="2400" dirty="0" smtClean="0"/>
              <a:t>Allow people to involve others in decision making.</a:t>
            </a:r>
          </a:p>
          <a:p>
            <a:r>
              <a:rPr lang="en-US" sz="2400" dirty="0" smtClean="0"/>
              <a:t>Avoid showing favoritism.</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Neutral cultures</a:t>
            </a:r>
            <a:endParaRPr lang="en-US" dirty="0"/>
          </a:p>
        </p:txBody>
      </p:sp>
      <p:sp>
        <p:nvSpPr>
          <p:cNvPr id="3" name="Content Placeholder 2"/>
          <p:cNvSpPr>
            <a:spLocks noGrp="1"/>
          </p:cNvSpPr>
          <p:nvPr>
            <p:ph idx="1"/>
          </p:nvPr>
        </p:nvSpPr>
        <p:spPr/>
        <p:txBody>
          <a:bodyPr>
            <a:normAutofit/>
          </a:bodyPr>
          <a:lstStyle/>
          <a:p>
            <a:r>
              <a:rPr lang="en-US" sz="2400" dirty="0" smtClean="0"/>
              <a:t>Manage your emotions effectively.</a:t>
            </a:r>
          </a:p>
          <a:p>
            <a:r>
              <a:rPr lang="en-US" sz="2400" dirty="0" smtClean="0"/>
              <a:t>Watch that your body language doesn't convey negative emotions.</a:t>
            </a:r>
          </a:p>
          <a:p>
            <a:r>
              <a:rPr lang="en-US" sz="2400" dirty="0" smtClean="0"/>
              <a:t>"Stick to the point" in meetings and interactions.</a:t>
            </a:r>
          </a:p>
          <a:p>
            <a:r>
              <a:rPr lang="en-US" sz="2400" dirty="0" smtClean="0"/>
              <a:t>Watch people's reactions carefully, as they may be reluctant to show their true emotions.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655639"/>
          </a:xfrm>
        </p:spPr>
        <p:txBody>
          <a:bodyPr/>
          <a:lstStyle/>
          <a:p>
            <a:r>
              <a:rPr lang="en-US" dirty="0" smtClean="0"/>
              <a:t>Emotional cultures</a:t>
            </a:r>
            <a:endParaRPr lang="en-US" dirty="0"/>
          </a:p>
        </p:txBody>
      </p:sp>
      <p:sp>
        <p:nvSpPr>
          <p:cNvPr id="3" name="Content Placeholder 2"/>
          <p:cNvSpPr>
            <a:spLocks noGrp="1"/>
          </p:cNvSpPr>
          <p:nvPr>
            <p:ph idx="1"/>
          </p:nvPr>
        </p:nvSpPr>
        <p:spPr/>
        <p:txBody>
          <a:bodyPr>
            <a:normAutofit/>
          </a:bodyPr>
          <a:lstStyle/>
          <a:p>
            <a:r>
              <a:rPr lang="en-US" sz="2400" dirty="0" smtClean="0"/>
              <a:t>Open up to people to build trust and rapport.</a:t>
            </a:r>
          </a:p>
          <a:p>
            <a:r>
              <a:rPr lang="en-US" sz="2400" dirty="0" smtClean="0"/>
              <a:t>Use emotion to communicate your objectives.</a:t>
            </a:r>
          </a:p>
          <a:p>
            <a:r>
              <a:rPr lang="en-US" sz="2400" dirty="0" smtClean="0"/>
              <a:t>Learn to manage conflict effectively, before it becomes personal.</a:t>
            </a:r>
          </a:p>
          <a:p>
            <a:r>
              <a:rPr lang="en-US" sz="2400" dirty="0" smtClean="0"/>
              <a:t>Use positive body language.</a:t>
            </a:r>
          </a:p>
          <a:p>
            <a:r>
              <a:rPr lang="en-US" sz="2400" dirty="0" smtClean="0"/>
              <a:t>Have a positive attitude.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579439"/>
          </a:xfrm>
        </p:spPr>
        <p:txBody>
          <a:bodyPr/>
          <a:lstStyle/>
          <a:p>
            <a:r>
              <a:rPr lang="en-US" dirty="0" smtClean="0"/>
              <a:t>Specific cultures</a:t>
            </a:r>
            <a:endParaRPr lang="en-US" dirty="0"/>
          </a:p>
        </p:txBody>
      </p:sp>
      <p:sp>
        <p:nvSpPr>
          <p:cNvPr id="3" name="Content Placeholder 2"/>
          <p:cNvSpPr>
            <a:spLocks noGrp="1"/>
          </p:cNvSpPr>
          <p:nvPr>
            <p:ph idx="1"/>
          </p:nvPr>
        </p:nvSpPr>
        <p:spPr>
          <a:xfrm>
            <a:off x="914400" y="1295400"/>
            <a:ext cx="7200900" cy="3809999"/>
          </a:xfrm>
        </p:spPr>
        <p:txBody>
          <a:bodyPr>
            <a:normAutofit/>
          </a:bodyPr>
          <a:lstStyle/>
          <a:p>
            <a:r>
              <a:rPr lang="en-US" sz="2400" dirty="0" smtClean="0"/>
              <a:t>Be direct and to the point.</a:t>
            </a:r>
          </a:p>
          <a:p>
            <a:r>
              <a:rPr lang="en-US" sz="2400" dirty="0" smtClean="0"/>
              <a:t>Focus on people's objectives before you focus on strengthening relationships.</a:t>
            </a:r>
          </a:p>
          <a:p>
            <a:r>
              <a:rPr lang="en-US" sz="2400" dirty="0" smtClean="0"/>
              <a:t>Provide clear instructions, processes, and procedures.</a:t>
            </a:r>
          </a:p>
          <a:p>
            <a:r>
              <a:rPr lang="en-US" sz="2400" dirty="0" smtClean="0"/>
              <a:t>Allow people to keep their work and home lives separate.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Diffuse cultures</a:t>
            </a:r>
            <a:endParaRPr lang="en-US" dirty="0"/>
          </a:p>
        </p:txBody>
      </p:sp>
      <p:sp>
        <p:nvSpPr>
          <p:cNvPr id="3" name="Content Placeholder 2"/>
          <p:cNvSpPr>
            <a:spLocks noGrp="1"/>
          </p:cNvSpPr>
          <p:nvPr>
            <p:ph idx="1"/>
          </p:nvPr>
        </p:nvSpPr>
        <p:spPr>
          <a:xfrm>
            <a:off x="914400" y="1447800"/>
            <a:ext cx="7391400" cy="4267200"/>
          </a:xfrm>
        </p:spPr>
        <p:txBody>
          <a:bodyPr>
            <a:noAutofit/>
          </a:bodyPr>
          <a:lstStyle/>
          <a:p>
            <a:r>
              <a:rPr lang="en-US" sz="2400" dirty="0" smtClean="0"/>
              <a:t>Focus on building a good relationship before you focus on business objectives.</a:t>
            </a:r>
          </a:p>
          <a:p>
            <a:r>
              <a:rPr lang="en-US" sz="2400" dirty="0" smtClean="0"/>
              <a:t>Find out as much as you can about the people that you work with and the organizations that you do business with.</a:t>
            </a:r>
          </a:p>
          <a:p>
            <a:r>
              <a:rPr lang="en-US" sz="2400" dirty="0" smtClean="0"/>
              <a:t>Be prepared to discuss business on social occasions, and to have personal discussions at work.</a:t>
            </a:r>
          </a:p>
          <a:p>
            <a:r>
              <a:rPr lang="en-US" sz="2400" dirty="0" smtClean="0"/>
              <a:t>Try to avoid turning down invitations to social functions.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655639"/>
          </a:xfrm>
        </p:spPr>
        <p:txBody>
          <a:bodyPr/>
          <a:lstStyle/>
          <a:p>
            <a:r>
              <a:rPr lang="en-US" dirty="0" smtClean="0"/>
              <a:t>Achievement culture</a:t>
            </a:r>
            <a:endParaRPr lang="en-US" dirty="0"/>
          </a:p>
        </p:txBody>
      </p:sp>
      <p:sp>
        <p:nvSpPr>
          <p:cNvPr id="3" name="Content Placeholder 2"/>
          <p:cNvSpPr>
            <a:spLocks noGrp="1"/>
          </p:cNvSpPr>
          <p:nvPr>
            <p:ph idx="1"/>
          </p:nvPr>
        </p:nvSpPr>
        <p:spPr>
          <a:xfrm>
            <a:off x="838200" y="1295400"/>
            <a:ext cx="7486650" cy="4038599"/>
          </a:xfrm>
        </p:spPr>
        <p:txBody>
          <a:bodyPr>
            <a:normAutofit/>
          </a:bodyPr>
          <a:lstStyle/>
          <a:p>
            <a:r>
              <a:rPr lang="en-US" sz="2400" dirty="0" smtClean="0"/>
              <a:t>Reward and recognize good performance appropriately.</a:t>
            </a:r>
          </a:p>
          <a:p>
            <a:r>
              <a:rPr lang="en-US" sz="2400" dirty="0" smtClean="0"/>
              <a:t>Use titles only when relevant.</a:t>
            </a:r>
          </a:p>
          <a:p>
            <a:r>
              <a:rPr lang="en-US" sz="2400" dirty="0" smtClean="0"/>
              <a:t>Be a good role model.</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200900" cy="655639"/>
          </a:xfrm>
        </p:spPr>
        <p:txBody>
          <a:bodyPr/>
          <a:lstStyle/>
          <a:p>
            <a:r>
              <a:rPr lang="en-US" dirty="0" smtClean="0"/>
              <a:t>Ascription cultures</a:t>
            </a:r>
            <a:endParaRPr lang="en-US" dirty="0"/>
          </a:p>
        </p:txBody>
      </p:sp>
      <p:sp>
        <p:nvSpPr>
          <p:cNvPr id="3" name="Content Placeholder 2"/>
          <p:cNvSpPr>
            <a:spLocks noGrp="1"/>
          </p:cNvSpPr>
          <p:nvPr>
            <p:ph idx="1"/>
          </p:nvPr>
        </p:nvSpPr>
        <p:spPr>
          <a:xfrm>
            <a:off x="990600" y="1676400"/>
            <a:ext cx="7200900" cy="3809999"/>
          </a:xfrm>
        </p:spPr>
        <p:txBody>
          <a:bodyPr>
            <a:normAutofit/>
          </a:bodyPr>
          <a:lstStyle/>
          <a:p>
            <a:r>
              <a:rPr lang="en-US" sz="2400" dirty="0" smtClean="0"/>
              <a:t>Use titles, especially when these clarify people's status in an organization.</a:t>
            </a:r>
          </a:p>
          <a:p>
            <a:r>
              <a:rPr lang="en-US" sz="2400" dirty="0" smtClean="0"/>
              <a:t>Show respect to people in authority, especially when challenging decisions.</a:t>
            </a:r>
          </a:p>
          <a:p>
            <a:r>
              <a:rPr lang="en-US" sz="2400" dirty="0" smtClean="0"/>
              <a:t>Don't "show up" people in authority.</a:t>
            </a:r>
          </a:p>
          <a:p>
            <a:r>
              <a:rPr lang="en-US" sz="2400" dirty="0" smtClean="0"/>
              <a:t>Don't let your authority prevent you from performing well in your role.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655639"/>
          </a:xfrm>
        </p:spPr>
        <p:txBody>
          <a:bodyPr/>
          <a:lstStyle/>
          <a:p>
            <a:r>
              <a:rPr lang="en-US" dirty="0" smtClean="0"/>
              <a:t>Sequential –time cultures</a:t>
            </a:r>
            <a:endParaRPr lang="en-US" dirty="0"/>
          </a:p>
        </p:txBody>
      </p:sp>
      <p:sp>
        <p:nvSpPr>
          <p:cNvPr id="3" name="Content Placeholder 2"/>
          <p:cNvSpPr>
            <a:spLocks noGrp="1"/>
          </p:cNvSpPr>
          <p:nvPr>
            <p:ph idx="1"/>
          </p:nvPr>
        </p:nvSpPr>
        <p:spPr>
          <a:xfrm>
            <a:off x="838200" y="1676400"/>
            <a:ext cx="7200900" cy="3809999"/>
          </a:xfrm>
        </p:spPr>
        <p:txBody>
          <a:bodyPr>
            <a:normAutofit/>
          </a:bodyPr>
          <a:lstStyle/>
          <a:p>
            <a:r>
              <a:rPr lang="en-US" sz="2400" dirty="0" smtClean="0"/>
              <a:t>Focus on one activity or project at a time.</a:t>
            </a:r>
          </a:p>
          <a:p>
            <a:r>
              <a:rPr lang="en-US" sz="2400" dirty="0" smtClean="0"/>
              <a:t>Be punctual.</a:t>
            </a:r>
          </a:p>
          <a:p>
            <a:r>
              <a:rPr lang="en-US" sz="2400" dirty="0" smtClean="0"/>
              <a:t>Keep to deadlines.</a:t>
            </a:r>
          </a:p>
          <a:p>
            <a:r>
              <a:rPr lang="en-US" sz="2400" dirty="0" smtClean="0"/>
              <a:t>Set clear deadlines.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Synchronous-time cultures</a:t>
            </a:r>
            <a:endParaRPr lang="en-US" dirty="0"/>
          </a:p>
        </p:txBody>
      </p:sp>
      <p:sp>
        <p:nvSpPr>
          <p:cNvPr id="3" name="Content Placeholder 2"/>
          <p:cNvSpPr>
            <a:spLocks noGrp="1"/>
          </p:cNvSpPr>
          <p:nvPr>
            <p:ph idx="1"/>
          </p:nvPr>
        </p:nvSpPr>
        <p:spPr/>
        <p:txBody>
          <a:bodyPr>
            <a:normAutofit/>
          </a:bodyPr>
          <a:lstStyle/>
          <a:p>
            <a:r>
              <a:rPr lang="en-US" sz="2400" dirty="0" smtClean="0"/>
              <a:t>Be flexible in how you approach work.</a:t>
            </a:r>
          </a:p>
          <a:p>
            <a:r>
              <a:rPr lang="en-US" sz="2400" dirty="0" smtClean="0"/>
              <a:t>Allow people to be flexible on tasks and projects, where possible.</a:t>
            </a:r>
          </a:p>
          <a:p>
            <a:r>
              <a:rPr lang="en-US" sz="2400" dirty="0" smtClean="0"/>
              <a:t>Highlight the importance of punctuality and deadlines if these are key to meeting objectives.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Internal control (direction) cultures</a:t>
            </a:r>
            <a:endParaRPr lang="en-US" dirty="0"/>
          </a:p>
        </p:txBody>
      </p:sp>
      <p:sp>
        <p:nvSpPr>
          <p:cNvPr id="3" name="Content Placeholder 2"/>
          <p:cNvSpPr>
            <a:spLocks noGrp="1"/>
          </p:cNvSpPr>
          <p:nvPr>
            <p:ph idx="1"/>
          </p:nvPr>
        </p:nvSpPr>
        <p:spPr/>
        <p:txBody>
          <a:bodyPr>
            <a:normAutofit/>
          </a:bodyPr>
          <a:lstStyle/>
          <a:p>
            <a:r>
              <a:rPr lang="en-US" sz="2400" dirty="0" smtClean="0"/>
              <a:t>Allow people to develop their skills and take control of their learning.</a:t>
            </a:r>
          </a:p>
          <a:p>
            <a:r>
              <a:rPr lang="en-US" sz="2400" dirty="0" smtClean="0"/>
              <a:t>Set clear objectives that people agree with.</a:t>
            </a:r>
          </a:p>
          <a:p>
            <a:r>
              <a:rPr lang="en-US" sz="2400" dirty="0" smtClean="0"/>
              <a:t>Be open about conflict and disagreement, and allow people to engage in constructive conflict.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External control (direction) cultures</a:t>
            </a:r>
            <a:endParaRPr lang="en-US" dirty="0"/>
          </a:p>
        </p:txBody>
      </p:sp>
      <p:sp>
        <p:nvSpPr>
          <p:cNvPr id="3" name="Content Placeholder 2"/>
          <p:cNvSpPr>
            <a:spLocks noGrp="1"/>
          </p:cNvSpPr>
          <p:nvPr>
            <p:ph idx="1"/>
          </p:nvPr>
        </p:nvSpPr>
        <p:spPr>
          <a:xfrm>
            <a:off x="533400" y="1143000"/>
            <a:ext cx="7848600" cy="4724400"/>
          </a:xfrm>
        </p:spPr>
        <p:txBody>
          <a:bodyPr>
            <a:noAutofit/>
          </a:bodyPr>
          <a:lstStyle/>
          <a:p>
            <a:r>
              <a:rPr lang="en-US" sz="2400" dirty="0" smtClean="0"/>
              <a:t>Provide people with the right resources to do their jobs effectively.</a:t>
            </a:r>
          </a:p>
          <a:p>
            <a:r>
              <a:rPr lang="en-US" sz="2400" dirty="0" smtClean="0"/>
              <a:t>Give people direction and regular feedback, so that they know how their actions are affecting their environment.</a:t>
            </a:r>
          </a:p>
          <a:p>
            <a:r>
              <a:rPr lang="en-US" sz="2400" dirty="0" smtClean="0"/>
              <a:t>Reassure people that they're doing a good job.</a:t>
            </a:r>
          </a:p>
          <a:p>
            <a:r>
              <a:rPr lang="en-US" sz="2400" dirty="0" smtClean="0"/>
              <a:t>Manage conflict quickly and quietly.</a:t>
            </a:r>
          </a:p>
          <a:p>
            <a:r>
              <a:rPr lang="en-US" sz="2400" dirty="0" smtClean="0"/>
              <a:t>Do whatever you can to boost people's confidence.</a:t>
            </a:r>
          </a:p>
          <a:p>
            <a:r>
              <a:rPr lang="en-US" sz="2400" dirty="0" smtClean="0"/>
              <a:t>Balance negative and positive feedback.</a:t>
            </a:r>
          </a:p>
          <a:p>
            <a:r>
              <a:rPr lang="en-US" sz="2400" dirty="0" smtClean="0"/>
              <a:t>Encourage people to take responsibility for their work.</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xmlns=""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2264</TotalTime>
  <Words>3928</Words>
  <Application>Microsoft Office PowerPoint</Application>
  <PresentationFormat>On-screen Show (4:3)</PresentationFormat>
  <Paragraphs>342</Paragraphs>
  <Slides>84</Slides>
  <Notes>9</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Diamond Grid 16x9</vt:lpstr>
      <vt:lpstr>WORKPLACE CULTURE - II</vt:lpstr>
      <vt:lpstr>Slide 2</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17</vt:lpstr>
      <vt:lpstr>Diversity Cultures</vt:lpstr>
      <vt:lpstr>Family</vt:lpstr>
      <vt:lpstr>Eiffel Tower</vt:lpstr>
      <vt:lpstr>Incubator</vt:lpstr>
      <vt:lpstr>Guided Missile</vt:lpstr>
      <vt:lpstr>Question # </vt:lpstr>
      <vt:lpstr>Answer # </vt:lpstr>
      <vt:lpstr>Slide 25</vt:lpstr>
      <vt:lpstr>Edward Hall’s Cultural dimensions</vt:lpstr>
      <vt:lpstr>High vs Low Context Culture</vt:lpstr>
      <vt:lpstr>High context Culture</vt:lpstr>
      <vt:lpstr>Low context Culture</vt:lpstr>
      <vt:lpstr>Question # </vt:lpstr>
      <vt:lpstr>Answer # </vt:lpstr>
      <vt:lpstr>Question # </vt:lpstr>
      <vt:lpstr>Answer # </vt:lpstr>
      <vt:lpstr>Slide 34</vt:lpstr>
      <vt:lpstr>Theory of the Three R's</vt:lpstr>
      <vt:lpstr>Respect – 3R’s</vt:lpstr>
      <vt:lpstr>Reconciliation – 3 R’s</vt:lpstr>
      <vt:lpstr>Slide 38</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Slide 49</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Question # </vt:lpstr>
      <vt:lpstr>Answer # </vt:lpstr>
      <vt:lpstr>Slide 59</vt:lpstr>
      <vt:lpstr>Cultural Sensitivity</vt:lpstr>
      <vt:lpstr>Commonly held assumptions about national cultural differences</vt:lpstr>
      <vt:lpstr>Intercultural Sensitivity</vt:lpstr>
      <vt:lpstr>Cross Cultural Training Methods</vt:lpstr>
      <vt:lpstr>Pre Departure Training</vt:lpstr>
      <vt:lpstr>Slide 65</vt:lpstr>
      <vt:lpstr>Global Mindset</vt:lpstr>
      <vt:lpstr>Global Mindset</vt:lpstr>
      <vt:lpstr>Slide 68</vt:lpstr>
      <vt:lpstr>Slide 69</vt:lpstr>
      <vt:lpstr>Universalistic Culture</vt:lpstr>
      <vt:lpstr>Particularistic Culture</vt:lpstr>
      <vt:lpstr>Individualistic cultures</vt:lpstr>
      <vt:lpstr>Collectivistic cultures</vt:lpstr>
      <vt:lpstr>Neutral cultures</vt:lpstr>
      <vt:lpstr>Emotional cultures</vt:lpstr>
      <vt:lpstr>Specific cultures</vt:lpstr>
      <vt:lpstr>Diffuse cultures</vt:lpstr>
      <vt:lpstr>Achievement culture</vt:lpstr>
      <vt:lpstr>Ascription cultures</vt:lpstr>
      <vt:lpstr>Sequential –time cultures</vt:lpstr>
      <vt:lpstr>Synchronous-time cultures</vt:lpstr>
      <vt:lpstr>Internal control (direction) cultures</vt:lpstr>
      <vt:lpstr>External control (direction) cultures</vt:lpstr>
      <vt:lpstr>Slide 84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71</cp:revision>
  <cp:lastPrinted>1601-01-01T00:00:00Z</cp:lastPrinted>
  <dcterms:created xsi:type="dcterms:W3CDTF">2020-07-09T15:12:46Z</dcterms:created>
  <dcterms:modified xsi:type="dcterms:W3CDTF">2023-04-16T07:22:02Z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