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Default Extension="png" ContentType="image/png"/>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1"/>
  </p:notesMasterIdLst>
  <p:handoutMasterIdLst>
    <p:handoutMasterId r:id="rId52"/>
  </p:handoutMasterIdLst>
  <p:sldIdLst>
    <p:sldId id="256" r:id="rId2"/>
    <p:sldId id="481" r:id="rId3"/>
    <p:sldId id="482" r:id="rId4"/>
    <p:sldId id="483" r:id="rId5"/>
    <p:sldId id="485" r:id="rId6"/>
    <p:sldId id="486" r:id="rId7"/>
    <p:sldId id="487" r:id="rId8"/>
    <p:sldId id="488" r:id="rId9"/>
    <p:sldId id="489" r:id="rId10"/>
    <p:sldId id="490" r:id="rId11"/>
    <p:sldId id="491" r:id="rId12"/>
    <p:sldId id="492" r:id="rId13"/>
    <p:sldId id="493" r:id="rId14"/>
    <p:sldId id="449" r:id="rId15"/>
    <p:sldId id="450" r:id="rId16"/>
    <p:sldId id="451" r:id="rId17"/>
    <p:sldId id="452" r:id="rId18"/>
    <p:sldId id="453" r:id="rId19"/>
    <p:sldId id="454" r:id="rId20"/>
    <p:sldId id="455" r:id="rId21"/>
    <p:sldId id="456" r:id="rId22"/>
    <p:sldId id="457" r:id="rId23"/>
    <p:sldId id="458" r:id="rId24"/>
    <p:sldId id="459" r:id="rId25"/>
    <p:sldId id="460" r:id="rId26"/>
    <p:sldId id="461" r:id="rId27"/>
    <p:sldId id="462" r:id="rId28"/>
    <p:sldId id="463" r:id="rId29"/>
    <p:sldId id="464" r:id="rId30"/>
    <p:sldId id="465" r:id="rId31"/>
    <p:sldId id="466" r:id="rId32"/>
    <p:sldId id="467" r:id="rId33"/>
    <p:sldId id="468" r:id="rId34"/>
    <p:sldId id="469" r:id="rId35"/>
    <p:sldId id="470" r:id="rId36"/>
    <p:sldId id="471" r:id="rId37"/>
    <p:sldId id="472" r:id="rId38"/>
    <p:sldId id="473" r:id="rId39"/>
    <p:sldId id="474" r:id="rId40"/>
    <p:sldId id="475" r:id="rId41"/>
    <p:sldId id="476" r:id="rId42"/>
    <p:sldId id="477" r:id="rId43"/>
    <p:sldId id="478" r:id="rId44"/>
    <p:sldId id="479" r:id="rId45"/>
    <p:sldId id="480" r:id="rId46"/>
    <p:sldId id="421" r:id="rId47"/>
    <p:sldId id="403" r:id="rId48"/>
    <p:sldId id="404" r:id="rId49"/>
    <p:sldId id="405" r:id="rId5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ADDE6AB0-1CA4-49C8-9ED6-23FB01BD0CF9}" type="presOf" srcId="{9FD9567A-BA14-430C-A7C8-A074211FD53E}" destId="{FF3DEC59-498F-476A-B0B7-0911F1934DD9}"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157CE7DB-FB15-4A11-8F1B-23594F3DB46C}" type="presOf" srcId="{E9D59AE0-1D43-4F5D-8DC1-D778507C1853}" destId="{8E9A00DC-4256-4A2C-ABC4-E9AC85DC1EEF}" srcOrd="0" destOrd="0" presId="urn:microsoft.com/office/officeart/2005/8/layout/vList2"/>
    <dgm:cxn modelId="{A7EE9E2F-CE8B-450B-93D0-4E318D9A591A}" type="presOf" srcId="{54AA76A3-6F56-4C06-A33D-8BF49A89C2A1}" destId="{B2F358A6-2EFE-4558-94D7-B86EC5050C91}"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996B6DAB-51A4-4DEE-907E-827BDD952ADA}" type="presOf" srcId="{DA4DF341-6F7D-4B89-8358-91D99FE4C900}" destId="{A4A6EE28-BF09-45AA-AD37-2734D801E311}"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B0237CFD-77B7-4D2A-AB78-8EF38EE34542}"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279755C-2A79-478E-9DDE-0AC332FFB355}" srcId="{703D4D02-5513-427D-B6E9-B2E187EE0C3A}" destId="{04862CF3-D288-4540-9B6A-7B38A298A6CD}" srcOrd="6" destOrd="0" parTransId="{8D5F51AD-7A42-46F9-A08D-D5B99046F118}" sibTransId="{EF2936D3-CC7C-422D-B65E-628E7FF91CD4}"/>
    <dgm:cxn modelId="{E8A7CC2A-2A95-4056-B947-F84ED83C3D21}" type="presOf" srcId="{04862CF3-D288-4540-9B6A-7B38A298A6CD}" destId="{9FF40963-4D12-448B-AEB6-BA37001A67BC}"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CD6F4D36-AD63-45F2-A524-296257166D73}" type="presOf" srcId="{6F996A8B-0DA8-4C7F-A559-FC37973A2FE9}" destId="{04765EF5-9D12-4272-82A1-954A0BCA8F51}"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30BF2068-785A-4F69-8F55-20F89972D717}" type="presOf" srcId="{8F61EF46-D8E8-4D24-98A5-9AF714E47E9E}" destId="{C8D6B295-93E9-4C38-8072-EEEB43E5E583}" srcOrd="0" destOrd="0" presId="urn:microsoft.com/office/officeart/2005/8/layout/vList2"/>
    <dgm:cxn modelId="{B7072D3C-8D59-436D-AD73-77DC45796021}" type="presOf" srcId="{703D4D02-5513-427D-B6E9-B2E187EE0C3A}" destId="{CC8763B3-4621-4666-B669-3C5BA2A30DBE}" srcOrd="0" destOrd="0" presId="urn:microsoft.com/office/officeart/2005/8/layout/vList2"/>
    <dgm:cxn modelId="{8C5C710F-4421-4795-8CC1-68C68FC034B7}" type="presOf" srcId="{F638D74F-868F-4783-AD46-03F73E31B2CA}" destId="{EB7118B7-CF96-4530-A1D2-4C1C5C7CAD47}" srcOrd="0" destOrd="0" presId="urn:microsoft.com/office/officeart/2005/8/layout/vList2"/>
    <dgm:cxn modelId="{5941204E-1D3E-4ED6-AD6E-D1192ABA1CD2}" type="presOf" srcId="{4AF65FE0-2F36-4F1D-A183-89BF2A75D4BB}" destId="{D4009E07-91F3-4DB4-AC12-84087D11945C}" srcOrd="0" destOrd="0" presId="urn:microsoft.com/office/officeart/2005/8/layout/vList2"/>
    <dgm:cxn modelId="{2F871933-2F8C-4B83-8AD9-58A22061CE7C}" type="presParOf" srcId="{CC8763B3-4621-4666-B669-3C5BA2A30DBE}" destId="{B2F358A6-2EFE-4558-94D7-B86EC5050C91}" srcOrd="0" destOrd="0" presId="urn:microsoft.com/office/officeart/2005/8/layout/vList2"/>
    <dgm:cxn modelId="{3B0D7FF1-7F16-4661-86B1-93B568B61160}" type="presParOf" srcId="{CC8763B3-4621-4666-B669-3C5BA2A30DBE}" destId="{D10E9AD5-6E9D-453C-BF76-07F1B701D45A}" srcOrd="1" destOrd="0" presId="urn:microsoft.com/office/officeart/2005/8/layout/vList2"/>
    <dgm:cxn modelId="{3FF77A12-AE1C-40C5-ACA2-5EEB2CC89B53}" type="presParOf" srcId="{CC8763B3-4621-4666-B669-3C5BA2A30DBE}" destId="{04765EF5-9D12-4272-82A1-954A0BCA8F51}" srcOrd="2" destOrd="0" presId="urn:microsoft.com/office/officeart/2005/8/layout/vList2"/>
    <dgm:cxn modelId="{31C2C972-D513-43BF-9CED-96C2FE524D82}" type="presParOf" srcId="{CC8763B3-4621-4666-B669-3C5BA2A30DBE}" destId="{F469EEAB-D6C4-4819-87AB-16A7C500F8FD}" srcOrd="3" destOrd="0" presId="urn:microsoft.com/office/officeart/2005/8/layout/vList2"/>
    <dgm:cxn modelId="{560A2342-0CFD-4FB3-8807-CB55BC114DEA}" type="presParOf" srcId="{CC8763B3-4621-4666-B669-3C5BA2A30DBE}" destId="{FF3DEC59-498F-476A-B0B7-0911F1934DD9}" srcOrd="4" destOrd="0" presId="urn:microsoft.com/office/officeart/2005/8/layout/vList2"/>
    <dgm:cxn modelId="{AAA056A8-E86E-47A9-93BF-9FFF1EC62D95}" type="presParOf" srcId="{CC8763B3-4621-4666-B669-3C5BA2A30DBE}" destId="{052FADEF-D9FD-43C0-BAB6-B49BB2919851}" srcOrd="5" destOrd="0" presId="urn:microsoft.com/office/officeart/2005/8/layout/vList2"/>
    <dgm:cxn modelId="{DEAB682C-BCE0-4BB6-A556-EB4B52427DF8}" type="presParOf" srcId="{CC8763B3-4621-4666-B669-3C5BA2A30DBE}" destId="{A4A6EE28-BF09-45AA-AD37-2734D801E311}" srcOrd="6" destOrd="0" presId="urn:microsoft.com/office/officeart/2005/8/layout/vList2"/>
    <dgm:cxn modelId="{B901F583-AC9A-4D27-A1E1-C3ACF49F8EDC}" type="presParOf" srcId="{CC8763B3-4621-4666-B669-3C5BA2A30DBE}" destId="{25D89E96-C06F-4A01-A04F-558CA060C5C5}" srcOrd="7" destOrd="0" presId="urn:microsoft.com/office/officeart/2005/8/layout/vList2"/>
    <dgm:cxn modelId="{EED8CDD9-DA7D-42C4-9D70-2029A1155E28}" type="presParOf" srcId="{CC8763B3-4621-4666-B669-3C5BA2A30DBE}" destId="{8E9A00DC-4256-4A2C-ABC4-E9AC85DC1EEF}" srcOrd="8" destOrd="0" presId="urn:microsoft.com/office/officeart/2005/8/layout/vList2"/>
    <dgm:cxn modelId="{594095AB-9DB2-42DB-A6BC-787295DD5352}" type="presParOf" srcId="{CC8763B3-4621-4666-B669-3C5BA2A30DBE}" destId="{FC0611C7-4010-45D4-812D-BBEF3151E12A}" srcOrd="9" destOrd="0" presId="urn:microsoft.com/office/officeart/2005/8/layout/vList2"/>
    <dgm:cxn modelId="{B9E02D46-E2E1-4A0C-8DF1-92D53DF48406}" type="presParOf" srcId="{CC8763B3-4621-4666-B669-3C5BA2A30DBE}" destId="{D4009E07-91F3-4DB4-AC12-84087D11945C}" srcOrd="10" destOrd="0" presId="urn:microsoft.com/office/officeart/2005/8/layout/vList2"/>
    <dgm:cxn modelId="{C9F32304-06E7-4A67-BE61-30039EB58984}" type="presParOf" srcId="{CC8763B3-4621-4666-B669-3C5BA2A30DBE}" destId="{3DA0E859-162B-4177-8463-CFD5199C526E}" srcOrd="11" destOrd="0" presId="urn:microsoft.com/office/officeart/2005/8/layout/vList2"/>
    <dgm:cxn modelId="{139DCA42-8B74-4BA2-8787-27112A1AEA45}" type="presParOf" srcId="{CC8763B3-4621-4666-B669-3C5BA2A30DBE}" destId="{9FF40963-4D12-448B-AEB6-BA37001A67BC}" srcOrd="12" destOrd="0" presId="urn:microsoft.com/office/officeart/2005/8/layout/vList2"/>
    <dgm:cxn modelId="{C1AD0FAA-6161-425C-A1F5-0F8816063AB0}" type="presParOf" srcId="{CC8763B3-4621-4666-B669-3C5BA2A30DBE}" destId="{D2D6487C-9F1B-4914-8436-18761A2DEA1C}" srcOrd="13" destOrd="0" presId="urn:microsoft.com/office/officeart/2005/8/layout/vList2"/>
    <dgm:cxn modelId="{97B1590A-3F5F-4F95-8CEC-A4864826BD38}" type="presParOf" srcId="{CC8763B3-4621-4666-B669-3C5BA2A30DBE}" destId="{EB7118B7-CF96-4530-A1D2-4C1C5C7CAD47}" srcOrd="14" destOrd="0" presId="urn:microsoft.com/office/officeart/2005/8/layout/vList2"/>
    <dgm:cxn modelId="{9B2774FC-E4BF-4DBE-AFA7-87EAC714478E}" type="presParOf" srcId="{CC8763B3-4621-4666-B669-3C5BA2A30DBE}" destId="{8F425107-684B-43B8-857E-6C5441412E64}" srcOrd="15" destOrd="0" presId="urn:microsoft.com/office/officeart/2005/8/layout/vList2"/>
    <dgm:cxn modelId="{BEF2748F-174B-4822-AAA5-F4DE76628B4A}" type="presParOf" srcId="{CC8763B3-4621-4666-B669-3C5BA2A30DBE}" destId="{C8D6B295-93E9-4C38-8072-EEEB43E5E583}" srcOrd="16" destOrd="0" presId="urn:microsoft.com/office/officeart/2005/8/layout/vList2"/>
    <dgm:cxn modelId="{279DE5E7-2289-49B9-86C3-93B5A4F4ADBB}" type="presParOf" srcId="{CC8763B3-4621-4666-B669-3C5BA2A30DBE}" destId="{48966D50-D905-4CD6-9DF6-33BAB06E1957}" srcOrd="17" destOrd="0" presId="urn:microsoft.com/office/officeart/2005/8/layout/vList2"/>
    <dgm:cxn modelId="{25A0B0AC-C871-4127-ABFA-ED33EF0EF6C4}" type="presParOf" srcId="{CC8763B3-4621-4666-B669-3C5BA2A30DBE}" destId="{83EC1D14-B972-48EA-B443-789BDCB5A5F0}" srcOrd="18"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2ECE1FD2-CAC1-411D-B37A-5ACA3EFAFD6B}" type="presOf" srcId="{E9D59AE0-1D43-4F5D-8DC1-D778507C1853}" destId="{8E9A00DC-4256-4A2C-ABC4-E9AC85DC1EEF}" srcOrd="0" destOrd="0" presId="urn:microsoft.com/office/officeart/2005/8/layout/vList2"/>
    <dgm:cxn modelId="{6367CDAE-365B-4AF4-A503-34C17EBF178F}" type="presOf" srcId="{8F61EF46-D8E8-4D24-98A5-9AF714E47E9E}" destId="{C8D6B295-93E9-4C38-8072-EEEB43E5E583}"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C5E74DFD-27AF-4994-8385-2C90D82734B9}" type="presOf" srcId="{703D4D02-5513-427D-B6E9-B2E187EE0C3A}" destId="{CC8763B3-4621-4666-B669-3C5BA2A30DBE}"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1889B266-32F3-4018-893A-0A10387F2151}" type="presOf" srcId="{9FD9567A-BA14-430C-A7C8-A074211FD53E}" destId="{FF3DEC59-498F-476A-B0B7-0911F1934DD9}"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626EF31C-3629-40DD-BDD6-770C6AA3490E}" type="presOf" srcId="{4AF65FE0-2F36-4F1D-A183-89BF2A75D4BB}" destId="{D4009E07-91F3-4DB4-AC12-84087D11945C}"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10203F4B-A9D8-4538-8752-C36D145FEFE2}" srcId="{703D4D02-5513-427D-B6E9-B2E187EE0C3A}" destId="{9FD9567A-BA14-430C-A7C8-A074211FD53E}" srcOrd="2" destOrd="0" parTransId="{2700B62A-61FF-4C6C-8D9B-CBFC3A418338}" sibTransId="{EAAB2414-FBD9-4C2F-B08C-8AB515C0B089}"/>
    <dgm:cxn modelId="{8279755C-2A79-478E-9DDE-0AC332FFB355}" srcId="{703D4D02-5513-427D-B6E9-B2E187EE0C3A}" destId="{04862CF3-D288-4540-9B6A-7B38A298A6CD}" srcOrd="6" destOrd="0" parTransId="{8D5F51AD-7A42-46F9-A08D-D5B99046F118}" sibTransId="{EF2936D3-CC7C-422D-B65E-628E7FF91CD4}"/>
    <dgm:cxn modelId="{62E653FF-C2EE-4141-A09B-A50E932CB305}" srcId="{703D4D02-5513-427D-B6E9-B2E187EE0C3A}" destId="{DA4DF341-6F7D-4B89-8358-91D99FE4C900}" srcOrd="3" destOrd="0" parTransId="{6D87F9C7-C165-485F-B868-FC92D96A1C8D}" sibTransId="{B2CF4BD6-F162-401A-BF20-6050B8FFE171}"/>
    <dgm:cxn modelId="{64CD51CA-6276-4B35-9F12-E723DD660B68}" type="presOf" srcId="{DA4DF341-6F7D-4B89-8358-91D99FE4C900}" destId="{A4A6EE28-BF09-45AA-AD37-2734D801E311}" srcOrd="0" destOrd="0" presId="urn:microsoft.com/office/officeart/2005/8/layout/vList2"/>
    <dgm:cxn modelId="{09764B2F-EBCA-4DBC-9586-28888AD9A672}" type="presOf" srcId="{982D478A-1E21-4385-9630-934F8777F993}" destId="{83EC1D14-B972-48EA-B443-789BDCB5A5F0}" srcOrd="0" destOrd="0" presId="urn:microsoft.com/office/officeart/2005/8/layout/vList2"/>
    <dgm:cxn modelId="{78B110B2-F89B-4F77-A579-F9FD19BE52A6}" type="presOf" srcId="{54AA76A3-6F56-4C06-A33D-8BF49A89C2A1}" destId="{B2F358A6-2EFE-4558-94D7-B86EC5050C91}" srcOrd="0" destOrd="0" presId="urn:microsoft.com/office/officeart/2005/8/layout/vList2"/>
    <dgm:cxn modelId="{745CB85D-37A6-4033-9AD1-ED35E922DAE1}" type="presOf" srcId="{6F996A8B-0DA8-4C7F-A559-FC37973A2FE9}" destId="{04765EF5-9D12-4272-82A1-954A0BCA8F5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7B936BD8-F169-4168-A150-CB50CFB6A1B6}" type="presOf" srcId="{04862CF3-D288-4540-9B6A-7B38A298A6CD}" destId="{9FF40963-4D12-448B-AEB6-BA37001A67BC}" srcOrd="0" destOrd="0" presId="urn:microsoft.com/office/officeart/2005/8/layout/vList2"/>
    <dgm:cxn modelId="{8E334EA8-3A6D-4D9A-B680-946E2A156427}" type="presOf" srcId="{F638D74F-868F-4783-AD46-03F73E31B2CA}" destId="{EB7118B7-CF96-4530-A1D2-4C1C5C7CAD47}" srcOrd="0" destOrd="0" presId="urn:microsoft.com/office/officeart/2005/8/layout/vList2"/>
    <dgm:cxn modelId="{5E81E8F0-64DB-47FB-8B44-4E0D00D3BF01}" type="presParOf" srcId="{CC8763B3-4621-4666-B669-3C5BA2A30DBE}" destId="{B2F358A6-2EFE-4558-94D7-B86EC5050C91}" srcOrd="0" destOrd="0" presId="urn:microsoft.com/office/officeart/2005/8/layout/vList2"/>
    <dgm:cxn modelId="{72D89FFF-DB52-4C40-B30F-6BB68EFCE416}" type="presParOf" srcId="{CC8763B3-4621-4666-B669-3C5BA2A30DBE}" destId="{D10E9AD5-6E9D-453C-BF76-07F1B701D45A}" srcOrd="1" destOrd="0" presId="urn:microsoft.com/office/officeart/2005/8/layout/vList2"/>
    <dgm:cxn modelId="{54727B0C-68AD-46E9-8552-25A0F2336633}" type="presParOf" srcId="{CC8763B3-4621-4666-B669-3C5BA2A30DBE}" destId="{04765EF5-9D12-4272-82A1-954A0BCA8F51}" srcOrd="2" destOrd="0" presId="urn:microsoft.com/office/officeart/2005/8/layout/vList2"/>
    <dgm:cxn modelId="{ADDCFB1D-AAB0-4EDD-A600-5E40E7F2E3DF}" type="presParOf" srcId="{CC8763B3-4621-4666-B669-3C5BA2A30DBE}" destId="{F469EEAB-D6C4-4819-87AB-16A7C500F8FD}" srcOrd="3" destOrd="0" presId="urn:microsoft.com/office/officeart/2005/8/layout/vList2"/>
    <dgm:cxn modelId="{AE9F899C-BA2E-408A-AAEF-1AC1FDFAFEF6}" type="presParOf" srcId="{CC8763B3-4621-4666-B669-3C5BA2A30DBE}" destId="{FF3DEC59-498F-476A-B0B7-0911F1934DD9}" srcOrd="4" destOrd="0" presId="urn:microsoft.com/office/officeart/2005/8/layout/vList2"/>
    <dgm:cxn modelId="{2F869360-F6EB-4AD1-AC31-820DF4FB11CD}" type="presParOf" srcId="{CC8763B3-4621-4666-B669-3C5BA2A30DBE}" destId="{052FADEF-D9FD-43C0-BAB6-B49BB2919851}" srcOrd="5" destOrd="0" presId="urn:microsoft.com/office/officeart/2005/8/layout/vList2"/>
    <dgm:cxn modelId="{EAC6FFD4-D817-4FF4-B284-D2CD01D8DB70}" type="presParOf" srcId="{CC8763B3-4621-4666-B669-3C5BA2A30DBE}" destId="{A4A6EE28-BF09-45AA-AD37-2734D801E311}" srcOrd="6" destOrd="0" presId="urn:microsoft.com/office/officeart/2005/8/layout/vList2"/>
    <dgm:cxn modelId="{4B17D45E-5AF5-4F9A-8E69-F4333526AB3A}" type="presParOf" srcId="{CC8763B3-4621-4666-B669-3C5BA2A30DBE}" destId="{25D89E96-C06F-4A01-A04F-558CA060C5C5}" srcOrd="7" destOrd="0" presId="urn:microsoft.com/office/officeart/2005/8/layout/vList2"/>
    <dgm:cxn modelId="{AEAE2C5A-1FE1-48FF-8BAF-B5C0476F2C1D}" type="presParOf" srcId="{CC8763B3-4621-4666-B669-3C5BA2A30DBE}" destId="{8E9A00DC-4256-4A2C-ABC4-E9AC85DC1EEF}" srcOrd="8" destOrd="0" presId="urn:microsoft.com/office/officeart/2005/8/layout/vList2"/>
    <dgm:cxn modelId="{E5E2C8CA-C7F3-4ECA-9E0D-B043AEE122D7}" type="presParOf" srcId="{CC8763B3-4621-4666-B669-3C5BA2A30DBE}" destId="{FC0611C7-4010-45D4-812D-BBEF3151E12A}" srcOrd="9" destOrd="0" presId="urn:microsoft.com/office/officeart/2005/8/layout/vList2"/>
    <dgm:cxn modelId="{34565D0F-C976-4541-B784-327928871C1A}" type="presParOf" srcId="{CC8763B3-4621-4666-B669-3C5BA2A30DBE}" destId="{D4009E07-91F3-4DB4-AC12-84087D11945C}" srcOrd="10" destOrd="0" presId="urn:microsoft.com/office/officeart/2005/8/layout/vList2"/>
    <dgm:cxn modelId="{5EFD9BB5-280C-4F90-96C5-A2FA2DBE7C1B}" type="presParOf" srcId="{CC8763B3-4621-4666-B669-3C5BA2A30DBE}" destId="{3DA0E859-162B-4177-8463-CFD5199C526E}" srcOrd="11" destOrd="0" presId="urn:microsoft.com/office/officeart/2005/8/layout/vList2"/>
    <dgm:cxn modelId="{67602E01-6445-4D1A-AB7A-9CA6A965839B}" type="presParOf" srcId="{CC8763B3-4621-4666-B669-3C5BA2A30DBE}" destId="{9FF40963-4D12-448B-AEB6-BA37001A67BC}" srcOrd="12" destOrd="0" presId="urn:microsoft.com/office/officeart/2005/8/layout/vList2"/>
    <dgm:cxn modelId="{778DE91E-F75D-42A0-9DE2-9C266A127800}" type="presParOf" srcId="{CC8763B3-4621-4666-B669-3C5BA2A30DBE}" destId="{D2D6487C-9F1B-4914-8436-18761A2DEA1C}" srcOrd="13" destOrd="0" presId="urn:microsoft.com/office/officeart/2005/8/layout/vList2"/>
    <dgm:cxn modelId="{71E1B52D-2C2C-44F0-BBD2-3AC779162C41}" type="presParOf" srcId="{CC8763B3-4621-4666-B669-3C5BA2A30DBE}" destId="{EB7118B7-CF96-4530-A1D2-4C1C5C7CAD47}" srcOrd="14" destOrd="0" presId="urn:microsoft.com/office/officeart/2005/8/layout/vList2"/>
    <dgm:cxn modelId="{9F993553-A0BF-4766-8138-100181828B6C}" type="presParOf" srcId="{CC8763B3-4621-4666-B669-3C5BA2A30DBE}" destId="{8F425107-684B-43B8-857E-6C5441412E64}" srcOrd="15" destOrd="0" presId="urn:microsoft.com/office/officeart/2005/8/layout/vList2"/>
    <dgm:cxn modelId="{DD536365-2E79-4960-9F04-30FACFDD67C5}" type="presParOf" srcId="{CC8763B3-4621-4666-B669-3C5BA2A30DBE}" destId="{C8D6B295-93E9-4C38-8072-EEEB43E5E583}" srcOrd="16" destOrd="0" presId="urn:microsoft.com/office/officeart/2005/8/layout/vList2"/>
    <dgm:cxn modelId="{A48BD643-4CDD-4337-94F8-5A55E36A9E4F}" type="presParOf" srcId="{CC8763B3-4621-4666-B669-3C5BA2A30DBE}" destId="{48966D50-D905-4CD6-9DF6-33BAB06E1957}" srcOrd="17" destOrd="0" presId="urn:microsoft.com/office/officeart/2005/8/layout/vList2"/>
    <dgm:cxn modelId="{490B3F8C-4729-426F-9A12-4FFF7411B81E}" type="presParOf" srcId="{CC8763B3-4621-4666-B669-3C5BA2A30DBE}" destId="{83EC1D14-B972-48EA-B443-789BDCB5A5F0}" srcOrd="18"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27AADDB0-5092-454B-9D28-831EB1487BBA}" type="presOf" srcId="{703D4D02-5513-427D-B6E9-B2E187EE0C3A}" destId="{CC8763B3-4621-4666-B669-3C5BA2A30DBE}" srcOrd="0" destOrd="0" presId="urn:microsoft.com/office/officeart/2005/8/layout/vList2"/>
    <dgm:cxn modelId="{6DD0D6CE-8928-4F7F-8DEB-5021402BCDF3}" type="presOf" srcId="{F638D74F-868F-4783-AD46-03F73E31B2CA}" destId="{EB7118B7-CF96-4530-A1D2-4C1C5C7CAD47}" srcOrd="0" destOrd="0" presId="urn:microsoft.com/office/officeart/2005/8/layout/vList2"/>
    <dgm:cxn modelId="{87A5F3E9-5381-4AFB-B9AE-980EAE31FBED}" type="presOf" srcId="{DA4DF341-6F7D-4B89-8358-91D99FE4C900}" destId="{A4A6EE28-BF09-45AA-AD37-2734D801E311}" srcOrd="0" destOrd="0" presId="urn:microsoft.com/office/officeart/2005/8/layout/vList2"/>
    <dgm:cxn modelId="{24B9044D-EC5E-459F-A225-9CAC8E1A809B}" type="presOf" srcId="{6F996A8B-0DA8-4C7F-A559-FC37973A2FE9}" destId="{04765EF5-9D12-4272-82A1-954A0BCA8F51}" srcOrd="0" destOrd="0" presId="urn:microsoft.com/office/officeart/2005/8/layout/vList2"/>
    <dgm:cxn modelId="{89304E95-4753-480C-89C8-8170DCEC0FEC}" type="presOf" srcId="{04862CF3-D288-4540-9B6A-7B38A298A6CD}" destId="{9FF40963-4D12-448B-AEB6-BA37001A67B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B3B75993-6752-4B9B-8525-1C65519BEB32}" type="presOf" srcId="{54AA76A3-6F56-4C06-A33D-8BF49A89C2A1}" destId="{B2F358A6-2EFE-4558-94D7-B86EC5050C9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10203F4B-A9D8-4538-8752-C36D145FEFE2}" srcId="{703D4D02-5513-427D-B6E9-B2E187EE0C3A}" destId="{9FD9567A-BA14-430C-A7C8-A074211FD53E}" srcOrd="2" destOrd="0" parTransId="{2700B62A-61FF-4C6C-8D9B-CBFC3A418338}" sibTransId="{EAAB2414-FBD9-4C2F-B08C-8AB515C0B089}"/>
    <dgm:cxn modelId="{AB3465DB-2A08-4FDE-896C-CCFEB2FC93ED}" type="presOf" srcId="{8F61EF46-D8E8-4D24-98A5-9AF714E47E9E}" destId="{C8D6B295-93E9-4C38-8072-EEEB43E5E583}" srcOrd="0" destOrd="0" presId="urn:microsoft.com/office/officeart/2005/8/layout/vList2"/>
    <dgm:cxn modelId="{0BA2BEC7-47A9-4AC7-B531-56522CC07E60}" type="presOf" srcId="{4AF65FE0-2F36-4F1D-A183-89BF2A75D4BB}" destId="{D4009E07-91F3-4DB4-AC12-84087D11945C}"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62E653FF-C2EE-4141-A09B-A50E932CB305}" srcId="{703D4D02-5513-427D-B6E9-B2E187EE0C3A}" destId="{DA4DF341-6F7D-4B89-8358-91D99FE4C900}" srcOrd="3" destOrd="0" parTransId="{6D87F9C7-C165-485F-B868-FC92D96A1C8D}" sibTransId="{B2CF4BD6-F162-401A-BF20-6050B8FFE171}"/>
    <dgm:cxn modelId="{26EEDB7C-C33D-4AE5-9DEB-1759956C01B6}" type="presOf" srcId="{E9D59AE0-1D43-4F5D-8DC1-D778507C1853}" destId="{8E9A00DC-4256-4A2C-ABC4-E9AC85DC1EEF}" srcOrd="0" destOrd="0" presId="urn:microsoft.com/office/officeart/2005/8/layout/vList2"/>
    <dgm:cxn modelId="{EFC87277-CC2A-4FA2-810B-80A8E2D5DE65}" type="presOf" srcId="{982D478A-1E21-4385-9630-934F8777F993}" destId="{83EC1D14-B972-48EA-B443-789BDCB5A5F0}"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91DA2190-814E-4AB5-92A0-2FD7365A2B9F}" type="presOf" srcId="{9FD9567A-BA14-430C-A7C8-A074211FD53E}" destId="{FF3DEC59-498F-476A-B0B7-0911F1934DD9}"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3D8F1F6F-0793-473F-8002-4EE76667BD8B}" type="presParOf" srcId="{CC8763B3-4621-4666-B669-3C5BA2A30DBE}" destId="{B2F358A6-2EFE-4558-94D7-B86EC5050C91}" srcOrd="0" destOrd="0" presId="urn:microsoft.com/office/officeart/2005/8/layout/vList2"/>
    <dgm:cxn modelId="{9C7A70AB-B405-4E61-9A73-99CD620D9F5C}" type="presParOf" srcId="{CC8763B3-4621-4666-B669-3C5BA2A30DBE}" destId="{D10E9AD5-6E9D-453C-BF76-07F1B701D45A}" srcOrd="1" destOrd="0" presId="urn:microsoft.com/office/officeart/2005/8/layout/vList2"/>
    <dgm:cxn modelId="{15134C5F-1308-4468-90AA-FBCD691BF3FF}" type="presParOf" srcId="{CC8763B3-4621-4666-B669-3C5BA2A30DBE}" destId="{04765EF5-9D12-4272-82A1-954A0BCA8F51}" srcOrd="2" destOrd="0" presId="urn:microsoft.com/office/officeart/2005/8/layout/vList2"/>
    <dgm:cxn modelId="{3CDFE566-6463-46C7-BB8E-ACDA5B7E3C7E}" type="presParOf" srcId="{CC8763B3-4621-4666-B669-3C5BA2A30DBE}" destId="{F469EEAB-D6C4-4819-87AB-16A7C500F8FD}" srcOrd="3" destOrd="0" presId="urn:microsoft.com/office/officeart/2005/8/layout/vList2"/>
    <dgm:cxn modelId="{C1A849E9-18F2-4D2F-BC96-C59FC6401D04}" type="presParOf" srcId="{CC8763B3-4621-4666-B669-3C5BA2A30DBE}" destId="{FF3DEC59-498F-476A-B0B7-0911F1934DD9}" srcOrd="4" destOrd="0" presId="urn:microsoft.com/office/officeart/2005/8/layout/vList2"/>
    <dgm:cxn modelId="{D08E44C5-3E9F-4A87-B4E6-144B6349AD52}" type="presParOf" srcId="{CC8763B3-4621-4666-B669-3C5BA2A30DBE}" destId="{052FADEF-D9FD-43C0-BAB6-B49BB2919851}" srcOrd="5" destOrd="0" presId="urn:microsoft.com/office/officeart/2005/8/layout/vList2"/>
    <dgm:cxn modelId="{26631952-78A1-4C07-84F2-55AA5F19840E}" type="presParOf" srcId="{CC8763B3-4621-4666-B669-3C5BA2A30DBE}" destId="{A4A6EE28-BF09-45AA-AD37-2734D801E311}" srcOrd="6" destOrd="0" presId="urn:microsoft.com/office/officeart/2005/8/layout/vList2"/>
    <dgm:cxn modelId="{64C62828-E665-4004-B5BE-EE0A3E1B824D}" type="presParOf" srcId="{CC8763B3-4621-4666-B669-3C5BA2A30DBE}" destId="{25D89E96-C06F-4A01-A04F-558CA060C5C5}" srcOrd="7" destOrd="0" presId="urn:microsoft.com/office/officeart/2005/8/layout/vList2"/>
    <dgm:cxn modelId="{57B16C80-3910-4280-9BA4-368D54126D03}" type="presParOf" srcId="{CC8763B3-4621-4666-B669-3C5BA2A30DBE}" destId="{8E9A00DC-4256-4A2C-ABC4-E9AC85DC1EEF}" srcOrd="8" destOrd="0" presId="urn:microsoft.com/office/officeart/2005/8/layout/vList2"/>
    <dgm:cxn modelId="{B61003F0-F60B-4E7B-AE40-24BB98176F84}" type="presParOf" srcId="{CC8763B3-4621-4666-B669-3C5BA2A30DBE}" destId="{FC0611C7-4010-45D4-812D-BBEF3151E12A}" srcOrd="9" destOrd="0" presId="urn:microsoft.com/office/officeart/2005/8/layout/vList2"/>
    <dgm:cxn modelId="{EE9B8EA3-BBB4-4D3F-B447-3AA5087F561D}" type="presParOf" srcId="{CC8763B3-4621-4666-B669-3C5BA2A30DBE}" destId="{D4009E07-91F3-4DB4-AC12-84087D11945C}" srcOrd="10" destOrd="0" presId="urn:microsoft.com/office/officeart/2005/8/layout/vList2"/>
    <dgm:cxn modelId="{5C44F080-6DBA-439A-9AE8-C989A8B6F93F}" type="presParOf" srcId="{CC8763B3-4621-4666-B669-3C5BA2A30DBE}" destId="{3DA0E859-162B-4177-8463-CFD5199C526E}" srcOrd="11" destOrd="0" presId="urn:microsoft.com/office/officeart/2005/8/layout/vList2"/>
    <dgm:cxn modelId="{219C8A9C-8E7A-4B1B-BFF3-072E5339A8B4}" type="presParOf" srcId="{CC8763B3-4621-4666-B669-3C5BA2A30DBE}" destId="{9FF40963-4D12-448B-AEB6-BA37001A67BC}" srcOrd="12" destOrd="0" presId="urn:microsoft.com/office/officeart/2005/8/layout/vList2"/>
    <dgm:cxn modelId="{6DCFD795-8DF2-4A07-8943-D2BCA9D8483A}" type="presParOf" srcId="{CC8763B3-4621-4666-B669-3C5BA2A30DBE}" destId="{D2D6487C-9F1B-4914-8436-18761A2DEA1C}" srcOrd="13" destOrd="0" presId="urn:microsoft.com/office/officeart/2005/8/layout/vList2"/>
    <dgm:cxn modelId="{42835304-46D5-4218-9CA3-A5C5E2DBDF12}" type="presParOf" srcId="{CC8763B3-4621-4666-B669-3C5BA2A30DBE}" destId="{EB7118B7-CF96-4530-A1D2-4C1C5C7CAD47}" srcOrd="14" destOrd="0" presId="urn:microsoft.com/office/officeart/2005/8/layout/vList2"/>
    <dgm:cxn modelId="{D7C73F5B-0036-45F2-97FC-359B4DD1469A}" type="presParOf" srcId="{CC8763B3-4621-4666-B669-3C5BA2A30DBE}" destId="{8F425107-684B-43B8-857E-6C5441412E64}" srcOrd="15" destOrd="0" presId="urn:microsoft.com/office/officeart/2005/8/layout/vList2"/>
    <dgm:cxn modelId="{4388FFEB-3F42-4093-B4C5-7DC3D3FA5BAE}" type="presParOf" srcId="{CC8763B3-4621-4666-B669-3C5BA2A30DBE}" destId="{C8D6B295-93E9-4C38-8072-EEEB43E5E583}" srcOrd="16" destOrd="0" presId="urn:microsoft.com/office/officeart/2005/8/layout/vList2"/>
    <dgm:cxn modelId="{D54FA624-4510-465C-98BD-910D8F52DAB3}" type="presParOf" srcId="{CC8763B3-4621-4666-B669-3C5BA2A30DBE}" destId="{48966D50-D905-4CD6-9DF6-33BAB06E1957}" srcOrd="17" destOrd="0" presId="urn:microsoft.com/office/officeart/2005/8/layout/vList2"/>
    <dgm:cxn modelId="{41636161-FDA3-4732-B74B-759CD786B5C7}" type="presParOf" srcId="{CC8763B3-4621-4666-B669-3C5BA2A30DBE}" destId="{83EC1D14-B972-48EA-B443-789BDCB5A5F0}" srcOrd="1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022843C-715A-40A0-8194-1B45379DA6FA}" type="presOf" srcId="{4AF65FE0-2F36-4F1D-A183-89BF2A75D4BB}" destId="{D4009E07-91F3-4DB4-AC12-84087D11945C}" srcOrd="0" destOrd="0" presId="urn:microsoft.com/office/officeart/2005/8/layout/vList2"/>
    <dgm:cxn modelId="{523923E5-CD2F-4638-B56E-0E4EDD420AE5}" type="presOf" srcId="{8F61EF46-D8E8-4D24-98A5-9AF714E47E9E}" destId="{C8D6B295-93E9-4C38-8072-EEEB43E5E583}"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A56EF99B-0E47-48AF-9B01-83306103B6E7}" type="presOf" srcId="{6F996A8B-0DA8-4C7F-A559-FC37973A2FE9}" destId="{04765EF5-9D12-4272-82A1-954A0BCA8F51}"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BC6EA6C-0B3D-4E25-9B66-8AD4D58A49AD}" type="presOf" srcId="{04862CF3-D288-4540-9B6A-7B38A298A6CD}" destId="{9FF40963-4D12-448B-AEB6-BA37001A67BC}" srcOrd="0" destOrd="0" presId="urn:microsoft.com/office/officeart/2005/8/layout/vList2"/>
    <dgm:cxn modelId="{815FD41B-61FF-46F9-9F2A-98AD010B1394}" srcId="{703D4D02-5513-427D-B6E9-B2E187EE0C3A}" destId="{F638D74F-868F-4783-AD46-03F73E31B2CA}" srcOrd="7" destOrd="0" parTransId="{B50C1553-7786-4560-A468-4A19BA0FC9DE}" sibTransId="{9E25D6BE-EF50-46CE-84D2-2642ACA1BFAD}"/>
    <dgm:cxn modelId="{23D1D1F8-959B-4A1B-A79E-7F31FCCD4794}" type="presOf" srcId="{E9D59AE0-1D43-4F5D-8DC1-D778507C1853}" destId="{8E9A00DC-4256-4A2C-ABC4-E9AC85DC1EEF}" srcOrd="0" destOrd="0" presId="urn:microsoft.com/office/officeart/2005/8/layout/vList2"/>
    <dgm:cxn modelId="{D547E320-0F27-4CBD-A27C-68B0B7A9B80B}" type="presOf" srcId="{982D478A-1E21-4385-9630-934F8777F993}" destId="{83EC1D14-B972-48EA-B443-789BDCB5A5F0}"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0C863C87-56E3-43CF-AF08-614D9C2BAA0A}" type="presOf" srcId="{F638D74F-868F-4783-AD46-03F73E31B2CA}" destId="{EB7118B7-CF96-4530-A1D2-4C1C5C7CAD47}"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6F78AF77-D84E-4B76-B67C-D1B726D84048}" type="presOf" srcId="{54AA76A3-6F56-4C06-A33D-8BF49A89C2A1}" destId="{B2F358A6-2EFE-4558-94D7-B86EC5050C91}" srcOrd="0" destOrd="0" presId="urn:microsoft.com/office/officeart/2005/8/layout/vList2"/>
    <dgm:cxn modelId="{F7DE68B4-8EB4-4023-B0BF-E23B293F2F87}" type="presOf" srcId="{DA4DF341-6F7D-4B89-8358-91D99FE4C900}" destId="{A4A6EE28-BF09-45AA-AD37-2734D801E311}"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62E653FF-C2EE-4141-A09B-A50E932CB305}" srcId="{703D4D02-5513-427D-B6E9-B2E187EE0C3A}" destId="{DA4DF341-6F7D-4B89-8358-91D99FE4C900}" srcOrd="3" destOrd="0" parTransId="{6D87F9C7-C165-485F-B868-FC92D96A1C8D}" sibTransId="{B2CF4BD6-F162-401A-BF20-6050B8FFE171}"/>
    <dgm:cxn modelId="{73B7193A-DD13-46AD-9AD0-EB9D7F9BB4F5}" type="presOf" srcId="{703D4D02-5513-427D-B6E9-B2E187EE0C3A}" destId="{CC8763B3-4621-4666-B669-3C5BA2A30DBE}" srcOrd="0" destOrd="0" presId="urn:microsoft.com/office/officeart/2005/8/layout/vList2"/>
    <dgm:cxn modelId="{C191C9C5-D42E-4B18-9C2C-64E817A89D51}" type="presOf" srcId="{9FD9567A-BA14-430C-A7C8-A074211FD53E}" destId="{FF3DEC59-498F-476A-B0B7-0911F1934DD9}"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3286297C-2503-4C93-8F66-338E81010D9A}" type="presParOf" srcId="{CC8763B3-4621-4666-B669-3C5BA2A30DBE}" destId="{B2F358A6-2EFE-4558-94D7-B86EC5050C91}" srcOrd="0" destOrd="0" presId="urn:microsoft.com/office/officeart/2005/8/layout/vList2"/>
    <dgm:cxn modelId="{E7D9D436-6A71-4852-A2CC-43F23410C047}" type="presParOf" srcId="{CC8763B3-4621-4666-B669-3C5BA2A30DBE}" destId="{D10E9AD5-6E9D-453C-BF76-07F1B701D45A}" srcOrd="1" destOrd="0" presId="urn:microsoft.com/office/officeart/2005/8/layout/vList2"/>
    <dgm:cxn modelId="{4C32A289-9012-435D-9DFC-6A5246DE70D5}" type="presParOf" srcId="{CC8763B3-4621-4666-B669-3C5BA2A30DBE}" destId="{04765EF5-9D12-4272-82A1-954A0BCA8F51}" srcOrd="2" destOrd="0" presId="urn:microsoft.com/office/officeart/2005/8/layout/vList2"/>
    <dgm:cxn modelId="{F331E6CF-4FFD-441B-86F9-0206A424F4FF}" type="presParOf" srcId="{CC8763B3-4621-4666-B669-3C5BA2A30DBE}" destId="{F469EEAB-D6C4-4819-87AB-16A7C500F8FD}" srcOrd="3" destOrd="0" presId="urn:microsoft.com/office/officeart/2005/8/layout/vList2"/>
    <dgm:cxn modelId="{7D9F9D07-F623-4275-AFBD-F85451419AF4}" type="presParOf" srcId="{CC8763B3-4621-4666-B669-3C5BA2A30DBE}" destId="{FF3DEC59-498F-476A-B0B7-0911F1934DD9}" srcOrd="4" destOrd="0" presId="urn:microsoft.com/office/officeart/2005/8/layout/vList2"/>
    <dgm:cxn modelId="{3D3EF7EE-4A03-46EE-AF39-3E645BC82ED0}" type="presParOf" srcId="{CC8763B3-4621-4666-B669-3C5BA2A30DBE}" destId="{052FADEF-D9FD-43C0-BAB6-B49BB2919851}" srcOrd="5" destOrd="0" presId="urn:microsoft.com/office/officeart/2005/8/layout/vList2"/>
    <dgm:cxn modelId="{A2920408-3389-4E25-8029-6021B50EF67E}" type="presParOf" srcId="{CC8763B3-4621-4666-B669-3C5BA2A30DBE}" destId="{A4A6EE28-BF09-45AA-AD37-2734D801E311}" srcOrd="6" destOrd="0" presId="urn:microsoft.com/office/officeart/2005/8/layout/vList2"/>
    <dgm:cxn modelId="{7FCC0528-DDF0-4134-95C7-F5AAD56DE182}" type="presParOf" srcId="{CC8763B3-4621-4666-B669-3C5BA2A30DBE}" destId="{25D89E96-C06F-4A01-A04F-558CA060C5C5}" srcOrd="7" destOrd="0" presId="urn:microsoft.com/office/officeart/2005/8/layout/vList2"/>
    <dgm:cxn modelId="{A84E6FEF-71F8-4769-9C9E-73636F5C40EA}" type="presParOf" srcId="{CC8763B3-4621-4666-B669-3C5BA2A30DBE}" destId="{8E9A00DC-4256-4A2C-ABC4-E9AC85DC1EEF}" srcOrd="8" destOrd="0" presId="urn:microsoft.com/office/officeart/2005/8/layout/vList2"/>
    <dgm:cxn modelId="{134D8432-7877-41AD-8024-2232B78ACC9D}" type="presParOf" srcId="{CC8763B3-4621-4666-B669-3C5BA2A30DBE}" destId="{FC0611C7-4010-45D4-812D-BBEF3151E12A}" srcOrd="9" destOrd="0" presId="urn:microsoft.com/office/officeart/2005/8/layout/vList2"/>
    <dgm:cxn modelId="{558E5913-B378-486F-BEBE-1FB86005AD70}" type="presParOf" srcId="{CC8763B3-4621-4666-B669-3C5BA2A30DBE}" destId="{D4009E07-91F3-4DB4-AC12-84087D11945C}" srcOrd="10" destOrd="0" presId="urn:microsoft.com/office/officeart/2005/8/layout/vList2"/>
    <dgm:cxn modelId="{CC48EB79-25F7-4BED-8397-74683297E44E}" type="presParOf" srcId="{CC8763B3-4621-4666-B669-3C5BA2A30DBE}" destId="{3DA0E859-162B-4177-8463-CFD5199C526E}" srcOrd="11" destOrd="0" presId="urn:microsoft.com/office/officeart/2005/8/layout/vList2"/>
    <dgm:cxn modelId="{2C266B4A-4996-43C9-BCFE-EB8744D2DC36}" type="presParOf" srcId="{CC8763B3-4621-4666-B669-3C5BA2A30DBE}" destId="{9FF40963-4D12-448B-AEB6-BA37001A67BC}" srcOrd="12" destOrd="0" presId="urn:microsoft.com/office/officeart/2005/8/layout/vList2"/>
    <dgm:cxn modelId="{EABE6D0D-F16C-444D-9324-4C3AA20D0143}" type="presParOf" srcId="{CC8763B3-4621-4666-B669-3C5BA2A30DBE}" destId="{D2D6487C-9F1B-4914-8436-18761A2DEA1C}" srcOrd="13" destOrd="0" presId="urn:microsoft.com/office/officeart/2005/8/layout/vList2"/>
    <dgm:cxn modelId="{349BCAFF-17F3-4DFB-90AC-A9AA3C6EC6C0}" type="presParOf" srcId="{CC8763B3-4621-4666-B669-3C5BA2A30DBE}" destId="{EB7118B7-CF96-4530-A1D2-4C1C5C7CAD47}" srcOrd="14" destOrd="0" presId="urn:microsoft.com/office/officeart/2005/8/layout/vList2"/>
    <dgm:cxn modelId="{3EC03511-3759-47FA-9374-F08590767156}" type="presParOf" srcId="{CC8763B3-4621-4666-B669-3C5BA2A30DBE}" destId="{8F425107-684B-43B8-857E-6C5441412E64}" srcOrd="15" destOrd="0" presId="urn:microsoft.com/office/officeart/2005/8/layout/vList2"/>
    <dgm:cxn modelId="{170AABDD-C94F-4063-AEB0-6C0CA1C09614}" type="presParOf" srcId="{CC8763B3-4621-4666-B669-3C5BA2A30DBE}" destId="{C8D6B295-93E9-4C38-8072-EEEB43E5E583}" srcOrd="16" destOrd="0" presId="urn:microsoft.com/office/officeart/2005/8/layout/vList2"/>
    <dgm:cxn modelId="{A6066773-7907-4E93-A12D-2712BF6FD83D}" type="presParOf" srcId="{CC8763B3-4621-4666-B669-3C5BA2A30DBE}" destId="{48966D50-D905-4CD6-9DF6-33BAB06E1957}" srcOrd="17" destOrd="0" presId="urn:microsoft.com/office/officeart/2005/8/layout/vList2"/>
    <dgm:cxn modelId="{01733798-5FBE-42D4-95A9-B6734F378BB8}" type="presParOf" srcId="{CC8763B3-4621-4666-B669-3C5BA2A30DBE}" destId="{83EC1D14-B972-48EA-B443-789BDCB5A5F0}" srcOrd="1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2026659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14</a:t>
            </a:fld>
            <a:endParaRPr lang="en-MY" altLang="en-US"/>
          </a:p>
        </p:txBody>
      </p:sp>
    </p:spTree>
    <p:extLst>
      <p:ext uri="{BB962C8B-B14F-4D97-AF65-F5344CB8AC3E}">
        <p14:creationId xmlns:p14="http://schemas.microsoft.com/office/powerpoint/2010/main" xmlns="" val="2955639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xmlns="" val="1284889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37</a:t>
            </a:fld>
            <a:endParaRPr lang="en-MY" altLang="en-US"/>
          </a:p>
        </p:txBody>
      </p:sp>
    </p:spTree>
    <p:extLst>
      <p:ext uri="{BB962C8B-B14F-4D97-AF65-F5344CB8AC3E}">
        <p14:creationId xmlns:p14="http://schemas.microsoft.com/office/powerpoint/2010/main" xmlns="" val="3828540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 xmlns:p14="http://schemas.microsoft.com/office/powerpoint/2010/main" val="701555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90600" y="1981200"/>
            <a:ext cx="7203233" cy="2473226"/>
          </a:xfrm>
        </p:spPr>
        <p:txBody>
          <a:bodyPr/>
          <a:lstStyle/>
          <a:p>
            <a:r>
              <a:rPr lang="en-MY" dirty="0"/>
              <a:t>WORKPLACE CULTURE - 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210218159"/>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9241702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AC7712-C665-44AE-808A-EB9EE881B556}"/>
              </a:ext>
            </a:extLst>
          </p:cNvPr>
          <p:cNvSpPr>
            <a:spLocks noGrp="1"/>
          </p:cNvSpPr>
          <p:nvPr>
            <p:ph type="title"/>
          </p:nvPr>
        </p:nvSpPr>
        <p:spPr/>
        <p:txBody>
          <a:bodyPr/>
          <a:lstStyle/>
          <a:p>
            <a:r>
              <a:rPr lang="en-MY" sz="3600" dirty="0"/>
              <a:t>Hofstede's Six Dimensions of Culture</a:t>
            </a:r>
          </a:p>
        </p:txBody>
      </p:sp>
      <p:sp>
        <p:nvSpPr>
          <p:cNvPr id="3" name="Content Placeholder 2">
            <a:extLst>
              <a:ext uri="{FF2B5EF4-FFF2-40B4-BE49-F238E27FC236}">
                <a16:creationId xmlns="" xmlns:a16="http://schemas.microsoft.com/office/drawing/2014/main" id="{0E165291-3D02-4DE4-9678-F1ACEDCD9D7E}"/>
              </a:ext>
            </a:extLst>
          </p:cNvPr>
          <p:cNvSpPr>
            <a:spLocks noGrp="1"/>
          </p:cNvSpPr>
          <p:nvPr>
            <p:ph idx="1"/>
          </p:nvPr>
        </p:nvSpPr>
        <p:spPr/>
        <p:txBody>
          <a:bodyPr/>
          <a:lstStyle/>
          <a:p>
            <a:r>
              <a:rPr lang="en-MY" sz="2400" dirty="0"/>
              <a:t>Psychologist Dr Geert Hofstede published his cultural dimensions model at the end of the 1970s, based on a decade of research.</a:t>
            </a:r>
          </a:p>
          <a:p>
            <a:endParaRPr lang="en-MY" sz="2400" dirty="0"/>
          </a:p>
          <a:p>
            <a:r>
              <a:rPr lang="en-MY" sz="2400" dirty="0"/>
              <a:t>Hofstede studied people who worked for IBM in more than 50 countries. It has become an internationally recognized standard for understanding cultural differences</a:t>
            </a:r>
          </a:p>
          <a:p>
            <a:endParaRPr lang="en-MY" dirty="0"/>
          </a:p>
        </p:txBody>
      </p:sp>
    </p:spTree>
    <p:extLst>
      <p:ext uri="{BB962C8B-B14F-4D97-AF65-F5344CB8AC3E}">
        <p14:creationId xmlns="" xmlns:p14="http://schemas.microsoft.com/office/powerpoint/2010/main" val="374921791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B7666-5A51-498C-98BF-33B393746EC8}"/>
              </a:ext>
            </a:extLst>
          </p:cNvPr>
          <p:cNvSpPr>
            <a:spLocks noGrp="1"/>
          </p:cNvSpPr>
          <p:nvPr>
            <p:ph type="title"/>
          </p:nvPr>
        </p:nvSpPr>
        <p:spPr>
          <a:xfrm>
            <a:off x="990600" y="304800"/>
            <a:ext cx="7200900" cy="731839"/>
          </a:xfrm>
        </p:spPr>
        <p:txBody>
          <a:bodyPr/>
          <a:lstStyle/>
          <a:p>
            <a:r>
              <a:rPr lang="en-MY" dirty="0"/>
              <a:t>Hofstede Six Dimensions</a:t>
            </a:r>
          </a:p>
        </p:txBody>
      </p:sp>
      <p:sp>
        <p:nvSpPr>
          <p:cNvPr id="3" name="Content Placeholder 2">
            <a:extLst>
              <a:ext uri="{FF2B5EF4-FFF2-40B4-BE49-F238E27FC236}">
                <a16:creationId xmlns="" xmlns:a16="http://schemas.microsoft.com/office/drawing/2014/main" id="{84711A05-D4BF-484C-A9FF-46611530D8CD}"/>
              </a:ext>
            </a:extLst>
          </p:cNvPr>
          <p:cNvSpPr>
            <a:spLocks noGrp="1"/>
          </p:cNvSpPr>
          <p:nvPr>
            <p:ph idx="1"/>
          </p:nvPr>
        </p:nvSpPr>
        <p:spPr>
          <a:xfrm>
            <a:off x="990600" y="1371600"/>
            <a:ext cx="7162800" cy="4419600"/>
          </a:xfrm>
        </p:spPr>
        <p:txBody>
          <a:bodyPr>
            <a:no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 xmlns:p14="http://schemas.microsoft.com/office/powerpoint/2010/main" val="78380869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5F0CCA-4F27-474B-9085-2A91B4EAC23B}"/>
              </a:ext>
            </a:extLst>
          </p:cNvPr>
          <p:cNvSpPr>
            <a:spLocks noGrp="1"/>
          </p:cNvSpPr>
          <p:nvPr>
            <p:ph type="title"/>
          </p:nvPr>
        </p:nvSpPr>
        <p:spPr/>
        <p:txBody>
          <a:bodyPr/>
          <a:lstStyle/>
          <a:p>
            <a:r>
              <a:rPr lang="en-MY" dirty="0"/>
              <a:t>Power Distance</a:t>
            </a:r>
          </a:p>
        </p:txBody>
      </p:sp>
      <p:sp>
        <p:nvSpPr>
          <p:cNvPr id="3" name="Content Placeholder 2">
            <a:extLst>
              <a:ext uri="{FF2B5EF4-FFF2-40B4-BE49-F238E27FC236}">
                <a16:creationId xmlns="" xmlns:a16="http://schemas.microsoft.com/office/drawing/2014/main" id="{3D07BF2F-E92D-4842-AA36-BB01BFEA56CA}"/>
              </a:ext>
            </a:extLst>
          </p:cNvPr>
          <p:cNvSpPr>
            <a:spLocks noGrp="1"/>
          </p:cNvSpPr>
          <p:nvPr>
            <p:ph idx="1"/>
          </p:nvPr>
        </p:nvSpPr>
        <p:spPr/>
        <p:txBody>
          <a:bodyPr/>
          <a:lstStyle/>
          <a:p>
            <a:pPr marL="0" indent="0">
              <a:buNone/>
            </a:pPr>
            <a:r>
              <a:rPr lang="en-MY" sz="2400" dirty="0"/>
              <a:t>Power distance is the degree to which the less powerful members of society expect there to be differences in the levels of power. A high score suggests that there is an expectation that some individuals wield larger amounts of power than others. A low score reflects the view that all people should have equal rights</a:t>
            </a:r>
            <a:r>
              <a:rPr lang="en-MY" dirty="0"/>
              <a:t>. </a:t>
            </a:r>
          </a:p>
        </p:txBody>
      </p:sp>
    </p:spTree>
    <p:extLst>
      <p:ext uri="{BB962C8B-B14F-4D97-AF65-F5344CB8AC3E}">
        <p14:creationId xmlns="" xmlns:p14="http://schemas.microsoft.com/office/powerpoint/2010/main" val="215590424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DA0477-E42C-41FC-A583-D2268AFF92E2}"/>
              </a:ext>
            </a:extLst>
          </p:cNvPr>
          <p:cNvSpPr>
            <a:spLocks noGrp="1"/>
          </p:cNvSpPr>
          <p:nvPr>
            <p:ph type="title"/>
          </p:nvPr>
        </p:nvSpPr>
        <p:spPr>
          <a:xfrm>
            <a:off x="990600" y="381000"/>
            <a:ext cx="7200900" cy="655639"/>
          </a:xfrm>
        </p:spPr>
        <p:txBody>
          <a:bodyPr/>
          <a:lstStyle/>
          <a:p>
            <a:r>
              <a:rPr lang="en-MY" dirty="0"/>
              <a:t>Examples of Power Distance</a:t>
            </a:r>
          </a:p>
        </p:txBody>
      </p:sp>
      <p:sp>
        <p:nvSpPr>
          <p:cNvPr id="3" name="Content Placeholder 2">
            <a:extLst>
              <a:ext uri="{FF2B5EF4-FFF2-40B4-BE49-F238E27FC236}">
                <a16:creationId xmlns="" xmlns:a16="http://schemas.microsoft.com/office/drawing/2014/main" id="{4B6A3A5E-0E09-48DA-9607-FECEEA92FC77}"/>
              </a:ext>
            </a:extLst>
          </p:cNvPr>
          <p:cNvSpPr>
            <a:spLocks noGrp="1"/>
          </p:cNvSpPr>
          <p:nvPr>
            <p:ph idx="1"/>
          </p:nvPr>
        </p:nvSpPr>
        <p:spPr>
          <a:xfrm>
            <a:off x="914400" y="1600200"/>
            <a:ext cx="7772400" cy="4979987"/>
          </a:xfrm>
        </p:spPr>
        <p:txBody>
          <a:bodyPr/>
          <a:lstStyle/>
          <a:p>
            <a:r>
              <a:rPr lang="en-MY" sz="2400" dirty="0"/>
              <a:t>Latin American and Arabic nations are ranked the highest in this category</a:t>
            </a:r>
          </a:p>
          <a:p>
            <a:r>
              <a:rPr lang="en-MY" sz="2400" dirty="0"/>
              <a:t>Scandinavian and Germanic speaking countries the least.</a:t>
            </a:r>
          </a:p>
          <a:p>
            <a:r>
              <a:rPr lang="en-MY" sz="2400" dirty="0"/>
              <a:t>Germany has a 35 on the cultural scale of Hofstede’s analysis. Compared to Arab countries where the power distance is very high (80) and Austria where it very low (11), Germany is somewhat in the middle. </a:t>
            </a:r>
          </a:p>
          <a:p>
            <a:r>
              <a:rPr lang="en-MY" sz="2400" dirty="0"/>
              <a:t>The power distance in the United States scores a 40 on the cultural scale.</a:t>
            </a:r>
          </a:p>
          <a:p>
            <a:endParaRPr lang="en-MY" dirty="0"/>
          </a:p>
        </p:txBody>
      </p:sp>
    </p:spTree>
    <p:extLst>
      <p:ext uri="{BB962C8B-B14F-4D97-AF65-F5344CB8AC3E}">
        <p14:creationId xmlns="" xmlns:p14="http://schemas.microsoft.com/office/powerpoint/2010/main" val="355605467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6F1F6B-0DB2-4301-A332-B15CE73B92A8}"/>
              </a:ext>
            </a:extLst>
          </p:cNvPr>
          <p:cNvSpPr>
            <a:spLocks noGrp="1"/>
          </p:cNvSpPr>
          <p:nvPr>
            <p:ph type="title"/>
          </p:nvPr>
        </p:nvSpPr>
        <p:spPr>
          <a:xfrm>
            <a:off x="914400" y="304800"/>
            <a:ext cx="7200900" cy="731839"/>
          </a:xfrm>
        </p:spPr>
        <p:txBody>
          <a:bodyPr/>
          <a:lstStyle/>
          <a:p>
            <a:r>
              <a:rPr lang="en-MY" dirty="0"/>
              <a:t>Individualism vs. Collectivism</a:t>
            </a:r>
          </a:p>
        </p:txBody>
      </p:sp>
      <p:sp>
        <p:nvSpPr>
          <p:cNvPr id="3" name="Content Placeholder 2">
            <a:extLst>
              <a:ext uri="{FF2B5EF4-FFF2-40B4-BE49-F238E27FC236}">
                <a16:creationId xmlns="" xmlns:a16="http://schemas.microsoft.com/office/drawing/2014/main" id="{13D88B72-B2A0-4EAC-85E8-C958716E7956}"/>
              </a:ext>
            </a:extLst>
          </p:cNvPr>
          <p:cNvSpPr>
            <a:spLocks noGrp="1"/>
          </p:cNvSpPr>
          <p:nvPr>
            <p:ph idx="1"/>
          </p:nvPr>
        </p:nvSpPr>
        <p:spPr/>
        <p:txBody>
          <a:bodyPr>
            <a:normAutofit/>
          </a:bodyPr>
          <a:lstStyle/>
          <a:p>
            <a:r>
              <a:rPr lang="en-MY" sz="2400" dirty="0"/>
              <a:t>Individualism is contrasted with collectivism, and refers to the extent to which people are expected to stand up for themselves, or alternatively act predominantly as a member of the group or organization.</a:t>
            </a:r>
          </a:p>
          <a:p>
            <a:endParaRPr lang="en-MY" sz="2400" dirty="0"/>
          </a:p>
          <a:p>
            <a:r>
              <a:rPr lang="en-MY" sz="2400" dirty="0"/>
              <a:t>Latin American cultures usually rank low in this category, while U.S.A. is the most individualistic culture in the world.</a:t>
            </a:r>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99650075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1C924D-D6BB-4D02-8062-B226940BCA2D}"/>
              </a:ext>
            </a:extLst>
          </p:cNvPr>
          <p:cNvSpPr>
            <a:spLocks noGrp="1"/>
          </p:cNvSpPr>
          <p:nvPr>
            <p:ph type="title"/>
          </p:nvPr>
        </p:nvSpPr>
        <p:spPr>
          <a:xfrm>
            <a:off x="1066800" y="381000"/>
            <a:ext cx="7200900" cy="655639"/>
          </a:xfrm>
        </p:spPr>
        <p:txBody>
          <a:bodyPr/>
          <a:lstStyle/>
          <a:p>
            <a:r>
              <a:rPr lang="en-MY" dirty="0"/>
              <a:t>Masculinity vs. Femininity</a:t>
            </a:r>
          </a:p>
        </p:txBody>
      </p:sp>
      <p:sp>
        <p:nvSpPr>
          <p:cNvPr id="3" name="Content Placeholder 2">
            <a:extLst>
              <a:ext uri="{FF2B5EF4-FFF2-40B4-BE49-F238E27FC236}">
                <a16:creationId xmlns="" xmlns:a16="http://schemas.microsoft.com/office/drawing/2014/main" id="{A37A4B28-D76A-4FEC-8421-73039AF4E0AA}"/>
              </a:ext>
            </a:extLst>
          </p:cNvPr>
          <p:cNvSpPr>
            <a:spLocks noGrp="1"/>
          </p:cNvSpPr>
          <p:nvPr>
            <p:ph idx="1"/>
          </p:nvPr>
        </p:nvSpPr>
        <p:spPr/>
        <p:txBody>
          <a:bodyPr/>
          <a:lstStyle/>
          <a:p>
            <a:r>
              <a:rPr lang="en-MY" sz="2400" dirty="0"/>
              <a:t>Masculine cultures value competitiveness, assertiveness, ambition, and the accumulation of wealth and material possessions, while feminine cultures place more value on relationships and quality of life.</a:t>
            </a:r>
          </a:p>
          <a:p>
            <a:endParaRPr lang="en-MY" sz="2400" dirty="0"/>
          </a:p>
          <a:p>
            <a:r>
              <a:rPr lang="en-MY" sz="2400" dirty="0"/>
              <a:t>Japan is considered by Hofstede to be the most “masculine” culture, Sweden the most “feminine.” The U.S. and U.K. are moderately masculine</a:t>
            </a:r>
          </a:p>
          <a:p>
            <a:endParaRPr lang="en-MY" dirty="0"/>
          </a:p>
        </p:txBody>
      </p:sp>
    </p:spTree>
    <p:extLst>
      <p:ext uri="{BB962C8B-B14F-4D97-AF65-F5344CB8AC3E}">
        <p14:creationId xmlns="" xmlns:p14="http://schemas.microsoft.com/office/powerpoint/2010/main" val="64598333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9E7D74-F6C4-4CE7-8B2D-5F7A02A751FF}"/>
              </a:ext>
            </a:extLst>
          </p:cNvPr>
          <p:cNvSpPr>
            <a:spLocks noGrp="1"/>
          </p:cNvSpPr>
          <p:nvPr>
            <p:ph type="title"/>
          </p:nvPr>
        </p:nvSpPr>
        <p:spPr>
          <a:xfrm>
            <a:off x="990600" y="457200"/>
            <a:ext cx="7200900" cy="655639"/>
          </a:xfrm>
        </p:spPr>
        <p:txBody>
          <a:bodyPr/>
          <a:lstStyle/>
          <a:p>
            <a:r>
              <a:rPr lang="en-MY" dirty="0"/>
              <a:t>Uncertainty Avoidance</a:t>
            </a:r>
          </a:p>
        </p:txBody>
      </p:sp>
      <p:sp>
        <p:nvSpPr>
          <p:cNvPr id="3" name="Content Placeholder 2">
            <a:extLst>
              <a:ext uri="{FF2B5EF4-FFF2-40B4-BE49-F238E27FC236}">
                <a16:creationId xmlns="" xmlns:a16="http://schemas.microsoft.com/office/drawing/2014/main" id="{7ECE46D5-D771-4A15-A47C-5EFBC3EF2680}"/>
              </a:ext>
            </a:extLst>
          </p:cNvPr>
          <p:cNvSpPr>
            <a:spLocks noGrp="1"/>
          </p:cNvSpPr>
          <p:nvPr>
            <p:ph idx="1"/>
          </p:nvPr>
        </p:nvSpPr>
        <p:spPr>
          <a:xfrm>
            <a:off x="685800" y="1556792"/>
            <a:ext cx="8134672" cy="4530725"/>
          </a:xfrm>
        </p:spPr>
        <p:txBody>
          <a:bodyPr/>
          <a:lstStyle/>
          <a:p>
            <a:r>
              <a:rPr lang="en-MY" sz="2400" dirty="0"/>
              <a:t>High Uncertainty Avoidance cultures are more resistant to change, often characterized by more elaborate rituals/religious practices. Low Uncertainty Avoidance cultures tend to accept competition and conflict, and tolerate dissent and deviance.</a:t>
            </a:r>
          </a:p>
          <a:p>
            <a:r>
              <a:rPr lang="en-MY" sz="2400" dirty="0"/>
              <a:t>Mediterranean cultures and Japan rank the highest in this category. Sweden shows up in several of these charts as the most extreme culture in both the country most willing to embrace uncertainty and as the most feminine society.</a:t>
            </a:r>
          </a:p>
          <a:p>
            <a:endParaRPr lang="en-MY" dirty="0"/>
          </a:p>
        </p:txBody>
      </p:sp>
    </p:spTree>
    <p:extLst>
      <p:ext uri="{BB962C8B-B14F-4D97-AF65-F5344CB8AC3E}">
        <p14:creationId xmlns="" xmlns:p14="http://schemas.microsoft.com/office/powerpoint/2010/main" val="4165911843"/>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190AC-5DBC-485D-8CB5-42288F270E36}"/>
              </a:ext>
            </a:extLst>
          </p:cNvPr>
          <p:cNvSpPr>
            <a:spLocks noGrp="1"/>
          </p:cNvSpPr>
          <p:nvPr>
            <p:ph type="title"/>
          </p:nvPr>
        </p:nvSpPr>
        <p:spPr>
          <a:xfrm>
            <a:off x="914400" y="304800"/>
            <a:ext cx="7200900" cy="731839"/>
          </a:xfrm>
        </p:spPr>
        <p:txBody>
          <a:bodyPr/>
          <a:lstStyle/>
          <a:p>
            <a:r>
              <a:rPr lang="en-MY" dirty="0"/>
              <a:t>Long- vs. Short-Term Orientation</a:t>
            </a:r>
          </a:p>
        </p:txBody>
      </p:sp>
      <p:sp>
        <p:nvSpPr>
          <p:cNvPr id="3" name="Content Placeholder 2">
            <a:extLst>
              <a:ext uri="{FF2B5EF4-FFF2-40B4-BE49-F238E27FC236}">
                <a16:creationId xmlns="" xmlns:a16="http://schemas.microsoft.com/office/drawing/2014/main" id="{05C0C1EC-421A-42DF-87BA-23D64E4DD359}"/>
              </a:ext>
            </a:extLst>
          </p:cNvPr>
          <p:cNvSpPr>
            <a:spLocks noGrp="1"/>
          </p:cNvSpPr>
          <p:nvPr>
            <p:ph idx="1"/>
          </p:nvPr>
        </p:nvSpPr>
        <p:spPr>
          <a:xfrm>
            <a:off x="685800" y="1700808"/>
            <a:ext cx="8001000" cy="4530725"/>
          </a:xfrm>
        </p:spPr>
        <p:txBody>
          <a:bodyPr/>
          <a:lstStyle/>
          <a:p>
            <a:r>
              <a:rPr lang="en-MY" sz="2400" dirty="0"/>
              <a:t>Long- vs. short-term orientation describes a society's “time horizon,” or the importance attached to the future versus the past and present.</a:t>
            </a:r>
          </a:p>
          <a:p>
            <a:r>
              <a:rPr lang="en-MY" sz="2400" dirty="0"/>
              <a:t>In long-term oriented societies, thrift and perseverance are valued more. In short-term oriented societies, respect for tradition and reciprocation of gifts and </a:t>
            </a:r>
            <a:r>
              <a:rPr lang="en-MY" sz="2400" dirty="0" err="1"/>
              <a:t>favors</a:t>
            </a:r>
            <a:r>
              <a:rPr lang="en-MY" sz="2400" dirty="0"/>
              <a:t> are valued more.</a:t>
            </a:r>
          </a:p>
          <a:p>
            <a:r>
              <a:rPr lang="en-MY" sz="2400" dirty="0"/>
              <a:t>Eastern nations tend to score especially high here, with Western nations scoring low and the less developed nations very low; China scored highest and Pakistan at the extreme lowest level.</a:t>
            </a:r>
          </a:p>
          <a:p>
            <a:endParaRPr lang="en-MY" sz="2600" dirty="0"/>
          </a:p>
        </p:txBody>
      </p:sp>
    </p:spTree>
    <p:extLst>
      <p:ext uri="{BB962C8B-B14F-4D97-AF65-F5344CB8AC3E}">
        <p14:creationId xmlns="" xmlns:p14="http://schemas.microsoft.com/office/powerpoint/2010/main" val="381396863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524306-7BFB-4178-8D2D-B310C276FFC9}"/>
              </a:ext>
            </a:extLst>
          </p:cNvPr>
          <p:cNvSpPr>
            <a:spLocks noGrp="1"/>
          </p:cNvSpPr>
          <p:nvPr>
            <p:ph type="title"/>
          </p:nvPr>
        </p:nvSpPr>
        <p:spPr>
          <a:xfrm>
            <a:off x="990600" y="304800"/>
            <a:ext cx="7200900" cy="655639"/>
          </a:xfrm>
        </p:spPr>
        <p:txBody>
          <a:bodyPr/>
          <a:lstStyle/>
          <a:p>
            <a:r>
              <a:rPr lang="en-MY" dirty="0"/>
              <a:t>Indulgence/Restraint</a:t>
            </a:r>
          </a:p>
        </p:txBody>
      </p:sp>
      <p:sp>
        <p:nvSpPr>
          <p:cNvPr id="3" name="Content Placeholder 2">
            <a:extLst>
              <a:ext uri="{FF2B5EF4-FFF2-40B4-BE49-F238E27FC236}">
                <a16:creationId xmlns="" xmlns:a16="http://schemas.microsoft.com/office/drawing/2014/main" id="{88E49597-5A9D-4733-8730-D5EF8BD6EB80}"/>
              </a:ext>
            </a:extLst>
          </p:cNvPr>
          <p:cNvSpPr>
            <a:spLocks noGrp="1"/>
          </p:cNvSpPr>
          <p:nvPr>
            <p:ph idx="1"/>
          </p:nvPr>
        </p:nvSpPr>
        <p:spPr>
          <a:xfrm>
            <a:off x="990600" y="1295401"/>
            <a:ext cx="7181850" cy="4495800"/>
          </a:xfrm>
        </p:spPr>
        <p:txBody>
          <a:bodyPr>
            <a:normAutofit lnSpcReduction="10000"/>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 xmlns:p14="http://schemas.microsoft.com/office/powerpoint/2010/main" val="144839208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98C037B2-28B2-4DC2-82D2-DB670F8E8C57}"/>
              </a:ext>
            </a:extLst>
          </p:cNvPr>
          <p:cNvSpPr>
            <a:spLocks noGrp="1"/>
          </p:cNvSpPr>
          <p:nvPr>
            <p:ph idx="1"/>
          </p:nvPr>
        </p:nvSpPr>
        <p:spPr/>
        <p:txBody>
          <a:bodyPr/>
          <a:lstStyle/>
          <a:p>
            <a:pPr marL="0" indent="0">
              <a:buNone/>
            </a:pPr>
            <a:r>
              <a:rPr lang="en-MY" sz="2400" dirty="0"/>
              <a:t>Which of the following cultures is likely to be low in uncertainty avoidance?</a:t>
            </a:r>
          </a:p>
          <a:p>
            <a:pPr marL="0" indent="0">
              <a:buNone/>
            </a:pPr>
            <a:r>
              <a:rPr lang="en-MY" sz="2400" dirty="0"/>
              <a:t>a) Sweden</a:t>
            </a:r>
          </a:p>
          <a:p>
            <a:pPr marL="0" indent="0">
              <a:buNone/>
            </a:pPr>
            <a:r>
              <a:rPr lang="en-MY" sz="2400" dirty="0"/>
              <a:t>b) Brazil</a:t>
            </a:r>
          </a:p>
          <a:p>
            <a:pPr marL="0" indent="0">
              <a:buNone/>
            </a:pPr>
            <a:r>
              <a:rPr lang="en-MY" sz="2400" dirty="0"/>
              <a:t>c) Japan</a:t>
            </a:r>
          </a:p>
          <a:p>
            <a:pPr marL="0" indent="0">
              <a:buNone/>
            </a:pPr>
            <a:r>
              <a:rPr lang="en-MY" sz="2400" dirty="0"/>
              <a:t>d) Germany</a:t>
            </a:r>
          </a:p>
          <a:p>
            <a:pPr marL="0" indent="0">
              <a:buNone/>
            </a:pPr>
            <a:endParaRPr lang="en-MY" dirty="0"/>
          </a:p>
        </p:txBody>
      </p:sp>
    </p:spTree>
    <p:extLst>
      <p:ext uri="{BB962C8B-B14F-4D97-AF65-F5344CB8AC3E}">
        <p14:creationId xmlns="" xmlns:p14="http://schemas.microsoft.com/office/powerpoint/2010/main" val="297583899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471086F2-F659-4C07-A65E-CDDE3AD51CA9}"/>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4061540540"/>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6606440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34241067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FCBB76-96FC-4468-B163-4E570C45606D}"/>
              </a:ext>
            </a:extLst>
          </p:cNvPr>
          <p:cNvSpPr>
            <a:spLocks noGrp="1"/>
          </p:cNvSpPr>
          <p:nvPr>
            <p:ph type="title"/>
          </p:nvPr>
        </p:nvSpPr>
        <p:spPr>
          <a:xfrm>
            <a:off x="990600" y="381000"/>
            <a:ext cx="7200900" cy="960439"/>
          </a:xfrm>
        </p:spPr>
        <p:txBody>
          <a:bodyPr>
            <a:noAutofit/>
          </a:bodyPr>
          <a:lstStyle/>
          <a:p>
            <a:r>
              <a:rPr lang="en-MY" sz="2800" dirty="0"/>
              <a:t>Trompenaars and Hampden-Turner's Seven Dimensions of Culture</a:t>
            </a:r>
          </a:p>
        </p:txBody>
      </p:sp>
      <p:sp>
        <p:nvSpPr>
          <p:cNvPr id="3" name="Content Placeholder 2">
            <a:extLst>
              <a:ext uri="{FF2B5EF4-FFF2-40B4-BE49-F238E27FC236}">
                <a16:creationId xmlns:a16="http://schemas.microsoft.com/office/drawing/2014/main" xmlns="" id="{5693D11A-D0D4-4726-BCAB-816A1197B6C1}"/>
              </a:ext>
            </a:extLst>
          </p:cNvPr>
          <p:cNvSpPr>
            <a:spLocks noGrp="1"/>
          </p:cNvSpPr>
          <p:nvPr>
            <p:ph idx="1"/>
          </p:nvPr>
        </p:nvSpPr>
        <p:spPr>
          <a:xfrm>
            <a:off x="609600" y="1828800"/>
            <a:ext cx="7848600" cy="4530725"/>
          </a:xfrm>
        </p:spPr>
        <p:txBody>
          <a:bodyPr>
            <a:normAutofit/>
          </a:bodyPr>
          <a:lstStyle/>
          <a:p>
            <a:r>
              <a:rPr lang="en-MY" sz="2400" dirty="0"/>
              <a:t>The Seven Dimensions of Culture were identified by management consultants </a:t>
            </a:r>
            <a:r>
              <a:rPr lang="en-MY" sz="2400" dirty="0" err="1"/>
              <a:t>Fons</a:t>
            </a:r>
            <a:r>
              <a:rPr lang="en-MY" sz="2400" dirty="0"/>
              <a:t> Trompenaars and Charles Hampden-Turner, and the model was published in their 1997 book, "Riding the Waves of Culture.“</a:t>
            </a:r>
          </a:p>
          <a:p>
            <a:endParaRPr lang="en-MY" sz="2400" dirty="0"/>
          </a:p>
          <a:p>
            <a:r>
              <a:rPr lang="en-MY" sz="2400" dirty="0"/>
              <a:t>They found that people from different cultures are different from one another; since each culture has its own way of thinking, its own values and beliefs, and different preferences placed on a variety of different factors.</a:t>
            </a:r>
          </a:p>
        </p:txBody>
      </p:sp>
    </p:spTree>
    <p:extLst>
      <p:ext uri="{BB962C8B-B14F-4D97-AF65-F5344CB8AC3E}">
        <p14:creationId xmlns:p14="http://schemas.microsoft.com/office/powerpoint/2010/main" xmlns="" val="401298184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51C24-3518-43F0-ACB8-1EB987A8B59E}"/>
              </a:ext>
            </a:extLst>
          </p:cNvPr>
          <p:cNvSpPr>
            <a:spLocks noGrp="1"/>
          </p:cNvSpPr>
          <p:nvPr>
            <p:ph type="title"/>
          </p:nvPr>
        </p:nvSpPr>
        <p:spPr>
          <a:xfrm>
            <a:off x="990600" y="304800"/>
            <a:ext cx="7200900" cy="808039"/>
          </a:xfrm>
        </p:spPr>
        <p:txBody>
          <a:bodyPr>
            <a:normAutofit fontScale="90000"/>
          </a:bodyPr>
          <a:lstStyle/>
          <a:p>
            <a:r>
              <a:rPr lang="en-MY" sz="2800" dirty="0"/>
              <a:t>Trompenaars and Hampden-Turner's Seven Dimensions of Culture</a:t>
            </a:r>
          </a:p>
        </p:txBody>
      </p:sp>
      <p:pic>
        <p:nvPicPr>
          <p:cNvPr id="5" name="Picture 4">
            <a:extLst>
              <a:ext uri="{FF2B5EF4-FFF2-40B4-BE49-F238E27FC236}">
                <a16:creationId xmlns:a16="http://schemas.microsoft.com/office/drawing/2014/main" xmlns="" id="{39CFF113-4019-48EE-945D-4A7E4946F5CE}"/>
              </a:ext>
            </a:extLst>
          </p:cNvPr>
          <p:cNvPicPr>
            <a:picLocks noChangeAspect="1"/>
          </p:cNvPicPr>
          <p:nvPr/>
        </p:nvPicPr>
        <p:blipFill>
          <a:blip r:embed="rId2"/>
          <a:stretch>
            <a:fillRect/>
          </a:stretch>
        </p:blipFill>
        <p:spPr>
          <a:xfrm>
            <a:off x="1066800" y="1143000"/>
            <a:ext cx="6428760" cy="4891658"/>
          </a:xfrm>
          <a:prstGeom prst="rect">
            <a:avLst/>
          </a:prstGeom>
        </p:spPr>
      </p:pic>
    </p:spTree>
    <p:extLst>
      <p:ext uri="{BB962C8B-B14F-4D97-AF65-F5344CB8AC3E}">
        <p14:creationId xmlns:p14="http://schemas.microsoft.com/office/powerpoint/2010/main" xmlns="" val="30964124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D98A2-9FFB-4130-AA79-3344E5B747F5}"/>
              </a:ext>
            </a:extLst>
          </p:cNvPr>
          <p:cNvSpPr>
            <a:spLocks noGrp="1"/>
          </p:cNvSpPr>
          <p:nvPr>
            <p:ph type="title"/>
          </p:nvPr>
        </p:nvSpPr>
        <p:spPr>
          <a:xfrm>
            <a:off x="990600" y="228600"/>
            <a:ext cx="7200900" cy="1142385"/>
          </a:xfrm>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xmlns="" id="{5BF07974-ADD2-4298-A917-601316CB43E0}"/>
              </a:ext>
            </a:extLst>
          </p:cNvPr>
          <p:cNvSpPr>
            <a:spLocks noGrp="1"/>
          </p:cNvSpPr>
          <p:nvPr>
            <p:ph idx="1"/>
          </p:nvPr>
        </p:nvSpPr>
        <p:spPr>
          <a:xfrm>
            <a:off x="685800" y="1844824"/>
            <a:ext cx="7772400" cy="4530725"/>
          </a:xfrm>
        </p:spPr>
        <p:txBody>
          <a:bodyPr>
            <a:normAutofit lnSpcReduction="10000"/>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xmlns="" val="179164865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91B38-B683-40E9-B9A5-F35AFAB65D02}"/>
              </a:ext>
            </a:extLst>
          </p:cNvPr>
          <p:cNvSpPr>
            <a:spLocks noGrp="1"/>
          </p:cNvSpPr>
          <p:nvPr>
            <p:ph type="title"/>
          </p:nvPr>
        </p:nvSpPr>
        <p:spPr>
          <a:xfrm>
            <a:off x="914400" y="304800"/>
            <a:ext cx="7200900" cy="1142385"/>
          </a:xfrm>
        </p:spPr>
        <p:txBody>
          <a:bodyPr>
            <a:normAutofit/>
          </a:bodyPr>
          <a:lstStyle/>
          <a:p>
            <a:r>
              <a:rPr lang="en-MY" sz="2800" dirty="0"/>
              <a:t>Individualism vs. Communitarianism (The Individual Versus The Group)</a:t>
            </a:r>
          </a:p>
        </p:txBody>
      </p:sp>
      <p:sp>
        <p:nvSpPr>
          <p:cNvPr id="3" name="Content Placeholder 2">
            <a:extLst>
              <a:ext uri="{FF2B5EF4-FFF2-40B4-BE49-F238E27FC236}">
                <a16:creationId xmlns:a16="http://schemas.microsoft.com/office/drawing/2014/main" xmlns="" id="{278DE62A-D0EF-47AD-BB8A-FEE8514A9CAA}"/>
              </a:ext>
            </a:extLst>
          </p:cNvPr>
          <p:cNvSpPr>
            <a:spLocks noGrp="1"/>
          </p:cNvSpPr>
          <p:nvPr>
            <p:ph idx="1"/>
          </p:nvPr>
        </p:nvSpPr>
        <p:spPr>
          <a:xfrm>
            <a:off x="762000" y="1676400"/>
            <a:ext cx="7772400" cy="4419600"/>
          </a:xfrm>
        </p:spPr>
        <p:txBody>
          <a:bodyPr>
            <a:normAutofit lnSpcReduction="10000"/>
          </a:bodyPr>
          <a:lstStyle/>
          <a:p>
            <a:r>
              <a:rPr lang="en-MY" sz="22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200" dirty="0"/>
          </a:p>
          <a:p>
            <a:r>
              <a:rPr lang="en-MY" sz="22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xmlns="" val="257470378"/>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DDD9-0CDC-4E4C-8C1F-CD2D5D864769}"/>
              </a:ext>
            </a:extLst>
          </p:cNvPr>
          <p:cNvSpPr>
            <a:spLocks noGrp="1"/>
          </p:cNvSpPr>
          <p:nvPr>
            <p:ph type="title"/>
          </p:nvPr>
        </p:nvSpPr>
        <p:spPr>
          <a:xfrm>
            <a:off x="914400" y="228600"/>
            <a:ext cx="7200900" cy="1142385"/>
          </a:xfrm>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xmlns="" id="{396DEB64-9C11-42CE-AEBE-36DD4209A411}"/>
              </a:ext>
            </a:extLst>
          </p:cNvPr>
          <p:cNvSpPr>
            <a:spLocks noGrp="1"/>
          </p:cNvSpPr>
          <p:nvPr>
            <p:ph idx="1"/>
          </p:nvPr>
        </p:nvSpPr>
        <p:spPr>
          <a:xfrm>
            <a:off x="838200" y="1600200"/>
            <a:ext cx="7467600" cy="4495799"/>
          </a:xfrm>
        </p:spPr>
        <p:txBody>
          <a:bodyPr>
            <a:normAutofit/>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xmlns="" val="386507753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1DCC1-A7DC-4D35-8232-A89E9E3DDBCB}"/>
              </a:ext>
            </a:extLst>
          </p:cNvPr>
          <p:cNvSpPr>
            <a:spLocks noGrp="1"/>
          </p:cNvSpPr>
          <p:nvPr>
            <p:ph type="title"/>
          </p:nvPr>
        </p:nvSpPr>
        <p:spPr>
          <a:xfrm>
            <a:off x="990600" y="228600"/>
            <a:ext cx="7200900" cy="1142385"/>
          </a:xfrm>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xmlns="" id="{9BC28D1B-5EED-4BD7-A654-5D628B99317F}"/>
              </a:ext>
            </a:extLst>
          </p:cNvPr>
          <p:cNvSpPr>
            <a:spLocks noGrp="1"/>
          </p:cNvSpPr>
          <p:nvPr>
            <p:ph idx="1"/>
          </p:nvPr>
        </p:nvSpPr>
        <p:spPr>
          <a:xfrm>
            <a:off x="914400" y="1600200"/>
            <a:ext cx="7467600" cy="4419599"/>
          </a:xfrm>
        </p:spPr>
        <p:txBody>
          <a:bodyPr>
            <a:normAutofit/>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xmlns="" val="355857932"/>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53FCB8-F0FD-4AF9-853F-97A7637914FB}"/>
              </a:ext>
            </a:extLst>
          </p:cNvPr>
          <p:cNvSpPr>
            <a:spLocks noGrp="1"/>
          </p:cNvSpPr>
          <p:nvPr>
            <p:ph type="title"/>
          </p:nvPr>
        </p:nvSpPr>
        <p:spPr>
          <a:xfrm>
            <a:off x="990600" y="228600"/>
            <a:ext cx="7200900" cy="1142385"/>
          </a:xfrm>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xmlns="" id="{9C32BE96-72C8-4741-8689-B139F37FD4B0}"/>
              </a:ext>
            </a:extLst>
          </p:cNvPr>
          <p:cNvSpPr>
            <a:spLocks noGrp="1"/>
          </p:cNvSpPr>
          <p:nvPr>
            <p:ph idx="1"/>
          </p:nvPr>
        </p:nvSpPr>
        <p:spPr>
          <a:xfrm>
            <a:off x="838200" y="1524001"/>
            <a:ext cx="7334250" cy="4267200"/>
          </a:xfrm>
        </p:spPr>
        <p:txBody>
          <a:bodyPr>
            <a:normAutofit/>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xmlns="" val="585160070"/>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A20967-2359-4EEB-9CA7-E9E2F701188D}"/>
              </a:ext>
            </a:extLst>
          </p:cNvPr>
          <p:cNvSpPr>
            <a:spLocks noGrp="1"/>
          </p:cNvSpPr>
          <p:nvPr>
            <p:ph type="title"/>
          </p:nvPr>
        </p:nvSpPr>
        <p:spPr>
          <a:xfrm>
            <a:off x="990600" y="304800"/>
            <a:ext cx="7200900" cy="731839"/>
          </a:xfrm>
        </p:spPr>
        <p:txBody>
          <a:bodyPr/>
          <a:lstStyle/>
          <a:p>
            <a:r>
              <a:rPr lang="en-MY" dirty="0"/>
              <a:t>Achievement vs. Ascription</a:t>
            </a:r>
          </a:p>
        </p:txBody>
      </p:sp>
      <p:pic>
        <p:nvPicPr>
          <p:cNvPr id="4" name="Picture 3">
            <a:extLst>
              <a:ext uri="{FF2B5EF4-FFF2-40B4-BE49-F238E27FC236}">
                <a16:creationId xmlns:a16="http://schemas.microsoft.com/office/drawing/2014/main" xmlns="" id="{04740826-83CC-41E3-A7C7-552CF9DFBE37}"/>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524000"/>
            <a:ext cx="6980555" cy="4302720"/>
          </a:xfrm>
          <a:prstGeom prst="rect">
            <a:avLst/>
          </a:prstGeom>
          <a:noFill/>
          <a:ln>
            <a:noFill/>
          </a:ln>
        </p:spPr>
      </p:pic>
    </p:spTree>
    <p:extLst>
      <p:ext uri="{BB962C8B-B14F-4D97-AF65-F5344CB8AC3E}">
        <p14:creationId xmlns:p14="http://schemas.microsoft.com/office/powerpoint/2010/main" xmlns="" val="417956394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075986-FFD7-4109-96AF-875094951910}"/>
              </a:ext>
            </a:extLst>
          </p:cNvPr>
          <p:cNvSpPr>
            <a:spLocks noGrp="1"/>
          </p:cNvSpPr>
          <p:nvPr>
            <p:ph type="title"/>
          </p:nvPr>
        </p:nvSpPr>
        <p:spPr>
          <a:xfrm>
            <a:off x="990600" y="228600"/>
            <a:ext cx="7200900" cy="1142385"/>
          </a:xfrm>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xmlns=""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p14="http://schemas.microsoft.com/office/powerpoint/2010/main" xmlns="" val="3808620077"/>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459489-FCD0-4B04-B680-3CB2957D6BE1}"/>
              </a:ext>
            </a:extLst>
          </p:cNvPr>
          <p:cNvSpPr>
            <a:spLocks noGrp="1"/>
          </p:cNvSpPr>
          <p:nvPr>
            <p:ph type="title"/>
          </p:nvPr>
        </p:nvSpPr>
        <p:spPr>
          <a:xfrm>
            <a:off x="990600" y="228600"/>
            <a:ext cx="7200900" cy="1142385"/>
          </a:xfrm>
        </p:spPr>
        <p:txBody>
          <a:bodyPr/>
          <a:lstStyle/>
          <a:p>
            <a:r>
              <a:rPr lang="en-MY" dirty="0"/>
              <a:t>Sequential Time vs. Synchronous Time</a:t>
            </a:r>
          </a:p>
        </p:txBody>
      </p:sp>
      <p:pic>
        <p:nvPicPr>
          <p:cNvPr id="4" name="Picture 3">
            <a:extLst>
              <a:ext uri="{FF2B5EF4-FFF2-40B4-BE49-F238E27FC236}">
                <a16:creationId xmlns:a16="http://schemas.microsoft.com/office/drawing/2014/main" xmlns="" id="{8F9F48CE-2868-488F-A1B0-58B5B8243E5B}"/>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371600"/>
            <a:ext cx="6826195" cy="4710961"/>
          </a:xfrm>
          <a:prstGeom prst="rect">
            <a:avLst/>
          </a:prstGeom>
          <a:noFill/>
          <a:ln>
            <a:noFill/>
          </a:ln>
        </p:spPr>
      </p:pic>
    </p:spTree>
    <p:extLst>
      <p:ext uri="{BB962C8B-B14F-4D97-AF65-F5344CB8AC3E}">
        <p14:creationId xmlns:p14="http://schemas.microsoft.com/office/powerpoint/2010/main" xmlns="" val="1238176899"/>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093F1-C58C-4EBF-B414-14C9D2359FF3}"/>
              </a:ext>
            </a:extLst>
          </p:cNvPr>
          <p:cNvSpPr>
            <a:spLocks noGrp="1"/>
          </p:cNvSpPr>
          <p:nvPr>
            <p:ph type="title"/>
          </p:nvPr>
        </p:nvSpPr>
        <p:spPr/>
        <p:txBody>
          <a:bodyPr/>
          <a:lstStyle/>
          <a:p>
            <a:r>
              <a:rPr lang="en-MY" dirty="0"/>
              <a:t>Examples of Monochronic and Polychronic</a:t>
            </a:r>
          </a:p>
        </p:txBody>
      </p:sp>
      <p:pic>
        <p:nvPicPr>
          <p:cNvPr id="4" name="Picture 3">
            <a:extLst>
              <a:ext uri="{FF2B5EF4-FFF2-40B4-BE49-F238E27FC236}">
                <a16:creationId xmlns:a16="http://schemas.microsoft.com/office/drawing/2014/main" xmlns="" id="{316FED89-1353-4F9E-AB64-ADEDD0DB0BC1}"/>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22898" y="1988840"/>
            <a:ext cx="6898203" cy="4025037"/>
          </a:xfrm>
          <a:prstGeom prst="rect">
            <a:avLst/>
          </a:prstGeom>
          <a:noFill/>
          <a:ln>
            <a:noFill/>
          </a:ln>
        </p:spPr>
      </p:pic>
    </p:spTree>
    <p:extLst>
      <p:ext uri="{BB962C8B-B14F-4D97-AF65-F5344CB8AC3E}">
        <p14:creationId xmlns:p14="http://schemas.microsoft.com/office/powerpoint/2010/main" xmlns="" val="1280811518"/>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25B626-1B38-49E7-886A-501AEF29EC42}"/>
              </a:ext>
            </a:extLst>
          </p:cNvPr>
          <p:cNvSpPr>
            <a:spLocks noGrp="1"/>
          </p:cNvSpPr>
          <p:nvPr>
            <p:ph type="title"/>
          </p:nvPr>
        </p:nvSpPr>
        <p:spPr>
          <a:xfrm>
            <a:off x="990600" y="228600"/>
            <a:ext cx="7181850" cy="1417639"/>
          </a:xfrm>
        </p:spPr>
        <p:txBody>
          <a:bodyPr>
            <a:normAutofit fontScale="90000"/>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xmlns="" id="{B57929DD-0AAF-4D4B-978A-39DA946D20AD}"/>
              </a:ext>
            </a:extLst>
          </p:cNvPr>
          <p:cNvSpPr>
            <a:spLocks noGrp="1"/>
          </p:cNvSpPr>
          <p:nvPr>
            <p:ph idx="1"/>
          </p:nvPr>
        </p:nvSpPr>
        <p:spPr>
          <a:xfrm>
            <a:off x="685800" y="1828800"/>
            <a:ext cx="7620000" cy="4190999"/>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xmlns="" val="1450481565"/>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D1153-3380-48A7-A056-F4121640FA65}"/>
              </a:ext>
            </a:extLst>
          </p:cNvPr>
          <p:cNvSpPr>
            <a:spLocks noGrp="1"/>
          </p:cNvSpPr>
          <p:nvPr>
            <p:ph type="title"/>
          </p:nvPr>
        </p:nvSpPr>
        <p:spPr>
          <a:xfrm>
            <a:off x="914400" y="609600"/>
            <a:ext cx="7200900" cy="731839"/>
          </a:xfrm>
        </p:spPr>
        <p:txBody>
          <a:bodyPr/>
          <a:lstStyle/>
          <a:p>
            <a:r>
              <a:rPr lang="en-MY" dirty="0"/>
              <a:t>Question # </a:t>
            </a:r>
          </a:p>
        </p:txBody>
      </p:sp>
      <p:sp>
        <p:nvSpPr>
          <p:cNvPr id="3" name="Content Placeholder 2">
            <a:extLst>
              <a:ext uri="{FF2B5EF4-FFF2-40B4-BE49-F238E27FC236}">
                <a16:creationId xmlns:a16="http://schemas.microsoft.com/office/drawing/2014/main" xmlns="" id="{7C4D7128-3EE2-4B95-B9C8-BBF6DFB6E4E4}"/>
              </a:ext>
            </a:extLst>
          </p:cNvPr>
          <p:cNvSpPr>
            <a:spLocks noGrp="1"/>
          </p:cNvSpPr>
          <p:nvPr>
            <p:ph idx="1"/>
          </p:nvPr>
        </p:nvSpPr>
        <p:spPr/>
        <p:txBody>
          <a:bodyPr/>
          <a:lstStyle/>
          <a:p>
            <a:pPr marL="0" indent="0">
              <a:buNone/>
            </a:pPr>
            <a:r>
              <a:rPr lang="en-MY" sz="2400" dirty="0"/>
              <a:t>Employee job hopping where one changes jobs for career enhancement is a concept that is MOST associated with which of Hofstede's cultural dimensions ?</a:t>
            </a:r>
          </a:p>
          <a:p>
            <a:pPr marL="514350" indent="-514350">
              <a:buFont typeface="+mj-lt"/>
              <a:buAutoNum type="alphaUcPeriod"/>
            </a:pPr>
            <a:r>
              <a:rPr lang="en-MY" sz="2400" dirty="0"/>
              <a:t>Feminine culture	</a:t>
            </a:r>
          </a:p>
          <a:p>
            <a:pPr marL="514350" indent="-514350">
              <a:buFont typeface="+mj-lt"/>
              <a:buAutoNum type="alphaUcPeriod"/>
            </a:pPr>
            <a:r>
              <a:rPr lang="en-MY" sz="2400" dirty="0"/>
              <a:t>Individualism culture	</a:t>
            </a:r>
          </a:p>
          <a:p>
            <a:pPr marL="514350" indent="-514350">
              <a:buFont typeface="+mj-lt"/>
              <a:buAutoNum type="alphaUcPeriod"/>
            </a:pPr>
            <a:r>
              <a:rPr lang="en-MY" sz="2400" dirty="0"/>
              <a:t>High </a:t>
            </a:r>
            <a:r>
              <a:rPr lang="en-MY" sz="2400" dirty="0" err="1"/>
              <a:t>uncertainity</a:t>
            </a:r>
            <a:r>
              <a:rPr lang="en-MY" sz="2400" dirty="0"/>
              <a:t> avoidance culture	</a:t>
            </a:r>
          </a:p>
          <a:p>
            <a:pPr marL="514350" indent="-514350">
              <a:buFont typeface="+mj-lt"/>
              <a:buAutoNum type="alphaUcPeriod"/>
            </a:pPr>
            <a:r>
              <a:rPr lang="en-MY" sz="2400" dirty="0"/>
              <a:t>Collectivistic culture</a:t>
            </a:r>
          </a:p>
          <a:p>
            <a:pPr marL="514350" indent="-514350">
              <a:buFont typeface="+mj-lt"/>
              <a:buAutoNum type="alphaUcPeriod"/>
            </a:pPr>
            <a:endParaRPr lang="en-MY" dirty="0"/>
          </a:p>
        </p:txBody>
      </p:sp>
    </p:spTree>
    <p:extLst>
      <p:ext uri="{BB962C8B-B14F-4D97-AF65-F5344CB8AC3E}">
        <p14:creationId xmlns:p14="http://schemas.microsoft.com/office/powerpoint/2010/main" xmlns="" val="2403002473"/>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690975-4305-446D-9E8C-05F3BFD3762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59BF586C-C9BC-4CBE-9CF7-069805610D09}"/>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269583404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887677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436004535"/>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147FC9-AF6E-4D89-AB40-FF6420381062}"/>
              </a:ext>
            </a:extLst>
          </p:cNvPr>
          <p:cNvSpPr>
            <a:spLocks noGrp="1"/>
          </p:cNvSpPr>
          <p:nvPr>
            <p:ph type="title"/>
          </p:nvPr>
        </p:nvSpPr>
        <p:spPr>
          <a:xfrm>
            <a:off x="914400" y="304800"/>
            <a:ext cx="7200900" cy="731839"/>
          </a:xfrm>
        </p:spPr>
        <p:txBody>
          <a:bodyPr/>
          <a:lstStyle/>
          <a:p>
            <a:r>
              <a:rPr lang="en-MY" dirty="0"/>
              <a:t>Diversity Cultures</a:t>
            </a:r>
          </a:p>
        </p:txBody>
      </p:sp>
      <p:pic>
        <p:nvPicPr>
          <p:cNvPr id="5" name="Picture 4">
            <a:extLst>
              <a:ext uri="{FF2B5EF4-FFF2-40B4-BE49-F238E27FC236}">
                <a16:creationId xmlns:a16="http://schemas.microsoft.com/office/drawing/2014/main" xmlns="" id="{C92FE66C-0393-4ADA-94AC-1AE75EA1D62A}"/>
              </a:ext>
            </a:extLst>
          </p:cNvPr>
          <p:cNvPicPr>
            <a:picLocks noChangeAspect="1"/>
          </p:cNvPicPr>
          <p:nvPr/>
        </p:nvPicPr>
        <p:blipFill>
          <a:blip r:embed="rId2"/>
          <a:stretch>
            <a:fillRect/>
          </a:stretch>
        </p:blipFill>
        <p:spPr>
          <a:xfrm>
            <a:off x="1676400" y="1447800"/>
            <a:ext cx="5524551" cy="4277072"/>
          </a:xfrm>
          <a:prstGeom prst="rect">
            <a:avLst/>
          </a:prstGeom>
          <a:ln w="15875">
            <a:solidFill>
              <a:schemeClr val="tx1"/>
            </a:solidFill>
          </a:ln>
        </p:spPr>
      </p:pic>
    </p:spTree>
    <p:extLst>
      <p:ext uri="{BB962C8B-B14F-4D97-AF65-F5344CB8AC3E}">
        <p14:creationId xmlns:p14="http://schemas.microsoft.com/office/powerpoint/2010/main" xmlns="" val="1432857282"/>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29E86-3EEB-4279-A592-050FEC18F223}"/>
              </a:ext>
            </a:extLst>
          </p:cNvPr>
          <p:cNvSpPr>
            <a:spLocks noGrp="1"/>
          </p:cNvSpPr>
          <p:nvPr>
            <p:ph type="title"/>
          </p:nvPr>
        </p:nvSpPr>
        <p:spPr>
          <a:xfrm>
            <a:off x="990600" y="304800"/>
            <a:ext cx="7200900" cy="655639"/>
          </a:xfrm>
        </p:spPr>
        <p:txBody>
          <a:bodyPr/>
          <a:lstStyle/>
          <a:p>
            <a:r>
              <a:rPr lang="en-MY" dirty="0"/>
              <a:t>Family</a:t>
            </a:r>
          </a:p>
        </p:txBody>
      </p:sp>
      <p:sp>
        <p:nvSpPr>
          <p:cNvPr id="3" name="Content Placeholder 2">
            <a:extLst>
              <a:ext uri="{FF2B5EF4-FFF2-40B4-BE49-F238E27FC236}">
                <a16:creationId xmlns:a16="http://schemas.microsoft.com/office/drawing/2014/main" xmlns="" id="{4B9C2F7D-84DF-4EE8-8B5D-EE9716BD1A43}"/>
              </a:ext>
            </a:extLst>
          </p:cNvPr>
          <p:cNvSpPr>
            <a:spLocks noGrp="1"/>
          </p:cNvSpPr>
          <p:nvPr>
            <p:ph idx="1"/>
          </p:nvPr>
        </p:nvSpPr>
        <p:spPr/>
        <p:txBody>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r>
              <a:rPr lang="en-MY" dirty="0"/>
              <a:t>.</a:t>
            </a:r>
          </a:p>
        </p:txBody>
      </p:sp>
    </p:spTree>
    <p:extLst>
      <p:ext uri="{BB962C8B-B14F-4D97-AF65-F5344CB8AC3E}">
        <p14:creationId xmlns:p14="http://schemas.microsoft.com/office/powerpoint/2010/main" xmlns="" val="153740001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477574-8DB0-4AFE-8809-E5DFD89B72DB}"/>
              </a:ext>
            </a:extLst>
          </p:cNvPr>
          <p:cNvSpPr>
            <a:spLocks noGrp="1"/>
          </p:cNvSpPr>
          <p:nvPr>
            <p:ph type="title"/>
          </p:nvPr>
        </p:nvSpPr>
        <p:spPr>
          <a:xfrm>
            <a:off x="1066800" y="228600"/>
            <a:ext cx="7200900" cy="1142385"/>
          </a:xfrm>
        </p:spPr>
        <p:txBody>
          <a:bodyPr/>
          <a:lstStyle/>
          <a:p>
            <a:r>
              <a:rPr lang="en-MY" dirty="0"/>
              <a:t>Eiffel Tower</a:t>
            </a:r>
          </a:p>
        </p:txBody>
      </p:sp>
      <p:sp>
        <p:nvSpPr>
          <p:cNvPr id="3" name="Content Placeholder 2">
            <a:extLst>
              <a:ext uri="{FF2B5EF4-FFF2-40B4-BE49-F238E27FC236}">
                <a16:creationId xmlns:a16="http://schemas.microsoft.com/office/drawing/2014/main" xmlns="" id="{C6C41889-2603-461E-B814-5D0B313AA49F}"/>
              </a:ext>
            </a:extLst>
          </p:cNvPr>
          <p:cNvSpPr>
            <a:spLocks noGrp="1"/>
          </p:cNvSpPr>
          <p:nvPr>
            <p:ph idx="1"/>
          </p:nvPr>
        </p:nvSpPr>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xmlns="" val="241755192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586E26-B669-4094-9605-F1CACB074B16}"/>
              </a:ext>
            </a:extLst>
          </p:cNvPr>
          <p:cNvSpPr>
            <a:spLocks noGrp="1"/>
          </p:cNvSpPr>
          <p:nvPr>
            <p:ph type="title"/>
          </p:nvPr>
        </p:nvSpPr>
        <p:spPr>
          <a:xfrm>
            <a:off x="914400" y="228600"/>
            <a:ext cx="7200900" cy="1142385"/>
          </a:xfrm>
        </p:spPr>
        <p:txBody>
          <a:bodyPr/>
          <a:lstStyle/>
          <a:p>
            <a:r>
              <a:rPr lang="en-MY" dirty="0"/>
              <a:t>Incubator</a:t>
            </a:r>
          </a:p>
        </p:txBody>
      </p:sp>
      <p:sp>
        <p:nvSpPr>
          <p:cNvPr id="3" name="Content Placeholder 2">
            <a:extLst>
              <a:ext uri="{FF2B5EF4-FFF2-40B4-BE49-F238E27FC236}">
                <a16:creationId xmlns:a16="http://schemas.microsoft.com/office/drawing/2014/main" xmlns="" id="{6FFF9C84-76CF-4FA1-B650-084A9C62846F}"/>
              </a:ext>
            </a:extLst>
          </p:cNvPr>
          <p:cNvSpPr>
            <a:spLocks noGrp="1"/>
          </p:cNvSpPr>
          <p:nvPr>
            <p:ph idx="1"/>
          </p:nvPr>
        </p:nvSpPr>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xmlns="" val="496918363"/>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xmlns=""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xmlns="" val="226364012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98C037B2-28B2-4DC2-82D2-DB670F8E8C57}"/>
              </a:ext>
            </a:extLst>
          </p:cNvPr>
          <p:cNvSpPr>
            <a:spLocks noGrp="1"/>
          </p:cNvSpPr>
          <p:nvPr>
            <p:ph idx="1"/>
          </p:nvPr>
        </p:nvSpPr>
        <p:spPr/>
        <p:txBody>
          <a:bodyPr/>
          <a:lstStyle/>
          <a:p>
            <a:pPr marL="0" indent="0">
              <a:buNone/>
            </a:pPr>
            <a:r>
              <a:rPr lang="en-MY" sz="2400" dirty="0"/>
              <a:t> A corporate culture high on person and hierarchical value dimensions is called</a:t>
            </a:r>
          </a:p>
          <a:p>
            <a:pPr marL="0" indent="0">
              <a:buNone/>
            </a:pPr>
            <a:r>
              <a:rPr lang="en-MY" sz="2400" dirty="0"/>
              <a:t>a) Eiffel Tower.</a:t>
            </a:r>
          </a:p>
          <a:p>
            <a:pPr marL="0" indent="0">
              <a:buNone/>
            </a:pPr>
            <a:r>
              <a:rPr lang="en-MY" sz="2400" dirty="0"/>
              <a:t>b) Guided Missile.</a:t>
            </a:r>
          </a:p>
          <a:p>
            <a:pPr marL="0" indent="0">
              <a:buNone/>
            </a:pPr>
            <a:r>
              <a:rPr lang="en-MY" sz="2400" dirty="0"/>
              <a:t>c) Family.</a:t>
            </a:r>
          </a:p>
          <a:p>
            <a:pPr marL="0" indent="0">
              <a:buNone/>
            </a:pPr>
            <a:r>
              <a:rPr lang="en-MY" sz="2400" dirty="0"/>
              <a:t>d) Incubator</a:t>
            </a:r>
          </a:p>
          <a:p>
            <a:pPr marL="0" indent="0">
              <a:buNone/>
            </a:pPr>
            <a:endParaRPr lang="en-MY" dirty="0"/>
          </a:p>
        </p:txBody>
      </p:sp>
    </p:spTree>
    <p:extLst>
      <p:ext uri="{BB962C8B-B14F-4D97-AF65-F5344CB8AC3E}">
        <p14:creationId xmlns:p14="http://schemas.microsoft.com/office/powerpoint/2010/main" xmlns="" val="361036681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471086F2-F659-4C07-A65E-CDDE3AD51CA9}"/>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3958615639"/>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763190"/>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E4DC32-1AB8-4454-A9ED-ABCACE250557}"/>
              </a:ext>
            </a:extLst>
          </p:cNvPr>
          <p:cNvSpPr>
            <a:spLocks noGrp="1"/>
          </p:cNvSpPr>
          <p:nvPr>
            <p:ph type="title"/>
          </p:nvPr>
        </p:nvSpPr>
        <p:spPr>
          <a:xfrm>
            <a:off x="990600" y="228600"/>
            <a:ext cx="7200900" cy="1142385"/>
          </a:xfrm>
        </p:spPr>
        <p:txBody>
          <a:bodyPr/>
          <a:lstStyle/>
          <a:p>
            <a:r>
              <a:rPr lang="en-MY" dirty="0"/>
              <a:t>Edward Hall’s Cultural dimensions</a:t>
            </a:r>
          </a:p>
        </p:txBody>
      </p:sp>
      <p:sp>
        <p:nvSpPr>
          <p:cNvPr id="3" name="Content Placeholder 2">
            <a:extLst>
              <a:ext uri="{FF2B5EF4-FFF2-40B4-BE49-F238E27FC236}">
                <a16:creationId xmlns:a16="http://schemas.microsoft.com/office/drawing/2014/main" xmlns="" id="{C2A59C64-9BDD-4474-88E6-89357FB5C79B}"/>
              </a:ext>
            </a:extLst>
          </p:cNvPr>
          <p:cNvSpPr>
            <a:spLocks noGrp="1"/>
          </p:cNvSpPr>
          <p:nvPr>
            <p:ph idx="1"/>
          </p:nvPr>
        </p:nvSpPr>
        <p:spPr/>
        <p:txBody>
          <a:bodyPr>
            <a:normAutofit/>
          </a:bodyPr>
          <a:lstStyle/>
          <a:p>
            <a:r>
              <a:rPr lang="en-MY" sz="2400" dirty="0"/>
              <a:t>Edward T Hall was an American anthropologist and cross-cultural researcher.</a:t>
            </a:r>
          </a:p>
          <a:p>
            <a:endParaRPr lang="en-MY" sz="2400" dirty="0"/>
          </a:p>
          <a:p>
            <a:r>
              <a:rPr lang="en-MY" sz="2400" dirty="0"/>
              <a:t>While teaching inter-cultural communications skills to foreign service personnel, developed the concept of "high context culture" and "low context culture", and wrote several popular practical books on dealing with cross-cultural issues. </a:t>
            </a:r>
          </a:p>
        </p:txBody>
      </p:sp>
    </p:spTree>
    <p:extLst>
      <p:ext uri="{BB962C8B-B14F-4D97-AF65-F5344CB8AC3E}">
        <p14:creationId xmlns:p14="http://schemas.microsoft.com/office/powerpoint/2010/main" xmlns="" val="2894678426"/>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F8A356-D884-45B2-80A8-5DF22AFE2552}"/>
              </a:ext>
            </a:extLst>
          </p:cNvPr>
          <p:cNvSpPr>
            <a:spLocks noGrp="1"/>
          </p:cNvSpPr>
          <p:nvPr>
            <p:ph type="title"/>
          </p:nvPr>
        </p:nvSpPr>
        <p:spPr>
          <a:xfrm>
            <a:off x="990600" y="228600"/>
            <a:ext cx="7200900" cy="1142385"/>
          </a:xfrm>
        </p:spPr>
        <p:txBody>
          <a:bodyPr/>
          <a:lstStyle/>
          <a:p>
            <a:r>
              <a:rPr lang="en-MY" dirty="0"/>
              <a:t>High vs Low Context Culture</a:t>
            </a:r>
          </a:p>
        </p:txBody>
      </p:sp>
      <p:pic>
        <p:nvPicPr>
          <p:cNvPr id="5" name="Picture 4">
            <a:extLst>
              <a:ext uri="{FF2B5EF4-FFF2-40B4-BE49-F238E27FC236}">
                <a16:creationId xmlns:a16="http://schemas.microsoft.com/office/drawing/2014/main" xmlns="" id="{F6FCEAF7-9A76-42C8-A0D1-5AB2404A9F65}"/>
              </a:ext>
            </a:extLst>
          </p:cNvPr>
          <p:cNvPicPr>
            <a:picLocks noChangeAspect="1"/>
          </p:cNvPicPr>
          <p:nvPr/>
        </p:nvPicPr>
        <p:blipFill>
          <a:blip r:embed="rId2"/>
          <a:stretch>
            <a:fillRect/>
          </a:stretch>
        </p:blipFill>
        <p:spPr>
          <a:xfrm>
            <a:off x="1447800" y="1600200"/>
            <a:ext cx="5624841" cy="3977035"/>
          </a:xfrm>
          <a:prstGeom prst="rect">
            <a:avLst/>
          </a:prstGeom>
        </p:spPr>
      </p:pic>
    </p:spTree>
    <p:extLst>
      <p:ext uri="{BB962C8B-B14F-4D97-AF65-F5344CB8AC3E}">
        <p14:creationId xmlns:p14="http://schemas.microsoft.com/office/powerpoint/2010/main" xmlns="" val="105038466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20F7F5-CBA7-4A9A-96B5-9CBC6A2E1B76}"/>
              </a:ext>
            </a:extLst>
          </p:cNvPr>
          <p:cNvSpPr>
            <a:spLocks noGrp="1"/>
          </p:cNvSpPr>
          <p:nvPr>
            <p:ph type="title"/>
          </p:nvPr>
        </p:nvSpPr>
        <p:spPr>
          <a:xfrm>
            <a:off x="990600" y="152400"/>
            <a:ext cx="7200900" cy="1142385"/>
          </a:xfrm>
        </p:spPr>
        <p:txBody>
          <a:bodyPr/>
          <a:lstStyle/>
          <a:p>
            <a:r>
              <a:rPr lang="en-MY" dirty="0"/>
              <a:t>High context Culture</a:t>
            </a:r>
          </a:p>
        </p:txBody>
      </p:sp>
      <p:sp>
        <p:nvSpPr>
          <p:cNvPr id="3" name="Content Placeholder 2">
            <a:extLst>
              <a:ext uri="{FF2B5EF4-FFF2-40B4-BE49-F238E27FC236}">
                <a16:creationId xmlns:a16="http://schemas.microsoft.com/office/drawing/2014/main" xmlns="" id="{FDA62DCE-E19D-4A9E-BB2D-C6858A0C0C9E}"/>
              </a:ext>
            </a:extLst>
          </p:cNvPr>
          <p:cNvSpPr>
            <a:spLocks noGrp="1"/>
          </p:cNvSpPr>
          <p:nvPr>
            <p:ph idx="1"/>
          </p:nvPr>
        </p:nvSpPr>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xmlns="" val="3809270531"/>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5EE470-A97B-49F5-935E-C244B81EE297}"/>
              </a:ext>
            </a:extLst>
          </p:cNvPr>
          <p:cNvSpPr>
            <a:spLocks noGrp="1"/>
          </p:cNvSpPr>
          <p:nvPr>
            <p:ph type="title"/>
          </p:nvPr>
        </p:nvSpPr>
        <p:spPr>
          <a:xfrm>
            <a:off x="990600" y="228600"/>
            <a:ext cx="7200900" cy="1142385"/>
          </a:xfrm>
        </p:spPr>
        <p:txBody>
          <a:bodyPr/>
          <a:lstStyle/>
          <a:p>
            <a:r>
              <a:rPr lang="en-MY" dirty="0"/>
              <a:t>Low context Culture</a:t>
            </a:r>
          </a:p>
        </p:txBody>
      </p:sp>
      <p:sp>
        <p:nvSpPr>
          <p:cNvPr id="3" name="Content Placeholder 2">
            <a:extLst>
              <a:ext uri="{FF2B5EF4-FFF2-40B4-BE49-F238E27FC236}">
                <a16:creationId xmlns:a16="http://schemas.microsoft.com/office/drawing/2014/main" xmlns="" id="{05A41454-BF13-4A2C-99C6-5553A5F437C8}"/>
              </a:ext>
            </a:extLst>
          </p:cNvPr>
          <p:cNvSpPr>
            <a:spLocks noGrp="1"/>
          </p:cNvSpPr>
          <p:nvPr>
            <p:ph idx="1"/>
          </p:nvPr>
        </p:nvSpPr>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p14="http://schemas.microsoft.com/office/powerpoint/2010/main" xmlns="" val="1083227138"/>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98C037B2-28B2-4DC2-82D2-DB670F8E8C57}"/>
              </a:ext>
            </a:extLst>
          </p:cNvPr>
          <p:cNvSpPr>
            <a:spLocks noGrp="1"/>
          </p:cNvSpPr>
          <p:nvPr>
            <p:ph idx="1"/>
          </p:nvPr>
        </p:nvSpPr>
        <p:spPr/>
        <p:txBody>
          <a:bodyPr/>
          <a:lstStyle/>
          <a:p>
            <a:pPr marL="0" indent="0">
              <a:buNone/>
            </a:pPr>
            <a:r>
              <a:rPr lang="en-MY" sz="2400" dirty="0"/>
              <a:t>An example of a high-context national culture is</a:t>
            </a:r>
          </a:p>
          <a:p>
            <a:pPr marL="0" indent="0">
              <a:buNone/>
            </a:pPr>
            <a:r>
              <a:rPr lang="en-MY" sz="2400" dirty="0"/>
              <a:t>a) United Kingdom.</a:t>
            </a:r>
          </a:p>
          <a:p>
            <a:pPr marL="0" indent="0">
              <a:buNone/>
            </a:pPr>
            <a:r>
              <a:rPr lang="en-MY" sz="2400" dirty="0"/>
              <a:t>b) Canada.</a:t>
            </a:r>
          </a:p>
          <a:p>
            <a:pPr marL="0" indent="0">
              <a:buNone/>
            </a:pPr>
            <a:r>
              <a:rPr lang="en-MY" sz="2400" dirty="0"/>
              <a:t>c) United States.</a:t>
            </a:r>
          </a:p>
          <a:p>
            <a:pPr marL="0" indent="0">
              <a:buNone/>
            </a:pPr>
            <a:r>
              <a:rPr lang="en-MY" sz="2400" dirty="0"/>
              <a:t>d) Japan.</a:t>
            </a:r>
          </a:p>
          <a:p>
            <a:pPr marL="0" indent="0">
              <a:buNone/>
            </a:pPr>
            <a:endParaRPr lang="en-MY" dirty="0"/>
          </a:p>
        </p:txBody>
      </p:sp>
    </p:spTree>
    <p:extLst>
      <p:ext uri="{BB962C8B-B14F-4D97-AF65-F5344CB8AC3E}">
        <p14:creationId xmlns:p14="http://schemas.microsoft.com/office/powerpoint/2010/main" xmlns="" val="137301971"/>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471086F2-F659-4C07-A65E-CDDE3AD51CA9}"/>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21973427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sz="2400" dirty="0"/>
              <a:t>In low-context cultures, the focus of communication is on :</a:t>
            </a:r>
          </a:p>
          <a:p>
            <a:pPr marL="0" indent="0">
              <a:buNone/>
            </a:pPr>
            <a:r>
              <a:rPr lang="en-MY" sz="2400" dirty="0"/>
              <a:t>a) cultural filters.</a:t>
            </a:r>
          </a:p>
          <a:p>
            <a:pPr marL="0" indent="0">
              <a:buNone/>
            </a:pPr>
            <a:r>
              <a:rPr lang="en-MY" sz="2400" dirty="0"/>
              <a:t>b) words.</a:t>
            </a:r>
          </a:p>
          <a:p>
            <a:pPr marL="0" indent="0">
              <a:buNone/>
            </a:pPr>
            <a:r>
              <a:rPr lang="en-MY" sz="2400" dirty="0"/>
              <a:t>c) nonverbal cues.</a:t>
            </a:r>
          </a:p>
          <a:p>
            <a:pPr marL="0" indent="0">
              <a:buNone/>
            </a:pPr>
            <a:r>
              <a:rPr lang="en-MY" sz="2400" dirty="0"/>
              <a:t>d) relationships.</a:t>
            </a:r>
          </a:p>
          <a:p>
            <a:pPr marL="0" indent="0">
              <a:buNone/>
            </a:pPr>
            <a:endParaRPr lang="en-MY" dirty="0"/>
          </a:p>
        </p:txBody>
      </p:sp>
    </p:spTree>
    <p:extLst>
      <p:ext uri="{BB962C8B-B14F-4D97-AF65-F5344CB8AC3E}">
        <p14:creationId xmlns:p14="http://schemas.microsoft.com/office/powerpoint/2010/main" xmlns="" val="392348536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AAA5A0-0B24-4A0D-84A9-DFF7A0FD3A49}"/>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BC6D0C16-8578-4AE3-BF79-B7B4F3127AC0}"/>
              </a:ext>
            </a:extLst>
          </p:cNvPr>
          <p:cNvSpPr>
            <a:spLocks noGrp="1"/>
          </p:cNvSpPr>
          <p:nvPr>
            <p:ph idx="1"/>
          </p:nvPr>
        </p:nvSpPr>
        <p:spPr/>
        <p:txBody>
          <a:bodyPr>
            <a:normAutofit/>
          </a:bodyPr>
          <a:lstStyle/>
          <a:p>
            <a:pPr marL="0" indent="0">
              <a:buNone/>
            </a:pPr>
            <a:r>
              <a:rPr lang="en-MY" sz="2400" dirty="0"/>
              <a:t>Option B</a:t>
            </a:r>
          </a:p>
        </p:txBody>
      </p:sp>
    </p:spTree>
    <p:extLst>
      <p:ext uri="{BB962C8B-B14F-4D97-AF65-F5344CB8AC3E}">
        <p14:creationId xmlns:p14="http://schemas.microsoft.com/office/powerpoint/2010/main" xmlns="" val="184563154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641124621"/>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5ADD29-0F19-4C8C-841A-18133483089E}"/>
              </a:ext>
            </a:extLst>
          </p:cNvPr>
          <p:cNvSpPr>
            <a:spLocks noGrp="1"/>
          </p:cNvSpPr>
          <p:nvPr>
            <p:ph type="title"/>
          </p:nvPr>
        </p:nvSpPr>
        <p:spPr>
          <a:xfrm>
            <a:off x="838200" y="381000"/>
            <a:ext cx="7200900" cy="731839"/>
          </a:xfrm>
        </p:spPr>
        <p:txBody>
          <a:bodyPr/>
          <a:lstStyle/>
          <a:p>
            <a:r>
              <a:rPr lang="en-MY" dirty="0"/>
              <a:t>Theory of the Three R's</a:t>
            </a:r>
          </a:p>
        </p:txBody>
      </p:sp>
      <p:sp>
        <p:nvSpPr>
          <p:cNvPr id="3" name="Content Placeholder 2">
            <a:extLst>
              <a:ext uri="{FF2B5EF4-FFF2-40B4-BE49-F238E27FC236}">
                <a16:creationId xmlns="" xmlns:a16="http://schemas.microsoft.com/office/drawing/2014/main" id="{AB8BAEE9-5B48-4810-B5A4-AFA62E71B361}"/>
              </a:ext>
            </a:extLst>
          </p:cNvPr>
          <p:cNvSpPr>
            <a:spLocks noGrp="1"/>
          </p:cNvSpPr>
          <p:nvPr>
            <p:ph idx="1"/>
          </p:nvPr>
        </p:nvSpPr>
        <p:spPr>
          <a:xfrm>
            <a:off x="762000" y="1524000"/>
            <a:ext cx="7200900" cy="3809999"/>
          </a:xfrm>
        </p:spPr>
        <p:txBody>
          <a:bodyPr/>
          <a:lstStyle/>
          <a:p>
            <a:pPr marL="0" indent="0">
              <a:buNone/>
            </a:pPr>
            <a:r>
              <a:rPr lang="en-MY" sz="2400" dirty="0" err="1"/>
              <a:t>T</a:t>
            </a:r>
            <a:r>
              <a:rPr lang="en-MY" sz="2400" dirty="0" err="1" smtClean="0"/>
              <a:t>ranscultural</a:t>
            </a:r>
            <a:r>
              <a:rPr lang="en-MY" sz="2400" dirty="0" smtClean="0"/>
              <a:t> </a:t>
            </a:r>
            <a:r>
              <a:rPr lang="en-MY" sz="2400" dirty="0"/>
              <a:t>competence encompasses three R’s: recognition, respect, and reconciliation.</a:t>
            </a:r>
          </a:p>
          <a:p>
            <a:pPr marL="0" indent="0">
              <a:buNone/>
            </a:pPr>
            <a:endParaRPr lang="en-MY" sz="2400" dirty="0"/>
          </a:p>
          <a:p>
            <a:pPr marL="0" indent="0">
              <a:buNone/>
            </a:pPr>
            <a:r>
              <a:rPr lang="en-MY" sz="2400" b="1" dirty="0"/>
              <a:t>Recognition</a:t>
            </a:r>
          </a:p>
          <a:p>
            <a:pPr marL="0" indent="0">
              <a:buNone/>
            </a:pPr>
            <a:r>
              <a:rPr lang="en-MY" sz="2400" dirty="0"/>
              <a:t>The first step for leaders is to help all players recognize that there are cultural differences, and to recognize their importance and how they have an impact.</a:t>
            </a:r>
          </a:p>
          <a:p>
            <a:pPr marL="0" indent="0">
              <a:buNone/>
            </a:pPr>
            <a:endParaRPr lang="en-MY" dirty="0"/>
          </a:p>
        </p:txBody>
      </p:sp>
    </p:spTree>
    <p:extLst>
      <p:ext uri="{BB962C8B-B14F-4D97-AF65-F5344CB8AC3E}">
        <p14:creationId xmlns="" xmlns:p14="http://schemas.microsoft.com/office/powerpoint/2010/main" val="1037269977"/>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F9279C-7482-41E3-8310-BEFA714AB3EC}"/>
              </a:ext>
            </a:extLst>
          </p:cNvPr>
          <p:cNvSpPr>
            <a:spLocks noGrp="1"/>
          </p:cNvSpPr>
          <p:nvPr>
            <p:ph type="title"/>
          </p:nvPr>
        </p:nvSpPr>
        <p:spPr/>
        <p:txBody>
          <a:bodyPr/>
          <a:lstStyle/>
          <a:p>
            <a:r>
              <a:rPr lang="en-MY" dirty="0"/>
              <a:t>Respect – 3R’s</a:t>
            </a:r>
          </a:p>
        </p:txBody>
      </p:sp>
      <p:sp>
        <p:nvSpPr>
          <p:cNvPr id="3" name="Content Placeholder 2">
            <a:extLst>
              <a:ext uri="{FF2B5EF4-FFF2-40B4-BE49-F238E27FC236}">
                <a16:creationId xmlns="" xmlns:a16="http://schemas.microsoft.com/office/drawing/2014/main" id="{DE6181B8-540F-4DC3-8E38-5FC8FD7D4427}"/>
              </a:ext>
            </a:extLst>
          </p:cNvPr>
          <p:cNvSpPr>
            <a:spLocks noGrp="1"/>
          </p:cNvSpPr>
          <p:nvPr>
            <p:ph idx="1"/>
          </p:nvPr>
        </p:nvSpPr>
        <p:spPr/>
        <p:txBody>
          <a:bodyPr/>
          <a:lstStyle/>
          <a:p>
            <a:pPr marL="0" indent="0">
              <a:buNone/>
            </a:pPr>
            <a:r>
              <a:rPr lang="en-MY" sz="2400" dirty="0"/>
              <a:t>Different cultural orientation and views about “where I am coming from” are neither right or wrong; they are just different. It is all too easy to be judgmental and distrust those who give different meaning to their world from the one you give to yours. Thus, the next step is to respect these differences and to accept other’s right to interpret the world in the way they see fit.</a:t>
            </a:r>
          </a:p>
          <a:p>
            <a:endParaRPr lang="en-MY" dirty="0"/>
          </a:p>
        </p:txBody>
      </p:sp>
    </p:spTree>
    <p:extLst>
      <p:ext uri="{BB962C8B-B14F-4D97-AF65-F5344CB8AC3E}">
        <p14:creationId xmlns="" xmlns:p14="http://schemas.microsoft.com/office/powerpoint/2010/main" val="3675235721"/>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94550A-5603-4513-9D45-2BA55DE42038}"/>
              </a:ext>
            </a:extLst>
          </p:cNvPr>
          <p:cNvSpPr>
            <a:spLocks noGrp="1"/>
          </p:cNvSpPr>
          <p:nvPr>
            <p:ph type="title"/>
          </p:nvPr>
        </p:nvSpPr>
        <p:spPr/>
        <p:txBody>
          <a:bodyPr/>
          <a:lstStyle/>
          <a:p>
            <a:r>
              <a:rPr lang="en-MY" dirty="0"/>
              <a:t>Reconciliation – 3 R’s</a:t>
            </a:r>
          </a:p>
        </p:txBody>
      </p:sp>
      <p:sp>
        <p:nvSpPr>
          <p:cNvPr id="3" name="Content Placeholder 2">
            <a:extLst>
              <a:ext uri="{FF2B5EF4-FFF2-40B4-BE49-F238E27FC236}">
                <a16:creationId xmlns="" xmlns:a16="http://schemas.microsoft.com/office/drawing/2014/main" id="{F211D1CF-75E0-441F-B9B4-E26AFFC16408}"/>
              </a:ext>
            </a:extLst>
          </p:cNvPr>
          <p:cNvSpPr>
            <a:spLocks noGrp="1"/>
          </p:cNvSpPr>
          <p:nvPr>
            <p:ph idx="1"/>
          </p:nvPr>
        </p:nvSpPr>
        <p:spPr/>
        <p:txBody>
          <a:bodyPr/>
          <a:lstStyle/>
          <a:p>
            <a:pPr marL="0" indent="0">
              <a:buNone/>
            </a:pPr>
            <a:r>
              <a:rPr lang="en-MY" sz="2400" dirty="0"/>
              <a:t>Once managers in multi-cultural environments are aware of their own cultural predispositions, and once they can respect and understand that those of another culture are legitimately different, then it becomes possible to reconcile differences, yielding positive business benefits. Reconciling cultural differences of their workforce is the optimal challenge for the multi-cultural organization.</a:t>
            </a:r>
          </a:p>
          <a:p>
            <a:endParaRPr lang="en-MY" dirty="0"/>
          </a:p>
        </p:txBody>
      </p:sp>
    </p:spTree>
    <p:extLst>
      <p:ext uri="{BB962C8B-B14F-4D97-AF65-F5344CB8AC3E}">
        <p14:creationId xmlns="" xmlns:p14="http://schemas.microsoft.com/office/powerpoint/2010/main" val="228439822"/>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2483</TotalTime>
  <Words>2531</Words>
  <Application>Microsoft Office PowerPoint</Application>
  <PresentationFormat>On-screen Show (4:3)</PresentationFormat>
  <Paragraphs>198</Paragraphs>
  <Slides>49</Slides>
  <Notes>5</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Diamond Grid 16x9</vt:lpstr>
      <vt:lpstr>WORKPLACE CULTURE - II</vt:lpstr>
      <vt:lpstr>Slide 2</vt:lpstr>
      <vt:lpstr>Hofstede's Six Dimensions of Culture</vt:lpstr>
      <vt:lpstr>Hofstede Six Dimensions</vt:lpstr>
      <vt:lpstr>Power Distance</vt:lpstr>
      <vt:lpstr>Examples of Power Distance</vt:lpstr>
      <vt:lpstr>Individualism vs. Collectivism</vt:lpstr>
      <vt:lpstr>Masculinity vs. Femininity</vt:lpstr>
      <vt:lpstr>Uncertainty Avoidance</vt:lpstr>
      <vt:lpstr>Long- vs. Short-Term Orientation</vt:lpstr>
      <vt:lpstr>Indulgence/Restraint</vt:lpstr>
      <vt:lpstr>Question # </vt:lpstr>
      <vt:lpstr>Answer # </vt:lpstr>
      <vt:lpstr>Slide 14</vt:lpstr>
      <vt:lpstr>Trompenaars and Hampden-Turner's Seven Dimensions of Culture</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Achievement vs. Ascription</vt:lpstr>
      <vt:lpstr>Sequential Time vs. Synchronous Time (How People Manage Time)</vt:lpstr>
      <vt:lpstr>Sequential Time vs. Synchronous Time</vt:lpstr>
      <vt:lpstr>Examples of Monochronic and Polychronic</vt:lpstr>
      <vt:lpstr>Inner-directed vs. Outer-directed (How People Relate to Their Environment)</vt:lpstr>
      <vt:lpstr>Question # </vt:lpstr>
      <vt:lpstr>Answer # </vt:lpstr>
      <vt:lpstr>Slide 29</vt:lpstr>
      <vt:lpstr>Diversity Cultures</vt:lpstr>
      <vt:lpstr>Family</vt:lpstr>
      <vt:lpstr>Eiffel Tower</vt:lpstr>
      <vt:lpstr>Incubator</vt:lpstr>
      <vt:lpstr>Guided Missile</vt:lpstr>
      <vt:lpstr>Question # </vt:lpstr>
      <vt:lpstr>Answer # </vt:lpstr>
      <vt:lpstr>Slide 37</vt:lpstr>
      <vt:lpstr>Edward Hall’s Cultural dimensions</vt:lpstr>
      <vt:lpstr>High vs Low Context Culture</vt:lpstr>
      <vt:lpstr>High context Culture</vt:lpstr>
      <vt:lpstr>Low context Culture</vt:lpstr>
      <vt:lpstr>Question # </vt:lpstr>
      <vt:lpstr>Answer # </vt:lpstr>
      <vt:lpstr>Question # </vt:lpstr>
      <vt:lpstr>Answer # </vt:lpstr>
      <vt:lpstr>Slide 46</vt:lpstr>
      <vt:lpstr>Theory of the Three R's</vt:lpstr>
      <vt:lpstr>Respect – 3R’s</vt:lpstr>
      <vt:lpstr>Reconciliation – 3 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84</cp:revision>
  <cp:lastPrinted>1601-01-01T00:00:00Z</cp:lastPrinted>
  <dcterms:created xsi:type="dcterms:W3CDTF">2020-07-09T15:12:46Z</dcterms:created>
  <dcterms:modified xsi:type="dcterms:W3CDTF">2023-08-13T11:14:48Z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