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4"/>
  </p:notesMasterIdLst>
  <p:handoutMasterIdLst>
    <p:handoutMasterId r:id="rId65"/>
  </p:handoutMasterIdLst>
  <p:sldIdLst>
    <p:sldId id="256" r:id="rId2"/>
    <p:sldId id="387" r:id="rId3"/>
    <p:sldId id="329" r:id="rId4"/>
    <p:sldId id="388" r:id="rId5"/>
    <p:sldId id="426" r:id="rId6"/>
    <p:sldId id="389" r:id="rId7"/>
    <p:sldId id="390" r:id="rId8"/>
    <p:sldId id="391" r:id="rId9"/>
    <p:sldId id="392" r:id="rId10"/>
    <p:sldId id="393" r:id="rId11"/>
    <p:sldId id="375" r:id="rId12"/>
    <p:sldId id="376" r:id="rId13"/>
    <p:sldId id="377" r:id="rId14"/>
    <p:sldId id="378" r:id="rId15"/>
    <p:sldId id="328" r:id="rId16"/>
    <p:sldId id="435" r:id="rId17"/>
    <p:sldId id="414" r:id="rId18"/>
    <p:sldId id="417" r:id="rId19"/>
    <p:sldId id="261" r:id="rId20"/>
    <p:sldId id="326" r:id="rId21"/>
    <p:sldId id="394" r:id="rId22"/>
    <p:sldId id="395" r:id="rId23"/>
    <p:sldId id="396" r:id="rId24"/>
    <p:sldId id="397" r:id="rId25"/>
    <p:sldId id="398" r:id="rId26"/>
    <p:sldId id="399" r:id="rId27"/>
    <p:sldId id="333" r:id="rId28"/>
    <p:sldId id="429" r:id="rId29"/>
    <p:sldId id="430" r:id="rId30"/>
    <p:sldId id="415" r:id="rId31"/>
    <p:sldId id="416" r:id="rId32"/>
    <p:sldId id="312" r:id="rId33"/>
    <p:sldId id="313" r:id="rId34"/>
    <p:sldId id="314" r:id="rId35"/>
    <p:sldId id="315" r:id="rId36"/>
    <p:sldId id="316" r:id="rId37"/>
    <p:sldId id="317" r:id="rId38"/>
    <p:sldId id="400" r:id="rId39"/>
    <p:sldId id="318" r:id="rId40"/>
    <p:sldId id="401" r:id="rId41"/>
    <p:sldId id="402" r:id="rId42"/>
    <p:sldId id="319" r:id="rId43"/>
    <p:sldId id="433" r:id="rId44"/>
    <p:sldId id="434" r:id="rId45"/>
    <p:sldId id="418" r:id="rId46"/>
    <p:sldId id="320" r:id="rId47"/>
    <p:sldId id="321" r:id="rId48"/>
    <p:sldId id="322" r:id="rId49"/>
    <p:sldId id="323" r:id="rId50"/>
    <p:sldId id="324" r:id="rId51"/>
    <p:sldId id="263" r:id="rId52"/>
    <p:sldId id="428" r:id="rId53"/>
    <p:sldId id="419" r:id="rId54"/>
    <p:sldId id="420" r:id="rId55"/>
    <p:sldId id="334" r:id="rId56"/>
    <p:sldId id="335" r:id="rId57"/>
    <p:sldId id="336" r:id="rId58"/>
    <p:sldId id="259" r:id="rId59"/>
    <p:sldId id="260" r:id="rId60"/>
    <p:sldId id="427" r:id="rId61"/>
    <p:sldId id="262" r:id="rId62"/>
    <p:sldId id="310" r:id="rId6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tx2">
            <a:lumMod val="50000"/>
            <a:lumOff val="50000"/>
          </a:schemeClr>
        </a:solidFill>
      </dgm:spPr>
      <dgm:t>
        <a:bodyPr/>
        <a:lstStyle/>
        <a:p>
          <a:r>
            <a:rPr lang="en-MY" dirty="0">
              <a:solidFill>
                <a:schemeClr val="bg1"/>
              </a:solidFill>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dirty="0">
              <a:solidFill>
                <a:schemeClr val="tx1"/>
              </a:solidFill>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dirty="0" err="1">
              <a:solidFill>
                <a:schemeClr val="tx1"/>
              </a:solidFill>
            </a:rPr>
            <a:t>Trompenaar’s</a:t>
          </a:r>
          <a:r>
            <a:rPr lang="en-MY" dirty="0">
              <a:solidFill>
                <a:schemeClr val="tx1"/>
              </a:solidFill>
            </a:rPr>
            <a:t> Three R’s</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F638D74F-868F-4783-AD46-03F73E31B2CA}">
      <dgm:prSet phldrT="[Text]"/>
      <dgm:spPr>
        <a:solidFill>
          <a:srgbClr val="FFFFFF"/>
        </a:solidFill>
      </dgm:spPr>
      <dgm:t>
        <a:bodyPr/>
        <a:lstStyle/>
        <a:p>
          <a:r>
            <a:rPr lang="en-MY" dirty="0">
              <a:solidFill>
                <a:schemeClr val="tx1"/>
              </a:solidFill>
            </a:rPr>
            <a:t>Cross Cultural Differences</a:t>
          </a:r>
        </a:p>
      </dgm:t>
    </dgm:pt>
    <dgm:pt modelId="{B50C1553-7786-4560-A468-4A19BA0FC9DE}" type="parTrans" cxnId="{815FD41B-61FF-46F9-9F2A-98AD010B1394}">
      <dgm:prSet/>
      <dgm:spPr/>
      <dgm:t>
        <a:bodyPr/>
        <a:lstStyle/>
        <a:p>
          <a:endParaRPr lang="en-MY"/>
        </a:p>
      </dgm:t>
    </dgm:pt>
    <dgm:pt modelId="{9E25D6BE-EF50-46CE-84D2-2642ACA1BFAD}" type="sibTrans" cxnId="{815FD41B-61FF-46F9-9F2A-98AD010B1394}">
      <dgm:prSet/>
      <dgm:spPr/>
      <dgm:t>
        <a:bodyPr/>
        <a:lstStyle/>
        <a:p>
          <a:endParaRPr lang="en-MY"/>
        </a:p>
      </dgm:t>
    </dgm:pt>
    <dgm:pt modelId="{04862CF3-D288-4540-9B6A-7B38A298A6CD}">
      <dgm:prSet phldrT="[Text]"/>
      <dgm:spPr>
        <a:solidFill>
          <a:srgbClr val="FFFFFF"/>
        </a:solidFill>
      </dgm:spPr>
      <dgm:t>
        <a:bodyPr/>
        <a:lstStyle/>
        <a:p>
          <a:r>
            <a:rPr lang="en-MY" dirty="0">
              <a:solidFill>
                <a:schemeClr val="tx1"/>
              </a:solidFill>
            </a:rPr>
            <a:t>Cross Cultural Adaptation</a:t>
          </a:r>
        </a:p>
      </dgm:t>
    </dgm:pt>
    <dgm:pt modelId="{8D5F51AD-7A42-46F9-A08D-D5B99046F118}" type="parTrans" cxnId="{8279755C-2A79-478E-9DDE-0AC332FFB355}">
      <dgm:prSet/>
      <dgm:spPr/>
      <dgm:t>
        <a:bodyPr/>
        <a:lstStyle/>
        <a:p>
          <a:endParaRPr lang="en-MY"/>
        </a:p>
      </dgm:t>
    </dgm:pt>
    <dgm:pt modelId="{EF2936D3-CC7C-422D-B65E-628E7FF91CD4}" type="sibTrans" cxnId="{8279755C-2A79-478E-9DDE-0AC332FFB355}">
      <dgm:prSet/>
      <dgm:spPr/>
      <dgm:t>
        <a:bodyPr/>
        <a:lstStyle/>
        <a:p>
          <a:endParaRPr lang="en-MY"/>
        </a:p>
      </dgm:t>
    </dgm:pt>
    <dgm:pt modelId="{8F61EF46-D8E8-4D24-98A5-9AF714E47E9E}">
      <dgm:prSet phldrT="[Text]"/>
      <dgm:spPr>
        <a:solidFill>
          <a:srgbClr val="FFFFFF"/>
        </a:solidFill>
      </dgm:spPr>
      <dgm:t>
        <a:bodyPr/>
        <a:lstStyle/>
        <a:p>
          <a:r>
            <a:rPr lang="en-MY" dirty="0">
              <a:solidFill>
                <a:schemeClr val="tx1"/>
              </a:solidFill>
            </a:rPr>
            <a:t>Cultural Sensitivity</a:t>
          </a:r>
        </a:p>
      </dgm:t>
    </dgm:pt>
    <dgm:pt modelId="{9EF8DA53-F81A-4AD2-844A-48A12AA4ED6C}" type="parTrans" cxnId="{40D1DFDA-5426-451A-9CA9-2637DF362342}">
      <dgm:prSet/>
      <dgm:spPr/>
      <dgm:t>
        <a:bodyPr/>
        <a:lstStyle/>
        <a:p>
          <a:endParaRPr lang="en-MY"/>
        </a:p>
      </dgm:t>
    </dgm:pt>
    <dgm:pt modelId="{8D8770BD-F8F2-449C-84F4-B184B3BAE366}" type="sibTrans" cxnId="{40D1DFDA-5426-451A-9CA9-2637DF362342}">
      <dgm:prSet/>
      <dgm:spPr/>
      <dgm:t>
        <a:bodyPr/>
        <a:lstStyle/>
        <a:p>
          <a:endParaRPr lang="en-MY"/>
        </a:p>
      </dgm:t>
    </dgm:pt>
    <dgm:pt modelId="{982D478A-1E21-4385-9630-934F8777F993}">
      <dgm:prSet phldrT="[Text]"/>
      <dgm:spPr>
        <a:solidFill>
          <a:srgbClr val="FFFFFF"/>
        </a:solidFill>
      </dgm:spPr>
      <dgm:t>
        <a:bodyPr/>
        <a:lstStyle/>
        <a:p>
          <a:r>
            <a:rPr lang="en-MY" dirty="0">
              <a:solidFill>
                <a:schemeClr val="tx1"/>
              </a:solidFill>
            </a:rPr>
            <a:t>Global Mindset</a:t>
          </a:r>
        </a:p>
      </dgm:t>
    </dgm:pt>
    <dgm:pt modelId="{50D4B397-0489-4398-AF35-F9379C765BC8}" type="parTrans" cxnId="{A471C420-89D7-473F-AB18-D669B17972F4}">
      <dgm:prSet/>
      <dgm:spPr/>
      <dgm:t>
        <a:bodyPr/>
        <a:lstStyle/>
        <a:p>
          <a:endParaRPr lang="en-MY"/>
        </a:p>
      </dgm:t>
    </dgm:pt>
    <dgm:pt modelId="{CC115CCB-82A9-4CB6-A5F2-86803284DF11}" type="sibTrans" cxnId="{A471C420-89D7-473F-AB18-D669B17972F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9">
        <dgm:presLayoutVars>
          <dgm:chMax val="0"/>
          <dgm:bulletEnabled val="1"/>
        </dgm:presLayoutVars>
      </dgm:prSet>
      <dgm:spPr>
        <a:xfrm>
          <a:off x="0" y="14525"/>
          <a:ext cx="7632848"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644028"/>
          <a:ext cx="7632848"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274748"/>
          <a:ext cx="7632848"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05468"/>
          <a:ext cx="7632848"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36188"/>
          <a:ext cx="7632848"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18594">
        <dgm:presLayoutVars>
          <dgm:chMax val="0"/>
          <dgm:bulletEnabled val="1"/>
        </dgm:presLayoutVars>
      </dgm:prSet>
      <dgm:spPr/>
      <dgm:t>
        <a:bodyPr/>
        <a:lstStyle/>
        <a:p>
          <a:endParaRPr lang="en-US"/>
        </a:p>
      </dgm:t>
    </dgm:pt>
    <dgm:pt modelId="{3DA0E859-162B-4177-8463-CFD5199C526E}" type="pres">
      <dgm:prSet presAssocID="{AB4D0581-E63A-45FC-B031-561BFDD66ADA}" presName="spacer" presStyleCnt="0"/>
      <dgm:spPr/>
    </dgm:pt>
    <dgm:pt modelId="{9FF40963-4D12-448B-AEB6-BA37001A67BC}" type="pres">
      <dgm:prSet presAssocID="{04862CF3-D288-4540-9B6A-7B38A298A6CD}" presName="parentText" presStyleLbl="node1" presStyleIdx="6" presStyleCnt="10">
        <dgm:presLayoutVars>
          <dgm:chMax val="0"/>
          <dgm:bulletEnabled val="1"/>
        </dgm:presLayoutVars>
      </dgm:prSet>
      <dgm:spPr/>
      <dgm:t>
        <a:bodyPr/>
        <a:lstStyle/>
        <a:p>
          <a:endParaRPr lang="en-US"/>
        </a:p>
      </dgm:t>
    </dgm:pt>
    <dgm:pt modelId="{D2D6487C-9F1B-4914-8436-18761A2DEA1C}" type="pres">
      <dgm:prSet presAssocID="{EF2936D3-CC7C-422D-B65E-628E7FF91CD4}" presName="spacer" presStyleCnt="0"/>
      <dgm:spPr/>
    </dgm:pt>
    <dgm:pt modelId="{EB7118B7-CF96-4530-A1D2-4C1C5C7CAD47}" type="pres">
      <dgm:prSet presAssocID="{F638D74F-868F-4783-AD46-03F73E31B2CA}" presName="parentText" presStyleLbl="node1" presStyleIdx="7" presStyleCnt="10">
        <dgm:presLayoutVars>
          <dgm:chMax val="0"/>
          <dgm:bulletEnabled val="1"/>
        </dgm:presLayoutVars>
      </dgm:prSet>
      <dgm:spPr/>
      <dgm:t>
        <a:bodyPr/>
        <a:lstStyle/>
        <a:p>
          <a:endParaRPr lang="en-US"/>
        </a:p>
      </dgm:t>
    </dgm:pt>
    <dgm:pt modelId="{8F425107-684B-43B8-857E-6C5441412E64}" type="pres">
      <dgm:prSet presAssocID="{9E25D6BE-EF50-46CE-84D2-2642ACA1BFAD}" presName="spacer" presStyleCnt="0"/>
      <dgm:spPr/>
    </dgm:pt>
    <dgm:pt modelId="{C8D6B295-93E9-4C38-8072-EEEB43E5E583}" type="pres">
      <dgm:prSet presAssocID="{8F61EF46-D8E8-4D24-98A5-9AF714E47E9E}" presName="parentText" presStyleLbl="node1" presStyleIdx="8" presStyleCnt="10">
        <dgm:presLayoutVars>
          <dgm:chMax val="0"/>
          <dgm:bulletEnabled val="1"/>
        </dgm:presLayoutVars>
      </dgm:prSet>
      <dgm:spPr/>
      <dgm:t>
        <a:bodyPr/>
        <a:lstStyle/>
        <a:p>
          <a:endParaRPr lang="en-US"/>
        </a:p>
      </dgm:t>
    </dgm:pt>
    <dgm:pt modelId="{48966D50-D905-4CD6-9DF6-33BAB06E1957}" type="pres">
      <dgm:prSet presAssocID="{8D8770BD-F8F2-449C-84F4-B184B3BAE366}" presName="spacer" presStyleCnt="0"/>
      <dgm:spPr/>
    </dgm:pt>
    <dgm:pt modelId="{83EC1D14-B972-48EA-B443-789BDCB5A5F0}" type="pres">
      <dgm:prSet presAssocID="{982D478A-1E21-4385-9630-934F8777F993}" presName="parentText" presStyleLbl="node1" presStyleIdx="9" presStyleCnt="10">
        <dgm:presLayoutVars>
          <dgm:chMax val="0"/>
          <dgm:bulletEnabled val="1"/>
        </dgm:presLayoutVars>
      </dgm:prSet>
      <dgm:spPr/>
      <dgm:t>
        <a:bodyPr/>
        <a:lstStyle/>
        <a:p>
          <a:endParaRPr lang="en-US"/>
        </a:p>
      </dgm:t>
    </dgm:pt>
  </dgm:ptLst>
  <dgm:cxnLst>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A471C420-89D7-473F-AB18-D669B17972F4}" srcId="{703D4D02-5513-427D-B6E9-B2E187EE0C3A}" destId="{982D478A-1E21-4385-9630-934F8777F993}" srcOrd="9" destOrd="0" parTransId="{50D4B397-0489-4398-AF35-F9379C765BC8}" sibTransId="{CC115CCB-82A9-4CB6-A5F2-86803284DF11}"/>
    <dgm:cxn modelId="{DE46AD96-DD0E-4F81-8648-70214DD41E32}" type="presOf" srcId="{04862CF3-D288-4540-9B6A-7B38A298A6CD}" destId="{9FF40963-4D12-448B-AEB6-BA37001A67BC}"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815FD41B-61FF-46F9-9F2A-98AD010B1394}" srcId="{703D4D02-5513-427D-B6E9-B2E187EE0C3A}" destId="{F638D74F-868F-4783-AD46-03F73E31B2CA}" srcOrd="7" destOrd="0" parTransId="{B50C1553-7786-4560-A468-4A19BA0FC9DE}" sibTransId="{9E25D6BE-EF50-46CE-84D2-2642ACA1BFAD}"/>
    <dgm:cxn modelId="{40D1DFDA-5426-451A-9CA9-2637DF362342}" srcId="{703D4D02-5513-427D-B6E9-B2E187EE0C3A}" destId="{8F61EF46-D8E8-4D24-98A5-9AF714E47E9E}" srcOrd="8" destOrd="0" parTransId="{9EF8DA53-F81A-4AD2-844A-48A12AA4ED6C}" sibTransId="{8D8770BD-F8F2-449C-84F4-B184B3BAE366}"/>
    <dgm:cxn modelId="{5FFBC3E7-21B1-457D-9313-56C8DD09F140}" type="presOf" srcId="{F638D74F-868F-4783-AD46-03F73E31B2CA}" destId="{EB7118B7-CF96-4530-A1D2-4C1C5C7CAD47}" srcOrd="0" destOrd="0" presId="urn:microsoft.com/office/officeart/2005/8/layout/vList2"/>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F42BC443-438C-4D17-8A7F-1A90D6B3624B}" type="presOf" srcId="{982D478A-1E21-4385-9630-934F8777F993}" destId="{83EC1D14-B972-48EA-B443-789BDCB5A5F0}" srcOrd="0" destOrd="0" presId="urn:microsoft.com/office/officeart/2005/8/layout/vList2"/>
    <dgm:cxn modelId="{8279755C-2A79-478E-9DDE-0AC332FFB355}" srcId="{703D4D02-5513-427D-B6E9-B2E187EE0C3A}" destId="{04862CF3-D288-4540-9B6A-7B38A298A6CD}" srcOrd="6" destOrd="0" parTransId="{8D5F51AD-7A42-46F9-A08D-D5B99046F118}" sibTransId="{EF2936D3-CC7C-422D-B65E-628E7FF91CD4}"/>
    <dgm:cxn modelId="{455194A8-C0D9-4A5A-A6F9-EA1F85C6D2E7}" type="presOf" srcId="{8F61EF46-D8E8-4D24-98A5-9AF714E47E9E}" destId="{C8D6B295-93E9-4C38-8072-EEEB43E5E583}"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481D142D-7CDF-439C-A026-22FC6D568E71}" srcId="{703D4D02-5513-427D-B6E9-B2E187EE0C3A}" destId="{E9D59AE0-1D43-4F5D-8DC1-D778507C1853}" srcOrd="4" destOrd="0" parTransId="{53717509-342C-42BE-ABE9-8767B0C17142}" sibTransId="{C58706E3-6533-4642-BB13-C250C899DDE2}"/>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FA1AA86-5FDB-4975-9BDA-114749AB97B5}" type="presParOf" srcId="{CC8763B3-4621-4666-B669-3C5BA2A30DBE}" destId="{3DA0E859-162B-4177-8463-CFD5199C526E}" srcOrd="11" destOrd="0" presId="urn:microsoft.com/office/officeart/2005/8/layout/vList2"/>
    <dgm:cxn modelId="{4154642F-47BF-4DAD-B8D4-07AEEF49B2D2}" type="presParOf" srcId="{CC8763B3-4621-4666-B669-3C5BA2A30DBE}" destId="{9FF40963-4D12-448B-AEB6-BA37001A67BC}" srcOrd="12" destOrd="0" presId="urn:microsoft.com/office/officeart/2005/8/layout/vList2"/>
    <dgm:cxn modelId="{8E3D53DA-DCE9-4CDF-8000-3F17774DC365}" type="presParOf" srcId="{CC8763B3-4621-4666-B669-3C5BA2A30DBE}" destId="{D2D6487C-9F1B-4914-8436-18761A2DEA1C}" srcOrd="13" destOrd="0" presId="urn:microsoft.com/office/officeart/2005/8/layout/vList2"/>
    <dgm:cxn modelId="{48D1BBF6-93D2-4EA9-9AB7-3573C8F397F8}" type="presParOf" srcId="{CC8763B3-4621-4666-B669-3C5BA2A30DBE}" destId="{EB7118B7-CF96-4530-A1D2-4C1C5C7CAD47}" srcOrd="14" destOrd="0" presId="urn:microsoft.com/office/officeart/2005/8/layout/vList2"/>
    <dgm:cxn modelId="{4512A6F3-BBCE-494D-87BC-FE4BB540CFA6}" type="presParOf" srcId="{CC8763B3-4621-4666-B669-3C5BA2A30DBE}" destId="{8F425107-684B-43B8-857E-6C5441412E64}" srcOrd="15" destOrd="0" presId="urn:microsoft.com/office/officeart/2005/8/layout/vList2"/>
    <dgm:cxn modelId="{6AE3C981-FE2B-449D-B7AE-570668F53636}" type="presParOf" srcId="{CC8763B3-4621-4666-B669-3C5BA2A30DBE}" destId="{C8D6B295-93E9-4C38-8072-EEEB43E5E583}" srcOrd="16" destOrd="0" presId="urn:microsoft.com/office/officeart/2005/8/layout/vList2"/>
    <dgm:cxn modelId="{138AC841-E40F-4971-88F2-BF6DD92D4764}" type="presParOf" srcId="{CC8763B3-4621-4666-B669-3C5BA2A30DBE}" destId="{48966D50-D905-4CD6-9DF6-33BAB06E1957}" srcOrd="17" destOrd="0" presId="urn:microsoft.com/office/officeart/2005/8/layout/vList2"/>
    <dgm:cxn modelId="{F837DFEC-453C-4028-8666-BBE8F94C8BB7}" type="presParOf" srcId="{CC8763B3-4621-4666-B669-3C5BA2A30DBE}" destId="{83EC1D14-B972-48EA-B443-789BDCB5A5F0}"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4525"/>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41940"/>
        <a:ext cx="7578018" cy="506769"/>
      </dsp:txXfrm>
    </dsp:sp>
    <dsp:sp modelId="{04765EF5-9D12-4272-82A1-954A0BCA8F51}">
      <dsp:nvSpPr>
        <dsp:cNvPr id="0" name=""/>
        <dsp:cNvSpPr/>
      </dsp:nvSpPr>
      <dsp:spPr>
        <a:xfrm>
          <a:off x="0" y="64402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Organisational Culture</a:t>
          </a:r>
        </a:p>
      </dsp:txBody>
      <dsp:txXfrm>
        <a:off x="27415" y="27415"/>
        <a:ext cx="7578018" cy="506769"/>
      </dsp:txXfrm>
    </dsp:sp>
    <dsp:sp modelId="{04765EF5-9D12-4272-82A1-954A0BCA8F51}">
      <dsp:nvSpPr>
        <dsp:cNvPr id="0" name=""/>
        <dsp:cNvSpPr/>
      </dsp:nvSpPr>
      <dsp:spPr>
        <a:xfrm>
          <a:off x="0" y="64402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Hofstede’s Cultural Model</a:t>
          </a:r>
        </a:p>
      </dsp:txBody>
      <dsp:txXfrm>
        <a:off x="27415" y="671443"/>
        <a:ext cx="7578018" cy="506769"/>
      </dsp:txXfrm>
    </dsp:sp>
    <dsp:sp modelId="{FF3DEC59-498F-476A-B0B7-0911F1934DD9}">
      <dsp:nvSpPr>
        <dsp:cNvPr id="0" name=""/>
        <dsp:cNvSpPr/>
      </dsp:nvSpPr>
      <dsp:spPr>
        <a:xfrm>
          <a:off x="0" y="127474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and Turner’s Cultural Models</a:t>
          </a:r>
        </a:p>
      </dsp:txBody>
      <dsp:txXfrm>
        <a:off x="27415" y="1302163"/>
        <a:ext cx="7578018" cy="506769"/>
      </dsp:txXfrm>
    </dsp:sp>
    <dsp:sp modelId="{A4A6EE28-BF09-45AA-AD37-2734D801E311}">
      <dsp:nvSpPr>
        <dsp:cNvPr id="0" name=""/>
        <dsp:cNvSpPr/>
      </dsp:nvSpPr>
      <dsp:spPr>
        <a:xfrm>
          <a:off x="0" y="1905468"/>
          <a:ext cx="763284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Trompenaars Four Diversity Culture</a:t>
          </a:r>
        </a:p>
      </dsp:txBody>
      <dsp:txXfrm>
        <a:off x="27415" y="1932883"/>
        <a:ext cx="7578018" cy="506769"/>
      </dsp:txXfrm>
    </dsp:sp>
    <dsp:sp modelId="{8E9A00DC-4256-4A2C-ABC4-E9AC85DC1EEF}">
      <dsp:nvSpPr>
        <dsp:cNvPr id="0" name=""/>
        <dsp:cNvSpPr/>
      </dsp:nvSpPr>
      <dsp:spPr>
        <a:xfrm>
          <a:off x="0" y="2536188"/>
          <a:ext cx="7632848"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Hall’s Cultural Context Theory</a:t>
          </a:r>
        </a:p>
      </dsp:txBody>
      <dsp:txXfrm>
        <a:off x="27415" y="2563603"/>
        <a:ext cx="7578018" cy="506769"/>
      </dsp:txXfrm>
    </dsp:sp>
    <dsp:sp modelId="{D4009E07-91F3-4DB4-AC12-84087D11945C}">
      <dsp:nvSpPr>
        <dsp:cNvPr id="0" name=""/>
        <dsp:cNvSpPr/>
      </dsp:nvSpPr>
      <dsp:spPr>
        <a:xfrm>
          <a:off x="0" y="3154055"/>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err="1">
              <a:solidFill>
                <a:schemeClr val="tx1"/>
              </a:solidFill>
            </a:rPr>
            <a:t>Trompenaar’s</a:t>
          </a:r>
          <a:r>
            <a:rPr lang="en-MY" sz="2400" kern="1200" dirty="0">
              <a:solidFill>
                <a:schemeClr val="tx1"/>
              </a:solidFill>
            </a:rPr>
            <a:t> Three R’s</a:t>
          </a:r>
        </a:p>
      </dsp:txBody>
      <dsp:txXfrm>
        <a:off x="27415" y="3181470"/>
        <a:ext cx="7578018" cy="506769"/>
      </dsp:txXfrm>
    </dsp:sp>
    <dsp:sp modelId="{9FF40963-4D12-448B-AEB6-BA37001A67BC}">
      <dsp:nvSpPr>
        <dsp:cNvPr id="0" name=""/>
        <dsp:cNvSpPr/>
      </dsp:nvSpPr>
      <dsp:spPr>
        <a:xfrm>
          <a:off x="0" y="379762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Adaptation</a:t>
          </a:r>
        </a:p>
      </dsp:txBody>
      <dsp:txXfrm>
        <a:off x="27415" y="3825043"/>
        <a:ext cx="7578018" cy="506769"/>
      </dsp:txXfrm>
    </dsp:sp>
    <dsp:sp modelId="{EB7118B7-CF96-4530-A1D2-4C1C5C7CAD47}">
      <dsp:nvSpPr>
        <dsp:cNvPr id="0" name=""/>
        <dsp:cNvSpPr/>
      </dsp:nvSpPr>
      <dsp:spPr>
        <a:xfrm>
          <a:off x="0" y="442834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Cross Cultural Differences</a:t>
          </a:r>
        </a:p>
      </dsp:txBody>
      <dsp:txXfrm>
        <a:off x="27415" y="4455763"/>
        <a:ext cx="7578018" cy="506769"/>
      </dsp:txXfrm>
    </dsp:sp>
    <dsp:sp modelId="{C8D6B295-93E9-4C38-8072-EEEB43E5E583}">
      <dsp:nvSpPr>
        <dsp:cNvPr id="0" name=""/>
        <dsp:cNvSpPr/>
      </dsp:nvSpPr>
      <dsp:spPr>
        <a:xfrm>
          <a:off x="0" y="5059068"/>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Cultural Sensitivity</a:t>
          </a:r>
        </a:p>
      </dsp:txBody>
      <dsp:txXfrm>
        <a:off x="27415" y="5086483"/>
        <a:ext cx="7578018" cy="506769"/>
      </dsp:txXfrm>
    </dsp:sp>
    <dsp:sp modelId="{83EC1D14-B972-48EA-B443-789BDCB5A5F0}">
      <dsp:nvSpPr>
        <dsp:cNvPr id="0" name=""/>
        <dsp:cNvSpPr/>
      </dsp:nvSpPr>
      <dsp:spPr>
        <a:xfrm>
          <a:off x="0" y="5689787"/>
          <a:ext cx="763284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Global Mindset</a:t>
          </a:r>
        </a:p>
      </dsp:txBody>
      <dsp:txXfrm>
        <a:off x="27415" y="5717202"/>
        <a:ext cx="757801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202665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30</a:t>
            </a:fld>
            <a:endParaRPr lang="en-MY" altLang="en-US"/>
          </a:p>
        </p:txBody>
      </p:sp>
    </p:spTree>
    <p:extLst>
      <p:ext uri="{BB962C8B-B14F-4D97-AF65-F5344CB8AC3E}">
        <p14:creationId xmlns:p14="http://schemas.microsoft.com/office/powerpoint/2010/main" xmlns="" val="295563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45</a:t>
            </a:fld>
            <a:endParaRPr lang="en-MY" altLang="en-US"/>
          </a:p>
        </p:txBody>
      </p:sp>
    </p:spTree>
    <p:extLst>
      <p:ext uri="{BB962C8B-B14F-4D97-AF65-F5344CB8AC3E}">
        <p14:creationId xmlns:p14="http://schemas.microsoft.com/office/powerpoint/2010/main" xmlns="" val="128488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53</a:t>
            </a:fld>
            <a:endParaRPr lang="en-MY" altLang="en-US"/>
          </a:p>
        </p:txBody>
      </p:sp>
    </p:spTree>
    <p:extLst>
      <p:ext uri="{BB962C8B-B14F-4D97-AF65-F5344CB8AC3E}">
        <p14:creationId xmlns:p14="http://schemas.microsoft.com/office/powerpoint/2010/main" xmlns="" val="3828540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14400" y="762000"/>
            <a:ext cx="7203233" cy="3383280"/>
          </a:xfrm>
        </p:spPr>
        <p:txBody>
          <a:bodyPr/>
          <a:lstStyle/>
          <a:p>
            <a:r>
              <a:rPr lang="en-MY" dirty="0"/>
              <a:t>WORKPLACE CULTURE - I</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19591541"/>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5231730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xmlns="" id="{40AD7BFA-B980-487A-84B9-C0A8793765EF}"/>
              </a:ext>
            </a:extLst>
          </p:cNvPr>
          <p:cNvSpPr>
            <a:spLocks noGrp="1"/>
          </p:cNvSpPr>
          <p:nvPr>
            <p:ph idx="1"/>
          </p:nvPr>
        </p:nvSpPr>
        <p:spPr/>
        <p:txBody>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dirty="0"/>
          </a:p>
        </p:txBody>
      </p:sp>
    </p:spTree>
    <p:extLst>
      <p:ext uri="{BB962C8B-B14F-4D97-AF65-F5344CB8AC3E}">
        <p14:creationId xmlns:p14="http://schemas.microsoft.com/office/powerpoint/2010/main" xmlns="" val="33270896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49E96B-F4D5-4595-9761-5CF6EE5F50FF}"/>
              </a:ext>
            </a:extLst>
          </p:cNvPr>
          <p:cNvSpPr>
            <a:spLocks noGrp="1"/>
          </p:cNvSpPr>
          <p:nvPr>
            <p:ph type="title"/>
          </p:nvPr>
        </p:nvSpPr>
        <p:spPr>
          <a:xfrm>
            <a:off x="914400" y="381000"/>
            <a:ext cx="7200900" cy="731839"/>
          </a:xfrm>
        </p:spPr>
        <p:txBody>
          <a:bodyPr/>
          <a:lstStyle/>
          <a:p>
            <a:r>
              <a:rPr lang="en-MY" dirty="0"/>
              <a:t>Organisational Culture</a:t>
            </a:r>
          </a:p>
        </p:txBody>
      </p:sp>
      <p:sp>
        <p:nvSpPr>
          <p:cNvPr id="3" name="Content Placeholder 2">
            <a:extLst>
              <a:ext uri="{FF2B5EF4-FFF2-40B4-BE49-F238E27FC236}">
                <a16:creationId xmlns:a16="http://schemas.microsoft.com/office/drawing/2014/main" xmlns="" id="{1214BAAA-5022-47F9-B7E0-82EB76559748}"/>
              </a:ext>
            </a:extLst>
          </p:cNvPr>
          <p:cNvSpPr>
            <a:spLocks noGrp="1"/>
          </p:cNvSpPr>
          <p:nvPr>
            <p:ph idx="1"/>
          </p:nvPr>
        </p:nvSpPr>
        <p:spPr>
          <a:xfrm>
            <a:off x="838200" y="1447800"/>
            <a:ext cx="7200900" cy="3809999"/>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p14="http://schemas.microsoft.com/office/powerpoint/2010/main" xmlns="" val="51842945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CE6B9D-392F-48D8-824A-52B51439A1D2}"/>
              </a:ext>
            </a:extLst>
          </p:cNvPr>
          <p:cNvSpPr>
            <a:spLocks noGrp="1"/>
          </p:cNvSpPr>
          <p:nvPr>
            <p:ph type="title"/>
          </p:nvPr>
        </p:nvSpPr>
        <p:spPr>
          <a:xfrm>
            <a:off x="990600" y="228600"/>
            <a:ext cx="7200900" cy="731839"/>
          </a:xfrm>
        </p:spPr>
        <p:txBody>
          <a:bodyPr/>
          <a:lstStyle/>
          <a:p>
            <a:r>
              <a:rPr lang="en-MY" dirty="0"/>
              <a:t>Culture vs Climate</a:t>
            </a:r>
          </a:p>
        </p:txBody>
      </p:sp>
      <p:sp>
        <p:nvSpPr>
          <p:cNvPr id="3" name="Content Placeholder 2">
            <a:extLst>
              <a:ext uri="{FF2B5EF4-FFF2-40B4-BE49-F238E27FC236}">
                <a16:creationId xmlns:a16="http://schemas.microsoft.com/office/drawing/2014/main" xmlns="" id="{CA6EC4AE-9EDC-4315-BDBF-6E52124D12D5}"/>
              </a:ext>
            </a:extLst>
          </p:cNvPr>
          <p:cNvSpPr>
            <a:spLocks noGrp="1"/>
          </p:cNvSpPr>
          <p:nvPr>
            <p:ph idx="1"/>
          </p:nvPr>
        </p:nvSpPr>
        <p:spPr>
          <a:xfrm>
            <a:off x="609600" y="1295400"/>
            <a:ext cx="8001000" cy="4530725"/>
          </a:xfrm>
        </p:spPr>
        <p:txBody>
          <a:bodyPr>
            <a:normAutofit/>
          </a:bodyPr>
          <a:lstStyle/>
          <a:p>
            <a:r>
              <a:rPr lang="en-MY" sz="2400" dirty="0"/>
              <a:t>Organizational culture is tied to organizational purpose. Why do your business? What do you hope to achieve? How will your employees help to get you there in a way they can believe in, too?</a:t>
            </a:r>
          </a:p>
          <a:p>
            <a:endParaRPr lang="en-MY" sz="2400" dirty="0"/>
          </a:p>
          <a:p>
            <a:r>
              <a:rPr lang="en-MY" sz="24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xmlns="" val="249931871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B4AE9F-6421-4566-85B2-1D4BC2354044}"/>
              </a:ext>
            </a:extLst>
          </p:cNvPr>
          <p:cNvSpPr>
            <a:spLocks noGrp="1"/>
          </p:cNvSpPr>
          <p:nvPr>
            <p:ph type="title"/>
          </p:nvPr>
        </p:nvSpPr>
        <p:spPr>
          <a:xfrm>
            <a:off x="914400" y="304800"/>
            <a:ext cx="7200900" cy="655639"/>
          </a:xfrm>
        </p:spPr>
        <p:txBody>
          <a:bodyPr/>
          <a:lstStyle/>
          <a:p>
            <a:r>
              <a:rPr lang="en-MY" dirty="0"/>
              <a:t>Culture and Reward System</a:t>
            </a:r>
          </a:p>
        </p:txBody>
      </p:sp>
      <p:sp>
        <p:nvSpPr>
          <p:cNvPr id="3" name="Content Placeholder 2">
            <a:extLst>
              <a:ext uri="{FF2B5EF4-FFF2-40B4-BE49-F238E27FC236}">
                <a16:creationId xmlns:a16="http://schemas.microsoft.com/office/drawing/2014/main" xmlns="" id="{FE219A01-287B-4417-8B62-DD25FF4297D0}"/>
              </a:ext>
            </a:extLst>
          </p:cNvPr>
          <p:cNvSpPr>
            <a:spLocks noGrp="1"/>
          </p:cNvSpPr>
          <p:nvPr>
            <p:ph idx="1"/>
          </p:nvPr>
        </p:nvSpPr>
        <p:spPr>
          <a:xfrm>
            <a:off x="685800" y="1371600"/>
            <a:ext cx="7543800" cy="4419600"/>
          </a:xfrm>
        </p:spPr>
        <p:txBody>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xmlns="" val="129627690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4E59C-00A6-4113-A93C-C63A570DC28C}"/>
              </a:ext>
            </a:extLst>
          </p:cNvPr>
          <p:cNvSpPr>
            <a:spLocks noGrp="1"/>
          </p:cNvSpPr>
          <p:nvPr>
            <p:ph type="title"/>
          </p:nvPr>
        </p:nvSpPr>
        <p:spPr>
          <a:xfrm>
            <a:off x="914400" y="381000"/>
            <a:ext cx="7200900" cy="655639"/>
          </a:xfrm>
        </p:spPr>
        <p:txBody>
          <a:bodyPr/>
          <a:lstStyle/>
          <a:p>
            <a:r>
              <a:rPr lang="en-MY" dirty="0"/>
              <a:t>Ethnocentrism</a:t>
            </a:r>
          </a:p>
        </p:txBody>
      </p:sp>
      <p:sp>
        <p:nvSpPr>
          <p:cNvPr id="3" name="Content Placeholder 2">
            <a:extLst>
              <a:ext uri="{FF2B5EF4-FFF2-40B4-BE49-F238E27FC236}">
                <a16:creationId xmlns:a16="http://schemas.microsoft.com/office/drawing/2014/main" xmlns=""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xmlns="" val="274458590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xmlns="" id="{4E8ED915-EC40-400B-AA62-E09241A3F26F}"/>
              </a:ext>
            </a:extLst>
          </p:cNvPr>
          <p:cNvSpPr>
            <a:spLocks noGrp="1"/>
          </p:cNvSpPr>
          <p:nvPr>
            <p:ph idx="1"/>
          </p:nvPr>
        </p:nvSpPr>
        <p:spPr/>
        <p:txBody>
          <a:bodyPr>
            <a:normAutofit/>
          </a:bodyPr>
          <a:lstStyle/>
          <a:p>
            <a:pPr marL="0" indent="0">
              <a:buNone/>
            </a:pPr>
            <a:r>
              <a:rPr lang="en-MY" sz="2400"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xmlns="" val="65734193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xmlns=""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p14="http://schemas.microsoft.com/office/powerpoint/2010/main" xmlns="" val="280951893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888D34-07F2-40D0-8247-584929F6A1AE}"/>
              </a:ext>
            </a:extLst>
          </p:cNvPr>
          <p:cNvSpPr>
            <a:spLocks noGrp="1"/>
          </p:cNvSpPr>
          <p:nvPr>
            <p:ph type="title"/>
          </p:nvPr>
        </p:nvSpPr>
        <p:spPr>
          <a:xfrm>
            <a:off x="914400" y="304800"/>
            <a:ext cx="7200900" cy="655639"/>
          </a:xfrm>
        </p:spPr>
        <p:txBody>
          <a:bodyPr/>
          <a:lstStyle/>
          <a:p>
            <a:r>
              <a:rPr lang="en-MY" dirty="0"/>
              <a:t>Cultural Relativism</a:t>
            </a:r>
          </a:p>
        </p:txBody>
      </p:sp>
      <p:sp>
        <p:nvSpPr>
          <p:cNvPr id="3" name="Content Placeholder 2">
            <a:extLst>
              <a:ext uri="{FF2B5EF4-FFF2-40B4-BE49-F238E27FC236}">
                <a16:creationId xmlns:a16="http://schemas.microsoft.com/office/drawing/2014/main" xmlns="" id="{CF1A5315-FE4C-4156-8701-028A71CF996E}"/>
              </a:ext>
            </a:extLst>
          </p:cNvPr>
          <p:cNvSpPr>
            <a:spLocks noGrp="1"/>
          </p:cNvSpPr>
          <p:nvPr>
            <p:ph idx="1"/>
          </p:nvPr>
        </p:nvSpPr>
        <p:spPr>
          <a:xfrm>
            <a:off x="762000" y="1371600"/>
            <a:ext cx="7543800" cy="4191000"/>
          </a:xfrm>
        </p:spPr>
        <p:txBody>
          <a:bodyPr>
            <a:no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xmlns="" val="169372161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3F144-6DDF-4046-B75A-D88851ED7295}"/>
              </a:ext>
            </a:extLst>
          </p:cNvPr>
          <p:cNvSpPr>
            <a:spLocks noGrp="1"/>
          </p:cNvSpPr>
          <p:nvPr>
            <p:ph type="title"/>
          </p:nvPr>
        </p:nvSpPr>
        <p:spPr>
          <a:xfrm>
            <a:off x="990600" y="381000"/>
            <a:ext cx="7200900" cy="655639"/>
          </a:xfrm>
        </p:spPr>
        <p:txBody>
          <a:bodyPr/>
          <a:lstStyle/>
          <a:p>
            <a:r>
              <a:rPr lang="en-MY" dirty="0"/>
              <a:t>Edgar Schein Theory of Culture</a:t>
            </a:r>
          </a:p>
        </p:txBody>
      </p:sp>
      <p:sp>
        <p:nvSpPr>
          <p:cNvPr id="3" name="Content Placeholder 2">
            <a:extLst>
              <a:ext uri="{FF2B5EF4-FFF2-40B4-BE49-F238E27FC236}">
                <a16:creationId xmlns:a16="http://schemas.microsoft.com/office/drawing/2014/main" xmlns="" id="{46DEC3AF-C0BF-4487-B17C-9194D318E1F8}"/>
              </a:ext>
            </a:extLst>
          </p:cNvPr>
          <p:cNvSpPr>
            <a:spLocks noGrp="1"/>
          </p:cNvSpPr>
          <p:nvPr>
            <p:ph idx="1"/>
          </p:nvPr>
        </p:nvSpPr>
        <p:spPr/>
        <p:txBody>
          <a:bodyPr/>
          <a:lstStyle/>
          <a:p>
            <a:pPr marL="0" indent="0">
              <a:buNone/>
            </a:pPr>
            <a:r>
              <a:rPr lang="en-MY" sz="2400" dirty="0"/>
              <a:t>According to Edgar Schein, organizational culture mainly consists of three domains: </a:t>
            </a:r>
          </a:p>
          <a:p>
            <a:pPr marL="514350" indent="-514350">
              <a:buAutoNum type="alphaLcParenBoth"/>
            </a:pPr>
            <a:r>
              <a:rPr lang="en-MY" sz="2400" dirty="0"/>
              <a:t>Artifacts (visible behaviour).</a:t>
            </a:r>
          </a:p>
          <a:p>
            <a:pPr marL="514350" indent="-514350">
              <a:buFont typeface="Wingdings" panose="05000000000000000000" pitchFamily="2" charset="2"/>
              <a:buAutoNum type="alphaLcParenBoth"/>
            </a:pPr>
            <a:r>
              <a:rPr lang="en-MY" sz="2400" dirty="0"/>
              <a:t>Espoused values (may appear through surveys), and</a:t>
            </a:r>
          </a:p>
          <a:p>
            <a:pPr marL="514350" indent="-514350">
              <a:buFont typeface="Wingdings" panose="05000000000000000000" pitchFamily="2" charset="2"/>
              <a:buAutoNum type="alphaLcParenBoth"/>
            </a:pPr>
            <a:r>
              <a:rPr lang="en-MY" sz="2400" dirty="0"/>
              <a:t>Basic underlying assumptions (unconscious taken for granted beliefs and values: these are not visible)</a:t>
            </a:r>
          </a:p>
          <a:p>
            <a:pPr marL="514350" indent="-514350">
              <a:buFont typeface="Wingdings" panose="05000000000000000000" pitchFamily="2" charset="2"/>
              <a:buAutoNum type="alphaLcParenBoth"/>
            </a:pPr>
            <a:endParaRPr lang="en-MY" dirty="0"/>
          </a:p>
          <a:p>
            <a:pPr marL="514350" indent="-514350">
              <a:buAutoNum type="alphaLcParenBoth"/>
            </a:pPr>
            <a:endParaRPr lang="en-MY" dirty="0"/>
          </a:p>
        </p:txBody>
      </p:sp>
    </p:spTree>
    <p:extLst>
      <p:ext uri="{BB962C8B-B14F-4D97-AF65-F5344CB8AC3E}">
        <p14:creationId xmlns:p14="http://schemas.microsoft.com/office/powerpoint/2010/main" xmlns="" val="383632068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845B6-ECA5-4648-AC4D-39F0BB866B51}"/>
              </a:ext>
            </a:extLst>
          </p:cNvPr>
          <p:cNvSpPr>
            <a:spLocks noGrp="1"/>
          </p:cNvSpPr>
          <p:nvPr>
            <p:ph type="title"/>
          </p:nvPr>
        </p:nvSpPr>
        <p:spPr>
          <a:xfrm>
            <a:off x="914400" y="304800"/>
            <a:ext cx="7200900" cy="731839"/>
          </a:xfrm>
        </p:spPr>
        <p:txBody>
          <a:bodyPr/>
          <a:lstStyle/>
          <a:p>
            <a:r>
              <a:rPr lang="en-MY" dirty="0"/>
              <a:t>Artifacts</a:t>
            </a:r>
          </a:p>
        </p:txBody>
      </p:sp>
      <p:sp>
        <p:nvSpPr>
          <p:cNvPr id="3" name="Content Placeholder 2">
            <a:extLst>
              <a:ext uri="{FF2B5EF4-FFF2-40B4-BE49-F238E27FC236}">
                <a16:creationId xmlns:a16="http://schemas.microsoft.com/office/drawing/2014/main" xmlns="" id="{1904A7B7-7A92-4969-9E5F-3ED8D95FC90E}"/>
              </a:ext>
            </a:extLst>
          </p:cNvPr>
          <p:cNvSpPr>
            <a:spLocks noGrp="1"/>
          </p:cNvSpPr>
          <p:nvPr>
            <p:ph idx="1"/>
          </p:nvPr>
        </p:nvSpPr>
        <p:spPr>
          <a:xfrm>
            <a:off x="762000" y="1524001"/>
            <a:ext cx="7410450" cy="4267200"/>
          </a:xfrm>
        </p:spPr>
        <p:txBody>
          <a:bodyPr>
            <a:normAutofit/>
          </a:bodyPr>
          <a:lstStyle/>
          <a:p>
            <a:r>
              <a:rPr lang="en-MY" sz="2400" dirty="0"/>
              <a:t>Artifacts are the overt and obvious elements of an organization. They’re typically the things even an outsider can see, such as furniture and office layout, dress norms, inside jokes.</a:t>
            </a:r>
          </a:p>
          <a:p>
            <a:endParaRPr lang="en-MY" sz="2400" dirty="0"/>
          </a:p>
          <a:p>
            <a:r>
              <a:rPr lang="en-MY" sz="2400"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xmlns="" val="160562161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CCD723-A746-4A67-B14F-239B5F7BCD65}"/>
              </a:ext>
            </a:extLst>
          </p:cNvPr>
          <p:cNvSpPr>
            <a:spLocks noGrp="1"/>
          </p:cNvSpPr>
          <p:nvPr>
            <p:ph type="title"/>
          </p:nvPr>
        </p:nvSpPr>
        <p:spPr>
          <a:xfrm>
            <a:off x="914400" y="381000"/>
            <a:ext cx="7200900" cy="655639"/>
          </a:xfrm>
        </p:spPr>
        <p:txBody>
          <a:bodyPr/>
          <a:lstStyle/>
          <a:p>
            <a:r>
              <a:rPr lang="en-MY" dirty="0" smtClean="0"/>
              <a:t>Espoused Values</a:t>
            </a:r>
            <a:endParaRPr lang="en-MY" dirty="0"/>
          </a:p>
        </p:txBody>
      </p:sp>
      <p:sp>
        <p:nvSpPr>
          <p:cNvPr id="3" name="Content Placeholder 2">
            <a:extLst>
              <a:ext uri="{FF2B5EF4-FFF2-40B4-BE49-F238E27FC236}">
                <a16:creationId xmlns:a16="http://schemas.microsoft.com/office/drawing/2014/main" xmlns="" id="{7269BE96-A997-481F-8D83-776ADDE6F43B}"/>
              </a:ext>
            </a:extLst>
          </p:cNvPr>
          <p:cNvSpPr>
            <a:spLocks noGrp="1"/>
          </p:cNvSpPr>
          <p:nvPr>
            <p:ph idx="1"/>
          </p:nvPr>
        </p:nvSpPr>
        <p:spPr>
          <a:xfrm>
            <a:off x="914400" y="1447800"/>
            <a:ext cx="7200900" cy="3809999"/>
          </a:xfrm>
        </p:spPr>
        <p:txBody>
          <a:bodyPr>
            <a:normAutofit/>
          </a:bodyPr>
          <a:lstStyle/>
          <a:p>
            <a:pPr marL="0" indent="0">
              <a:buNone/>
            </a:pPr>
            <a:r>
              <a:rPr lang="en-MY" sz="2400"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xmlns="" val="241450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77F55-35FA-4018-828B-BD144391749E}"/>
              </a:ext>
            </a:extLst>
          </p:cNvPr>
          <p:cNvSpPr>
            <a:spLocks noGrp="1"/>
          </p:cNvSpPr>
          <p:nvPr>
            <p:ph type="title"/>
          </p:nvPr>
        </p:nvSpPr>
        <p:spPr>
          <a:xfrm>
            <a:off x="914400" y="304800"/>
            <a:ext cx="7200900" cy="655639"/>
          </a:xfrm>
        </p:spPr>
        <p:txBody>
          <a:bodyPr/>
          <a:lstStyle/>
          <a:p>
            <a:r>
              <a:rPr lang="en-MY" dirty="0"/>
              <a:t>Basic Assumptions</a:t>
            </a:r>
          </a:p>
        </p:txBody>
      </p:sp>
      <p:sp>
        <p:nvSpPr>
          <p:cNvPr id="3" name="Content Placeholder 2">
            <a:extLst>
              <a:ext uri="{FF2B5EF4-FFF2-40B4-BE49-F238E27FC236}">
                <a16:creationId xmlns:a16="http://schemas.microsoft.com/office/drawing/2014/main" xmlns="" id="{2B5AE935-EAF7-4EA4-AD3A-0B66B83A107C}"/>
              </a:ext>
            </a:extLst>
          </p:cNvPr>
          <p:cNvSpPr>
            <a:spLocks noGrp="1"/>
          </p:cNvSpPr>
          <p:nvPr>
            <p:ph idx="1"/>
          </p:nvPr>
        </p:nvSpPr>
        <p:spPr/>
        <p:txBody>
          <a:bodyPr>
            <a:normAutofit/>
          </a:bodyPr>
          <a:lstStyle/>
          <a:p>
            <a:r>
              <a:rPr lang="en-MY" sz="2400" dirty="0"/>
              <a:t>An assumption is a kind of belief that is taken for granted as a fact and so it is never challenged. </a:t>
            </a:r>
          </a:p>
          <a:p>
            <a:r>
              <a:rPr lang="en-MY" sz="2400"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xmlns="" val="47020546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xmlns=""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xmlns="" val="222676334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E55BE2-53C1-4BAB-927B-AD49DC4E722B}"/>
              </a:ext>
            </a:extLst>
          </p:cNvPr>
          <p:cNvSpPr>
            <a:spLocks noGrp="1"/>
          </p:cNvSpPr>
          <p:nvPr>
            <p:ph type="title"/>
          </p:nvPr>
        </p:nvSpPr>
        <p:spPr>
          <a:xfrm>
            <a:off x="990600" y="228600"/>
            <a:ext cx="7200900" cy="731839"/>
          </a:xfrm>
        </p:spPr>
        <p:txBody>
          <a:bodyPr/>
          <a:lstStyle/>
          <a:p>
            <a:r>
              <a:rPr lang="en-MY" dirty="0"/>
              <a:t>Organisational Culture</a:t>
            </a:r>
          </a:p>
        </p:txBody>
      </p:sp>
      <p:pic>
        <p:nvPicPr>
          <p:cNvPr id="5" name="Picture 4">
            <a:extLst>
              <a:ext uri="{FF2B5EF4-FFF2-40B4-BE49-F238E27FC236}">
                <a16:creationId xmlns:a16="http://schemas.microsoft.com/office/drawing/2014/main" xmlns="" id="{FABEDDF4-DFEC-4D55-ADCB-CC4E07C33E82}"/>
              </a:ext>
            </a:extLst>
          </p:cNvPr>
          <p:cNvPicPr>
            <a:picLocks noChangeAspect="1"/>
          </p:cNvPicPr>
          <p:nvPr/>
        </p:nvPicPr>
        <p:blipFill>
          <a:blip r:embed="rId2"/>
          <a:stretch>
            <a:fillRect/>
          </a:stretch>
        </p:blipFill>
        <p:spPr>
          <a:xfrm>
            <a:off x="3886200" y="2590800"/>
            <a:ext cx="4880266" cy="3528392"/>
          </a:xfrm>
          <a:prstGeom prst="rect">
            <a:avLst/>
          </a:prstGeom>
        </p:spPr>
      </p:pic>
      <p:sp>
        <p:nvSpPr>
          <p:cNvPr id="6" name="TextBox 5">
            <a:extLst>
              <a:ext uri="{FF2B5EF4-FFF2-40B4-BE49-F238E27FC236}">
                <a16:creationId xmlns:a16="http://schemas.microsoft.com/office/drawing/2014/main" xmlns="" id="{009804D7-400C-42D0-BDFB-615B734440F0}"/>
              </a:ext>
            </a:extLst>
          </p:cNvPr>
          <p:cNvSpPr txBox="1"/>
          <p:nvPr/>
        </p:nvSpPr>
        <p:spPr>
          <a:xfrm>
            <a:off x="685800" y="1066800"/>
            <a:ext cx="6099230" cy="1444050"/>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smtClean="0">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xmlns="" val="119239407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10218159"/>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241702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AC7712-C665-44AE-808A-EB9EE881B556}"/>
              </a:ext>
            </a:extLst>
          </p:cNvPr>
          <p:cNvSpPr>
            <a:spLocks noGrp="1"/>
          </p:cNvSpPr>
          <p:nvPr>
            <p:ph type="title"/>
          </p:nvPr>
        </p:nvSpPr>
        <p:spPr/>
        <p:txBody>
          <a:bodyPr/>
          <a:lstStyle/>
          <a:p>
            <a:r>
              <a:rPr lang="en-MY" sz="3600" dirty="0"/>
              <a:t>Hofstede's Six Dimensions of Culture</a:t>
            </a:r>
          </a:p>
        </p:txBody>
      </p:sp>
      <p:sp>
        <p:nvSpPr>
          <p:cNvPr id="3" name="Content Placeholder 2">
            <a:extLst>
              <a:ext uri="{FF2B5EF4-FFF2-40B4-BE49-F238E27FC236}">
                <a16:creationId xmlns:a16="http://schemas.microsoft.com/office/drawing/2014/main" xmlns="" id="{0E165291-3D02-4DE4-9678-F1ACEDCD9D7E}"/>
              </a:ext>
            </a:extLst>
          </p:cNvPr>
          <p:cNvSpPr>
            <a:spLocks noGrp="1"/>
          </p:cNvSpPr>
          <p:nvPr>
            <p:ph idx="1"/>
          </p:nvPr>
        </p:nvSpPr>
        <p:spPr/>
        <p:txBody>
          <a:bodyPr/>
          <a:lstStyle/>
          <a:p>
            <a:r>
              <a:rPr lang="en-MY" sz="2400" dirty="0"/>
              <a:t>Psychologist Dr Geert Hofstede published his cultural dimensions model at the end of the 1970s, based on a decade of research.</a:t>
            </a:r>
          </a:p>
          <a:p>
            <a:endParaRPr lang="en-MY" sz="2400" dirty="0"/>
          </a:p>
          <a:p>
            <a:r>
              <a:rPr lang="en-MY" sz="2400" dirty="0"/>
              <a:t>Hofstede studied people who worked for IBM in more than 50 countries. It has become an internationally recognized standard for understanding cultural differences</a:t>
            </a:r>
          </a:p>
          <a:p>
            <a:endParaRPr lang="en-MY" dirty="0"/>
          </a:p>
        </p:txBody>
      </p:sp>
    </p:spTree>
    <p:extLst>
      <p:ext uri="{BB962C8B-B14F-4D97-AF65-F5344CB8AC3E}">
        <p14:creationId xmlns:p14="http://schemas.microsoft.com/office/powerpoint/2010/main" xmlns="" val="374921791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a:xfrm>
            <a:off x="990600" y="304800"/>
            <a:ext cx="7200900" cy="731839"/>
          </a:xfrm>
        </p:spPr>
        <p:txBody>
          <a:bodyPr/>
          <a:lstStyle/>
          <a:p>
            <a:r>
              <a:rPr lang="en-MY" dirty="0"/>
              <a:t>Hofstede Six Dimensions</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a:xfrm>
            <a:off x="990600" y="1371600"/>
            <a:ext cx="7162800" cy="4419600"/>
          </a:xfrm>
        </p:spPr>
        <p:txBody>
          <a:bodyPr>
            <a:no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p14="http://schemas.microsoft.com/office/powerpoint/2010/main" xmlns="" val="78380869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F85459-A794-446E-BA85-FD12704153A9}"/>
              </a:ext>
            </a:extLst>
          </p:cNvPr>
          <p:cNvSpPr>
            <a:spLocks noGrp="1"/>
          </p:cNvSpPr>
          <p:nvPr>
            <p:ph type="title"/>
          </p:nvPr>
        </p:nvSpPr>
        <p:spPr>
          <a:xfrm>
            <a:off x="1066800" y="381000"/>
            <a:ext cx="7200900" cy="731839"/>
          </a:xfrm>
        </p:spPr>
        <p:txBody>
          <a:bodyPr/>
          <a:lstStyle/>
          <a:p>
            <a:r>
              <a:rPr lang="en-MY" dirty="0"/>
              <a:t>Hofstede’s Cultural Dimensions</a:t>
            </a:r>
          </a:p>
        </p:txBody>
      </p:sp>
      <p:pic>
        <p:nvPicPr>
          <p:cNvPr id="5" name="Picture 4">
            <a:extLst>
              <a:ext uri="{FF2B5EF4-FFF2-40B4-BE49-F238E27FC236}">
                <a16:creationId xmlns:a16="http://schemas.microsoft.com/office/drawing/2014/main" xmlns="" id="{F4A7072E-E7A4-4AF1-B16F-CCEFAFFC2F89}"/>
              </a:ext>
            </a:extLst>
          </p:cNvPr>
          <p:cNvPicPr>
            <a:picLocks noChangeAspect="1"/>
          </p:cNvPicPr>
          <p:nvPr/>
        </p:nvPicPr>
        <p:blipFill>
          <a:blip r:embed="rId2"/>
          <a:stretch>
            <a:fillRect/>
          </a:stretch>
        </p:blipFill>
        <p:spPr>
          <a:xfrm>
            <a:off x="1143000" y="1447800"/>
            <a:ext cx="6753225" cy="4343400"/>
          </a:xfrm>
          <a:prstGeom prst="rect">
            <a:avLst/>
          </a:prstGeom>
        </p:spPr>
      </p:pic>
    </p:spTree>
    <p:extLst>
      <p:ext uri="{BB962C8B-B14F-4D97-AF65-F5344CB8AC3E}">
        <p14:creationId xmlns:p14="http://schemas.microsoft.com/office/powerpoint/2010/main" xmlns="" val="397788665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5F0CCA-4F27-474B-9085-2A91B4EAC23B}"/>
              </a:ext>
            </a:extLst>
          </p:cNvPr>
          <p:cNvSpPr>
            <a:spLocks noGrp="1"/>
          </p:cNvSpPr>
          <p:nvPr>
            <p:ph type="title"/>
          </p:nvPr>
        </p:nvSpPr>
        <p:spPr/>
        <p:txBody>
          <a:bodyPr/>
          <a:lstStyle/>
          <a:p>
            <a:r>
              <a:rPr lang="en-MY" dirty="0"/>
              <a:t>Power Distance</a:t>
            </a:r>
          </a:p>
        </p:txBody>
      </p:sp>
      <p:sp>
        <p:nvSpPr>
          <p:cNvPr id="3" name="Content Placeholder 2">
            <a:extLst>
              <a:ext uri="{FF2B5EF4-FFF2-40B4-BE49-F238E27FC236}">
                <a16:creationId xmlns:a16="http://schemas.microsoft.com/office/drawing/2014/main" xmlns="" id="{3D07BF2F-E92D-4842-AA36-BB01BFEA56CA}"/>
              </a:ext>
            </a:extLst>
          </p:cNvPr>
          <p:cNvSpPr>
            <a:spLocks noGrp="1"/>
          </p:cNvSpPr>
          <p:nvPr>
            <p:ph idx="1"/>
          </p:nvPr>
        </p:nvSpPr>
        <p:spPr/>
        <p:txBody>
          <a:bodyPr/>
          <a:lstStyle/>
          <a:p>
            <a:pPr marL="0" indent="0">
              <a:buNone/>
            </a:pPr>
            <a:r>
              <a:rPr lang="en-MY" sz="2400" dirty="0"/>
              <a:t>Power distance is the degree to which the less powerful members of society expect there to be differences in the levels of power. A high score suggests that there is an expectation that some individuals wield larger amounts of power than others. A low score reflects the view that all people should have equal rights</a:t>
            </a:r>
            <a:r>
              <a:rPr lang="en-MY" dirty="0"/>
              <a:t>. </a:t>
            </a:r>
          </a:p>
        </p:txBody>
      </p:sp>
    </p:spTree>
    <p:extLst>
      <p:ext uri="{BB962C8B-B14F-4D97-AF65-F5344CB8AC3E}">
        <p14:creationId xmlns:p14="http://schemas.microsoft.com/office/powerpoint/2010/main" xmlns="" val="21559042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DA0477-E42C-41FC-A583-D2268AFF92E2}"/>
              </a:ext>
            </a:extLst>
          </p:cNvPr>
          <p:cNvSpPr>
            <a:spLocks noGrp="1"/>
          </p:cNvSpPr>
          <p:nvPr>
            <p:ph type="title"/>
          </p:nvPr>
        </p:nvSpPr>
        <p:spPr>
          <a:xfrm>
            <a:off x="990600" y="381000"/>
            <a:ext cx="7200900" cy="655639"/>
          </a:xfrm>
        </p:spPr>
        <p:txBody>
          <a:bodyPr/>
          <a:lstStyle/>
          <a:p>
            <a:r>
              <a:rPr lang="en-MY" dirty="0"/>
              <a:t>Examples of Power Distance</a:t>
            </a:r>
          </a:p>
        </p:txBody>
      </p:sp>
      <p:sp>
        <p:nvSpPr>
          <p:cNvPr id="3" name="Content Placeholder 2">
            <a:extLst>
              <a:ext uri="{FF2B5EF4-FFF2-40B4-BE49-F238E27FC236}">
                <a16:creationId xmlns:a16="http://schemas.microsoft.com/office/drawing/2014/main" xmlns="" id="{4B6A3A5E-0E09-48DA-9607-FECEEA92FC77}"/>
              </a:ext>
            </a:extLst>
          </p:cNvPr>
          <p:cNvSpPr>
            <a:spLocks noGrp="1"/>
          </p:cNvSpPr>
          <p:nvPr>
            <p:ph idx="1"/>
          </p:nvPr>
        </p:nvSpPr>
        <p:spPr>
          <a:xfrm>
            <a:off x="914400" y="1600200"/>
            <a:ext cx="7772400" cy="4979987"/>
          </a:xfrm>
        </p:spPr>
        <p:txBody>
          <a:bodyPr/>
          <a:lstStyle/>
          <a:p>
            <a:r>
              <a:rPr lang="en-MY" sz="2400" dirty="0"/>
              <a:t>Latin American and Arabic nations are ranked the highest in this category</a:t>
            </a:r>
          </a:p>
          <a:p>
            <a:r>
              <a:rPr lang="en-MY" sz="2400" dirty="0"/>
              <a:t>Scandinavian and Germanic speaking countries the least.</a:t>
            </a:r>
          </a:p>
          <a:p>
            <a:r>
              <a:rPr lang="en-MY" sz="2400" dirty="0"/>
              <a:t>Germany has a 35 on the cultural scale of Hofstede’s analysis. Compared to Arab countries where the power distance is very high (80) and Austria where it very low (11), Germany is somewhat in the middle. </a:t>
            </a:r>
          </a:p>
          <a:p>
            <a:r>
              <a:rPr lang="en-MY" sz="2400" dirty="0"/>
              <a:t>The power distance in the United States scores a 40 on the cultural scale.</a:t>
            </a:r>
          </a:p>
          <a:p>
            <a:endParaRPr lang="en-MY" dirty="0"/>
          </a:p>
        </p:txBody>
      </p:sp>
    </p:spTree>
    <p:extLst>
      <p:ext uri="{BB962C8B-B14F-4D97-AF65-F5344CB8AC3E}">
        <p14:creationId xmlns:p14="http://schemas.microsoft.com/office/powerpoint/2010/main" xmlns="" val="355605467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6F1F6B-0DB2-4301-A332-B15CE73B92A8}"/>
              </a:ext>
            </a:extLst>
          </p:cNvPr>
          <p:cNvSpPr>
            <a:spLocks noGrp="1"/>
          </p:cNvSpPr>
          <p:nvPr>
            <p:ph type="title"/>
          </p:nvPr>
        </p:nvSpPr>
        <p:spPr>
          <a:xfrm>
            <a:off x="914400" y="304800"/>
            <a:ext cx="7200900" cy="731839"/>
          </a:xfrm>
        </p:spPr>
        <p:txBody>
          <a:bodyPr/>
          <a:lstStyle/>
          <a:p>
            <a:r>
              <a:rPr lang="en-MY" dirty="0"/>
              <a:t>Individualism vs. Collectivism</a:t>
            </a:r>
          </a:p>
        </p:txBody>
      </p:sp>
      <p:sp>
        <p:nvSpPr>
          <p:cNvPr id="3" name="Content Placeholder 2">
            <a:extLst>
              <a:ext uri="{FF2B5EF4-FFF2-40B4-BE49-F238E27FC236}">
                <a16:creationId xmlns:a16="http://schemas.microsoft.com/office/drawing/2014/main" xmlns="" id="{13D88B72-B2A0-4EAC-85E8-C958716E7956}"/>
              </a:ext>
            </a:extLst>
          </p:cNvPr>
          <p:cNvSpPr>
            <a:spLocks noGrp="1"/>
          </p:cNvSpPr>
          <p:nvPr>
            <p:ph idx="1"/>
          </p:nvPr>
        </p:nvSpPr>
        <p:spPr/>
        <p:txBody>
          <a:bodyPr>
            <a:normAutofit/>
          </a:bodyPr>
          <a:lstStyle/>
          <a:p>
            <a:r>
              <a:rPr lang="en-MY" sz="2400" dirty="0"/>
              <a:t>Individualism is contrasted with collectivism, and refers to the extent to which people are expected to stand up for themselves, or alternatively act predominantly as a member of the group or organization.</a:t>
            </a:r>
          </a:p>
          <a:p>
            <a:endParaRPr lang="en-MY" sz="2400" dirty="0"/>
          </a:p>
          <a:p>
            <a:r>
              <a:rPr lang="en-MY" sz="2400" dirty="0"/>
              <a:t>Latin American cultures usually rank low in this category, while U.S.A. is the most individualistic culture in the world.</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99650075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1C924D-D6BB-4D02-8062-B226940BCA2D}"/>
              </a:ext>
            </a:extLst>
          </p:cNvPr>
          <p:cNvSpPr>
            <a:spLocks noGrp="1"/>
          </p:cNvSpPr>
          <p:nvPr>
            <p:ph type="title"/>
          </p:nvPr>
        </p:nvSpPr>
        <p:spPr>
          <a:xfrm>
            <a:off x="1066800" y="381000"/>
            <a:ext cx="7200900" cy="655639"/>
          </a:xfrm>
        </p:spPr>
        <p:txBody>
          <a:bodyPr/>
          <a:lstStyle/>
          <a:p>
            <a:r>
              <a:rPr lang="en-MY" dirty="0"/>
              <a:t>Masculinity vs. Femininity</a:t>
            </a:r>
          </a:p>
        </p:txBody>
      </p:sp>
      <p:sp>
        <p:nvSpPr>
          <p:cNvPr id="3" name="Content Placeholder 2">
            <a:extLst>
              <a:ext uri="{FF2B5EF4-FFF2-40B4-BE49-F238E27FC236}">
                <a16:creationId xmlns:a16="http://schemas.microsoft.com/office/drawing/2014/main" xmlns="" id="{A37A4B28-D76A-4FEC-8421-73039AF4E0AA}"/>
              </a:ext>
            </a:extLst>
          </p:cNvPr>
          <p:cNvSpPr>
            <a:spLocks noGrp="1"/>
          </p:cNvSpPr>
          <p:nvPr>
            <p:ph idx="1"/>
          </p:nvPr>
        </p:nvSpPr>
        <p:spPr/>
        <p:txBody>
          <a:bodyPr/>
          <a:lstStyle/>
          <a:p>
            <a:r>
              <a:rPr lang="en-MY" sz="2400" dirty="0"/>
              <a:t>Masculine cultures value competitiveness, assertiveness, ambition, and the accumulation of wealth and material possessions, while feminine cultures place more value on relationships and quality of life.</a:t>
            </a:r>
          </a:p>
          <a:p>
            <a:endParaRPr lang="en-MY" sz="2400" dirty="0"/>
          </a:p>
          <a:p>
            <a:r>
              <a:rPr lang="en-MY" sz="2400" dirty="0"/>
              <a:t>Japan is considered by Hofstede to be the most “masculine” culture, Sweden the most “feminine.” The U.S. and U.K. are moderately masculine</a:t>
            </a:r>
          </a:p>
          <a:p>
            <a:endParaRPr lang="en-MY" dirty="0"/>
          </a:p>
        </p:txBody>
      </p:sp>
    </p:spTree>
    <p:extLst>
      <p:ext uri="{BB962C8B-B14F-4D97-AF65-F5344CB8AC3E}">
        <p14:creationId xmlns:p14="http://schemas.microsoft.com/office/powerpoint/2010/main" xmlns="" val="64598333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9E7D74-F6C4-4CE7-8B2D-5F7A02A751FF}"/>
              </a:ext>
            </a:extLst>
          </p:cNvPr>
          <p:cNvSpPr>
            <a:spLocks noGrp="1"/>
          </p:cNvSpPr>
          <p:nvPr>
            <p:ph type="title"/>
          </p:nvPr>
        </p:nvSpPr>
        <p:spPr>
          <a:xfrm>
            <a:off x="990600" y="457200"/>
            <a:ext cx="7200900" cy="655639"/>
          </a:xfrm>
        </p:spPr>
        <p:txBody>
          <a:bodyPr/>
          <a:lstStyle/>
          <a:p>
            <a:r>
              <a:rPr lang="en-MY" dirty="0"/>
              <a:t>Uncertainty Avoidance</a:t>
            </a:r>
          </a:p>
        </p:txBody>
      </p:sp>
      <p:sp>
        <p:nvSpPr>
          <p:cNvPr id="3" name="Content Placeholder 2">
            <a:extLst>
              <a:ext uri="{FF2B5EF4-FFF2-40B4-BE49-F238E27FC236}">
                <a16:creationId xmlns:a16="http://schemas.microsoft.com/office/drawing/2014/main" xmlns="" id="{7ECE46D5-D771-4A15-A47C-5EFBC3EF2680}"/>
              </a:ext>
            </a:extLst>
          </p:cNvPr>
          <p:cNvSpPr>
            <a:spLocks noGrp="1"/>
          </p:cNvSpPr>
          <p:nvPr>
            <p:ph idx="1"/>
          </p:nvPr>
        </p:nvSpPr>
        <p:spPr>
          <a:xfrm>
            <a:off x="685800" y="1556792"/>
            <a:ext cx="8134672" cy="4530725"/>
          </a:xfrm>
        </p:spPr>
        <p:txBody>
          <a:bodyPr/>
          <a:lstStyle/>
          <a:p>
            <a:r>
              <a:rPr lang="en-MY" sz="2400" dirty="0"/>
              <a:t>High Uncertainty Avoidance cultures are more resistant to change, often characterized by more elaborate rituals/religious practices. Low Uncertainty Avoidance cultures tend to accept competition and conflict, and tolerate dissent and deviance.</a:t>
            </a:r>
          </a:p>
          <a:p>
            <a:r>
              <a:rPr lang="en-MY" sz="2400" dirty="0"/>
              <a:t>Mediterranean cultures and Japan rank the highest in this category. Sweden shows up in several of these charts as the most extreme culture in both the country most willing to embrace uncertainty and as the most feminine society.</a:t>
            </a:r>
          </a:p>
          <a:p>
            <a:endParaRPr lang="en-MY" dirty="0"/>
          </a:p>
        </p:txBody>
      </p:sp>
    </p:spTree>
    <p:extLst>
      <p:ext uri="{BB962C8B-B14F-4D97-AF65-F5344CB8AC3E}">
        <p14:creationId xmlns:p14="http://schemas.microsoft.com/office/powerpoint/2010/main" xmlns="" val="416591184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190AC-5DBC-485D-8CB5-42288F270E36}"/>
              </a:ext>
            </a:extLst>
          </p:cNvPr>
          <p:cNvSpPr>
            <a:spLocks noGrp="1"/>
          </p:cNvSpPr>
          <p:nvPr>
            <p:ph type="title"/>
          </p:nvPr>
        </p:nvSpPr>
        <p:spPr>
          <a:xfrm>
            <a:off x="914400" y="304800"/>
            <a:ext cx="7200900" cy="731839"/>
          </a:xfrm>
        </p:spPr>
        <p:txBody>
          <a:bodyPr/>
          <a:lstStyle/>
          <a:p>
            <a:r>
              <a:rPr lang="en-MY" dirty="0"/>
              <a:t>Long- vs. Short-Term Orientation</a:t>
            </a:r>
          </a:p>
        </p:txBody>
      </p:sp>
      <p:sp>
        <p:nvSpPr>
          <p:cNvPr id="3" name="Content Placeholder 2">
            <a:extLst>
              <a:ext uri="{FF2B5EF4-FFF2-40B4-BE49-F238E27FC236}">
                <a16:creationId xmlns:a16="http://schemas.microsoft.com/office/drawing/2014/main" xmlns="" id="{05C0C1EC-421A-42DF-87BA-23D64E4DD359}"/>
              </a:ext>
            </a:extLst>
          </p:cNvPr>
          <p:cNvSpPr>
            <a:spLocks noGrp="1"/>
          </p:cNvSpPr>
          <p:nvPr>
            <p:ph idx="1"/>
          </p:nvPr>
        </p:nvSpPr>
        <p:spPr>
          <a:xfrm>
            <a:off x="685800" y="1700808"/>
            <a:ext cx="8001000" cy="4530725"/>
          </a:xfrm>
        </p:spPr>
        <p:txBody>
          <a:bodyPr/>
          <a:lstStyle/>
          <a:p>
            <a:r>
              <a:rPr lang="en-MY" sz="2400" dirty="0"/>
              <a:t>Long- vs. short-term orientation describes a society's “time horizon,” or the importance attached to the future versus the past and present.</a:t>
            </a:r>
          </a:p>
          <a:p>
            <a:r>
              <a:rPr lang="en-MY" sz="2400" dirty="0"/>
              <a:t>In long-term oriented societies, thrift and perseverance are valued more. In short-term oriented societies, respect for tradition and reciprocation of gifts and </a:t>
            </a:r>
            <a:r>
              <a:rPr lang="en-MY" sz="2400" dirty="0" err="1"/>
              <a:t>favors</a:t>
            </a:r>
            <a:r>
              <a:rPr lang="en-MY" sz="2400" dirty="0"/>
              <a:t> are valued more.</a:t>
            </a:r>
          </a:p>
          <a:p>
            <a:r>
              <a:rPr lang="en-MY" sz="2400" dirty="0"/>
              <a:t>Eastern nations tend to score especially high here, with Western nations scoring low and the less developed nations very low; China scored highest and Pakistan at the extreme lowest level.</a:t>
            </a:r>
          </a:p>
          <a:p>
            <a:endParaRPr lang="en-MY" sz="2600" dirty="0"/>
          </a:p>
        </p:txBody>
      </p:sp>
    </p:spTree>
    <p:extLst>
      <p:ext uri="{BB962C8B-B14F-4D97-AF65-F5344CB8AC3E}">
        <p14:creationId xmlns:p14="http://schemas.microsoft.com/office/powerpoint/2010/main" xmlns="" val="381396863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524306-7BFB-4178-8D2D-B310C276FFC9}"/>
              </a:ext>
            </a:extLst>
          </p:cNvPr>
          <p:cNvSpPr>
            <a:spLocks noGrp="1"/>
          </p:cNvSpPr>
          <p:nvPr>
            <p:ph type="title"/>
          </p:nvPr>
        </p:nvSpPr>
        <p:spPr>
          <a:xfrm>
            <a:off x="990600" y="304800"/>
            <a:ext cx="7200900" cy="655639"/>
          </a:xfrm>
        </p:spPr>
        <p:txBody>
          <a:bodyPr/>
          <a:lstStyle/>
          <a:p>
            <a:r>
              <a:rPr lang="en-MY" dirty="0"/>
              <a:t>Indulgence/Restraint</a:t>
            </a:r>
          </a:p>
        </p:txBody>
      </p:sp>
      <p:sp>
        <p:nvSpPr>
          <p:cNvPr id="3" name="Content Placeholder 2">
            <a:extLst>
              <a:ext uri="{FF2B5EF4-FFF2-40B4-BE49-F238E27FC236}">
                <a16:creationId xmlns:a16="http://schemas.microsoft.com/office/drawing/2014/main" xmlns="" id="{88E49597-5A9D-4733-8730-D5EF8BD6EB80}"/>
              </a:ext>
            </a:extLst>
          </p:cNvPr>
          <p:cNvSpPr>
            <a:spLocks noGrp="1"/>
          </p:cNvSpPr>
          <p:nvPr>
            <p:ph idx="1"/>
          </p:nvPr>
        </p:nvSpPr>
        <p:spPr>
          <a:xfrm>
            <a:off x="990600" y="1295401"/>
            <a:ext cx="7181850" cy="4495800"/>
          </a:xfrm>
        </p:spPr>
        <p:txBody>
          <a:bodyPr>
            <a:normAutofit lnSpcReduction="10000"/>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xmlns="" val="144839208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Which of the following cultures is likely to be low in uncertainty avoidance?</a:t>
            </a:r>
          </a:p>
          <a:p>
            <a:pPr marL="0" indent="0">
              <a:buNone/>
            </a:pPr>
            <a:r>
              <a:rPr lang="en-MY" sz="2400" dirty="0"/>
              <a:t>a) Sweden</a:t>
            </a:r>
          </a:p>
          <a:p>
            <a:pPr marL="0" indent="0">
              <a:buNone/>
            </a:pPr>
            <a:r>
              <a:rPr lang="en-MY" sz="2400" dirty="0"/>
              <a:t>b) Brazil</a:t>
            </a:r>
          </a:p>
          <a:p>
            <a:pPr marL="0" indent="0">
              <a:buNone/>
            </a:pPr>
            <a:r>
              <a:rPr lang="en-MY" sz="2400" dirty="0"/>
              <a:t>c) Japan</a:t>
            </a:r>
          </a:p>
          <a:p>
            <a:pPr marL="0" indent="0">
              <a:buNone/>
            </a:pPr>
            <a:r>
              <a:rPr lang="en-MY" sz="2400" dirty="0"/>
              <a:t>d) Germany</a:t>
            </a:r>
          </a:p>
          <a:p>
            <a:pPr marL="0" indent="0">
              <a:buNone/>
            </a:pPr>
            <a:endParaRPr lang="en-MY" dirty="0"/>
          </a:p>
        </p:txBody>
      </p:sp>
    </p:spTree>
    <p:extLst>
      <p:ext uri="{BB962C8B-B14F-4D97-AF65-F5344CB8AC3E}">
        <p14:creationId xmlns:p14="http://schemas.microsoft.com/office/powerpoint/2010/main" xmlns="" val="297583899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406154054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6606440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34241067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FCBB76-96FC-4468-B163-4E570C45606D}"/>
              </a:ext>
            </a:extLst>
          </p:cNvPr>
          <p:cNvSpPr>
            <a:spLocks noGrp="1"/>
          </p:cNvSpPr>
          <p:nvPr>
            <p:ph type="title"/>
          </p:nvPr>
        </p:nvSpPr>
        <p:spPr>
          <a:xfrm>
            <a:off x="990600" y="381000"/>
            <a:ext cx="7200900" cy="960439"/>
          </a:xfrm>
        </p:spPr>
        <p:txBody>
          <a:bodyPr>
            <a:noAutofit/>
          </a:bodyPr>
          <a:lstStyle/>
          <a:p>
            <a:r>
              <a:rPr lang="en-MY" sz="2800" dirty="0"/>
              <a:t>Trompenaars and Hampden-Turner's Seven Dimensions of Culture</a:t>
            </a:r>
          </a:p>
        </p:txBody>
      </p:sp>
      <p:sp>
        <p:nvSpPr>
          <p:cNvPr id="3" name="Content Placeholder 2">
            <a:extLst>
              <a:ext uri="{FF2B5EF4-FFF2-40B4-BE49-F238E27FC236}">
                <a16:creationId xmlns:a16="http://schemas.microsoft.com/office/drawing/2014/main" xmlns="" id="{5693D11A-D0D4-4726-BCAB-816A1197B6C1}"/>
              </a:ext>
            </a:extLst>
          </p:cNvPr>
          <p:cNvSpPr>
            <a:spLocks noGrp="1"/>
          </p:cNvSpPr>
          <p:nvPr>
            <p:ph idx="1"/>
          </p:nvPr>
        </p:nvSpPr>
        <p:spPr>
          <a:xfrm>
            <a:off x="609600" y="1828800"/>
            <a:ext cx="7848600" cy="4530725"/>
          </a:xfrm>
        </p:spPr>
        <p:txBody>
          <a:bodyPr>
            <a:normAutofit/>
          </a:bodyPr>
          <a:lstStyle/>
          <a:p>
            <a:r>
              <a:rPr lang="en-MY" sz="2400" dirty="0"/>
              <a:t>The Seven Dimensions of Culture were identified by management consultants </a:t>
            </a:r>
            <a:r>
              <a:rPr lang="en-MY" sz="2400" dirty="0" err="1"/>
              <a:t>Fons</a:t>
            </a:r>
            <a:r>
              <a:rPr lang="en-MY" sz="2400" dirty="0"/>
              <a:t> Trompenaars and Charles Hampden-Turner, and the model was published in their 1997 book, "Riding the Waves of Culture.“</a:t>
            </a:r>
          </a:p>
          <a:p>
            <a:endParaRPr lang="en-MY" sz="2400" dirty="0"/>
          </a:p>
          <a:p>
            <a:r>
              <a:rPr lang="en-MY" sz="2400" dirty="0"/>
              <a:t>They found that people from different cultures are different from one another; since each culture has its own way of thinking, its own values and beliefs, and different preferences placed on a variety of different factors.</a:t>
            </a:r>
          </a:p>
        </p:txBody>
      </p:sp>
    </p:spTree>
    <p:extLst>
      <p:ext uri="{BB962C8B-B14F-4D97-AF65-F5344CB8AC3E}">
        <p14:creationId xmlns:p14="http://schemas.microsoft.com/office/powerpoint/2010/main" xmlns="" val="401298184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51C24-3518-43F0-ACB8-1EB987A8B59E}"/>
              </a:ext>
            </a:extLst>
          </p:cNvPr>
          <p:cNvSpPr>
            <a:spLocks noGrp="1"/>
          </p:cNvSpPr>
          <p:nvPr>
            <p:ph type="title"/>
          </p:nvPr>
        </p:nvSpPr>
        <p:spPr>
          <a:xfrm>
            <a:off x="990600" y="304800"/>
            <a:ext cx="7200900" cy="808039"/>
          </a:xfrm>
        </p:spPr>
        <p:txBody>
          <a:bodyPr>
            <a:normAutofit fontScale="90000"/>
          </a:bodyPr>
          <a:lstStyle/>
          <a:p>
            <a:r>
              <a:rPr lang="en-MY" sz="2800" dirty="0"/>
              <a:t>Trompenaars and Hampden-Turner's Seven Dimensions of Culture</a:t>
            </a:r>
          </a:p>
        </p:txBody>
      </p:sp>
      <p:pic>
        <p:nvPicPr>
          <p:cNvPr id="5" name="Picture 4">
            <a:extLst>
              <a:ext uri="{FF2B5EF4-FFF2-40B4-BE49-F238E27FC236}">
                <a16:creationId xmlns:a16="http://schemas.microsoft.com/office/drawing/2014/main" xmlns="" id="{39CFF113-4019-48EE-945D-4A7E4946F5CE}"/>
              </a:ext>
            </a:extLst>
          </p:cNvPr>
          <p:cNvPicPr>
            <a:picLocks noChangeAspect="1"/>
          </p:cNvPicPr>
          <p:nvPr/>
        </p:nvPicPr>
        <p:blipFill>
          <a:blip r:embed="rId2"/>
          <a:stretch>
            <a:fillRect/>
          </a:stretch>
        </p:blipFill>
        <p:spPr>
          <a:xfrm>
            <a:off x="1066800" y="1143000"/>
            <a:ext cx="6428760" cy="4891658"/>
          </a:xfrm>
          <a:prstGeom prst="rect">
            <a:avLst/>
          </a:prstGeom>
        </p:spPr>
      </p:pic>
    </p:spTree>
    <p:extLst>
      <p:ext uri="{BB962C8B-B14F-4D97-AF65-F5344CB8AC3E}">
        <p14:creationId xmlns:p14="http://schemas.microsoft.com/office/powerpoint/2010/main" xmlns="" val="30964124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D98A2-9FFB-4130-AA79-3344E5B747F5}"/>
              </a:ext>
            </a:extLst>
          </p:cNvPr>
          <p:cNvSpPr>
            <a:spLocks noGrp="1"/>
          </p:cNvSpPr>
          <p:nvPr>
            <p:ph type="title"/>
          </p:nvPr>
        </p:nvSpPr>
        <p:spPr>
          <a:xfrm>
            <a:off x="990600" y="228600"/>
            <a:ext cx="7200900" cy="1142385"/>
          </a:xfrm>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xmlns="" id="{5BF07974-ADD2-4298-A917-601316CB43E0}"/>
              </a:ext>
            </a:extLst>
          </p:cNvPr>
          <p:cNvSpPr>
            <a:spLocks noGrp="1"/>
          </p:cNvSpPr>
          <p:nvPr>
            <p:ph idx="1"/>
          </p:nvPr>
        </p:nvSpPr>
        <p:spPr>
          <a:xfrm>
            <a:off x="685800" y="1844824"/>
            <a:ext cx="7772400" cy="4530725"/>
          </a:xfrm>
        </p:spPr>
        <p:txBody>
          <a:bodyPr>
            <a:normAutofit lnSpcReduction="10000"/>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xmlns="" val="179164865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91B38-B683-40E9-B9A5-F35AFAB65D02}"/>
              </a:ext>
            </a:extLst>
          </p:cNvPr>
          <p:cNvSpPr>
            <a:spLocks noGrp="1"/>
          </p:cNvSpPr>
          <p:nvPr>
            <p:ph type="title"/>
          </p:nvPr>
        </p:nvSpPr>
        <p:spPr>
          <a:xfrm>
            <a:off x="914400" y="304800"/>
            <a:ext cx="7200900" cy="1142385"/>
          </a:xfrm>
        </p:spPr>
        <p:txBody>
          <a:bodyPr>
            <a:normAutofit/>
          </a:bodyPr>
          <a:lstStyle/>
          <a:p>
            <a:r>
              <a:rPr lang="en-MY" sz="2800" dirty="0"/>
              <a:t>Individualism vs. Communitarianism (The Individual Versus The Group)</a:t>
            </a:r>
          </a:p>
        </p:txBody>
      </p:sp>
      <p:sp>
        <p:nvSpPr>
          <p:cNvPr id="3" name="Content Placeholder 2">
            <a:extLst>
              <a:ext uri="{FF2B5EF4-FFF2-40B4-BE49-F238E27FC236}">
                <a16:creationId xmlns:a16="http://schemas.microsoft.com/office/drawing/2014/main" xmlns="" id="{278DE62A-D0EF-47AD-BB8A-FEE8514A9CAA}"/>
              </a:ext>
            </a:extLst>
          </p:cNvPr>
          <p:cNvSpPr>
            <a:spLocks noGrp="1"/>
          </p:cNvSpPr>
          <p:nvPr>
            <p:ph idx="1"/>
          </p:nvPr>
        </p:nvSpPr>
        <p:spPr>
          <a:xfrm>
            <a:off x="762000" y="1676400"/>
            <a:ext cx="7772400" cy="4419600"/>
          </a:xfrm>
        </p:spPr>
        <p:txBody>
          <a:bodyPr>
            <a:normAutofit lnSpcReduction="10000"/>
          </a:bodyPr>
          <a:lstStyle/>
          <a:p>
            <a:r>
              <a:rPr lang="en-MY" sz="22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200" dirty="0"/>
          </a:p>
          <a:p>
            <a:r>
              <a:rPr lang="en-MY" sz="22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xmlns="" val="25747037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DDD9-0CDC-4E4C-8C1F-CD2D5D864769}"/>
              </a:ext>
            </a:extLst>
          </p:cNvPr>
          <p:cNvSpPr>
            <a:spLocks noGrp="1"/>
          </p:cNvSpPr>
          <p:nvPr>
            <p:ph type="title"/>
          </p:nvPr>
        </p:nvSpPr>
        <p:spPr>
          <a:xfrm>
            <a:off x="914400" y="228600"/>
            <a:ext cx="7200900" cy="1142385"/>
          </a:xfrm>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xmlns="" id="{396DEB64-9C11-42CE-AEBE-36DD4209A411}"/>
              </a:ext>
            </a:extLst>
          </p:cNvPr>
          <p:cNvSpPr>
            <a:spLocks noGrp="1"/>
          </p:cNvSpPr>
          <p:nvPr>
            <p:ph idx="1"/>
          </p:nvPr>
        </p:nvSpPr>
        <p:spPr>
          <a:xfrm>
            <a:off x="838200" y="1600200"/>
            <a:ext cx="7467600" cy="4495799"/>
          </a:xfrm>
        </p:spPr>
        <p:txBody>
          <a:bodyPr>
            <a:normAutofit/>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xmlns="" val="386507753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1DCC1-A7DC-4D35-8232-A89E9E3DDBCB}"/>
              </a:ext>
            </a:extLst>
          </p:cNvPr>
          <p:cNvSpPr>
            <a:spLocks noGrp="1"/>
          </p:cNvSpPr>
          <p:nvPr>
            <p:ph type="title"/>
          </p:nvPr>
        </p:nvSpPr>
        <p:spPr>
          <a:xfrm>
            <a:off x="990600" y="228600"/>
            <a:ext cx="7200900" cy="1142385"/>
          </a:xfrm>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xmlns="" id="{9BC28D1B-5EED-4BD7-A654-5D628B99317F}"/>
              </a:ext>
            </a:extLst>
          </p:cNvPr>
          <p:cNvSpPr>
            <a:spLocks noGrp="1"/>
          </p:cNvSpPr>
          <p:nvPr>
            <p:ph idx="1"/>
          </p:nvPr>
        </p:nvSpPr>
        <p:spPr>
          <a:xfrm>
            <a:off x="914400" y="1600200"/>
            <a:ext cx="7467600" cy="4419599"/>
          </a:xfrm>
        </p:spPr>
        <p:txBody>
          <a:bodyPr>
            <a:normAutofit/>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xmlns="" val="35585793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3FCB8-F0FD-4AF9-853F-97A7637914FB}"/>
              </a:ext>
            </a:extLst>
          </p:cNvPr>
          <p:cNvSpPr>
            <a:spLocks noGrp="1"/>
          </p:cNvSpPr>
          <p:nvPr>
            <p:ph type="title"/>
          </p:nvPr>
        </p:nvSpPr>
        <p:spPr>
          <a:xfrm>
            <a:off x="990600" y="228600"/>
            <a:ext cx="7200900" cy="1142385"/>
          </a:xfrm>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xmlns="" id="{9C32BE96-72C8-4741-8689-B139F37FD4B0}"/>
              </a:ext>
            </a:extLst>
          </p:cNvPr>
          <p:cNvSpPr>
            <a:spLocks noGrp="1"/>
          </p:cNvSpPr>
          <p:nvPr>
            <p:ph idx="1"/>
          </p:nvPr>
        </p:nvSpPr>
        <p:spPr>
          <a:xfrm>
            <a:off x="838200" y="1524001"/>
            <a:ext cx="7334250" cy="4267200"/>
          </a:xfrm>
        </p:spPr>
        <p:txBody>
          <a:bodyPr>
            <a:normAutofit/>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xmlns="" val="585160070"/>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20967-2359-4EEB-9CA7-E9E2F701188D}"/>
              </a:ext>
            </a:extLst>
          </p:cNvPr>
          <p:cNvSpPr>
            <a:spLocks noGrp="1"/>
          </p:cNvSpPr>
          <p:nvPr>
            <p:ph type="title"/>
          </p:nvPr>
        </p:nvSpPr>
        <p:spPr>
          <a:xfrm>
            <a:off x="990600" y="304800"/>
            <a:ext cx="7200900" cy="731839"/>
          </a:xfrm>
        </p:spPr>
        <p:txBody>
          <a:bodyPr/>
          <a:lstStyle/>
          <a:p>
            <a:r>
              <a:rPr lang="en-MY" dirty="0"/>
              <a:t>Achievement vs. Ascription</a:t>
            </a:r>
          </a:p>
        </p:txBody>
      </p:sp>
      <p:pic>
        <p:nvPicPr>
          <p:cNvPr id="4" name="Picture 3">
            <a:extLst>
              <a:ext uri="{FF2B5EF4-FFF2-40B4-BE49-F238E27FC236}">
                <a16:creationId xmlns:a16="http://schemas.microsoft.com/office/drawing/2014/main" xmlns="" id="{04740826-83CC-41E3-A7C7-552CF9DFBE37}"/>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524000"/>
            <a:ext cx="6980555" cy="4302720"/>
          </a:xfrm>
          <a:prstGeom prst="rect">
            <a:avLst/>
          </a:prstGeom>
          <a:noFill/>
          <a:ln>
            <a:noFill/>
          </a:ln>
        </p:spPr>
      </p:pic>
    </p:spTree>
    <p:extLst>
      <p:ext uri="{BB962C8B-B14F-4D97-AF65-F5344CB8AC3E}">
        <p14:creationId xmlns:p14="http://schemas.microsoft.com/office/powerpoint/2010/main" xmlns="" val="417956394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75986-FFD7-4109-96AF-875094951910}"/>
              </a:ext>
            </a:extLst>
          </p:cNvPr>
          <p:cNvSpPr>
            <a:spLocks noGrp="1"/>
          </p:cNvSpPr>
          <p:nvPr>
            <p:ph type="title"/>
          </p:nvPr>
        </p:nvSpPr>
        <p:spPr>
          <a:xfrm>
            <a:off x="990600" y="228600"/>
            <a:ext cx="7200900" cy="1142385"/>
          </a:xfrm>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xmlns=""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p14="http://schemas.microsoft.com/office/powerpoint/2010/main" xmlns="" val="380862007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459489-FCD0-4B04-B680-3CB2957D6BE1}"/>
              </a:ext>
            </a:extLst>
          </p:cNvPr>
          <p:cNvSpPr>
            <a:spLocks noGrp="1"/>
          </p:cNvSpPr>
          <p:nvPr>
            <p:ph type="title"/>
          </p:nvPr>
        </p:nvSpPr>
        <p:spPr>
          <a:xfrm>
            <a:off x="990600" y="228600"/>
            <a:ext cx="7200900" cy="1142385"/>
          </a:xfrm>
        </p:spPr>
        <p:txBody>
          <a:bodyPr/>
          <a:lstStyle/>
          <a:p>
            <a:r>
              <a:rPr lang="en-MY" dirty="0"/>
              <a:t>Sequential Time vs. Synchronous Time</a:t>
            </a:r>
          </a:p>
        </p:txBody>
      </p:sp>
      <p:pic>
        <p:nvPicPr>
          <p:cNvPr id="4" name="Picture 3">
            <a:extLst>
              <a:ext uri="{FF2B5EF4-FFF2-40B4-BE49-F238E27FC236}">
                <a16:creationId xmlns:a16="http://schemas.microsoft.com/office/drawing/2014/main" xmlns="" id="{8F9F48CE-2868-488F-A1B0-58B5B8243E5B}"/>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371600"/>
            <a:ext cx="6826195" cy="4710961"/>
          </a:xfrm>
          <a:prstGeom prst="rect">
            <a:avLst/>
          </a:prstGeom>
          <a:noFill/>
          <a:ln>
            <a:noFill/>
          </a:ln>
        </p:spPr>
      </p:pic>
    </p:spTree>
    <p:extLst>
      <p:ext uri="{BB962C8B-B14F-4D97-AF65-F5344CB8AC3E}">
        <p14:creationId xmlns:p14="http://schemas.microsoft.com/office/powerpoint/2010/main" xmlns="" val="123817689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093F1-C58C-4EBF-B414-14C9D2359FF3}"/>
              </a:ext>
            </a:extLst>
          </p:cNvPr>
          <p:cNvSpPr>
            <a:spLocks noGrp="1"/>
          </p:cNvSpPr>
          <p:nvPr>
            <p:ph type="title"/>
          </p:nvPr>
        </p:nvSpPr>
        <p:spPr/>
        <p:txBody>
          <a:bodyPr/>
          <a:lstStyle/>
          <a:p>
            <a:r>
              <a:rPr lang="en-MY" dirty="0"/>
              <a:t>Examples of Monochronic and Polychronic</a:t>
            </a:r>
          </a:p>
        </p:txBody>
      </p:sp>
      <p:pic>
        <p:nvPicPr>
          <p:cNvPr id="4" name="Picture 3">
            <a:extLst>
              <a:ext uri="{FF2B5EF4-FFF2-40B4-BE49-F238E27FC236}">
                <a16:creationId xmlns:a16="http://schemas.microsoft.com/office/drawing/2014/main" xmlns="" id="{316FED89-1353-4F9E-AB64-ADEDD0DB0BC1}"/>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1122898" y="1988840"/>
            <a:ext cx="6898203" cy="4025037"/>
          </a:xfrm>
          <a:prstGeom prst="rect">
            <a:avLst/>
          </a:prstGeom>
          <a:noFill/>
          <a:ln>
            <a:noFill/>
          </a:ln>
        </p:spPr>
      </p:pic>
    </p:spTree>
    <p:extLst>
      <p:ext uri="{BB962C8B-B14F-4D97-AF65-F5344CB8AC3E}">
        <p14:creationId xmlns:p14="http://schemas.microsoft.com/office/powerpoint/2010/main" xmlns="" val="128081151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5B626-1B38-49E7-886A-501AEF29EC42}"/>
              </a:ext>
            </a:extLst>
          </p:cNvPr>
          <p:cNvSpPr>
            <a:spLocks noGrp="1"/>
          </p:cNvSpPr>
          <p:nvPr>
            <p:ph type="title"/>
          </p:nvPr>
        </p:nvSpPr>
        <p:spPr>
          <a:xfrm>
            <a:off x="990600" y="228600"/>
            <a:ext cx="7181850" cy="1417639"/>
          </a:xfrm>
        </p:spPr>
        <p:txBody>
          <a:bodyPr>
            <a:normAutofit fontScale="90000"/>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xmlns="" id="{B57929DD-0AAF-4D4B-978A-39DA946D20AD}"/>
              </a:ext>
            </a:extLst>
          </p:cNvPr>
          <p:cNvSpPr>
            <a:spLocks noGrp="1"/>
          </p:cNvSpPr>
          <p:nvPr>
            <p:ph idx="1"/>
          </p:nvPr>
        </p:nvSpPr>
        <p:spPr>
          <a:xfrm>
            <a:off x="685800" y="1828800"/>
            <a:ext cx="7620000" cy="4190999"/>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xmlns="" val="145048156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D1153-3380-48A7-A056-F4121640FA65}"/>
              </a:ext>
            </a:extLst>
          </p:cNvPr>
          <p:cNvSpPr>
            <a:spLocks noGrp="1"/>
          </p:cNvSpPr>
          <p:nvPr>
            <p:ph type="title"/>
          </p:nvPr>
        </p:nvSpPr>
        <p:spPr>
          <a:xfrm>
            <a:off x="914400" y="609600"/>
            <a:ext cx="7200900" cy="731839"/>
          </a:xfrm>
        </p:spPr>
        <p:txBody>
          <a:bodyPr/>
          <a:lstStyle/>
          <a:p>
            <a:r>
              <a:rPr lang="en-MY" dirty="0"/>
              <a:t>Question # </a:t>
            </a:r>
          </a:p>
        </p:txBody>
      </p:sp>
      <p:sp>
        <p:nvSpPr>
          <p:cNvPr id="3" name="Content Placeholder 2">
            <a:extLst>
              <a:ext uri="{FF2B5EF4-FFF2-40B4-BE49-F238E27FC236}">
                <a16:creationId xmlns:a16="http://schemas.microsoft.com/office/drawing/2014/main" xmlns="" id="{7C4D7128-3EE2-4B95-B9C8-BBF6DFB6E4E4}"/>
              </a:ext>
            </a:extLst>
          </p:cNvPr>
          <p:cNvSpPr>
            <a:spLocks noGrp="1"/>
          </p:cNvSpPr>
          <p:nvPr>
            <p:ph idx="1"/>
          </p:nvPr>
        </p:nvSpPr>
        <p:spPr/>
        <p:txBody>
          <a:bodyPr/>
          <a:lstStyle/>
          <a:p>
            <a:pPr marL="0" indent="0">
              <a:buNone/>
            </a:pPr>
            <a:r>
              <a:rPr lang="en-MY" sz="2400" dirty="0"/>
              <a:t>Employee job hopping where one changes jobs for career enhancement is a concept that is MOST associated with which of Hofstede's cultural dimensions ?</a:t>
            </a:r>
          </a:p>
          <a:p>
            <a:pPr marL="514350" indent="-514350">
              <a:buFont typeface="+mj-lt"/>
              <a:buAutoNum type="alphaUcPeriod"/>
            </a:pPr>
            <a:r>
              <a:rPr lang="en-MY" sz="2400" dirty="0"/>
              <a:t>Feminine culture	</a:t>
            </a:r>
          </a:p>
          <a:p>
            <a:pPr marL="514350" indent="-514350">
              <a:buFont typeface="+mj-lt"/>
              <a:buAutoNum type="alphaUcPeriod"/>
            </a:pPr>
            <a:r>
              <a:rPr lang="en-MY" sz="2400" dirty="0"/>
              <a:t>Individualism culture	</a:t>
            </a:r>
          </a:p>
          <a:p>
            <a:pPr marL="514350" indent="-514350">
              <a:buFont typeface="+mj-lt"/>
              <a:buAutoNum type="alphaUcPeriod"/>
            </a:pPr>
            <a:r>
              <a:rPr lang="en-MY" sz="2400" dirty="0"/>
              <a:t>High </a:t>
            </a:r>
            <a:r>
              <a:rPr lang="en-MY" sz="2400" dirty="0" err="1"/>
              <a:t>uncertainity</a:t>
            </a:r>
            <a:r>
              <a:rPr lang="en-MY" sz="2400" dirty="0"/>
              <a:t> avoidance culture	</a:t>
            </a:r>
          </a:p>
          <a:p>
            <a:pPr marL="514350" indent="-514350">
              <a:buFont typeface="+mj-lt"/>
              <a:buAutoNum type="alphaUcPeriod"/>
            </a:pPr>
            <a:r>
              <a:rPr lang="en-MY" sz="2400" dirty="0"/>
              <a:t>Collectivistic culture</a:t>
            </a:r>
          </a:p>
          <a:p>
            <a:pPr marL="514350" indent="-514350">
              <a:buFont typeface="+mj-lt"/>
              <a:buAutoNum type="alphaUcPeriod"/>
            </a:pPr>
            <a:endParaRPr lang="en-MY" dirty="0"/>
          </a:p>
        </p:txBody>
      </p:sp>
    </p:spTree>
    <p:extLst>
      <p:ext uri="{BB962C8B-B14F-4D97-AF65-F5344CB8AC3E}">
        <p14:creationId xmlns:p14="http://schemas.microsoft.com/office/powerpoint/2010/main" xmlns="" val="240300247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690975-4305-446D-9E8C-05F3BFD3762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59BF586C-C9BC-4CBE-9CF7-069805610D09}"/>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269583404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88767766"/>
              </p:ext>
            </p:extLst>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43600453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47FC9-AF6E-4D89-AB40-FF6420381062}"/>
              </a:ext>
            </a:extLst>
          </p:cNvPr>
          <p:cNvSpPr>
            <a:spLocks noGrp="1"/>
          </p:cNvSpPr>
          <p:nvPr>
            <p:ph type="title"/>
          </p:nvPr>
        </p:nvSpPr>
        <p:spPr>
          <a:xfrm>
            <a:off x="914400" y="304800"/>
            <a:ext cx="7200900" cy="731839"/>
          </a:xfrm>
        </p:spPr>
        <p:txBody>
          <a:bodyPr/>
          <a:lstStyle/>
          <a:p>
            <a:r>
              <a:rPr lang="en-MY" dirty="0"/>
              <a:t>Diversity Cultures</a:t>
            </a:r>
          </a:p>
        </p:txBody>
      </p:sp>
      <p:pic>
        <p:nvPicPr>
          <p:cNvPr id="5" name="Picture 4">
            <a:extLst>
              <a:ext uri="{FF2B5EF4-FFF2-40B4-BE49-F238E27FC236}">
                <a16:creationId xmlns:a16="http://schemas.microsoft.com/office/drawing/2014/main" xmlns="" id="{C92FE66C-0393-4ADA-94AC-1AE75EA1D62A}"/>
              </a:ext>
            </a:extLst>
          </p:cNvPr>
          <p:cNvPicPr>
            <a:picLocks noChangeAspect="1"/>
          </p:cNvPicPr>
          <p:nvPr/>
        </p:nvPicPr>
        <p:blipFill>
          <a:blip r:embed="rId2"/>
          <a:stretch>
            <a:fillRect/>
          </a:stretch>
        </p:blipFill>
        <p:spPr>
          <a:xfrm>
            <a:off x="1676400" y="1447800"/>
            <a:ext cx="5524551" cy="4277072"/>
          </a:xfrm>
          <a:prstGeom prst="rect">
            <a:avLst/>
          </a:prstGeom>
          <a:ln w="15875">
            <a:solidFill>
              <a:schemeClr val="tx1"/>
            </a:solidFill>
          </a:ln>
        </p:spPr>
      </p:pic>
    </p:spTree>
    <p:extLst>
      <p:ext uri="{BB962C8B-B14F-4D97-AF65-F5344CB8AC3E}">
        <p14:creationId xmlns:p14="http://schemas.microsoft.com/office/powerpoint/2010/main" xmlns="" val="143285728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29E86-3EEB-4279-A592-050FEC18F223}"/>
              </a:ext>
            </a:extLst>
          </p:cNvPr>
          <p:cNvSpPr>
            <a:spLocks noGrp="1"/>
          </p:cNvSpPr>
          <p:nvPr>
            <p:ph type="title"/>
          </p:nvPr>
        </p:nvSpPr>
        <p:spPr>
          <a:xfrm>
            <a:off x="990600" y="304800"/>
            <a:ext cx="7200900" cy="655639"/>
          </a:xfrm>
        </p:spPr>
        <p:txBody>
          <a:bodyPr/>
          <a:lstStyle/>
          <a:p>
            <a:r>
              <a:rPr lang="en-MY" dirty="0"/>
              <a:t>Family</a:t>
            </a:r>
          </a:p>
        </p:txBody>
      </p:sp>
      <p:sp>
        <p:nvSpPr>
          <p:cNvPr id="3" name="Content Placeholder 2">
            <a:extLst>
              <a:ext uri="{FF2B5EF4-FFF2-40B4-BE49-F238E27FC236}">
                <a16:creationId xmlns:a16="http://schemas.microsoft.com/office/drawing/2014/main" xmlns="" id="{4B9C2F7D-84DF-4EE8-8B5D-EE9716BD1A43}"/>
              </a:ext>
            </a:extLst>
          </p:cNvPr>
          <p:cNvSpPr>
            <a:spLocks noGrp="1"/>
          </p:cNvSpPr>
          <p:nvPr>
            <p:ph idx="1"/>
          </p:nvPr>
        </p:nvSpPr>
        <p:spPr/>
        <p:txBody>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r>
              <a:rPr lang="en-MY" dirty="0"/>
              <a:t>.</a:t>
            </a:r>
          </a:p>
        </p:txBody>
      </p:sp>
    </p:spTree>
    <p:extLst>
      <p:ext uri="{BB962C8B-B14F-4D97-AF65-F5344CB8AC3E}">
        <p14:creationId xmlns:p14="http://schemas.microsoft.com/office/powerpoint/2010/main" xmlns="" val="153740001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77574-8DB0-4AFE-8809-E5DFD89B72DB}"/>
              </a:ext>
            </a:extLst>
          </p:cNvPr>
          <p:cNvSpPr>
            <a:spLocks noGrp="1"/>
          </p:cNvSpPr>
          <p:nvPr>
            <p:ph type="title"/>
          </p:nvPr>
        </p:nvSpPr>
        <p:spPr>
          <a:xfrm>
            <a:off x="1066800" y="228600"/>
            <a:ext cx="7200900" cy="1142385"/>
          </a:xfrm>
        </p:spPr>
        <p:txBody>
          <a:bodyPr/>
          <a:lstStyle/>
          <a:p>
            <a:r>
              <a:rPr lang="en-MY" dirty="0"/>
              <a:t>Eiffel Tower</a:t>
            </a:r>
          </a:p>
        </p:txBody>
      </p:sp>
      <p:sp>
        <p:nvSpPr>
          <p:cNvPr id="3" name="Content Placeholder 2">
            <a:extLst>
              <a:ext uri="{FF2B5EF4-FFF2-40B4-BE49-F238E27FC236}">
                <a16:creationId xmlns:a16="http://schemas.microsoft.com/office/drawing/2014/main" xmlns="" id="{C6C41889-2603-461E-B814-5D0B313AA49F}"/>
              </a:ext>
            </a:extLst>
          </p:cNvPr>
          <p:cNvSpPr>
            <a:spLocks noGrp="1"/>
          </p:cNvSpPr>
          <p:nvPr>
            <p:ph idx="1"/>
          </p:nvPr>
        </p:nvSpPr>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xmlns="" val="241755192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86E26-B669-4094-9605-F1CACB074B16}"/>
              </a:ext>
            </a:extLst>
          </p:cNvPr>
          <p:cNvSpPr>
            <a:spLocks noGrp="1"/>
          </p:cNvSpPr>
          <p:nvPr>
            <p:ph type="title"/>
          </p:nvPr>
        </p:nvSpPr>
        <p:spPr>
          <a:xfrm>
            <a:off x="914400" y="228600"/>
            <a:ext cx="7200900" cy="1142385"/>
          </a:xfrm>
        </p:spPr>
        <p:txBody>
          <a:bodyPr/>
          <a:lstStyle/>
          <a:p>
            <a:r>
              <a:rPr lang="en-MY" dirty="0"/>
              <a:t>Incubator</a:t>
            </a:r>
          </a:p>
        </p:txBody>
      </p:sp>
      <p:sp>
        <p:nvSpPr>
          <p:cNvPr id="3" name="Content Placeholder 2">
            <a:extLst>
              <a:ext uri="{FF2B5EF4-FFF2-40B4-BE49-F238E27FC236}">
                <a16:creationId xmlns:a16="http://schemas.microsoft.com/office/drawing/2014/main" xmlns="" id="{6FFF9C84-76CF-4FA1-B650-084A9C62846F}"/>
              </a:ext>
            </a:extLst>
          </p:cNvPr>
          <p:cNvSpPr>
            <a:spLocks noGrp="1"/>
          </p:cNvSpPr>
          <p:nvPr>
            <p:ph idx="1"/>
          </p:nvPr>
        </p:nvSpPr>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xmlns="" val="49691836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xmlns=""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xmlns="" val="226364012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 A corporate culture high on person and hierarchical value dimensions is called</a:t>
            </a:r>
          </a:p>
          <a:p>
            <a:pPr marL="0" indent="0">
              <a:buNone/>
            </a:pPr>
            <a:r>
              <a:rPr lang="en-MY" sz="2400" dirty="0"/>
              <a:t>a) Eiffel Tower.</a:t>
            </a:r>
          </a:p>
          <a:p>
            <a:pPr marL="0" indent="0">
              <a:buNone/>
            </a:pPr>
            <a:r>
              <a:rPr lang="en-MY" sz="2400" dirty="0"/>
              <a:t>b) Guided Missile.</a:t>
            </a:r>
          </a:p>
          <a:p>
            <a:pPr marL="0" indent="0">
              <a:buNone/>
            </a:pPr>
            <a:r>
              <a:rPr lang="en-MY" sz="2400" dirty="0"/>
              <a:t>c) Family.</a:t>
            </a:r>
          </a:p>
          <a:p>
            <a:pPr marL="0" indent="0">
              <a:buNone/>
            </a:pPr>
            <a:r>
              <a:rPr lang="en-MY" sz="2400" dirty="0"/>
              <a:t>d) Incubator</a:t>
            </a:r>
          </a:p>
          <a:p>
            <a:pPr marL="0" indent="0">
              <a:buNone/>
            </a:pPr>
            <a:endParaRPr lang="en-MY" dirty="0"/>
          </a:p>
        </p:txBody>
      </p:sp>
    </p:spTree>
    <p:extLst>
      <p:ext uri="{BB962C8B-B14F-4D97-AF65-F5344CB8AC3E}">
        <p14:creationId xmlns:p14="http://schemas.microsoft.com/office/powerpoint/2010/main" xmlns="" val="3610366811"/>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3958615639"/>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827584" y="332656"/>
          <a:ext cx="7632848" cy="6264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763190"/>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E4DC32-1AB8-4454-A9ED-ABCACE250557}"/>
              </a:ext>
            </a:extLst>
          </p:cNvPr>
          <p:cNvSpPr>
            <a:spLocks noGrp="1"/>
          </p:cNvSpPr>
          <p:nvPr>
            <p:ph type="title"/>
          </p:nvPr>
        </p:nvSpPr>
        <p:spPr>
          <a:xfrm>
            <a:off x="990600" y="228600"/>
            <a:ext cx="7200900" cy="1142385"/>
          </a:xfrm>
        </p:spPr>
        <p:txBody>
          <a:bodyPr/>
          <a:lstStyle/>
          <a:p>
            <a:r>
              <a:rPr lang="en-MY" dirty="0"/>
              <a:t>Edward Hall’s Cultural dimensions</a:t>
            </a:r>
          </a:p>
        </p:txBody>
      </p:sp>
      <p:sp>
        <p:nvSpPr>
          <p:cNvPr id="3" name="Content Placeholder 2">
            <a:extLst>
              <a:ext uri="{FF2B5EF4-FFF2-40B4-BE49-F238E27FC236}">
                <a16:creationId xmlns:a16="http://schemas.microsoft.com/office/drawing/2014/main" xmlns="" id="{C2A59C64-9BDD-4474-88E6-89357FB5C79B}"/>
              </a:ext>
            </a:extLst>
          </p:cNvPr>
          <p:cNvSpPr>
            <a:spLocks noGrp="1"/>
          </p:cNvSpPr>
          <p:nvPr>
            <p:ph idx="1"/>
          </p:nvPr>
        </p:nvSpPr>
        <p:spPr/>
        <p:txBody>
          <a:bodyPr>
            <a:normAutofit/>
          </a:bodyPr>
          <a:lstStyle/>
          <a:p>
            <a:r>
              <a:rPr lang="en-MY" sz="2400" dirty="0"/>
              <a:t>Edward T Hall was an American anthropologist and cross-cultural researcher.</a:t>
            </a:r>
          </a:p>
          <a:p>
            <a:endParaRPr lang="en-MY" sz="2400" dirty="0"/>
          </a:p>
          <a:p>
            <a:r>
              <a:rPr lang="en-MY" sz="2400" dirty="0"/>
              <a:t>While teaching inter-cultural communications skills to foreign service personnel, developed the concept of "high context culture" and "low context culture", and wrote several popular practical books on dealing with cross-cultural issues. </a:t>
            </a:r>
          </a:p>
        </p:txBody>
      </p:sp>
    </p:spTree>
    <p:extLst>
      <p:ext uri="{BB962C8B-B14F-4D97-AF65-F5344CB8AC3E}">
        <p14:creationId xmlns:p14="http://schemas.microsoft.com/office/powerpoint/2010/main" xmlns="" val="2894678426"/>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F8A356-D884-45B2-80A8-5DF22AFE2552}"/>
              </a:ext>
            </a:extLst>
          </p:cNvPr>
          <p:cNvSpPr>
            <a:spLocks noGrp="1"/>
          </p:cNvSpPr>
          <p:nvPr>
            <p:ph type="title"/>
          </p:nvPr>
        </p:nvSpPr>
        <p:spPr>
          <a:xfrm>
            <a:off x="990600" y="228600"/>
            <a:ext cx="7200900" cy="1142385"/>
          </a:xfrm>
        </p:spPr>
        <p:txBody>
          <a:bodyPr/>
          <a:lstStyle/>
          <a:p>
            <a:r>
              <a:rPr lang="en-MY" dirty="0"/>
              <a:t>High vs Low Context Culture</a:t>
            </a:r>
          </a:p>
        </p:txBody>
      </p:sp>
      <p:pic>
        <p:nvPicPr>
          <p:cNvPr id="5" name="Picture 4">
            <a:extLst>
              <a:ext uri="{FF2B5EF4-FFF2-40B4-BE49-F238E27FC236}">
                <a16:creationId xmlns:a16="http://schemas.microsoft.com/office/drawing/2014/main" xmlns="" id="{F6FCEAF7-9A76-42C8-A0D1-5AB2404A9F65}"/>
              </a:ext>
            </a:extLst>
          </p:cNvPr>
          <p:cNvPicPr>
            <a:picLocks noChangeAspect="1"/>
          </p:cNvPicPr>
          <p:nvPr/>
        </p:nvPicPr>
        <p:blipFill>
          <a:blip r:embed="rId2"/>
          <a:stretch>
            <a:fillRect/>
          </a:stretch>
        </p:blipFill>
        <p:spPr>
          <a:xfrm>
            <a:off x="1447800" y="1600200"/>
            <a:ext cx="5624841" cy="3977035"/>
          </a:xfrm>
          <a:prstGeom prst="rect">
            <a:avLst/>
          </a:prstGeom>
        </p:spPr>
      </p:pic>
    </p:spTree>
    <p:extLst>
      <p:ext uri="{BB962C8B-B14F-4D97-AF65-F5344CB8AC3E}">
        <p14:creationId xmlns:p14="http://schemas.microsoft.com/office/powerpoint/2010/main" xmlns="" val="105038466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20F7F5-CBA7-4A9A-96B5-9CBC6A2E1B76}"/>
              </a:ext>
            </a:extLst>
          </p:cNvPr>
          <p:cNvSpPr>
            <a:spLocks noGrp="1"/>
          </p:cNvSpPr>
          <p:nvPr>
            <p:ph type="title"/>
          </p:nvPr>
        </p:nvSpPr>
        <p:spPr>
          <a:xfrm>
            <a:off x="990600" y="152400"/>
            <a:ext cx="7200900" cy="1142385"/>
          </a:xfrm>
        </p:spPr>
        <p:txBody>
          <a:bodyPr/>
          <a:lstStyle/>
          <a:p>
            <a:r>
              <a:rPr lang="en-MY" dirty="0"/>
              <a:t>High context Culture</a:t>
            </a:r>
          </a:p>
        </p:txBody>
      </p:sp>
      <p:sp>
        <p:nvSpPr>
          <p:cNvPr id="3" name="Content Placeholder 2">
            <a:extLst>
              <a:ext uri="{FF2B5EF4-FFF2-40B4-BE49-F238E27FC236}">
                <a16:creationId xmlns:a16="http://schemas.microsoft.com/office/drawing/2014/main" xmlns="" id="{FDA62DCE-E19D-4A9E-BB2D-C6858A0C0C9E}"/>
              </a:ext>
            </a:extLst>
          </p:cNvPr>
          <p:cNvSpPr>
            <a:spLocks noGrp="1"/>
          </p:cNvSpPr>
          <p:nvPr>
            <p:ph idx="1"/>
          </p:nvPr>
        </p:nvSpPr>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xmlns="" val="380927053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EE470-A97B-49F5-935E-C244B81EE297}"/>
              </a:ext>
            </a:extLst>
          </p:cNvPr>
          <p:cNvSpPr>
            <a:spLocks noGrp="1"/>
          </p:cNvSpPr>
          <p:nvPr>
            <p:ph type="title"/>
          </p:nvPr>
        </p:nvSpPr>
        <p:spPr>
          <a:xfrm>
            <a:off x="990600" y="228600"/>
            <a:ext cx="7200900" cy="1142385"/>
          </a:xfrm>
        </p:spPr>
        <p:txBody>
          <a:bodyPr/>
          <a:lstStyle/>
          <a:p>
            <a:r>
              <a:rPr lang="en-MY" dirty="0"/>
              <a:t>Low context Culture</a:t>
            </a:r>
          </a:p>
        </p:txBody>
      </p:sp>
      <p:sp>
        <p:nvSpPr>
          <p:cNvPr id="3" name="Content Placeholder 2">
            <a:extLst>
              <a:ext uri="{FF2B5EF4-FFF2-40B4-BE49-F238E27FC236}">
                <a16:creationId xmlns:a16="http://schemas.microsoft.com/office/drawing/2014/main" xmlns="" id="{05A41454-BF13-4A2C-99C6-5553A5F437C8}"/>
              </a:ext>
            </a:extLst>
          </p:cNvPr>
          <p:cNvSpPr>
            <a:spLocks noGrp="1"/>
          </p:cNvSpPr>
          <p:nvPr>
            <p:ph idx="1"/>
          </p:nvPr>
        </p:nvSpPr>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p14="http://schemas.microsoft.com/office/powerpoint/2010/main" xmlns="" val="1083227138"/>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B08129-5038-47F2-98BF-745226494BB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98C037B2-28B2-4DC2-82D2-DB670F8E8C57}"/>
              </a:ext>
            </a:extLst>
          </p:cNvPr>
          <p:cNvSpPr>
            <a:spLocks noGrp="1"/>
          </p:cNvSpPr>
          <p:nvPr>
            <p:ph idx="1"/>
          </p:nvPr>
        </p:nvSpPr>
        <p:spPr/>
        <p:txBody>
          <a:bodyPr/>
          <a:lstStyle/>
          <a:p>
            <a:pPr marL="0" indent="0">
              <a:buNone/>
            </a:pPr>
            <a:r>
              <a:rPr lang="en-MY" sz="2400" dirty="0"/>
              <a:t>An example of a high-context national culture is</a:t>
            </a:r>
          </a:p>
          <a:p>
            <a:pPr marL="0" indent="0">
              <a:buNone/>
            </a:pPr>
            <a:r>
              <a:rPr lang="en-MY" sz="2400" dirty="0"/>
              <a:t>a) United Kingdom.</a:t>
            </a:r>
          </a:p>
          <a:p>
            <a:pPr marL="0" indent="0">
              <a:buNone/>
            </a:pPr>
            <a:r>
              <a:rPr lang="en-MY" sz="2400" dirty="0"/>
              <a:t>b) Canada.</a:t>
            </a:r>
          </a:p>
          <a:p>
            <a:pPr marL="0" indent="0">
              <a:buNone/>
            </a:pPr>
            <a:r>
              <a:rPr lang="en-MY" sz="2400" dirty="0"/>
              <a:t>c) United States.</a:t>
            </a:r>
          </a:p>
          <a:p>
            <a:pPr marL="0" indent="0">
              <a:buNone/>
            </a:pPr>
            <a:r>
              <a:rPr lang="en-MY" sz="2400" dirty="0"/>
              <a:t>d) Japan.</a:t>
            </a:r>
          </a:p>
          <a:p>
            <a:pPr marL="0" indent="0">
              <a:buNone/>
            </a:pPr>
            <a:endParaRPr lang="en-MY" dirty="0"/>
          </a:p>
        </p:txBody>
      </p:sp>
    </p:spTree>
    <p:extLst>
      <p:ext uri="{BB962C8B-B14F-4D97-AF65-F5344CB8AC3E}">
        <p14:creationId xmlns:p14="http://schemas.microsoft.com/office/powerpoint/2010/main" xmlns="" val="137301971"/>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1A64-CEEB-48F1-8692-547FB8832B1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471086F2-F659-4C07-A65E-CDDE3AD51CA9}"/>
              </a:ext>
            </a:extLst>
          </p:cNvPr>
          <p:cNvSpPr>
            <a:spLocks noGrp="1"/>
          </p:cNvSpPr>
          <p:nvPr>
            <p:ph idx="1"/>
          </p:nvPr>
        </p:nvSpPr>
        <p:spPr/>
        <p:txBody>
          <a:bodyPr>
            <a:normAutofit/>
          </a:bodyPr>
          <a:lstStyle/>
          <a:p>
            <a:r>
              <a:rPr lang="en-MY" sz="2400" dirty="0"/>
              <a:t>Option D</a:t>
            </a:r>
          </a:p>
        </p:txBody>
      </p:sp>
    </p:spTree>
    <p:extLst>
      <p:ext uri="{BB962C8B-B14F-4D97-AF65-F5344CB8AC3E}">
        <p14:creationId xmlns:p14="http://schemas.microsoft.com/office/powerpoint/2010/main" xmlns="" val="219734278"/>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p:txBody>
          <a:bodyPr/>
          <a:lstStyle/>
          <a:p>
            <a:pPr marL="0" indent="0">
              <a:buNone/>
            </a:pPr>
            <a:r>
              <a:rPr lang="en-MY" sz="2400" dirty="0"/>
              <a:t>In low-context cultures, the focus of communication is on :</a:t>
            </a:r>
          </a:p>
          <a:p>
            <a:pPr marL="0" indent="0">
              <a:buNone/>
            </a:pPr>
            <a:r>
              <a:rPr lang="en-MY" sz="2400" dirty="0"/>
              <a:t>a) cultural filters.</a:t>
            </a:r>
          </a:p>
          <a:p>
            <a:pPr marL="0" indent="0">
              <a:buNone/>
            </a:pPr>
            <a:r>
              <a:rPr lang="en-MY" sz="2400" dirty="0"/>
              <a:t>b) words.</a:t>
            </a:r>
          </a:p>
          <a:p>
            <a:pPr marL="0" indent="0">
              <a:buNone/>
            </a:pPr>
            <a:r>
              <a:rPr lang="en-MY" sz="2400" dirty="0"/>
              <a:t>c) nonverbal cues.</a:t>
            </a:r>
          </a:p>
          <a:p>
            <a:pPr marL="0" indent="0">
              <a:buNone/>
            </a:pPr>
            <a:r>
              <a:rPr lang="en-MY" sz="2400" dirty="0"/>
              <a:t>d) relationships.</a:t>
            </a:r>
          </a:p>
          <a:p>
            <a:pPr marL="0" indent="0">
              <a:buNone/>
            </a:pPr>
            <a:endParaRPr lang="en-MY" dirty="0"/>
          </a:p>
        </p:txBody>
      </p:sp>
    </p:spTree>
    <p:extLst>
      <p:ext uri="{BB962C8B-B14F-4D97-AF65-F5344CB8AC3E}">
        <p14:creationId xmlns:p14="http://schemas.microsoft.com/office/powerpoint/2010/main" xmlns="" val="392348536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AAA5A0-0B24-4A0D-84A9-DFF7A0FD3A49}"/>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xmlns="" id="{BC6D0C16-8578-4AE3-BF79-B7B4F3127AC0}"/>
              </a:ext>
            </a:extLst>
          </p:cNvPr>
          <p:cNvSpPr>
            <a:spLocks noGrp="1"/>
          </p:cNvSpPr>
          <p:nvPr>
            <p:ph idx="1"/>
          </p:nvPr>
        </p:nvSpPr>
        <p:spPr/>
        <p:txBody>
          <a:bodyPr>
            <a:normAutofit/>
          </a:bodyPr>
          <a:lstStyle/>
          <a:p>
            <a:pPr marL="0" indent="0">
              <a:buNone/>
            </a:pPr>
            <a:r>
              <a:rPr lang="en-MY" sz="2400" dirty="0"/>
              <a:t>Option B</a:t>
            </a:r>
          </a:p>
        </p:txBody>
      </p:sp>
    </p:spTree>
    <p:extLst>
      <p:ext uri="{BB962C8B-B14F-4D97-AF65-F5344CB8AC3E}">
        <p14:creationId xmlns:p14="http://schemas.microsoft.com/office/powerpoint/2010/main" xmlns="" val="1845631545"/>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B3C645-CE60-43DA-9D0E-F76B88D2520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46977F02-0A01-4E4B-8316-F51599FC7CC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xmlns="" val="83875428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2191</TotalTime>
  <Words>3024</Words>
  <Application>Microsoft Office PowerPoint</Application>
  <PresentationFormat>On-screen Show (4:3)</PresentationFormat>
  <Paragraphs>245</Paragraphs>
  <Slides>62</Slides>
  <Notes>5</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Diamond Grid 16x9</vt:lpstr>
      <vt:lpstr>WORKPLACE CULTURE - I</vt:lpstr>
      <vt:lpstr>Slide 2</vt:lpstr>
      <vt:lpstr>Culture</vt:lpstr>
      <vt:lpstr>Organisational Culture</vt:lpstr>
      <vt:lpstr>Culture vs Climate</vt:lpstr>
      <vt:lpstr>Culture and Reward System</vt:lpstr>
      <vt:lpstr>Ethnocentrism</vt:lpstr>
      <vt:lpstr>Cultural Stereotypes</vt:lpstr>
      <vt:lpstr>Cultural Determinism</vt:lpstr>
      <vt:lpstr>Cultural Relativism</vt:lpstr>
      <vt:lpstr>Edgar Schein Theory of Culture</vt:lpstr>
      <vt:lpstr>Artifacts</vt:lpstr>
      <vt:lpstr>Espoused Values</vt:lpstr>
      <vt:lpstr>Basic Assumptions</vt:lpstr>
      <vt:lpstr>Edgar Schein’s Model</vt:lpstr>
      <vt:lpstr>Organisational Culture</vt:lpstr>
      <vt:lpstr>Slide 17</vt:lpstr>
      <vt:lpstr>Hofstede's Six Dimensions of Culture</vt:lpstr>
      <vt:lpstr>Hofstede Six Dimensions</vt:lpstr>
      <vt:lpstr>Hofstede’s Cultural Dimensions</vt:lpstr>
      <vt:lpstr>Power Distance</vt:lpstr>
      <vt:lpstr>Examples of Power Distance</vt:lpstr>
      <vt:lpstr>Individualism vs. Collectivism</vt:lpstr>
      <vt:lpstr>Masculinity vs. Femininity</vt:lpstr>
      <vt:lpstr>Uncertainty Avoidance</vt:lpstr>
      <vt:lpstr>Long- vs. Short-Term Orientation</vt:lpstr>
      <vt:lpstr>Indulgence/Restraint</vt:lpstr>
      <vt:lpstr>Question # </vt:lpstr>
      <vt:lpstr>Answer # </vt:lpstr>
      <vt:lpstr>Slide 30</vt:lpstr>
      <vt:lpstr>Trompenaars and Hampden-Turner's Seven Dimensions of Culture</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Achievement vs. Ascription</vt:lpstr>
      <vt:lpstr>Sequential Time vs. Synchronous Time (How People Manage Time)</vt:lpstr>
      <vt:lpstr>Sequential Time vs. Synchronous Time</vt:lpstr>
      <vt:lpstr>Examples of Monochronic and Polychronic</vt:lpstr>
      <vt:lpstr>Inner-directed vs. Outer-directed (How People Relate to Their Environment)</vt:lpstr>
      <vt:lpstr>Question # </vt:lpstr>
      <vt:lpstr>Answer # </vt:lpstr>
      <vt:lpstr>Slide 45</vt:lpstr>
      <vt:lpstr>Diversity Cultures</vt:lpstr>
      <vt:lpstr>Family</vt:lpstr>
      <vt:lpstr>Eiffel Tower</vt:lpstr>
      <vt:lpstr>Incubator</vt:lpstr>
      <vt:lpstr>Guided Missile</vt:lpstr>
      <vt:lpstr>Question # </vt:lpstr>
      <vt:lpstr>Answer # </vt:lpstr>
      <vt:lpstr>Slide 53</vt:lpstr>
      <vt:lpstr>Edward Hall’s Cultural dimensions</vt:lpstr>
      <vt:lpstr>High vs Low Context Culture</vt:lpstr>
      <vt:lpstr>High context Culture</vt:lpstr>
      <vt:lpstr>Low context Culture</vt:lpstr>
      <vt:lpstr>Question # </vt:lpstr>
      <vt:lpstr>Answer # </vt:lpstr>
      <vt:lpstr>Question # </vt:lpstr>
      <vt:lpstr>Answer # </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64</cp:revision>
  <cp:lastPrinted>1601-01-01T00:00:00Z</cp:lastPrinted>
  <dcterms:created xsi:type="dcterms:W3CDTF">2020-07-09T15:12:46Z</dcterms:created>
  <dcterms:modified xsi:type="dcterms:W3CDTF">2022-09-21T17:12:26Z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