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258" r:id="rId3"/>
    <p:sldId id="259" r:id="rId4"/>
    <p:sldId id="262" r:id="rId5"/>
    <p:sldId id="263" r:id="rId6"/>
    <p:sldId id="337" r:id="rId7"/>
    <p:sldId id="338" r:id="rId8"/>
    <p:sldId id="260" r:id="rId9"/>
    <p:sldId id="261" r:id="rId10"/>
    <p:sldId id="326" r:id="rId11"/>
    <p:sldId id="328" r:id="rId12"/>
    <p:sldId id="329" r:id="rId13"/>
    <p:sldId id="330" r:id="rId14"/>
    <p:sldId id="331" r:id="rId15"/>
    <p:sldId id="332" r:id="rId16"/>
    <p:sldId id="333"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34" r:id="rId32"/>
    <p:sldId id="335" r:id="rId33"/>
    <p:sldId id="336"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277" r:id="rId48"/>
    <p:sldId id="279" r:id="rId49"/>
    <p:sldId id="280" r:id="rId50"/>
    <p:sldId id="340" r:id="rId51"/>
    <p:sldId id="339" r:id="rId52"/>
    <p:sldId id="278" r:id="rId53"/>
    <p:sldId id="281" r:id="rId54"/>
    <p:sldId id="282" r:id="rId55"/>
    <p:sldId id="283" r:id="rId56"/>
    <p:sldId id="284" r:id="rId57"/>
    <p:sldId id="310"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WORKPLACE CULTURE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Culture Definition</a:t>
            </a:r>
          </a:p>
        </p:txBody>
      </p:sp>
      <p:sp>
        <p:nvSpPr>
          <p:cNvPr id="3" name="Content Placeholder 2">
            <a:extLst>
              <a:ext uri="{FF2B5EF4-FFF2-40B4-BE49-F238E27FC236}">
                <a16:creationId xmlns:a16="http://schemas.microsoft.com/office/drawing/2014/main" id="{26D72578-9337-4BC0-98A4-3D96D96F37E9}"/>
              </a:ext>
            </a:extLst>
          </p:cNvPr>
          <p:cNvSpPr>
            <a:spLocks noGrp="1"/>
          </p:cNvSpPr>
          <p:nvPr>
            <p:ph idx="1"/>
          </p:nvPr>
        </p:nvSpPr>
        <p:spPr/>
        <p:txBody>
          <a:bodyPr/>
          <a:lstStyle/>
          <a:p>
            <a:pPr marL="0" indent="0">
              <a:buNone/>
            </a:pPr>
            <a:r>
              <a:rPr lang="en-MY" dirty="0"/>
              <a:t>"Culture” refers to the complex collection of knowledge, folklore, language, rules, rituals, habits, lifestyles, attitudes, beliefs, and customs that link and give a common identity to a particular group of people at a specific point in time.</a:t>
            </a:r>
          </a:p>
        </p:txBody>
      </p:sp>
    </p:spTree>
    <p:extLst>
      <p:ext uri="{BB962C8B-B14F-4D97-AF65-F5344CB8AC3E}">
        <p14:creationId xmlns:p14="http://schemas.microsoft.com/office/powerpoint/2010/main" val="2263314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Characteristics of Culture</a:t>
            </a:r>
          </a:p>
        </p:txBody>
      </p:sp>
      <p:sp>
        <p:nvSpPr>
          <p:cNvPr id="3" name="Content Placeholder 2">
            <a:extLst>
              <a:ext uri="{FF2B5EF4-FFF2-40B4-BE49-F238E27FC236}">
                <a16:creationId xmlns:a16="http://schemas.microsoft.com/office/drawing/2014/main" id="{0E4D5378-E6F3-46B5-868B-19B2410B7D27}"/>
              </a:ext>
            </a:extLst>
          </p:cNvPr>
          <p:cNvSpPr>
            <a:spLocks noGrp="1"/>
          </p:cNvSpPr>
          <p:nvPr>
            <p:ph idx="1"/>
          </p:nvPr>
        </p:nvSpPr>
        <p:spPr/>
        <p:txBody>
          <a:bodyPr/>
          <a:lstStyle/>
          <a:p>
            <a:r>
              <a:rPr lang="en-MY" dirty="0"/>
              <a:t>Cultures are subjective</a:t>
            </a:r>
          </a:p>
          <a:p>
            <a:r>
              <a:rPr lang="en-MY" dirty="0"/>
              <a:t>Cultures change over time</a:t>
            </a:r>
          </a:p>
          <a:p>
            <a:r>
              <a:rPr lang="en-MY" dirty="0"/>
              <a:t>Cultures are largely invisible</a:t>
            </a:r>
          </a:p>
          <a:p>
            <a:r>
              <a:rPr lang="en-MY" dirty="0"/>
              <a:t>Cultures are influenced by media</a:t>
            </a:r>
          </a:p>
          <a:p>
            <a:r>
              <a:rPr lang="en-MY" dirty="0"/>
              <a:t>Cultures depend on communication</a:t>
            </a:r>
          </a:p>
          <a:p>
            <a:r>
              <a:rPr lang="en-MY" dirty="0"/>
              <a:t>Cultures are shaped by communication</a:t>
            </a:r>
          </a:p>
          <a:p>
            <a:r>
              <a:rPr lang="en-MY" dirty="0"/>
              <a:t>Cultures depend on communication</a:t>
            </a:r>
          </a:p>
        </p:txBody>
      </p:sp>
    </p:spTree>
    <p:extLst>
      <p:ext uri="{BB962C8B-B14F-4D97-AF65-F5344CB8AC3E}">
        <p14:creationId xmlns:p14="http://schemas.microsoft.com/office/powerpoint/2010/main" val="1329924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057C-F450-4DFC-B303-FAA8E7CD492B}"/>
              </a:ext>
            </a:extLst>
          </p:cNvPr>
          <p:cNvSpPr>
            <a:spLocks noGrp="1"/>
          </p:cNvSpPr>
          <p:nvPr>
            <p:ph type="title"/>
          </p:nvPr>
        </p:nvSpPr>
        <p:spPr/>
        <p:txBody>
          <a:bodyPr/>
          <a:lstStyle/>
          <a:p>
            <a:r>
              <a:rPr lang="en-MY" dirty="0"/>
              <a:t>Organization Culture</a:t>
            </a:r>
          </a:p>
        </p:txBody>
      </p:sp>
      <p:sp>
        <p:nvSpPr>
          <p:cNvPr id="3" name="Content Placeholder 2">
            <a:extLst>
              <a:ext uri="{FF2B5EF4-FFF2-40B4-BE49-F238E27FC236}">
                <a16:creationId xmlns:a16="http://schemas.microsoft.com/office/drawing/2014/main" id="{977D4F22-85B1-41C5-82AB-7533D8F93EB4}"/>
              </a:ext>
            </a:extLst>
          </p:cNvPr>
          <p:cNvSpPr>
            <a:spLocks noGrp="1"/>
          </p:cNvSpPr>
          <p:nvPr>
            <p:ph idx="1"/>
          </p:nvPr>
        </p:nvSpPr>
        <p:spPr/>
        <p:txBody>
          <a:bodyPr/>
          <a:lstStyle/>
          <a:p>
            <a:pPr marL="0" indent="0">
              <a:buNone/>
            </a:pPr>
            <a:r>
              <a:rPr lang="en-MY" dirty="0"/>
              <a:t>According to Edgar Schein, organizational culture mainly consists of three domains:</a:t>
            </a:r>
          </a:p>
          <a:p>
            <a:r>
              <a:rPr lang="en-MY" dirty="0"/>
              <a:t>Basic underlying assumptions (unconscious taken for granted beliefs and values: these are not visible)</a:t>
            </a:r>
          </a:p>
          <a:p>
            <a:r>
              <a:rPr lang="en-MY" dirty="0"/>
              <a:t>Espoused values (may appear through surveys)</a:t>
            </a:r>
          </a:p>
          <a:p>
            <a:r>
              <a:rPr lang="en-MY" dirty="0"/>
              <a:t>Artifacts (visible behaviour)</a:t>
            </a:r>
          </a:p>
        </p:txBody>
      </p:sp>
    </p:spTree>
    <p:extLst>
      <p:ext uri="{BB962C8B-B14F-4D97-AF65-F5344CB8AC3E}">
        <p14:creationId xmlns:p14="http://schemas.microsoft.com/office/powerpoint/2010/main" val="4083299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46B0-BC65-4328-9CEE-479E239A65D4}"/>
              </a:ext>
            </a:extLst>
          </p:cNvPr>
          <p:cNvSpPr>
            <a:spLocks noGrp="1"/>
          </p:cNvSpPr>
          <p:nvPr>
            <p:ph type="title"/>
          </p:nvPr>
        </p:nvSpPr>
        <p:spPr/>
        <p:txBody>
          <a:bodyPr/>
          <a:lstStyle/>
          <a:p>
            <a:r>
              <a:rPr lang="en-MY" dirty="0"/>
              <a:t>Organization Culture</a:t>
            </a:r>
          </a:p>
        </p:txBody>
      </p:sp>
      <p:pic>
        <p:nvPicPr>
          <p:cNvPr id="6" name="Picture 5">
            <a:extLst>
              <a:ext uri="{FF2B5EF4-FFF2-40B4-BE49-F238E27FC236}">
                <a16:creationId xmlns:a16="http://schemas.microsoft.com/office/drawing/2014/main" id="{D6E536A9-28F3-4D0F-92A7-145335BBD24B}"/>
              </a:ext>
            </a:extLst>
          </p:cNvPr>
          <p:cNvPicPr>
            <a:picLocks noChangeAspect="1"/>
          </p:cNvPicPr>
          <p:nvPr/>
        </p:nvPicPr>
        <p:blipFill>
          <a:blip r:embed="rId2"/>
          <a:stretch>
            <a:fillRect/>
          </a:stretch>
        </p:blipFill>
        <p:spPr>
          <a:xfrm>
            <a:off x="933450" y="2132856"/>
            <a:ext cx="7753350" cy="3276600"/>
          </a:xfrm>
          <a:prstGeom prst="rect">
            <a:avLst/>
          </a:prstGeom>
        </p:spPr>
      </p:pic>
    </p:spTree>
    <p:extLst>
      <p:ext uri="{BB962C8B-B14F-4D97-AF65-F5344CB8AC3E}">
        <p14:creationId xmlns:p14="http://schemas.microsoft.com/office/powerpoint/2010/main" val="1011454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D1919-A5E3-4B8C-9891-F849EF7FB6B4}"/>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id="{68991340-22B6-47BD-9536-6688AA781638}"/>
              </a:ext>
            </a:extLst>
          </p:cNvPr>
          <p:cNvPicPr>
            <a:picLocks noChangeAspect="1"/>
          </p:cNvPicPr>
          <p:nvPr/>
        </p:nvPicPr>
        <p:blipFill>
          <a:blip r:embed="rId2"/>
          <a:stretch>
            <a:fillRect/>
          </a:stretch>
        </p:blipFill>
        <p:spPr>
          <a:xfrm>
            <a:off x="914400" y="1772816"/>
            <a:ext cx="7439025" cy="4191000"/>
          </a:xfrm>
          <a:prstGeom prst="rect">
            <a:avLst/>
          </a:prstGeom>
        </p:spPr>
      </p:pic>
    </p:spTree>
    <p:extLst>
      <p:ext uri="{BB962C8B-B14F-4D97-AF65-F5344CB8AC3E}">
        <p14:creationId xmlns:p14="http://schemas.microsoft.com/office/powerpoint/2010/main" val="433378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CDE33-C771-4D6F-A88F-BAC1C3B3E750}"/>
              </a:ext>
            </a:extLst>
          </p:cNvPr>
          <p:cNvSpPr>
            <a:spLocks noGrp="1"/>
          </p:cNvSpPr>
          <p:nvPr>
            <p:ph type="title"/>
          </p:nvPr>
        </p:nvSpPr>
        <p:spPr/>
        <p:txBody>
          <a:bodyPr/>
          <a:lstStyle/>
          <a:p>
            <a:r>
              <a:rPr lang="en-MY" dirty="0"/>
              <a:t>Relationship between culture, strategy, structure, and operations</a:t>
            </a:r>
          </a:p>
        </p:txBody>
      </p:sp>
      <p:sp>
        <p:nvSpPr>
          <p:cNvPr id="3" name="Content Placeholder 2">
            <a:extLst>
              <a:ext uri="{FF2B5EF4-FFF2-40B4-BE49-F238E27FC236}">
                <a16:creationId xmlns:a16="http://schemas.microsoft.com/office/drawing/2014/main" id="{1CE83D2B-61E7-4C4E-8D1D-4326D154BE3E}"/>
              </a:ext>
            </a:extLst>
          </p:cNvPr>
          <p:cNvSpPr>
            <a:spLocks noGrp="1"/>
          </p:cNvSpPr>
          <p:nvPr>
            <p:ph idx="1"/>
          </p:nvPr>
        </p:nvSpPr>
        <p:spPr/>
        <p:txBody>
          <a:bodyPr/>
          <a:lstStyle/>
          <a:p>
            <a:pPr marL="0" indent="0">
              <a:buNone/>
            </a:pPr>
            <a:r>
              <a:rPr lang="en-MY" dirty="0"/>
              <a:t>Understanding organizational processes = understanding organizational (culture) change = understanding organizational (culture) dynamics</a:t>
            </a:r>
          </a:p>
          <a:p>
            <a:pPr marL="0" indent="0">
              <a:buNone/>
            </a:pPr>
            <a:r>
              <a:rPr lang="en-MY" dirty="0"/>
              <a:t>(a) Operationalization has to stand in line with corporate values. </a:t>
            </a:r>
          </a:p>
          <a:p>
            <a:pPr marL="0" indent="0">
              <a:buNone/>
            </a:pPr>
            <a:r>
              <a:rPr lang="en-MY" dirty="0"/>
              <a:t>(b) All domains—strategy, structure, and operations—are indirectly affected by culture. </a:t>
            </a:r>
          </a:p>
          <a:p>
            <a:pPr marL="0" indent="0">
              <a:buNone/>
            </a:pPr>
            <a:r>
              <a:rPr lang="en-MY" dirty="0"/>
              <a:t>(c) Organizational values constitute the shared “ethics” of doing business.</a:t>
            </a:r>
          </a:p>
        </p:txBody>
      </p:sp>
    </p:spTree>
    <p:extLst>
      <p:ext uri="{BB962C8B-B14F-4D97-AF65-F5344CB8AC3E}">
        <p14:creationId xmlns:p14="http://schemas.microsoft.com/office/powerpoint/2010/main" val="4265273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Japan, Argentina,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Merging Culture</a:t>
            </a:r>
          </a:p>
        </p:txBody>
      </p:sp>
      <p:pic>
        <p:nvPicPr>
          <p:cNvPr id="5" name="Picture 4">
            <a:extLst>
              <a:ext uri="{FF2B5EF4-FFF2-40B4-BE49-F238E27FC236}">
                <a16:creationId xmlns:a16="http://schemas.microsoft.com/office/drawing/2014/main" id="{008639E0-2342-4535-8AF9-0E8845E2C059}"/>
              </a:ext>
            </a:extLst>
          </p:cNvPr>
          <p:cNvPicPr>
            <a:picLocks noChangeAspect="1"/>
          </p:cNvPicPr>
          <p:nvPr/>
        </p:nvPicPr>
        <p:blipFill>
          <a:blip r:embed="rId2"/>
          <a:stretch>
            <a:fillRect/>
          </a:stretch>
        </p:blipFill>
        <p:spPr>
          <a:xfrm>
            <a:off x="757237" y="1627501"/>
            <a:ext cx="8086725" cy="4962525"/>
          </a:xfrm>
          <a:prstGeom prst="rect">
            <a:avLst/>
          </a:prstGeom>
        </p:spPr>
      </p:pic>
    </p:spTree>
    <p:extLst>
      <p:ext uri="{BB962C8B-B14F-4D97-AF65-F5344CB8AC3E}">
        <p14:creationId xmlns:p14="http://schemas.microsoft.com/office/powerpoint/2010/main" val="2996232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Cross-Cultural Differences</a:t>
            </a:r>
          </a:p>
        </p:txBody>
      </p:sp>
      <p:pic>
        <p:nvPicPr>
          <p:cNvPr id="5" name="Picture 4">
            <a:extLst>
              <a:ext uri="{FF2B5EF4-FFF2-40B4-BE49-F238E27FC236}">
                <a16:creationId xmlns:a16="http://schemas.microsoft.com/office/drawing/2014/main" id="{F761EFDA-B7C9-4C4B-B784-5CE2AE0A6D1E}"/>
              </a:ext>
            </a:extLst>
          </p:cNvPr>
          <p:cNvPicPr>
            <a:picLocks noChangeAspect="1"/>
          </p:cNvPicPr>
          <p:nvPr/>
        </p:nvPicPr>
        <p:blipFill>
          <a:blip r:embed="rId2"/>
          <a:stretch>
            <a:fillRect/>
          </a:stretch>
        </p:blipFill>
        <p:spPr>
          <a:xfrm>
            <a:off x="1619672" y="1916832"/>
            <a:ext cx="5670376" cy="4382728"/>
          </a:xfrm>
          <a:prstGeom prst="rect">
            <a:avLst/>
          </a:prstGeom>
        </p:spPr>
      </p:pic>
    </p:spTree>
    <p:extLst>
      <p:ext uri="{BB962C8B-B14F-4D97-AF65-F5344CB8AC3E}">
        <p14:creationId xmlns:p14="http://schemas.microsoft.com/office/powerpoint/2010/main" val="2506649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1. Different Communication Styles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97260" y="1700808"/>
            <a:ext cx="8206680" cy="4530725"/>
          </a:xfrm>
        </p:spPr>
        <p:txBody>
          <a:bodyPr/>
          <a:lstStyle/>
          <a:p>
            <a:pPr marL="0" indent="0">
              <a:buNone/>
            </a:pPr>
            <a:r>
              <a:rPr lang="en-MY" sz="2400" dirty="0"/>
              <a:t>Across cultures, some words and phrases are used in different ways. For example, even in countries that share the English language, the meaning of "yes" varies from "maybe, I'll consider it" to "definitely so," with many shades in between.</a:t>
            </a:r>
          </a:p>
          <a:p>
            <a:pPr marL="0" indent="0">
              <a:buNone/>
            </a:pPr>
            <a:endParaRPr lang="en-MY" sz="2400" dirty="0"/>
          </a:p>
          <a:p>
            <a:pPr marL="0" indent="0">
              <a:buNone/>
            </a:pPr>
            <a:r>
              <a:rPr lang="en-MY" sz="2400" dirty="0"/>
              <a:t>Another major aspect of communication style is the degree of importance given to non-verbal communication. Non-verbal communication includes not only facial expressions and gestures; it also involves seating arrangements, personal distance, and sense of time. In addition, different norms regarding the appropriate degree of assertiveness in communicating can add to cultural misunderstandings</a:t>
            </a:r>
          </a:p>
        </p:txBody>
      </p:sp>
    </p:spTree>
    <p:extLst>
      <p:ext uri="{BB962C8B-B14F-4D97-AF65-F5344CB8AC3E}">
        <p14:creationId xmlns:p14="http://schemas.microsoft.com/office/powerpoint/2010/main" val="4908682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2. Different Attitudes Toward Conflict</a:t>
            </a:r>
          </a:p>
        </p:txBody>
      </p:sp>
      <p:sp>
        <p:nvSpPr>
          <p:cNvPr id="3" name="Content Placeholder 2">
            <a:extLst>
              <a:ext uri="{FF2B5EF4-FFF2-40B4-BE49-F238E27FC236}">
                <a16:creationId xmlns:a16="http://schemas.microsoft.com/office/drawing/2014/main" id="{26D72578-9337-4BC0-98A4-3D96D96F37E9}"/>
              </a:ext>
            </a:extLst>
          </p:cNvPr>
          <p:cNvSpPr>
            <a:spLocks noGrp="1"/>
          </p:cNvSpPr>
          <p:nvPr>
            <p:ph idx="1"/>
          </p:nvPr>
        </p:nvSpPr>
        <p:spPr>
          <a:xfrm>
            <a:off x="755576" y="1600200"/>
            <a:ext cx="8280920" cy="4530725"/>
          </a:xfrm>
        </p:spPr>
        <p:txBody>
          <a:bodyPr/>
          <a:lstStyle/>
          <a:p>
            <a:pPr marL="0" indent="0">
              <a:buNone/>
            </a:pPr>
            <a:r>
              <a:rPr lang="en-MY" sz="2500" dirty="0"/>
              <a:t>Some cultures view conflict as a positive thing, while others view it as something to be avoided. In the U.S., conflict is not usually desirable; but people often are encouraged to deal directly with conflicts that do arise. In fact, face-to-face meetings customarily are recommended as the way to work through whatever problems exist. In contrast, in many Eastern countries, open conflict is experienced as embarrassing or demeaning; as a rule, differences are best worked out quietly. A written exchange might be the favoured means to address the conflict.</a:t>
            </a:r>
          </a:p>
        </p:txBody>
      </p:sp>
    </p:spTree>
    <p:extLst>
      <p:ext uri="{BB962C8B-B14F-4D97-AF65-F5344CB8AC3E}">
        <p14:creationId xmlns:p14="http://schemas.microsoft.com/office/powerpoint/2010/main" val="2385644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3. Different Approaches to Completing Tasks</a:t>
            </a:r>
          </a:p>
        </p:txBody>
      </p:sp>
      <p:sp>
        <p:nvSpPr>
          <p:cNvPr id="3" name="Content Placeholder 2">
            <a:extLst>
              <a:ext uri="{FF2B5EF4-FFF2-40B4-BE49-F238E27FC236}">
                <a16:creationId xmlns:a16="http://schemas.microsoft.com/office/drawing/2014/main" id="{0E4D5378-E6F3-46B5-868B-19B2410B7D27}"/>
              </a:ext>
            </a:extLst>
          </p:cNvPr>
          <p:cNvSpPr>
            <a:spLocks noGrp="1"/>
          </p:cNvSpPr>
          <p:nvPr>
            <p:ph idx="1"/>
          </p:nvPr>
        </p:nvSpPr>
        <p:spPr/>
        <p:txBody>
          <a:bodyPr/>
          <a:lstStyle/>
          <a:p>
            <a:pPr marL="0" indent="0">
              <a:buNone/>
            </a:pPr>
            <a:r>
              <a:rPr lang="en-MY" sz="2400" dirty="0"/>
              <a:t>When it comes to working together effectively on a task, cultures differ with respect to the importance placed on establishing relationships early on in the collaboration. A case in point, Asian and Hispanic cultures tend to attach more value to developing relationships at the beginning of a shared project and more emphasis on task completion toward the end as compared with European-Americans. European- Americans tend to focus immediately on the task at hand, and let relationships develop as they work on the task.</a:t>
            </a:r>
          </a:p>
        </p:txBody>
      </p:sp>
    </p:spTree>
    <p:extLst>
      <p:ext uri="{BB962C8B-B14F-4D97-AF65-F5344CB8AC3E}">
        <p14:creationId xmlns:p14="http://schemas.microsoft.com/office/powerpoint/2010/main" val="1968846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4. Different Decision-Making Styles</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dirty="0"/>
              <a:t>The roles individuals play in decision-making vary widely from culture to culture. For example, in the U.S., decisions are frequently delegated -- that is, an official assigns responsibility for a particular matter to a subordinate. In many Southern European and Latin American countries, there is a strong value placed on holding decision making responsibilities oneself. When decisions are made by groups of people, majority rule is a common approach in the U.S.; in Japan consensus is the preferred mode.</a:t>
            </a:r>
          </a:p>
        </p:txBody>
      </p:sp>
    </p:spTree>
    <p:extLst>
      <p:ext uri="{BB962C8B-B14F-4D97-AF65-F5344CB8AC3E}">
        <p14:creationId xmlns:p14="http://schemas.microsoft.com/office/powerpoint/2010/main" val="1439807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5. Different Attitudes Toward Disclosure</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dirty="0"/>
              <a:t>In some cultures, it is not appropriate to be frank about emotions, about the reasons behind a conflict or a misunderstanding, or about personal information. When you are dealing with a conflict, be mindful that people may differ in what they feel comfortable revealing. Questions that may seem natural to you -- What was the conflict about? What was your role in the conflict? What was the sequence of events? -may seem intrusive to others.</a:t>
            </a:r>
          </a:p>
        </p:txBody>
      </p:sp>
    </p:spTree>
    <p:extLst>
      <p:ext uri="{BB962C8B-B14F-4D97-AF65-F5344CB8AC3E}">
        <p14:creationId xmlns:p14="http://schemas.microsoft.com/office/powerpoint/2010/main" val="1101086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057C-F450-4DFC-B303-FAA8E7CD492B}"/>
              </a:ext>
            </a:extLst>
          </p:cNvPr>
          <p:cNvSpPr>
            <a:spLocks noGrp="1"/>
          </p:cNvSpPr>
          <p:nvPr>
            <p:ph type="title"/>
          </p:nvPr>
        </p:nvSpPr>
        <p:spPr/>
        <p:txBody>
          <a:bodyPr/>
          <a:lstStyle/>
          <a:p>
            <a:r>
              <a:rPr lang="en-MY" dirty="0"/>
              <a:t>6. Different Approaches to Knowing</a:t>
            </a:r>
          </a:p>
        </p:txBody>
      </p:sp>
      <p:sp>
        <p:nvSpPr>
          <p:cNvPr id="3" name="Content Placeholder 2">
            <a:extLst>
              <a:ext uri="{FF2B5EF4-FFF2-40B4-BE49-F238E27FC236}">
                <a16:creationId xmlns:a16="http://schemas.microsoft.com/office/drawing/2014/main" id="{977D4F22-85B1-41C5-82AB-7533D8F93EB4}"/>
              </a:ext>
            </a:extLst>
          </p:cNvPr>
          <p:cNvSpPr>
            <a:spLocks noGrp="1"/>
          </p:cNvSpPr>
          <p:nvPr>
            <p:ph idx="1"/>
          </p:nvPr>
        </p:nvSpPr>
        <p:spPr/>
        <p:txBody>
          <a:bodyPr/>
          <a:lstStyle/>
          <a:p>
            <a:pPr marL="0" indent="0">
              <a:buNone/>
            </a:pPr>
            <a:r>
              <a:rPr lang="en-MY" sz="2400" dirty="0"/>
              <a:t>Notable differences occur among cultural groups when it comes to epistemologies -- that is, the ways people come to know things. European cultures tend to consider information acquired through cognitive means, such as counting and measuring, more valid than other ways of coming to know things. Compare that to African cultures' preference for affective ways of knowing, including symbolic imagery and rhythm. Asian cultures' epistemologies tend to emphasize the validity of knowledge gained through striving toward transcendence.</a:t>
            </a:r>
          </a:p>
        </p:txBody>
      </p:sp>
    </p:spTree>
    <p:extLst>
      <p:ext uri="{BB962C8B-B14F-4D97-AF65-F5344CB8AC3E}">
        <p14:creationId xmlns:p14="http://schemas.microsoft.com/office/powerpoint/2010/main" val="3025718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46B0-BC65-4328-9CEE-479E239A65D4}"/>
              </a:ext>
            </a:extLst>
          </p:cNvPr>
          <p:cNvSpPr>
            <a:spLocks noGrp="1"/>
          </p:cNvSpPr>
          <p:nvPr>
            <p:ph type="title"/>
          </p:nvPr>
        </p:nvSpPr>
        <p:spPr/>
        <p:txBody>
          <a:bodyPr/>
          <a:lstStyle/>
          <a:p>
            <a:r>
              <a:rPr lang="en-MY" dirty="0"/>
              <a:t>Culture Shock</a:t>
            </a:r>
          </a:p>
        </p:txBody>
      </p:sp>
      <p:pic>
        <p:nvPicPr>
          <p:cNvPr id="5" name="Picture 4">
            <a:extLst>
              <a:ext uri="{FF2B5EF4-FFF2-40B4-BE49-F238E27FC236}">
                <a16:creationId xmlns:a16="http://schemas.microsoft.com/office/drawing/2014/main" id="{8B23E68A-7E3B-4EAB-A911-B7883684FC6C}"/>
              </a:ext>
            </a:extLst>
          </p:cNvPr>
          <p:cNvPicPr>
            <a:picLocks noChangeAspect="1"/>
          </p:cNvPicPr>
          <p:nvPr/>
        </p:nvPicPr>
        <p:blipFill>
          <a:blip r:embed="rId2"/>
          <a:stretch>
            <a:fillRect/>
          </a:stretch>
        </p:blipFill>
        <p:spPr>
          <a:xfrm>
            <a:off x="1619672" y="1772816"/>
            <a:ext cx="5715000" cy="4086225"/>
          </a:xfrm>
          <a:prstGeom prst="rect">
            <a:avLst/>
          </a:prstGeom>
        </p:spPr>
      </p:pic>
    </p:spTree>
    <p:extLst>
      <p:ext uri="{BB962C8B-B14F-4D97-AF65-F5344CB8AC3E}">
        <p14:creationId xmlns:p14="http://schemas.microsoft.com/office/powerpoint/2010/main" val="42445379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Culture Shock Adjustment</a:t>
            </a:r>
          </a:p>
        </p:txBody>
      </p:sp>
      <p:pic>
        <p:nvPicPr>
          <p:cNvPr id="5" name="Picture 4">
            <a:extLst>
              <a:ext uri="{FF2B5EF4-FFF2-40B4-BE49-F238E27FC236}">
                <a16:creationId xmlns:a16="http://schemas.microsoft.com/office/drawing/2014/main" id="{B00A2F51-9FA1-4E90-A183-57D897A5590F}"/>
              </a:ext>
            </a:extLst>
          </p:cNvPr>
          <p:cNvPicPr>
            <a:picLocks noChangeAspect="1"/>
          </p:cNvPicPr>
          <p:nvPr/>
        </p:nvPicPr>
        <p:blipFill>
          <a:blip r:embed="rId2"/>
          <a:stretch>
            <a:fillRect/>
          </a:stretch>
        </p:blipFill>
        <p:spPr>
          <a:xfrm>
            <a:off x="1979712" y="1700808"/>
            <a:ext cx="4924425" cy="4714875"/>
          </a:xfrm>
          <a:prstGeom prst="rect">
            <a:avLst/>
          </a:prstGeom>
        </p:spPr>
      </p:pic>
    </p:spTree>
    <p:extLst>
      <p:ext uri="{BB962C8B-B14F-4D97-AF65-F5344CB8AC3E}">
        <p14:creationId xmlns:p14="http://schemas.microsoft.com/office/powerpoint/2010/main" val="782199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Reverse Culture Shock</a:t>
            </a:r>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dirty="0"/>
              <a:t>Reverse culture shock is experienced when returning to a place that one expects to be home but actually is no longer, is far more subtle, and therefore, more difficult to manage than outbound shock precisely because it is unexpected and unanticipated.</a:t>
            </a:r>
          </a:p>
        </p:txBody>
      </p:sp>
    </p:spTree>
    <p:extLst>
      <p:ext uri="{BB962C8B-B14F-4D97-AF65-F5344CB8AC3E}">
        <p14:creationId xmlns:p14="http://schemas.microsoft.com/office/powerpoint/2010/main" val="4337185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Culture Shock Cycle</a:t>
            </a:r>
          </a:p>
        </p:txBody>
      </p:sp>
      <p:pic>
        <p:nvPicPr>
          <p:cNvPr id="5" name="Picture 4">
            <a:extLst>
              <a:ext uri="{FF2B5EF4-FFF2-40B4-BE49-F238E27FC236}">
                <a16:creationId xmlns:a16="http://schemas.microsoft.com/office/drawing/2014/main" id="{912566E3-08FE-4856-B286-3D51CD77F108}"/>
              </a:ext>
            </a:extLst>
          </p:cNvPr>
          <p:cNvPicPr>
            <a:picLocks noChangeAspect="1"/>
          </p:cNvPicPr>
          <p:nvPr/>
        </p:nvPicPr>
        <p:blipFill>
          <a:blip r:embed="rId2"/>
          <a:stretch>
            <a:fillRect/>
          </a:stretch>
        </p:blipFill>
        <p:spPr>
          <a:xfrm>
            <a:off x="942975" y="1782230"/>
            <a:ext cx="7258050" cy="4772025"/>
          </a:xfrm>
          <a:prstGeom prst="rect">
            <a:avLst/>
          </a:prstGeom>
        </p:spPr>
      </p:pic>
    </p:spTree>
    <p:extLst>
      <p:ext uri="{BB962C8B-B14F-4D97-AF65-F5344CB8AC3E}">
        <p14:creationId xmlns:p14="http://schemas.microsoft.com/office/powerpoint/2010/main" val="4131206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Intercultural Sensitivity</a:t>
            </a:r>
          </a:p>
        </p:txBody>
      </p:sp>
      <p:pic>
        <p:nvPicPr>
          <p:cNvPr id="5" name="Picture 4">
            <a:extLst>
              <a:ext uri="{FF2B5EF4-FFF2-40B4-BE49-F238E27FC236}">
                <a16:creationId xmlns:a16="http://schemas.microsoft.com/office/drawing/2014/main" id="{1EE77583-2C48-4F01-BB06-3CB11EC8D70A}"/>
              </a:ext>
            </a:extLst>
          </p:cNvPr>
          <p:cNvPicPr>
            <a:picLocks noChangeAspect="1"/>
          </p:cNvPicPr>
          <p:nvPr/>
        </p:nvPicPr>
        <p:blipFill>
          <a:blip r:embed="rId2"/>
          <a:stretch>
            <a:fillRect/>
          </a:stretch>
        </p:blipFill>
        <p:spPr>
          <a:xfrm>
            <a:off x="1187624" y="1916832"/>
            <a:ext cx="6267450" cy="4333875"/>
          </a:xfrm>
          <a:prstGeom prst="rect">
            <a:avLst/>
          </a:prstGeom>
        </p:spPr>
      </p:pic>
      <p:sp>
        <p:nvSpPr>
          <p:cNvPr id="6" name="TextBox 5">
            <a:extLst>
              <a:ext uri="{FF2B5EF4-FFF2-40B4-BE49-F238E27FC236}">
                <a16:creationId xmlns:a16="http://schemas.microsoft.com/office/drawing/2014/main" id="{DCFB74B0-3A0C-474F-86BC-26AE40BDDBEC}"/>
              </a:ext>
            </a:extLst>
          </p:cNvPr>
          <p:cNvSpPr txBox="1"/>
          <p:nvPr/>
        </p:nvSpPr>
        <p:spPr>
          <a:xfrm>
            <a:off x="2339752" y="6381328"/>
            <a:ext cx="3672408" cy="369332"/>
          </a:xfrm>
          <a:prstGeom prst="rect">
            <a:avLst/>
          </a:prstGeom>
          <a:noFill/>
        </p:spPr>
        <p:txBody>
          <a:bodyPr wrap="square" rtlCol="0">
            <a:spAutoFit/>
          </a:bodyPr>
          <a:lstStyle/>
          <a:p>
            <a:r>
              <a:rPr lang="en-MY" dirty="0"/>
              <a:t>Milton Bennett</a:t>
            </a:r>
          </a:p>
        </p:txBody>
      </p:sp>
    </p:spTree>
    <p:extLst>
      <p:ext uri="{BB962C8B-B14F-4D97-AF65-F5344CB8AC3E}">
        <p14:creationId xmlns:p14="http://schemas.microsoft.com/office/powerpoint/2010/main" val="1642549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Cross Cultural Training Methods</a:t>
            </a:r>
          </a:p>
        </p:txBody>
      </p:sp>
      <p:pic>
        <p:nvPicPr>
          <p:cNvPr id="5" name="Picture 4">
            <a:extLst>
              <a:ext uri="{FF2B5EF4-FFF2-40B4-BE49-F238E27FC236}">
                <a16:creationId xmlns:a16="http://schemas.microsoft.com/office/drawing/2014/main" id="{D9670B9F-220A-4419-9CF3-3F7780A3D671}"/>
              </a:ext>
            </a:extLst>
          </p:cNvPr>
          <p:cNvPicPr>
            <a:picLocks noChangeAspect="1"/>
          </p:cNvPicPr>
          <p:nvPr/>
        </p:nvPicPr>
        <p:blipFill>
          <a:blip r:embed="rId2"/>
          <a:stretch>
            <a:fillRect/>
          </a:stretch>
        </p:blipFill>
        <p:spPr>
          <a:xfrm>
            <a:off x="1691680" y="1562100"/>
            <a:ext cx="4828555" cy="5018087"/>
          </a:xfrm>
          <a:prstGeom prst="rect">
            <a:avLst/>
          </a:prstGeom>
        </p:spPr>
      </p:pic>
    </p:spTree>
    <p:extLst>
      <p:ext uri="{BB962C8B-B14F-4D97-AF65-F5344CB8AC3E}">
        <p14:creationId xmlns:p14="http://schemas.microsoft.com/office/powerpoint/2010/main" val="3348287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Global Mindset</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a:xfrm>
            <a:off x="683568" y="1600200"/>
            <a:ext cx="8003232" cy="4530725"/>
          </a:xfrm>
        </p:spPr>
        <p:txBody>
          <a:bodyPr/>
          <a:lstStyle/>
          <a:p>
            <a:pPr marL="0" indent="0">
              <a:buNone/>
            </a:pPr>
            <a:r>
              <a:rPr lang="en-MY" dirty="0"/>
              <a:t>A global mindset is a mix of individual attributes that enable an international assignee/expat to successfully influence those who are different from him/h er. It is clear that without it, it is most difficult, if not impossible, for an expat to succeed in the international assignment. Global mindset consists of three major components: </a:t>
            </a:r>
          </a:p>
          <a:p>
            <a:r>
              <a:rPr lang="en-MY" dirty="0"/>
              <a:t>Intellectual capital, </a:t>
            </a:r>
          </a:p>
          <a:p>
            <a:r>
              <a:rPr lang="en-MY" dirty="0"/>
              <a:t>Psychological capital</a:t>
            </a:r>
          </a:p>
          <a:p>
            <a:r>
              <a:rPr lang="en-MY" dirty="0"/>
              <a:t>Social capital.</a:t>
            </a:r>
          </a:p>
        </p:txBody>
      </p:sp>
    </p:spTree>
    <p:extLst>
      <p:ext uri="{BB962C8B-B14F-4D97-AF65-F5344CB8AC3E}">
        <p14:creationId xmlns:p14="http://schemas.microsoft.com/office/powerpoint/2010/main" val="9831066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057C-F450-4DFC-B303-FAA8E7CD492B}"/>
              </a:ext>
            </a:extLst>
          </p:cNvPr>
          <p:cNvSpPr>
            <a:spLocks noGrp="1"/>
          </p:cNvSpPr>
          <p:nvPr>
            <p:ph type="title"/>
          </p:nvPr>
        </p:nvSpPr>
        <p:spPr/>
        <p:txBody>
          <a:bodyPr/>
          <a:lstStyle/>
          <a:p>
            <a:r>
              <a:rPr lang="en-MY" dirty="0"/>
              <a:t>Intellectual Capital</a:t>
            </a:r>
          </a:p>
        </p:txBody>
      </p:sp>
      <p:sp>
        <p:nvSpPr>
          <p:cNvPr id="3" name="Content Placeholder 2">
            <a:extLst>
              <a:ext uri="{FF2B5EF4-FFF2-40B4-BE49-F238E27FC236}">
                <a16:creationId xmlns:a16="http://schemas.microsoft.com/office/drawing/2014/main" id="{977D4F22-85B1-41C5-82AB-7533D8F93EB4}"/>
              </a:ext>
            </a:extLst>
          </p:cNvPr>
          <p:cNvSpPr>
            <a:spLocks noGrp="1"/>
          </p:cNvSpPr>
          <p:nvPr>
            <p:ph idx="1"/>
          </p:nvPr>
        </p:nvSpPr>
        <p:spPr>
          <a:xfrm>
            <a:off x="755576" y="1600200"/>
            <a:ext cx="7931224" cy="4530725"/>
          </a:xfrm>
        </p:spPr>
        <p:txBody>
          <a:bodyPr/>
          <a:lstStyle/>
          <a:p>
            <a:pPr marL="0" indent="0">
              <a:buNone/>
            </a:pPr>
            <a:r>
              <a:rPr lang="en-MY" dirty="0"/>
              <a:t>Intellectual capital refers to knowledge, skills, understanding, and cognitive complexity. From interviews for a research about global mindset, it indicated that there is an important body of knowledge—the employee’s subject matter expertise that expats must have to be successful in their tasks. It also tells us that successful expats think differently than their less successful counterparts—they have a bigger capacity to take differing viewpoints into consideration to understand and address complex issues</a:t>
            </a:r>
          </a:p>
        </p:txBody>
      </p:sp>
    </p:spTree>
    <p:extLst>
      <p:ext uri="{BB962C8B-B14F-4D97-AF65-F5344CB8AC3E}">
        <p14:creationId xmlns:p14="http://schemas.microsoft.com/office/powerpoint/2010/main" val="2856853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FB370-764E-4C30-8695-6D7FDF439FB5}"/>
              </a:ext>
            </a:extLst>
          </p:cNvPr>
          <p:cNvSpPr>
            <a:spLocks noGrp="1"/>
          </p:cNvSpPr>
          <p:nvPr>
            <p:ph type="title"/>
          </p:nvPr>
        </p:nvSpPr>
        <p:spPr/>
        <p:txBody>
          <a:bodyPr/>
          <a:lstStyle/>
          <a:p>
            <a:r>
              <a:rPr lang="en-MY" dirty="0"/>
              <a:t>Psychological Capital</a:t>
            </a:r>
          </a:p>
        </p:txBody>
      </p:sp>
      <p:sp>
        <p:nvSpPr>
          <p:cNvPr id="3" name="Content Placeholder 2">
            <a:extLst>
              <a:ext uri="{FF2B5EF4-FFF2-40B4-BE49-F238E27FC236}">
                <a16:creationId xmlns:a16="http://schemas.microsoft.com/office/drawing/2014/main" id="{9AEAFDBC-C5C1-4F1C-97B3-9A5941431600}"/>
              </a:ext>
            </a:extLst>
          </p:cNvPr>
          <p:cNvSpPr>
            <a:spLocks noGrp="1"/>
          </p:cNvSpPr>
          <p:nvPr>
            <p:ph idx="1"/>
          </p:nvPr>
        </p:nvSpPr>
        <p:spPr/>
        <p:txBody>
          <a:bodyPr/>
          <a:lstStyle/>
          <a:p>
            <a:pPr marL="0" indent="0">
              <a:buNone/>
            </a:pPr>
            <a:r>
              <a:rPr lang="en-MY" dirty="0"/>
              <a:t>Having a solid base of knowledge and a good understanding of global issues is just one of the factors necessary for expat success. The second component of global mindset is psychological capital. Psychological capital is a set of psychological attributes that enable the expat to function successfully in the host country and leads to the expat having a strong willingness and motivation to have the experience in, and to succeed in, international settings.</a:t>
            </a:r>
          </a:p>
        </p:txBody>
      </p:sp>
    </p:spTree>
    <p:extLst>
      <p:ext uri="{BB962C8B-B14F-4D97-AF65-F5344CB8AC3E}">
        <p14:creationId xmlns:p14="http://schemas.microsoft.com/office/powerpoint/2010/main" val="607309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1B5FB-223D-42CF-BA03-C739987795AC}"/>
              </a:ext>
            </a:extLst>
          </p:cNvPr>
          <p:cNvSpPr>
            <a:spLocks noGrp="1"/>
          </p:cNvSpPr>
          <p:nvPr>
            <p:ph type="title"/>
          </p:nvPr>
        </p:nvSpPr>
        <p:spPr/>
        <p:txBody>
          <a:bodyPr/>
          <a:lstStyle/>
          <a:p>
            <a:r>
              <a:rPr lang="en-MY" dirty="0"/>
              <a:t>Social Capital</a:t>
            </a:r>
          </a:p>
        </p:txBody>
      </p:sp>
      <p:sp>
        <p:nvSpPr>
          <p:cNvPr id="3" name="Content Placeholder 2">
            <a:extLst>
              <a:ext uri="{FF2B5EF4-FFF2-40B4-BE49-F238E27FC236}">
                <a16:creationId xmlns:a16="http://schemas.microsoft.com/office/drawing/2014/main" id="{48FF2D0E-32C7-4FE3-9C19-F3B81453F0CE}"/>
              </a:ext>
            </a:extLst>
          </p:cNvPr>
          <p:cNvSpPr>
            <a:spLocks noGrp="1"/>
          </p:cNvSpPr>
          <p:nvPr>
            <p:ph idx="1"/>
          </p:nvPr>
        </p:nvSpPr>
        <p:spPr/>
        <p:txBody>
          <a:bodyPr/>
          <a:lstStyle/>
          <a:p>
            <a:pPr marL="0" indent="0">
              <a:buNone/>
            </a:pPr>
            <a:r>
              <a:rPr lang="en-MY" dirty="0"/>
              <a:t>Social capital is the third and final piece of the global mindset, and refers to the expat’s ability to build trusting relationships with local stakeholders, whether they are his/her employees, supply chain partners, or customers.</a:t>
            </a:r>
          </a:p>
        </p:txBody>
      </p:sp>
    </p:spTree>
    <p:extLst>
      <p:ext uri="{BB962C8B-B14F-4D97-AF65-F5344CB8AC3E}">
        <p14:creationId xmlns:p14="http://schemas.microsoft.com/office/powerpoint/2010/main" val="37422781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Global Mindset</a:t>
            </a:r>
          </a:p>
        </p:txBody>
      </p:sp>
      <p:pic>
        <p:nvPicPr>
          <p:cNvPr id="5" name="Picture 4">
            <a:extLst>
              <a:ext uri="{FF2B5EF4-FFF2-40B4-BE49-F238E27FC236}">
                <a16:creationId xmlns:a16="http://schemas.microsoft.com/office/drawing/2014/main" id="{55A8197C-67AC-473C-869A-50067BFC695D}"/>
              </a:ext>
            </a:extLst>
          </p:cNvPr>
          <p:cNvPicPr>
            <a:picLocks noChangeAspect="1"/>
          </p:cNvPicPr>
          <p:nvPr/>
        </p:nvPicPr>
        <p:blipFill>
          <a:blip r:embed="rId2"/>
          <a:stretch>
            <a:fillRect/>
          </a:stretch>
        </p:blipFill>
        <p:spPr>
          <a:xfrm>
            <a:off x="1835696" y="1988840"/>
            <a:ext cx="5720622" cy="4252689"/>
          </a:xfrm>
          <a:prstGeom prst="rect">
            <a:avLst/>
          </a:prstGeom>
        </p:spPr>
      </p:pic>
    </p:spTree>
    <p:extLst>
      <p:ext uri="{BB962C8B-B14F-4D97-AF65-F5344CB8AC3E}">
        <p14:creationId xmlns:p14="http://schemas.microsoft.com/office/powerpoint/2010/main" val="190080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46B0-BC65-4328-9CEE-479E239A65D4}"/>
              </a:ext>
            </a:extLst>
          </p:cNvPr>
          <p:cNvSpPr>
            <a:spLocks noGrp="1"/>
          </p:cNvSpPr>
          <p:nvPr>
            <p:ph type="title"/>
          </p:nvPr>
        </p:nvSpPr>
        <p:spPr/>
        <p:txBody>
          <a:bodyPr/>
          <a:lstStyle/>
          <a:p>
            <a:r>
              <a:rPr lang="en-MY" dirty="0"/>
              <a:t>Cultivate a Global Mindset</a:t>
            </a:r>
          </a:p>
        </p:txBody>
      </p:sp>
      <p:pic>
        <p:nvPicPr>
          <p:cNvPr id="5" name="Picture 4">
            <a:extLst>
              <a:ext uri="{FF2B5EF4-FFF2-40B4-BE49-F238E27FC236}">
                <a16:creationId xmlns:a16="http://schemas.microsoft.com/office/drawing/2014/main" id="{6B20DB65-1FB6-4643-A223-67F4F16612A6}"/>
              </a:ext>
            </a:extLst>
          </p:cNvPr>
          <p:cNvPicPr>
            <a:picLocks noChangeAspect="1"/>
          </p:cNvPicPr>
          <p:nvPr/>
        </p:nvPicPr>
        <p:blipFill>
          <a:blip r:embed="rId2"/>
          <a:stretch>
            <a:fillRect/>
          </a:stretch>
        </p:blipFill>
        <p:spPr>
          <a:xfrm>
            <a:off x="1403648" y="1844824"/>
            <a:ext cx="6117481" cy="3967534"/>
          </a:xfrm>
          <a:prstGeom prst="rect">
            <a:avLst/>
          </a:prstGeom>
        </p:spPr>
      </p:pic>
    </p:spTree>
    <p:extLst>
      <p:ext uri="{BB962C8B-B14F-4D97-AF65-F5344CB8AC3E}">
        <p14:creationId xmlns:p14="http://schemas.microsoft.com/office/powerpoint/2010/main" val="33007749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Team Performance</a:t>
            </a:r>
          </a:p>
        </p:txBody>
      </p:sp>
      <p:pic>
        <p:nvPicPr>
          <p:cNvPr id="5" name="Picture 4">
            <a:extLst>
              <a:ext uri="{FF2B5EF4-FFF2-40B4-BE49-F238E27FC236}">
                <a16:creationId xmlns:a16="http://schemas.microsoft.com/office/drawing/2014/main" id="{4F287A5D-0AF4-49D3-AF9F-20A6EE87241C}"/>
              </a:ext>
            </a:extLst>
          </p:cNvPr>
          <p:cNvPicPr>
            <a:picLocks noChangeAspect="1"/>
          </p:cNvPicPr>
          <p:nvPr/>
        </p:nvPicPr>
        <p:blipFill>
          <a:blip r:embed="rId2"/>
          <a:stretch>
            <a:fillRect/>
          </a:stretch>
        </p:blipFill>
        <p:spPr>
          <a:xfrm>
            <a:off x="1862137" y="1844824"/>
            <a:ext cx="5419725" cy="3971925"/>
          </a:xfrm>
          <a:prstGeom prst="rect">
            <a:avLst/>
          </a:prstGeom>
        </p:spPr>
      </p:pic>
    </p:spTree>
    <p:extLst>
      <p:ext uri="{BB962C8B-B14F-4D97-AF65-F5344CB8AC3E}">
        <p14:creationId xmlns:p14="http://schemas.microsoft.com/office/powerpoint/2010/main" val="17888433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Global Diversity</a:t>
            </a:r>
          </a:p>
        </p:txBody>
      </p:sp>
      <p:pic>
        <p:nvPicPr>
          <p:cNvPr id="5" name="Picture 4">
            <a:extLst>
              <a:ext uri="{FF2B5EF4-FFF2-40B4-BE49-F238E27FC236}">
                <a16:creationId xmlns:a16="http://schemas.microsoft.com/office/drawing/2014/main" id="{16F50B44-8DBC-42B7-A80E-3291AEE5EDA1}"/>
              </a:ext>
            </a:extLst>
          </p:cNvPr>
          <p:cNvPicPr>
            <a:picLocks noChangeAspect="1"/>
          </p:cNvPicPr>
          <p:nvPr/>
        </p:nvPicPr>
        <p:blipFill>
          <a:blip r:embed="rId2"/>
          <a:stretch>
            <a:fillRect/>
          </a:stretch>
        </p:blipFill>
        <p:spPr>
          <a:xfrm>
            <a:off x="1504950" y="1844824"/>
            <a:ext cx="6134100" cy="4410075"/>
          </a:xfrm>
          <a:prstGeom prst="rect">
            <a:avLst/>
          </a:prstGeom>
        </p:spPr>
      </p:pic>
    </p:spTree>
    <p:extLst>
      <p:ext uri="{BB962C8B-B14F-4D97-AF65-F5344CB8AC3E}">
        <p14:creationId xmlns:p14="http://schemas.microsoft.com/office/powerpoint/2010/main" val="1199994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Corporate Social Responsibility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96144" y="1556792"/>
            <a:ext cx="8208912" cy="4853136"/>
          </a:xfrm>
        </p:spPr>
        <p:txBody>
          <a:bodyPr/>
          <a:lstStyle/>
          <a:p>
            <a:pPr marL="0" indent="0">
              <a:buNone/>
            </a:pPr>
            <a:r>
              <a:rPr lang="en-MY" sz="2600" dirty="0"/>
              <a:t>The continuing commitment by business to behave ethically and contribute to economic development while improving the quality of life of the work force and their families as well as the local community and society at large. </a:t>
            </a:r>
          </a:p>
          <a:p>
            <a:pPr marL="0" indent="0">
              <a:buNone/>
            </a:pPr>
            <a:endParaRPr lang="en-MY" sz="2600" dirty="0"/>
          </a:p>
          <a:p>
            <a:pPr marL="0" indent="0">
              <a:buNone/>
            </a:pPr>
            <a:r>
              <a:rPr lang="en-MY" sz="2600" dirty="0"/>
              <a:t>CSR is a strategy that seeks to systematically integrate the economic, environmental and social impact of business into the management of business, with the vision to make the future better or at least sustain it at the present prevailing condition.</a:t>
            </a:r>
          </a:p>
        </p:txBody>
      </p:sp>
    </p:spTree>
    <p:extLst>
      <p:ext uri="{BB962C8B-B14F-4D97-AF65-F5344CB8AC3E}">
        <p14:creationId xmlns:p14="http://schemas.microsoft.com/office/powerpoint/2010/main" val="39964716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83875428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929</TotalTime>
  <Words>3350</Words>
  <Application>Microsoft Office PowerPoint</Application>
  <PresentationFormat>On-screen Show (4:3)</PresentationFormat>
  <Paragraphs>142</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WORKPLACE CULTURE - I</vt:lpstr>
      <vt:lpstr>Culture Definition</vt:lpstr>
      <vt:lpstr>Characteristics of Culture</vt:lpstr>
      <vt:lpstr>Organization Culture</vt:lpstr>
      <vt:lpstr>Organization Culture</vt:lpstr>
      <vt:lpstr>Relationship between culture, strategy, structure, and operations</vt:lpstr>
      <vt:lpstr>Relationship between culture, strategy, structure, and operations</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Diversity Cultures</vt:lpstr>
      <vt:lpstr>Family</vt:lpstr>
      <vt:lpstr>Eiffel Tower</vt:lpstr>
      <vt:lpstr>Incubator</vt:lpstr>
      <vt:lpstr>Guided Missile</vt:lpstr>
      <vt:lpstr>High vs Low Context Culture</vt:lpstr>
      <vt:lpstr>High context Culture</vt:lpstr>
      <vt:lpstr>Low context Culture</vt:lpstr>
      <vt:lpstr>Merging Culture</vt:lpstr>
      <vt:lpstr>Cross-Cultural Differences</vt:lpstr>
      <vt:lpstr>1. Different Communication Styles</vt:lpstr>
      <vt:lpstr>2. Different Attitudes Toward Conflict</vt:lpstr>
      <vt:lpstr>3. Different Approaches to Completing Tasks</vt:lpstr>
      <vt:lpstr>4. Different Decision-Making Styles</vt:lpstr>
      <vt:lpstr>5. Different Attitudes Toward Disclosure</vt:lpstr>
      <vt:lpstr>6. Different Approaches to Knowing</vt:lpstr>
      <vt:lpstr>Culture Shock</vt:lpstr>
      <vt:lpstr>Culture Shock Adjustment</vt:lpstr>
      <vt:lpstr>Reverse Culture Shock</vt:lpstr>
      <vt:lpstr>Culture Shock Cycle</vt:lpstr>
      <vt:lpstr>Intercultural Sensitivity</vt:lpstr>
      <vt:lpstr>Cross Cultural Training Methods</vt:lpstr>
      <vt:lpstr>Global Mindset</vt:lpstr>
      <vt:lpstr>Intellectual Capital</vt:lpstr>
      <vt:lpstr>Psychological Capital</vt:lpstr>
      <vt:lpstr>Social Capital</vt:lpstr>
      <vt:lpstr>Global Mindset</vt:lpstr>
      <vt:lpstr>Cultivate a Global Mindset</vt:lpstr>
      <vt:lpstr>Team Performance</vt:lpstr>
      <vt:lpstr>Global Diversity</vt:lpstr>
      <vt:lpstr>Corporate Social Responsibility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25</cp:revision>
  <cp:lastPrinted>1601-01-01T00:00:00Z</cp:lastPrinted>
  <dcterms:created xsi:type="dcterms:W3CDTF">2020-07-09T15:12:46Z</dcterms:created>
  <dcterms:modified xsi:type="dcterms:W3CDTF">2021-01-16T18:04:44Z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