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257" r:id="rId3"/>
    <p:sldId id="360" r:id="rId4"/>
    <p:sldId id="258" r:id="rId5"/>
    <p:sldId id="383" r:id="rId6"/>
    <p:sldId id="356" r:id="rId7"/>
    <p:sldId id="358" r:id="rId8"/>
    <p:sldId id="261" r:id="rId9"/>
    <p:sldId id="353" r:id="rId10"/>
    <p:sldId id="338" r:id="rId11"/>
    <p:sldId id="359" r:id="rId12"/>
    <p:sldId id="355" r:id="rId13"/>
    <p:sldId id="262" r:id="rId14"/>
    <p:sldId id="361" r:id="rId15"/>
    <p:sldId id="362" r:id="rId16"/>
    <p:sldId id="363" r:id="rId17"/>
    <p:sldId id="364" r:id="rId18"/>
    <p:sldId id="319" r:id="rId19"/>
    <p:sldId id="352" r:id="rId20"/>
    <p:sldId id="365" r:id="rId21"/>
    <p:sldId id="366" r:id="rId22"/>
    <p:sldId id="367" r:id="rId23"/>
    <p:sldId id="369" r:id="rId24"/>
    <p:sldId id="368" r:id="rId25"/>
    <p:sldId id="370" r:id="rId26"/>
    <p:sldId id="331" r:id="rId27"/>
    <p:sldId id="332" r:id="rId28"/>
    <p:sldId id="346" r:id="rId29"/>
    <p:sldId id="347" r:id="rId30"/>
    <p:sldId id="374" r:id="rId31"/>
    <p:sldId id="375" r:id="rId32"/>
    <p:sldId id="376" r:id="rId33"/>
    <p:sldId id="377" r:id="rId34"/>
    <p:sldId id="378" r:id="rId35"/>
    <p:sldId id="380" r:id="rId36"/>
    <p:sldId id="349" r:id="rId37"/>
    <p:sldId id="350" r:id="rId38"/>
    <p:sldId id="333" r:id="rId39"/>
    <p:sldId id="381" r:id="rId40"/>
    <p:sldId id="382" r:id="rId41"/>
    <p:sldId id="260" r:id="rId42"/>
    <p:sldId id="263" r:id="rId43"/>
    <p:sldId id="264" r:id="rId44"/>
    <p:sldId id="265" r:id="rId45"/>
    <p:sldId id="266" r:id="rId46"/>
    <p:sldId id="267" r:id="rId47"/>
    <p:sldId id="268" r:id="rId48"/>
    <p:sldId id="269" r:id="rId49"/>
    <p:sldId id="270" r:id="rId50"/>
    <p:sldId id="271" r:id="rId51"/>
    <p:sldId id="272" r:id="rId52"/>
    <p:sldId id="273" r:id="rId53"/>
    <p:sldId id="274" r:id="rId54"/>
    <p:sldId id="275" r:id="rId55"/>
    <p:sldId id="276" r:id="rId56"/>
    <p:sldId id="277" r:id="rId57"/>
    <p:sldId id="278" r:id="rId58"/>
    <p:sldId id="279" r:id="rId59"/>
    <p:sldId id="280" r:id="rId60"/>
    <p:sldId id="281" r:id="rId61"/>
    <p:sldId id="282" r:id="rId62"/>
    <p:sldId id="384" r:id="rId63"/>
    <p:sldId id="408" r:id="rId64"/>
    <p:sldId id="386" r:id="rId65"/>
    <p:sldId id="387" r:id="rId66"/>
    <p:sldId id="388" r:id="rId67"/>
    <p:sldId id="389" r:id="rId68"/>
    <p:sldId id="390" r:id="rId69"/>
    <p:sldId id="409" r:id="rId70"/>
    <p:sldId id="391" r:id="rId71"/>
    <p:sldId id="393" r:id="rId72"/>
    <p:sldId id="394" r:id="rId73"/>
    <p:sldId id="395" r:id="rId74"/>
    <p:sldId id="396" r:id="rId75"/>
    <p:sldId id="397" r:id="rId76"/>
    <p:sldId id="398" r:id="rId77"/>
    <p:sldId id="399" r:id="rId78"/>
    <p:sldId id="400" r:id="rId79"/>
    <p:sldId id="401" r:id="rId80"/>
    <p:sldId id="402" r:id="rId81"/>
    <p:sldId id="403" r:id="rId82"/>
    <p:sldId id="405" r:id="rId83"/>
    <p:sldId id="406" r:id="rId84"/>
    <p:sldId id="407" r:id="rId85"/>
    <p:sldId id="283" r:id="rId86"/>
    <p:sldId id="285" r:id="rId87"/>
    <p:sldId id="290" r:id="rId88"/>
    <p:sldId id="291" r:id="rId89"/>
    <p:sldId id="292" r:id="rId90"/>
    <p:sldId id="295" r:id="rId91"/>
    <p:sldId id="293" r:id="rId92"/>
    <p:sldId id="294" r:id="rId93"/>
    <p:sldId id="288"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iagrams/_rels/data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05BE69-E476-4F07-91CF-AA225A2A907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11ED928-5748-4DD4-9C79-9F6F1253544E}">
      <dgm:prSet/>
      <dgm:spPr/>
      <dgm:t>
        <a:bodyPr/>
        <a:lstStyle/>
        <a:p>
          <a:r>
            <a:rPr lang="en-IN" b="1"/>
            <a:t>Trade Credit : </a:t>
          </a:r>
          <a:r>
            <a:rPr lang="en-IN"/>
            <a:t>It refers to the credit that a customer gets from suppliers in normal course of trade. This deferral of payments is a short term financing which is called trade credit.</a:t>
          </a:r>
          <a:endParaRPr lang="en-US"/>
        </a:p>
      </dgm:t>
    </dgm:pt>
    <dgm:pt modelId="{7BFDC27E-1C7A-45A4-99F3-F33D47C649A7}" type="parTrans" cxnId="{5B5F9CE0-7EBB-4A68-ACD3-DF763D6A04F7}">
      <dgm:prSet/>
      <dgm:spPr/>
      <dgm:t>
        <a:bodyPr/>
        <a:lstStyle/>
        <a:p>
          <a:endParaRPr lang="en-US"/>
        </a:p>
      </dgm:t>
    </dgm:pt>
    <dgm:pt modelId="{61810311-327E-4BF3-AB1C-7BFF14F84A52}" type="sibTrans" cxnId="{5B5F9CE0-7EBB-4A68-ACD3-DF763D6A04F7}">
      <dgm:prSet/>
      <dgm:spPr/>
      <dgm:t>
        <a:bodyPr/>
        <a:lstStyle/>
        <a:p>
          <a:endParaRPr lang="en-US"/>
        </a:p>
      </dgm:t>
    </dgm:pt>
    <dgm:pt modelId="{9D61F38C-C0F7-42C6-B53A-4F0E7B650202}">
      <dgm:prSet/>
      <dgm:spPr/>
      <dgm:t>
        <a:bodyPr/>
        <a:lstStyle/>
        <a:p>
          <a:r>
            <a:rPr lang="en-IN"/>
            <a:t>It is a major source of finance for firms. In India, it contributes to about 1/3rd of the total short term financing.</a:t>
          </a:r>
          <a:endParaRPr lang="en-US"/>
        </a:p>
      </dgm:t>
    </dgm:pt>
    <dgm:pt modelId="{E4D926E0-4046-4649-8E24-C2A556ECE4FF}" type="parTrans" cxnId="{FC495664-BB79-46D5-B57F-1B569ACF7673}">
      <dgm:prSet/>
      <dgm:spPr/>
      <dgm:t>
        <a:bodyPr/>
        <a:lstStyle/>
        <a:p>
          <a:endParaRPr lang="en-US"/>
        </a:p>
      </dgm:t>
    </dgm:pt>
    <dgm:pt modelId="{A39662D8-5C30-4E5F-B7E7-CEA1167E97A1}" type="sibTrans" cxnId="{FC495664-BB79-46D5-B57F-1B569ACF7673}">
      <dgm:prSet/>
      <dgm:spPr/>
      <dgm:t>
        <a:bodyPr/>
        <a:lstStyle/>
        <a:p>
          <a:endParaRPr lang="en-US"/>
        </a:p>
      </dgm:t>
    </dgm:pt>
    <dgm:pt modelId="{7B6581F5-35FB-4990-98D9-548E0FDEE8A7}">
      <dgm:prSet/>
      <dgm:spPr/>
      <dgm:t>
        <a:bodyPr/>
        <a:lstStyle/>
        <a:p>
          <a:r>
            <a:rPr lang="en-IN"/>
            <a:t>Particularly, small firms are heavily dependent on trade credit as a source of finance since they find it difficult to raise funds from banks or other sources.</a:t>
          </a:r>
          <a:endParaRPr lang="en-US"/>
        </a:p>
      </dgm:t>
    </dgm:pt>
    <dgm:pt modelId="{B1016956-CA16-4C60-9A3A-435E19F8B9A5}" type="parTrans" cxnId="{FB558EB2-4F59-4E55-8EE9-DEA545EBE405}">
      <dgm:prSet/>
      <dgm:spPr/>
      <dgm:t>
        <a:bodyPr/>
        <a:lstStyle/>
        <a:p>
          <a:endParaRPr lang="en-US"/>
        </a:p>
      </dgm:t>
    </dgm:pt>
    <dgm:pt modelId="{C97E0C54-3940-488A-9566-1DAC1378DE36}" type="sibTrans" cxnId="{FB558EB2-4F59-4E55-8EE9-DEA545EBE405}">
      <dgm:prSet/>
      <dgm:spPr/>
      <dgm:t>
        <a:bodyPr/>
        <a:lstStyle/>
        <a:p>
          <a:endParaRPr lang="en-US"/>
        </a:p>
      </dgm:t>
    </dgm:pt>
    <dgm:pt modelId="{54483A13-019E-4B09-A242-766F28F74C9B}">
      <dgm:prSet/>
      <dgm:spPr/>
      <dgm:t>
        <a:bodyPr/>
        <a:lstStyle/>
        <a:p>
          <a:r>
            <a:rPr lang="en-IN"/>
            <a:t>Trade Credit is also called </a:t>
          </a:r>
          <a:r>
            <a:rPr lang="en-IN" b="1"/>
            <a:t>Spontaneous Source of Financing.</a:t>
          </a:r>
          <a:endParaRPr lang="en-US"/>
        </a:p>
      </dgm:t>
    </dgm:pt>
    <dgm:pt modelId="{1E83682F-C6A7-48E1-A6C2-6B249D18F85D}" type="parTrans" cxnId="{6C8CE3F4-D832-44A4-B80F-57BE124300DE}">
      <dgm:prSet/>
      <dgm:spPr/>
      <dgm:t>
        <a:bodyPr/>
        <a:lstStyle/>
        <a:p>
          <a:endParaRPr lang="en-US"/>
        </a:p>
      </dgm:t>
    </dgm:pt>
    <dgm:pt modelId="{35B8A7AE-5817-441B-BC24-1E3ED878EF08}" type="sibTrans" cxnId="{6C8CE3F4-D832-44A4-B80F-57BE124300DE}">
      <dgm:prSet/>
      <dgm:spPr/>
      <dgm:t>
        <a:bodyPr/>
        <a:lstStyle/>
        <a:p>
          <a:endParaRPr lang="en-US"/>
        </a:p>
      </dgm:t>
    </dgm:pt>
    <dgm:pt modelId="{6B709424-F67F-4223-A39A-5406CB0AAD7D}" type="pres">
      <dgm:prSet presAssocID="{AC05BE69-E476-4F07-91CF-AA225A2A9070}" presName="linear" presStyleCnt="0">
        <dgm:presLayoutVars>
          <dgm:animLvl val="lvl"/>
          <dgm:resizeHandles val="exact"/>
        </dgm:presLayoutVars>
      </dgm:prSet>
      <dgm:spPr/>
    </dgm:pt>
    <dgm:pt modelId="{5F13D203-ADC1-434F-9670-1E024380309C}" type="pres">
      <dgm:prSet presAssocID="{711ED928-5748-4DD4-9C79-9F6F1253544E}" presName="parentText" presStyleLbl="node1" presStyleIdx="0" presStyleCnt="4">
        <dgm:presLayoutVars>
          <dgm:chMax val="0"/>
          <dgm:bulletEnabled val="1"/>
        </dgm:presLayoutVars>
      </dgm:prSet>
      <dgm:spPr/>
    </dgm:pt>
    <dgm:pt modelId="{4DDA96D6-EF06-402B-B808-03EF51BA0E2D}" type="pres">
      <dgm:prSet presAssocID="{61810311-327E-4BF3-AB1C-7BFF14F84A52}" presName="spacer" presStyleCnt="0"/>
      <dgm:spPr/>
    </dgm:pt>
    <dgm:pt modelId="{C8CD0359-FED0-497E-9D9B-86AE176299FA}" type="pres">
      <dgm:prSet presAssocID="{9D61F38C-C0F7-42C6-B53A-4F0E7B650202}" presName="parentText" presStyleLbl="node1" presStyleIdx="1" presStyleCnt="4">
        <dgm:presLayoutVars>
          <dgm:chMax val="0"/>
          <dgm:bulletEnabled val="1"/>
        </dgm:presLayoutVars>
      </dgm:prSet>
      <dgm:spPr/>
    </dgm:pt>
    <dgm:pt modelId="{BB79DD92-AF78-4958-88AB-4F2890CC4186}" type="pres">
      <dgm:prSet presAssocID="{A39662D8-5C30-4E5F-B7E7-CEA1167E97A1}" presName="spacer" presStyleCnt="0"/>
      <dgm:spPr/>
    </dgm:pt>
    <dgm:pt modelId="{73D4F6C7-B2E1-48EB-B6D3-8E693A7D6338}" type="pres">
      <dgm:prSet presAssocID="{7B6581F5-35FB-4990-98D9-548E0FDEE8A7}" presName="parentText" presStyleLbl="node1" presStyleIdx="2" presStyleCnt="4">
        <dgm:presLayoutVars>
          <dgm:chMax val="0"/>
          <dgm:bulletEnabled val="1"/>
        </dgm:presLayoutVars>
      </dgm:prSet>
      <dgm:spPr/>
    </dgm:pt>
    <dgm:pt modelId="{D3C867E9-63D6-46BE-B04E-9ED0565C6BE6}" type="pres">
      <dgm:prSet presAssocID="{C97E0C54-3940-488A-9566-1DAC1378DE36}" presName="spacer" presStyleCnt="0"/>
      <dgm:spPr/>
    </dgm:pt>
    <dgm:pt modelId="{F061C1AB-40CA-47A4-A49C-0681E8655598}" type="pres">
      <dgm:prSet presAssocID="{54483A13-019E-4B09-A242-766F28F74C9B}" presName="parentText" presStyleLbl="node1" presStyleIdx="3" presStyleCnt="4">
        <dgm:presLayoutVars>
          <dgm:chMax val="0"/>
          <dgm:bulletEnabled val="1"/>
        </dgm:presLayoutVars>
      </dgm:prSet>
      <dgm:spPr/>
    </dgm:pt>
  </dgm:ptLst>
  <dgm:cxnLst>
    <dgm:cxn modelId="{A287255D-1620-4C52-AFDD-DA1279DBFA57}" type="presOf" srcId="{711ED928-5748-4DD4-9C79-9F6F1253544E}" destId="{5F13D203-ADC1-434F-9670-1E024380309C}" srcOrd="0" destOrd="0" presId="urn:microsoft.com/office/officeart/2005/8/layout/vList2"/>
    <dgm:cxn modelId="{FC495664-BB79-46D5-B57F-1B569ACF7673}" srcId="{AC05BE69-E476-4F07-91CF-AA225A2A9070}" destId="{9D61F38C-C0F7-42C6-B53A-4F0E7B650202}" srcOrd="1" destOrd="0" parTransId="{E4D926E0-4046-4649-8E24-C2A556ECE4FF}" sibTransId="{A39662D8-5C30-4E5F-B7E7-CEA1167E97A1}"/>
    <dgm:cxn modelId="{D8ED4D48-7077-4BCB-B31D-2BE91B75A022}" type="presOf" srcId="{AC05BE69-E476-4F07-91CF-AA225A2A9070}" destId="{6B709424-F67F-4223-A39A-5406CB0AAD7D}" srcOrd="0" destOrd="0" presId="urn:microsoft.com/office/officeart/2005/8/layout/vList2"/>
    <dgm:cxn modelId="{FFD50791-473C-40A2-8418-9F372337B6AD}" type="presOf" srcId="{9D61F38C-C0F7-42C6-B53A-4F0E7B650202}" destId="{C8CD0359-FED0-497E-9D9B-86AE176299FA}" srcOrd="0" destOrd="0" presId="urn:microsoft.com/office/officeart/2005/8/layout/vList2"/>
    <dgm:cxn modelId="{FB558EB2-4F59-4E55-8EE9-DEA545EBE405}" srcId="{AC05BE69-E476-4F07-91CF-AA225A2A9070}" destId="{7B6581F5-35FB-4990-98D9-548E0FDEE8A7}" srcOrd="2" destOrd="0" parTransId="{B1016956-CA16-4C60-9A3A-435E19F8B9A5}" sibTransId="{C97E0C54-3940-488A-9566-1DAC1378DE36}"/>
    <dgm:cxn modelId="{5B5F9CE0-7EBB-4A68-ACD3-DF763D6A04F7}" srcId="{AC05BE69-E476-4F07-91CF-AA225A2A9070}" destId="{711ED928-5748-4DD4-9C79-9F6F1253544E}" srcOrd="0" destOrd="0" parTransId="{7BFDC27E-1C7A-45A4-99F3-F33D47C649A7}" sibTransId="{61810311-327E-4BF3-AB1C-7BFF14F84A52}"/>
    <dgm:cxn modelId="{D8C048E1-FD16-4586-8CEB-26EE7286A016}" type="presOf" srcId="{54483A13-019E-4B09-A242-766F28F74C9B}" destId="{F061C1AB-40CA-47A4-A49C-0681E8655598}" srcOrd="0" destOrd="0" presId="urn:microsoft.com/office/officeart/2005/8/layout/vList2"/>
    <dgm:cxn modelId="{6C8CE3F4-D832-44A4-B80F-57BE124300DE}" srcId="{AC05BE69-E476-4F07-91CF-AA225A2A9070}" destId="{54483A13-019E-4B09-A242-766F28F74C9B}" srcOrd="3" destOrd="0" parTransId="{1E83682F-C6A7-48E1-A6C2-6B249D18F85D}" sibTransId="{35B8A7AE-5817-441B-BC24-1E3ED878EF08}"/>
    <dgm:cxn modelId="{B00E00F5-6523-4B87-81EE-583FE1C56A2E}" type="presOf" srcId="{7B6581F5-35FB-4990-98D9-548E0FDEE8A7}" destId="{73D4F6C7-B2E1-48EB-B6D3-8E693A7D6338}" srcOrd="0" destOrd="0" presId="urn:microsoft.com/office/officeart/2005/8/layout/vList2"/>
    <dgm:cxn modelId="{F49178E5-1D6B-4630-ADDD-D6F7C2D12E04}" type="presParOf" srcId="{6B709424-F67F-4223-A39A-5406CB0AAD7D}" destId="{5F13D203-ADC1-434F-9670-1E024380309C}" srcOrd="0" destOrd="0" presId="urn:microsoft.com/office/officeart/2005/8/layout/vList2"/>
    <dgm:cxn modelId="{D15C0910-A2FF-441C-8A38-9C964FC97067}" type="presParOf" srcId="{6B709424-F67F-4223-A39A-5406CB0AAD7D}" destId="{4DDA96D6-EF06-402B-B808-03EF51BA0E2D}" srcOrd="1" destOrd="0" presId="urn:microsoft.com/office/officeart/2005/8/layout/vList2"/>
    <dgm:cxn modelId="{B199F288-F4BB-4D24-8650-412C0B7C4027}" type="presParOf" srcId="{6B709424-F67F-4223-A39A-5406CB0AAD7D}" destId="{C8CD0359-FED0-497E-9D9B-86AE176299FA}" srcOrd="2" destOrd="0" presId="urn:microsoft.com/office/officeart/2005/8/layout/vList2"/>
    <dgm:cxn modelId="{3AE9CEDB-74F1-451D-B16A-D06FD74D3BBC}" type="presParOf" srcId="{6B709424-F67F-4223-A39A-5406CB0AAD7D}" destId="{BB79DD92-AF78-4958-88AB-4F2890CC4186}" srcOrd="3" destOrd="0" presId="urn:microsoft.com/office/officeart/2005/8/layout/vList2"/>
    <dgm:cxn modelId="{21D49767-70EF-452D-9660-6C9DA03B9005}" type="presParOf" srcId="{6B709424-F67F-4223-A39A-5406CB0AAD7D}" destId="{73D4F6C7-B2E1-48EB-B6D3-8E693A7D6338}" srcOrd="4" destOrd="0" presId="urn:microsoft.com/office/officeart/2005/8/layout/vList2"/>
    <dgm:cxn modelId="{BFC023A9-EDA9-4107-9CA1-B1E8375FCEA2}" type="presParOf" srcId="{6B709424-F67F-4223-A39A-5406CB0AAD7D}" destId="{D3C867E9-63D6-46BE-B04E-9ED0565C6BE6}" srcOrd="5" destOrd="0" presId="urn:microsoft.com/office/officeart/2005/8/layout/vList2"/>
    <dgm:cxn modelId="{FF9E66F8-9B78-4F83-92C3-6A9452BE5F00}" type="presParOf" srcId="{6B709424-F67F-4223-A39A-5406CB0AAD7D}" destId="{F061C1AB-40CA-47A4-A49C-0681E86555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B6D97B-34EE-492A-9B9E-D9628FA2EFF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1FEE84D-7161-4CBA-80B6-8D435791CA73}">
      <dgm:prSet/>
      <dgm:spPr/>
      <dgm:t>
        <a:bodyPr/>
        <a:lstStyle/>
        <a:p>
          <a:r>
            <a:rPr lang="en-IN"/>
            <a:t>• Credit Terms : This refers to the conditions under which the supplier sells on credit to the buyer, and the buyer is required to repay the credit.</a:t>
          </a:r>
          <a:endParaRPr lang="en-US"/>
        </a:p>
      </dgm:t>
    </dgm:pt>
    <dgm:pt modelId="{E0BB9B89-C24C-4569-8134-4D3F5EED8E79}" type="parTrans" cxnId="{8F33D5C8-A4AC-41A5-B43D-D582B343522A}">
      <dgm:prSet/>
      <dgm:spPr/>
      <dgm:t>
        <a:bodyPr/>
        <a:lstStyle/>
        <a:p>
          <a:endParaRPr lang="en-US"/>
        </a:p>
      </dgm:t>
    </dgm:pt>
    <dgm:pt modelId="{1A9C76A2-DF4E-47A3-97F4-B7AF74324E05}" type="sibTrans" cxnId="{8F33D5C8-A4AC-41A5-B43D-D582B343522A}">
      <dgm:prSet/>
      <dgm:spPr/>
      <dgm:t>
        <a:bodyPr/>
        <a:lstStyle/>
        <a:p>
          <a:endParaRPr lang="en-US"/>
        </a:p>
      </dgm:t>
    </dgm:pt>
    <dgm:pt modelId="{517BFC86-63E1-4E51-930B-CCCDDD9CB3B6}">
      <dgm:prSet/>
      <dgm:spPr/>
      <dgm:t>
        <a:bodyPr/>
        <a:lstStyle/>
        <a:p>
          <a:r>
            <a:rPr lang="en-IN"/>
            <a:t>A typical way of expressing credit terms is for example : 3/15 net 45. This means 3% discount is available if payment is made within 15 days and if this discount is not availed payment is to be made on or before 45 days.</a:t>
          </a:r>
          <a:endParaRPr lang="en-US"/>
        </a:p>
      </dgm:t>
    </dgm:pt>
    <dgm:pt modelId="{268B4467-CA08-4F49-AB46-F5B8639F398D}" type="parTrans" cxnId="{F09E33D8-D1F3-4A9B-BD67-91827A7D941F}">
      <dgm:prSet/>
      <dgm:spPr/>
      <dgm:t>
        <a:bodyPr/>
        <a:lstStyle/>
        <a:p>
          <a:endParaRPr lang="en-US"/>
        </a:p>
      </dgm:t>
    </dgm:pt>
    <dgm:pt modelId="{53AB463B-5390-487D-9003-92BE0C309005}" type="sibTrans" cxnId="{F09E33D8-D1F3-4A9B-BD67-91827A7D941F}">
      <dgm:prSet/>
      <dgm:spPr/>
      <dgm:t>
        <a:bodyPr/>
        <a:lstStyle/>
        <a:p>
          <a:endParaRPr lang="en-US"/>
        </a:p>
      </dgm:t>
    </dgm:pt>
    <dgm:pt modelId="{121E5BD8-5774-4257-A1F7-CE31CD5ED818}" type="pres">
      <dgm:prSet presAssocID="{D7B6D97B-34EE-492A-9B9E-D9628FA2EFFB}" presName="linear" presStyleCnt="0">
        <dgm:presLayoutVars>
          <dgm:animLvl val="lvl"/>
          <dgm:resizeHandles val="exact"/>
        </dgm:presLayoutVars>
      </dgm:prSet>
      <dgm:spPr/>
    </dgm:pt>
    <dgm:pt modelId="{73391C85-B8B8-4DCF-BE02-6992237327E1}" type="pres">
      <dgm:prSet presAssocID="{A1FEE84D-7161-4CBA-80B6-8D435791CA73}" presName="parentText" presStyleLbl="node1" presStyleIdx="0" presStyleCnt="2">
        <dgm:presLayoutVars>
          <dgm:chMax val="0"/>
          <dgm:bulletEnabled val="1"/>
        </dgm:presLayoutVars>
      </dgm:prSet>
      <dgm:spPr/>
    </dgm:pt>
    <dgm:pt modelId="{2A045DC6-81DA-469B-80F1-8C8AE9399FF2}" type="pres">
      <dgm:prSet presAssocID="{1A9C76A2-DF4E-47A3-97F4-B7AF74324E05}" presName="spacer" presStyleCnt="0"/>
      <dgm:spPr/>
    </dgm:pt>
    <dgm:pt modelId="{23BE4E44-A19C-433E-97EE-9065493422A8}" type="pres">
      <dgm:prSet presAssocID="{517BFC86-63E1-4E51-930B-CCCDDD9CB3B6}" presName="parentText" presStyleLbl="node1" presStyleIdx="1" presStyleCnt="2">
        <dgm:presLayoutVars>
          <dgm:chMax val="0"/>
          <dgm:bulletEnabled val="1"/>
        </dgm:presLayoutVars>
      </dgm:prSet>
      <dgm:spPr/>
    </dgm:pt>
  </dgm:ptLst>
  <dgm:cxnLst>
    <dgm:cxn modelId="{CAF5AB33-3D5B-4EB9-B8DF-3A6139E2A623}" type="presOf" srcId="{A1FEE84D-7161-4CBA-80B6-8D435791CA73}" destId="{73391C85-B8B8-4DCF-BE02-6992237327E1}" srcOrd="0" destOrd="0" presId="urn:microsoft.com/office/officeart/2005/8/layout/vList2"/>
    <dgm:cxn modelId="{894D969F-3B3B-4C14-991E-091F4C11789A}" type="presOf" srcId="{517BFC86-63E1-4E51-930B-CCCDDD9CB3B6}" destId="{23BE4E44-A19C-433E-97EE-9065493422A8}" srcOrd="0" destOrd="0" presId="urn:microsoft.com/office/officeart/2005/8/layout/vList2"/>
    <dgm:cxn modelId="{01EC77B4-1B3E-4443-86AD-4C8EF742F36A}" type="presOf" srcId="{D7B6D97B-34EE-492A-9B9E-D9628FA2EFFB}" destId="{121E5BD8-5774-4257-A1F7-CE31CD5ED818}" srcOrd="0" destOrd="0" presId="urn:microsoft.com/office/officeart/2005/8/layout/vList2"/>
    <dgm:cxn modelId="{8F33D5C8-A4AC-41A5-B43D-D582B343522A}" srcId="{D7B6D97B-34EE-492A-9B9E-D9628FA2EFFB}" destId="{A1FEE84D-7161-4CBA-80B6-8D435791CA73}" srcOrd="0" destOrd="0" parTransId="{E0BB9B89-C24C-4569-8134-4D3F5EED8E79}" sibTransId="{1A9C76A2-DF4E-47A3-97F4-B7AF74324E05}"/>
    <dgm:cxn modelId="{F09E33D8-D1F3-4A9B-BD67-91827A7D941F}" srcId="{D7B6D97B-34EE-492A-9B9E-D9628FA2EFFB}" destId="{517BFC86-63E1-4E51-930B-CCCDDD9CB3B6}" srcOrd="1" destOrd="0" parTransId="{268B4467-CA08-4F49-AB46-F5B8639F398D}" sibTransId="{53AB463B-5390-487D-9003-92BE0C309005}"/>
    <dgm:cxn modelId="{347A83AE-AF30-4A10-BBEE-FC4FADFAE62C}" type="presParOf" srcId="{121E5BD8-5774-4257-A1F7-CE31CD5ED818}" destId="{73391C85-B8B8-4DCF-BE02-6992237327E1}" srcOrd="0" destOrd="0" presId="urn:microsoft.com/office/officeart/2005/8/layout/vList2"/>
    <dgm:cxn modelId="{7C867374-98A5-4B8D-8CF1-360720F5234A}" type="presParOf" srcId="{121E5BD8-5774-4257-A1F7-CE31CD5ED818}" destId="{2A045DC6-81DA-469B-80F1-8C8AE9399FF2}" srcOrd="1" destOrd="0" presId="urn:microsoft.com/office/officeart/2005/8/layout/vList2"/>
    <dgm:cxn modelId="{357A98FF-EC89-4941-A5E4-27F320286E03}" type="presParOf" srcId="{121E5BD8-5774-4257-A1F7-CE31CD5ED818}" destId="{23BE4E44-A19C-433E-97EE-9065493422A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E036E0-9616-4CE9-996E-44A63C0E2C9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D0B4F2E-DFFB-4A20-A8F6-4AD2576962E8}">
      <dgm:prSet/>
      <dgm:spPr/>
      <dgm:t>
        <a:bodyPr/>
        <a:lstStyle/>
        <a:p>
          <a:r>
            <a:rPr lang="en-IN" b="1"/>
            <a:t>Accrued Expenses</a:t>
          </a:r>
          <a:endParaRPr lang="en-US"/>
        </a:p>
      </dgm:t>
    </dgm:pt>
    <dgm:pt modelId="{449F28C7-321C-4590-BC0A-F68C446EF892}" type="parTrans" cxnId="{C09B815D-FD4D-4330-A12C-A499471DD90F}">
      <dgm:prSet/>
      <dgm:spPr/>
      <dgm:t>
        <a:bodyPr/>
        <a:lstStyle/>
        <a:p>
          <a:endParaRPr lang="en-US"/>
        </a:p>
      </dgm:t>
    </dgm:pt>
    <dgm:pt modelId="{B3870C00-9733-4708-A61F-1A47D83D0BE9}" type="sibTrans" cxnId="{C09B815D-FD4D-4330-A12C-A499471DD90F}">
      <dgm:prSet/>
      <dgm:spPr/>
      <dgm:t>
        <a:bodyPr/>
        <a:lstStyle/>
        <a:p>
          <a:endParaRPr lang="en-US"/>
        </a:p>
      </dgm:t>
    </dgm:pt>
    <dgm:pt modelId="{D26D56D9-7A7B-4CCF-B51F-509F610FE642}">
      <dgm:prSet/>
      <dgm:spPr/>
      <dgm:t>
        <a:bodyPr/>
        <a:lstStyle/>
        <a:p>
          <a:r>
            <a:rPr lang="en-IN"/>
            <a:t>Accrued expenses represent a liability that a firm has to pay for the services which it has already received.</a:t>
          </a:r>
          <a:endParaRPr lang="en-US"/>
        </a:p>
      </dgm:t>
    </dgm:pt>
    <dgm:pt modelId="{F0477E73-5F19-4291-A93C-0DE4DD0F5721}" type="parTrans" cxnId="{9B5EF144-7BC2-49D3-AA72-6B85514E5EC4}">
      <dgm:prSet/>
      <dgm:spPr/>
      <dgm:t>
        <a:bodyPr/>
        <a:lstStyle/>
        <a:p>
          <a:endParaRPr lang="en-US"/>
        </a:p>
      </dgm:t>
    </dgm:pt>
    <dgm:pt modelId="{BA9868AB-4AE2-4F8F-B01A-5D0DF6768C09}" type="sibTrans" cxnId="{9B5EF144-7BC2-49D3-AA72-6B85514E5EC4}">
      <dgm:prSet/>
      <dgm:spPr/>
      <dgm:t>
        <a:bodyPr/>
        <a:lstStyle/>
        <a:p>
          <a:endParaRPr lang="en-US"/>
        </a:p>
      </dgm:t>
    </dgm:pt>
    <dgm:pt modelId="{8C00C2B5-D203-46C4-8FA2-BCBA608E2349}">
      <dgm:prSet/>
      <dgm:spPr/>
      <dgm:t>
        <a:bodyPr/>
        <a:lstStyle/>
        <a:p>
          <a:r>
            <a:rPr lang="en-IN"/>
            <a:t>Accrued Wages and Salaries.</a:t>
          </a:r>
          <a:endParaRPr lang="en-US"/>
        </a:p>
      </dgm:t>
    </dgm:pt>
    <dgm:pt modelId="{8A9A2F8F-4DC3-479C-A602-22440C129853}" type="parTrans" cxnId="{DFDEE28A-B758-4BAF-8F4D-0BC235A17691}">
      <dgm:prSet/>
      <dgm:spPr/>
      <dgm:t>
        <a:bodyPr/>
        <a:lstStyle/>
        <a:p>
          <a:endParaRPr lang="en-US"/>
        </a:p>
      </dgm:t>
    </dgm:pt>
    <dgm:pt modelId="{BABF48EE-CD71-4980-88D5-AD83F51B5DE4}" type="sibTrans" cxnId="{DFDEE28A-B758-4BAF-8F4D-0BC235A17691}">
      <dgm:prSet/>
      <dgm:spPr/>
      <dgm:t>
        <a:bodyPr/>
        <a:lstStyle/>
        <a:p>
          <a:endParaRPr lang="en-US"/>
        </a:p>
      </dgm:t>
    </dgm:pt>
    <dgm:pt modelId="{A4F047BF-510A-469E-833A-A375B0D29488}">
      <dgm:prSet/>
      <dgm:spPr/>
      <dgm:t>
        <a:bodyPr/>
        <a:lstStyle/>
        <a:p>
          <a:r>
            <a:rPr lang="en-IN"/>
            <a:t>Accrued taxes and Interest.</a:t>
          </a:r>
          <a:endParaRPr lang="en-US"/>
        </a:p>
      </dgm:t>
    </dgm:pt>
    <dgm:pt modelId="{DFF23436-5F60-475A-B7CB-003FA1F0CA49}" type="parTrans" cxnId="{A5B1EAD2-1148-4CB8-A7C6-9F54C41DC6D1}">
      <dgm:prSet/>
      <dgm:spPr/>
      <dgm:t>
        <a:bodyPr/>
        <a:lstStyle/>
        <a:p>
          <a:endParaRPr lang="en-US"/>
        </a:p>
      </dgm:t>
    </dgm:pt>
    <dgm:pt modelId="{4B60B615-8B63-4AC1-A194-563F644455F2}" type="sibTrans" cxnId="{A5B1EAD2-1148-4CB8-A7C6-9F54C41DC6D1}">
      <dgm:prSet/>
      <dgm:spPr/>
      <dgm:t>
        <a:bodyPr/>
        <a:lstStyle/>
        <a:p>
          <a:endParaRPr lang="en-US"/>
        </a:p>
      </dgm:t>
    </dgm:pt>
    <dgm:pt modelId="{71AC3160-85CB-4089-AEAF-35C57704D321}">
      <dgm:prSet/>
      <dgm:spPr/>
      <dgm:t>
        <a:bodyPr/>
        <a:lstStyle/>
        <a:p>
          <a:r>
            <a:rPr lang="en-IN" b="1"/>
            <a:t>Deferred Income</a:t>
          </a:r>
          <a:endParaRPr lang="en-US"/>
        </a:p>
      </dgm:t>
    </dgm:pt>
    <dgm:pt modelId="{F9EAFA47-BA52-4757-B67B-52149C950B96}" type="parTrans" cxnId="{EE4C0625-744F-4710-B466-632A3C59FA89}">
      <dgm:prSet/>
      <dgm:spPr/>
      <dgm:t>
        <a:bodyPr/>
        <a:lstStyle/>
        <a:p>
          <a:endParaRPr lang="en-US"/>
        </a:p>
      </dgm:t>
    </dgm:pt>
    <dgm:pt modelId="{6D0D3F44-002E-4131-9344-D36721091AD1}" type="sibTrans" cxnId="{EE4C0625-744F-4710-B466-632A3C59FA89}">
      <dgm:prSet/>
      <dgm:spPr/>
      <dgm:t>
        <a:bodyPr/>
        <a:lstStyle/>
        <a:p>
          <a:endParaRPr lang="en-US"/>
        </a:p>
      </dgm:t>
    </dgm:pt>
    <dgm:pt modelId="{833B992F-A6D5-46F8-99E2-A3328AAFF72B}">
      <dgm:prSet/>
      <dgm:spPr/>
      <dgm:t>
        <a:bodyPr/>
        <a:lstStyle/>
        <a:p>
          <a:r>
            <a:rPr lang="en-IN"/>
            <a:t>Deferred income represents funds received by the firm for goods and services which it has agreed to supply in future.</a:t>
          </a:r>
          <a:endParaRPr lang="en-US"/>
        </a:p>
      </dgm:t>
    </dgm:pt>
    <dgm:pt modelId="{B1DC3215-1C92-49F4-8CEA-E1AAB143C1D7}" type="parTrans" cxnId="{BB4E89AC-2D88-4E12-930C-07C831379C3D}">
      <dgm:prSet/>
      <dgm:spPr/>
      <dgm:t>
        <a:bodyPr/>
        <a:lstStyle/>
        <a:p>
          <a:endParaRPr lang="en-US"/>
        </a:p>
      </dgm:t>
    </dgm:pt>
    <dgm:pt modelId="{1A3D4D4E-171B-44BD-B68A-3300AD132F27}" type="sibTrans" cxnId="{BB4E89AC-2D88-4E12-930C-07C831379C3D}">
      <dgm:prSet/>
      <dgm:spPr/>
      <dgm:t>
        <a:bodyPr/>
        <a:lstStyle/>
        <a:p>
          <a:endParaRPr lang="en-US"/>
        </a:p>
      </dgm:t>
    </dgm:pt>
    <dgm:pt modelId="{2E373A28-7025-4E3D-AD39-DCF6CD76817C}">
      <dgm:prSet/>
      <dgm:spPr/>
      <dgm:t>
        <a:bodyPr/>
        <a:lstStyle/>
        <a:p>
          <a:r>
            <a:rPr lang="en-IN"/>
            <a:t>Advance Payments</a:t>
          </a:r>
          <a:endParaRPr lang="en-US"/>
        </a:p>
      </dgm:t>
    </dgm:pt>
    <dgm:pt modelId="{92E85FFB-D749-4A2C-BCE4-844DAB486CEE}" type="parTrans" cxnId="{CE90E606-B95E-4707-AF49-FE78EA8293A8}">
      <dgm:prSet/>
      <dgm:spPr/>
      <dgm:t>
        <a:bodyPr/>
        <a:lstStyle/>
        <a:p>
          <a:endParaRPr lang="en-US"/>
        </a:p>
      </dgm:t>
    </dgm:pt>
    <dgm:pt modelId="{1C5F3003-30D6-44B1-8F76-86367FFA8C43}" type="sibTrans" cxnId="{CE90E606-B95E-4707-AF49-FE78EA8293A8}">
      <dgm:prSet/>
      <dgm:spPr/>
      <dgm:t>
        <a:bodyPr/>
        <a:lstStyle/>
        <a:p>
          <a:endParaRPr lang="en-US"/>
        </a:p>
      </dgm:t>
    </dgm:pt>
    <dgm:pt modelId="{B48C93F3-9C19-42B6-B1A2-42605BB7EC4F}" type="pres">
      <dgm:prSet presAssocID="{FCE036E0-9616-4CE9-996E-44A63C0E2C92}" presName="linear" presStyleCnt="0">
        <dgm:presLayoutVars>
          <dgm:animLvl val="lvl"/>
          <dgm:resizeHandles val="exact"/>
        </dgm:presLayoutVars>
      </dgm:prSet>
      <dgm:spPr/>
    </dgm:pt>
    <dgm:pt modelId="{6992AD9E-2B22-4E90-818F-DDBAA27380CA}" type="pres">
      <dgm:prSet presAssocID="{CD0B4F2E-DFFB-4A20-A8F6-4AD2576962E8}" presName="parentText" presStyleLbl="node1" presStyleIdx="0" presStyleCnt="2">
        <dgm:presLayoutVars>
          <dgm:chMax val="0"/>
          <dgm:bulletEnabled val="1"/>
        </dgm:presLayoutVars>
      </dgm:prSet>
      <dgm:spPr/>
    </dgm:pt>
    <dgm:pt modelId="{56DCBCCB-35B4-40A3-A0B0-2BD0EBDF3D85}" type="pres">
      <dgm:prSet presAssocID="{CD0B4F2E-DFFB-4A20-A8F6-4AD2576962E8}" presName="childText" presStyleLbl="revTx" presStyleIdx="0" presStyleCnt="2">
        <dgm:presLayoutVars>
          <dgm:bulletEnabled val="1"/>
        </dgm:presLayoutVars>
      </dgm:prSet>
      <dgm:spPr/>
    </dgm:pt>
    <dgm:pt modelId="{9005C8D2-981D-40C4-A3E9-9B0DB834AD23}" type="pres">
      <dgm:prSet presAssocID="{71AC3160-85CB-4089-AEAF-35C57704D321}" presName="parentText" presStyleLbl="node1" presStyleIdx="1" presStyleCnt="2">
        <dgm:presLayoutVars>
          <dgm:chMax val="0"/>
          <dgm:bulletEnabled val="1"/>
        </dgm:presLayoutVars>
      </dgm:prSet>
      <dgm:spPr/>
    </dgm:pt>
    <dgm:pt modelId="{86BF7824-A056-4D7F-A4D1-67A9E1775C29}" type="pres">
      <dgm:prSet presAssocID="{71AC3160-85CB-4089-AEAF-35C57704D321}" presName="childText" presStyleLbl="revTx" presStyleIdx="1" presStyleCnt="2">
        <dgm:presLayoutVars>
          <dgm:bulletEnabled val="1"/>
        </dgm:presLayoutVars>
      </dgm:prSet>
      <dgm:spPr/>
    </dgm:pt>
  </dgm:ptLst>
  <dgm:cxnLst>
    <dgm:cxn modelId="{CE90E606-B95E-4707-AF49-FE78EA8293A8}" srcId="{833B992F-A6D5-46F8-99E2-A3328AAFF72B}" destId="{2E373A28-7025-4E3D-AD39-DCF6CD76817C}" srcOrd="0" destOrd="0" parTransId="{92E85FFB-D749-4A2C-BCE4-844DAB486CEE}" sibTransId="{1C5F3003-30D6-44B1-8F76-86367FFA8C43}"/>
    <dgm:cxn modelId="{EE4C0625-744F-4710-B466-632A3C59FA89}" srcId="{FCE036E0-9616-4CE9-996E-44A63C0E2C92}" destId="{71AC3160-85CB-4089-AEAF-35C57704D321}" srcOrd="1" destOrd="0" parTransId="{F9EAFA47-BA52-4757-B67B-52149C950B96}" sibTransId="{6D0D3F44-002E-4131-9344-D36721091AD1}"/>
    <dgm:cxn modelId="{AEAA7C3C-2EB1-4FBE-B303-DE35AC5B105F}" type="presOf" srcId="{833B992F-A6D5-46F8-99E2-A3328AAFF72B}" destId="{86BF7824-A056-4D7F-A4D1-67A9E1775C29}" srcOrd="0" destOrd="0" presId="urn:microsoft.com/office/officeart/2005/8/layout/vList2"/>
    <dgm:cxn modelId="{C09B815D-FD4D-4330-A12C-A499471DD90F}" srcId="{FCE036E0-9616-4CE9-996E-44A63C0E2C92}" destId="{CD0B4F2E-DFFB-4A20-A8F6-4AD2576962E8}" srcOrd="0" destOrd="0" parTransId="{449F28C7-321C-4590-BC0A-F68C446EF892}" sibTransId="{B3870C00-9733-4708-A61F-1A47D83D0BE9}"/>
    <dgm:cxn modelId="{9B5EF144-7BC2-49D3-AA72-6B85514E5EC4}" srcId="{CD0B4F2E-DFFB-4A20-A8F6-4AD2576962E8}" destId="{D26D56D9-7A7B-4CCF-B51F-509F610FE642}" srcOrd="0" destOrd="0" parTransId="{F0477E73-5F19-4291-A93C-0DE4DD0F5721}" sibTransId="{BA9868AB-4AE2-4F8F-B01A-5D0DF6768C09}"/>
    <dgm:cxn modelId="{FDCB8C48-B107-4414-8A27-B4AD0DD8EA1E}" type="presOf" srcId="{CD0B4F2E-DFFB-4A20-A8F6-4AD2576962E8}" destId="{6992AD9E-2B22-4E90-818F-DDBAA27380CA}" srcOrd="0" destOrd="0" presId="urn:microsoft.com/office/officeart/2005/8/layout/vList2"/>
    <dgm:cxn modelId="{DF633654-C63B-41C5-AC13-AF9D881E00DB}" type="presOf" srcId="{A4F047BF-510A-469E-833A-A375B0D29488}" destId="{56DCBCCB-35B4-40A3-A0B0-2BD0EBDF3D85}" srcOrd="0" destOrd="2" presId="urn:microsoft.com/office/officeart/2005/8/layout/vList2"/>
    <dgm:cxn modelId="{10678D81-5A25-4808-A055-10B805241F51}" type="presOf" srcId="{D26D56D9-7A7B-4CCF-B51F-509F610FE642}" destId="{56DCBCCB-35B4-40A3-A0B0-2BD0EBDF3D85}" srcOrd="0" destOrd="0" presId="urn:microsoft.com/office/officeart/2005/8/layout/vList2"/>
    <dgm:cxn modelId="{DFDEE28A-B758-4BAF-8F4D-0BC235A17691}" srcId="{D26D56D9-7A7B-4CCF-B51F-509F610FE642}" destId="{8C00C2B5-D203-46C4-8FA2-BCBA608E2349}" srcOrd="0" destOrd="0" parTransId="{8A9A2F8F-4DC3-479C-A602-22440C129853}" sibTransId="{BABF48EE-CD71-4980-88D5-AD83F51B5DE4}"/>
    <dgm:cxn modelId="{BB4E89AC-2D88-4E12-930C-07C831379C3D}" srcId="{71AC3160-85CB-4089-AEAF-35C57704D321}" destId="{833B992F-A6D5-46F8-99E2-A3328AAFF72B}" srcOrd="0" destOrd="0" parTransId="{B1DC3215-1C92-49F4-8CEA-E1AAB143C1D7}" sibTransId="{1A3D4D4E-171B-44BD-B68A-3300AD132F27}"/>
    <dgm:cxn modelId="{A5B1EAD2-1148-4CB8-A7C6-9F54C41DC6D1}" srcId="{D26D56D9-7A7B-4CCF-B51F-509F610FE642}" destId="{A4F047BF-510A-469E-833A-A375B0D29488}" srcOrd="1" destOrd="0" parTransId="{DFF23436-5F60-475A-B7CB-003FA1F0CA49}" sibTransId="{4B60B615-8B63-4AC1-A194-563F644455F2}"/>
    <dgm:cxn modelId="{D69C53DF-76E7-470B-BAAA-004D9A700808}" type="presOf" srcId="{71AC3160-85CB-4089-AEAF-35C57704D321}" destId="{9005C8D2-981D-40C4-A3E9-9B0DB834AD23}" srcOrd="0" destOrd="0" presId="urn:microsoft.com/office/officeart/2005/8/layout/vList2"/>
    <dgm:cxn modelId="{53765FED-FFCB-4576-A970-67A2264BFFDB}" type="presOf" srcId="{FCE036E0-9616-4CE9-996E-44A63C0E2C92}" destId="{B48C93F3-9C19-42B6-B1A2-42605BB7EC4F}" srcOrd="0" destOrd="0" presId="urn:microsoft.com/office/officeart/2005/8/layout/vList2"/>
    <dgm:cxn modelId="{177762F3-F48A-4B93-AD67-60CDE2AB88C2}" type="presOf" srcId="{2E373A28-7025-4E3D-AD39-DCF6CD76817C}" destId="{86BF7824-A056-4D7F-A4D1-67A9E1775C29}" srcOrd="0" destOrd="1" presId="urn:microsoft.com/office/officeart/2005/8/layout/vList2"/>
    <dgm:cxn modelId="{385488F7-7A30-413F-9615-442AD1246C48}" type="presOf" srcId="{8C00C2B5-D203-46C4-8FA2-BCBA608E2349}" destId="{56DCBCCB-35B4-40A3-A0B0-2BD0EBDF3D85}" srcOrd="0" destOrd="1" presId="urn:microsoft.com/office/officeart/2005/8/layout/vList2"/>
    <dgm:cxn modelId="{15AAE872-5450-44D4-8273-508656EB4DD1}" type="presParOf" srcId="{B48C93F3-9C19-42B6-B1A2-42605BB7EC4F}" destId="{6992AD9E-2B22-4E90-818F-DDBAA27380CA}" srcOrd="0" destOrd="0" presId="urn:microsoft.com/office/officeart/2005/8/layout/vList2"/>
    <dgm:cxn modelId="{7496D0DE-A6D7-4415-B63A-720AE5AB7E68}" type="presParOf" srcId="{B48C93F3-9C19-42B6-B1A2-42605BB7EC4F}" destId="{56DCBCCB-35B4-40A3-A0B0-2BD0EBDF3D85}" srcOrd="1" destOrd="0" presId="urn:microsoft.com/office/officeart/2005/8/layout/vList2"/>
    <dgm:cxn modelId="{108AF5A9-6C10-4470-B65F-6A7A7491FAB9}" type="presParOf" srcId="{B48C93F3-9C19-42B6-B1A2-42605BB7EC4F}" destId="{9005C8D2-981D-40C4-A3E9-9B0DB834AD23}" srcOrd="2" destOrd="0" presId="urn:microsoft.com/office/officeart/2005/8/layout/vList2"/>
    <dgm:cxn modelId="{57B0C8EA-3C9B-4455-9443-E49832E4CB23}" type="presParOf" srcId="{B48C93F3-9C19-42B6-B1A2-42605BB7EC4F}" destId="{86BF7824-A056-4D7F-A4D1-67A9E1775C2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076B63-CD99-4072-8658-516348BEC60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1C0702-B54C-4916-8CC4-B66AFC7B2C99}">
      <dgm:prSet/>
      <dgm:spPr/>
      <dgm:t>
        <a:bodyPr/>
        <a:lstStyle/>
        <a:p>
          <a:r>
            <a:rPr lang="en-IN"/>
            <a:t>Cash Credit and Packing Credit (including Trust Receipts and Working Capital Term Loan) against Pledge / Hypothecation of stock-in-trade and / or standing crops (plantations). </a:t>
          </a:r>
          <a:endParaRPr lang="en-US"/>
        </a:p>
      </dgm:t>
    </dgm:pt>
    <dgm:pt modelId="{5A6854AC-05F5-419D-92BC-BDD62E1486A4}" type="parTrans" cxnId="{E92C137F-FB4B-4CEA-A42B-7F514AA48303}">
      <dgm:prSet/>
      <dgm:spPr/>
      <dgm:t>
        <a:bodyPr/>
        <a:lstStyle/>
        <a:p>
          <a:endParaRPr lang="en-US"/>
        </a:p>
      </dgm:t>
    </dgm:pt>
    <dgm:pt modelId="{DBAB2D59-4D5F-4B13-9FAC-E19BAC12A388}" type="sibTrans" cxnId="{E92C137F-FB4B-4CEA-A42B-7F514AA48303}">
      <dgm:prSet/>
      <dgm:spPr/>
      <dgm:t>
        <a:bodyPr/>
        <a:lstStyle/>
        <a:p>
          <a:endParaRPr lang="en-US"/>
        </a:p>
      </dgm:t>
    </dgm:pt>
    <dgm:pt modelId="{8F659749-A49F-40F2-8C14-4123BF855D57}">
      <dgm:prSet/>
      <dgm:spPr/>
      <dgm:t>
        <a:bodyPr/>
        <a:lstStyle/>
        <a:p>
          <a:r>
            <a:rPr lang="en-IN"/>
            <a:t>Discount / Purchase of Inland / Foreign Demand Documentary (DP) Bills and Usance Documentary (DA) Bills under Letters of Credit.</a:t>
          </a:r>
          <a:endParaRPr lang="en-US"/>
        </a:p>
      </dgm:t>
    </dgm:pt>
    <dgm:pt modelId="{0BDD61D6-D6C4-40CC-80E0-FA906409AA27}" type="parTrans" cxnId="{48E713A4-0593-4971-B24F-934870041644}">
      <dgm:prSet/>
      <dgm:spPr/>
      <dgm:t>
        <a:bodyPr/>
        <a:lstStyle/>
        <a:p>
          <a:endParaRPr lang="en-US"/>
        </a:p>
      </dgm:t>
    </dgm:pt>
    <dgm:pt modelId="{EB9027A9-30ED-4280-A6BB-C06CCA5A94C4}" type="sibTrans" cxnId="{48E713A4-0593-4971-B24F-934870041644}">
      <dgm:prSet/>
      <dgm:spPr/>
      <dgm:t>
        <a:bodyPr/>
        <a:lstStyle/>
        <a:p>
          <a:endParaRPr lang="en-US"/>
        </a:p>
      </dgm:t>
    </dgm:pt>
    <dgm:pt modelId="{D181580B-4A16-45B6-BB4A-9472261199AD}">
      <dgm:prSet/>
      <dgm:spPr/>
      <dgm:t>
        <a:bodyPr/>
        <a:lstStyle/>
        <a:p>
          <a:r>
            <a:rPr lang="en-IN"/>
            <a:t>Overdrafts against approved securities with prescribed margin. </a:t>
          </a:r>
          <a:endParaRPr lang="en-US"/>
        </a:p>
      </dgm:t>
    </dgm:pt>
    <dgm:pt modelId="{3B436E2F-4FB1-4D7A-A895-1D1A18A5CE41}" type="parTrans" cxnId="{3177414E-77E7-49D2-BCE7-3DD63FEB3232}">
      <dgm:prSet/>
      <dgm:spPr/>
      <dgm:t>
        <a:bodyPr/>
        <a:lstStyle/>
        <a:p>
          <a:endParaRPr lang="en-US"/>
        </a:p>
      </dgm:t>
    </dgm:pt>
    <dgm:pt modelId="{6E33A293-27FE-4F03-B0B5-74111BACEBD7}" type="sibTrans" cxnId="{3177414E-77E7-49D2-BCE7-3DD63FEB3232}">
      <dgm:prSet/>
      <dgm:spPr/>
      <dgm:t>
        <a:bodyPr/>
        <a:lstStyle/>
        <a:p>
          <a:endParaRPr lang="en-US"/>
        </a:p>
      </dgm:t>
    </dgm:pt>
    <dgm:pt modelId="{22A889CA-AE87-4DC7-AF31-D4E8AE5EC783}">
      <dgm:prSet/>
      <dgm:spPr/>
      <dgm:t>
        <a:bodyPr/>
        <a:lstStyle/>
        <a:p>
          <a:r>
            <a:rPr lang="en-IN"/>
            <a:t>Discount of Inland Usance DA Bills with Banker’s Co-Acceptance / Guarantee (Under Re-discounting Scheme of IDBI </a:t>
          </a:r>
          <a:endParaRPr lang="en-US"/>
        </a:p>
      </dgm:t>
    </dgm:pt>
    <dgm:pt modelId="{D636B271-1AF6-4B3E-8807-0467A529FD33}" type="parTrans" cxnId="{3275DDA8-9DD6-4A99-8D4A-FD9602E5B1C1}">
      <dgm:prSet/>
      <dgm:spPr/>
      <dgm:t>
        <a:bodyPr/>
        <a:lstStyle/>
        <a:p>
          <a:endParaRPr lang="en-US"/>
        </a:p>
      </dgm:t>
    </dgm:pt>
    <dgm:pt modelId="{3879E154-C793-4EA4-B9EE-B6835DF6B15E}" type="sibTrans" cxnId="{3275DDA8-9DD6-4A99-8D4A-FD9602E5B1C1}">
      <dgm:prSet/>
      <dgm:spPr/>
      <dgm:t>
        <a:bodyPr/>
        <a:lstStyle/>
        <a:p>
          <a:endParaRPr lang="en-US"/>
        </a:p>
      </dgm:t>
    </dgm:pt>
    <dgm:pt modelId="{748C834B-A9AC-4139-9525-50E1DA845063}">
      <dgm:prSet/>
      <dgm:spPr/>
      <dgm:t>
        <a:bodyPr/>
        <a:lstStyle/>
        <a:p>
          <a:r>
            <a:rPr lang="en-IN"/>
            <a:t>Import Loans against imported consignments received under L/Cs opened by our Bank. </a:t>
          </a:r>
          <a:endParaRPr lang="en-US"/>
        </a:p>
      </dgm:t>
    </dgm:pt>
    <dgm:pt modelId="{E76177FA-41F4-48D0-A5D6-DA9A1A7A6F22}" type="parTrans" cxnId="{E0EEAC76-29F5-4D9F-A5C2-B32C296F9C68}">
      <dgm:prSet/>
      <dgm:spPr/>
      <dgm:t>
        <a:bodyPr/>
        <a:lstStyle/>
        <a:p>
          <a:endParaRPr lang="en-US"/>
        </a:p>
      </dgm:t>
    </dgm:pt>
    <dgm:pt modelId="{A1B777FE-0E9D-4812-A833-65C957043252}" type="sibTrans" cxnId="{E0EEAC76-29F5-4D9F-A5C2-B32C296F9C68}">
      <dgm:prSet/>
      <dgm:spPr/>
      <dgm:t>
        <a:bodyPr/>
        <a:lstStyle/>
        <a:p>
          <a:endParaRPr lang="en-US"/>
        </a:p>
      </dgm:t>
    </dgm:pt>
    <dgm:pt modelId="{9488ED64-93F9-431C-B979-AFCB8DA70F2E}">
      <dgm:prSet/>
      <dgm:spPr/>
      <dgm:t>
        <a:bodyPr/>
        <a:lstStyle/>
        <a:p>
          <a:r>
            <a:rPr lang="en-IN"/>
            <a:t>Overdrafts against book debts / Government Supply Bills. </a:t>
          </a:r>
          <a:endParaRPr lang="en-US"/>
        </a:p>
      </dgm:t>
    </dgm:pt>
    <dgm:pt modelId="{0B02957F-DD88-4D77-8B5A-B86E30FE29CF}" type="parTrans" cxnId="{2CBE88D2-0C74-421A-B5B0-EB6BBE8716C5}">
      <dgm:prSet/>
      <dgm:spPr/>
      <dgm:t>
        <a:bodyPr/>
        <a:lstStyle/>
        <a:p>
          <a:endParaRPr lang="en-US"/>
        </a:p>
      </dgm:t>
    </dgm:pt>
    <dgm:pt modelId="{0482344B-F929-4F02-B647-E1AF010A8D25}" type="sibTrans" cxnId="{2CBE88D2-0C74-421A-B5B0-EB6BBE8716C5}">
      <dgm:prSet/>
      <dgm:spPr/>
      <dgm:t>
        <a:bodyPr/>
        <a:lstStyle/>
        <a:p>
          <a:endParaRPr lang="en-US"/>
        </a:p>
      </dgm:t>
    </dgm:pt>
    <dgm:pt modelId="{AFB88017-1718-4BCA-9A9E-665E8F823D81}">
      <dgm:prSet/>
      <dgm:spPr/>
      <dgm:t>
        <a:bodyPr/>
        <a:lstStyle/>
        <a:p>
          <a:r>
            <a:rPr lang="en-IN"/>
            <a:t>Discount of Inland / Foreign Usance (DA) bills not covered under L/Cs. </a:t>
          </a:r>
          <a:endParaRPr lang="en-US"/>
        </a:p>
      </dgm:t>
    </dgm:pt>
    <dgm:pt modelId="{3724C345-06AB-4666-AECB-276FA6333F2E}" type="parTrans" cxnId="{248B75DC-F3F3-457F-852F-C62C40327A43}">
      <dgm:prSet/>
      <dgm:spPr/>
      <dgm:t>
        <a:bodyPr/>
        <a:lstStyle/>
        <a:p>
          <a:endParaRPr lang="en-US"/>
        </a:p>
      </dgm:t>
    </dgm:pt>
    <dgm:pt modelId="{007E346C-873E-4C6C-B70B-3ED5AB14B603}" type="sibTrans" cxnId="{248B75DC-F3F3-457F-852F-C62C40327A43}">
      <dgm:prSet/>
      <dgm:spPr/>
      <dgm:t>
        <a:bodyPr/>
        <a:lstStyle/>
        <a:p>
          <a:endParaRPr lang="en-US"/>
        </a:p>
      </dgm:t>
    </dgm:pt>
    <dgm:pt modelId="{4D4A373A-5949-4EA7-978B-E7109DF6BE43}">
      <dgm:prSet/>
      <dgm:spPr/>
      <dgm:t>
        <a:bodyPr/>
        <a:lstStyle/>
        <a:p>
          <a:r>
            <a:rPr lang="en-IN"/>
            <a:t>Advance against Demand Documentary Bills for collection. </a:t>
          </a:r>
          <a:endParaRPr lang="en-US"/>
        </a:p>
      </dgm:t>
    </dgm:pt>
    <dgm:pt modelId="{4E8BBF73-7B6E-4BD0-8415-C5833F54C262}" type="parTrans" cxnId="{F3B30CBF-EA77-4CF8-9853-7550095BDCC8}">
      <dgm:prSet/>
      <dgm:spPr/>
      <dgm:t>
        <a:bodyPr/>
        <a:lstStyle/>
        <a:p>
          <a:endParaRPr lang="en-US"/>
        </a:p>
      </dgm:t>
    </dgm:pt>
    <dgm:pt modelId="{AE098DE4-A65F-41BA-8E15-F12BCD9E475E}" type="sibTrans" cxnId="{F3B30CBF-EA77-4CF8-9853-7550095BDCC8}">
      <dgm:prSet/>
      <dgm:spPr/>
      <dgm:t>
        <a:bodyPr/>
        <a:lstStyle/>
        <a:p>
          <a:endParaRPr lang="en-US"/>
        </a:p>
      </dgm:t>
    </dgm:pt>
    <dgm:pt modelId="{4D971A26-78E7-4D12-95D8-9D65CF218020}">
      <dgm:prSet/>
      <dgm:spPr/>
      <dgm:t>
        <a:bodyPr/>
        <a:lstStyle/>
        <a:p>
          <a:r>
            <a:rPr lang="en-IN"/>
            <a:t>Advance against Warehouse Receipts. </a:t>
          </a:r>
          <a:endParaRPr lang="en-US"/>
        </a:p>
      </dgm:t>
    </dgm:pt>
    <dgm:pt modelId="{9B53C816-0F1E-4337-9602-A26388DC1FAF}" type="parTrans" cxnId="{7AE9A85D-F98E-46F3-9732-AA57F1B3806A}">
      <dgm:prSet/>
      <dgm:spPr/>
      <dgm:t>
        <a:bodyPr/>
        <a:lstStyle/>
        <a:p>
          <a:endParaRPr lang="en-US"/>
        </a:p>
      </dgm:t>
    </dgm:pt>
    <dgm:pt modelId="{8E13CBC9-FFD5-404A-94A5-6CA64018D6F5}" type="sibTrans" cxnId="{7AE9A85D-F98E-46F3-9732-AA57F1B3806A}">
      <dgm:prSet/>
      <dgm:spPr/>
      <dgm:t>
        <a:bodyPr/>
        <a:lstStyle/>
        <a:p>
          <a:endParaRPr lang="en-US"/>
        </a:p>
      </dgm:t>
    </dgm:pt>
    <dgm:pt modelId="{AA7B67FB-1AB1-4D2C-93AA-803111D32090}">
      <dgm:prSet/>
      <dgm:spPr/>
      <dgm:t>
        <a:bodyPr/>
        <a:lstStyle/>
        <a:p>
          <a:r>
            <a:rPr lang="en-IN"/>
            <a:t>Advance against un-drawn balance. k) Channel Financing.</a:t>
          </a:r>
          <a:endParaRPr lang="en-US"/>
        </a:p>
      </dgm:t>
    </dgm:pt>
    <dgm:pt modelId="{466F83AE-EECB-4EA7-81DD-290F93A83ED5}" type="parTrans" cxnId="{FFE4EF26-6A8E-49D4-A684-D682491FE0AC}">
      <dgm:prSet/>
      <dgm:spPr/>
      <dgm:t>
        <a:bodyPr/>
        <a:lstStyle/>
        <a:p>
          <a:endParaRPr lang="en-US"/>
        </a:p>
      </dgm:t>
    </dgm:pt>
    <dgm:pt modelId="{088E4405-0FFF-4267-9C70-4C69DCFCA9A3}" type="sibTrans" cxnId="{FFE4EF26-6A8E-49D4-A684-D682491FE0AC}">
      <dgm:prSet/>
      <dgm:spPr/>
      <dgm:t>
        <a:bodyPr/>
        <a:lstStyle/>
        <a:p>
          <a:endParaRPr lang="en-US"/>
        </a:p>
      </dgm:t>
    </dgm:pt>
    <dgm:pt modelId="{4DCCA005-C608-4179-BB51-3866551639EC}" type="pres">
      <dgm:prSet presAssocID="{CD076B63-CD99-4072-8658-516348BEC60A}" presName="linear" presStyleCnt="0">
        <dgm:presLayoutVars>
          <dgm:animLvl val="lvl"/>
          <dgm:resizeHandles val="exact"/>
        </dgm:presLayoutVars>
      </dgm:prSet>
      <dgm:spPr/>
    </dgm:pt>
    <dgm:pt modelId="{1D116847-D948-463C-80DF-D9AF80C4702C}" type="pres">
      <dgm:prSet presAssocID="{B81C0702-B54C-4916-8CC4-B66AFC7B2C99}" presName="parentText" presStyleLbl="node1" presStyleIdx="0" presStyleCnt="10">
        <dgm:presLayoutVars>
          <dgm:chMax val="0"/>
          <dgm:bulletEnabled val="1"/>
        </dgm:presLayoutVars>
      </dgm:prSet>
      <dgm:spPr/>
    </dgm:pt>
    <dgm:pt modelId="{4306E1A8-2F7F-40D5-AC72-550615794221}" type="pres">
      <dgm:prSet presAssocID="{DBAB2D59-4D5F-4B13-9FAC-E19BAC12A388}" presName="spacer" presStyleCnt="0"/>
      <dgm:spPr/>
    </dgm:pt>
    <dgm:pt modelId="{EAC4B2AE-9720-4025-A5A3-3FC26AA6D5FF}" type="pres">
      <dgm:prSet presAssocID="{8F659749-A49F-40F2-8C14-4123BF855D57}" presName="parentText" presStyleLbl="node1" presStyleIdx="1" presStyleCnt="10">
        <dgm:presLayoutVars>
          <dgm:chMax val="0"/>
          <dgm:bulletEnabled val="1"/>
        </dgm:presLayoutVars>
      </dgm:prSet>
      <dgm:spPr/>
    </dgm:pt>
    <dgm:pt modelId="{166BAB70-E7E7-4DAE-A31C-363F30AFBF94}" type="pres">
      <dgm:prSet presAssocID="{EB9027A9-30ED-4280-A6BB-C06CCA5A94C4}" presName="spacer" presStyleCnt="0"/>
      <dgm:spPr/>
    </dgm:pt>
    <dgm:pt modelId="{757615B2-D27A-40C9-8300-D737F1F4D2F4}" type="pres">
      <dgm:prSet presAssocID="{D181580B-4A16-45B6-BB4A-9472261199AD}" presName="parentText" presStyleLbl="node1" presStyleIdx="2" presStyleCnt="10">
        <dgm:presLayoutVars>
          <dgm:chMax val="0"/>
          <dgm:bulletEnabled val="1"/>
        </dgm:presLayoutVars>
      </dgm:prSet>
      <dgm:spPr/>
    </dgm:pt>
    <dgm:pt modelId="{5014EE78-549D-47FA-BA1C-B0A8FEB88019}" type="pres">
      <dgm:prSet presAssocID="{6E33A293-27FE-4F03-B0B5-74111BACEBD7}" presName="spacer" presStyleCnt="0"/>
      <dgm:spPr/>
    </dgm:pt>
    <dgm:pt modelId="{220ED816-63B9-4F18-87F2-27C259AFFCB2}" type="pres">
      <dgm:prSet presAssocID="{22A889CA-AE87-4DC7-AF31-D4E8AE5EC783}" presName="parentText" presStyleLbl="node1" presStyleIdx="3" presStyleCnt="10">
        <dgm:presLayoutVars>
          <dgm:chMax val="0"/>
          <dgm:bulletEnabled val="1"/>
        </dgm:presLayoutVars>
      </dgm:prSet>
      <dgm:spPr/>
    </dgm:pt>
    <dgm:pt modelId="{7002E696-74F9-44FC-9E0A-640C89A1128E}" type="pres">
      <dgm:prSet presAssocID="{3879E154-C793-4EA4-B9EE-B6835DF6B15E}" presName="spacer" presStyleCnt="0"/>
      <dgm:spPr/>
    </dgm:pt>
    <dgm:pt modelId="{ECD6DD5D-CFCE-45D9-BDB9-C96D4305F48A}" type="pres">
      <dgm:prSet presAssocID="{748C834B-A9AC-4139-9525-50E1DA845063}" presName="parentText" presStyleLbl="node1" presStyleIdx="4" presStyleCnt="10">
        <dgm:presLayoutVars>
          <dgm:chMax val="0"/>
          <dgm:bulletEnabled val="1"/>
        </dgm:presLayoutVars>
      </dgm:prSet>
      <dgm:spPr/>
    </dgm:pt>
    <dgm:pt modelId="{16984317-754C-4BEB-80B5-823940B37AAB}" type="pres">
      <dgm:prSet presAssocID="{A1B777FE-0E9D-4812-A833-65C957043252}" presName="spacer" presStyleCnt="0"/>
      <dgm:spPr/>
    </dgm:pt>
    <dgm:pt modelId="{C302EDDE-5F6C-4F7E-817E-745D24502999}" type="pres">
      <dgm:prSet presAssocID="{9488ED64-93F9-431C-B979-AFCB8DA70F2E}" presName="parentText" presStyleLbl="node1" presStyleIdx="5" presStyleCnt="10">
        <dgm:presLayoutVars>
          <dgm:chMax val="0"/>
          <dgm:bulletEnabled val="1"/>
        </dgm:presLayoutVars>
      </dgm:prSet>
      <dgm:spPr/>
    </dgm:pt>
    <dgm:pt modelId="{694F0686-25C3-41B2-A304-F5B808FE5BCB}" type="pres">
      <dgm:prSet presAssocID="{0482344B-F929-4F02-B647-E1AF010A8D25}" presName="spacer" presStyleCnt="0"/>
      <dgm:spPr/>
    </dgm:pt>
    <dgm:pt modelId="{D37F1E12-2445-4761-9151-8BADA181C749}" type="pres">
      <dgm:prSet presAssocID="{AFB88017-1718-4BCA-9A9E-665E8F823D81}" presName="parentText" presStyleLbl="node1" presStyleIdx="6" presStyleCnt="10">
        <dgm:presLayoutVars>
          <dgm:chMax val="0"/>
          <dgm:bulletEnabled val="1"/>
        </dgm:presLayoutVars>
      </dgm:prSet>
      <dgm:spPr/>
    </dgm:pt>
    <dgm:pt modelId="{F9D544AE-0609-41B8-9DCF-4DFA23878441}" type="pres">
      <dgm:prSet presAssocID="{007E346C-873E-4C6C-B70B-3ED5AB14B603}" presName="spacer" presStyleCnt="0"/>
      <dgm:spPr/>
    </dgm:pt>
    <dgm:pt modelId="{6A0FA461-544D-45B1-9872-7C9486152713}" type="pres">
      <dgm:prSet presAssocID="{4D4A373A-5949-4EA7-978B-E7109DF6BE43}" presName="parentText" presStyleLbl="node1" presStyleIdx="7" presStyleCnt="10">
        <dgm:presLayoutVars>
          <dgm:chMax val="0"/>
          <dgm:bulletEnabled val="1"/>
        </dgm:presLayoutVars>
      </dgm:prSet>
      <dgm:spPr/>
    </dgm:pt>
    <dgm:pt modelId="{794AE2C5-4EE1-4BA3-B5AE-49AB9E96EAC6}" type="pres">
      <dgm:prSet presAssocID="{AE098DE4-A65F-41BA-8E15-F12BCD9E475E}" presName="spacer" presStyleCnt="0"/>
      <dgm:spPr/>
    </dgm:pt>
    <dgm:pt modelId="{A73ABE7D-2F21-4F1F-8CC7-63177084C27E}" type="pres">
      <dgm:prSet presAssocID="{4D971A26-78E7-4D12-95D8-9D65CF218020}" presName="parentText" presStyleLbl="node1" presStyleIdx="8" presStyleCnt="10">
        <dgm:presLayoutVars>
          <dgm:chMax val="0"/>
          <dgm:bulletEnabled val="1"/>
        </dgm:presLayoutVars>
      </dgm:prSet>
      <dgm:spPr/>
    </dgm:pt>
    <dgm:pt modelId="{A81A2ABB-62B1-4D94-8621-826530E2D4A0}" type="pres">
      <dgm:prSet presAssocID="{8E13CBC9-FFD5-404A-94A5-6CA64018D6F5}" presName="spacer" presStyleCnt="0"/>
      <dgm:spPr/>
    </dgm:pt>
    <dgm:pt modelId="{23CDE817-B98F-4E5E-A638-A07CDA047848}" type="pres">
      <dgm:prSet presAssocID="{AA7B67FB-1AB1-4D2C-93AA-803111D32090}" presName="parentText" presStyleLbl="node1" presStyleIdx="9" presStyleCnt="10">
        <dgm:presLayoutVars>
          <dgm:chMax val="0"/>
          <dgm:bulletEnabled val="1"/>
        </dgm:presLayoutVars>
      </dgm:prSet>
      <dgm:spPr/>
    </dgm:pt>
  </dgm:ptLst>
  <dgm:cxnLst>
    <dgm:cxn modelId="{6307F512-57E4-41CA-8B0B-F3C9E49020CB}" type="presOf" srcId="{4D971A26-78E7-4D12-95D8-9D65CF218020}" destId="{A73ABE7D-2F21-4F1F-8CC7-63177084C27E}" srcOrd="0" destOrd="0" presId="urn:microsoft.com/office/officeart/2005/8/layout/vList2"/>
    <dgm:cxn modelId="{A4F3EC26-BD87-4885-8420-D9371ACE375D}" type="presOf" srcId="{CD076B63-CD99-4072-8658-516348BEC60A}" destId="{4DCCA005-C608-4179-BB51-3866551639EC}" srcOrd="0" destOrd="0" presId="urn:microsoft.com/office/officeart/2005/8/layout/vList2"/>
    <dgm:cxn modelId="{FFE4EF26-6A8E-49D4-A684-D682491FE0AC}" srcId="{CD076B63-CD99-4072-8658-516348BEC60A}" destId="{AA7B67FB-1AB1-4D2C-93AA-803111D32090}" srcOrd="9" destOrd="0" parTransId="{466F83AE-EECB-4EA7-81DD-290F93A83ED5}" sibTransId="{088E4405-0FFF-4267-9C70-4C69DCFCA9A3}"/>
    <dgm:cxn modelId="{6575365D-510E-4A92-859B-0AF977EA8D54}" type="presOf" srcId="{22A889CA-AE87-4DC7-AF31-D4E8AE5EC783}" destId="{220ED816-63B9-4F18-87F2-27C259AFFCB2}" srcOrd="0" destOrd="0" presId="urn:microsoft.com/office/officeart/2005/8/layout/vList2"/>
    <dgm:cxn modelId="{7AE9A85D-F98E-46F3-9732-AA57F1B3806A}" srcId="{CD076B63-CD99-4072-8658-516348BEC60A}" destId="{4D971A26-78E7-4D12-95D8-9D65CF218020}" srcOrd="8" destOrd="0" parTransId="{9B53C816-0F1E-4337-9602-A26388DC1FAF}" sibTransId="{8E13CBC9-FFD5-404A-94A5-6CA64018D6F5}"/>
    <dgm:cxn modelId="{77DE4B6A-7181-4F07-A684-B09ECEA4A745}" type="presOf" srcId="{4D4A373A-5949-4EA7-978B-E7109DF6BE43}" destId="{6A0FA461-544D-45B1-9872-7C9486152713}" srcOrd="0" destOrd="0" presId="urn:microsoft.com/office/officeart/2005/8/layout/vList2"/>
    <dgm:cxn modelId="{3177414E-77E7-49D2-BCE7-3DD63FEB3232}" srcId="{CD076B63-CD99-4072-8658-516348BEC60A}" destId="{D181580B-4A16-45B6-BB4A-9472261199AD}" srcOrd="2" destOrd="0" parTransId="{3B436E2F-4FB1-4D7A-A895-1D1A18A5CE41}" sibTransId="{6E33A293-27FE-4F03-B0B5-74111BACEBD7}"/>
    <dgm:cxn modelId="{F6F9F74F-2DBD-4FCA-B828-CD8CF77DF125}" type="presOf" srcId="{8F659749-A49F-40F2-8C14-4123BF855D57}" destId="{EAC4B2AE-9720-4025-A5A3-3FC26AA6D5FF}" srcOrd="0" destOrd="0" presId="urn:microsoft.com/office/officeart/2005/8/layout/vList2"/>
    <dgm:cxn modelId="{BA94E553-9256-47A2-B7E8-E14E2375CF82}" type="presOf" srcId="{9488ED64-93F9-431C-B979-AFCB8DA70F2E}" destId="{C302EDDE-5F6C-4F7E-817E-745D24502999}" srcOrd="0" destOrd="0" presId="urn:microsoft.com/office/officeart/2005/8/layout/vList2"/>
    <dgm:cxn modelId="{E0EEAC76-29F5-4D9F-A5C2-B32C296F9C68}" srcId="{CD076B63-CD99-4072-8658-516348BEC60A}" destId="{748C834B-A9AC-4139-9525-50E1DA845063}" srcOrd="4" destOrd="0" parTransId="{E76177FA-41F4-48D0-A5D6-DA9A1A7A6F22}" sibTransId="{A1B777FE-0E9D-4812-A833-65C957043252}"/>
    <dgm:cxn modelId="{E92C137F-FB4B-4CEA-A42B-7F514AA48303}" srcId="{CD076B63-CD99-4072-8658-516348BEC60A}" destId="{B81C0702-B54C-4916-8CC4-B66AFC7B2C99}" srcOrd="0" destOrd="0" parTransId="{5A6854AC-05F5-419D-92BC-BDD62E1486A4}" sibTransId="{DBAB2D59-4D5F-4B13-9FAC-E19BAC12A388}"/>
    <dgm:cxn modelId="{94635983-5CB5-463B-ADC0-23F9CFCA4C3B}" type="presOf" srcId="{AA7B67FB-1AB1-4D2C-93AA-803111D32090}" destId="{23CDE817-B98F-4E5E-A638-A07CDA047848}" srcOrd="0" destOrd="0" presId="urn:microsoft.com/office/officeart/2005/8/layout/vList2"/>
    <dgm:cxn modelId="{1A818585-84D4-45C8-8378-DA9237338B8D}" type="presOf" srcId="{AFB88017-1718-4BCA-9A9E-665E8F823D81}" destId="{D37F1E12-2445-4761-9151-8BADA181C749}" srcOrd="0" destOrd="0" presId="urn:microsoft.com/office/officeart/2005/8/layout/vList2"/>
    <dgm:cxn modelId="{8C067E90-516E-43FE-B4B1-E678677E20E7}" type="presOf" srcId="{D181580B-4A16-45B6-BB4A-9472261199AD}" destId="{757615B2-D27A-40C9-8300-D737F1F4D2F4}" srcOrd="0" destOrd="0" presId="urn:microsoft.com/office/officeart/2005/8/layout/vList2"/>
    <dgm:cxn modelId="{20538399-F27C-4F5F-8BDD-6C300059BFC1}" type="presOf" srcId="{748C834B-A9AC-4139-9525-50E1DA845063}" destId="{ECD6DD5D-CFCE-45D9-BDB9-C96D4305F48A}" srcOrd="0" destOrd="0" presId="urn:microsoft.com/office/officeart/2005/8/layout/vList2"/>
    <dgm:cxn modelId="{454FD39E-F8EC-4165-892D-08CDA34BF771}" type="presOf" srcId="{B81C0702-B54C-4916-8CC4-B66AFC7B2C99}" destId="{1D116847-D948-463C-80DF-D9AF80C4702C}" srcOrd="0" destOrd="0" presId="urn:microsoft.com/office/officeart/2005/8/layout/vList2"/>
    <dgm:cxn modelId="{48E713A4-0593-4971-B24F-934870041644}" srcId="{CD076B63-CD99-4072-8658-516348BEC60A}" destId="{8F659749-A49F-40F2-8C14-4123BF855D57}" srcOrd="1" destOrd="0" parTransId="{0BDD61D6-D6C4-40CC-80E0-FA906409AA27}" sibTransId="{EB9027A9-30ED-4280-A6BB-C06CCA5A94C4}"/>
    <dgm:cxn modelId="{3275DDA8-9DD6-4A99-8D4A-FD9602E5B1C1}" srcId="{CD076B63-CD99-4072-8658-516348BEC60A}" destId="{22A889CA-AE87-4DC7-AF31-D4E8AE5EC783}" srcOrd="3" destOrd="0" parTransId="{D636B271-1AF6-4B3E-8807-0467A529FD33}" sibTransId="{3879E154-C793-4EA4-B9EE-B6835DF6B15E}"/>
    <dgm:cxn modelId="{F3B30CBF-EA77-4CF8-9853-7550095BDCC8}" srcId="{CD076B63-CD99-4072-8658-516348BEC60A}" destId="{4D4A373A-5949-4EA7-978B-E7109DF6BE43}" srcOrd="7" destOrd="0" parTransId="{4E8BBF73-7B6E-4BD0-8415-C5833F54C262}" sibTransId="{AE098DE4-A65F-41BA-8E15-F12BCD9E475E}"/>
    <dgm:cxn modelId="{2CBE88D2-0C74-421A-B5B0-EB6BBE8716C5}" srcId="{CD076B63-CD99-4072-8658-516348BEC60A}" destId="{9488ED64-93F9-431C-B979-AFCB8DA70F2E}" srcOrd="5" destOrd="0" parTransId="{0B02957F-DD88-4D77-8B5A-B86E30FE29CF}" sibTransId="{0482344B-F929-4F02-B647-E1AF010A8D25}"/>
    <dgm:cxn modelId="{248B75DC-F3F3-457F-852F-C62C40327A43}" srcId="{CD076B63-CD99-4072-8658-516348BEC60A}" destId="{AFB88017-1718-4BCA-9A9E-665E8F823D81}" srcOrd="6" destOrd="0" parTransId="{3724C345-06AB-4666-AECB-276FA6333F2E}" sibTransId="{007E346C-873E-4C6C-B70B-3ED5AB14B603}"/>
    <dgm:cxn modelId="{F0AC4243-A3CF-47EC-B00C-374AD1347D54}" type="presParOf" srcId="{4DCCA005-C608-4179-BB51-3866551639EC}" destId="{1D116847-D948-463C-80DF-D9AF80C4702C}" srcOrd="0" destOrd="0" presId="urn:microsoft.com/office/officeart/2005/8/layout/vList2"/>
    <dgm:cxn modelId="{C5CE5962-6E7B-4828-93B3-77E40BB4B4F7}" type="presParOf" srcId="{4DCCA005-C608-4179-BB51-3866551639EC}" destId="{4306E1A8-2F7F-40D5-AC72-550615794221}" srcOrd="1" destOrd="0" presId="urn:microsoft.com/office/officeart/2005/8/layout/vList2"/>
    <dgm:cxn modelId="{A04E8BC2-0443-4CE9-81E4-79B2B7F7169C}" type="presParOf" srcId="{4DCCA005-C608-4179-BB51-3866551639EC}" destId="{EAC4B2AE-9720-4025-A5A3-3FC26AA6D5FF}" srcOrd="2" destOrd="0" presId="urn:microsoft.com/office/officeart/2005/8/layout/vList2"/>
    <dgm:cxn modelId="{DF70BEF8-D1E5-466D-AB62-5B3D612227EA}" type="presParOf" srcId="{4DCCA005-C608-4179-BB51-3866551639EC}" destId="{166BAB70-E7E7-4DAE-A31C-363F30AFBF94}" srcOrd="3" destOrd="0" presId="urn:microsoft.com/office/officeart/2005/8/layout/vList2"/>
    <dgm:cxn modelId="{25FBCD10-A402-446A-9F93-C7AA723373CE}" type="presParOf" srcId="{4DCCA005-C608-4179-BB51-3866551639EC}" destId="{757615B2-D27A-40C9-8300-D737F1F4D2F4}" srcOrd="4" destOrd="0" presId="urn:microsoft.com/office/officeart/2005/8/layout/vList2"/>
    <dgm:cxn modelId="{61577E95-7A23-4FD9-BE9C-D4FB3CC6431F}" type="presParOf" srcId="{4DCCA005-C608-4179-BB51-3866551639EC}" destId="{5014EE78-549D-47FA-BA1C-B0A8FEB88019}" srcOrd="5" destOrd="0" presId="urn:microsoft.com/office/officeart/2005/8/layout/vList2"/>
    <dgm:cxn modelId="{8CA83660-5CA9-4EAE-BAE3-092543084234}" type="presParOf" srcId="{4DCCA005-C608-4179-BB51-3866551639EC}" destId="{220ED816-63B9-4F18-87F2-27C259AFFCB2}" srcOrd="6" destOrd="0" presId="urn:microsoft.com/office/officeart/2005/8/layout/vList2"/>
    <dgm:cxn modelId="{051941DB-80EA-432A-B1A6-1A4D435274BD}" type="presParOf" srcId="{4DCCA005-C608-4179-BB51-3866551639EC}" destId="{7002E696-74F9-44FC-9E0A-640C89A1128E}" srcOrd="7" destOrd="0" presId="urn:microsoft.com/office/officeart/2005/8/layout/vList2"/>
    <dgm:cxn modelId="{47F651B2-1D00-46A0-B64D-DDEB16D41554}" type="presParOf" srcId="{4DCCA005-C608-4179-BB51-3866551639EC}" destId="{ECD6DD5D-CFCE-45D9-BDB9-C96D4305F48A}" srcOrd="8" destOrd="0" presId="urn:microsoft.com/office/officeart/2005/8/layout/vList2"/>
    <dgm:cxn modelId="{1341E677-0D40-4753-9503-6CCC9B21CB75}" type="presParOf" srcId="{4DCCA005-C608-4179-BB51-3866551639EC}" destId="{16984317-754C-4BEB-80B5-823940B37AAB}" srcOrd="9" destOrd="0" presId="urn:microsoft.com/office/officeart/2005/8/layout/vList2"/>
    <dgm:cxn modelId="{FD8F93F0-BE41-4C32-8E73-354025460C3A}" type="presParOf" srcId="{4DCCA005-C608-4179-BB51-3866551639EC}" destId="{C302EDDE-5F6C-4F7E-817E-745D24502999}" srcOrd="10" destOrd="0" presId="urn:microsoft.com/office/officeart/2005/8/layout/vList2"/>
    <dgm:cxn modelId="{DA1B2E1A-FF3F-4E2A-85BA-3103A02E80C4}" type="presParOf" srcId="{4DCCA005-C608-4179-BB51-3866551639EC}" destId="{694F0686-25C3-41B2-A304-F5B808FE5BCB}" srcOrd="11" destOrd="0" presId="urn:microsoft.com/office/officeart/2005/8/layout/vList2"/>
    <dgm:cxn modelId="{59BD2E4D-C13C-4DD6-922A-07113F140157}" type="presParOf" srcId="{4DCCA005-C608-4179-BB51-3866551639EC}" destId="{D37F1E12-2445-4761-9151-8BADA181C749}" srcOrd="12" destOrd="0" presId="urn:microsoft.com/office/officeart/2005/8/layout/vList2"/>
    <dgm:cxn modelId="{B392DD66-782D-433C-80C0-2687149B8BD3}" type="presParOf" srcId="{4DCCA005-C608-4179-BB51-3866551639EC}" destId="{F9D544AE-0609-41B8-9DCF-4DFA23878441}" srcOrd="13" destOrd="0" presId="urn:microsoft.com/office/officeart/2005/8/layout/vList2"/>
    <dgm:cxn modelId="{FE6DA92D-8FF0-4B57-BD1F-14A72D1CE232}" type="presParOf" srcId="{4DCCA005-C608-4179-BB51-3866551639EC}" destId="{6A0FA461-544D-45B1-9872-7C9486152713}" srcOrd="14" destOrd="0" presId="urn:microsoft.com/office/officeart/2005/8/layout/vList2"/>
    <dgm:cxn modelId="{1A6E0DC4-F603-4B9D-AC78-CD7A9362723B}" type="presParOf" srcId="{4DCCA005-C608-4179-BB51-3866551639EC}" destId="{794AE2C5-4EE1-4BA3-B5AE-49AB9E96EAC6}" srcOrd="15" destOrd="0" presId="urn:microsoft.com/office/officeart/2005/8/layout/vList2"/>
    <dgm:cxn modelId="{E2CF670B-80C9-4BF6-A9E5-774D9748675E}" type="presParOf" srcId="{4DCCA005-C608-4179-BB51-3866551639EC}" destId="{A73ABE7D-2F21-4F1F-8CC7-63177084C27E}" srcOrd="16" destOrd="0" presId="urn:microsoft.com/office/officeart/2005/8/layout/vList2"/>
    <dgm:cxn modelId="{9E6AC48F-EBAF-46ED-9941-DDBDE198778F}" type="presParOf" srcId="{4DCCA005-C608-4179-BB51-3866551639EC}" destId="{A81A2ABB-62B1-4D94-8621-826530E2D4A0}" srcOrd="17" destOrd="0" presId="urn:microsoft.com/office/officeart/2005/8/layout/vList2"/>
    <dgm:cxn modelId="{BAD96398-D038-45B5-BFB0-69D1A9E35E3A}" type="presParOf" srcId="{4DCCA005-C608-4179-BB51-3866551639EC}" destId="{23CDE817-B98F-4E5E-A638-A07CDA047848}"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EDF1CE-8779-4045-8EC7-CA42F4F41EC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592C18-4B74-43BA-ABF4-4A1339F2C6CF}">
      <dgm:prSet/>
      <dgm:spPr/>
      <dgm:t>
        <a:bodyPr/>
        <a:lstStyle/>
        <a:p>
          <a:r>
            <a:rPr lang="en-US"/>
            <a:t>Overdraft</a:t>
          </a:r>
        </a:p>
      </dgm:t>
    </dgm:pt>
    <dgm:pt modelId="{E217A64C-4C9F-44F8-9DEE-1FB7593EAA90}" type="parTrans" cxnId="{E802D840-1DE4-449C-B01D-1CCD8EBED7A2}">
      <dgm:prSet/>
      <dgm:spPr/>
      <dgm:t>
        <a:bodyPr/>
        <a:lstStyle/>
        <a:p>
          <a:endParaRPr lang="en-US"/>
        </a:p>
      </dgm:t>
    </dgm:pt>
    <dgm:pt modelId="{B9A3F57A-19A3-4C3D-B61A-1E31A8D671CE}" type="sibTrans" cxnId="{E802D840-1DE4-449C-B01D-1CCD8EBED7A2}">
      <dgm:prSet/>
      <dgm:spPr/>
      <dgm:t>
        <a:bodyPr/>
        <a:lstStyle/>
        <a:p>
          <a:endParaRPr lang="en-US"/>
        </a:p>
      </dgm:t>
    </dgm:pt>
    <dgm:pt modelId="{68A516B9-D315-4A94-ADD9-019C7E225201}">
      <dgm:prSet/>
      <dgm:spPr/>
      <dgm:t>
        <a:bodyPr/>
        <a:lstStyle/>
        <a:p>
          <a:r>
            <a:rPr lang="en-US"/>
            <a:t>Cash Credit</a:t>
          </a:r>
        </a:p>
      </dgm:t>
    </dgm:pt>
    <dgm:pt modelId="{29DF4D82-871C-48FC-87F9-33631C98B660}" type="parTrans" cxnId="{A6036D3C-669E-49D6-A408-7013914A1480}">
      <dgm:prSet/>
      <dgm:spPr/>
      <dgm:t>
        <a:bodyPr/>
        <a:lstStyle/>
        <a:p>
          <a:endParaRPr lang="en-US"/>
        </a:p>
      </dgm:t>
    </dgm:pt>
    <dgm:pt modelId="{1CDE747E-247A-4D0E-A063-8685BB09DAEC}" type="sibTrans" cxnId="{A6036D3C-669E-49D6-A408-7013914A1480}">
      <dgm:prSet/>
      <dgm:spPr/>
      <dgm:t>
        <a:bodyPr/>
        <a:lstStyle/>
        <a:p>
          <a:endParaRPr lang="en-US"/>
        </a:p>
      </dgm:t>
    </dgm:pt>
    <dgm:pt modelId="{2A872740-AF7F-4B47-B7F3-08DDFFB4FDF2}">
      <dgm:prSet/>
      <dgm:spPr/>
      <dgm:t>
        <a:bodyPr/>
        <a:lstStyle/>
        <a:p>
          <a:r>
            <a:rPr lang="en-US"/>
            <a:t>Purchase or Discounting of Bills</a:t>
          </a:r>
        </a:p>
      </dgm:t>
    </dgm:pt>
    <dgm:pt modelId="{6CDD43C1-6BB6-4527-9318-FAB69B3A9B1D}" type="parTrans" cxnId="{1FAF72AE-5422-49BA-8D13-17C294D5443D}">
      <dgm:prSet/>
      <dgm:spPr/>
      <dgm:t>
        <a:bodyPr/>
        <a:lstStyle/>
        <a:p>
          <a:endParaRPr lang="en-US"/>
        </a:p>
      </dgm:t>
    </dgm:pt>
    <dgm:pt modelId="{2E1035B8-49EC-4B7B-A19F-1B47C384CAB0}" type="sibTrans" cxnId="{1FAF72AE-5422-49BA-8D13-17C294D5443D}">
      <dgm:prSet/>
      <dgm:spPr/>
      <dgm:t>
        <a:bodyPr/>
        <a:lstStyle/>
        <a:p>
          <a:endParaRPr lang="en-US"/>
        </a:p>
      </dgm:t>
    </dgm:pt>
    <dgm:pt modelId="{232E2AAC-1CC3-45DA-8CD8-C5DAEC1A5E73}">
      <dgm:prSet/>
      <dgm:spPr/>
      <dgm:t>
        <a:bodyPr/>
        <a:lstStyle/>
        <a:p>
          <a:r>
            <a:rPr lang="en-US"/>
            <a:t>Letter of Credit</a:t>
          </a:r>
        </a:p>
      </dgm:t>
    </dgm:pt>
    <dgm:pt modelId="{8AD003C5-7F3A-4F91-83DF-0062B20C7220}" type="parTrans" cxnId="{AFA68B3A-BDC8-44B1-A91E-FF368BFC6E38}">
      <dgm:prSet/>
      <dgm:spPr/>
      <dgm:t>
        <a:bodyPr/>
        <a:lstStyle/>
        <a:p>
          <a:endParaRPr lang="en-US"/>
        </a:p>
      </dgm:t>
    </dgm:pt>
    <dgm:pt modelId="{89D1AFB1-4F69-47D7-A8D9-6E65166725D3}" type="sibTrans" cxnId="{AFA68B3A-BDC8-44B1-A91E-FF368BFC6E38}">
      <dgm:prSet/>
      <dgm:spPr/>
      <dgm:t>
        <a:bodyPr/>
        <a:lstStyle/>
        <a:p>
          <a:endParaRPr lang="en-US"/>
        </a:p>
      </dgm:t>
    </dgm:pt>
    <dgm:pt modelId="{AA371913-5043-4B90-A587-BD802C7CDD72}">
      <dgm:prSet/>
      <dgm:spPr/>
      <dgm:t>
        <a:bodyPr/>
        <a:lstStyle/>
        <a:p>
          <a:r>
            <a:rPr lang="en-US"/>
            <a:t>Working Capital Loan</a:t>
          </a:r>
        </a:p>
      </dgm:t>
    </dgm:pt>
    <dgm:pt modelId="{2099F7C8-7C11-4163-95FF-F853AE5C03D7}" type="parTrans" cxnId="{BF18FE91-D207-4DEB-B53F-078322EBE741}">
      <dgm:prSet/>
      <dgm:spPr/>
      <dgm:t>
        <a:bodyPr/>
        <a:lstStyle/>
        <a:p>
          <a:endParaRPr lang="en-US"/>
        </a:p>
      </dgm:t>
    </dgm:pt>
    <dgm:pt modelId="{15538D9A-E071-4DC6-8D10-844C8B41882A}" type="sibTrans" cxnId="{BF18FE91-D207-4DEB-B53F-078322EBE741}">
      <dgm:prSet/>
      <dgm:spPr/>
      <dgm:t>
        <a:bodyPr/>
        <a:lstStyle/>
        <a:p>
          <a:endParaRPr lang="en-US"/>
        </a:p>
      </dgm:t>
    </dgm:pt>
    <dgm:pt modelId="{088B4E34-B105-40C9-BB9A-51EC19620D81}" type="pres">
      <dgm:prSet presAssocID="{76EDF1CE-8779-4045-8EC7-CA42F4F41EC4}" presName="root" presStyleCnt="0">
        <dgm:presLayoutVars>
          <dgm:dir/>
          <dgm:resizeHandles val="exact"/>
        </dgm:presLayoutVars>
      </dgm:prSet>
      <dgm:spPr/>
    </dgm:pt>
    <dgm:pt modelId="{85872178-6FA5-432B-852E-A6D45EF0AFB0}" type="pres">
      <dgm:prSet presAssocID="{EC592C18-4B74-43BA-ABF4-4A1339F2C6CF}" presName="compNode" presStyleCnt="0"/>
      <dgm:spPr/>
    </dgm:pt>
    <dgm:pt modelId="{2ABCBD4D-24D2-428F-BF49-FFE10640C2EA}" type="pres">
      <dgm:prSet presAssocID="{EC592C18-4B74-43BA-ABF4-4A1339F2C6CF}" presName="bgRect" presStyleLbl="bgShp" presStyleIdx="0" presStyleCnt="5"/>
      <dgm:spPr/>
    </dgm:pt>
    <dgm:pt modelId="{D43DEADE-78B4-44D7-B0F9-4ED733223673}" type="pres">
      <dgm:prSet presAssocID="{EC592C18-4B74-43BA-ABF4-4A1339F2C6C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Check"/>
        </a:ext>
      </dgm:extLst>
    </dgm:pt>
    <dgm:pt modelId="{8B9CA4DB-FCF1-4B93-BDCF-4050EC08A2C6}" type="pres">
      <dgm:prSet presAssocID="{EC592C18-4B74-43BA-ABF4-4A1339F2C6CF}" presName="spaceRect" presStyleCnt="0"/>
      <dgm:spPr/>
    </dgm:pt>
    <dgm:pt modelId="{712282BE-E0BB-40FB-8539-67A0F57D8E7F}" type="pres">
      <dgm:prSet presAssocID="{EC592C18-4B74-43BA-ABF4-4A1339F2C6CF}" presName="parTx" presStyleLbl="revTx" presStyleIdx="0" presStyleCnt="5">
        <dgm:presLayoutVars>
          <dgm:chMax val="0"/>
          <dgm:chPref val="0"/>
        </dgm:presLayoutVars>
      </dgm:prSet>
      <dgm:spPr/>
    </dgm:pt>
    <dgm:pt modelId="{D1C2F51A-B711-4BEB-8248-EF0423D1C8A5}" type="pres">
      <dgm:prSet presAssocID="{B9A3F57A-19A3-4C3D-B61A-1E31A8D671CE}" presName="sibTrans" presStyleCnt="0"/>
      <dgm:spPr/>
    </dgm:pt>
    <dgm:pt modelId="{3B3D0121-0910-431A-8F41-B54ADF6FCE0E}" type="pres">
      <dgm:prSet presAssocID="{68A516B9-D315-4A94-ADD9-019C7E225201}" presName="compNode" presStyleCnt="0"/>
      <dgm:spPr/>
    </dgm:pt>
    <dgm:pt modelId="{1BB8F504-EB29-4C3A-90A7-FAE4BF79D3EE}" type="pres">
      <dgm:prSet presAssocID="{68A516B9-D315-4A94-ADD9-019C7E225201}" presName="bgRect" presStyleLbl="bgShp" presStyleIdx="1" presStyleCnt="5"/>
      <dgm:spPr/>
    </dgm:pt>
    <dgm:pt modelId="{3B2A4737-F680-49AB-9263-0280C1DC313B}" type="pres">
      <dgm:prSet presAssocID="{68A516B9-D315-4A94-ADD9-019C7E22520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32C0BC09-61AC-44B7-A338-48C98397A9AB}" type="pres">
      <dgm:prSet presAssocID="{68A516B9-D315-4A94-ADD9-019C7E225201}" presName="spaceRect" presStyleCnt="0"/>
      <dgm:spPr/>
    </dgm:pt>
    <dgm:pt modelId="{A10DFAC6-7E0F-4C5B-A9CA-5AF741DA8EAB}" type="pres">
      <dgm:prSet presAssocID="{68A516B9-D315-4A94-ADD9-019C7E225201}" presName="parTx" presStyleLbl="revTx" presStyleIdx="1" presStyleCnt="5">
        <dgm:presLayoutVars>
          <dgm:chMax val="0"/>
          <dgm:chPref val="0"/>
        </dgm:presLayoutVars>
      </dgm:prSet>
      <dgm:spPr/>
    </dgm:pt>
    <dgm:pt modelId="{DAEC533F-8520-45AD-B0CC-7583F3C24086}" type="pres">
      <dgm:prSet presAssocID="{1CDE747E-247A-4D0E-A063-8685BB09DAEC}" presName="sibTrans" presStyleCnt="0"/>
      <dgm:spPr/>
    </dgm:pt>
    <dgm:pt modelId="{04A6F765-5761-4BFF-BCC7-CF7F49D96292}" type="pres">
      <dgm:prSet presAssocID="{2A872740-AF7F-4B47-B7F3-08DDFFB4FDF2}" presName="compNode" presStyleCnt="0"/>
      <dgm:spPr/>
    </dgm:pt>
    <dgm:pt modelId="{A7EE674F-4DBD-4BEA-A1E9-0C90E97D6212}" type="pres">
      <dgm:prSet presAssocID="{2A872740-AF7F-4B47-B7F3-08DDFFB4FDF2}" presName="bgRect" presStyleLbl="bgShp" presStyleIdx="2" presStyleCnt="5"/>
      <dgm:spPr/>
    </dgm:pt>
    <dgm:pt modelId="{26726397-B15E-44BC-B7D6-EC9DB412631F}" type="pres">
      <dgm:prSet presAssocID="{2A872740-AF7F-4B47-B7F3-08DDFFB4FDF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pee"/>
        </a:ext>
      </dgm:extLst>
    </dgm:pt>
    <dgm:pt modelId="{A6533595-86D1-491E-90BB-CC528F479634}" type="pres">
      <dgm:prSet presAssocID="{2A872740-AF7F-4B47-B7F3-08DDFFB4FDF2}" presName="spaceRect" presStyleCnt="0"/>
      <dgm:spPr/>
    </dgm:pt>
    <dgm:pt modelId="{454699AA-0803-4A42-9889-5E716F687439}" type="pres">
      <dgm:prSet presAssocID="{2A872740-AF7F-4B47-B7F3-08DDFFB4FDF2}" presName="parTx" presStyleLbl="revTx" presStyleIdx="2" presStyleCnt="5">
        <dgm:presLayoutVars>
          <dgm:chMax val="0"/>
          <dgm:chPref val="0"/>
        </dgm:presLayoutVars>
      </dgm:prSet>
      <dgm:spPr/>
    </dgm:pt>
    <dgm:pt modelId="{8AF66D7A-0170-4CBB-8172-8D116ECC6466}" type="pres">
      <dgm:prSet presAssocID="{2E1035B8-49EC-4B7B-A19F-1B47C384CAB0}" presName="sibTrans" presStyleCnt="0"/>
      <dgm:spPr/>
    </dgm:pt>
    <dgm:pt modelId="{B60DA210-727C-4CBB-B91C-45A9A2507AA1}" type="pres">
      <dgm:prSet presAssocID="{232E2AAC-1CC3-45DA-8CD8-C5DAEC1A5E73}" presName="compNode" presStyleCnt="0"/>
      <dgm:spPr/>
    </dgm:pt>
    <dgm:pt modelId="{3BBB9E64-B2CE-4430-9B43-51DE1059AE25}" type="pres">
      <dgm:prSet presAssocID="{232E2AAC-1CC3-45DA-8CD8-C5DAEC1A5E73}" presName="bgRect" presStyleLbl="bgShp" presStyleIdx="3" presStyleCnt="5"/>
      <dgm:spPr/>
    </dgm:pt>
    <dgm:pt modelId="{DDDA4E88-CF73-4B06-A060-857C670B7CE0}" type="pres">
      <dgm:prSet presAssocID="{232E2AAC-1CC3-45DA-8CD8-C5DAEC1A5E7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envelope"/>
        </a:ext>
      </dgm:extLst>
    </dgm:pt>
    <dgm:pt modelId="{E5993ECC-3EA9-46FE-B6A2-EC401DD85C8E}" type="pres">
      <dgm:prSet presAssocID="{232E2AAC-1CC3-45DA-8CD8-C5DAEC1A5E73}" presName="spaceRect" presStyleCnt="0"/>
      <dgm:spPr/>
    </dgm:pt>
    <dgm:pt modelId="{BFAE7863-D03C-494F-B71A-D87E7D9CDA4A}" type="pres">
      <dgm:prSet presAssocID="{232E2AAC-1CC3-45DA-8CD8-C5DAEC1A5E73}" presName="parTx" presStyleLbl="revTx" presStyleIdx="3" presStyleCnt="5">
        <dgm:presLayoutVars>
          <dgm:chMax val="0"/>
          <dgm:chPref val="0"/>
        </dgm:presLayoutVars>
      </dgm:prSet>
      <dgm:spPr/>
    </dgm:pt>
    <dgm:pt modelId="{CD5E19C5-C38B-404D-B0FD-298815A6A548}" type="pres">
      <dgm:prSet presAssocID="{89D1AFB1-4F69-47D7-A8D9-6E65166725D3}" presName="sibTrans" presStyleCnt="0"/>
      <dgm:spPr/>
    </dgm:pt>
    <dgm:pt modelId="{5E55DD1A-426D-466E-B647-5009479B61A5}" type="pres">
      <dgm:prSet presAssocID="{AA371913-5043-4B90-A587-BD802C7CDD72}" presName="compNode" presStyleCnt="0"/>
      <dgm:spPr/>
    </dgm:pt>
    <dgm:pt modelId="{C3D170AA-E2DC-4D7E-8AEF-384518C28972}" type="pres">
      <dgm:prSet presAssocID="{AA371913-5043-4B90-A587-BD802C7CDD72}" presName="bgRect" presStyleLbl="bgShp" presStyleIdx="4" presStyleCnt="5"/>
      <dgm:spPr/>
    </dgm:pt>
    <dgm:pt modelId="{2D8D9D59-669D-4C63-A199-2F4B39446F6F}" type="pres">
      <dgm:prSet presAssocID="{AA371913-5043-4B90-A587-BD802C7CDD7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63F00800-0118-48AB-81B1-69AB0A3AEA5A}" type="pres">
      <dgm:prSet presAssocID="{AA371913-5043-4B90-A587-BD802C7CDD72}" presName="spaceRect" presStyleCnt="0"/>
      <dgm:spPr/>
    </dgm:pt>
    <dgm:pt modelId="{06D5F6B4-E83E-4AE9-AE2F-2B045DBFAEFE}" type="pres">
      <dgm:prSet presAssocID="{AA371913-5043-4B90-A587-BD802C7CDD72}" presName="parTx" presStyleLbl="revTx" presStyleIdx="4" presStyleCnt="5">
        <dgm:presLayoutVars>
          <dgm:chMax val="0"/>
          <dgm:chPref val="0"/>
        </dgm:presLayoutVars>
      </dgm:prSet>
      <dgm:spPr/>
    </dgm:pt>
  </dgm:ptLst>
  <dgm:cxnLst>
    <dgm:cxn modelId="{AFA68B3A-BDC8-44B1-A91E-FF368BFC6E38}" srcId="{76EDF1CE-8779-4045-8EC7-CA42F4F41EC4}" destId="{232E2AAC-1CC3-45DA-8CD8-C5DAEC1A5E73}" srcOrd="3" destOrd="0" parTransId="{8AD003C5-7F3A-4F91-83DF-0062B20C7220}" sibTransId="{89D1AFB1-4F69-47D7-A8D9-6E65166725D3}"/>
    <dgm:cxn modelId="{A6036D3C-669E-49D6-A408-7013914A1480}" srcId="{76EDF1CE-8779-4045-8EC7-CA42F4F41EC4}" destId="{68A516B9-D315-4A94-ADD9-019C7E225201}" srcOrd="1" destOrd="0" parTransId="{29DF4D82-871C-48FC-87F9-33631C98B660}" sibTransId="{1CDE747E-247A-4D0E-A063-8685BB09DAEC}"/>
    <dgm:cxn modelId="{E802D840-1DE4-449C-B01D-1CCD8EBED7A2}" srcId="{76EDF1CE-8779-4045-8EC7-CA42F4F41EC4}" destId="{EC592C18-4B74-43BA-ABF4-4A1339F2C6CF}" srcOrd="0" destOrd="0" parTransId="{E217A64C-4C9F-44F8-9DEE-1FB7593EAA90}" sibTransId="{B9A3F57A-19A3-4C3D-B61A-1E31A8D671CE}"/>
    <dgm:cxn modelId="{BB3FF060-8084-4B7C-B15A-D006D07CDC4B}" type="presOf" srcId="{AA371913-5043-4B90-A587-BD802C7CDD72}" destId="{06D5F6B4-E83E-4AE9-AE2F-2B045DBFAEFE}" srcOrd="0" destOrd="0" presId="urn:microsoft.com/office/officeart/2018/2/layout/IconVerticalSolidList"/>
    <dgm:cxn modelId="{E162F449-41FC-4C5A-B05C-34BE6F8D1CAB}" type="presOf" srcId="{232E2AAC-1CC3-45DA-8CD8-C5DAEC1A5E73}" destId="{BFAE7863-D03C-494F-B71A-D87E7D9CDA4A}" srcOrd="0" destOrd="0" presId="urn:microsoft.com/office/officeart/2018/2/layout/IconVerticalSolidList"/>
    <dgm:cxn modelId="{326EBB80-3D62-405E-A77B-25546D44A8D2}" type="presOf" srcId="{2A872740-AF7F-4B47-B7F3-08DDFFB4FDF2}" destId="{454699AA-0803-4A42-9889-5E716F687439}" srcOrd="0" destOrd="0" presId="urn:microsoft.com/office/officeart/2018/2/layout/IconVerticalSolidList"/>
    <dgm:cxn modelId="{EFBE9082-3934-40A1-AA23-4C16AFB5EBD2}" type="presOf" srcId="{EC592C18-4B74-43BA-ABF4-4A1339F2C6CF}" destId="{712282BE-E0BB-40FB-8539-67A0F57D8E7F}" srcOrd="0" destOrd="0" presId="urn:microsoft.com/office/officeart/2018/2/layout/IconVerticalSolidList"/>
    <dgm:cxn modelId="{370F4D90-0793-4900-B2E7-5796637DB04A}" type="presOf" srcId="{76EDF1CE-8779-4045-8EC7-CA42F4F41EC4}" destId="{088B4E34-B105-40C9-BB9A-51EC19620D81}" srcOrd="0" destOrd="0" presId="urn:microsoft.com/office/officeart/2018/2/layout/IconVerticalSolidList"/>
    <dgm:cxn modelId="{BF18FE91-D207-4DEB-B53F-078322EBE741}" srcId="{76EDF1CE-8779-4045-8EC7-CA42F4F41EC4}" destId="{AA371913-5043-4B90-A587-BD802C7CDD72}" srcOrd="4" destOrd="0" parTransId="{2099F7C8-7C11-4163-95FF-F853AE5C03D7}" sibTransId="{15538D9A-E071-4DC6-8D10-844C8B41882A}"/>
    <dgm:cxn modelId="{C88A00A4-E477-48CE-AD74-681AB474768F}" type="presOf" srcId="{68A516B9-D315-4A94-ADD9-019C7E225201}" destId="{A10DFAC6-7E0F-4C5B-A9CA-5AF741DA8EAB}" srcOrd="0" destOrd="0" presId="urn:microsoft.com/office/officeart/2018/2/layout/IconVerticalSolidList"/>
    <dgm:cxn modelId="{1FAF72AE-5422-49BA-8D13-17C294D5443D}" srcId="{76EDF1CE-8779-4045-8EC7-CA42F4F41EC4}" destId="{2A872740-AF7F-4B47-B7F3-08DDFFB4FDF2}" srcOrd="2" destOrd="0" parTransId="{6CDD43C1-6BB6-4527-9318-FAB69B3A9B1D}" sibTransId="{2E1035B8-49EC-4B7B-A19F-1B47C384CAB0}"/>
    <dgm:cxn modelId="{940BA676-DFDF-4E20-A20E-777432A7105D}" type="presParOf" srcId="{088B4E34-B105-40C9-BB9A-51EC19620D81}" destId="{85872178-6FA5-432B-852E-A6D45EF0AFB0}" srcOrd="0" destOrd="0" presId="urn:microsoft.com/office/officeart/2018/2/layout/IconVerticalSolidList"/>
    <dgm:cxn modelId="{7386BFB2-E507-41DF-9486-271793B7AD07}" type="presParOf" srcId="{85872178-6FA5-432B-852E-A6D45EF0AFB0}" destId="{2ABCBD4D-24D2-428F-BF49-FFE10640C2EA}" srcOrd="0" destOrd="0" presId="urn:microsoft.com/office/officeart/2018/2/layout/IconVerticalSolidList"/>
    <dgm:cxn modelId="{E13A8317-0187-441F-99E7-253DE85A1A6C}" type="presParOf" srcId="{85872178-6FA5-432B-852E-A6D45EF0AFB0}" destId="{D43DEADE-78B4-44D7-B0F9-4ED733223673}" srcOrd="1" destOrd="0" presId="urn:microsoft.com/office/officeart/2018/2/layout/IconVerticalSolidList"/>
    <dgm:cxn modelId="{1793C9F2-4716-444D-89BB-D109C1949193}" type="presParOf" srcId="{85872178-6FA5-432B-852E-A6D45EF0AFB0}" destId="{8B9CA4DB-FCF1-4B93-BDCF-4050EC08A2C6}" srcOrd="2" destOrd="0" presId="urn:microsoft.com/office/officeart/2018/2/layout/IconVerticalSolidList"/>
    <dgm:cxn modelId="{EFE7C0D8-E0FB-43AF-972A-F714E7F7F1C1}" type="presParOf" srcId="{85872178-6FA5-432B-852E-A6D45EF0AFB0}" destId="{712282BE-E0BB-40FB-8539-67A0F57D8E7F}" srcOrd="3" destOrd="0" presId="urn:microsoft.com/office/officeart/2018/2/layout/IconVerticalSolidList"/>
    <dgm:cxn modelId="{B73473A3-C9DC-4313-A3EF-D06E66E8D771}" type="presParOf" srcId="{088B4E34-B105-40C9-BB9A-51EC19620D81}" destId="{D1C2F51A-B711-4BEB-8248-EF0423D1C8A5}" srcOrd="1" destOrd="0" presId="urn:microsoft.com/office/officeart/2018/2/layout/IconVerticalSolidList"/>
    <dgm:cxn modelId="{4A7F1182-EAE7-48B6-991F-03BC6AFC7EEB}" type="presParOf" srcId="{088B4E34-B105-40C9-BB9A-51EC19620D81}" destId="{3B3D0121-0910-431A-8F41-B54ADF6FCE0E}" srcOrd="2" destOrd="0" presId="urn:microsoft.com/office/officeart/2018/2/layout/IconVerticalSolidList"/>
    <dgm:cxn modelId="{53F028BD-3971-4D8C-A5E2-B6B056FF2676}" type="presParOf" srcId="{3B3D0121-0910-431A-8F41-B54ADF6FCE0E}" destId="{1BB8F504-EB29-4C3A-90A7-FAE4BF79D3EE}" srcOrd="0" destOrd="0" presId="urn:microsoft.com/office/officeart/2018/2/layout/IconVerticalSolidList"/>
    <dgm:cxn modelId="{87F02638-D62A-43A0-83BC-3329E83334E0}" type="presParOf" srcId="{3B3D0121-0910-431A-8F41-B54ADF6FCE0E}" destId="{3B2A4737-F680-49AB-9263-0280C1DC313B}" srcOrd="1" destOrd="0" presId="urn:microsoft.com/office/officeart/2018/2/layout/IconVerticalSolidList"/>
    <dgm:cxn modelId="{E7321596-CEC5-441C-86A5-87A1948ABD9F}" type="presParOf" srcId="{3B3D0121-0910-431A-8F41-B54ADF6FCE0E}" destId="{32C0BC09-61AC-44B7-A338-48C98397A9AB}" srcOrd="2" destOrd="0" presId="urn:microsoft.com/office/officeart/2018/2/layout/IconVerticalSolidList"/>
    <dgm:cxn modelId="{8E81E652-2B4D-4291-B88F-C48E8606690A}" type="presParOf" srcId="{3B3D0121-0910-431A-8F41-B54ADF6FCE0E}" destId="{A10DFAC6-7E0F-4C5B-A9CA-5AF741DA8EAB}" srcOrd="3" destOrd="0" presId="urn:microsoft.com/office/officeart/2018/2/layout/IconVerticalSolidList"/>
    <dgm:cxn modelId="{D51509A8-5CE7-4EA7-AFC0-4CC65CC946C7}" type="presParOf" srcId="{088B4E34-B105-40C9-BB9A-51EC19620D81}" destId="{DAEC533F-8520-45AD-B0CC-7583F3C24086}" srcOrd="3" destOrd="0" presId="urn:microsoft.com/office/officeart/2018/2/layout/IconVerticalSolidList"/>
    <dgm:cxn modelId="{7565FBF7-A296-4CF2-8C81-E278EC6D9619}" type="presParOf" srcId="{088B4E34-B105-40C9-BB9A-51EC19620D81}" destId="{04A6F765-5761-4BFF-BCC7-CF7F49D96292}" srcOrd="4" destOrd="0" presId="urn:microsoft.com/office/officeart/2018/2/layout/IconVerticalSolidList"/>
    <dgm:cxn modelId="{077AC8F1-92C1-4048-996B-41C5E2241BD1}" type="presParOf" srcId="{04A6F765-5761-4BFF-BCC7-CF7F49D96292}" destId="{A7EE674F-4DBD-4BEA-A1E9-0C90E97D6212}" srcOrd="0" destOrd="0" presId="urn:microsoft.com/office/officeart/2018/2/layout/IconVerticalSolidList"/>
    <dgm:cxn modelId="{EF29FCDF-CB2B-4292-A21C-A48E200BD749}" type="presParOf" srcId="{04A6F765-5761-4BFF-BCC7-CF7F49D96292}" destId="{26726397-B15E-44BC-B7D6-EC9DB412631F}" srcOrd="1" destOrd="0" presId="urn:microsoft.com/office/officeart/2018/2/layout/IconVerticalSolidList"/>
    <dgm:cxn modelId="{0AADE177-85EE-499D-B081-822434434E30}" type="presParOf" srcId="{04A6F765-5761-4BFF-BCC7-CF7F49D96292}" destId="{A6533595-86D1-491E-90BB-CC528F479634}" srcOrd="2" destOrd="0" presId="urn:microsoft.com/office/officeart/2018/2/layout/IconVerticalSolidList"/>
    <dgm:cxn modelId="{A0498807-E982-4D15-90AE-6EACA17CC5B7}" type="presParOf" srcId="{04A6F765-5761-4BFF-BCC7-CF7F49D96292}" destId="{454699AA-0803-4A42-9889-5E716F687439}" srcOrd="3" destOrd="0" presId="urn:microsoft.com/office/officeart/2018/2/layout/IconVerticalSolidList"/>
    <dgm:cxn modelId="{FCCC0162-DFC4-4255-AC6F-B4BBCE71A533}" type="presParOf" srcId="{088B4E34-B105-40C9-BB9A-51EC19620D81}" destId="{8AF66D7A-0170-4CBB-8172-8D116ECC6466}" srcOrd="5" destOrd="0" presId="urn:microsoft.com/office/officeart/2018/2/layout/IconVerticalSolidList"/>
    <dgm:cxn modelId="{2E35852A-22A9-4046-BB90-D56A2A6E4B25}" type="presParOf" srcId="{088B4E34-B105-40C9-BB9A-51EC19620D81}" destId="{B60DA210-727C-4CBB-B91C-45A9A2507AA1}" srcOrd="6" destOrd="0" presId="urn:microsoft.com/office/officeart/2018/2/layout/IconVerticalSolidList"/>
    <dgm:cxn modelId="{9C33CB78-8ED2-4746-B090-D73FFE6F1F70}" type="presParOf" srcId="{B60DA210-727C-4CBB-B91C-45A9A2507AA1}" destId="{3BBB9E64-B2CE-4430-9B43-51DE1059AE25}" srcOrd="0" destOrd="0" presId="urn:microsoft.com/office/officeart/2018/2/layout/IconVerticalSolidList"/>
    <dgm:cxn modelId="{441146F1-3C39-4B8C-9DE1-5E45CA947B08}" type="presParOf" srcId="{B60DA210-727C-4CBB-B91C-45A9A2507AA1}" destId="{DDDA4E88-CF73-4B06-A060-857C670B7CE0}" srcOrd="1" destOrd="0" presId="urn:microsoft.com/office/officeart/2018/2/layout/IconVerticalSolidList"/>
    <dgm:cxn modelId="{170344C7-A38F-4B55-82D6-2B1E170CB1B5}" type="presParOf" srcId="{B60DA210-727C-4CBB-B91C-45A9A2507AA1}" destId="{E5993ECC-3EA9-46FE-B6A2-EC401DD85C8E}" srcOrd="2" destOrd="0" presId="urn:microsoft.com/office/officeart/2018/2/layout/IconVerticalSolidList"/>
    <dgm:cxn modelId="{370A6E24-8057-486C-8D7E-1D5E5BACA004}" type="presParOf" srcId="{B60DA210-727C-4CBB-B91C-45A9A2507AA1}" destId="{BFAE7863-D03C-494F-B71A-D87E7D9CDA4A}" srcOrd="3" destOrd="0" presId="urn:microsoft.com/office/officeart/2018/2/layout/IconVerticalSolidList"/>
    <dgm:cxn modelId="{2C4F590E-C727-4A68-89AC-CD89FE3F2DEF}" type="presParOf" srcId="{088B4E34-B105-40C9-BB9A-51EC19620D81}" destId="{CD5E19C5-C38B-404D-B0FD-298815A6A548}" srcOrd="7" destOrd="0" presId="urn:microsoft.com/office/officeart/2018/2/layout/IconVerticalSolidList"/>
    <dgm:cxn modelId="{54AF73F7-E2FE-4297-AC03-BDEE7FD9CF25}" type="presParOf" srcId="{088B4E34-B105-40C9-BB9A-51EC19620D81}" destId="{5E55DD1A-426D-466E-B647-5009479B61A5}" srcOrd="8" destOrd="0" presId="urn:microsoft.com/office/officeart/2018/2/layout/IconVerticalSolidList"/>
    <dgm:cxn modelId="{940C6DD7-13CE-4EA1-8E43-84793AC89178}" type="presParOf" srcId="{5E55DD1A-426D-466E-B647-5009479B61A5}" destId="{C3D170AA-E2DC-4D7E-8AEF-384518C28972}" srcOrd="0" destOrd="0" presId="urn:microsoft.com/office/officeart/2018/2/layout/IconVerticalSolidList"/>
    <dgm:cxn modelId="{4F112F3A-E1A1-400E-BA4C-CE4F2FD23B51}" type="presParOf" srcId="{5E55DD1A-426D-466E-B647-5009479B61A5}" destId="{2D8D9D59-669D-4C63-A199-2F4B39446F6F}" srcOrd="1" destOrd="0" presId="urn:microsoft.com/office/officeart/2018/2/layout/IconVerticalSolidList"/>
    <dgm:cxn modelId="{4DBA848A-F6B0-46E4-B5E4-80F0A1A8ED2B}" type="presParOf" srcId="{5E55DD1A-426D-466E-B647-5009479B61A5}" destId="{63F00800-0118-48AB-81B1-69AB0A3AEA5A}" srcOrd="2" destOrd="0" presId="urn:microsoft.com/office/officeart/2018/2/layout/IconVerticalSolidList"/>
    <dgm:cxn modelId="{00E18925-1257-41A4-9E48-7EAF5457A7AB}" type="presParOf" srcId="{5E55DD1A-426D-466E-B647-5009479B61A5}" destId="{06D5F6B4-E83E-4AE9-AE2F-2B045DBFAEF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CD7DC3-9ABF-48BD-BD37-BE9B4099D32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25AFD8B-AEC4-48A0-B964-2E1B928993CE}">
      <dgm:prSet/>
      <dgm:spPr/>
      <dgm:t>
        <a:bodyPr/>
        <a:lstStyle/>
        <a:p>
          <a:r>
            <a:rPr lang="en-IN"/>
            <a:t>Under the purchase and discounting bills, a borrower can obtain credit from a bank against its bills. The bank purchases or discounts the borrowers bills.</a:t>
          </a:r>
          <a:endParaRPr lang="en-US"/>
        </a:p>
      </dgm:t>
    </dgm:pt>
    <dgm:pt modelId="{294A2F18-8CBE-413F-9446-66CB8A0B0B1C}" type="parTrans" cxnId="{F6D472EC-1F5D-46F6-9D48-9088494591A6}">
      <dgm:prSet/>
      <dgm:spPr/>
      <dgm:t>
        <a:bodyPr/>
        <a:lstStyle/>
        <a:p>
          <a:endParaRPr lang="en-US"/>
        </a:p>
      </dgm:t>
    </dgm:pt>
    <dgm:pt modelId="{5500D79C-51E8-40C9-A7DE-2E7A7A27DAAE}" type="sibTrans" cxnId="{F6D472EC-1F5D-46F6-9D48-9088494591A6}">
      <dgm:prSet/>
      <dgm:spPr/>
      <dgm:t>
        <a:bodyPr/>
        <a:lstStyle/>
        <a:p>
          <a:endParaRPr lang="en-US"/>
        </a:p>
      </dgm:t>
    </dgm:pt>
    <dgm:pt modelId="{A9E161BC-202E-434E-8CD6-2E6FEEF367AC}">
      <dgm:prSet/>
      <dgm:spPr/>
      <dgm:t>
        <a:bodyPr/>
        <a:lstStyle/>
        <a:p>
          <a:r>
            <a:rPr lang="en-IN"/>
            <a:t>The amount provided under this agreement is covered within the overall cash credit or overdraft limit.</a:t>
          </a:r>
          <a:endParaRPr lang="en-US"/>
        </a:p>
      </dgm:t>
    </dgm:pt>
    <dgm:pt modelId="{55104F32-4D91-4045-8EE0-888E63285558}" type="parTrans" cxnId="{BD43A29B-5C17-450C-9DE5-B4901B495A69}">
      <dgm:prSet/>
      <dgm:spPr/>
      <dgm:t>
        <a:bodyPr/>
        <a:lstStyle/>
        <a:p>
          <a:endParaRPr lang="en-US"/>
        </a:p>
      </dgm:t>
    </dgm:pt>
    <dgm:pt modelId="{85129D78-6651-4B03-8EAC-1F5D56314D5A}" type="sibTrans" cxnId="{BD43A29B-5C17-450C-9DE5-B4901B495A69}">
      <dgm:prSet/>
      <dgm:spPr/>
      <dgm:t>
        <a:bodyPr/>
        <a:lstStyle/>
        <a:p>
          <a:endParaRPr lang="en-US"/>
        </a:p>
      </dgm:t>
    </dgm:pt>
    <dgm:pt modelId="{A24B533A-2D75-45D6-AC70-2AFF9D806070}" type="pres">
      <dgm:prSet presAssocID="{D7CD7DC3-9ABF-48BD-BD37-BE9B4099D328}" presName="linear" presStyleCnt="0">
        <dgm:presLayoutVars>
          <dgm:animLvl val="lvl"/>
          <dgm:resizeHandles val="exact"/>
        </dgm:presLayoutVars>
      </dgm:prSet>
      <dgm:spPr/>
    </dgm:pt>
    <dgm:pt modelId="{417DCAA2-FA72-42DC-91DE-9A7F477B79E5}" type="pres">
      <dgm:prSet presAssocID="{525AFD8B-AEC4-48A0-B964-2E1B928993CE}" presName="parentText" presStyleLbl="node1" presStyleIdx="0" presStyleCnt="2">
        <dgm:presLayoutVars>
          <dgm:chMax val="0"/>
          <dgm:bulletEnabled val="1"/>
        </dgm:presLayoutVars>
      </dgm:prSet>
      <dgm:spPr/>
    </dgm:pt>
    <dgm:pt modelId="{2D701E06-B76F-45A8-8AB2-F59F717D49C2}" type="pres">
      <dgm:prSet presAssocID="{5500D79C-51E8-40C9-A7DE-2E7A7A27DAAE}" presName="spacer" presStyleCnt="0"/>
      <dgm:spPr/>
    </dgm:pt>
    <dgm:pt modelId="{5C472A98-C4E1-4445-B757-E538F6E7B1AA}" type="pres">
      <dgm:prSet presAssocID="{A9E161BC-202E-434E-8CD6-2E6FEEF367AC}" presName="parentText" presStyleLbl="node1" presStyleIdx="1" presStyleCnt="2">
        <dgm:presLayoutVars>
          <dgm:chMax val="0"/>
          <dgm:bulletEnabled val="1"/>
        </dgm:presLayoutVars>
      </dgm:prSet>
      <dgm:spPr/>
    </dgm:pt>
  </dgm:ptLst>
  <dgm:cxnLst>
    <dgm:cxn modelId="{2E94363E-13EB-438B-8DAA-BDEFA9168A0D}" type="presOf" srcId="{D7CD7DC3-9ABF-48BD-BD37-BE9B4099D328}" destId="{A24B533A-2D75-45D6-AC70-2AFF9D806070}" srcOrd="0" destOrd="0" presId="urn:microsoft.com/office/officeart/2005/8/layout/vList2"/>
    <dgm:cxn modelId="{E743025C-9FC6-457C-92F9-FDC87A72D620}" type="presOf" srcId="{525AFD8B-AEC4-48A0-B964-2E1B928993CE}" destId="{417DCAA2-FA72-42DC-91DE-9A7F477B79E5}" srcOrd="0" destOrd="0" presId="urn:microsoft.com/office/officeart/2005/8/layout/vList2"/>
    <dgm:cxn modelId="{BD43A29B-5C17-450C-9DE5-B4901B495A69}" srcId="{D7CD7DC3-9ABF-48BD-BD37-BE9B4099D328}" destId="{A9E161BC-202E-434E-8CD6-2E6FEEF367AC}" srcOrd="1" destOrd="0" parTransId="{55104F32-4D91-4045-8EE0-888E63285558}" sibTransId="{85129D78-6651-4B03-8EAC-1F5D56314D5A}"/>
    <dgm:cxn modelId="{323A0BA9-3AB7-420E-B21A-9286B142A759}" type="presOf" srcId="{A9E161BC-202E-434E-8CD6-2E6FEEF367AC}" destId="{5C472A98-C4E1-4445-B757-E538F6E7B1AA}" srcOrd="0" destOrd="0" presId="urn:microsoft.com/office/officeart/2005/8/layout/vList2"/>
    <dgm:cxn modelId="{F6D472EC-1F5D-46F6-9D48-9088494591A6}" srcId="{D7CD7DC3-9ABF-48BD-BD37-BE9B4099D328}" destId="{525AFD8B-AEC4-48A0-B964-2E1B928993CE}" srcOrd="0" destOrd="0" parTransId="{294A2F18-8CBE-413F-9446-66CB8A0B0B1C}" sibTransId="{5500D79C-51E8-40C9-A7DE-2E7A7A27DAAE}"/>
    <dgm:cxn modelId="{AFCE32C7-4656-4F6B-9388-73A3CE5C3F94}" type="presParOf" srcId="{A24B533A-2D75-45D6-AC70-2AFF9D806070}" destId="{417DCAA2-FA72-42DC-91DE-9A7F477B79E5}" srcOrd="0" destOrd="0" presId="urn:microsoft.com/office/officeart/2005/8/layout/vList2"/>
    <dgm:cxn modelId="{C25D4CE7-1B44-4D69-90CB-05D9570AC678}" type="presParOf" srcId="{A24B533A-2D75-45D6-AC70-2AFF9D806070}" destId="{2D701E06-B76F-45A8-8AB2-F59F717D49C2}" srcOrd="1" destOrd="0" presId="urn:microsoft.com/office/officeart/2005/8/layout/vList2"/>
    <dgm:cxn modelId="{D3B45277-326E-4FFD-8724-376554558433}" type="presParOf" srcId="{A24B533A-2D75-45D6-AC70-2AFF9D806070}" destId="{5C472A98-C4E1-4445-B757-E538F6E7B1A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626247C-2F29-4457-9289-0ED6EE97885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A5719EE-B7C7-4D6E-BC14-2FCC227D374F}">
      <dgm:prSet/>
      <dgm:spPr/>
      <dgm:t>
        <a:bodyPr/>
        <a:lstStyle/>
        <a:p>
          <a:r>
            <a:rPr lang="en-IN"/>
            <a:t>Particularly the foreign suppliers, insist that the buyer should ensure that his bank will make the payment if he fails to fulfill its obligation.</a:t>
          </a:r>
          <a:endParaRPr lang="en-US"/>
        </a:p>
      </dgm:t>
    </dgm:pt>
    <dgm:pt modelId="{4440F99F-F1D4-44EC-9D78-B34E5ACC9980}" type="parTrans" cxnId="{17FCC53A-474C-4A04-A75A-3A52F26BFE1F}">
      <dgm:prSet/>
      <dgm:spPr/>
      <dgm:t>
        <a:bodyPr/>
        <a:lstStyle/>
        <a:p>
          <a:endParaRPr lang="en-US"/>
        </a:p>
      </dgm:t>
    </dgm:pt>
    <dgm:pt modelId="{E91318CC-A2F2-4F2A-8FFE-438D40FEB99E}" type="sibTrans" cxnId="{17FCC53A-474C-4A04-A75A-3A52F26BFE1F}">
      <dgm:prSet/>
      <dgm:spPr/>
      <dgm:t>
        <a:bodyPr/>
        <a:lstStyle/>
        <a:p>
          <a:endParaRPr lang="en-US"/>
        </a:p>
      </dgm:t>
    </dgm:pt>
    <dgm:pt modelId="{6CD63A59-90E1-427D-9AA6-2C5EFB01BA1F}">
      <dgm:prSet/>
      <dgm:spPr/>
      <dgm:t>
        <a:bodyPr/>
        <a:lstStyle/>
        <a:p>
          <a:r>
            <a:rPr lang="en-IN"/>
            <a:t>This is ensured through a letter of credit agreement.</a:t>
          </a:r>
          <a:endParaRPr lang="en-US"/>
        </a:p>
      </dgm:t>
    </dgm:pt>
    <dgm:pt modelId="{ED0C8353-352C-4A85-9AEF-7CB68475D7AA}" type="parTrans" cxnId="{DB4608DF-B0F1-49C7-87C5-BBA4276876F7}">
      <dgm:prSet/>
      <dgm:spPr/>
      <dgm:t>
        <a:bodyPr/>
        <a:lstStyle/>
        <a:p>
          <a:endParaRPr lang="en-US"/>
        </a:p>
      </dgm:t>
    </dgm:pt>
    <dgm:pt modelId="{E7BD6C6A-F1E6-4C17-8197-B9EA0780E6F3}" type="sibTrans" cxnId="{DB4608DF-B0F1-49C7-87C5-BBA4276876F7}">
      <dgm:prSet/>
      <dgm:spPr/>
      <dgm:t>
        <a:bodyPr/>
        <a:lstStyle/>
        <a:p>
          <a:endParaRPr lang="en-US"/>
        </a:p>
      </dgm:t>
    </dgm:pt>
    <dgm:pt modelId="{871B21F0-FD2A-4DA9-ABCD-17016CFC8A1A}">
      <dgm:prSet/>
      <dgm:spPr/>
      <dgm:t>
        <a:bodyPr/>
        <a:lstStyle/>
        <a:p>
          <a:r>
            <a:rPr lang="en-IN"/>
            <a:t>The bank opens an L/C in favour of a customer to facilitate his purchase of goods.</a:t>
          </a:r>
          <a:endParaRPr lang="en-US"/>
        </a:p>
      </dgm:t>
    </dgm:pt>
    <dgm:pt modelId="{9126DEC1-4496-4036-AE4D-430BE95690B3}" type="parTrans" cxnId="{3B646EBF-0DC2-43A7-B719-D36A22CEC00D}">
      <dgm:prSet/>
      <dgm:spPr/>
      <dgm:t>
        <a:bodyPr/>
        <a:lstStyle/>
        <a:p>
          <a:endParaRPr lang="en-US"/>
        </a:p>
      </dgm:t>
    </dgm:pt>
    <dgm:pt modelId="{4D7BA04D-4946-47B1-9792-8C2D6BA75906}" type="sibTrans" cxnId="{3B646EBF-0DC2-43A7-B719-D36A22CEC00D}">
      <dgm:prSet/>
      <dgm:spPr/>
      <dgm:t>
        <a:bodyPr/>
        <a:lstStyle/>
        <a:p>
          <a:endParaRPr lang="en-US"/>
        </a:p>
      </dgm:t>
    </dgm:pt>
    <dgm:pt modelId="{FEBE970D-3D2E-4A40-B00B-C3C7F25529C4}" type="pres">
      <dgm:prSet presAssocID="{9626247C-2F29-4457-9289-0ED6EE978859}" presName="linear" presStyleCnt="0">
        <dgm:presLayoutVars>
          <dgm:animLvl val="lvl"/>
          <dgm:resizeHandles val="exact"/>
        </dgm:presLayoutVars>
      </dgm:prSet>
      <dgm:spPr/>
    </dgm:pt>
    <dgm:pt modelId="{E9003408-9051-4A10-B141-87545F6CC476}" type="pres">
      <dgm:prSet presAssocID="{EA5719EE-B7C7-4D6E-BC14-2FCC227D374F}" presName="parentText" presStyleLbl="node1" presStyleIdx="0" presStyleCnt="3">
        <dgm:presLayoutVars>
          <dgm:chMax val="0"/>
          <dgm:bulletEnabled val="1"/>
        </dgm:presLayoutVars>
      </dgm:prSet>
      <dgm:spPr/>
    </dgm:pt>
    <dgm:pt modelId="{D55DD8EE-3293-4549-B1D6-7DB980D34551}" type="pres">
      <dgm:prSet presAssocID="{E91318CC-A2F2-4F2A-8FFE-438D40FEB99E}" presName="spacer" presStyleCnt="0"/>
      <dgm:spPr/>
    </dgm:pt>
    <dgm:pt modelId="{B9E75501-A840-43FE-96FF-5945A7F84476}" type="pres">
      <dgm:prSet presAssocID="{6CD63A59-90E1-427D-9AA6-2C5EFB01BA1F}" presName="parentText" presStyleLbl="node1" presStyleIdx="1" presStyleCnt="3">
        <dgm:presLayoutVars>
          <dgm:chMax val="0"/>
          <dgm:bulletEnabled val="1"/>
        </dgm:presLayoutVars>
      </dgm:prSet>
      <dgm:spPr/>
    </dgm:pt>
    <dgm:pt modelId="{9F5A12A6-0FA0-4464-B407-6B824C761F5E}" type="pres">
      <dgm:prSet presAssocID="{E7BD6C6A-F1E6-4C17-8197-B9EA0780E6F3}" presName="spacer" presStyleCnt="0"/>
      <dgm:spPr/>
    </dgm:pt>
    <dgm:pt modelId="{97977AC6-C1C3-4411-B3D2-F3D3A30EA2E3}" type="pres">
      <dgm:prSet presAssocID="{871B21F0-FD2A-4DA9-ABCD-17016CFC8A1A}" presName="parentText" presStyleLbl="node1" presStyleIdx="2" presStyleCnt="3">
        <dgm:presLayoutVars>
          <dgm:chMax val="0"/>
          <dgm:bulletEnabled val="1"/>
        </dgm:presLayoutVars>
      </dgm:prSet>
      <dgm:spPr/>
    </dgm:pt>
  </dgm:ptLst>
  <dgm:cxnLst>
    <dgm:cxn modelId="{BEC77815-F9B7-4B9A-8D1C-51C6CA6D846C}" type="presOf" srcId="{6CD63A59-90E1-427D-9AA6-2C5EFB01BA1F}" destId="{B9E75501-A840-43FE-96FF-5945A7F84476}" srcOrd="0" destOrd="0" presId="urn:microsoft.com/office/officeart/2005/8/layout/vList2"/>
    <dgm:cxn modelId="{B7752518-D1CE-4000-8BB3-D282B24BD7C7}" type="presOf" srcId="{EA5719EE-B7C7-4D6E-BC14-2FCC227D374F}" destId="{E9003408-9051-4A10-B141-87545F6CC476}" srcOrd="0" destOrd="0" presId="urn:microsoft.com/office/officeart/2005/8/layout/vList2"/>
    <dgm:cxn modelId="{92479824-5828-4D42-A467-3BEE9398D28F}" type="presOf" srcId="{871B21F0-FD2A-4DA9-ABCD-17016CFC8A1A}" destId="{97977AC6-C1C3-4411-B3D2-F3D3A30EA2E3}" srcOrd="0" destOrd="0" presId="urn:microsoft.com/office/officeart/2005/8/layout/vList2"/>
    <dgm:cxn modelId="{17FCC53A-474C-4A04-A75A-3A52F26BFE1F}" srcId="{9626247C-2F29-4457-9289-0ED6EE978859}" destId="{EA5719EE-B7C7-4D6E-BC14-2FCC227D374F}" srcOrd="0" destOrd="0" parTransId="{4440F99F-F1D4-44EC-9D78-B34E5ACC9980}" sibTransId="{E91318CC-A2F2-4F2A-8FFE-438D40FEB99E}"/>
    <dgm:cxn modelId="{4D43808B-0892-4BCF-9C82-8607D9D2570C}" type="presOf" srcId="{9626247C-2F29-4457-9289-0ED6EE978859}" destId="{FEBE970D-3D2E-4A40-B00B-C3C7F25529C4}" srcOrd="0" destOrd="0" presId="urn:microsoft.com/office/officeart/2005/8/layout/vList2"/>
    <dgm:cxn modelId="{3B646EBF-0DC2-43A7-B719-D36A22CEC00D}" srcId="{9626247C-2F29-4457-9289-0ED6EE978859}" destId="{871B21F0-FD2A-4DA9-ABCD-17016CFC8A1A}" srcOrd="2" destOrd="0" parTransId="{9126DEC1-4496-4036-AE4D-430BE95690B3}" sibTransId="{4D7BA04D-4946-47B1-9792-8C2D6BA75906}"/>
    <dgm:cxn modelId="{DB4608DF-B0F1-49C7-87C5-BBA4276876F7}" srcId="{9626247C-2F29-4457-9289-0ED6EE978859}" destId="{6CD63A59-90E1-427D-9AA6-2C5EFB01BA1F}" srcOrd="1" destOrd="0" parTransId="{ED0C8353-352C-4A85-9AEF-7CB68475D7AA}" sibTransId="{E7BD6C6A-F1E6-4C17-8197-B9EA0780E6F3}"/>
    <dgm:cxn modelId="{58E274DD-E183-46DE-B004-4405EC9B3EF5}" type="presParOf" srcId="{FEBE970D-3D2E-4A40-B00B-C3C7F25529C4}" destId="{E9003408-9051-4A10-B141-87545F6CC476}" srcOrd="0" destOrd="0" presId="urn:microsoft.com/office/officeart/2005/8/layout/vList2"/>
    <dgm:cxn modelId="{D6622289-44A0-44F2-8F4E-2301383FA227}" type="presParOf" srcId="{FEBE970D-3D2E-4A40-B00B-C3C7F25529C4}" destId="{D55DD8EE-3293-4549-B1D6-7DB980D34551}" srcOrd="1" destOrd="0" presId="urn:microsoft.com/office/officeart/2005/8/layout/vList2"/>
    <dgm:cxn modelId="{AD36FBAC-304B-4657-BC81-C3C1D95DE90E}" type="presParOf" srcId="{FEBE970D-3D2E-4A40-B00B-C3C7F25529C4}" destId="{B9E75501-A840-43FE-96FF-5945A7F84476}" srcOrd="2" destOrd="0" presId="urn:microsoft.com/office/officeart/2005/8/layout/vList2"/>
    <dgm:cxn modelId="{15DB3AD7-ACAC-44ED-82D5-A176C1A5335C}" type="presParOf" srcId="{FEBE970D-3D2E-4A40-B00B-C3C7F25529C4}" destId="{9F5A12A6-0FA0-4464-B407-6B824C761F5E}" srcOrd="3" destOrd="0" presId="urn:microsoft.com/office/officeart/2005/8/layout/vList2"/>
    <dgm:cxn modelId="{EC18DF2A-D419-4B16-A58F-10A0C0646683}" type="presParOf" srcId="{FEBE970D-3D2E-4A40-B00B-C3C7F25529C4}" destId="{97977AC6-C1C3-4411-B3D2-F3D3A30EA2E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5E28F0-AB85-4285-9366-83D53A22793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A9C2BB9-BD29-4AD8-BCC5-864D82FB6945}">
      <dgm:prSet/>
      <dgm:spPr/>
      <dgm:t>
        <a:bodyPr/>
        <a:lstStyle/>
        <a:p>
          <a:r>
            <a:rPr lang="en-IN"/>
            <a:t>A borrower may sometimes require funds in excess of the sanctioned credit limits to meet unforeseen contingencies.</a:t>
          </a:r>
          <a:endParaRPr lang="en-US"/>
        </a:p>
      </dgm:t>
    </dgm:pt>
    <dgm:pt modelId="{54249755-0275-476F-972E-B15C27A6108E}" type="parTrans" cxnId="{FBDA270F-8B23-4B0B-B9A8-F9CE97D498E2}">
      <dgm:prSet/>
      <dgm:spPr/>
      <dgm:t>
        <a:bodyPr/>
        <a:lstStyle/>
        <a:p>
          <a:endParaRPr lang="en-US"/>
        </a:p>
      </dgm:t>
    </dgm:pt>
    <dgm:pt modelId="{FEA1163E-FF88-4C13-ABBC-711423333B49}" type="sibTrans" cxnId="{FBDA270F-8B23-4B0B-B9A8-F9CE97D498E2}">
      <dgm:prSet/>
      <dgm:spPr/>
      <dgm:t>
        <a:bodyPr/>
        <a:lstStyle/>
        <a:p>
          <a:endParaRPr lang="en-US"/>
        </a:p>
      </dgm:t>
    </dgm:pt>
    <dgm:pt modelId="{996958F1-B434-49F3-BDC0-AC24FB6F64A7}">
      <dgm:prSet/>
      <dgm:spPr/>
      <dgm:t>
        <a:bodyPr/>
        <a:lstStyle/>
        <a:p>
          <a:r>
            <a:rPr lang="en-IN"/>
            <a:t>Banks provide such accommodation through a “demand loan account”. The borrower is expected to pay high rates of interest in such exceptional cases.</a:t>
          </a:r>
          <a:endParaRPr lang="en-US"/>
        </a:p>
      </dgm:t>
    </dgm:pt>
    <dgm:pt modelId="{EB0138FE-1687-4434-B29E-FF3D9144F8AA}" type="parTrans" cxnId="{9A24AE6A-78F9-411C-A79E-BD0A73C00A2A}">
      <dgm:prSet/>
      <dgm:spPr/>
      <dgm:t>
        <a:bodyPr/>
        <a:lstStyle/>
        <a:p>
          <a:endParaRPr lang="en-US"/>
        </a:p>
      </dgm:t>
    </dgm:pt>
    <dgm:pt modelId="{32F062DB-5C16-4F50-8C06-6C8E27B24655}" type="sibTrans" cxnId="{9A24AE6A-78F9-411C-A79E-BD0A73C00A2A}">
      <dgm:prSet/>
      <dgm:spPr/>
      <dgm:t>
        <a:bodyPr/>
        <a:lstStyle/>
        <a:p>
          <a:endParaRPr lang="en-US"/>
        </a:p>
      </dgm:t>
    </dgm:pt>
    <dgm:pt modelId="{38A46557-5C63-4C89-9E26-0BC4B7BFBC96}" type="pres">
      <dgm:prSet presAssocID="{BE5E28F0-AB85-4285-9366-83D53A227939}" presName="linear" presStyleCnt="0">
        <dgm:presLayoutVars>
          <dgm:animLvl val="lvl"/>
          <dgm:resizeHandles val="exact"/>
        </dgm:presLayoutVars>
      </dgm:prSet>
      <dgm:spPr/>
    </dgm:pt>
    <dgm:pt modelId="{0063DD37-7342-4184-B801-2D1A021A7D2F}" type="pres">
      <dgm:prSet presAssocID="{AA9C2BB9-BD29-4AD8-BCC5-864D82FB6945}" presName="parentText" presStyleLbl="node1" presStyleIdx="0" presStyleCnt="2">
        <dgm:presLayoutVars>
          <dgm:chMax val="0"/>
          <dgm:bulletEnabled val="1"/>
        </dgm:presLayoutVars>
      </dgm:prSet>
      <dgm:spPr/>
    </dgm:pt>
    <dgm:pt modelId="{03D50732-D609-4A01-97C1-4B1246DD135D}" type="pres">
      <dgm:prSet presAssocID="{FEA1163E-FF88-4C13-ABBC-711423333B49}" presName="spacer" presStyleCnt="0"/>
      <dgm:spPr/>
    </dgm:pt>
    <dgm:pt modelId="{D38BFBB0-2C69-49C9-8289-5A262AFC82B2}" type="pres">
      <dgm:prSet presAssocID="{996958F1-B434-49F3-BDC0-AC24FB6F64A7}" presName="parentText" presStyleLbl="node1" presStyleIdx="1" presStyleCnt="2">
        <dgm:presLayoutVars>
          <dgm:chMax val="0"/>
          <dgm:bulletEnabled val="1"/>
        </dgm:presLayoutVars>
      </dgm:prSet>
      <dgm:spPr/>
    </dgm:pt>
  </dgm:ptLst>
  <dgm:cxnLst>
    <dgm:cxn modelId="{FBDA270F-8B23-4B0B-B9A8-F9CE97D498E2}" srcId="{BE5E28F0-AB85-4285-9366-83D53A227939}" destId="{AA9C2BB9-BD29-4AD8-BCC5-864D82FB6945}" srcOrd="0" destOrd="0" parTransId="{54249755-0275-476F-972E-B15C27A6108E}" sibTransId="{FEA1163E-FF88-4C13-ABBC-711423333B49}"/>
    <dgm:cxn modelId="{BD0EBE21-F46E-4640-9D52-572AB4A6E2DA}" type="presOf" srcId="{BE5E28F0-AB85-4285-9366-83D53A227939}" destId="{38A46557-5C63-4C89-9E26-0BC4B7BFBC96}" srcOrd="0" destOrd="0" presId="urn:microsoft.com/office/officeart/2005/8/layout/vList2"/>
    <dgm:cxn modelId="{9A24AE6A-78F9-411C-A79E-BD0A73C00A2A}" srcId="{BE5E28F0-AB85-4285-9366-83D53A227939}" destId="{996958F1-B434-49F3-BDC0-AC24FB6F64A7}" srcOrd="1" destOrd="0" parTransId="{EB0138FE-1687-4434-B29E-FF3D9144F8AA}" sibTransId="{32F062DB-5C16-4F50-8C06-6C8E27B24655}"/>
    <dgm:cxn modelId="{C68D8679-11A2-4E20-934B-F7C1F2DD7BD2}" type="presOf" srcId="{AA9C2BB9-BD29-4AD8-BCC5-864D82FB6945}" destId="{0063DD37-7342-4184-B801-2D1A021A7D2F}" srcOrd="0" destOrd="0" presId="urn:microsoft.com/office/officeart/2005/8/layout/vList2"/>
    <dgm:cxn modelId="{33F77198-6068-4CB4-B674-B9381A2244B1}" type="presOf" srcId="{996958F1-B434-49F3-BDC0-AC24FB6F64A7}" destId="{D38BFBB0-2C69-49C9-8289-5A262AFC82B2}" srcOrd="0" destOrd="0" presId="urn:microsoft.com/office/officeart/2005/8/layout/vList2"/>
    <dgm:cxn modelId="{7E970920-7D33-4DDB-AEF2-4CAF0862D9D6}" type="presParOf" srcId="{38A46557-5C63-4C89-9E26-0BC4B7BFBC96}" destId="{0063DD37-7342-4184-B801-2D1A021A7D2F}" srcOrd="0" destOrd="0" presId="urn:microsoft.com/office/officeart/2005/8/layout/vList2"/>
    <dgm:cxn modelId="{1A772E01-4DCE-488F-84DC-CA290917B794}" type="presParOf" srcId="{38A46557-5C63-4C89-9E26-0BC4B7BFBC96}" destId="{03D50732-D609-4A01-97C1-4B1246DD135D}" srcOrd="1" destOrd="0" presId="urn:microsoft.com/office/officeart/2005/8/layout/vList2"/>
    <dgm:cxn modelId="{F6FFB61B-81AD-4254-A776-B65D8B7FF432}" type="presParOf" srcId="{38A46557-5C63-4C89-9E26-0BC4B7BFBC96}" destId="{D38BFBB0-2C69-49C9-8289-5A262AFC82B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000E79-2F50-4029-B80A-5EADF389948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ED4EE6F-D4B7-456A-BF7A-5A6E2A812DE2}">
      <dgm:prSet/>
      <dgm:spPr/>
      <dgm:t>
        <a:bodyPr/>
        <a:lstStyle/>
        <a:p>
          <a:r>
            <a:rPr lang="en-IN"/>
            <a:t>Hypothecation</a:t>
          </a:r>
          <a:endParaRPr lang="en-US"/>
        </a:p>
      </dgm:t>
    </dgm:pt>
    <dgm:pt modelId="{4A424967-9FF0-4DB6-BAFC-418AAF134C3D}" type="parTrans" cxnId="{5DC4AE2E-C787-4863-B53C-9E7F01F38E55}">
      <dgm:prSet/>
      <dgm:spPr/>
      <dgm:t>
        <a:bodyPr/>
        <a:lstStyle/>
        <a:p>
          <a:endParaRPr lang="en-US"/>
        </a:p>
      </dgm:t>
    </dgm:pt>
    <dgm:pt modelId="{BBE92EC2-CA25-422C-AEFF-85AE54546A10}" type="sibTrans" cxnId="{5DC4AE2E-C787-4863-B53C-9E7F01F38E55}">
      <dgm:prSet/>
      <dgm:spPr/>
      <dgm:t>
        <a:bodyPr/>
        <a:lstStyle/>
        <a:p>
          <a:endParaRPr lang="en-US"/>
        </a:p>
      </dgm:t>
    </dgm:pt>
    <dgm:pt modelId="{E52D55C1-9767-4736-82E0-C631525DEE57}">
      <dgm:prSet/>
      <dgm:spPr/>
      <dgm:t>
        <a:bodyPr/>
        <a:lstStyle/>
        <a:p>
          <a:r>
            <a:rPr lang="en-IN"/>
            <a:t>Pledge</a:t>
          </a:r>
          <a:endParaRPr lang="en-US"/>
        </a:p>
      </dgm:t>
    </dgm:pt>
    <dgm:pt modelId="{EB92480B-CF52-4730-8820-890B2705FE3A}" type="parTrans" cxnId="{712A9A2E-D4E3-4475-B84F-2AD8707447FE}">
      <dgm:prSet/>
      <dgm:spPr/>
      <dgm:t>
        <a:bodyPr/>
        <a:lstStyle/>
        <a:p>
          <a:endParaRPr lang="en-US"/>
        </a:p>
      </dgm:t>
    </dgm:pt>
    <dgm:pt modelId="{51AE042A-1F6C-44CB-8683-C01ACE961642}" type="sibTrans" cxnId="{712A9A2E-D4E3-4475-B84F-2AD8707447FE}">
      <dgm:prSet/>
      <dgm:spPr/>
      <dgm:t>
        <a:bodyPr/>
        <a:lstStyle/>
        <a:p>
          <a:endParaRPr lang="en-US"/>
        </a:p>
      </dgm:t>
    </dgm:pt>
    <dgm:pt modelId="{FD4670B8-9A9D-4121-BFB9-9DE783B03ADF}">
      <dgm:prSet/>
      <dgm:spPr/>
      <dgm:t>
        <a:bodyPr/>
        <a:lstStyle/>
        <a:p>
          <a:r>
            <a:rPr lang="en-IN"/>
            <a:t>Mortgage</a:t>
          </a:r>
          <a:endParaRPr lang="en-US"/>
        </a:p>
      </dgm:t>
    </dgm:pt>
    <dgm:pt modelId="{1D8C4D81-A2D3-4E1B-BA60-318DD47A8E25}" type="parTrans" cxnId="{D7A80383-6B67-46E7-9B92-4C33BBFD992E}">
      <dgm:prSet/>
      <dgm:spPr/>
      <dgm:t>
        <a:bodyPr/>
        <a:lstStyle/>
        <a:p>
          <a:endParaRPr lang="en-US"/>
        </a:p>
      </dgm:t>
    </dgm:pt>
    <dgm:pt modelId="{1A0BD983-1F9C-4F82-A868-70ACB906FD59}" type="sibTrans" cxnId="{D7A80383-6B67-46E7-9B92-4C33BBFD992E}">
      <dgm:prSet/>
      <dgm:spPr/>
      <dgm:t>
        <a:bodyPr/>
        <a:lstStyle/>
        <a:p>
          <a:endParaRPr lang="en-US"/>
        </a:p>
      </dgm:t>
    </dgm:pt>
    <dgm:pt modelId="{9D4642A3-07DA-4BD1-AD2F-EF139C19F86C}">
      <dgm:prSet/>
      <dgm:spPr/>
      <dgm:t>
        <a:bodyPr/>
        <a:lstStyle/>
        <a:p>
          <a:r>
            <a:rPr lang="en-IN"/>
            <a:t>Lien</a:t>
          </a:r>
          <a:endParaRPr lang="en-US"/>
        </a:p>
      </dgm:t>
    </dgm:pt>
    <dgm:pt modelId="{7B0DB9A0-BE04-49E3-9157-9D284FCCD62F}" type="parTrans" cxnId="{F7267A5D-DD8A-43D7-B618-A6E682850893}">
      <dgm:prSet/>
      <dgm:spPr/>
      <dgm:t>
        <a:bodyPr/>
        <a:lstStyle/>
        <a:p>
          <a:endParaRPr lang="en-US"/>
        </a:p>
      </dgm:t>
    </dgm:pt>
    <dgm:pt modelId="{ADAA30AC-0A80-44E3-8FC4-42F12E05B2E2}" type="sibTrans" cxnId="{F7267A5D-DD8A-43D7-B618-A6E682850893}">
      <dgm:prSet/>
      <dgm:spPr/>
      <dgm:t>
        <a:bodyPr/>
        <a:lstStyle/>
        <a:p>
          <a:endParaRPr lang="en-US"/>
        </a:p>
      </dgm:t>
    </dgm:pt>
    <dgm:pt modelId="{35B86F2C-AF0B-4CB3-9640-6E59EF527BCD}" type="pres">
      <dgm:prSet presAssocID="{D2000E79-2F50-4029-B80A-5EADF3899485}" presName="root" presStyleCnt="0">
        <dgm:presLayoutVars>
          <dgm:dir/>
          <dgm:resizeHandles val="exact"/>
        </dgm:presLayoutVars>
      </dgm:prSet>
      <dgm:spPr/>
    </dgm:pt>
    <dgm:pt modelId="{1896C61C-2518-4AD0-92B8-94F922A22B3A}" type="pres">
      <dgm:prSet presAssocID="{5ED4EE6F-D4B7-456A-BF7A-5A6E2A812DE2}" presName="compNode" presStyleCnt="0"/>
      <dgm:spPr/>
    </dgm:pt>
    <dgm:pt modelId="{23913BBC-77E8-4D6E-91E1-B1165FB0BC43}" type="pres">
      <dgm:prSet presAssocID="{5ED4EE6F-D4B7-456A-BF7A-5A6E2A812DE2}" presName="bgRect" presStyleLbl="bgShp" presStyleIdx="0" presStyleCnt="4"/>
      <dgm:spPr/>
    </dgm:pt>
    <dgm:pt modelId="{D74ACFC8-4A92-44DD-B61D-9B2E83579B18}" type="pres">
      <dgm:prSet presAssocID="{5ED4EE6F-D4B7-456A-BF7A-5A6E2A812D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 Chime"/>
        </a:ext>
      </dgm:extLst>
    </dgm:pt>
    <dgm:pt modelId="{0E4F767D-312B-4F2B-85D8-78E9606EEB86}" type="pres">
      <dgm:prSet presAssocID="{5ED4EE6F-D4B7-456A-BF7A-5A6E2A812DE2}" presName="spaceRect" presStyleCnt="0"/>
      <dgm:spPr/>
    </dgm:pt>
    <dgm:pt modelId="{8458A774-0A1B-4491-8885-8411C4F19EC0}" type="pres">
      <dgm:prSet presAssocID="{5ED4EE6F-D4B7-456A-BF7A-5A6E2A812DE2}" presName="parTx" presStyleLbl="revTx" presStyleIdx="0" presStyleCnt="4">
        <dgm:presLayoutVars>
          <dgm:chMax val="0"/>
          <dgm:chPref val="0"/>
        </dgm:presLayoutVars>
      </dgm:prSet>
      <dgm:spPr/>
    </dgm:pt>
    <dgm:pt modelId="{2A5AA440-285A-4B3C-AFA7-391B5E139D7E}" type="pres">
      <dgm:prSet presAssocID="{BBE92EC2-CA25-422C-AEFF-85AE54546A10}" presName="sibTrans" presStyleCnt="0"/>
      <dgm:spPr/>
    </dgm:pt>
    <dgm:pt modelId="{45A7F489-4857-416A-ACE6-D5A3E44E7E88}" type="pres">
      <dgm:prSet presAssocID="{E52D55C1-9767-4736-82E0-C631525DEE57}" presName="compNode" presStyleCnt="0"/>
      <dgm:spPr/>
    </dgm:pt>
    <dgm:pt modelId="{49136165-7030-4A27-ADDD-B3E839144AF0}" type="pres">
      <dgm:prSet presAssocID="{E52D55C1-9767-4736-82E0-C631525DEE57}" presName="bgRect" presStyleLbl="bgShp" presStyleIdx="1" presStyleCnt="4"/>
      <dgm:spPr/>
    </dgm:pt>
    <dgm:pt modelId="{E107758E-7113-4379-A84A-1F12D579A2CA}" type="pres">
      <dgm:prSet presAssocID="{E52D55C1-9767-4736-82E0-C631525DEE5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D6AB189-FA9F-4BFA-A40D-062C370090BC}" type="pres">
      <dgm:prSet presAssocID="{E52D55C1-9767-4736-82E0-C631525DEE57}" presName="spaceRect" presStyleCnt="0"/>
      <dgm:spPr/>
    </dgm:pt>
    <dgm:pt modelId="{63B86225-51DC-4D9A-8FDC-D6D92F7D5130}" type="pres">
      <dgm:prSet presAssocID="{E52D55C1-9767-4736-82E0-C631525DEE57}" presName="parTx" presStyleLbl="revTx" presStyleIdx="1" presStyleCnt="4">
        <dgm:presLayoutVars>
          <dgm:chMax val="0"/>
          <dgm:chPref val="0"/>
        </dgm:presLayoutVars>
      </dgm:prSet>
      <dgm:spPr/>
    </dgm:pt>
    <dgm:pt modelId="{AC15FD5A-31AD-465A-A2C5-291E9A34C5EB}" type="pres">
      <dgm:prSet presAssocID="{51AE042A-1F6C-44CB-8683-C01ACE961642}" presName="sibTrans" presStyleCnt="0"/>
      <dgm:spPr/>
    </dgm:pt>
    <dgm:pt modelId="{35F54BA0-5E07-4BB2-A76A-B00380CC82A2}" type="pres">
      <dgm:prSet presAssocID="{FD4670B8-9A9D-4121-BFB9-9DE783B03ADF}" presName="compNode" presStyleCnt="0"/>
      <dgm:spPr/>
    </dgm:pt>
    <dgm:pt modelId="{E1223CB0-F7C5-4B81-950B-875F6301BB5A}" type="pres">
      <dgm:prSet presAssocID="{FD4670B8-9A9D-4121-BFB9-9DE783B03ADF}" presName="bgRect" presStyleLbl="bgShp" presStyleIdx="2" presStyleCnt="4"/>
      <dgm:spPr/>
    </dgm:pt>
    <dgm:pt modelId="{7EA5BF97-F09F-482E-B39D-DD3AEF838C35}" type="pres">
      <dgm:prSet presAssocID="{FD4670B8-9A9D-4121-BFB9-9DE783B03AD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burban scene"/>
        </a:ext>
      </dgm:extLst>
    </dgm:pt>
    <dgm:pt modelId="{3D7C433E-40D0-411A-960F-6D17E3827407}" type="pres">
      <dgm:prSet presAssocID="{FD4670B8-9A9D-4121-BFB9-9DE783B03ADF}" presName="spaceRect" presStyleCnt="0"/>
      <dgm:spPr/>
    </dgm:pt>
    <dgm:pt modelId="{7A751524-6666-46A7-B6A8-E2E1213DC33B}" type="pres">
      <dgm:prSet presAssocID="{FD4670B8-9A9D-4121-BFB9-9DE783B03ADF}" presName="parTx" presStyleLbl="revTx" presStyleIdx="2" presStyleCnt="4">
        <dgm:presLayoutVars>
          <dgm:chMax val="0"/>
          <dgm:chPref val="0"/>
        </dgm:presLayoutVars>
      </dgm:prSet>
      <dgm:spPr/>
    </dgm:pt>
    <dgm:pt modelId="{B15CDE7E-8D8D-481D-9A92-5AF29A0CD13C}" type="pres">
      <dgm:prSet presAssocID="{1A0BD983-1F9C-4F82-A868-70ACB906FD59}" presName="sibTrans" presStyleCnt="0"/>
      <dgm:spPr/>
    </dgm:pt>
    <dgm:pt modelId="{4A0E9977-C2CE-48F5-BDE5-F243019640ED}" type="pres">
      <dgm:prSet presAssocID="{9D4642A3-07DA-4BD1-AD2F-EF139C19F86C}" presName="compNode" presStyleCnt="0"/>
      <dgm:spPr/>
    </dgm:pt>
    <dgm:pt modelId="{7DC31519-61DD-496B-AD86-EFE3F6ADCBC0}" type="pres">
      <dgm:prSet presAssocID="{9D4642A3-07DA-4BD1-AD2F-EF139C19F86C}" presName="bgRect" presStyleLbl="bgShp" presStyleIdx="3" presStyleCnt="4"/>
      <dgm:spPr/>
    </dgm:pt>
    <dgm:pt modelId="{F3CB2730-F9B4-4C6D-B1C5-434239BD47AF}" type="pres">
      <dgm:prSet presAssocID="{9D4642A3-07DA-4BD1-AD2F-EF139C19F86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AA1BEB64-39DB-4EDB-A1DB-6A92A6017845}" type="pres">
      <dgm:prSet presAssocID="{9D4642A3-07DA-4BD1-AD2F-EF139C19F86C}" presName="spaceRect" presStyleCnt="0"/>
      <dgm:spPr/>
    </dgm:pt>
    <dgm:pt modelId="{433B09E1-0DBA-4F40-AA17-3B321E0145F3}" type="pres">
      <dgm:prSet presAssocID="{9D4642A3-07DA-4BD1-AD2F-EF139C19F86C}" presName="parTx" presStyleLbl="revTx" presStyleIdx="3" presStyleCnt="4">
        <dgm:presLayoutVars>
          <dgm:chMax val="0"/>
          <dgm:chPref val="0"/>
        </dgm:presLayoutVars>
      </dgm:prSet>
      <dgm:spPr/>
    </dgm:pt>
  </dgm:ptLst>
  <dgm:cxnLst>
    <dgm:cxn modelId="{1B1A150C-B9B2-48EE-9D5E-57C388286DF1}" type="presOf" srcId="{FD4670B8-9A9D-4121-BFB9-9DE783B03ADF}" destId="{7A751524-6666-46A7-B6A8-E2E1213DC33B}" srcOrd="0" destOrd="0" presId="urn:microsoft.com/office/officeart/2018/2/layout/IconVerticalSolidList"/>
    <dgm:cxn modelId="{CC06AA1A-AAAC-4CC0-BC6A-7A079C31D73B}" type="presOf" srcId="{D2000E79-2F50-4029-B80A-5EADF3899485}" destId="{35B86F2C-AF0B-4CB3-9640-6E59EF527BCD}" srcOrd="0" destOrd="0" presId="urn:microsoft.com/office/officeart/2018/2/layout/IconVerticalSolidList"/>
    <dgm:cxn modelId="{712A9A2E-D4E3-4475-B84F-2AD8707447FE}" srcId="{D2000E79-2F50-4029-B80A-5EADF3899485}" destId="{E52D55C1-9767-4736-82E0-C631525DEE57}" srcOrd="1" destOrd="0" parTransId="{EB92480B-CF52-4730-8820-890B2705FE3A}" sibTransId="{51AE042A-1F6C-44CB-8683-C01ACE961642}"/>
    <dgm:cxn modelId="{5DC4AE2E-C787-4863-B53C-9E7F01F38E55}" srcId="{D2000E79-2F50-4029-B80A-5EADF3899485}" destId="{5ED4EE6F-D4B7-456A-BF7A-5A6E2A812DE2}" srcOrd="0" destOrd="0" parTransId="{4A424967-9FF0-4DB6-BAFC-418AAF134C3D}" sibTransId="{BBE92EC2-CA25-422C-AEFF-85AE54546A10}"/>
    <dgm:cxn modelId="{F7267A5D-DD8A-43D7-B618-A6E682850893}" srcId="{D2000E79-2F50-4029-B80A-5EADF3899485}" destId="{9D4642A3-07DA-4BD1-AD2F-EF139C19F86C}" srcOrd="3" destOrd="0" parTransId="{7B0DB9A0-BE04-49E3-9157-9D284FCCD62F}" sibTransId="{ADAA30AC-0A80-44E3-8FC4-42F12E05B2E2}"/>
    <dgm:cxn modelId="{62AC516F-6755-4EC2-A995-2CC69A4C36EF}" type="presOf" srcId="{E52D55C1-9767-4736-82E0-C631525DEE57}" destId="{63B86225-51DC-4D9A-8FDC-D6D92F7D5130}" srcOrd="0" destOrd="0" presId="urn:microsoft.com/office/officeart/2018/2/layout/IconVerticalSolidList"/>
    <dgm:cxn modelId="{D7A80383-6B67-46E7-9B92-4C33BBFD992E}" srcId="{D2000E79-2F50-4029-B80A-5EADF3899485}" destId="{FD4670B8-9A9D-4121-BFB9-9DE783B03ADF}" srcOrd="2" destOrd="0" parTransId="{1D8C4D81-A2D3-4E1B-BA60-318DD47A8E25}" sibTransId="{1A0BD983-1F9C-4F82-A868-70ACB906FD59}"/>
    <dgm:cxn modelId="{73A795DD-1136-41DE-887C-E818EB23D3CD}" type="presOf" srcId="{9D4642A3-07DA-4BD1-AD2F-EF139C19F86C}" destId="{433B09E1-0DBA-4F40-AA17-3B321E0145F3}" srcOrd="0" destOrd="0" presId="urn:microsoft.com/office/officeart/2018/2/layout/IconVerticalSolidList"/>
    <dgm:cxn modelId="{C5A9DFFE-C2AE-4736-AFE3-278169FC9641}" type="presOf" srcId="{5ED4EE6F-D4B7-456A-BF7A-5A6E2A812DE2}" destId="{8458A774-0A1B-4491-8885-8411C4F19EC0}" srcOrd="0" destOrd="0" presId="urn:microsoft.com/office/officeart/2018/2/layout/IconVerticalSolidList"/>
    <dgm:cxn modelId="{1C1CE374-3790-4F37-92CF-389415476B24}" type="presParOf" srcId="{35B86F2C-AF0B-4CB3-9640-6E59EF527BCD}" destId="{1896C61C-2518-4AD0-92B8-94F922A22B3A}" srcOrd="0" destOrd="0" presId="urn:microsoft.com/office/officeart/2018/2/layout/IconVerticalSolidList"/>
    <dgm:cxn modelId="{4B9682E3-2765-42A9-B41F-DA28CA4335B4}" type="presParOf" srcId="{1896C61C-2518-4AD0-92B8-94F922A22B3A}" destId="{23913BBC-77E8-4D6E-91E1-B1165FB0BC43}" srcOrd="0" destOrd="0" presId="urn:microsoft.com/office/officeart/2018/2/layout/IconVerticalSolidList"/>
    <dgm:cxn modelId="{3A0D83F1-8271-4D72-908C-F9383F216C61}" type="presParOf" srcId="{1896C61C-2518-4AD0-92B8-94F922A22B3A}" destId="{D74ACFC8-4A92-44DD-B61D-9B2E83579B18}" srcOrd="1" destOrd="0" presId="urn:microsoft.com/office/officeart/2018/2/layout/IconVerticalSolidList"/>
    <dgm:cxn modelId="{C2D885C3-21E5-4797-A66D-FD1351DE5862}" type="presParOf" srcId="{1896C61C-2518-4AD0-92B8-94F922A22B3A}" destId="{0E4F767D-312B-4F2B-85D8-78E9606EEB86}" srcOrd="2" destOrd="0" presId="urn:microsoft.com/office/officeart/2018/2/layout/IconVerticalSolidList"/>
    <dgm:cxn modelId="{0DD26BAD-8A06-4DE1-B606-5F88B33D0C82}" type="presParOf" srcId="{1896C61C-2518-4AD0-92B8-94F922A22B3A}" destId="{8458A774-0A1B-4491-8885-8411C4F19EC0}" srcOrd="3" destOrd="0" presId="urn:microsoft.com/office/officeart/2018/2/layout/IconVerticalSolidList"/>
    <dgm:cxn modelId="{C8D3F7D5-E933-4D5C-9685-226B5B88683D}" type="presParOf" srcId="{35B86F2C-AF0B-4CB3-9640-6E59EF527BCD}" destId="{2A5AA440-285A-4B3C-AFA7-391B5E139D7E}" srcOrd="1" destOrd="0" presId="urn:microsoft.com/office/officeart/2018/2/layout/IconVerticalSolidList"/>
    <dgm:cxn modelId="{37396844-9CB9-432C-964C-EDBAD86F71B7}" type="presParOf" srcId="{35B86F2C-AF0B-4CB3-9640-6E59EF527BCD}" destId="{45A7F489-4857-416A-ACE6-D5A3E44E7E88}" srcOrd="2" destOrd="0" presId="urn:microsoft.com/office/officeart/2018/2/layout/IconVerticalSolidList"/>
    <dgm:cxn modelId="{B1733B1E-1FFC-4CBA-8AD1-D808AFCF3305}" type="presParOf" srcId="{45A7F489-4857-416A-ACE6-D5A3E44E7E88}" destId="{49136165-7030-4A27-ADDD-B3E839144AF0}" srcOrd="0" destOrd="0" presId="urn:microsoft.com/office/officeart/2018/2/layout/IconVerticalSolidList"/>
    <dgm:cxn modelId="{16FB2AF6-1FFA-494E-A746-200968FFFDBA}" type="presParOf" srcId="{45A7F489-4857-416A-ACE6-D5A3E44E7E88}" destId="{E107758E-7113-4379-A84A-1F12D579A2CA}" srcOrd="1" destOrd="0" presId="urn:microsoft.com/office/officeart/2018/2/layout/IconVerticalSolidList"/>
    <dgm:cxn modelId="{DF27A166-322C-4540-A75F-B585DDE96E1D}" type="presParOf" srcId="{45A7F489-4857-416A-ACE6-D5A3E44E7E88}" destId="{ED6AB189-FA9F-4BFA-A40D-062C370090BC}" srcOrd="2" destOrd="0" presId="urn:microsoft.com/office/officeart/2018/2/layout/IconVerticalSolidList"/>
    <dgm:cxn modelId="{A9A778D4-2760-473F-A618-2C0D6C7689E7}" type="presParOf" srcId="{45A7F489-4857-416A-ACE6-D5A3E44E7E88}" destId="{63B86225-51DC-4D9A-8FDC-D6D92F7D5130}" srcOrd="3" destOrd="0" presId="urn:microsoft.com/office/officeart/2018/2/layout/IconVerticalSolidList"/>
    <dgm:cxn modelId="{244F9152-4B9E-4EE5-95DE-7FC5382A407A}" type="presParOf" srcId="{35B86F2C-AF0B-4CB3-9640-6E59EF527BCD}" destId="{AC15FD5A-31AD-465A-A2C5-291E9A34C5EB}" srcOrd="3" destOrd="0" presId="urn:microsoft.com/office/officeart/2018/2/layout/IconVerticalSolidList"/>
    <dgm:cxn modelId="{A9A7EAD4-EC76-484E-B759-2DE66DAED275}" type="presParOf" srcId="{35B86F2C-AF0B-4CB3-9640-6E59EF527BCD}" destId="{35F54BA0-5E07-4BB2-A76A-B00380CC82A2}" srcOrd="4" destOrd="0" presId="urn:microsoft.com/office/officeart/2018/2/layout/IconVerticalSolidList"/>
    <dgm:cxn modelId="{FA0B6D57-B3F6-4F86-A05A-59F54ABD1995}" type="presParOf" srcId="{35F54BA0-5E07-4BB2-A76A-B00380CC82A2}" destId="{E1223CB0-F7C5-4B81-950B-875F6301BB5A}" srcOrd="0" destOrd="0" presId="urn:microsoft.com/office/officeart/2018/2/layout/IconVerticalSolidList"/>
    <dgm:cxn modelId="{7A870B01-9BD7-4E3E-9F64-F7203FE4D14A}" type="presParOf" srcId="{35F54BA0-5E07-4BB2-A76A-B00380CC82A2}" destId="{7EA5BF97-F09F-482E-B39D-DD3AEF838C35}" srcOrd="1" destOrd="0" presId="urn:microsoft.com/office/officeart/2018/2/layout/IconVerticalSolidList"/>
    <dgm:cxn modelId="{1FDD2078-8929-4C1C-B337-78913D87A781}" type="presParOf" srcId="{35F54BA0-5E07-4BB2-A76A-B00380CC82A2}" destId="{3D7C433E-40D0-411A-960F-6D17E3827407}" srcOrd="2" destOrd="0" presId="urn:microsoft.com/office/officeart/2018/2/layout/IconVerticalSolidList"/>
    <dgm:cxn modelId="{065034D7-5DE7-47D8-B470-8F77CF7ACDCA}" type="presParOf" srcId="{35F54BA0-5E07-4BB2-A76A-B00380CC82A2}" destId="{7A751524-6666-46A7-B6A8-E2E1213DC33B}" srcOrd="3" destOrd="0" presId="urn:microsoft.com/office/officeart/2018/2/layout/IconVerticalSolidList"/>
    <dgm:cxn modelId="{B5B6924B-1FB7-4C59-BDB3-9C5B0EC74CCD}" type="presParOf" srcId="{35B86F2C-AF0B-4CB3-9640-6E59EF527BCD}" destId="{B15CDE7E-8D8D-481D-9A92-5AF29A0CD13C}" srcOrd="5" destOrd="0" presId="urn:microsoft.com/office/officeart/2018/2/layout/IconVerticalSolidList"/>
    <dgm:cxn modelId="{070B0D62-6790-44FE-AFE5-E09707536371}" type="presParOf" srcId="{35B86F2C-AF0B-4CB3-9640-6E59EF527BCD}" destId="{4A0E9977-C2CE-48F5-BDE5-F243019640ED}" srcOrd="6" destOrd="0" presId="urn:microsoft.com/office/officeart/2018/2/layout/IconVerticalSolidList"/>
    <dgm:cxn modelId="{C8A85E74-7DE7-446F-8751-DA457ED5B063}" type="presParOf" srcId="{4A0E9977-C2CE-48F5-BDE5-F243019640ED}" destId="{7DC31519-61DD-496B-AD86-EFE3F6ADCBC0}" srcOrd="0" destOrd="0" presId="urn:microsoft.com/office/officeart/2018/2/layout/IconVerticalSolidList"/>
    <dgm:cxn modelId="{8B24AF54-46EB-4687-8BA7-B80D3F47B2F7}" type="presParOf" srcId="{4A0E9977-C2CE-48F5-BDE5-F243019640ED}" destId="{F3CB2730-F9B4-4C6D-B1C5-434239BD47AF}" srcOrd="1" destOrd="0" presId="urn:microsoft.com/office/officeart/2018/2/layout/IconVerticalSolidList"/>
    <dgm:cxn modelId="{1184198A-1AA1-4696-BA35-C69CFBEA2C37}" type="presParOf" srcId="{4A0E9977-C2CE-48F5-BDE5-F243019640ED}" destId="{AA1BEB64-39DB-4EDB-A1DB-6A92A6017845}" srcOrd="2" destOrd="0" presId="urn:microsoft.com/office/officeart/2018/2/layout/IconVerticalSolidList"/>
    <dgm:cxn modelId="{FB92F0EE-F47F-4E3F-A57A-B4284A107BB5}" type="presParOf" srcId="{4A0E9977-C2CE-48F5-BDE5-F243019640ED}" destId="{433B09E1-0DBA-4F40-AA17-3B321E0145F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2F6F0D-4ACD-4545-80EB-972CA1307D3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5BDDDF9-200A-4C67-926F-89C437A0C3A5}">
      <dgm:prSet/>
      <dgm:spPr/>
      <dgm:t>
        <a:bodyPr/>
        <a:lstStyle/>
        <a:p>
          <a:r>
            <a:rPr lang="en-IN"/>
            <a:t>Under this the borrower is provided working capital finance against the security of movable property (stock, debtors).</a:t>
          </a:r>
          <a:endParaRPr lang="en-US"/>
        </a:p>
      </dgm:t>
    </dgm:pt>
    <dgm:pt modelId="{D20B3D1E-6712-4535-8EF6-F6FA060E69BB}" type="parTrans" cxnId="{82E09B50-6F93-4A15-9D23-6F9657543023}">
      <dgm:prSet/>
      <dgm:spPr/>
      <dgm:t>
        <a:bodyPr/>
        <a:lstStyle/>
        <a:p>
          <a:endParaRPr lang="en-US"/>
        </a:p>
      </dgm:t>
    </dgm:pt>
    <dgm:pt modelId="{99521266-E3FF-47FA-B996-E3E0BA26C847}" type="sibTrans" cxnId="{82E09B50-6F93-4A15-9D23-6F9657543023}">
      <dgm:prSet/>
      <dgm:spPr/>
      <dgm:t>
        <a:bodyPr/>
        <a:lstStyle/>
        <a:p>
          <a:endParaRPr lang="en-US"/>
        </a:p>
      </dgm:t>
    </dgm:pt>
    <dgm:pt modelId="{675326F8-558E-4340-B251-0EB71E0675DD}">
      <dgm:prSet/>
      <dgm:spPr/>
      <dgm:t>
        <a:bodyPr/>
        <a:lstStyle/>
        <a:p>
          <a:r>
            <a:rPr lang="en-IN"/>
            <a:t>The borrower does not transfer the property to the bank physically.</a:t>
          </a:r>
          <a:endParaRPr lang="en-US"/>
        </a:p>
      </dgm:t>
    </dgm:pt>
    <dgm:pt modelId="{6911FA5C-70BB-47CE-9ADE-C5947769F0E6}" type="parTrans" cxnId="{9751E812-AC55-4236-90B0-AF33608281C8}">
      <dgm:prSet/>
      <dgm:spPr/>
      <dgm:t>
        <a:bodyPr/>
        <a:lstStyle/>
        <a:p>
          <a:endParaRPr lang="en-US"/>
        </a:p>
      </dgm:t>
    </dgm:pt>
    <dgm:pt modelId="{3BF38C30-105F-47A0-8B57-B64358B61C6C}" type="sibTrans" cxnId="{9751E812-AC55-4236-90B0-AF33608281C8}">
      <dgm:prSet/>
      <dgm:spPr/>
      <dgm:t>
        <a:bodyPr/>
        <a:lstStyle/>
        <a:p>
          <a:endParaRPr lang="en-US"/>
        </a:p>
      </dgm:t>
    </dgm:pt>
    <dgm:pt modelId="{4A635FDB-029F-4CB5-8886-DAD2DC19245D}">
      <dgm:prSet/>
      <dgm:spPr/>
      <dgm:t>
        <a:bodyPr/>
        <a:lstStyle/>
        <a:p>
          <a:r>
            <a:rPr lang="en-IN"/>
            <a:t>Thus hypothecation is a charge against property where neither ownership nor the possession is passed on to the creditor.</a:t>
          </a:r>
          <a:endParaRPr lang="en-US"/>
        </a:p>
      </dgm:t>
    </dgm:pt>
    <dgm:pt modelId="{88B39C70-757F-41EB-852D-88837745FC8F}" type="parTrans" cxnId="{A1F0C9B1-244B-4DCB-BD6D-FE110273C7BB}">
      <dgm:prSet/>
      <dgm:spPr/>
      <dgm:t>
        <a:bodyPr/>
        <a:lstStyle/>
        <a:p>
          <a:endParaRPr lang="en-US"/>
        </a:p>
      </dgm:t>
    </dgm:pt>
    <dgm:pt modelId="{64145A84-8314-42A0-A744-1B09AC519ED4}" type="sibTrans" cxnId="{A1F0C9B1-244B-4DCB-BD6D-FE110273C7BB}">
      <dgm:prSet/>
      <dgm:spPr/>
      <dgm:t>
        <a:bodyPr/>
        <a:lstStyle/>
        <a:p>
          <a:endParaRPr lang="en-US"/>
        </a:p>
      </dgm:t>
    </dgm:pt>
    <dgm:pt modelId="{C880EBE8-E7FE-4522-BB9C-FB9F063CC78D}">
      <dgm:prSet/>
      <dgm:spPr/>
      <dgm:t>
        <a:bodyPr/>
        <a:lstStyle/>
        <a:p>
          <a:r>
            <a:rPr lang="en-IN"/>
            <a:t>Banks generally grant credit against hypothecation only to first class customers with high integrity.</a:t>
          </a:r>
          <a:endParaRPr lang="en-US"/>
        </a:p>
      </dgm:t>
    </dgm:pt>
    <dgm:pt modelId="{16388DA7-5518-41C2-A263-908B57EDC7D4}" type="parTrans" cxnId="{2F67B6F8-8C4E-4726-B725-598DF6408F0F}">
      <dgm:prSet/>
      <dgm:spPr/>
      <dgm:t>
        <a:bodyPr/>
        <a:lstStyle/>
        <a:p>
          <a:endParaRPr lang="en-US"/>
        </a:p>
      </dgm:t>
    </dgm:pt>
    <dgm:pt modelId="{DFC680EA-EDEE-4CD8-98B9-8C6F8CC829AC}" type="sibTrans" cxnId="{2F67B6F8-8C4E-4726-B725-598DF6408F0F}">
      <dgm:prSet/>
      <dgm:spPr/>
      <dgm:t>
        <a:bodyPr/>
        <a:lstStyle/>
        <a:p>
          <a:endParaRPr lang="en-US"/>
        </a:p>
      </dgm:t>
    </dgm:pt>
    <dgm:pt modelId="{069CB4B0-3BB9-4FAD-90C4-76837BFB291C}" type="pres">
      <dgm:prSet presAssocID="{B32F6F0D-4ACD-4545-80EB-972CA1307D3B}" presName="linear" presStyleCnt="0">
        <dgm:presLayoutVars>
          <dgm:animLvl val="lvl"/>
          <dgm:resizeHandles val="exact"/>
        </dgm:presLayoutVars>
      </dgm:prSet>
      <dgm:spPr/>
    </dgm:pt>
    <dgm:pt modelId="{DEDFF06B-6D72-47DC-ABD7-6E0AD627D580}" type="pres">
      <dgm:prSet presAssocID="{D5BDDDF9-200A-4C67-926F-89C437A0C3A5}" presName="parentText" presStyleLbl="node1" presStyleIdx="0" presStyleCnt="4">
        <dgm:presLayoutVars>
          <dgm:chMax val="0"/>
          <dgm:bulletEnabled val="1"/>
        </dgm:presLayoutVars>
      </dgm:prSet>
      <dgm:spPr/>
    </dgm:pt>
    <dgm:pt modelId="{AE08315C-49C5-4367-8936-10E8A35495CF}" type="pres">
      <dgm:prSet presAssocID="{99521266-E3FF-47FA-B996-E3E0BA26C847}" presName="spacer" presStyleCnt="0"/>
      <dgm:spPr/>
    </dgm:pt>
    <dgm:pt modelId="{08A61520-2A7B-4D0E-97B0-A4B2B641FCAD}" type="pres">
      <dgm:prSet presAssocID="{675326F8-558E-4340-B251-0EB71E0675DD}" presName="parentText" presStyleLbl="node1" presStyleIdx="1" presStyleCnt="4">
        <dgm:presLayoutVars>
          <dgm:chMax val="0"/>
          <dgm:bulletEnabled val="1"/>
        </dgm:presLayoutVars>
      </dgm:prSet>
      <dgm:spPr/>
    </dgm:pt>
    <dgm:pt modelId="{90C7FAEC-F351-401D-BC2F-8E7396743D33}" type="pres">
      <dgm:prSet presAssocID="{3BF38C30-105F-47A0-8B57-B64358B61C6C}" presName="spacer" presStyleCnt="0"/>
      <dgm:spPr/>
    </dgm:pt>
    <dgm:pt modelId="{200FE34D-AEDF-43DB-9986-14BDB632F654}" type="pres">
      <dgm:prSet presAssocID="{4A635FDB-029F-4CB5-8886-DAD2DC19245D}" presName="parentText" presStyleLbl="node1" presStyleIdx="2" presStyleCnt="4">
        <dgm:presLayoutVars>
          <dgm:chMax val="0"/>
          <dgm:bulletEnabled val="1"/>
        </dgm:presLayoutVars>
      </dgm:prSet>
      <dgm:spPr/>
    </dgm:pt>
    <dgm:pt modelId="{B8B32B5E-0237-4B17-9B5B-5B2A5D01CF9B}" type="pres">
      <dgm:prSet presAssocID="{64145A84-8314-42A0-A744-1B09AC519ED4}" presName="spacer" presStyleCnt="0"/>
      <dgm:spPr/>
    </dgm:pt>
    <dgm:pt modelId="{970AE898-92C6-476E-BECA-860699C552EA}" type="pres">
      <dgm:prSet presAssocID="{C880EBE8-E7FE-4522-BB9C-FB9F063CC78D}" presName="parentText" presStyleLbl="node1" presStyleIdx="3" presStyleCnt="4">
        <dgm:presLayoutVars>
          <dgm:chMax val="0"/>
          <dgm:bulletEnabled val="1"/>
        </dgm:presLayoutVars>
      </dgm:prSet>
      <dgm:spPr/>
    </dgm:pt>
  </dgm:ptLst>
  <dgm:cxnLst>
    <dgm:cxn modelId="{9751E812-AC55-4236-90B0-AF33608281C8}" srcId="{B32F6F0D-4ACD-4545-80EB-972CA1307D3B}" destId="{675326F8-558E-4340-B251-0EB71E0675DD}" srcOrd="1" destOrd="0" parTransId="{6911FA5C-70BB-47CE-9ADE-C5947769F0E6}" sibTransId="{3BF38C30-105F-47A0-8B57-B64358B61C6C}"/>
    <dgm:cxn modelId="{42D54445-B187-4577-B837-971BE0E59AE9}" type="presOf" srcId="{D5BDDDF9-200A-4C67-926F-89C437A0C3A5}" destId="{DEDFF06B-6D72-47DC-ABD7-6E0AD627D580}" srcOrd="0" destOrd="0" presId="urn:microsoft.com/office/officeart/2005/8/layout/vList2"/>
    <dgm:cxn modelId="{966A3670-1C33-41FA-932A-A19902105173}" type="presOf" srcId="{4A635FDB-029F-4CB5-8886-DAD2DC19245D}" destId="{200FE34D-AEDF-43DB-9986-14BDB632F654}" srcOrd="0" destOrd="0" presId="urn:microsoft.com/office/officeart/2005/8/layout/vList2"/>
    <dgm:cxn modelId="{82E09B50-6F93-4A15-9D23-6F9657543023}" srcId="{B32F6F0D-4ACD-4545-80EB-972CA1307D3B}" destId="{D5BDDDF9-200A-4C67-926F-89C437A0C3A5}" srcOrd="0" destOrd="0" parTransId="{D20B3D1E-6712-4535-8EF6-F6FA060E69BB}" sibTransId="{99521266-E3FF-47FA-B996-E3E0BA26C847}"/>
    <dgm:cxn modelId="{0B353C96-4907-4616-9E33-EC9B0B39A7D4}" type="presOf" srcId="{C880EBE8-E7FE-4522-BB9C-FB9F063CC78D}" destId="{970AE898-92C6-476E-BECA-860699C552EA}" srcOrd="0" destOrd="0" presId="urn:microsoft.com/office/officeart/2005/8/layout/vList2"/>
    <dgm:cxn modelId="{A1F0C9B1-244B-4DCB-BD6D-FE110273C7BB}" srcId="{B32F6F0D-4ACD-4545-80EB-972CA1307D3B}" destId="{4A635FDB-029F-4CB5-8886-DAD2DC19245D}" srcOrd="2" destOrd="0" parTransId="{88B39C70-757F-41EB-852D-88837745FC8F}" sibTransId="{64145A84-8314-42A0-A744-1B09AC519ED4}"/>
    <dgm:cxn modelId="{37701ABA-93BC-4E37-AD13-EDE68A866DCD}" type="presOf" srcId="{675326F8-558E-4340-B251-0EB71E0675DD}" destId="{08A61520-2A7B-4D0E-97B0-A4B2B641FCAD}" srcOrd="0" destOrd="0" presId="urn:microsoft.com/office/officeart/2005/8/layout/vList2"/>
    <dgm:cxn modelId="{A39234C0-1005-4C1D-A6B3-E51608EE6E13}" type="presOf" srcId="{B32F6F0D-4ACD-4545-80EB-972CA1307D3B}" destId="{069CB4B0-3BB9-4FAD-90C4-76837BFB291C}" srcOrd="0" destOrd="0" presId="urn:microsoft.com/office/officeart/2005/8/layout/vList2"/>
    <dgm:cxn modelId="{2F67B6F8-8C4E-4726-B725-598DF6408F0F}" srcId="{B32F6F0D-4ACD-4545-80EB-972CA1307D3B}" destId="{C880EBE8-E7FE-4522-BB9C-FB9F063CC78D}" srcOrd="3" destOrd="0" parTransId="{16388DA7-5518-41C2-A263-908B57EDC7D4}" sibTransId="{DFC680EA-EDEE-4CD8-98B9-8C6F8CC829AC}"/>
    <dgm:cxn modelId="{999AA629-8239-4DC0-8F1A-931D7B708A48}" type="presParOf" srcId="{069CB4B0-3BB9-4FAD-90C4-76837BFB291C}" destId="{DEDFF06B-6D72-47DC-ABD7-6E0AD627D580}" srcOrd="0" destOrd="0" presId="urn:microsoft.com/office/officeart/2005/8/layout/vList2"/>
    <dgm:cxn modelId="{9F1F8797-BF90-4CCA-97C6-DDF38241132C}" type="presParOf" srcId="{069CB4B0-3BB9-4FAD-90C4-76837BFB291C}" destId="{AE08315C-49C5-4367-8936-10E8A35495CF}" srcOrd="1" destOrd="0" presId="urn:microsoft.com/office/officeart/2005/8/layout/vList2"/>
    <dgm:cxn modelId="{BF46CEDB-EF61-4333-B31F-7193138A067D}" type="presParOf" srcId="{069CB4B0-3BB9-4FAD-90C4-76837BFB291C}" destId="{08A61520-2A7B-4D0E-97B0-A4B2B641FCAD}" srcOrd="2" destOrd="0" presId="urn:microsoft.com/office/officeart/2005/8/layout/vList2"/>
    <dgm:cxn modelId="{4157FA92-517F-456F-817C-7D658A6DE3C4}" type="presParOf" srcId="{069CB4B0-3BB9-4FAD-90C4-76837BFB291C}" destId="{90C7FAEC-F351-401D-BC2F-8E7396743D33}" srcOrd="3" destOrd="0" presId="urn:microsoft.com/office/officeart/2005/8/layout/vList2"/>
    <dgm:cxn modelId="{86959442-B03D-461C-B3EF-2A465BB2DFE8}" type="presParOf" srcId="{069CB4B0-3BB9-4FAD-90C4-76837BFB291C}" destId="{200FE34D-AEDF-43DB-9986-14BDB632F654}" srcOrd="4" destOrd="0" presId="urn:microsoft.com/office/officeart/2005/8/layout/vList2"/>
    <dgm:cxn modelId="{4AB73E55-20CE-46B9-A83A-1AF718416EB8}" type="presParOf" srcId="{069CB4B0-3BB9-4FAD-90C4-76837BFB291C}" destId="{B8B32B5E-0237-4B17-9B5B-5B2A5D01CF9B}" srcOrd="5" destOrd="0" presId="urn:microsoft.com/office/officeart/2005/8/layout/vList2"/>
    <dgm:cxn modelId="{E2A45CFD-A70B-4E71-A64B-F284418EBFF0}" type="presParOf" srcId="{069CB4B0-3BB9-4FAD-90C4-76837BFB291C}" destId="{970AE898-92C6-476E-BECA-860699C552E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C211CC1-A117-4F68-A5E7-86182CDE548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6D8A1A5-8FDE-4366-A884-5AF9C0103EC2}">
      <dgm:prSet/>
      <dgm:spPr/>
      <dgm:t>
        <a:bodyPr/>
        <a:lstStyle/>
        <a:p>
          <a:r>
            <a:rPr lang="en-IN"/>
            <a:t>• Under this arrangement the borrower, is required to physically transfer the possession of the property offered as security to the bank to obtain credit.</a:t>
          </a:r>
          <a:endParaRPr lang="en-US"/>
        </a:p>
      </dgm:t>
    </dgm:pt>
    <dgm:pt modelId="{F3117255-266F-42BF-BBB4-DEB8A4D95E63}" type="parTrans" cxnId="{77364FED-F8B5-4259-9406-0A167D18A1BA}">
      <dgm:prSet/>
      <dgm:spPr/>
      <dgm:t>
        <a:bodyPr/>
        <a:lstStyle/>
        <a:p>
          <a:endParaRPr lang="en-US"/>
        </a:p>
      </dgm:t>
    </dgm:pt>
    <dgm:pt modelId="{9D6538B8-BCD2-4600-A7E7-3AF9D0E22470}" type="sibTrans" cxnId="{77364FED-F8B5-4259-9406-0A167D18A1BA}">
      <dgm:prSet/>
      <dgm:spPr/>
      <dgm:t>
        <a:bodyPr/>
        <a:lstStyle/>
        <a:p>
          <a:endParaRPr lang="en-US"/>
        </a:p>
      </dgm:t>
    </dgm:pt>
    <dgm:pt modelId="{6B8C06F0-1FFE-4293-8186-343A6313337E}">
      <dgm:prSet/>
      <dgm:spPr/>
      <dgm:t>
        <a:bodyPr/>
        <a:lstStyle/>
        <a:p>
          <a:r>
            <a:rPr lang="fr-FR"/>
            <a:t>(e.g. Share certificates, Insurance policy documents, etc.)</a:t>
          </a:r>
          <a:endParaRPr lang="en-US"/>
        </a:p>
      </dgm:t>
    </dgm:pt>
    <dgm:pt modelId="{F523165E-3060-4D57-853F-2BAF130C1497}" type="parTrans" cxnId="{52F6FD0B-CE16-45AE-97A1-379288DF2659}">
      <dgm:prSet/>
      <dgm:spPr/>
      <dgm:t>
        <a:bodyPr/>
        <a:lstStyle/>
        <a:p>
          <a:endParaRPr lang="en-US"/>
        </a:p>
      </dgm:t>
    </dgm:pt>
    <dgm:pt modelId="{E217F910-C209-4B09-9273-2E2304F3E10B}" type="sibTrans" cxnId="{52F6FD0B-CE16-45AE-97A1-379288DF2659}">
      <dgm:prSet/>
      <dgm:spPr/>
      <dgm:t>
        <a:bodyPr/>
        <a:lstStyle/>
        <a:p>
          <a:endParaRPr lang="en-US"/>
        </a:p>
      </dgm:t>
    </dgm:pt>
    <dgm:pt modelId="{9A999651-CF06-4CDA-8A2A-8EE7EFE63CB7}" type="pres">
      <dgm:prSet presAssocID="{AC211CC1-A117-4F68-A5E7-86182CDE548A}" presName="linear" presStyleCnt="0">
        <dgm:presLayoutVars>
          <dgm:animLvl val="lvl"/>
          <dgm:resizeHandles val="exact"/>
        </dgm:presLayoutVars>
      </dgm:prSet>
      <dgm:spPr/>
    </dgm:pt>
    <dgm:pt modelId="{CD9CF731-B5A7-4F24-9CB4-042D6BC71874}" type="pres">
      <dgm:prSet presAssocID="{66D8A1A5-8FDE-4366-A884-5AF9C0103EC2}" presName="parentText" presStyleLbl="node1" presStyleIdx="0" presStyleCnt="2">
        <dgm:presLayoutVars>
          <dgm:chMax val="0"/>
          <dgm:bulletEnabled val="1"/>
        </dgm:presLayoutVars>
      </dgm:prSet>
      <dgm:spPr/>
    </dgm:pt>
    <dgm:pt modelId="{C637D1BF-EE3A-46D1-A1CB-C779065F5FD9}" type="pres">
      <dgm:prSet presAssocID="{9D6538B8-BCD2-4600-A7E7-3AF9D0E22470}" presName="spacer" presStyleCnt="0"/>
      <dgm:spPr/>
    </dgm:pt>
    <dgm:pt modelId="{54780F2A-DD40-436B-A352-D7E7FBEA8770}" type="pres">
      <dgm:prSet presAssocID="{6B8C06F0-1FFE-4293-8186-343A6313337E}" presName="parentText" presStyleLbl="node1" presStyleIdx="1" presStyleCnt="2">
        <dgm:presLayoutVars>
          <dgm:chMax val="0"/>
          <dgm:bulletEnabled val="1"/>
        </dgm:presLayoutVars>
      </dgm:prSet>
      <dgm:spPr/>
    </dgm:pt>
  </dgm:ptLst>
  <dgm:cxnLst>
    <dgm:cxn modelId="{52F6FD0B-CE16-45AE-97A1-379288DF2659}" srcId="{AC211CC1-A117-4F68-A5E7-86182CDE548A}" destId="{6B8C06F0-1FFE-4293-8186-343A6313337E}" srcOrd="1" destOrd="0" parTransId="{F523165E-3060-4D57-853F-2BAF130C1497}" sibTransId="{E217F910-C209-4B09-9273-2E2304F3E10B}"/>
    <dgm:cxn modelId="{A11752A4-FCFC-458B-87C8-4D9EBFA1D8EF}" type="presOf" srcId="{6B8C06F0-1FFE-4293-8186-343A6313337E}" destId="{54780F2A-DD40-436B-A352-D7E7FBEA8770}" srcOrd="0" destOrd="0" presId="urn:microsoft.com/office/officeart/2005/8/layout/vList2"/>
    <dgm:cxn modelId="{9B6C1ED6-1E2E-4320-9C4B-59206AA69956}" type="presOf" srcId="{AC211CC1-A117-4F68-A5E7-86182CDE548A}" destId="{9A999651-CF06-4CDA-8A2A-8EE7EFE63CB7}" srcOrd="0" destOrd="0" presId="urn:microsoft.com/office/officeart/2005/8/layout/vList2"/>
    <dgm:cxn modelId="{E2A580EB-DCAF-4AA2-986A-A1B5ED3658AD}" type="presOf" srcId="{66D8A1A5-8FDE-4366-A884-5AF9C0103EC2}" destId="{CD9CF731-B5A7-4F24-9CB4-042D6BC71874}" srcOrd="0" destOrd="0" presId="urn:microsoft.com/office/officeart/2005/8/layout/vList2"/>
    <dgm:cxn modelId="{77364FED-F8B5-4259-9406-0A167D18A1BA}" srcId="{AC211CC1-A117-4F68-A5E7-86182CDE548A}" destId="{66D8A1A5-8FDE-4366-A884-5AF9C0103EC2}" srcOrd="0" destOrd="0" parTransId="{F3117255-266F-42BF-BBB4-DEB8A4D95E63}" sibTransId="{9D6538B8-BCD2-4600-A7E7-3AF9D0E22470}"/>
    <dgm:cxn modelId="{685420D0-039F-4CBE-8531-686E204022CA}" type="presParOf" srcId="{9A999651-CF06-4CDA-8A2A-8EE7EFE63CB7}" destId="{CD9CF731-B5A7-4F24-9CB4-042D6BC71874}" srcOrd="0" destOrd="0" presId="urn:microsoft.com/office/officeart/2005/8/layout/vList2"/>
    <dgm:cxn modelId="{11A14627-6CC9-4D76-B7D6-C233821D2F87}" type="presParOf" srcId="{9A999651-CF06-4CDA-8A2A-8EE7EFE63CB7}" destId="{C637D1BF-EE3A-46D1-A1CB-C779065F5FD9}" srcOrd="1" destOrd="0" presId="urn:microsoft.com/office/officeart/2005/8/layout/vList2"/>
    <dgm:cxn modelId="{54A7763F-BD29-4898-AE70-C3C1C12A79B1}" type="presParOf" srcId="{9A999651-CF06-4CDA-8A2A-8EE7EFE63CB7}" destId="{54780F2A-DD40-436B-A352-D7E7FBEA877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12C9B0-1913-4585-8D2A-0DB905B0AFA6}"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US"/>
        </a:p>
      </dgm:t>
    </dgm:pt>
    <dgm:pt modelId="{E304B09F-4876-44B2-BB15-3D56E7EF9FA1}">
      <dgm:prSet/>
      <dgm:spPr/>
      <dgm:t>
        <a:bodyPr/>
        <a:lstStyle/>
        <a:p>
          <a:r>
            <a:rPr lang="en-US"/>
            <a:t>Proper assessment of working capital requirement is very important. Lower working capital loan requirement adversely affects turnover and profitability of the Company. Higher bank working capital loan requirements will increase interest burden to the Company and will entail laziness in recovery from debtors. For bank also higher loan is risky since there are chances of diversion of funds.</a:t>
          </a:r>
        </a:p>
      </dgm:t>
    </dgm:pt>
    <dgm:pt modelId="{A9776564-1DEE-48E0-B552-7FDA20BF107E}" type="parTrans" cxnId="{130CE8B2-9E12-49B4-8FD9-3E9FAD8AAE02}">
      <dgm:prSet/>
      <dgm:spPr/>
      <dgm:t>
        <a:bodyPr/>
        <a:lstStyle/>
        <a:p>
          <a:endParaRPr lang="en-US"/>
        </a:p>
      </dgm:t>
    </dgm:pt>
    <dgm:pt modelId="{56210F00-0076-4EDE-99CA-D63FF2B43C49}" type="sibTrans" cxnId="{130CE8B2-9E12-49B4-8FD9-3E9FAD8AAE02}">
      <dgm:prSet/>
      <dgm:spPr/>
      <dgm:t>
        <a:bodyPr/>
        <a:lstStyle/>
        <a:p>
          <a:endParaRPr lang="en-US"/>
        </a:p>
      </dgm:t>
    </dgm:pt>
    <dgm:pt modelId="{4CD6591E-837F-49D6-A613-1FFBF3491615}">
      <dgm:prSet/>
      <dgm:spPr/>
      <dgm:t>
        <a:bodyPr/>
        <a:lstStyle/>
        <a:p>
          <a:r>
            <a:rPr lang="en-US"/>
            <a:t>2. Operating statements and Balance Sheet of the Company is required to be estimated / projected item wise based on past trend, future estimations, market share, competition prevailing etc.</a:t>
          </a:r>
        </a:p>
      </dgm:t>
    </dgm:pt>
    <dgm:pt modelId="{0F154F69-EF98-44B3-AB82-BC6BCC7F8D7D}" type="parTrans" cxnId="{537B097E-594C-4C79-B879-F55C19691CA3}">
      <dgm:prSet/>
      <dgm:spPr/>
      <dgm:t>
        <a:bodyPr/>
        <a:lstStyle/>
        <a:p>
          <a:endParaRPr lang="en-US"/>
        </a:p>
      </dgm:t>
    </dgm:pt>
    <dgm:pt modelId="{E858AB48-7751-4EFE-A28E-DAE8171C423A}" type="sibTrans" cxnId="{537B097E-594C-4C79-B879-F55C19691CA3}">
      <dgm:prSet/>
      <dgm:spPr/>
      <dgm:t>
        <a:bodyPr/>
        <a:lstStyle/>
        <a:p>
          <a:endParaRPr lang="en-US"/>
        </a:p>
      </dgm:t>
    </dgm:pt>
    <dgm:pt modelId="{7BB03CDB-7311-4D3F-88A4-81253D902487}">
      <dgm:prSet/>
      <dgm:spPr/>
      <dgm:t>
        <a:bodyPr/>
        <a:lstStyle/>
        <a:p>
          <a:r>
            <a:rPr lang="en-US"/>
            <a:t>3.  Holding period of each item of current assets like Inventory (RM, WIP, FG), debtors, creditors and other expenses to be estimated / projected logically and based on past trend</a:t>
          </a:r>
        </a:p>
      </dgm:t>
    </dgm:pt>
    <dgm:pt modelId="{2BF977A0-CAAA-4844-AA21-B1DDA1739797}" type="parTrans" cxnId="{420DCFD1-CC4B-4CCA-9EEF-FD8839A52F58}">
      <dgm:prSet/>
      <dgm:spPr/>
      <dgm:t>
        <a:bodyPr/>
        <a:lstStyle/>
        <a:p>
          <a:endParaRPr lang="en-US"/>
        </a:p>
      </dgm:t>
    </dgm:pt>
    <dgm:pt modelId="{98B48355-0EB5-49D1-983C-1D54BB58351F}" type="sibTrans" cxnId="{420DCFD1-CC4B-4CCA-9EEF-FD8839A52F58}">
      <dgm:prSet/>
      <dgm:spPr/>
      <dgm:t>
        <a:bodyPr/>
        <a:lstStyle/>
        <a:p>
          <a:endParaRPr lang="en-US"/>
        </a:p>
      </dgm:t>
    </dgm:pt>
    <dgm:pt modelId="{A706E875-6A56-4AC7-84B1-CB25A6C07B49}" type="pres">
      <dgm:prSet presAssocID="{1412C9B0-1913-4585-8D2A-0DB905B0AFA6}" presName="Name0" presStyleCnt="0">
        <dgm:presLayoutVars>
          <dgm:dir/>
          <dgm:resizeHandles val="exact"/>
        </dgm:presLayoutVars>
      </dgm:prSet>
      <dgm:spPr/>
    </dgm:pt>
    <dgm:pt modelId="{13F6FEB9-4116-4658-82F7-F5241DC1B367}" type="pres">
      <dgm:prSet presAssocID="{E304B09F-4876-44B2-BB15-3D56E7EF9FA1}" presName="node" presStyleLbl="node1" presStyleIdx="0" presStyleCnt="3">
        <dgm:presLayoutVars>
          <dgm:bulletEnabled val="1"/>
        </dgm:presLayoutVars>
      </dgm:prSet>
      <dgm:spPr/>
    </dgm:pt>
    <dgm:pt modelId="{98FC9BF8-2055-4989-94C3-6EE07F626560}" type="pres">
      <dgm:prSet presAssocID="{56210F00-0076-4EDE-99CA-D63FF2B43C49}" presName="sibTrans" presStyleLbl="sibTrans2D1" presStyleIdx="0" presStyleCnt="2"/>
      <dgm:spPr/>
    </dgm:pt>
    <dgm:pt modelId="{AA56651A-2CF0-4B54-89BC-21C7322CF5DB}" type="pres">
      <dgm:prSet presAssocID="{56210F00-0076-4EDE-99CA-D63FF2B43C49}" presName="connectorText" presStyleLbl="sibTrans2D1" presStyleIdx="0" presStyleCnt="2"/>
      <dgm:spPr/>
    </dgm:pt>
    <dgm:pt modelId="{4BC297FF-61DF-4434-92AD-5A14903110A4}" type="pres">
      <dgm:prSet presAssocID="{4CD6591E-837F-49D6-A613-1FFBF3491615}" presName="node" presStyleLbl="node1" presStyleIdx="1" presStyleCnt="3">
        <dgm:presLayoutVars>
          <dgm:bulletEnabled val="1"/>
        </dgm:presLayoutVars>
      </dgm:prSet>
      <dgm:spPr/>
    </dgm:pt>
    <dgm:pt modelId="{E88DA164-3C85-403F-A9BF-775006D8CFAD}" type="pres">
      <dgm:prSet presAssocID="{E858AB48-7751-4EFE-A28E-DAE8171C423A}" presName="sibTrans" presStyleLbl="sibTrans2D1" presStyleIdx="1" presStyleCnt="2"/>
      <dgm:spPr/>
    </dgm:pt>
    <dgm:pt modelId="{99735ACE-D08E-410E-A2FD-D3A261C003DE}" type="pres">
      <dgm:prSet presAssocID="{E858AB48-7751-4EFE-A28E-DAE8171C423A}" presName="connectorText" presStyleLbl="sibTrans2D1" presStyleIdx="1" presStyleCnt="2"/>
      <dgm:spPr/>
    </dgm:pt>
    <dgm:pt modelId="{3450A3DC-EDC0-41D7-BD07-1C9655E99559}" type="pres">
      <dgm:prSet presAssocID="{7BB03CDB-7311-4D3F-88A4-81253D902487}" presName="node" presStyleLbl="node1" presStyleIdx="2" presStyleCnt="3">
        <dgm:presLayoutVars>
          <dgm:bulletEnabled val="1"/>
        </dgm:presLayoutVars>
      </dgm:prSet>
      <dgm:spPr/>
    </dgm:pt>
  </dgm:ptLst>
  <dgm:cxnLst>
    <dgm:cxn modelId="{69E9025F-84CF-4058-97F8-51B98A227711}" type="presOf" srcId="{E304B09F-4876-44B2-BB15-3D56E7EF9FA1}" destId="{13F6FEB9-4116-4658-82F7-F5241DC1B367}" srcOrd="0" destOrd="0" presId="urn:microsoft.com/office/officeart/2005/8/layout/process1"/>
    <dgm:cxn modelId="{AD36094C-4AD5-4DC4-90EB-DEE1631F4E4B}" type="presOf" srcId="{56210F00-0076-4EDE-99CA-D63FF2B43C49}" destId="{98FC9BF8-2055-4989-94C3-6EE07F626560}" srcOrd="0" destOrd="0" presId="urn:microsoft.com/office/officeart/2005/8/layout/process1"/>
    <dgm:cxn modelId="{784F2875-3E6B-4393-8A8E-B9CE4CF56686}" type="presOf" srcId="{56210F00-0076-4EDE-99CA-D63FF2B43C49}" destId="{AA56651A-2CF0-4B54-89BC-21C7322CF5DB}" srcOrd="1" destOrd="0" presId="urn:microsoft.com/office/officeart/2005/8/layout/process1"/>
    <dgm:cxn modelId="{537B097E-594C-4C79-B879-F55C19691CA3}" srcId="{1412C9B0-1913-4585-8D2A-0DB905B0AFA6}" destId="{4CD6591E-837F-49D6-A613-1FFBF3491615}" srcOrd="1" destOrd="0" parTransId="{0F154F69-EF98-44B3-AB82-BC6BCC7F8D7D}" sibTransId="{E858AB48-7751-4EFE-A28E-DAE8171C423A}"/>
    <dgm:cxn modelId="{76D33E82-4331-4693-BA1E-6B06793CB8B9}" type="presOf" srcId="{E858AB48-7751-4EFE-A28E-DAE8171C423A}" destId="{E88DA164-3C85-403F-A9BF-775006D8CFAD}" srcOrd="0" destOrd="0" presId="urn:microsoft.com/office/officeart/2005/8/layout/process1"/>
    <dgm:cxn modelId="{3C5D44A6-1C5A-4449-9061-099657D970FC}" type="presOf" srcId="{7BB03CDB-7311-4D3F-88A4-81253D902487}" destId="{3450A3DC-EDC0-41D7-BD07-1C9655E99559}" srcOrd="0" destOrd="0" presId="urn:microsoft.com/office/officeart/2005/8/layout/process1"/>
    <dgm:cxn modelId="{130CE8B2-9E12-49B4-8FD9-3E9FAD8AAE02}" srcId="{1412C9B0-1913-4585-8D2A-0DB905B0AFA6}" destId="{E304B09F-4876-44B2-BB15-3D56E7EF9FA1}" srcOrd="0" destOrd="0" parTransId="{A9776564-1DEE-48E0-B552-7FDA20BF107E}" sibTransId="{56210F00-0076-4EDE-99CA-D63FF2B43C49}"/>
    <dgm:cxn modelId="{2A85A4B3-C058-42AB-BD70-99C7C932AF42}" type="presOf" srcId="{E858AB48-7751-4EFE-A28E-DAE8171C423A}" destId="{99735ACE-D08E-410E-A2FD-D3A261C003DE}" srcOrd="1" destOrd="0" presId="urn:microsoft.com/office/officeart/2005/8/layout/process1"/>
    <dgm:cxn modelId="{BC2DD5CA-0E82-4D43-83EA-9F77F7B51E07}" type="presOf" srcId="{4CD6591E-837F-49D6-A613-1FFBF3491615}" destId="{4BC297FF-61DF-4434-92AD-5A14903110A4}" srcOrd="0" destOrd="0" presId="urn:microsoft.com/office/officeart/2005/8/layout/process1"/>
    <dgm:cxn modelId="{25DA94D1-D2E6-4AED-816A-3455F8AE2889}" type="presOf" srcId="{1412C9B0-1913-4585-8D2A-0DB905B0AFA6}" destId="{A706E875-6A56-4AC7-84B1-CB25A6C07B49}" srcOrd="0" destOrd="0" presId="urn:microsoft.com/office/officeart/2005/8/layout/process1"/>
    <dgm:cxn modelId="{420DCFD1-CC4B-4CCA-9EEF-FD8839A52F58}" srcId="{1412C9B0-1913-4585-8D2A-0DB905B0AFA6}" destId="{7BB03CDB-7311-4D3F-88A4-81253D902487}" srcOrd="2" destOrd="0" parTransId="{2BF977A0-CAAA-4844-AA21-B1DDA1739797}" sibTransId="{98B48355-0EB5-49D1-983C-1D54BB58351F}"/>
    <dgm:cxn modelId="{F5E0A74A-AC0D-41A4-93B5-A12B401452F0}" type="presParOf" srcId="{A706E875-6A56-4AC7-84B1-CB25A6C07B49}" destId="{13F6FEB9-4116-4658-82F7-F5241DC1B367}" srcOrd="0" destOrd="0" presId="urn:microsoft.com/office/officeart/2005/8/layout/process1"/>
    <dgm:cxn modelId="{FF8E4564-B24F-4A5D-BCE2-28BD23FEFA65}" type="presParOf" srcId="{A706E875-6A56-4AC7-84B1-CB25A6C07B49}" destId="{98FC9BF8-2055-4989-94C3-6EE07F626560}" srcOrd="1" destOrd="0" presId="urn:microsoft.com/office/officeart/2005/8/layout/process1"/>
    <dgm:cxn modelId="{A35DF95F-3468-4CAC-A379-BEC0B9044A10}" type="presParOf" srcId="{98FC9BF8-2055-4989-94C3-6EE07F626560}" destId="{AA56651A-2CF0-4B54-89BC-21C7322CF5DB}" srcOrd="0" destOrd="0" presId="urn:microsoft.com/office/officeart/2005/8/layout/process1"/>
    <dgm:cxn modelId="{AD1A762D-5488-41C4-A003-30D05C2FA60E}" type="presParOf" srcId="{A706E875-6A56-4AC7-84B1-CB25A6C07B49}" destId="{4BC297FF-61DF-4434-92AD-5A14903110A4}" srcOrd="2" destOrd="0" presId="urn:microsoft.com/office/officeart/2005/8/layout/process1"/>
    <dgm:cxn modelId="{89E62582-F991-479A-9A73-79475D229B71}" type="presParOf" srcId="{A706E875-6A56-4AC7-84B1-CB25A6C07B49}" destId="{E88DA164-3C85-403F-A9BF-775006D8CFAD}" srcOrd="3" destOrd="0" presId="urn:microsoft.com/office/officeart/2005/8/layout/process1"/>
    <dgm:cxn modelId="{5BE411E7-04FE-44E3-89E2-74E186A851BA}" type="presParOf" srcId="{E88DA164-3C85-403F-A9BF-775006D8CFAD}" destId="{99735ACE-D08E-410E-A2FD-D3A261C003DE}" srcOrd="0" destOrd="0" presId="urn:microsoft.com/office/officeart/2005/8/layout/process1"/>
    <dgm:cxn modelId="{9C21BF39-8A3B-471B-AE84-B7E1000A5FE5}" type="presParOf" srcId="{A706E875-6A56-4AC7-84B1-CB25A6C07B49}" destId="{3450A3DC-EDC0-41D7-BD07-1C9655E9955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3D203-ADC1-434F-9670-1E024380309C}">
      <dsp:nvSpPr>
        <dsp:cNvPr id="0" name=""/>
        <dsp:cNvSpPr/>
      </dsp:nvSpPr>
      <dsp:spPr>
        <a:xfrm>
          <a:off x="0" y="1512"/>
          <a:ext cx="6513603" cy="1427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a:t>Trade Credit : </a:t>
          </a:r>
          <a:r>
            <a:rPr lang="en-IN" sz="2000" kern="1200"/>
            <a:t>It refers to the credit that a customer gets from suppliers in normal course of trade. This deferral of payments is a short term financing which is called trade credit.</a:t>
          </a:r>
          <a:endParaRPr lang="en-US" sz="2000" kern="1200"/>
        </a:p>
      </dsp:txBody>
      <dsp:txXfrm>
        <a:off x="69680" y="71192"/>
        <a:ext cx="6374243" cy="1288040"/>
      </dsp:txXfrm>
    </dsp:sp>
    <dsp:sp modelId="{C8CD0359-FED0-497E-9D9B-86AE176299FA}">
      <dsp:nvSpPr>
        <dsp:cNvPr id="0" name=""/>
        <dsp:cNvSpPr/>
      </dsp:nvSpPr>
      <dsp:spPr>
        <a:xfrm>
          <a:off x="0" y="1486513"/>
          <a:ext cx="6513603" cy="14274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It is a major source of finance for firms. In India, it contributes to about 1/3rd of the total short term financing.</a:t>
          </a:r>
          <a:endParaRPr lang="en-US" sz="2000" kern="1200"/>
        </a:p>
      </dsp:txBody>
      <dsp:txXfrm>
        <a:off x="69680" y="1556193"/>
        <a:ext cx="6374243" cy="1288040"/>
      </dsp:txXfrm>
    </dsp:sp>
    <dsp:sp modelId="{73D4F6C7-B2E1-48EB-B6D3-8E693A7D6338}">
      <dsp:nvSpPr>
        <dsp:cNvPr id="0" name=""/>
        <dsp:cNvSpPr/>
      </dsp:nvSpPr>
      <dsp:spPr>
        <a:xfrm>
          <a:off x="0" y="2971513"/>
          <a:ext cx="6513603" cy="14274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Particularly, small firms are heavily dependent on trade credit as a source of finance since they find it difficult to raise funds from banks or other sources.</a:t>
          </a:r>
          <a:endParaRPr lang="en-US" sz="2000" kern="1200"/>
        </a:p>
      </dsp:txBody>
      <dsp:txXfrm>
        <a:off x="69680" y="3041193"/>
        <a:ext cx="6374243" cy="1288040"/>
      </dsp:txXfrm>
    </dsp:sp>
    <dsp:sp modelId="{F061C1AB-40CA-47A4-A49C-0681E8655598}">
      <dsp:nvSpPr>
        <dsp:cNvPr id="0" name=""/>
        <dsp:cNvSpPr/>
      </dsp:nvSpPr>
      <dsp:spPr>
        <a:xfrm>
          <a:off x="0" y="4456513"/>
          <a:ext cx="6513603" cy="14274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Trade Credit is also called </a:t>
          </a:r>
          <a:r>
            <a:rPr lang="en-IN" sz="2000" b="1" kern="1200"/>
            <a:t>Spontaneous Source of Financing.</a:t>
          </a:r>
          <a:endParaRPr lang="en-US" sz="2000" kern="1200"/>
        </a:p>
      </dsp:txBody>
      <dsp:txXfrm>
        <a:off x="69680" y="4526193"/>
        <a:ext cx="6374243" cy="1288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91C85-B8B8-4DCF-BE02-6992237327E1}">
      <dsp:nvSpPr>
        <dsp:cNvPr id="0" name=""/>
        <dsp:cNvSpPr/>
      </dsp:nvSpPr>
      <dsp:spPr>
        <a:xfrm>
          <a:off x="0" y="29750"/>
          <a:ext cx="6513603" cy="287264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 Credit Terms : This refers to the conditions under which the supplier sells on credit to the buyer, and the buyer is required to repay the credit.</a:t>
          </a:r>
          <a:endParaRPr lang="en-US" sz="2800" kern="1200"/>
        </a:p>
      </dsp:txBody>
      <dsp:txXfrm>
        <a:off x="140231" y="169981"/>
        <a:ext cx="6233141" cy="2592180"/>
      </dsp:txXfrm>
    </dsp:sp>
    <dsp:sp modelId="{23BE4E44-A19C-433E-97EE-9065493422A8}">
      <dsp:nvSpPr>
        <dsp:cNvPr id="0" name=""/>
        <dsp:cNvSpPr/>
      </dsp:nvSpPr>
      <dsp:spPr>
        <a:xfrm>
          <a:off x="0" y="2983033"/>
          <a:ext cx="6513603" cy="287264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A typical way of expressing credit terms is for example : 3/15 net 45. This means 3% discount is available if payment is made within 15 days and if this discount is not availed payment is to be made on or before 45 days.</a:t>
          </a:r>
          <a:endParaRPr lang="en-US" sz="2800" kern="1200"/>
        </a:p>
      </dsp:txBody>
      <dsp:txXfrm>
        <a:off x="140231" y="3123264"/>
        <a:ext cx="6233141" cy="2592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2AD9E-2B22-4E90-818F-DDBAA27380CA}">
      <dsp:nvSpPr>
        <dsp:cNvPr id="0" name=""/>
        <dsp:cNvSpPr/>
      </dsp:nvSpPr>
      <dsp:spPr>
        <a:xfrm>
          <a:off x="0" y="15822"/>
          <a:ext cx="6513603" cy="8154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IN" sz="3400" b="1" kern="1200"/>
            <a:t>Accrued Expenses</a:t>
          </a:r>
          <a:endParaRPr lang="en-US" sz="3400" kern="1200"/>
        </a:p>
      </dsp:txBody>
      <dsp:txXfrm>
        <a:off x="39809" y="55631"/>
        <a:ext cx="6433985" cy="735872"/>
      </dsp:txXfrm>
    </dsp:sp>
    <dsp:sp modelId="{56DCBCCB-35B4-40A3-A0B0-2BD0EBDF3D85}">
      <dsp:nvSpPr>
        <dsp:cNvPr id="0" name=""/>
        <dsp:cNvSpPr/>
      </dsp:nvSpPr>
      <dsp:spPr>
        <a:xfrm>
          <a:off x="0" y="831312"/>
          <a:ext cx="6513603" cy="214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IN" sz="2700" kern="1200"/>
            <a:t>Accrued expenses represent a liability that a firm has to pay for the services which it has already received.</a:t>
          </a:r>
          <a:endParaRPr lang="en-US" sz="2700" kern="1200"/>
        </a:p>
        <a:p>
          <a:pPr marL="457200" lvl="2" indent="-228600" algn="l" defTabSz="1200150">
            <a:lnSpc>
              <a:spcPct val="90000"/>
            </a:lnSpc>
            <a:spcBef>
              <a:spcPct val="0"/>
            </a:spcBef>
            <a:spcAft>
              <a:spcPct val="20000"/>
            </a:spcAft>
            <a:buChar char="•"/>
          </a:pPr>
          <a:r>
            <a:rPr lang="en-IN" sz="2700" kern="1200"/>
            <a:t>Accrued Wages and Salaries.</a:t>
          </a:r>
          <a:endParaRPr lang="en-US" sz="2700" kern="1200"/>
        </a:p>
        <a:p>
          <a:pPr marL="457200" lvl="2" indent="-228600" algn="l" defTabSz="1200150">
            <a:lnSpc>
              <a:spcPct val="90000"/>
            </a:lnSpc>
            <a:spcBef>
              <a:spcPct val="0"/>
            </a:spcBef>
            <a:spcAft>
              <a:spcPct val="20000"/>
            </a:spcAft>
            <a:buChar char="•"/>
          </a:pPr>
          <a:r>
            <a:rPr lang="en-IN" sz="2700" kern="1200"/>
            <a:t>Accrued taxes and Interest.</a:t>
          </a:r>
          <a:endParaRPr lang="en-US" sz="2700" kern="1200"/>
        </a:p>
      </dsp:txBody>
      <dsp:txXfrm>
        <a:off x="0" y="831312"/>
        <a:ext cx="6513603" cy="2146590"/>
      </dsp:txXfrm>
    </dsp:sp>
    <dsp:sp modelId="{9005C8D2-981D-40C4-A3E9-9B0DB834AD23}">
      <dsp:nvSpPr>
        <dsp:cNvPr id="0" name=""/>
        <dsp:cNvSpPr/>
      </dsp:nvSpPr>
      <dsp:spPr>
        <a:xfrm>
          <a:off x="0" y="2977902"/>
          <a:ext cx="6513603" cy="81549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IN" sz="3400" b="1" kern="1200"/>
            <a:t>Deferred Income</a:t>
          </a:r>
          <a:endParaRPr lang="en-US" sz="3400" kern="1200"/>
        </a:p>
      </dsp:txBody>
      <dsp:txXfrm>
        <a:off x="39809" y="3017711"/>
        <a:ext cx="6433985" cy="735872"/>
      </dsp:txXfrm>
    </dsp:sp>
    <dsp:sp modelId="{86BF7824-A056-4D7F-A4D1-67A9E1775C29}">
      <dsp:nvSpPr>
        <dsp:cNvPr id="0" name=""/>
        <dsp:cNvSpPr/>
      </dsp:nvSpPr>
      <dsp:spPr>
        <a:xfrm>
          <a:off x="0" y="3793393"/>
          <a:ext cx="6513603" cy="2076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IN" sz="2700" kern="1200"/>
            <a:t>Deferred income represents funds received by the firm for goods and services which it has agreed to supply in future.</a:t>
          </a:r>
          <a:endParaRPr lang="en-US" sz="2700" kern="1200"/>
        </a:p>
        <a:p>
          <a:pPr marL="457200" lvl="2" indent="-228600" algn="l" defTabSz="1200150">
            <a:lnSpc>
              <a:spcPct val="90000"/>
            </a:lnSpc>
            <a:spcBef>
              <a:spcPct val="0"/>
            </a:spcBef>
            <a:spcAft>
              <a:spcPct val="20000"/>
            </a:spcAft>
            <a:buChar char="•"/>
          </a:pPr>
          <a:r>
            <a:rPr lang="en-IN" sz="2700" kern="1200"/>
            <a:t>Advance Payments</a:t>
          </a:r>
          <a:endParaRPr lang="en-US" sz="2700" kern="1200"/>
        </a:p>
      </dsp:txBody>
      <dsp:txXfrm>
        <a:off x="0" y="3793393"/>
        <a:ext cx="6513603" cy="20762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16847-D948-463C-80DF-D9AF80C4702C}">
      <dsp:nvSpPr>
        <dsp:cNvPr id="0" name=""/>
        <dsp:cNvSpPr/>
      </dsp:nvSpPr>
      <dsp:spPr>
        <a:xfrm>
          <a:off x="0" y="188532"/>
          <a:ext cx="6513603" cy="51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Cash Credit and Packing Credit (including Trust Receipts and Working Capital Term Loan) against Pledge / Hypothecation of stock-in-trade and / or standing crops (plantations). </a:t>
          </a:r>
          <a:endParaRPr lang="en-US" sz="1300" kern="1200"/>
        </a:p>
      </dsp:txBody>
      <dsp:txXfrm>
        <a:off x="25245" y="213777"/>
        <a:ext cx="6463113" cy="466650"/>
      </dsp:txXfrm>
    </dsp:sp>
    <dsp:sp modelId="{EAC4B2AE-9720-4025-A5A3-3FC26AA6D5FF}">
      <dsp:nvSpPr>
        <dsp:cNvPr id="0" name=""/>
        <dsp:cNvSpPr/>
      </dsp:nvSpPr>
      <dsp:spPr>
        <a:xfrm>
          <a:off x="0" y="743112"/>
          <a:ext cx="6513603" cy="517140"/>
        </a:xfrm>
        <a:prstGeom prst="roundRect">
          <a:avLst/>
        </a:prstGeom>
        <a:solidFill>
          <a:schemeClr val="accent2">
            <a:hueOff val="-161707"/>
            <a:satOff val="-9325"/>
            <a:lumOff val="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 Purchase of Inland / Foreign Demand Documentary (DP) Bills and Usance Documentary (DA) Bills under Letters of Credit.</a:t>
          </a:r>
          <a:endParaRPr lang="en-US" sz="1300" kern="1200"/>
        </a:p>
      </dsp:txBody>
      <dsp:txXfrm>
        <a:off x="25245" y="768357"/>
        <a:ext cx="6463113" cy="466650"/>
      </dsp:txXfrm>
    </dsp:sp>
    <dsp:sp modelId="{757615B2-D27A-40C9-8300-D737F1F4D2F4}">
      <dsp:nvSpPr>
        <dsp:cNvPr id="0" name=""/>
        <dsp:cNvSpPr/>
      </dsp:nvSpPr>
      <dsp:spPr>
        <a:xfrm>
          <a:off x="0" y="1297692"/>
          <a:ext cx="6513603" cy="517140"/>
        </a:xfrm>
        <a:prstGeom prst="roundRect">
          <a:avLst/>
        </a:prstGeom>
        <a:solidFill>
          <a:schemeClr val="accent2">
            <a:hueOff val="-323414"/>
            <a:satOff val="-18651"/>
            <a:lumOff val="19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Overdrafts against approved securities with prescribed margin. </a:t>
          </a:r>
          <a:endParaRPr lang="en-US" sz="1300" kern="1200"/>
        </a:p>
      </dsp:txBody>
      <dsp:txXfrm>
        <a:off x="25245" y="1322937"/>
        <a:ext cx="6463113" cy="466650"/>
      </dsp:txXfrm>
    </dsp:sp>
    <dsp:sp modelId="{220ED816-63B9-4F18-87F2-27C259AFFCB2}">
      <dsp:nvSpPr>
        <dsp:cNvPr id="0" name=""/>
        <dsp:cNvSpPr/>
      </dsp:nvSpPr>
      <dsp:spPr>
        <a:xfrm>
          <a:off x="0" y="1852272"/>
          <a:ext cx="6513603" cy="51714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of Inland Usance DA Bills with Banker’s Co-Acceptance / Guarantee (Under Re-discounting Scheme of IDBI </a:t>
          </a:r>
          <a:endParaRPr lang="en-US" sz="1300" kern="1200"/>
        </a:p>
      </dsp:txBody>
      <dsp:txXfrm>
        <a:off x="25245" y="1877517"/>
        <a:ext cx="6463113" cy="466650"/>
      </dsp:txXfrm>
    </dsp:sp>
    <dsp:sp modelId="{ECD6DD5D-CFCE-45D9-BDB9-C96D4305F48A}">
      <dsp:nvSpPr>
        <dsp:cNvPr id="0" name=""/>
        <dsp:cNvSpPr/>
      </dsp:nvSpPr>
      <dsp:spPr>
        <a:xfrm>
          <a:off x="0" y="2406853"/>
          <a:ext cx="6513603" cy="517140"/>
        </a:xfrm>
        <a:prstGeom prst="roundRect">
          <a:avLst/>
        </a:prstGeom>
        <a:solidFill>
          <a:schemeClr val="accent2">
            <a:hueOff val="-646828"/>
            <a:satOff val="-37301"/>
            <a:lumOff val="38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Import Loans against imported consignments received under L/Cs opened by our Bank. </a:t>
          </a:r>
          <a:endParaRPr lang="en-US" sz="1300" kern="1200"/>
        </a:p>
      </dsp:txBody>
      <dsp:txXfrm>
        <a:off x="25245" y="2432098"/>
        <a:ext cx="6463113" cy="466650"/>
      </dsp:txXfrm>
    </dsp:sp>
    <dsp:sp modelId="{C302EDDE-5F6C-4F7E-817E-745D24502999}">
      <dsp:nvSpPr>
        <dsp:cNvPr id="0" name=""/>
        <dsp:cNvSpPr/>
      </dsp:nvSpPr>
      <dsp:spPr>
        <a:xfrm>
          <a:off x="0" y="2961433"/>
          <a:ext cx="6513603" cy="517140"/>
        </a:xfrm>
        <a:prstGeom prst="roundRect">
          <a:avLst/>
        </a:prstGeom>
        <a:solidFill>
          <a:schemeClr val="accent2">
            <a:hueOff val="-808535"/>
            <a:satOff val="-46627"/>
            <a:lumOff val="4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Overdrafts against book debts / Government Supply Bills. </a:t>
          </a:r>
          <a:endParaRPr lang="en-US" sz="1300" kern="1200"/>
        </a:p>
      </dsp:txBody>
      <dsp:txXfrm>
        <a:off x="25245" y="2986678"/>
        <a:ext cx="6463113" cy="466650"/>
      </dsp:txXfrm>
    </dsp:sp>
    <dsp:sp modelId="{D37F1E12-2445-4761-9151-8BADA181C749}">
      <dsp:nvSpPr>
        <dsp:cNvPr id="0" name=""/>
        <dsp:cNvSpPr/>
      </dsp:nvSpPr>
      <dsp:spPr>
        <a:xfrm>
          <a:off x="0" y="3516013"/>
          <a:ext cx="6513603" cy="51714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of Inland / Foreign Usance (DA) bills not covered under L/Cs. </a:t>
          </a:r>
          <a:endParaRPr lang="en-US" sz="1300" kern="1200"/>
        </a:p>
      </dsp:txBody>
      <dsp:txXfrm>
        <a:off x="25245" y="3541258"/>
        <a:ext cx="6463113" cy="466650"/>
      </dsp:txXfrm>
    </dsp:sp>
    <dsp:sp modelId="{6A0FA461-544D-45B1-9872-7C9486152713}">
      <dsp:nvSpPr>
        <dsp:cNvPr id="0" name=""/>
        <dsp:cNvSpPr/>
      </dsp:nvSpPr>
      <dsp:spPr>
        <a:xfrm>
          <a:off x="0" y="4070593"/>
          <a:ext cx="6513603" cy="517140"/>
        </a:xfrm>
        <a:prstGeom prst="roundRect">
          <a:avLst/>
        </a:prstGeom>
        <a:solidFill>
          <a:schemeClr val="accent2">
            <a:hueOff val="-1131949"/>
            <a:satOff val="-65277"/>
            <a:lumOff val="67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Demand Documentary Bills for collection. </a:t>
          </a:r>
          <a:endParaRPr lang="en-US" sz="1300" kern="1200"/>
        </a:p>
      </dsp:txBody>
      <dsp:txXfrm>
        <a:off x="25245" y="4095838"/>
        <a:ext cx="6463113" cy="466650"/>
      </dsp:txXfrm>
    </dsp:sp>
    <dsp:sp modelId="{A73ABE7D-2F21-4F1F-8CC7-63177084C27E}">
      <dsp:nvSpPr>
        <dsp:cNvPr id="0" name=""/>
        <dsp:cNvSpPr/>
      </dsp:nvSpPr>
      <dsp:spPr>
        <a:xfrm>
          <a:off x="0" y="4625173"/>
          <a:ext cx="6513603" cy="517140"/>
        </a:xfrm>
        <a:prstGeom prst="roundRect">
          <a:avLst/>
        </a:prstGeom>
        <a:solidFill>
          <a:schemeClr val="accent2">
            <a:hueOff val="-1293656"/>
            <a:satOff val="-74603"/>
            <a:lumOff val="7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Warehouse Receipts. </a:t>
          </a:r>
          <a:endParaRPr lang="en-US" sz="1300" kern="1200"/>
        </a:p>
      </dsp:txBody>
      <dsp:txXfrm>
        <a:off x="25245" y="4650418"/>
        <a:ext cx="6463113" cy="466650"/>
      </dsp:txXfrm>
    </dsp:sp>
    <dsp:sp modelId="{23CDE817-B98F-4E5E-A638-A07CDA047848}">
      <dsp:nvSpPr>
        <dsp:cNvPr id="0" name=""/>
        <dsp:cNvSpPr/>
      </dsp:nvSpPr>
      <dsp:spPr>
        <a:xfrm>
          <a:off x="0" y="5179753"/>
          <a:ext cx="6513603" cy="51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un-drawn balance. k) Channel Financing.</a:t>
          </a:r>
          <a:endParaRPr lang="en-US" sz="1300" kern="1200"/>
        </a:p>
      </dsp:txBody>
      <dsp:txXfrm>
        <a:off x="25245" y="5204998"/>
        <a:ext cx="6463113" cy="4666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CBD4D-24D2-428F-BF49-FFE10640C2EA}">
      <dsp:nvSpPr>
        <dsp:cNvPr id="0" name=""/>
        <dsp:cNvSpPr/>
      </dsp:nvSpPr>
      <dsp:spPr>
        <a:xfrm>
          <a:off x="0" y="459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3DEADE-78B4-44D7-B0F9-4ED733223673}">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2282BE-E0BB-40FB-8539-67A0F57D8E7F}">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Overdraft</a:t>
          </a:r>
        </a:p>
      </dsp:txBody>
      <dsp:txXfrm>
        <a:off x="1131174" y="4597"/>
        <a:ext cx="5382429" cy="979371"/>
      </dsp:txXfrm>
    </dsp:sp>
    <dsp:sp modelId="{1BB8F504-EB29-4C3A-90A7-FAE4BF79D3EE}">
      <dsp:nvSpPr>
        <dsp:cNvPr id="0" name=""/>
        <dsp:cNvSpPr/>
      </dsp:nvSpPr>
      <dsp:spPr>
        <a:xfrm>
          <a:off x="0" y="1228812"/>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A4737-F680-49AB-9263-0280C1DC313B}">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0DFAC6-7E0F-4C5B-A9CA-5AF741DA8EAB}">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Cash Credit</a:t>
          </a:r>
        </a:p>
      </dsp:txBody>
      <dsp:txXfrm>
        <a:off x="1131174" y="1228812"/>
        <a:ext cx="5382429" cy="979371"/>
      </dsp:txXfrm>
    </dsp:sp>
    <dsp:sp modelId="{A7EE674F-4DBD-4BEA-A1E9-0C90E97D6212}">
      <dsp:nvSpPr>
        <dsp:cNvPr id="0" name=""/>
        <dsp:cNvSpPr/>
      </dsp:nvSpPr>
      <dsp:spPr>
        <a:xfrm>
          <a:off x="0" y="245302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726397-B15E-44BC-B7D6-EC9DB412631F}">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4699AA-0803-4A42-9889-5E716F687439}">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Purchase or Discounting of Bills</a:t>
          </a:r>
        </a:p>
      </dsp:txBody>
      <dsp:txXfrm>
        <a:off x="1131174" y="2453027"/>
        <a:ext cx="5382429" cy="979371"/>
      </dsp:txXfrm>
    </dsp:sp>
    <dsp:sp modelId="{3BBB9E64-B2CE-4430-9B43-51DE1059AE25}">
      <dsp:nvSpPr>
        <dsp:cNvPr id="0" name=""/>
        <dsp:cNvSpPr/>
      </dsp:nvSpPr>
      <dsp:spPr>
        <a:xfrm>
          <a:off x="0" y="3677241"/>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DA4E88-CF73-4B06-A060-857C670B7CE0}">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AE7863-D03C-494F-B71A-D87E7D9CDA4A}">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Letter of Credit</a:t>
          </a:r>
        </a:p>
      </dsp:txBody>
      <dsp:txXfrm>
        <a:off x="1131174" y="3677241"/>
        <a:ext cx="5382429" cy="979371"/>
      </dsp:txXfrm>
    </dsp:sp>
    <dsp:sp modelId="{C3D170AA-E2DC-4D7E-8AEF-384518C28972}">
      <dsp:nvSpPr>
        <dsp:cNvPr id="0" name=""/>
        <dsp:cNvSpPr/>
      </dsp:nvSpPr>
      <dsp:spPr>
        <a:xfrm>
          <a:off x="0" y="4901456"/>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8D9D59-669D-4C63-A199-2F4B39446F6F}">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D5F6B4-E83E-4AE9-AE2F-2B045DBFAEFE}">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Working Capital Loan</a:t>
          </a:r>
        </a:p>
      </dsp:txBody>
      <dsp:txXfrm>
        <a:off x="1131174" y="4901456"/>
        <a:ext cx="5382429" cy="9793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DCAA2-FA72-42DC-91DE-9A7F477B79E5}">
      <dsp:nvSpPr>
        <dsp:cNvPr id="0" name=""/>
        <dsp:cNvSpPr/>
      </dsp:nvSpPr>
      <dsp:spPr>
        <a:xfrm>
          <a:off x="0" y="38052"/>
          <a:ext cx="6513603" cy="285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Under the purchase and discounting bills, a borrower can obtain credit from a bank against its bills. The bank purchases or discounts the borrowers bills.</a:t>
          </a:r>
          <a:endParaRPr lang="en-US" sz="3300" kern="1200"/>
        </a:p>
      </dsp:txBody>
      <dsp:txXfrm>
        <a:off x="139474" y="177526"/>
        <a:ext cx="6234655" cy="2578192"/>
      </dsp:txXfrm>
    </dsp:sp>
    <dsp:sp modelId="{5C472A98-C4E1-4445-B757-E538F6E7B1AA}">
      <dsp:nvSpPr>
        <dsp:cNvPr id="0" name=""/>
        <dsp:cNvSpPr/>
      </dsp:nvSpPr>
      <dsp:spPr>
        <a:xfrm>
          <a:off x="0" y="2990232"/>
          <a:ext cx="6513603" cy="285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The amount provided under this agreement is covered within the overall cash credit or overdraft limit.</a:t>
          </a:r>
          <a:endParaRPr lang="en-US" sz="3300" kern="1200"/>
        </a:p>
      </dsp:txBody>
      <dsp:txXfrm>
        <a:off x="139474" y="3129706"/>
        <a:ext cx="6234655" cy="25781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03408-9051-4A10-B141-87545F6CC476}">
      <dsp:nvSpPr>
        <dsp:cNvPr id="0" name=""/>
        <dsp:cNvSpPr/>
      </dsp:nvSpPr>
      <dsp:spPr>
        <a:xfrm>
          <a:off x="0" y="84402"/>
          <a:ext cx="6513603" cy="18556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Particularly the foreign suppliers, insist that the buyer should ensure that his bank will make the payment if he fails to fulfill its obligation.</a:t>
          </a:r>
          <a:endParaRPr lang="en-US" sz="2600" kern="1200"/>
        </a:p>
      </dsp:txBody>
      <dsp:txXfrm>
        <a:off x="90584" y="174986"/>
        <a:ext cx="6332435" cy="1674452"/>
      </dsp:txXfrm>
    </dsp:sp>
    <dsp:sp modelId="{B9E75501-A840-43FE-96FF-5945A7F84476}">
      <dsp:nvSpPr>
        <dsp:cNvPr id="0" name=""/>
        <dsp:cNvSpPr/>
      </dsp:nvSpPr>
      <dsp:spPr>
        <a:xfrm>
          <a:off x="0" y="2014902"/>
          <a:ext cx="6513603" cy="185562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This is ensured through a letter of credit agreement.</a:t>
          </a:r>
          <a:endParaRPr lang="en-US" sz="2600" kern="1200"/>
        </a:p>
      </dsp:txBody>
      <dsp:txXfrm>
        <a:off x="90584" y="2105486"/>
        <a:ext cx="6332435" cy="1674452"/>
      </dsp:txXfrm>
    </dsp:sp>
    <dsp:sp modelId="{97977AC6-C1C3-4411-B3D2-F3D3A30EA2E3}">
      <dsp:nvSpPr>
        <dsp:cNvPr id="0" name=""/>
        <dsp:cNvSpPr/>
      </dsp:nvSpPr>
      <dsp:spPr>
        <a:xfrm>
          <a:off x="0" y="3945403"/>
          <a:ext cx="6513603" cy="18556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The bank opens an L/C in favour of a customer to facilitate his purchase of goods.</a:t>
          </a:r>
          <a:endParaRPr lang="en-US" sz="2600" kern="1200"/>
        </a:p>
      </dsp:txBody>
      <dsp:txXfrm>
        <a:off x="90584" y="4035987"/>
        <a:ext cx="6332435" cy="16744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3DD37-7342-4184-B801-2D1A021A7D2F}">
      <dsp:nvSpPr>
        <dsp:cNvPr id="0" name=""/>
        <dsp:cNvSpPr/>
      </dsp:nvSpPr>
      <dsp:spPr>
        <a:xfrm>
          <a:off x="0" y="113202"/>
          <a:ext cx="6513603" cy="27834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IN" sz="3200" kern="1200"/>
            <a:t>A borrower may sometimes require funds in excess of the sanctioned credit limits to meet unforeseen contingencies.</a:t>
          </a:r>
          <a:endParaRPr lang="en-US" sz="3200" kern="1200"/>
        </a:p>
      </dsp:txBody>
      <dsp:txXfrm>
        <a:off x="135876" y="249078"/>
        <a:ext cx="6241851" cy="2511678"/>
      </dsp:txXfrm>
    </dsp:sp>
    <dsp:sp modelId="{D38BFBB0-2C69-49C9-8289-5A262AFC82B2}">
      <dsp:nvSpPr>
        <dsp:cNvPr id="0" name=""/>
        <dsp:cNvSpPr/>
      </dsp:nvSpPr>
      <dsp:spPr>
        <a:xfrm>
          <a:off x="0" y="2988793"/>
          <a:ext cx="6513603" cy="27834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IN" sz="3200" kern="1200"/>
            <a:t>Banks provide such accommodation through a “demand loan account”. The borrower is expected to pay high rates of interest in such exceptional cases.</a:t>
          </a:r>
          <a:endParaRPr lang="en-US" sz="3200" kern="1200"/>
        </a:p>
      </dsp:txBody>
      <dsp:txXfrm>
        <a:off x="135876" y="3124669"/>
        <a:ext cx="6241851" cy="25116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13BBC-77E8-4D6E-91E1-B1165FB0BC43}">
      <dsp:nvSpPr>
        <dsp:cNvPr id="0" name=""/>
        <dsp:cNvSpPr/>
      </dsp:nvSpPr>
      <dsp:spPr>
        <a:xfrm>
          <a:off x="0" y="2442"/>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ACFC8-4A92-44DD-B61D-9B2E83579B18}">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58A774-0A1B-4491-8885-8411C4F19EC0}">
      <dsp:nvSpPr>
        <dsp:cNvPr id="0" name=""/>
        <dsp:cNvSpPr/>
      </dsp:nvSpPr>
      <dsp:spPr>
        <a:xfrm>
          <a:off x="1429899" y="2442"/>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Hypothecation</a:t>
          </a:r>
          <a:endParaRPr lang="en-US" sz="2200" kern="1200"/>
        </a:p>
      </dsp:txBody>
      <dsp:txXfrm>
        <a:off x="1429899" y="2442"/>
        <a:ext cx="5083704" cy="1238008"/>
      </dsp:txXfrm>
    </dsp:sp>
    <dsp:sp modelId="{49136165-7030-4A27-ADDD-B3E839144AF0}">
      <dsp:nvSpPr>
        <dsp:cNvPr id="0" name=""/>
        <dsp:cNvSpPr/>
      </dsp:nvSpPr>
      <dsp:spPr>
        <a:xfrm>
          <a:off x="0" y="1549953"/>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7758E-7113-4379-A84A-1F12D579A2CA}">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B86225-51DC-4D9A-8FDC-D6D92F7D5130}">
      <dsp:nvSpPr>
        <dsp:cNvPr id="0" name=""/>
        <dsp:cNvSpPr/>
      </dsp:nvSpPr>
      <dsp:spPr>
        <a:xfrm>
          <a:off x="1429899" y="1549953"/>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Pledge</a:t>
          </a:r>
          <a:endParaRPr lang="en-US" sz="2200" kern="1200"/>
        </a:p>
      </dsp:txBody>
      <dsp:txXfrm>
        <a:off x="1429899" y="1549953"/>
        <a:ext cx="5083704" cy="1238008"/>
      </dsp:txXfrm>
    </dsp:sp>
    <dsp:sp modelId="{E1223CB0-F7C5-4B81-950B-875F6301BB5A}">
      <dsp:nvSpPr>
        <dsp:cNvPr id="0" name=""/>
        <dsp:cNvSpPr/>
      </dsp:nvSpPr>
      <dsp:spPr>
        <a:xfrm>
          <a:off x="0" y="3097464"/>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A5BF97-F09F-482E-B39D-DD3AEF838C35}">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751524-6666-46A7-B6A8-E2E1213DC33B}">
      <dsp:nvSpPr>
        <dsp:cNvPr id="0" name=""/>
        <dsp:cNvSpPr/>
      </dsp:nvSpPr>
      <dsp:spPr>
        <a:xfrm>
          <a:off x="1429899" y="309746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Mortgage</a:t>
          </a:r>
          <a:endParaRPr lang="en-US" sz="2200" kern="1200"/>
        </a:p>
      </dsp:txBody>
      <dsp:txXfrm>
        <a:off x="1429899" y="3097464"/>
        <a:ext cx="5083704" cy="1238008"/>
      </dsp:txXfrm>
    </dsp:sp>
    <dsp:sp modelId="{7DC31519-61DD-496B-AD86-EFE3F6ADCBC0}">
      <dsp:nvSpPr>
        <dsp:cNvPr id="0" name=""/>
        <dsp:cNvSpPr/>
      </dsp:nvSpPr>
      <dsp:spPr>
        <a:xfrm>
          <a:off x="0" y="4644974"/>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CB2730-F9B4-4C6D-B1C5-434239BD47AF}">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3B09E1-0DBA-4F40-AA17-3B321E0145F3}">
      <dsp:nvSpPr>
        <dsp:cNvPr id="0" name=""/>
        <dsp:cNvSpPr/>
      </dsp:nvSpPr>
      <dsp:spPr>
        <a:xfrm>
          <a:off x="1429899" y="464497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Lien</a:t>
          </a:r>
          <a:endParaRPr lang="en-US" sz="2200" kern="1200"/>
        </a:p>
      </dsp:txBody>
      <dsp:txXfrm>
        <a:off x="1429899" y="4644974"/>
        <a:ext cx="5083704" cy="12380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FF06B-6D72-47DC-ABD7-6E0AD627D580}">
      <dsp:nvSpPr>
        <dsp:cNvPr id="0" name=""/>
        <dsp:cNvSpPr/>
      </dsp:nvSpPr>
      <dsp:spPr>
        <a:xfrm>
          <a:off x="0" y="85213"/>
          <a:ext cx="6513603" cy="13747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Under this the borrower is provided working capital finance against the security of movable property (stock, debtors).</a:t>
          </a:r>
          <a:endParaRPr lang="en-US" sz="2500" kern="1200"/>
        </a:p>
      </dsp:txBody>
      <dsp:txXfrm>
        <a:off x="67110" y="152323"/>
        <a:ext cx="6379383" cy="1240530"/>
      </dsp:txXfrm>
    </dsp:sp>
    <dsp:sp modelId="{08A61520-2A7B-4D0E-97B0-A4B2B641FCAD}">
      <dsp:nvSpPr>
        <dsp:cNvPr id="0" name=""/>
        <dsp:cNvSpPr/>
      </dsp:nvSpPr>
      <dsp:spPr>
        <a:xfrm>
          <a:off x="0" y="1531963"/>
          <a:ext cx="6513603" cy="137475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The borrower does not transfer the property to the bank physically.</a:t>
          </a:r>
          <a:endParaRPr lang="en-US" sz="2500" kern="1200"/>
        </a:p>
      </dsp:txBody>
      <dsp:txXfrm>
        <a:off x="67110" y="1599073"/>
        <a:ext cx="6379383" cy="1240530"/>
      </dsp:txXfrm>
    </dsp:sp>
    <dsp:sp modelId="{200FE34D-AEDF-43DB-9986-14BDB632F654}">
      <dsp:nvSpPr>
        <dsp:cNvPr id="0" name=""/>
        <dsp:cNvSpPr/>
      </dsp:nvSpPr>
      <dsp:spPr>
        <a:xfrm>
          <a:off x="0" y="2978713"/>
          <a:ext cx="6513603" cy="137475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Thus hypothecation is a charge against property where neither ownership nor the possession is passed on to the creditor.</a:t>
          </a:r>
          <a:endParaRPr lang="en-US" sz="2500" kern="1200"/>
        </a:p>
      </dsp:txBody>
      <dsp:txXfrm>
        <a:off x="67110" y="3045823"/>
        <a:ext cx="6379383" cy="1240530"/>
      </dsp:txXfrm>
    </dsp:sp>
    <dsp:sp modelId="{970AE898-92C6-476E-BECA-860699C552EA}">
      <dsp:nvSpPr>
        <dsp:cNvPr id="0" name=""/>
        <dsp:cNvSpPr/>
      </dsp:nvSpPr>
      <dsp:spPr>
        <a:xfrm>
          <a:off x="0" y="4425463"/>
          <a:ext cx="6513603" cy="13747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Banks generally grant credit against hypothecation only to first class customers with high integrity.</a:t>
          </a:r>
          <a:endParaRPr lang="en-US" sz="2500" kern="1200"/>
        </a:p>
      </dsp:txBody>
      <dsp:txXfrm>
        <a:off x="67110" y="4492573"/>
        <a:ext cx="6379383" cy="12405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CF731-B5A7-4F24-9CB4-042D6BC71874}">
      <dsp:nvSpPr>
        <dsp:cNvPr id="0" name=""/>
        <dsp:cNvSpPr/>
      </dsp:nvSpPr>
      <dsp:spPr>
        <a:xfrm>
          <a:off x="0" y="38052"/>
          <a:ext cx="6513603" cy="285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 Under this arrangement the borrower, is required to physically transfer the possession of the property offered as security to the bank to obtain credit.</a:t>
          </a:r>
          <a:endParaRPr lang="en-US" sz="3300" kern="1200"/>
        </a:p>
      </dsp:txBody>
      <dsp:txXfrm>
        <a:off x="139474" y="177526"/>
        <a:ext cx="6234655" cy="2578192"/>
      </dsp:txXfrm>
    </dsp:sp>
    <dsp:sp modelId="{54780F2A-DD40-436B-A352-D7E7FBEA8770}">
      <dsp:nvSpPr>
        <dsp:cNvPr id="0" name=""/>
        <dsp:cNvSpPr/>
      </dsp:nvSpPr>
      <dsp:spPr>
        <a:xfrm>
          <a:off x="0" y="2990232"/>
          <a:ext cx="6513603" cy="285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fr-FR" sz="3300" kern="1200"/>
            <a:t>(e.g. Share certificates, Insurance policy documents, etc.)</a:t>
          </a:r>
          <a:endParaRPr lang="en-US" sz="3300" kern="1200"/>
        </a:p>
      </dsp:txBody>
      <dsp:txXfrm>
        <a:off x="139474" y="3129706"/>
        <a:ext cx="6234655" cy="25781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6FEB9-4116-4658-82F7-F5241DC1B367}">
      <dsp:nvSpPr>
        <dsp:cNvPr id="0" name=""/>
        <dsp:cNvSpPr/>
      </dsp:nvSpPr>
      <dsp:spPr>
        <a:xfrm>
          <a:off x="8893" y="57922"/>
          <a:ext cx="2658308" cy="301551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Proper assessment of working capital requirement is very important. Lower working capital loan requirement adversely affects turnover and profitability of the Company. Higher bank working capital loan requirements will increase interest burden to the Company and will entail laziness in recovery from debtors. For bank also higher loan is risky since there are chances of diversion of funds.</a:t>
          </a:r>
        </a:p>
      </dsp:txBody>
      <dsp:txXfrm>
        <a:off x="86752" y="135781"/>
        <a:ext cx="2502590" cy="2859800"/>
      </dsp:txXfrm>
    </dsp:sp>
    <dsp:sp modelId="{98FC9BF8-2055-4989-94C3-6EE07F626560}">
      <dsp:nvSpPr>
        <dsp:cNvPr id="0" name=""/>
        <dsp:cNvSpPr/>
      </dsp:nvSpPr>
      <dsp:spPr>
        <a:xfrm>
          <a:off x="2933033" y="1236051"/>
          <a:ext cx="563561" cy="65926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933033" y="1367903"/>
        <a:ext cx="394493" cy="395556"/>
      </dsp:txXfrm>
    </dsp:sp>
    <dsp:sp modelId="{4BC297FF-61DF-4434-92AD-5A14903110A4}">
      <dsp:nvSpPr>
        <dsp:cNvPr id="0" name=""/>
        <dsp:cNvSpPr/>
      </dsp:nvSpPr>
      <dsp:spPr>
        <a:xfrm>
          <a:off x="3730525" y="57922"/>
          <a:ext cx="2658308" cy="3015518"/>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2. Operating statements and Balance Sheet of the Company is required to be estimated / projected item wise based on past trend, future estimations, market share, competition prevailing etc.</a:t>
          </a:r>
        </a:p>
      </dsp:txBody>
      <dsp:txXfrm>
        <a:off x="3808384" y="135781"/>
        <a:ext cx="2502590" cy="2859800"/>
      </dsp:txXfrm>
    </dsp:sp>
    <dsp:sp modelId="{E88DA164-3C85-403F-A9BF-775006D8CFAD}">
      <dsp:nvSpPr>
        <dsp:cNvPr id="0" name=""/>
        <dsp:cNvSpPr/>
      </dsp:nvSpPr>
      <dsp:spPr>
        <a:xfrm>
          <a:off x="6654665" y="1236051"/>
          <a:ext cx="563561" cy="659260"/>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654665" y="1367903"/>
        <a:ext cx="394493" cy="395556"/>
      </dsp:txXfrm>
    </dsp:sp>
    <dsp:sp modelId="{3450A3DC-EDC0-41D7-BD07-1C9655E99559}">
      <dsp:nvSpPr>
        <dsp:cNvPr id="0" name=""/>
        <dsp:cNvSpPr/>
      </dsp:nvSpPr>
      <dsp:spPr>
        <a:xfrm>
          <a:off x="7452157" y="57922"/>
          <a:ext cx="2658308" cy="3015518"/>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3.  Holding period of each item of current assets like Inventory (RM, WIP, FG), debtors, creditors and other expenses to be estimated / projected logically and based on past trend</a:t>
          </a:r>
        </a:p>
      </dsp:txBody>
      <dsp:txXfrm>
        <a:off x="7530016" y="135781"/>
        <a:ext cx="2502590" cy="2859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77415-67FF-443A-8268-1DF75B8D9E5F}" type="datetimeFigureOut">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084E8-13FA-468A-9B61-55E60C847D85}" type="slidenum">
              <a:rPr lang="en-US" smtClean="0"/>
              <a:t>‹#›</a:t>
            </a:fld>
            <a:endParaRPr lang="en-US"/>
          </a:p>
        </p:txBody>
      </p:sp>
    </p:spTree>
    <p:extLst>
      <p:ext uri="{BB962C8B-B14F-4D97-AF65-F5344CB8AC3E}">
        <p14:creationId xmlns:p14="http://schemas.microsoft.com/office/powerpoint/2010/main" val="310837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64883-A624-4088-BA63-153B1C2D0EE4}" type="slidenum">
              <a:rPr lang="en-US" smtClean="0"/>
              <a:t>20</a:t>
            </a:fld>
            <a:endParaRPr lang="en-US"/>
          </a:p>
        </p:txBody>
      </p:sp>
    </p:spTree>
    <p:extLst>
      <p:ext uri="{BB962C8B-B14F-4D97-AF65-F5344CB8AC3E}">
        <p14:creationId xmlns:p14="http://schemas.microsoft.com/office/powerpoint/2010/main" val="821959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F0A147-A716-4254-9E11-B2F07D8114AD}" type="slidenum">
              <a:rPr lang="en-IN" smtClean="0"/>
              <a:pPr/>
              <a:t>62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BD5F-8244-420C-AEEC-2DC6156980BB}"/>
              </a:ext>
            </a:extLst>
          </p:cNvPr>
          <p:cNvSpPr>
            <a:spLocks noGrp="1"/>
          </p:cNvSpPr>
          <p:nvPr>
            <p:ph type="ctrTitle"/>
          </p:nvPr>
        </p:nvSpPr>
        <p:spPr>
          <a:xfrm>
            <a:off x="1524000" y="1122363"/>
            <a:ext cx="9144000" cy="2387600"/>
          </a:xfrm>
        </p:spPr>
        <p:txBody>
          <a:bodyPr anchor="b">
            <a:normAutofit/>
          </a:bodyPr>
          <a:lstStyle>
            <a:lvl1pPr algn="ctr">
              <a:defRPr sz="54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63C5D181-A8D2-4730-9C5D-4CD79FD55919}"/>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04669D8-819D-4A73-975F-CC5D0E673889}"/>
              </a:ext>
            </a:extLst>
          </p:cNvPr>
          <p:cNvSpPr>
            <a:spLocks noGrp="1"/>
          </p:cNvSpPr>
          <p:nvPr>
            <p:ph type="dt" sz="half" idx="10"/>
          </p:nvPr>
        </p:nvSpPr>
        <p:spPr/>
        <p:txBody>
          <a:bodyPr/>
          <a:lstStyle/>
          <a:p>
            <a:fld id="{DED8C8ED-6F75-4821-AAD5-A25F63957184}" type="datetime1">
              <a:rPr lang="en-US" smtClean="0"/>
              <a:t>5/9/2020</a:t>
            </a:fld>
            <a:endParaRPr lang="en-US"/>
          </a:p>
        </p:txBody>
      </p:sp>
      <p:sp>
        <p:nvSpPr>
          <p:cNvPr id="5" name="Footer Placeholder 4">
            <a:extLst>
              <a:ext uri="{FF2B5EF4-FFF2-40B4-BE49-F238E27FC236}">
                <a16:creationId xmlns:a16="http://schemas.microsoft.com/office/drawing/2014/main" id="{C957B323-1500-476A-9435-8052A6B6AD9F}"/>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5CCCA9E3-4FAE-403F-AE2C-58A32E7F6AA3}"/>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277545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32E2F-D5FA-40B0-8998-EFCDEBF7F701}"/>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FAB864A-1629-409E-8CC2-515D617EB5BB}"/>
              </a:ext>
            </a:extLst>
          </p:cNvPr>
          <p:cNvSpPr>
            <a:spLocks noGrp="1"/>
          </p:cNvSpPr>
          <p:nvPr>
            <p:ph idx="1"/>
          </p:nvPr>
        </p:nvSpPr>
        <p:spPr/>
        <p:txBody>
          <a:bodyPr/>
          <a:lstStyle>
            <a:lvl1pPr algn="just">
              <a:defRPr>
                <a:latin typeface="Times New Roman" panose="02020603050405020304" pitchFamily="18" charset="0"/>
                <a:cs typeface="Times New Roman" panose="02020603050405020304" pitchFamily="18" charset="0"/>
              </a:defRPr>
            </a:lvl1pPr>
            <a:lvl2pPr algn="just">
              <a:defRPr>
                <a:latin typeface="Times New Roman" panose="02020603050405020304" pitchFamily="18" charset="0"/>
                <a:cs typeface="Times New Roman" panose="02020603050405020304" pitchFamily="18" charset="0"/>
              </a:defRPr>
            </a:lvl2pPr>
            <a:lvl3pPr algn="just">
              <a:defRPr>
                <a:latin typeface="Times New Roman" panose="02020603050405020304" pitchFamily="18" charset="0"/>
                <a:cs typeface="Times New Roman" panose="02020603050405020304" pitchFamily="18" charset="0"/>
              </a:defRPr>
            </a:lvl3pPr>
            <a:lvl4pPr algn="just">
              <a:defRPr>
                <a:latin typeface="Times New Roman" panose="02020603050405020304" pitchFamily="18" charset="0"/>
                <a:cs typeface="Times New Roman" panose="02020603050405020304" pitchFamily="18" charset="0"/>
              </a:defRPr>
            </a:lvl4pPr>
            <a:lvl5pPr algn="just">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643CB3B-6164-4A91-BA9A-63F418EE4344}"/>
              </a:ext>
            </a:extLst>
          </p:cNvPr>
          <p:cNvSpPr>
            <a:spLocks noGrp="1"/>
          </p:cNvSpPr>
          <p:nvPr>
            <p:ph type="dt" sz="half" idx="10"/>
          </p:nvPr>
        </p:nvSpPr>
        <p:spPr/>
        <p:txBody>
          <a:bodyPr/>
          <a:lstStyle/>
          <a:p>
            <a:fld id="{CDF1B41A-92A5-4E6D-9C31-820815D7BE9B}" type="datetime1">
              <a:rPr lang="en-US" smtClean="0"/>
              <a:t>5/9/2020</a:t>
            </a:fld>
            <a:endParaRPr lang="en-US"/>
          </a:p>
        </p:txBody>
      </p:sp>
      <p:sp>
        <p:nvSpPr>
          <p:cNvPr id="5" name="Footer Placeholder 4">
            <a:extLst>
              <a:ext uri="{FF2B5EF4-FFF2-40B4-BE49-F238E27FC236}">
                <a16:creationId xmlns:a16="http://schemas.microsoft.com/office/drawing/2014/main" id="{D64D5CD9-8926-4114-A0C4-E35023D25A0B}"/>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E7D4169E-5C4B-41CE-BAB9-AD8000009E08}"/>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881655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D6AC-06CC-4AD9-823A-A0E88498BD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86FE9B-9218-4950-ABF4-47FFC46516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B1917-E5FD-4C47-ACEC-86477EC9DF54}"/>
              </a:ext>
            </a:extLst>
          </p:cNvPr>
          <p:cNvSpPr>
            <a:spLocks noGrp="1"/>
          </p:cNvSpPr>
          <p:nvPr>
            <p:ph type="dt" sz="half" idx="10"/>
          </p:nvPr>
        </p:nvSpPr>
        <p:spPr/>
        <p:txBody>
          <a:bodyPr/>
          <a:lstStyle/>
          <a:p>
            <a:fld id="{D0B3043A-A69F-428B-8B02-18E650DD7BC2}" type="datetime1">
              <a:rPr lang="en-US" smtClean="0"/>
              <a:t>5/9/2020</a:t>
            </a:fld>
            <a:endParaRPr lang="en-US"/>
          </a:p>
        </p:txBody>
      </p:sp>
      <p:sp>
        <p:nvSpPr>
          <p:cNvPr id="5" name="Footer Placeholder 4">
            <a:extLst>
              <a:ext uri="{FF2B5EF4-FFF2-40B4-BE49-F238E27FC236}">
                <a16:creationId xmlns:a16="http://schemas.microsoft.com/office/drawing/2014/main" id="{4A986550-C460-47AB-BDEF-C8B9BBB5355F}"/>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9BCFA68A-7B1C-4E63-B6DB-5C2455476892}"/>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283814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EC3D-C390-491D-B7A1-D4BBFC260B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99EADF-2B6A-4111-9E07-797520926C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B7C2D6-3E48-48E2-989A-6DB104B816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2ED22E-F823-41EE-BB48-8D67669AB435}"/>
              </a:ext>
            </a:extLst>
          </p:cNvPr>
          <p:cNvSpPr>
            <a:spLocks noGrp="1"/>
          </p:cNvSpPr>
          <p:nvPr>
            <p:ph type="dt" sz="half" idx="10"/>
          </p:nvPr>
        </p:nvSpPr>
        <p:spPr/>
        <p:txBody>
          <a:bodyPr/>
          <a:lstStyle/>
          <a:p>
            <a:fld id="{B5B0A683-1216-4B54-869E-532E4015652F}" type="datetime1">
              <a:rPr lang="en-US" smtClean="0"/>
              <a:t>5/9/2020</a:t>
            </a:fld>
            <a:endParaRPr lang="en-US"/>
          </a:p>
        </p:txBody>
      </p:sp>
      <p:sp>
        <p:nvSpPr>
          <p:cNvPr id="6" name="Footer Placeholder 5">
            <a:extLst>
              <a:ext uri="{FF2B5EF4-FFF2-40B4-BE49-F238E27FC236}">
                <a16:creationId xmlns:a16="http://schemas.microsoft.com/office/drawing/2014/main" id="{0EA2FC07-031C-4D08-B9D5-912825091299}"/>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ADDD76D0-EC3F-439E-B14B-C255C2F3684D}"/>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92932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F830-59AA-433B-8FDC-F4E6AD38F8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8A7D1C-5D4E-4B71-9060-EF4A14B9AF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ECEB8-951E-4215-8440-3DD96DA256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46BF61-B3DC-421D-824B-BB5377F303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3E1713-B319-42C5-8BC0-91781E30EC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D901F0-3394-4DAF-86E0-BA2484E81621}"/>
              </a:ext>
            </a:extLst>
          </p:cNvPr>
          <p:cNvSpPr>
            <a:spLocks noGrp="1"/>
          </p:cNvSpPr>
          <p:nvPr>
            <p:ph type="dt" sz="half" idx="10"/>
          </p:nvPr>
        </p:nvSpPr>
        <p:spPr/>
        <p:txBody>
          <a:bodyPr/>
          <a:lstStyle/>
          <a:p>
            <a:fld id="{F0C8C6DB-C867-4FD9-866C-B4C0F8F4A6D0}" type="datetime1">
              <a:rPr lang="en-US" smtClean="0"/>
              <a:t>5/9/2020</a:t>
            </a:fld>
            <a:endParaRPr lang="en-US"/>
          </a:p>
        </p:txBody>
      </p:sp>
      <p:sp>
        <p:nvSpPr>
          <p:cNvPr id="8" name="Footer Placeholder 7">
            <a:extLst>
              <a:ext uri="{FF2B5EF4-FFF2-40B4-BE49-F238E27FC236}">
                <a16:creationId xmlns:a16="http://schemas.microsoft.com/office/drawing/2014/main" id="{54F2F07D-D4DF-455C-99F6-E124180547D0}"/>
              </a:ext>
            </a:extLst>
          </p:cNvPr>
          <p:cNvSpPr>
            <a:spLocks noGrp="1"/>
          </p:cNvSpPr>
          <p:nvPr>
            <p:ph type="ftr" sz="quarter" idx="11"/>
          </p:nvPr>
        </p:nvSpPr>
        <p:spPr/>
        <p:txBody>
          <a:bodyPr/>
          <a:lstStyle/>
          <a:p>
            <a:r>
              <a:rPr lang="en-US"/>
              <a:t>Working Capital Finance by Banks</a:t>
            </a:r>
          </a:p>
        </p:txBody>
      </p:sp>
      <p:sp>
        <p:nvSpPr>
          <p:cNvPr id="9" name="Slide Number Placeholder 8">
            <a:extLst>
              <a:ext uri="{FF2B5EF4-FFF2-40B4-BE49-F238E27FC236}">
                <a16:creationId xmlns:a16="http://schemas.microsoft.com/office/drawing/2014/main" id="{D077C813-ED71-4210-9396-D5DFFDD77FF3}"/>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101956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1EC-6DC3-4476-9EC7-B4286C24B1DF}"/>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49E1B168-DC31-4F80-A783-3BCD908771EF}"/>
              </a:ext>
            </a:extLst>
          </p:cNvPr>
          <p:cNvSpPr>
            <a:spLocks noGrp="1"/>
          </p:cNvSpPr>
          <p:nvPr>
            <p:ph type="dt" sz="half" idx="10"/>
          </p:nvPr>
        </p:nvSpPr>
        <p:spPr/>
        <p:txBody>
          <a:bodyPr/>
          <a:lstStyle/>
          <a:p>
            <a:fld id="{31EB8893-8ADA-41B4-B830-C91CC7891CE5}" type="datetime1">
              <a:rPr lang="en-US" smtClean="0"/>
              <a:t>5/9/2020</a:t>
            </a:fld>
            <a:endParaRPr lang="en-US"/>
          </a:p>
        </p:txBody>
      </p:sp>
      <p:sp>
        <p:nvSpPr>
          <p:cNvPr id="4" name="Footer Placeholder 3">
            <a:extLst>
              <a:ext uri="{FF2B5EF4-FFF2-40B4-BE49-F238E27FC236}">
                <a16:creationId xmlns:a16="http://schemas.microsoft.com/office/drawing/2014/main" id="{0E43D864-876C-49CB-93C6-47F4605E0DA7}"/>
              </a:ext>
            </a:extLst>
          </p:cNvPr>
          <p:cNvSpPr>
            <a:spLocks noGrp="1"/>
          </p:cNvSpPr>
          <p:nvPr>
            <p:ph type="ftr" sz="quarter" idx="11"/>
          </p:nvPr>
        </p:nvSpPr>
        <p:spPr/>
        <p:txBody>
          <a:bodyPr/>
          <a:lstStyle/>
          <a:p>
            <a:r>
              <a:rPr lang="en-US"/>
              <a:t>Working Capital Finance by Banks</a:t>
            </a:r>
          </a:p>
        </p:txBody>
      </p:sp>
      <p:sp>
        <p:nvSpPr>
          <p:cNvPr id="5" name="Slide Number Placeholder 4">
            <a:extLst>
              <a:ext uri="{FF2B5EF4-FFF2-40B4-BE49-F238E27FC236}">
                <a16:creationId xmlns:a16="http://schemas.microsoft.com/office/drawing/2014/main" id="{DC131149-D07E-44EC-AE8B-0855F65236F6}"/>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28971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130F3A-2012-4220-B86F-276188378D82}"/>
              </a:ext>
            </a:extLst>
          </p:cNvPr>
          <p:cNvSpPr>
            <a:spLocks noGrp="1"/>
          </p:cNvSpPr>
          <p:nvPr>
            <p:ph type="dt" sz="half" idx="10"/>
          </p:nvPr>
        </p:nvSpPr>
        <p:spPr/>
        <p:txBody>
          <a:bodyPr/>
          <a:lstStyle/>
          <a:p>
            <a:fld id="{3A3F79B1-725E-46CC-9D7C-40E103834865}" type="datetime1">
              <a:rPr lang="en-US" smtClean="0"/>
              <a:t>5/9/2020</a:t>
            </a:fld>
            <a:endParaRPr lang="en-US"/>
          </a:p>
        </p:txBody>
      </p:sp>
      <p:sp>
        <p:nvSpPr>
          <p:cNvPr id="3" name="Footer Placeholder 2">
            <a:extLst>
              <a:ext uri="{FF2B5EF4-FFF2-40B4-BE49-F238E27FC236}">
                <a16:creationId xmlns:a16="http://schemas.microsoft.com/office/drawing/2014/main" id="{A69510B7-541D-4A78-A7CA-A774A880CA11}"/>
              </a:ext>
            </a:extLst>
          </p:cNvPr>
          <p:cNvSpPr>
            <a:spLocks noGrp="1"/>
          </p:cNvSpPr>
          <p:nvPr>
            <p:ph type="ftr" sz="quarter" idx="11"/>
          </p:nvPr>
        </p:nvSpPr>
        <p:spPr/>
        <p:txBody>
          <a:bodyPr/>
          <a:lstStyle/>
          <a:p>
            <a:r>
              <a:rPr lang="en-US"/>
              <a:t>Working Capital Finance by Banks</a:t>
            </a:r>
          </a:p>
        </p:txBody>
      </p:sp>
      <p:sp>
        <p:nvSpPr>
          <p:cNvPr id="4" name="Slide Number Placeholder 3">
            <a:extLst>
              <a:ext uri="{FF2B5EF4-FFF2-40B4-BE49-F238E27FC236}">
                <a16:creationId xmlns:a16="http://schemas.microsoft.com/office/drawing/2014/main" id="{9530F652-8BCE-41D2-8175-FE078FBEE98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74446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E02C3-2AB7-40B1-8F08-23CEAC33F8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1D4E2C-BDD4-4364-A568-716F9D5EC6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634136-2E08-4E41-BD2E-A2B526D73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7C758-9C55-4C8C-9E8A-ADFDDE2DC150}"/>
              </a:ext>
            </a:extLst>
          </p:cNvPr>
          <p:cNvSpPr>
            <a:spLocks noGrp="1"/>
          </p:cNvSpPr>
          <p:nvPr>
            <p:ph type="dt" sz="half" idx="10"/>
          </p:nvPr>
        </p:nvSpPr>
        <p:spPr/>
        <p:txBody>
          <a:bodyPr/>
          <a:lstStyle/>
          <a:p>
            <a:fld id="{9906D52F-60D2-4DC2-B282-A65E1A787CD5}" type="datetime1">
              <a:rPr lang="en-US" smtClean="0"/>
              <a:t>5/9/2020</a:t>
            </a:fld>
            <a:endParaRPr lang="en-US"/>
          </a:p>
        </p:txBody>
      </p:sp>
      <p:sp>
        <p:nvSpPr>
          <p:cNvPr id="6" name="Footer Placeholder 5">
            <a:extLst>
              <a:ext uri="{FF2B5EF4-FFF2-40B4-BE49-F238E27FC236}">
                <a16:creationId xmlns:a16="http://schemas.microsoft.com/office/drawing/2014/main" id="{08356423-A5AC-497C-BC09-19E3F9DCA37D}"/>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2694E1E8-DDCD-4F74-B623-B347B4E93AE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788171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6C27-6ACD-4804-8984-DCE291481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7ED57-8D04-426C-8AF9-66E54EE512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0B6B94-22E4-45E6-A647-BC13147D1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2DA07-04AB-4F17-8E52-0EDF5F338DA7}"/>
              </a:ext>
            </a:extLst>
          </p:cNvPr>
          <p:cNvSpPr>
            <a:spLocks noGrp="1"/>
          </p:cNvSpPr>
          <p:nvPr>
            <p:ph type="dt" sz="half" idx="10"/>
          </p:nvPr>
        </p:nvSpPr>
        <p:spPr/>
        <p:txBody>
          <a:bodyPr/>
          <a:lstStyle/>
          <a:p>
            <a:fld id="{4708BB50-AA78-4A23-A29F-5FB12FCF1344}" type="datetime1">
              <a:rPr lang="en-US" smtClean="0"/>
              <a:t>5/9/2020</a:t>
            </a:fld>
            <a:endParaRPr lang="en-US"/>
          </a:p>
        </p:txBody>
      </p:sp>
      <p:sp>
        <p:nvSpPr>
          <p:cNvPr id="6" name="Footer Placeholder 5">
            <a:extLst>
              <a:ext uri="{FF2B5EF4-FFF2-40B4-BE49-F238E27FC236}">
                <a16:creationId xmlns:a16="http://schemas.microsoft.com/office/drawing/2014/main" id="{ED0A947E-7AF4-439C-BE7B-8C4BC8BAFB7F}"/>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11E0A29F-7E3A-486F-BA8F-B0E4E717DA6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11051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14DC-9733-4028-B0E6-1B8F6CD1F5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B5E069-806E-4214-A058-8C914A2377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8F910-8383-4E04-B2B6-157E1E92CC62}"/>
              </a:ext>
            </a:extLst>
          </p:cNvPr>
          <p:cNvSpPr>
            <a:spLocks noGrp="1"/>
          </p:cNvSpPr>
          <p:nvPr>
            <p:ph type="dt" sz="half" idx="10"/>
          </p:nvPr>
        </p:nvSpPr>
        <p:spPr/>
        <p:txBody>
          <a:bodyPr/>
          <a:lstStyle/>
          <a:p>
            <a:fld id="{96AA0B91-1F5D-421C-9C62-239BDA5E64A5}" type="datetime1">
              <a:rPr lang="en-US" smtClean="0"/>
              <a:t>5/9/2020</a:t>
            </a:fld>
            <a:endParaRPr lang="en-US"/>
          </a:p>
        </p:txBody>
      </p:sp>
      <p:sp>
        <p:nvSpPr>
          <p:cNvPr id="5" name="Footer Placeholder 4">
            <a:extLst>
              <a:ext uri="{FF2B5EF4-FFF2-40B4-BE49-F238E27FC236}">
                <a16:creationId xmlns:a16="http://schemas.microsoft.com/office/drawing/2014/main" id="{B32B3FC6-8DA6-47C3-B77F-983FA3F10AC8}"/>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D3F7E054-2056-4653-9EE3-A9F2EE66A662}"/>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308273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EECE57-9107-443B-BE73-1A326B5C21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45DC2C-D369-4936-9BAF-8947A3D745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9F5A8-9C15-4332-BAAE-E3C664CBFC29}"/>
              </a:ext>
            </a:extLst>
          </p:cNvPr>
          <p:cNvSpPr>
            <a:spLocks noGrp="1"/>
          </p:cNvSpPr>
          <p:nvPr>
            <p:ph type="dt" sz="half" idx="10"/>
          </p:nvPr>
        </p:nvSpPr>
        <p:spPr/>
        <p:txBody>
          <a:bodyPr/>
          <a:lstStyle/>
          <a:p>
            <a:fld id="{C020BAFE-49D4-4965-BF4A-7ED17B13E889}" type="datetime1">
              <a:rPr lang="en-US" smtClean="0"/>
              <a:t>5/9/2020</a:t>
            </a:fld>
            <a:endParaRPr lang="en-US"/>
          </a:p>
        </p:txBody>
      </p:sp>
      <p:sp>
        <p:nvSpPr>
          <p:cNvPr id="5" name="Footer Placeholder 4">
            <a:extLst>
              <a:ext uri="{FF2B5EF4-FFF2-40B4-BE49-F238E27FC236}">
                <a16:creationId xmlns:a16="http://schemas.microsoft.com/office/drawing/2014/main" id="{30624048-A6C2-43C9-8240-1CD2D66AE6E1}"/>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A1607455-4E4D-4B9E-8FB3-6B73DE40D8DB}"/>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755548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63BDB-6FAA-46C0-BC49-7C39AA10E3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0D0B9A-FC1C-4AAB-B8C6-1E26007F47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F0EED-8948-4802-948F-20E38B3B8E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AA7902-C0D2-4806-9A54-47FC5E443E8E}" type="datetime1">
              <a:rPr lang="en-US" smtClean="0"/>
              <a:t>5/9/2020</a:t>
            </a:fld>
            <a:endParaRPr lang="en-US"/>
          </a:p>
        </p:txBody>
      </p:sp>
      <p:sp>
        <p:nvSpPr>
          <p:cNvPr id="5" name="Footer Placeholder 4">
            <a:extLst>
              <a:ext uri="{FF2B5EF4-FFF2-40B4-BE49-F238E27FC236}">
                <a16:creationId xmlns:a16="http://schemas.microsoft.com/office/drawing/2014/main" id="{2C11BF84-B8BB-4E75-A2AD-4E9A460529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Working Capital Finance by Banks</a:t>
            </a:r>
          </a:p>
        </p:txBody>
      </p:sp>
      <p:sp>
        <p:nvSpPr>
          <p:cNvPr id="6" name="Slide Number Placeholder 5">
            <a:extLst>
              <a:ext uri="{FF2B5EF4-FFF2-40B4-BE49-F238E27FC236}">
                <a16:creationId xmlns:a16="http://schemas.microsoft.com/office/drawing/2014/main" id="{F8DAC27F-5F8F-4B56-A3D5-E50F95E5AD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44658-3FEC-4255-9322-97F9C6B47199}" type="slidenum">
              <a:rPr lang="en-US" smtClean="0"/>
              <a:t>‹#›</a:t>
            </a:fld>
            <a:endParaRPr lang="en-US"/>
          </a:p>
        </p:txBody>
      </p:sp>
    </p:spTree>
    <p:extLst>
      <p:ext uri="{BB962C8B-B14F-4D97-AF65-F5344CB8AC3E}">
        <p14:creationId xmlns:p14="http://schemas.microsoft.com/office/powerpoint/2010/main" val="126271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1D42-5A27-443C-9C7A-930894E43FCB}"/>
              </a:ext>
            </a:extLst>
          </p:cNvPr>
          <p:cNvSpPr>
            <a:spLocks noGrp="1"/>
          </p:cNvSpPr>
          <p:nvPr>
            <p:ph type="ctrTitle"/>
          </p:nvPr>
        </p:nvSpPr>
        <p:spPr/>
        <p:txBody>
          <a:bodyPr/>
          <a:lstStyle/>
          <a:p>
            <a:r>
              <a:rPr lang="en-US" dirty="0"/>
              <a:t>Working Capital Management &amp; Finance</a:t>
            </a:r>
          </a:p>
        </p:txBody>
      </p:sp>
      <p:sp>
        <p:nvSpPr>
          <p:cNvPr id="3" name="Subtitle 2">
            <a:extLst>
              <a:ext uri="{FF2B5EF4-FFF2-40B4-BE49-F238E27FC236}">
                <a16:creationId xmlns:a16="http://schemas.microsoft.com/office/drawing/2014/main" id="{D94D2CBC-419F-4504-B307-1E14FA88F17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6480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4FBC9-81AF-4884-81AB-F2CD3E4FCD32}"/>
              </a:ext>
            </a:extLst>
          </p:cNvPr>
          <p:cNvSpPr>
            <a:spLocks noGrp="1"/>
          </p:cNvSpPr>
          <p:nvPr>
            <p:ph type="title"/>
          </p:nvPr>
        </p:nvSpPr>
        <p:spPr/>
        <p:txBody>
          <a:bodyPr/>
          <a:lstStyle/>
          <a:p>
            <a:r>
              <a:rPr lang="en-US" dirty="0"/>
              <a:t>Learning Objective </a:t>
            </a:r>
          </a:p>
        </p:txBody>
      </p:sp>
      <p:sp>
        <p:nvSpPr>
          <p:cNvPr id="3" name="Content Placeholder 2">
            <a:extLst>
              <a:ext uri="{FF2B5EF4-FFF2-40B4-BE49-F238E27FC236}">
                <a16:creationId xmlns:a16="http://schemas.microsoft.com/office/drawing/2014/main" id="{B513640F-60AC-41B1-9B17-8B6790C1AD11}"/>
              </a:ext>
            </a:extLst>
          </p:cNvPr>
          <p:cNvSpPr>
            <a:spLocks noGrp="1"/>
          </p:cNvSpPr>
          <p:nvPr>
            <p:ph idx="1"/>
          </p:nvPr>
        </p:nvSpPr>
        <p:spPr/>
        <p:txBody>
          <a:bodyPr>
            <a:normAutofit/>
          </a:bodyPr>
          <a:lstStyle/>
          <a:p>
            <a:r>
              <a:rPr lang="en-US" dirty="0"/>
              <a:t>Understand the importance of working capital.</a:t>
            </a:r>
          </a:p>
          <a:p>
            <a:r>
              <a:rPr lang="en-US" dirty="0"/>
              <a:t>Explain how the definition of "working capital" differs between financial analysts and accountants. </a:t>
            </a:r>
          </a:p>
          <a:p>
            <a:r>
              <a:rPr lang="en-US" dirty="0"/>
              <a:t>Understand the two fundamental decision issues in working capital management -- and the trade-offs involved in making these decisions. </a:t>
            </a:r>
          </a:p>
          <a:p>
            <a:r>
              <a:rPr lang="en-US" dirty="0"/>
              <a:t>Discuss how to determine the optimal level of current assets. </a:t>
            </a:r>
          </a:p>
          <a:p>
            <a:r>
              <a:rPr lang="en-US" dirty="0"/>
              <a:t>Describe the relationship between profitability, liquidity, and risk in the management of working capital. The liquidity-profitability trade-off.</a:t>
            </a:r>
          </a:p>
        </p:txBody>
      </p:sp>
    </p:spTree>
    <p:extLst>
      <p:ext uri="{BB962C8B-B14F-4D97-AF65-F5344CB8AC3E}">
        <p14:creationId xmlns:p14="http://schemas.microsoft.com/office/powerpoint/2010/main" val="183320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92A8B-F4E7-4101-BD0A-B2500858212F}"/>
              </a:ext>
            </a:extLst>
          </p:cNvPr>
          <p:cNvSpPr>
            <a:spLocks noGrp="1"/>
          </p:cNvSpPr>
          <p:nvPr>
            <p:ph type="title"/>
          </p:nvPr>
        </p:nvSpPr>
        <p:spPr/>
        <p:txBody>
          <a:bodyPr/>
          <a:lstStyle/>
          <a:p>
            <a:r>
              <a:rPr lang="en-US" dirty="0"/>
              <a:t>Learning Objective </a:t>
            </a:r>
            <a:r>
              <a:rPr lang="en-US" dirty="0" err="1"/>
              <a:t>contd</a:t>
            </a:r>
            <a:r>
              <a:rPr lang="en-US" dirty="0"/>
              <a:t>…</a:t>
            </a:r>
          </a:p>
        </p:txBody>
      </p:sp>
      <p:sp>
        <p:nvSpPr>
          <p:cNvPr id="3" name="Content Placeholder 2">
            <a:extLst>
              <a:ext uri="{FF2B5EF4-FFF2-40B4-BE49-F238E27FC236}">
                <a16:creationId xmlns:a16="http://schemas.microsoft.com/office/drawing/2014/main" id="{98BA8A4E-7EE2-4891-BA8F-A0D84D7D9206}"/>
              </a:ext>
            </a:extLst>
          </p:cNvPr>
          <p:cNvSpPr>
            <a:spLocks noGrp="1"/>
          </p:cNvSpPr>
          <p:nvPr>
            <p:ph idx="1"/>
          </p:nvPr>
        </p:nvSpPr>
        <p:spPr/>
        <p:txBody>
          <a:bodyPr/>
          <a:lstStyle/>
          <a:p>
            <a:r>
              <a:rPr lang="en-US" dirty="0"/>
              <a:t>Explain how to classify working capital according to its “components” and according to “time” (i.e., either permanent or temporary). </a:t>
            </a:r>
          </a:p>
          <a:p>
            <a:r>
              <a:rPr lang="en-US" dirty="0"/>
              <a:t>Describe the hedging (maturity matching) approach to financing and the advantages/disadvantages of short- versus long-term financing. </a:t>
            </a:r>
          </a:p>
          <a:p>
            <a:r>
              <a:rPr lang="en-US" dirty="0"/>
              <a:t>Explain how the financial manager combines the current asset decision with the liability structure decision. </a:t>
            </a:r>
          </a:p>
          <a:p>
            <a:r>
              <a:rPr lang="en-US" dirty="0"/>
              <a:t>The risk and return implications of alternative approaches to working capital financing policy.</a:t>
            </a:r>
          </a:p>
        </p:txBody>
      </p:sp>
    </p:spTree>
    <p:extLst>
      <p:ext uri="{BB962C8B-B14F-4D97-AF65-F5344CB8AC3E}">
        <p14:creationId xmlns:p14="http://schemas.microsoft.com/office/powerpoint/2010/main" val="286233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7ECD4-A099-4A18-9E7E-E3A7164CEA8A}"/>
              </a:ext>
            </a:extLst>
          </p:cNvPr>
          <p:cNvSpPr>
            <a:spLocks noGrp="1"/>
          </p:cNvSpPr>
          <p:nvPr>
            <p:ph type="title"/>
          </p:nvPr>
        </p:nvSpPr>
        <p:spPr/>
        <p:txBody>
          <a:bodyPr/>
          <a:lstStyle/>
          <a:p>
            <a:r>
              <a:rPr lang="en-US" dirty="0"/>
              <a:t>Overview of working capital management</a:t>
            </a:r>
          </a:p>
        </p:txBody>
      </p:sp>
      <p:sp>
        <p:nvSpPr>
          <p:cNvPr id="3" name="Content Placeholder 2">
            <a:extLst>
              <a:ext uri="{FF2B5EF4-FFF2-40B4-BE49-F238E27FC236}">
                <a16:creationId xmlns:a16="http://schemas.microsoft.com/office/drawing/2014/main" id="{892827B9-72F5-413F-9616-E1F463638738}"/>
              </a:ext>
            </a:extLst>
          </p:cNvPr>
          <p:cNvSpPr>
            <a:spLocks noGrp="1"/>
          </p:cNvSpPr>
          <p:nvPr>
            <p:ph idx="1"/>
          </p:nvPr>
        </p:nvSpPr>
        <p:spPr/>
        <p:txBody>
          <a:bodyPr/>
          <a:lstStyle/>
          <a:p>
            <a:r>
              <a:rPr lang="en-US" dirty="0"/>
              <a:t>Working Capital Concepts</a:t>
            </a:r>
          </a:p>
          <a:p>
            <a:r>
              <a:rPr lang="en-US" dirty="0"/>
              <a:t>Working Capital Issues</a:t>
            </a:r>
          </a:p>
          <a:p>
            <a:r>
              <a:rPr lang="en-US" dirty="0"/>
              <a:t>Financing Current Assets: Short-Term and Long-Term Mix</a:t>
            </a:r>
          </a:p>
          <a:p>
            <a:r>
              <a:rPr lang="en-US" dirty="0"/>
              <a:t>Combining Liability Structure and Current Asset Decisions</a:t>
            </a:r>
          </a:p>
          <a:p>
            <a:endParaRPr lang="en-US" dirty="0"/>
          </a:p>
        </p:txBody>
      </p:sp>
    </p:spTree>
    <p:extLst>
      <p:ext uri="{BB962C8B-B14F-4D97-AF65-F5344CB8AC3E}">
        <p14:creationId xmlns:p14="http://schemas.microsoft.com/office/powerpoint/2010/main" val="164754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3B6C62-259D-44AC-9AAE-775B9612E836}"/>
              </a:ext>
            </a:extLst>
          </p:cNvPr>
          <p:cNvPicPr>
            <a:picLocks noChangeAspect="1"/>
          </p:cNvPicPr>
          <p:nvPr/>
        </p:nvPicPr>
        <p:blipFill rotWithShape="1">
          <a:blip r:embed="rId2"/>
          <a:srcRect l="20538" t="22345" r="34577" b="7673"/>
          <a:stretch/>
        </p:blipFill>
        <p:spPr>
          <a:xfrm>
            <a:off x="2536874" y="469125"/>
            <a:ext cx="7118252" cy="6239908"/>
          </a:xfrm>
          <a:prstGeom prst="rect">
            <a:avLst/>
          </a:prstGeom>
        </p:spPr>
      </p:pic>
    </p:spTree>
    <p:extLst>
      <p:ext uri="{BB962C8B-B14F-4D97-AF65-F5344CB8AC3E}">
        <p14:creationId xmlns:p14="http://schemas.microsoft.com/office/powerpoint/2010/main" val="3961190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a:extLst>
              <a:ext uri="{FF2B5EF4-FFF2-40B4-BE49-F238E27FC236}">
                <a16:creationId xmlns:a16="http://schemas.microsoft.com/office/drawing/2014/main" id="{B0C8344A-15D0-454F-A0CB-0D5E348DD97A}"/>
              </a:ext>
            </a:extLst>
          </p:cNvPr>
          <p:cNvSpPr>
            <a:spLocks noGrp="1" noChangeArrowheads="1"/>
          </p:cNvSpPr>
          <p:nvPr>
            <p:ph type="title"/>
          </p:nvPr>
        </p:nvSpPr>
        <p:spPr/>
        <p:txBody>
          <a:bodyPr>
            <a:normAutofit/>
          </a:bodyPr>
          <a:lstStyle/>
          <a:p>
            <a:pPr eaLnBrk="1" hangingPunct="1"/>
            <a:r>
              <a:rPr lang="en-US" altLang="en-US" dirty="0"/>
              <a:t>Working capital Introduction</a:t>
            </a:r>
            <a:endParaRPr lang="en-US" altLang="en-US" sz="4800" dirty="0"/>
          </a:p>
        </p:txBody>
      </p:sp>
      <p:sp>
        <p:nvSpPr>
          <p:cNvPr id="4099" name="Rectangle 5">
            <a:extLst>
              <a:ext uri="{FF2B5EF4-FFF2-40B4-BE49-F238E27FC236}">
                <a16:creationId xmlns:a16="http://schemas.microsoft.com/office/drawing/2014/main" id="{BFEA6254-A9A2-4538-8E85-5D5F568AFF11}"/>
              </a:ext>
            </a:extLst>
          </p:cNvPr>
          <p:cNvSpPr>
            <a:spLocks noGrp="1" noChangeArrowheads="1"/>
          </p:cNvSpPr>
          <p:nvPr>
            <p:ph idx="1"/>
          </p:nvPr>
        </p:nvSpPr>
        <p:spPr/>
        <p:txBody>
          <a:bodyPr/>
          <a:lstStyle/>
          <a:p>
            <a:pPr algn="just" eaLnBrk="1" hangingPunct="1">
              <a:lnSpc>
                <a:spcPct val="90000"/>
              </a:lnSpc>
            </a:pPr>
            <a:r>
              <a:rPr lang="en-US" altLang="en-US" dirty="0"/>
              <a:t>Working capital typically means the firm’s holding of current or short-term assets such as cash, receivables, inventory and marketable securities.</a:t>
            </a:r>
          </a:p>
          <a:p>
            <a:pPr algn="just" eaLnBrk="1" hangingPunct="1">
              <a:lnSpc>
                <a:spcPct val="90000"/>
              </a:lnSpc>
            </a:pPr>
            <a:endParaRPr lang="en-US" altLang="en-US" dirty="0"/>
          </a:p>
          <a:p>
            <a:pPr algn="just" eaLnBrk="1" hangingPunct="1">
              <a:lnSpc>
                <a:spcPct val="90000"/>
              </a:lnSpc>
            </a:pPr>
            <a:r>
              <a:rPr lang="en-US" altLang="en-US" dirty="0"/>
              <a:t>These items are also referred to as circulating capital </a:t>
            </a:r>
          </a:p>
          <a:p>
            <a:pPr algn="just" eaLnBrk="1" hangingPunct="1">
              <a:lnSpc>
                <a:spcPct val="90000"/>
              </a:lnSpc>
            </a:pPr>
            <a:endParaRPr lang="en-US" altLang="en-US" dirty="0"/>
          </a:p>
          <a:p>
            <a:pPr algn="just" eaLnBrk="1" hangingPunct="1">
              <a:lnSpc>
                <a:spcPct val="90000"/>
              </a:lnSpc>
            </a:pPr>
            <a:r>
              <a:rPr lang="en-US" altLang="en-US" dirty="0"/>
              <a:t>Corporate executives devote a considerable amount of attention to the management of working capital.</a:t>
            </a:r>
          </a:p>
        </p:txBody>
      </p:sp>
    </p:spTree>
    <p:extLst>
      <p:ext uri="{BB962C8B-B14F-4D97-AF65-F5344CB8AC3E}">
        <p14:creationId xmlns:p14="http://schemas.microsoft.com/office/powerpoint/2010/main" val="321773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EDF6-A0D3-4982-8E2B-7854EB0CD07E}"/>
              </a:ext>
            </a:extLst>
          </p:cNvPr>
          <p:cNvSpPr>
            <a:spLocks noGrp="1"/>
          </p:cNvSpPr>
          <p:nvPr>
            <p:ph type="title"/>
          </p:nvPr>
        </p:nvSpPr>
        <p:spPr/>
        <p:txBody>
          <a:bodyPr/>
          <a:lstStyle/>
          <a:p>
            <a:r>
              <a:rPr lang="en-US" dirty="0"/>
              <a:t>Definition of working capital</a:t>
            </a:r>
          </a:p>
        </p:txBody>
      </p:sp>
      <p:sp>
        <p:nvSpPr>
          <p:cNvPr id="3" name="Content Placeholder 2">
            <a:extLst>
              <a:ext uri="{FF2B5EF4-FFF2-40B4-BE49-F238E27FC236}">
                <a16:creationId xmlns:a16="http://schemas.microsoft.com/office/drawing/2014/main" id="{A4667569-F322-4689-BC6D-71D258D9832C}"/>
              </a:ext>
            </a:extLst>
          </p:cNvPr>
          <p:cNvSpPr>
            <a:spLocks noGrp="1"/>
          </p:cNvSpPr>
          <p:nvPr>
            <p:ph idx="1"/>
          </p:nvPr>
        </p:nvSpPr>
        <p:spPr/>
        <p:txBody>
          <a:bodyPr>
            <a:normAutofit lnSpcReduction="10000"/>
          </a:bodyPr>
          <a:lstStyle/>
          <a:p>
            <a:r>
              <a:rPr lang="en-US" dirty="0"/>
              <a:t>Working Capital refers to that part of the firm’s capital, which is required for financing </a:t>
            </a:r>
          </a:p>
          <a:p>
            <a:pPr lvl="1"/>
            <a:r>
              <a:rPr lang="en-US" dirty="0"/>
              <a:t>short-term or current assets such as cash marketable securities, debtors and inventories.  </a:t>
            </a:r>
          </a:p>
          <a:p>
            <a:pPr lvl="1"/>
            <a:endParaRPr lang="en-US" dirty="0"/>
          </a:p>
          <a:p>
            <a:r>
              <a:rPr lang="en-US" dirty="0"/>
              <a:t>Funds thus, invested in current assets keep revolving fast and are constantly converted into cash and this cash flow out again in exchange for other current assets.  </a:t>
            </a:r>
          </a:p>
          <a:p>
            <a:endParaRPr lang="en-US" dirty="0"/>
          </a:p>
          <a:p>
            <a:r>
              <a:rPr lang="en-US" dirty="0"/>
              <a:t>Working Capital is also known as revolving or circulating capital or short-term capital.</a:t>
            </a:r>
          </a:p>
        </p:txBody>
      </p:sp>
    </p:spTree>
    <p:extLst>
      <p:ext uri="{BB962C8B-B14F-4D97-AF65-F5344CB8AC3E}">
        <p14:creationId xmlns:p14="http://schemas.microsoft.com/office/powerpoint/2010/main" val="94016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B8A6-DD5C-471A-9860-181DADE80BBE}"/>
              </a:ext>
            </a:extLst>
          </p:cNvPr>
          <p:cNvSpPr>
            <a:spLocks noGrp="1"/>
          </p:cNvSpPr>
          <p:nvPr>
            <p:ph type="title"/>
          </p:nvPr>
        </p:nvSpPr>
        <p:spPr/>
        <p:txBody>
          <a:bodyPr/>
          <a:lstStyle/>
          <a:p>
            <a:r>
              <a:rPr lang="en-US" altLang="en-US" dirty="0"/>
              <a:t>Significance of Working Capital Management</a:t>
            </a:r>
            <a:endParaRPr lang="en-US" dirty="0"/>
          </a:p>
        </p:txBody>
      </p:sp>
      <p:sp>
        <p:nvSpPr>
          <p:cNvPr id="3" name="Content Placeholder 2">
            <a:extLst>
              <a:ext uri="{FF2B5EF4-FFF2-40B4-BE49-F238E27FC236}">
                <a16:creationId xmlns:a16="http://schemas.microsoft.com/office/drawing/2014/main" id="{AF63ABDD-A107-4FA2-B232-CD9C0643D5A5}"/>
              </a:ext>
            </a:extLst>
          </p:cNvPr>
          <p:cNvSpPr>
            <a:spLocks noGrp="1"/>
          </p:cNvSpPr>
          <p:nvPr>
            <p:ph idx="1"/>
          </p:nvPr>
        </p:nvSpPr>
        <p:spPr/>
        <p:txBody>
          <a:bodyPr/>
          <a:lstStyle/>
          <a:p>
            <a:pPr marL="457200" indent="-457200">
              <a:spcBef>
                <a:spcPct val="10000"/>
              </a:spcBef>
              <a:spcAft>
                <a:spcPct val="10000"/>
              </a:spcAft>
            </a:pPr>
            <a:r>
              <a:rPr lang="en-US" altLang="en-US" dirty="0"/>
              <a:t>In a typical manufacturing firm, current assets exceed one-half of total assets.</a:t>
            </a:r>
          </a:p>
          <a:p>
            <a:pPr marL="457200" indent="-457200">
              <a:spcBef>
                <a:spcPct val="10000"/>
              </a:spcBef>
              <a:spcAft>
                <a:spcPct val="10000"/>
              </a:spcAft>
            </a:pPr>
            <a:r>
              <a:rPr lang="en-US" altLang="en-US" dirty="0"/>
              <a:t>Excessive levels can result in a substandard Return on Investment (ROI).</a:t>
            </a:r>
          </a:p>
          <a:p>
            <a:pPr marL="457200" indent="-457200">
              <a:spcBef>
                <a:spcPct val="10000"/>
              </a:spcBef>
              <a:spcAft>
                <a:spcPct val="10000"/>
              </a:spcAft>
            </a:pPr>
            <a:r>
              <a:rPr lang="en-US" altLang="en-US" dirty="0"/>
              <a:t>Current liabilities are the principal source of external financing for small firms.</a:t>
            </a:r>
          </a:p>
          <a:p>
            <a:pPr marL="457200" indent="-457200">
              <a:spcBef>
                <a:spcPct val="10000"/>
              </a:spcBef>
              <a:spcAft>
                <a:spcPct val="10000"/>
              </a:spcAft>
            </a:pPr>
            <a:r>
              <a:rPr lang="en-US" altLang="en-US" dirty="0"/>
              <a:t>Requires continuous, day-to-day managerial supervision.</a:t>
            </a:r>
          </a:p>
          <a:p>
            <a:pPr marL="457200" indent="-457200">
              <a:spcBef>
                <a:spcPct val="10000"/>
              </a:spcBef>
              <a:spcAft>
                <a:spcPct val="10000"/>
              </a:spcAft>
            </a:pPr>
            <a:r>
              <a:rPr lang="en-US" altLang="en-US" dirty="0"/>
              <a:t>Working capital management affects the company’s risk, return, and share price.</a:t>
            </a:r>
          </a:p>
        </p:txBody>
      </p:sp>
    </p:spTree>
    <p:extLst>
      <p:ext uri="{BB962C8B-B14F-4D97-AF65-F5344CB8AC3E}">
        <p14:creationId xmlns:p14="http://schemas.microsoft.com/office/powerpoint/2010/main" val="2647367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545A6F-F357-420A-966D-49467514361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determining working capital</a:t>
            </a:r>
          </a:p>
        </p:txBody>
      </p:sp>
      <p:sp>
        <p:nvSpPr>
          <p:cNvPr id="4" name="Content Placeholder 3">
            <a:extLst>
              <a:ext uri="{FF2B5EF4-FFF2-40B4-BE49-F238E27FC236}">
                <a16:creationId xmlns:a16="http://schemas.microsoft.com/office/drawing/2014/main" id="{AC95B45F-EAA5-4EDC-9EEA-C672F13C7765}"/>
              </a:ext>
            </a:extLst>
          </p:cNvPr>
          <p:cNvSpPr>
            <a:spLocks noGrp="1"/>
          </p:cNvSpPr>
          <p:nvPr>
            <p:ph sz="half"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Nature of the Industry</a:t>
            </a:r>
          </a:p>
          <a:p>
            <a:r>
              <a:rPr lang="en-US" dirty="0">
                <a:latin typeface="Times New Roman" panose="02020603050405020304" pitchFamily="18" charset="0"/>
                <a:cs typeface="Times New Roman" panose="02020603050405020304" pitchFamily="18" charset="0"/>
              </a:rPr>
              <a:t>Demand of Industry</a:t>
            </a:r>
          </a:p>
          <a:p>
            <a:r>
              <a:rPr lang="en-US" dirty="0">
                <a:latin typeface="Times New Roman" panose="02020603050405020304" pitchFamily="18" charset="0"/>
                <a:cs typeface="Times New Roman" panose="02020603050405020304" pitchFamily="18" charset="0"/>
              </a:rPr>
              <a:t>Cash requirements</a:t>
            </a:r>
          </a:p>
          <a:p>
            <a:r>
              <a:rPr lang="en-US" dirty="0">
                <a:latin typeface="Times New Roman" panose="02020603050405020304" pitchFamily="18" charset="0"/>
                <a:cs typeface="Times New Roman" panose="02020603050405020304" pitchFamily="18" charset="0"/>
              </a:rPr>
              <a:t>Nature of the Business</a:t>
            </a:r>
          </a:p>
          <a:p>
            <a:r>
              <a:rPr lang="en-US" dirty="0">
                <a:latin typeface="Times New Roman" panose="02020603050405020304" pitchFamily="18" charset="0"/>
                <a:cs typeface="Times New Roman" panose="02020603050405020304" pitchFamily="18" charset="0"/>
              </a:rPr>
              <a:t>Manufacturing time</a:t>
            </a:r>
          </a:p>
          <a:p>
            <a:r>
              <a:rPr lang="en-US" dirty="0">
                <a:latin typeface="Times New Roman" panose="02020603050405020304" pitchFamily="18" charset="0"/>
                <a:cs typeface="Times New Roman" panose="02020603050405020304" pitchFamily="18" charset="0"/>
              </a:rPr>
              <a:t>Volume of Sales</a:t>
            </a:r>
          </a:p>
          <a:p>
            <a:r>
              <a:rPr lang="en-US" dirty="0">
                <a:latin typeface="Times New Roman" panose="02020603050405020304" pitchFamily="18" charset="0"/>
                <a:cs typeface="Times New Roman" panose="02020603050405020304" pitchFamily="18" charset="0"/>
              </a:rPr>
              <a:t>Terms of Purchase and Sales</a:t>
            </a:r>
          </a:p>
          <a:p>
            <a:r>
              <a:rPr lang="en-US" dirty="0">
                <a:latin typeface="Times New Roman" panose="02020603050405020304" pitchFamily="18" charset="0"/>
                <a:cs typeface="Times New Roman" panose="02020603050405020304" pitchFamily="18" charset="0"/>
              </a:rPr>
              <a:t>Inventory Turnover</a:t>
            </a:r>
          </a:p>
          <a:p>
            <a:r>
              <a:rPr lang="en-US" dirty="0">
                <a:latin typeface="Times New Roman" panose="02020603050405020304" pitchFamily="18" charset="0"/>
                <a:cs typeface="Times New Roman" panose="02020603050405020304" pitchFamily="18" charset="0"/>
              </a:rPr>
              <a:t>Business Turnover</a:t>
            </a:r>
          </a:p>
          <a:p>
            <a:r>
              <a:rPr lang="en-US" dirty="0">
                <a:latin typeface="Times New Roman" panose="02020603050405020304" pitchFamily="18" charset="0"/>
                <a:cs typeface="Times New Roman" panose="02020603050405020304" pitchFamily="18" charset="0"/>
              </a:rPr>
              <a:t>Business Cycle</a:t>
            </a:r>
          </a:p>
          <a:p>
            <a:r>
              <a:rPr lang="en-US" dirty="0">
                <a:latin typeface="Times New Roman" panose="02020603050405020304" pitchFamily="18" charset="0"/>
                <a:cs typeface="Times New Roman" panose="02020603050405020304" pitchFamily="18" charset="0"/>
              </a:rPr>
              <a:t>Current Assets requirements</a:t>
            </a:r>
          </a:p>
        </p:txBody>
      </p:sp>
      <p:sp>
        <p:nvSpPr>
          <p:cNvPr id="5" name="Content Placeholder 4">
            <a:extLst>
              <a:ext uri="{FF2B5EF4-FFF2-40B4-BE49-F238E27FC236}">
                <a16:creationId xmlns:a16="http://schemas.microsoft.com/office/drawing/2014/main" id="{D5251CB2-1B1A-4B61-82EE-6C2EC355E1F4}"/>
              </a:ext>
            </a:extLst>
          </p:cNvPr>
          <p:cNvSpPr>
            <a:spLocks noGrp="1"/>
          </p:cNvSpPr>
          <p:nvPr>
            <p:ph sz="half" idx="2"/>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Production Cycle </a:t>
            </a:r>
          </a:p>
          <a:p>
            <a:r>
              <a:rPr lang="en-US" dirty="0">
                <a:latin typeface="Times New Roman" panose="02020603050405020304" pitchFamily="18" charset="0"/>
                <a:cs typeface="Times New Roman" panose="02020603050405020304" pitchFamily="18" charset="0"/>
              </a:rPr>
              <a:t>Credit control</a:t>
            </a:r>
          </a:p>
          <a:p>
            <a:r>
              <a:rPr lang="en-US" dirty="0">
                <a:latin typeface="Times New Roman" panose="02020603050405020304" pitchFamily="18" charset="0"/>
                <a:cs typeface="Times New Roman" panose="02020603050405020304" pitchFamily="18" charset="0"/>
              </a:rPr>
              <a:t>Inflation or Price level changes</a:t>
            </a:r>
          </a:p>
          <a:p>
            <a:r>
              <a:rPr lang="en-US" dirty="0">
                <a:latin typeface="Times New Roman" panose="02020603050405020304" pitchFamily="18" charset="0"/>
                <a:cs typeface="Times New Roman" panose="02020603050405020304" pitchFamily="18" charset="0"/>
              </a:rPr>
              <a:t>Profit planning and control</a:t>
            </a:r>
          </a:p>
          <a:p>
            <a:r>
              <a:rPr lang="en-US" dirty="0">
                <a:latin typeface="Times New Roman" panose="02020603050405020304" pitchFamily="18" charset="0"/>
                <a:cs typeface="Times New Roman" panose="02020603050405020304" pitchFamily="18" charset="0"/>
              </a:rPr>
              <a:t>Repayment ability</a:t>
            </a:r>
          </a:p>
          <a:p>
            <a:r>
              <a:rPr lang="en-US" dirty="0">
                <a:latin typeface="Times New Roman" panose="02020603050405020304" pitchFamily="18" charset="0"/>
                <a:cs typeface="Times New Roman" panose="02020603050405020304" pitchFamily="18" charset="0"/>
              </a:rPr>
              <a:t>Cash reserves</a:t>
            </a:r>
          </a:p>
          <a:p>
            <a:r>
              <a:rPr lang="en-US" dirty="0">
                <a:latin typeface="Times New Roman" panose="02020603050405020304" pitchFamily="18" charset="0"/>
                <a:cs typeface="Times New Roman" panose="02020603050405020304" pitchFamily="18" charset="0"/>
              </a:rPr>
              <a:t>Operation efficiency</a:t>
            </a:r>
          </a:p>
          <a:p>
            <a:r>
              <a:rPr lang="en-US" dirty="0">
                <a:latin typeface="Times New Roman" panose="02020603050405020304" pitchFamily="18" charset="0"/>
                <a:cs typeface="Times New Roman" panose="02020603050405020304" pitchFamily="18" charset="0"/>
              </a:rPr>
              <a:t>Change in Technology</a:t>
            </a:r>
          </a:p>
          <a:p>
            <a:r>
              <a:rPr lang="en-US" dirty="0">
                <a:latin typeface="Times New Roman" panose="02020603050405020304" pitchFamily="18" charset="0"/>
                <a:cs typeface="Times New Roman" panose="02020603050405020304" pitchFamily="18" charset="0"/>
              </a:rPr>
              <a:t>Firm’s finance and dividend policy </a:t>
            </a:r>
          </a:p>
          <a:p>
            <a:r>
              <a:rPr lang="en-US" dirty="0">
                <a:latin typeface="Times New Roman" panose="02020603050405020304" pitchFamily="18" charset="0"/>
                <a:cs typeface="Times New Roman" panose="02020603050405020304" pitchFamily="18" charset="0"/>
              </a:rPr>
              <a:t>Attitude towards Risk</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287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EBAAB25-EB75-4058-BA1F-8D70C87FBF6F}"/>
              </a:ext>
            </a:extLst>
          </p:cNvPr>
          <p:cNvGrpSpPr/>
          <p:nvPr/>
        </p:nvGrpSpPr>
        <p:grpSpPr>
          <a:xfrm>
            <a:off x="2295939" y="1920875"/>
            <a:ext cx="7391400" cy="4572000"/>
            <a:chOff x="2667000" y="1295400"/>
            <a:chExt cx="7391400" cy="4572000"/>
          </a:xfrm>
        </p:grpSpPr>
        <p:sp>
          <p:nvSpPr>
            <p:cNvPr id="65539" name="Rectangle 3">
              <a:extLst>
                <a:ext uri="{FF2B5EF4-FFF2-40B4-BE49-F238E27FC236}">
                  <a16:creationId xmlns:a16="http://schemas.microsoft.com/office/drawing/2014/main" id="{F7ADBB64-843F-4809-8E64-06264A459269}"/>
                </a:ext>
              </a:extLst>
            </p:cNvPr>
            <p:cNvSpPr>
              <a:spLocks noChangeArrowheads="1"/>
            </p:cNvSpPr>
            <p:nvPr/>
          </p:nvSpPr>
          <p:spPr bwMode="auto">
            <a:xfrm>
              <a:off x="4610100" y="1295400"/>
              <a:ext cx="2857500" cy="5715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WORKING CAPITAL</a:t>
              </a:r>
            </a:p>
          </p:txBody>
        </p:sp>
        <p:sp>
          <p:nvSpPr>
            <p:cNvPr id="65540" name="Rectangle 4">
              <a:extLst>
                <a:ext uri="{FF2B5EF4-FFF2-40B4-BE49-F238E27FC236}">
                  <a16:creationId xmlns:a16="http://schemas.microsoft.com/office/drawing/2014/main" id="{0474A446-AF50-4E19-BF42-5D37BA88D4C7}"/>
                </a:ext>
              </a:extLst>
            </p:cNvPr>
            <p:cNvSpPr>
              <a:spLocks noChangeArrowheads="1"/>
            </p:cNvSpPr>
            <p:nvPr/>
          </p:nvSpPr>
          <p:spPr bwMode="auto">
            <a:xfrm>
              <a:off x="3238500" y="2209800"/>
              <a:ext cx="18288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BASIS OF CONCEPT</a:t>
              </a:r>
            </a:p>
          </p:txBody>
        </p:sp>
        <p:sp>
          <p:nvSpPr>
            <p:cNvPr id="65541" name="Rectangle 5">
              <a:extLst>
                <a:ext uri="{FF2B5EF4-FFF2-40B4-BE49-F238E27FC236}">
                  <a16:creationId xmlns:a16="http://schemas.microsoft.com/office/drawing/2014/main" id="{A55B680E-5769-4604-8704-A70327699F06}"/>
                </a:ext>
              </a:extLst>
            </p:cNvPr>
            <p:cNvSpPr>
              <a:spLocks noChangeArrowheads="1"/>
            </p:cNvSpPr>
            <p:nvPr/>
          </p:nvSpPr>
          <p:spPr bwMode="auto">
            <a:xfrm>
              <a:off x="6858000" y="2209800"/>
              <a:ext cx="1828800" cy="6858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BASIS OF TIME</a:t>
              </a:r>
            </a:p>
          </p:txBody>
        </p:sp>
        <p:sp>
          <p:nvSpPr>
            <p:cNvPr id="65542" name="Rectangle 6">
              <a:extLst>
                <a:ext uri="{FF2B5EF4-FFF2-40B4-BE49-F238E27FC236}">
                  <a16:creationId xmlns:a16="http://schemas.microsoft.com/office/drawing/2014/main" id="{8C345F75-13C8-45AA-A65C-B53879543E38}"/>
                </a:ext>
              </a:extLst>
            </p:cNvPr>
            <p:cNvSpPr>
              <a:spLocks noChangeArrowheads="1"/>
            </p:cNvSpPr>
            <p:nvPr/>
          </p:nvSpPr>
          <p:spPr bwMode="auto">
            <a:xfrm>
              <a:off x="2667000" y="3200400"/>
              <a:ext cx="1257300" cy="1143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Gross Working Capital</a:t>
              </a:r>
            </a:p>
          </p:txBody>
        </p:sp>
        <p:sp>
          <p:nvSpPr>
            <p:cNvPr id="65543" name="Rectangle 7">
              <a:extLst>
                <a:ext uri="{FF2B5EF4-FFF2-40B4-BE49-F238E27FC236}">
                  <a16:creationId xmlns:a16="http://schemas.microsoft.com/office/drawing/2014/main" id="{5BE43C3E-62E3-4F20-90AF-B3DB1F00AB37}"/>
                </a:ext>
              </a:extLst>
            </p:cNvPr>
            <p:cNvSpPr>
              <a:spLocks noChangeArrowheads="1"/>
            </p:cNvSpPr>
            <p:nvPr/>
          </p:nvSpPr>
          <p:spPr bwMode="auto">
            <a:xfrm>
              <a:off x="4038600" y="3200400"/>
              <a:ext cx="1371600" cy="1143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Net Working Capital</a:t>
              </a:r>
            </a:p>
          </p:txBody>
        </p:sp>
        <p:sp>
          <p:nvSpPr>
            <p:cNvPr id="65544" name="Rectangle 8">
              <a:extLst>
                <a:ext uri="{FF2B5EF4-FFF2-40B4-BE49-F238E27FC236}">
                  <a16:creationId xmlns:a16="http://schemas.microsoft.com/office/drawing/2014/main" id="{CE6B24A6-645D-4EB2-BD37-EA3BC4C1F745}"/>
                </a:ext>
              </a:extLst>
            </p:cNvPr>
            <p:cNvSpPr>
              <a:spLocks noChangeArrowheads="1"/>
            </p:cNvSpPr>
            <p:nvPr/>
          </p:nvSpPr>
          <p:spPr bwMode="auto">
            <a:xfrm>
              <a:off x="6134100" y="3124200"/>
              <a:ext cx="1409700" cy="9906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Permanent / Fixed WC</a:t>
              </a:r>
            </a:p>
          </p:txBody>
        </p:sp>
        <p:sp>
          <p:nvSpPr>
            <p:cNvPr id="65545" name="Rectangle 9">
              <a:extLst>
                <a:ext uri="{FF2B5EF4-FFF2-40B4-BE49-F238E27FC236}">
                  <a16:creationId xmlns:a16="http://schemas.microsoft.com/office/drawing/2014/main" id="{398E032F-4704-4E9B-8764-8A249907CAC4}"/>
                </a:ext>
              </a:extLst>
            </p:cNvPr>
            <p:cNvSpPr>
              <a:spLocks noChangeArrowheads="1"/>
            </p:cNvSpPr>
            <p:nvPr/>
          </p:nvSpPr>
          <p:spPr bwMode="auto">
            <a:xfrm>
              <a:off x="8077200" y="3124200"/>
              <a:ext cx="1447800" cy="9906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Temporary / Variable WC</a:t>
              </a:r>
            </a:p>
          </p:txBody>
        </p:sp>
        <p:sp>
          <p:nvSpPr>
            <p:cNvPr id="65546" name="Rectangle 10">
              <a:extLst>
                <a:ext uri="{FF2B5EF4-FFF2-40B4-BE49-F238E27FC236}">
                  <a16:creationId xmlns:a16="http://schemas.microsoft.com/office/drawing/2014/main" id="{B6D69DC9-7D8A-45D6-A1FF-9854FC3114B8}"/>
                </a:ext>
              </a:extLst>
            </p:cNvPr>
            <p:cNvSpPr>
              <a:spLocks noChangeArrowheads="1"/>
            </p:cNvSpPr>
            <p:nvPr/>
          </p:nvSpPr>
          <p:spPr bwMode="auto">
            <a:xfrm>
              <a:off x="3429000" y="5105400"/>
              <a:ext cx="13716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Regular WC</a:t>
              </a:r>
            </a:p>
          </p:txBody>
        </p:sp>
        <p:sp>
          <p:nvSpPr>
            <p:cNvPr id="65547" name="Rectangle 11">
              <a:extLst>
                <a:ext uri="{FF2B5EF4-FFF2-40B4-BE49-F238E27FC236}">
                  <a16:creationId xmlns:a16="http://schemas.microsoft.com/office/drawing/2014/main" id="{F80FF471-E9A8-4DE1-871D-31F43BC0A9A8}"/>
                </a:ext>
              </a:extLst>
            </p:cNvPr>
            <p:cNvSpPr>
              <a:spLocks noChangeArrowheads="1"/>
            </p:cNvSpPr>
            <p:nvPr/>
          </p:nvSpPr>
          <p:spPr bwMode="auto">
            <a:xfrm>
              <a:off x="5105400" y="5105400"/>
              <a:ext cx="13716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Reserve WC</a:t>
              </a:r>
            </a:p>
          </p:txBody>
        </p:sp>
        <p:sp>
          <p:nvSpPr>
            <p:cNvPr id="65548" name="Rectangle 12">
              <a:extLst>
                <a:ext uri="{FF2B5EF4-FFF2-40B4-BE49-F238E27FC236}">
                  <a16:creationId xmlns:a16="http://schemas.microsoft.com/office/drawing/2014/main" id="{789EEF8D-1B29-4663-9004-60AEABBDB97A}"/>
                </a:ext>
              </a:extLst>
            </p:cNvPr>
            <p:cNvSpPr>
              <a:spLocks noChangeArrowheads="1"/>
            </p:cNvSpPr>
            <p:nvPr/>
          </p:nvSpPr>
          <p:spPr bwMode="auto">
            <a:xfrm>
              <a:off x="8686800" y="4419600"/>
              <a:ext cx="1371600" cy="9144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Special WC</a:t>
              </a:r>
            </a:p>
          </p:txBody>
        </p:sp>
        <p:sp>
          <p:nvSpPr>
            <p:cNvPr id="65549" name="Rectangle 13">
              <a:extLst>
                <a:ext uri="{FF2B5EF4-FFF2-40B4-BE49-F238E27FC236}">
                  <a16:creationId xmlns:a16="http://schemas.microsoft.com/office/drawing/2014/main" id="{255EA0FC-1DA9-446E-8769-1C8133FDAD6D}"/>
                </a:ext>
              </a:extLst>
            </p:cNvPr>
            <p:cNvSpPr>
              <a:spLocks noChangeArrowheads="1"/>
            </p:cNvSpPr>
            <p:nvPr/>
          </p:nvSpPr>
          <p:spPr bwMode="auto">
            <a:xfrm>
              <a:off x="7048500" y="4419600"/>
              <a:ext cx="1371600" cy="9144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Seasonal WC</a:t>
              </a:r>
            </a:p>
          </p:txBody>
        </p:sp>
        <p:sp>
          <p:nvSpPr>
            <p:cNvPr id="65550" name="Line 14">
              <a:extLst>
                <a:ext uri="{FF2B5EF4-FFF2-40B4-BE49-F238E27FC236}">
                  <a16:creationId xmlns:a16="http://schemas.microsoft.com/office/drawing/2014/main" id="{AACBA372-F775-49ED-B113-7271792CE6D5}"/>
                </a:ext>
              </a:extLst>
            </p:cNvPr>
            <p:cNvSpPr>
              <a:spLocks noChangeShapeType="1"/>
            </p:cNvSpPr>
            <p:nvPr/>
          </p:nvSpPr>
          <p:spPr bwMode="auto">
            <a:xfrm>
              <a:off x="6019800" y="19050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1" name="Line 15">
              <a:extLst>
                <a:ext uri="{FF2B5EF4-FFF2-40B4-BE49-F238E27FC236}">
                  <a16:creationId xmlns:a16="http://schemas.microsoft.com/office/drawing/2014/main" id="{5103029D-18CA-4BAE-A6AB-AB20326953BB}"/>
                </a:ext>
              </a:extLst>
            </p:cNvPr>
            <p:cNvSpPr>
              <a:spLocks noChangeShapeType="1"/>
            </p:cNvSpPr>
            <p:nvPr/>
          </p:nvSpPr>
          <p:spPr bwMode="auto">
            <a:xfrm>
              <a:off x="4038600" y="2017714"/>
              <a:ext cx="3657600"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2" name="Line 16">
              <a:extLst>
                <a:ext uri="{FF2B5EF4-FFF2-40B4-BE49-F238E27FC236}">
                  <a16:creationId xmlns:a16="http://schemas.microsoft.com/office/drawing/2014/main" id="{923E5E83-FBB1-4D1D-B421-87DAD1624DF3}"/>
                </a:ext>
              </a:extLst>
            </p:cNvPr>
            <p:cNvSpPr>
              <a:spLocks noChangeShapeType="1"/>
            </p:cNvSpPr>
            <p:nvPr/>
          </p:nvSpPr>
          <p:spPr bwMode="auto">
            <a:xfrm>
              <a:off x="7694614" y="2057400"/>
              <a:ext cx="1587"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3" name="Line 17">
              <a:extLst>
                <a:ext uri="{FF2B5EF4-FFF2-40B4-BE49-F238E27FC236}">
                  <a16:creationId xmlns:a16="http://schemas.microsoft.com/office/drawing/2014/main" id="{E738FAEC-37CA-418C-B1AC-C2A94280822D}"/>
                </a:ext>
              </a:extLst>
            </p:cNvPr>
            <p:cNvSpPr>
              <a:spLocks noChangeShapeType="1"/>
            </p:cNvSpPr>
            <p:nvPr/>
          </p:nvSpPr>
          <p:spPr bwMode="auto">
            <a:xfrm>
              <a:off x="4038600" y="20574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4" name="Line 18">
              <a:extLst>
                <a:ext uri="{FF2B5EF4-FFF2-40B4-BE49-F238E27FC236}">
                  <a16:creationId xmlns:a16="http://schemas.microsoft.com/office/drawing/2014/main" id="{2AEDD426-3E93-42A5-8B83-779B2C179470}"/>
                </a:ext>
              </a:extLst>
            </p:cNvPr>
            <p:cNvSpPr>
              <a:spLocks noChangeShapeType="1"/>
            </p:cNvSpPr>
            <p:nvPr/>
          </p:nvSpPr>
          <p:spPr bwMode="auto">
            <a:xfrm>
              <a:off x="3238500" y="30861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5" name="Line 19">
              <a:extLst>
                <a:ext uri="{FF2B5EF4-FFF2-40B4-BE49-F238E27FC236}">
                  <a16:creationId xmlns:a16="http://schemas.microsoft.com/office/drawing/2014/main" id="{CF3EA951-6059-41D3-8D53-C93D03B97379}"/>
                </a:ext>
              </a:extLst>
            </p:cNvPr>
            <p:cNvSpPr>
              <a:spLocks noChangeShapeType="1"/>
            </p:cNvSpPr>
            <p:nvPr/>
          </p:nvSpPr>
          <p:spPr bwMode="auto">
            <a:xfrm>
              <a:off x="3238500" y="30861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6" name="Line 20">
              <a:extLst>
                <a:ext uri="{FF2B5EF4-FFF2-40B4-BE49-F238E27FC236}">
                  <a16:creationId xmlns:a16="http://schemas.microsoft.com/office/drawing/2014/main" id="{14EB88F6-E7A3-47B9-A4FE-D781A0DEE56E}"/>
                </a:ext>
              </a:extLst>
            </p:cNvPr>
            <p:cNvSpPr>
              <a:spLocks noChangeShapeType="1"/>
            </p:cNvSpPr>
            <p:nvPr/>
          </p:nvSpPr>
          <p:spPr bwMode="auto">
            <a:xfrm>
              <a:off x="4838700" y="30861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7" name="Line 21">
              <a:extLst>
                <a:ext uri="{FF2B5EF4-FFF2-40B4-BE49-F238E27FC236}">
                  <a16:creationId xmlns:a16="http://schemas.microsoft.com/office/drawing/2014/main" id="{F2B00161-0671-40C0-9029-0A7931557060}"/>
                </a:ext>
              </a:extLst>
            </p:cNvPr>
            <p:cNvSpPr>
              <a:spLocks noChangeShapeType="1"/>
            </p:cNvSpPr>
            <p:nvPr/>
          </p:nvSpPr>
          <p:spPr bwMode="auto">
            <a:xfrm>
              <a:off x="4152900" y="29718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8" name="Line 22">
              <a:extLst>
                <a:ext uri="{FF2B5EF4-FFF2-40B4-BE49-F238E27FC236}">
                  <a16:creationId xmlns:a16="http://schemas.microsoft.com/office/drawing/2014/main" id="{79EBBCE4-2CC3-4FA4-B2C6-604A0F9F5F63}"/>
                </a:ext>
              </a:extLst>
            </p:cNvPr>
            <p:cNvSpPr>
              <a:spLocks noChangeShapeType="1"/>
            </p:cNvSpPr>
            <p:nvPr/>
          </p:nvSpPr>
          <p:spPr bwMode="auto">
            <a:xfrm>
              <a:off x="7810500" y="28956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9" name="Line 23">
              <a:extLst>
                <a:ext uri="{FF2B5EF4-FFF2-40B4-BE49-F238E27FC236}">
                  <a16:creationId xmlns:a16="http://schemas.microsoft.com/office/drawing/2014/main" id="{6E5BC6DB-4540-41A3-802E-700E18FDD854}"/>
                </a:ext>
              </a:extLst>
            </p:cNvPr>
            <p:cNvSpPr>
              <a:spLocks noChangeShapeType="1"/>
            </p:cNvSpPr>
            <p:nvPr/>
          </p:nvSpPr>
          <p:spPr bwMode="auto">
            <a:xfrm>
              <a:off x="7010400" y="30099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0" name="Line 24">
              <a:extLst>
                <a:ext uri="{FF2B5EF4-FFF2-40B4-BE49-F238E27FC236}">
                  <a16:creationId xmlns:a16="http://schemas.microsoft.com/office/drawing/2014/main" id="{052BB536-6F6F-42BC-860E-5E29B0C9B6F5}"/>
                </a:ext>
              </a:extLst>
            </p:cNvPr>
            <p:cNvSpPr>
              <a:spLocks noChangeShapeType="1"/>
            </p:cNvSpPr>
            <p:nvPr/>
          </p:nvSpPr>
          <p:spPr bwMode="auto">
            <a:xfrm>
              <a:off x="7010400" y="3009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1" name="Line 25">
              <a:extLst>
                <a:ext uri="{FF2B5EF4-FFF2-40B4-BE49-F238E27FC236}">
                  <a16:creationId xmlns:a16="http://schemas.microsoft.com/office/drawing/2014/main" id="{D3352435-4247-4AB3-A2DC-083C39119F65}"/>
                </a:ext>
              </a:extLst>
            </p:cNvPr>
            <p:cNvSpPr>
              <a:spLocks noChangeShapeType="1"/>
            </p:cNvSpPr>
            <p:nvPr/>
          </p:nvSpPr>
          <p:spPr bwMode="auto">
            <a:xfrm>
              <a:off x="8610600" y="3009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2" name="Line 26">
              <a:extLst>
                <a:ext uri="{FF2B5EF4-FFF2-40B4-BE49-F238E27FC236}">
                  <a16:creationId xmlns:a16="http://schemas.microsoft.com/office/drawing/2014/main" id="{A349B619-B888-43D0-BDDC-D361C45A81F5}"/>
                </a:ext>
              </a:extLst>
            </p:cNvPr>
            <p:cNvSpPr>
              <a:spLocks noChangeShapeType="1"/>
            </p:cNvSpPr>
            <p:nvPr/>
          </p:nvSpPr>
          <p:spPr bwMode="auto">
            <a:xfrm>
              <a:off x="4229100" y="4875214"/>
              <a:ext cx="2171700"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3" name="Line 27">
              <a:extLst>
                <a:ext uri="{FF2B5EF4-FFF2-40B4-BE49-F238E27FC236}">
                  <a16:creationId xmlns:a16="http://schemas.microsoft.com/office/drawing/2014/main" id="{ADC0D2C1-F864-45B7-996F-3497A7FDD157}"/>
                </a:ext>
              </a:extLst>
            </p:cNvPr>
            <p:cNvSpPr>
              <a:spLocks noChangeShapeType="1"/>
            </p:cNvSpPr>
            <p:nvPr/>
          </p:nvSpPr>
          <p:spPr bwMode="auto">
            <a:xfrm>
              <a:off x="4229100" y="4914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4" name="Line 28">
              <a:extLst>
                <a:ext uri="{FF2B5EF4-FFF2-40B4-BE49-F238E27FC236}">
                  <a16:creationId xmlns:a16="http://schemas.microsoft.com/office/drawing/2014/main" id="{8570CD37-ACE9-4FF9-B327-9432098203A3}"/>
                </a:ext>
              </a:extLst>
            </p:cNvPr>
            <p:cNvSpPr>
              <a:spLocks noChangeShapeType="1"/>
            </p:cNvSpPr>
            <p:nvPr/>
          </p:nvSpPr>
          <p:spPr bwMode="auto">
            <a:xfrm>
              <a:off x="8077200" y="42291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5" name="Line 29">
              <a:extLst>
                <a:ext uri="{FF2B5EF4-FFF2-40B4-BE49-F238E27FC236}">
                  <a16:creationId xmlns:a16="http://schemas.microsoft.com/office/drawing/2014/main" id="{1A0242C0-9D96-479E-8C9B-CDC1FCE8DD97}"/>
                </a:ext>
              </a:extLst>
            </p:cNvPr>
            <p:cNvSpPr>
              <a:spLocks noChangeShapeType="1"/>
            </p:cNvSpPr>
            <p:nvPr/>
          </p:nvSpPr>
          <p:spPr bwMode="auto">
            <a:xfrm>
              <a:off x="7810500" y="36576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6" name="Line 30">
              <a:extLst>
                <a:ext uri="{FF2B5EF4-FFF2-40B4-BE49-F238E27FC236}">
                  <a16:creationId xmlns:a16="http://schemas.microsoft.com/office/drawing/2014/main" id="{13A02F42-84B5-4DA0-8065-744E50956F48}"/>
                </a:ext>
              </a:extLst>
            </p:cNvPr>
            <p:cNvSpPr>
              <a:spLocks noChangeShapeType="1"/>
            </p:cNvSpPr>
            <p:nvPr/>
          </p:nvSpPr>
          <p:spPr bwMode="auto">
            <a:xfrm>
              <a:off x="8077200" y="43053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7" name="Line 31">
              <a:extLst>
                <a:ext uri="{FF2B5EF4-FFF2-40B4-BE49-F238E27FC236}">
                  <a16:creationId xmlns:a16="http://schemas.microsoft.com/office/drawing/2014/main" id="{7DDD4F69-004C-4BC6-95C1-DC107F2C3C23}"/>
                </a:ext>
              </a:extLst>
            </p:cNvPr>
            <p:cNvSpPr>
              <a:spLocks noChangeShapeType="1"/>
            </p:cNvSpPr>
            <p:nvPr/>
          </p:nvSpPr>
          <p:spPr bwMode="auto">
            <a:xfrm>
              <a:off x="9677400" y="43053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8" name="Line 32">
              <a:extLst>
                <a:ext uri="{FF2B5EF4-FFF2-40B4-BE49-F238E27FC236}">
                  <a16:creationId xmlns:a16="http://schemas.microsoft.com/office/drawing/2014/main" id="{E63D320C-8FF2-4955-8886-10568C4BCEF7}"/>
                </a:ext>
              </a:extLst>
            </p:cNvPr>
            <p:cNvSpPr>
              <a:spLocks noChangeShapeType="1"/>
            </p:cNvSpPr>
            <p:nvPr/>
          </p:nvSpPr>
          <p:spPr bwMode="auto">
            <a:xfrm>
              <a:off x="8837614" y="4133850"/>
              <a:ext cx="1587"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9" name="Line 33">
              <a:extLst>
                <a:ext uri="{FF2B5EF4-FFF2-40B4-BE49-F238E27FC236}">
                  <a16:creationId xmlns:a16="http://schemas.microsoft.com/office/drawing/2014/main" id="{9A50D703-B5C1-4060-9B39-31D46A00D788}"/>
                </a:ext>
              </a:extLst>
            </p:cNvPr>
            <p:cNvSpPr>
              <a:spLocks noChangeShapeType="1"/>
            </p:cNvSpPr>
            <p:nvPr/>
          </p:nvSpPr>
          <p:spPr bwMode="auto">
            <a:xfrm>
              <a:off x="5829300" y="4914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70" name="Line 34">
              <a:extLst>
                <a:ext uri="{FF2B5EF4-FFF2-40B4-BE49-F238E27FC236}">
                  <a16:creationId xmlns:a16="http://schemas.microsoft.com/office/drawing/2014/main" id="{8BF6D5EA-7874-4D7D-8BFA-C3F92DFA4086}"/>
                </a:ext>
              </a:extLst>
            </p:cNvPr>
            <p:cNvSpPr>
              <a:spLocks noChangeShapeType="1"/>
            </p:cNvSpPr>
            <p:nvPr/>
          </p:nvSpPr>
          <p:spPr bwMode="auto">
            <a:xfrm>
              <a:off x="6381750" y="41148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 name="Title 5">
            <a:extLst>
              <a:ext uri="{FF2B5EF4-FFF2-40B4-BE49-F238E27FC236}">
                <a16:creationId xmlns:a16="http://schemas.microsoft.com/office/drawing/2014/main" id="{4CAD874E-D3FD-428F-875C-1C9F8C302D96}"/>
              </a:ext>
            </a:extLst>
          </p:cNvPr>
          <p:cNvSpPr>
            <a:spLocks noGrp="1"/>
          </p:cNvSpPr>
          <p:nvPr>
            <p:ph type="title"/>
          </p:nvPr>
        </p:nvSpPr>
        <p:spPr/>
        <p:txBody>
          <a:bodyPr/>
          <a:lstStyle/>
          <a:p>
            <a:r>
              <a:rPr lang="en-US" dirty="0"/>
              <a:t>Types of working capital</a:t>
            </a:r>
          </a:p>
        </p:txBody>
      </p:sp>
    </p:spTree>
    <p:extLst>
      <p:ext uri="{BB962C8B-B14F-4D97-AF65-F5344CB8AC3E}">
        <p14:creationId xmlns:p14="http://schemas.microsoft.com/office/powerpoint/2010/main" val="947644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28C3C60-3020-4551-993C-64E6A6D1AE28}"/>
              </a:ext>
            </a:extLst>
          </p:cNvPr>
          <p:cNvSpPr>
            <a:spLocks noGrp="1" noChangeArrowheads="1"/>
          </p:cNvSpPr>
          <p:nvPr>
            <p:ph type="title"/>
          </p:nvPr>
        </p:nvSpPr>
        <p:spPr/>
        <p:txBody>
          <a:bodyPr>
            <a:normAutofit/>
          </a:bodyPr>
          <a:lstStyle/>
          <a:p>
            <a:pPr eaLnBrk="1" hangingPunct="1"/>
            <a:r>
              <a:rPr lang="en-US" altLang="en-US" dirty="0"/>
              <a:t>Concept of working capital</a:t>
            </a:r>
          </a:p>
        </p:txBody>
      </p:sp>
      <p:sp>
        <p:nvSpPr>
          <p:cNvPr id="6147" name="Rectangle 3">
            <a:extLst>
              <a:ext uri="{FF2B5EF4-FFF2-40B4-BE49-F238E27FC236}">
                <a16:creationId xmlns:a16="http://schemas.microsoft.com/office/drawing/2014/main" id="{E550D815-5742-4401-BCE2-66217CD99C94}"/>
              </a:ext>
            </a:extLst>
          </p:cNvPr>
          <p:cNvSpPr>
            <a:spLocks noGrp="1" noChangeArrowheads="1"/>
          </p:cNvSpPr>
          <p:nvPr>
            <p:ph idx="1"/>
          </p:nvPr>
        </p:nvSpPr>
        <p:spPr/>
        <p:txBody>
          <a:bodyPr/>
          <a:lstStyle/>
          <a:p>
            <a:r>
              <a:rPr lang="en-US" altLang="en-US" dirty="0"/>
              <a:t>There are two possible interpretations of working capital concept:</a:t>
            </a:r>
          </a:p>
          <a:p>
            <a:pPr marL="990600" lvl="1" indent="-533400">
              <a:buFontTx/>
              <a:buAutoNum type="arabicPeriod"/>
            </a:pPr>
            <a:r>
              <a:rPr lang="en-US" altLang="en-US" dirty="0"/>
              <a:t>Balance sheet concept</a:t>
            </a:r>
          </a:p>
          <a:p>
            <a:pPr marL="990600" lvl="1" indent="-533400">
              <a:buFontTx/>
              <a:buAutoNum type="arabicPeriod"/>
            </a:pPr>
            <a:r>
              <a:rPr lang="en-US" altLang="en-US" dirty="0"/>
              <a:t>Operating cycle concept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73E8-F82A-41DB-BEB6-02791D4CF0CE}"/>
              </a:ext>
            </a:extLst>
          </p:cNvPr>
          <p:cNvSpPr>
            <a:spLocks noGrp="1"/>
          </p:cNvSpPr>
          <p:nvPr>
            <p:ph type="title"/>
          </p:nvPr>
        </p:nvSpPr>
        <p:spPr/>
        <p:txBody>
          <a:bodyPr/>
          <a:lstStyle/>
          <a:p>
            <a:r>
              <a:rPr lang="en-US" dirty="0"/>
              <a:t>Balance Sheet concept</a:t>
            </a:r>
          </a:p>
        </p:txBody>
      </p:sp>
      <p:sp>
        <p:nvSpPr>
          <p:cNvPr id="3" name="Content Placeholder 2">
            <a:extLst>
              <a:ext uri="{FF2B5EF4-FFF2-40B4-BE49-F238E27FC236}">
                <a16:creationId xmlns:a16="http://schemas.microsoft.com/office/drawing/2014/main" id="{DFEC2C51-6F5C-4236-A39F-1058316E87B7}"/>
              </a:ext>
            </a:extLst>
          </p:cNvPr>
          <p:cNvSpPr>
            <a:spLocks noGrp="1"/>
          </p:cNvSpPr>
          <p:nvPr>
            <p:ph idx="1"/>
          </p:nvPr>
        </p:nvSpPr>
        <p:spPr/>
        <p:txBody>
          <a:bodyPr/>
          <a:lstStyle/>
          <a:p>
            <a:r>
              <a:rPr lang="en-US" dirty="0"/>
              <a:t>There are two interpretations of working capital under the balance sheet concept. </a:t>
            </a:r>
          </a:p>
          <a:p>
            <a:pPr lvl="1"/>
            <a:r>
              <a:rPr lang="en-US" dirty="0"/>
              <a:t>Excess of current assets over current liabilities </a:t>
            </a:r>
          </a:p>
          <a:p>
            <a:pPr lvl="1"/>
            <a:r>
              <a:rPr lang="en-US" dirty="0"/>
              <a:t>Gross or total current assets.</a:t>
            </a:r>
          </a:p>
          <a:p>
            <a:endParaRPr lang="en-US" dirty="0"/>
          </a:p>
        </p:txBody>
      </p:sp>
    </p:spTree>
    <p:extLst>
      <p:ext uri="{BB962C8B-B14F-4D97-AF65-F5344CB8AC3E}">
        <p14:creationId xmlns:p14="http://schemas.microsoft.com/office/powerpoint/2010/main" val="112001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E9A99EB5-8EC6-45F5-A816-2D4C59EEEF24}"/>
              </a:ext>
            </a:extLst>
          </p:cNvPr>
          <p:cNvSpPr>
            <a:spLocks noGrp="1" noChangeArrowheads="1"/>
          </p:cNvSpPr>
          <p:nvPr>
            <p:ph type="title"/>
          </p:nvPr>
        </p:nvSpPr>
        <p:spPr/>
        <p:txBody>
          <a:bodyPr/>
          <a:lstStyle/>
          <a:p>
            <a:pPr>
              <a:defRPr/>
            </a:pPr>
            <a:r>
              <a:rPr lang="en-US" altLang="en-US" dirty="0"/>
              <a:t>Balance sheet concepts explained</a:t>
            </a:r>
          </a:p>
        </p:txBody>
      </p:sp>
      <p:sp>
        <p:nvSpPr>
          <p:cNvPr id="7172" name="Rectangle 4">
            <a:extLst>
              <a:ext uri="{FF2B5EF4-FFF2-40B4-BE49-F238E27FC236}">
                <a16:creationId xmlns:a16="http://schemas.microsoft.com/office/drawing/2014/main" id="{812F6C5B-9B00-45FC-B1E9-31267F0275D4}"/>
              </a:ext>
            </a:extLst>
          </p:cNvPr>
          <p:cNvSpPr>
            <a:spLocks noGrp="1" noChangeArrowheads="1"/>
          </p:cNvSpPr>
          <p:nvPr>
            <p:ph type="body" idx="4294967295"/>
          </p:nvPr>
        </p:nvSpPr>
        <p:spPr>
          <a:xfrm>
            <a:off x="1007166" y="1825487"/>
            <a:ext cx="8991600" cy="4495800"/>
          </a:xfrm>
        </p:spPr>
        <p:txBody>
          <a:bodyPr/>
          <a:lstStyle/>
          <a:p>
            <a:pPr marL="0" indent="0" algn="ctr">
              <a:spcBef>
                <a:spcPct val="10000"/>
              </a:spcBef>
              <a:spcAft>
                <a:spcPct val="10000"/>
              </a:spcAft>
              <a:buNone/>
              <a:defRPr/>
            </a:pPr>
            <a:r>
              <a:rPr lang="en-US" altLang="en-US" u="sng" dirty="0">
                <a:solidFill>
                  <a:schemeClr val="hlink"/>
                </a:solidFill>
                <a:effectLst>
                  <a:outerShdw blurRad="38100" dist="38100" dir="2700000" algn="tl">
                    <a:srgbClr val="C0C0C0"/>
                  </a:outerShdw>
                </a:effectLst>
              </a:rPr>
              <a:t>Net Working Capital</a:t>
            </a:r>
            <a:endParaRPr lang="en-US" altLang="en-US" dirty="0"/>
          </a:p>
          <a:p>
            <a:pPr marL="114300" lvl="1" indent="0" algn="ctr">
              <a:spcBef>
                <a:spcPct val="10000"/>
              </a:spcBef>
              <a:spcAft>
                <a:spcPct val="10000"/>
              </a:spcAft>
              <a:buNone/>
              <a:defRPr/>
            </a:pPr>
            <a:r>
              <a:rPr lang="en-US" altLang="en-US" sz="2800" dirty="0">
                <a:solidFill>
                  <a:schemeClr val="hlink"/>
                </a:solidFill>
              </a:rPr>
              <a:t>Current Assets - Current Liabilities.</a:t>
            </a:r>
            <a:endParaRPr lang="en-US" altLang="en-US" sz="2800" dirty="0"/>
          </a:p>
          <a:p>
            <a:pPr marL="0" indent="0" algn="ctr">
              <a:spcBef>
                <a:spcPct val="30000"/>
              </a:spcBef>
              <a:spcAft>
                <a:spcPct val="10000"/>
              </a:spcAft>
              <a:buNone/>
              <a:defRPr/>
            </a:pPr>
            <a:r>
              <a:rPr lang="en-US" altLang="en-US" u="sng" dirty="0">
                <a:solidFill>
                  <a:srgbClr val="42B200"/>
                </a:solidFill>
                <a:effectLst>
                  <a:outerShdw blurRad="38100" dist="38100" dir="2700000" algn="tl">
                    <a:srgbClr val="C0C0C0"/>
                  </a:outerShdw>
                </a:effectLst>
              </a:rPr>
              <a:t>Gross Working Capital</a:t>
            </a:r>
            <a:endParaRPr lang="en-US" altLang="en-US" dirty="0"/>
          </a:p>
          <a:p>
            <a:pPr marL="114300" lvl="1" indent="0" algn="ctr">
              <a:buNone/>
              <a:defRPr/>
            </a:pPr>
            <a:r>
              <a:rPr lang="en-US" altLang="en-US" sz="2800" dirty="0">
                <a:solidFill>
                  <a:srgbClr val="42B200"/>
                </a:solidFill>
              </a:rPr>
              <a:t>The firm’s investment in current assets.</a:t>
            </a:r>
          </a:p>
          <a:p>
            <a:pPr marL="0" indent="0" algn="ctr">
              <a:spcBef>
                <a:spcPct val="30000"/>
              </a:spcBef>
              <a:spcAft>
                <a:spcPct val="10000"/>
              </a:spcAft>
              <a:buNone/>
              <a:defRPr/>
            </a:pPr>
            <a:r>
              <a:rPr lang="en-US" altLang="en-US" u="sng" dirty="0">
                <a:solidFill>
                  <a:schemeClr val="tx2"/>
                </a:solidFill>
                <a:effectLst>
                  <a:outerShdw blurRad="38100" dist="38100" dir="2700000" algn="tl">
                    <a:srgbClr val="C0C0C0"/>
                  </a:outerShdw>
                </a:effectLst>
              </a:rPr>
              <a:t>Working Capital Management</a:t>
            </a:r>
            <a:endParaRPr lang="en-US" altLang="en-US" dirty="0"/>
          </a:p>
          <a:p>
            <a:pPr marL="114300" lvl="1" indent="0" algn="ctr">
              <a:buNone/>
              <a:defRPr/>
            </a:pPr>
            <a:r>
              <a:rPr lang="en-US" altLang="en-US" sz="2800" dirty="0">
                <a:solidFill>
                  <a:schemeClr val="tx2"/>
                </a:solidFill>
              </a:rPr>
              <a:t>The administration of the firm’s current assets and the financing needed to support current assets.</a:t>
            </a:r>
          </a:p>
        </p:txBody>
      </p:sp>
    </p:spTree>
    <p:extLst>
      <p:ext uri="{BB962C8B-B14F-4D97-AF65-F5344CB8AC3E}">
        <p14:creationId xmlns:p14="http://schemas.microsoft.com/office/powerpoint/2010/main" val="137931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2">
                                            <p:txEl>
                                              <p:pRg st="2" end="2"/>
                                            </p:txEl>
                                          </p:spTgt>
                                        </p:tgtEl>
                                        <p:attrNameLst>
                                          <p:attrName>style.visibility</p:attrName>
                                        </p:attrNameLst>
                                      </p:cBhvr>
                                      <p:to>
                                        <p:strVal val="visible"/>
                                      </p:to>
                                    </p:set>
                                    <p:animEffect transition="in" filter="wipe(left)">
                                      <p:cBhvr>
                                        <p:cTn id="7" dur="500"/>
                                        <p:tgtEl>
                                          <p:spTgt spid="7172">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172">
                                            <p:txEl>
                                              <p:pRg st="3" end="3"/>
                                            </p:txEl>
                                          </p:spTgt>
                                        </p:tgtEl>
                                        <p:attrNameLst>
                                          <p:attrName>style.visibility</p:attrName>
                                        </p:attrNameLst>
                                      </p:cBhvr>
                                      <p:to>
                                        <p:strVal val="visible"/>
                                      </p:to>
                                    </p:set>
                                    <p:animEffect transition="in" filter="wipe(left)">
                                      <p:cBhvr>
                                        <p:cTn id="10" dur="500"/>
                                        <p:tgtEl>
                                          <p:spTgt spid="7172">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172">
                                            <p:txEl>
                                              <p:pRg st="4" end="4"/>
                                            </p:txEl>
                                          </p:spTgt>
                                        </p:tgtEl>
                                        <p:attrNameLst>
                                          <p:attrName>style.visibility</p:attrName>
                                        </p:attrNameLst>
                                      </p:cBhvr>
                                      <p:to>
                                        <p:strVal val="visible"/>
                                      </p:to>
                                    </p:set>
                                    <p:animEffect transition="in" filter="wipe(left)">
                                      <p:cBhvr>
                                        <p:cTn id="15" dur="500"/>
                                        <p:tgtEl>
                                          <p:spTgt spid="7172">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172">
                                            <p:txEl>
                                              <p:pRg st="5" end="5"/>
                                            </p:txEl>
                                          </p:spTgt>
                                        </p:tgtEl>
                                        <p:attrNameLst>
                                          <p:attrName>style.visibility</p:attrName>
                                        </p:attrNameLst>
                                      </p:cBhvr>
                                      <p:to>
                                        <p:strVal val="visible"/>
                                      </p:to>
                                    </p:set>
                                    <p:animEffect transition="in" filter="wipe(left)">
                                      <p:cBhvr>
                                        <p:cTn id="18" dur="500"/>
                                        <p:tgtEl>
                                          <p:spTgt spid="71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2CD2DA-3887-4EF8-81E6-9BAEECECD86D}"/>
              </a:ext>
            </a:extLst>
          </p:cNvPr>
          <p:cNvSpPr>
            <a:spLocks noGrp="1"/>
          </p:cNvSpPr>
          <p:nvPr>
            <p:ph type="title"/>
          </p:nvPr>
        </p:nvSpPr>
        <p:spPr/>
        <p:txBody>
          <a:bodyPr/>
          <a:lstStyle/>
          <a:p>
            <a:r>
              <a:rPr lang="en-US" altLang="en-US" dirty="0"/>
              <a:t>Balance sheet concepts explained</a:t>
            </a:r>
            <a:endParaRPr lang="en-US" dirty="0"/>
          </a:p>
        </p:txBody>
      </p:sp>
      <p:sp>
        <p:nvSpPr>
          <p:cNvPr id="4" name="Content Placeholder 3">
            <a:extLst>
              <a:ext uri="{FF2B5EF4-FFF2-40B4-BE49-F238E27FC236}">
                <a16:creationId xmlns:a16="http://schemas.microsoft.com/office/drawing/2014/main" id="{68D5D69E-83C8-4DEE-A086-705373C2D0C9}"/>
              </a:ext>
            </a:extLst>
          </p:cNvPr>
          <p:cNvSpPr>
            <a:spLocks noGrp="1"/>
          </p:cNvSpPr>
          <p:nvPr>
            <p:ph idx="1"/>
          </p:nvPr>
        </p:nvSpPr>
        <p:spPr/>
        <p:txBody>
          <a:bodyPr>
            <a:normAutofit lnSpcReduction="10000"/>
          </a:bodyPr>
          <a:lstStyle/>
          <a:p>
            <a:r>
              <a:rPr lang="en-US" dirty="0"/>
              <a:t>Excess of current assets over current liabilities are called the net working capital or net current assets.</a:t>
            </a:r>
          </a:p>
          <a:p>
            <a:r>
              <a:rPr lang="en-US" dirty="0"/>
              <a:t>Working capital is really what a part of long term finance is locked in and used for supporting current activities.</a:t>
            </a:r>
          </a:p>
          <a:p>
            <a:r>
              <a:rPr lang="en-US" dirty="0"/>
              <a:t>The balance sheet definition of working capital is meaningful only as an indication of the firm’s current solvency in repaying its creditors.  </a:t>
            </a:r>
          </a:p>
          <a:p>
            <a:r>
              <a:rPr lang="en-US" dirty="0"/>
              <a:t>When firms speak of shortage of working capital they in fact possibly imply scarcity of cash resources.  </a:t>
            </a:r>
          </a:p>
          <a:p>
            <a:r>
              <a:rPr lang="en-US" dirty="0"/>
              <a:t>In fund flow analysis an increase in working capital, as conventionally defined, represents employment or application of funds.</a:t>
            </a:r>
          </a:p>
        </p:txBody>
      </p:sp>
    </p:spTree>
    <p:extLst>
      <p:ext uri="{BB962C8B-B14F-4D97-AF65-F5344CB8AC3E}">
        <p14:creationId xmlns:p14="http://schemas.microsoft.com/office/powerpoint/2010/main" val="255815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40F5-3D98-4FC0-AE38-B6F813809E36}"/>
              </a:ext>
            </a:extLst>
          </p:cNvPr>
          <p:cNvSpPr>
            <a:spLocks noGrp="1"/>
          </p:cNvSpPr>
          <p:nvPr>
            <p:ph type="title"/>
          </p:nvPr>
        </p:nvSpPr>
        <p:spPr/>
        <p:txBody>
          <a:bodyPr/>
          <a:lstStyle/>
          <a:p>
            <a:r>
              <a:rPr lang="en-US" dirty="0"/>
              <a:t>Operating cycle concept</a:t>
            </a:r>
          </a:p>
        </p:txBody>
      </p:sp>
      <p:sp>
        <p:nvSpPr>
          <p:cNvPr id="3" name="Content Placeholder 2">
            <a:extLst>
              <a:ext uri="{FF2B5EF4-FFF2-40B4-BE49-F238E27FC236}">
                <a16:creationId xmlns:a16="http://schemas.microsoft.com/office/drawing/2014/main" id="{80C5130D-C95D-46DA-9ABE-4E9251C65576}"/>
              </a:ext>
            </a:extLst>
          </p:cNvPr>
          <p:cNvSpPr>
            <a:spLocks noGrp="1"/>
          </p:cNvSpPr>
          <p:nvPr>
            <p:ph idx="1"/>
          </p:nvPr>
        </p:nvSpPr>
        <p:spPr/>
        <p:txBody>
          <a:bodyPr>
            <a:normAutofit fontScale="92500" lnSpcReduction="10000"/>
          </a:bodyPr>
          <a:lstStyle/>
          <a:p>
            <a:r>
              <a:rPr lang="en-US" dirty="0"/>
              <a:t>A company’s operating cycle typically consists of three primary activities:</a:t>
            </a:r>
          </a:p>
          <a:p>
            <a:pPr lvl="1"/>
            <a:r>
              <a:rPr lang="en-US" dirty="0"/>
              <a:t>Purchasing resources,</a:t>
            </a:r>
          </a:p>
          <a:p>
            <a:pPr lvl="1"/>
            <a:r>
              <a:rPr lang="en-US" dirty="0"/>
              <a:t>Producing the product and</a:t>
            </a:r>
          </a:p>
          <a:p>
            <a:pPr lvl="1"/>
            <a:r>
              <a:rPr lang="en-US" dirty="0"/>
              <a:t>Distributing (selling) the product.</a:t>
            </a:r>
          </a:p>
          <a:p>
            <a:endParaRPr lang="en-US" dirty="0"/>
          </a:p>
          <a:p>
            <a:r>
              <a:rPr lang="en-US" dirty="0"/>
              <a:t>These activities create funds flows that are both unsynchronized and uncertain.</a:t>
            </a:r>
          </a:p>
          <a:p>
            <a:pPr lvl="1"/>
            <a:r>
              <a:rPr lang="en-US" dirty="0"/>
              <a:t>Unsynchronized because cash disbursements (for example, payments for resource purchases) usually take place before cash receipts (for example collection of receivables).</a:t>
            </a:r>
          </a:p>
          <a:p>
            <a:pPr lvl="1"/>
            <a:r>
              <a:rPr lang="en-US" dirty="0"/>
              <a:t>They are uncertain because future sales and costs, which generate the respective receipts and disbursements, cannot be forecasted with complete accuracy. </a:t>
            </a:r>
          </a:p>
          <a:p>
            <a:endParaRPr lang="en-US" dirty="0"/>
          </a:p>
          <a:p>
            <a:endParaRPr lang="en-US" dirty="0"/>
          </a:p>
          <a:p>
            <a:endParaRPr lang="en-US" dirty="0"/>
          </a:p>
        </p:txBody>
      </p:sp>
    </p:spTree>
    <p:extLst>
      <p:ext uri="{BB962C8B-B14F-4D97-AF65-F5344CB8AC3E}">
        <p14:creationId xmlns:p14="http://schemas.microsoft.com/office/powerpoint/2010/main" val="2579782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F0A2-0B2B-443A-B09E-70C7318A1DF3}"/>
              </a:ext>
            </a:extLst>
          </p:cNvPr>
          <p:cNvSpPr>
            <a:spLocks noGrp="1"/>
          </p:cNvSpPr>
          <p:nvPr>
            <p:ph type="title"/>
          </p:nvPr>
        </p:nvSpPr>
        <p:spPr/>
        <p:txBody>
          <a:bodyPr/>
          <a:lstStyle/>
          <a:p>
            <a:r>
              <a:rPr lang="en-US" dirty="0"/>
              <a:t>Circulating capital</a:t>
            </a:r>
          </a:p>
        </p:txBody>
      </p:sp>
      <p:sp>
        <p:nvSpPr>
          <p:cNvPr id="3" name="Content Placeholder 2">
            <a:extLst>
              <a:ext uri="{FF2B5EF4-FFF2-40B4-BE49-F238E27FC236}">
                <a16:creationId xmlns:a16="http://schemas.microsoft.com/office/drawing/2014/main" id="{697C6335-D6EB-4171-9F56-6AC5A04A98B8}"/>
              </a:ext>
            </a:extLst>
          </p:cNvPr>
          <p:cNvSpPr>
            <a:spLocks noGrp="1"/>
          </p:cNvSpPr>
          <p:nvPr>
            <p:ph idx="1"/>
          </p:nvPr>
        </p:nvSpPr>
        <p:spPr/>
        <p:txBody>
          <a:bodyPr/>
          <a:lstStyle/>
          <a:p>
            <a:pPr>
              <a:buNone/>
              <a:defRPr/>
            </a:pPr>
            <a:r>
              <a:rPr lang="en-US" altLang="en-US" dirty="0"/>
              <a:t>	</a:t>
            </a:r>
          </a:p>
          <a:p>
            <a:pPr>
              <a:buNone/>
              <a:defRPr/>
            </a:pPr>
            <a:r>
              <a:rPr lang="en-US" altLang="en-US" dirty="0"/>
              <a:t>“ </a:t>
            </a:r>
            <a:r>
              <a:rPr lang="en-US" altLang="en-US" i="1" dirty="0"/>
              <a:t>circulating capital means current assets of a company that are changed in the ordinary course of business from one form to another, as for example, from cash to inventories, inventories to receivables, receivable to cash”</a:t>
            </a:r>
            <a:endParaRPr lang="en-US" altLang="en-US" dirty="0"/>
          </a:p>
          <a:p>
            <a:pPr>
              <a:buNone/>
              <a:defRPr/>
            </a:pPr>
            <a:r>
              <a:rPr lang="en-US" altLang="en-US" dirty="0"/>
              <a:t>						  			                            		                             </a:t>
            </a:r>
            <a:r>
              <a:rPr lang="en-US" altLang="en-US" sz="2400" dirty="0">
                <a:solidFill>
                  <a:srgbClr val="8A0000"/>
                </a:solidFill>
              </a:rPr>
              <a:t>……</a:t>
            </a:r>
            <a:r>
              <a:rPr lang="en-US" altLang="en-US" sz="2400" dirty="0" err="1">
                <a:solidFill>
                  <a:srgbClr val="8A0000"/>
                </a:solidFill>
              </a:rPr>
              <a:t>Genestenbreg</a:t>
            </a:r>
            <a:endParaRPr lang="en-US" altLang="en-US" sz="2400" dirty="0">
              <a:solidFill>
                <a:srgbClr val="8A0000"/>
              </a:solidFill>
            </a:endParaRPr>
          </a:p>
        </p:txBody>
      </p:sp>
    </p:spTree>
    <p:extLst>
      <p:ext uri="{BB962C8B-B14F-4D97-AF65-F5344CB8AC3E}">
        <p14:creationId xmlns:p14="http://schemas.microsoft.com/office/powerpoint/2010/main" val="250197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81A8-2693-4504-83F6-F423EE349E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571C085-65ED-48B9-AD7F-200CBFC31B66}"/>
              </a:ext>
            </a:extLst>
          </p:cNvPr>
          <p:cNvSpPr>
            <a:spLocks noGrp="1"/>
          </p:cNvSpPr>
          <p:nvPr>
            <p:ph idx="1"/>
          </p:nvPr>
        </p:nvSpPr>
        <p:spPr/>
        <p:txBody>
          <a:bodyPr/>
          <a:lstStyle/>
          <a:p>
            <a:r>
              <a:rPr lang="en-US" dirty="0"/>
              <a:t>The firm has to maintain cash balance to pay the bills as they come due.</a:t>
            </a:r>
          </a:p>
          <a:p>
            <a:r>
              <a:rPr lang="en-US" dirty="0"/>
              <a:t>In addition, the company must invest in inventories to fill customer orders promptly. </a:t>
            </a:r>
          </a:p>
          <a:p>
            <a:r>
              <a:rPr lang="en-US" dirty="0"/>
              <a:t>And finally, the company invests in accounts receivable to extend credit to customers. </a:t>
            </a:r>
          </a:p>
          <a:p>
            <a:r>
              <a:rPr lang="en-US" dirty="0"/>
              <a:t>Operating cycle is equal to the length of inventory and receivable conversion periods.</a:t>
            </a:r>
          </a:p>
        </p:txBody>
      </p:sp>
    </p:spTree>
    <p:extLst>
      <p:ext uri="{BB962C8B-B14F-4D97-AF65-F5344CB8AC3E}">
        <p14:creationId xmlns:p14="http://schemas.microsoft.com/office/powerpoint/2010/main" val="3770210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D0FE9DE4-3B10-458A-8542-CDE30F968B51}"/>
              </a:ext>
            </a:extLst>
          </p:cNvPr>
          <p:cNvSpPr>
            <a:spLocks noGrp="1" noChangeArrowheads="1"/>
          </p:cNvSpPr>
          <p:nvPr>
            <p:ph type="title"/>
          </p:nvPr>
        </p:nvSpPr>
        <p:spPr/>
        <p:txBody>
          <a:bodyPr/>
          <a:lstStyle/>
          <a:p>
            <a:pPr eaLnBrk="1" hangingPunct="1">
              <a:defRPr/>
            </a:pPr>
            <a:r>
              <a:rPr lang="en-US" altLang="en-US" dirty="0"/>
              <a:t>Working capital cycle</a:t>
            </a:r>
          </a:p>
        </p:txBody>
      </p:sp>
      <p:sp>
        <p:nvSpPr>
          <p:cNvPr id="59395" name="Rectangle 3">
            <a:extLst>
              <a:ext uri="{FF2B5EF4-FFF2-40B4-BE49-F238E27FC236}">
                <a16:creationId xmlns:a16="http://schemas.microsoft.com/office/drawing/2014/main" id="{8FAEF132-96F2-4523-B4C4-47E7D32CA7E0}"/>
              </a:ext>
            </a:extLst>
          </p:cNvPr>
          <p:cNvSpPr>
            <a:spLocks noGrp="1" noChangeArrowheads="1"/>
          </p:cNvSpPr>
          <p:nvPr>
            <p:ph idx="1"/>
          </p:nvPr>
        </p:nvSpPr>
        <p:spPr/>
        <p:txBody>
          <a:bodyPr/>
          <a:lstStyle/>
          <a:p>
            <a:pPr algn="just" eaLnBrk="1" hangingPunct="1"/>
            <a:r>
              <a:rPr lang="en-US" altLang="en-US" dirty="0"/>
              <a:t>Cash&gt; Raw material &gt; Work in progress &gt; Finished goods &gt; Sales &gt; Debtors &gt; Cash&gt;</a:t>
            </a:r>
          </a:p>
          <a:p>
            <a:pPr marL="0" indent="0" algn="just" eaLnBrk="1" hangingPunct="1">
              <a:buNone/>
            </a:pPr>
            <a:endParaRPr lang="en-US" altLang="en-US" dirty="0"/>
          </a:p>
          <a:p>
            <a:pPr algn="just" eaLnBrk="1" hangingPunct="1"/>
            <a:r>
              <a:rPr lang="en-US" altLang="en-US" dirty="0"/>
              <a:t>Operating cycle – it is a length of time between outlay on RM /wages /others AND inflow of cash from the sale of the goods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D15107E5-9E4F-4883-90B4-FF0D1185EB03}"/>
              </a:ext>
            </a:extLst>
          </p:cNvPr>
          <p:cNvSpPr>
            <a:spLocks noChangeArrowheads="1"/>
          </p:cNvSpPr>
          <p:nvPr/>
        </p:nvSpPr>
        <p:spPr bwMode="auto">
          <a:xfrm>
            <a:off x="3810000" y="3200400"/>
            <a:ext cx="4495800" cy="1371600"/>
          </a:xfrm>
          <a:prstGeom prst="rect">
            <a:avLst/>
          </a:prstGeom>
          <a:noFill/>
          <a:ln>
            <a:noFill/>
          </a:ln>
          <a:effec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t>THE WORKING CAPITAL CYCLE</a:t>
            </a:r>
            <a:b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br>
            <a: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t>(OPERATING CYCLE)</a:t>
            </a:r>
          </a:p>
        </p:txBody>
      </p:sp>
      <p:sp>
        <p:nvSpPr>
          <p:cNvPr id="144387" name="Oval 3">
            <a:extLst>
              <a:ext uri="{FF2B5EF4-FFF2-40B4-BE49-F238E27FC236}">
                <a16:creationId xmlns:a16="http://schemas.microsoft.com/office/drawing/2014/main" id="{C2818CAC-ED68-457B-9318-828D976AAE59}"/>
              </a:ext>
            </a:extLst>
          </p:cNvPr>
          <p:cNvSpPr>
            <a:spLocks noChangeArrowheads="1"/>
          </p:cNvSpPr>
          <p:nvPr/>
        </p:nvSpPr>
        <p:spPr bwMode="auto">
          <a:xfrm>
            <a:off x="1828800" y="34290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88" name="Oval 4">
            <a:extLst>
              <a:ext uri="{FF2B5EF4-FFF2-40B4-BE49-F238E27FC236}">
                <a16:creationId xmlns:a16="http://schemas.microsoft.com/office/drawing/2014/main" id="{F6AE4EDC-4752-4387-A5A2-D22D7447A1DB}"/>
              </a:ext>
            </a:extLst>
          </p:cNvPr>
          <p:cNvSpPr>
            <a:spLocks noChangeArrowheads="1"/>
          </p:cNvSpPr>
          <p:nvPr/>
        </p:nvSpPr>
        <p:spPr bwMode="auto">
          <a:xfrm>
            <a:off x="3886200" y="17526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89" name="Oval 5">
            <a:extLst>
              <a:ext uri="{FF2B5EF4-FFF2-40B4-BE49-F238E27FC236}">
                <a16:creationId xmlns:a16="http://schemas.microsoft.com/office/drawing/2014/main" id="{8119FF78-B0EC-4097-B80B-9293DF0BAEB1}"/>
              </a:ext>
            </a:extLst>
          </p:cNvPr>
          <p:cNvSpPr>
            <a:spLocks noChangeArrowheads="1"/>
          </p:cNvSpPr>
          <p:nvPr/>
        </p:nvSpPr>
        <p:spPr bwMode="auto">
          <a:xfrm>
            <a:off x="2819400" y="304800"/>
            <a:ext cx="2895600" cy="762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0" name="Oval 6">
            <a:extLst>
              <a:ext uri="{FF2B5EF4-FFF2-40B4-BE49-F238E27FC236}">
                <a16:creationId xmlns:a16="http://schemas.microsoft.com/office/drawing/2014/main" id="{D4C681D0-819F-444C-9FB3-DB5C001ACB2E}"/>
              </a:ext>
            </a:extLst>
          </p:cNvPr>
          <p:cNvSpPr>
            <a:spLocks noChangeArrowheads="1"/>
          </p:cNvSpPr>
          <p:nvPr/>
        </p:nvSpPr>
        <p:spPr bwMode="auto">
          <a:xfrm>
            <a:off x="7010400" y="17526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1" name="Oval 7">
            <a:extLst>
              <a:ext uri="{FF2B5EF4-FFF2-40B4-BE49-F238E27FC236}">
                <a16:creationId xmlns:a16="http://schemas.microsoft.com/office/drawing/2014/main" id="{EE1F29B9-51D8-4DE7-838F-991B7C62C119}"/>
              </a:ext>
            </a:extLst>
          </p:cNvPr>
          <p:cNvSpPr>
            <a:spLocks noChangeArrowheads="1"/>
          </p:cNvSpPr>
          <p:nvPr/>
        </p:nvSpPr>
        <p:spPr bwMode="auto">
          <a:xfrm>
            <a:off x="8229600" y="35052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2" name="Oval 8">
            <a:extLst>
              <a:ext uri="{FF2B5EF4-FFF2-40B4-BE49-F238E27FC236}">
                <a16:creationId xmlns:a16="http://schemas.microsoft.com/office/drawing/2014/main" id="{79BF2E6E-E0C1-4F85-9D40-464D15B3B244}"/>
              </a:ext>
            </a:extLst>
          </p:cNvPr>
          <p:cNvSpPr>
            <a:spLocks noChangeArrowheads="1"/>
          </p:cNvSpPr>
          <p:nvPr/>
        </p:nvSpPr>
        <p:spPr bwMode="auto">
          <a:xfrm>
            <a:off x="6781800" y="50292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3" name="Oval 9">
            <a:extLst>
              <a:ext uri="{FF2B5EF4-FFF2-40B4-BE49-F238E27FC236}">
                <a16:creationId xmlns:a16="http://schemas.microsoft.com/office/drawing/2014/main" id="{4615E556-0845-4894-B138-CD7E7C4B77AD}"/>
              </a:ext>
            </a:extLst>
          </p:cNvPr>
          <p:cNvSpPr>
            <a:spLocks noChangeArrowheads="1"/>
          </p:cNvSpPr>
          <p:nvPr/>
        </p:nvSpPr>
        <p:spPr bwMode="auto">
          <a:xfrm>
            <a:off x="3657600" y="51054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4" name="Line 10">
            <a:extLst>
              <a:ext uri="{FF2B5EF4-FFF2-40B4-BE49-F238E27FC236}">
                <a16:creationId xmlns:a16="http://schemas.microsoft.com/office/drawing/2014/main" id="{71011A3C-2603-4095-9337-ABC472DDF308}"/>
              </a:ext>
            </a:extLst>
          </p:cNvPr>
          <p:cNvSpPr>
            <a:spLocks noChangeShapeType="1"/>
          </p:cNvSpPr>
          <p:nvPr/>
        </p:nvSpPr>
        <p:spPr bwMode="auto">
          <a:xfrm flipV="1">
            <a:off x="3200400" y="2667000"/>
            <a:ext cx="685800" cy="533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5" name="Line 11">
            <a:extLst>
              <a:ext uri="{FF2B5EF4-FFF2-40B4-BE49-F238E27FC236}">
                <a16:creationId xmlns:a16="http://schemas.microsoft.com/office/drawing/2014/main" id="{B750DA04-2A8D-4108-A94E-F9D5FEC625DD}"/>
              </a:ext>
            </a:extLst>
          </p:cNvPr>
          <p:cNvSpPr>
            <a:spLocks noChangeShapeType="1"/>
          </p:cNvSpPr>
          <p:nvPr/>
        </p:nvSpPr>
        <p:spPr bwMode="auto">
          <a:xfrm>
            <a:off x="6096000" y="2209800"/>
            <a:ext cx="838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6" name="Line 12">
            <a:extLst>
              <a:ext uri="{FF2B5EF4-FFF2-40B4-BE49-F238E27FC236}">
                <a16:creationId xmlns:a16="http://schemas.microsoft.com/office/drawing/2014/main" id="{ACE0680F-A154-456B-9908-9CC9191C0474}"/>
              </a:ext>
            </a:extLst>
          </p:cNvPr>
          <p:cNvSpPr>
            <a:spLocks noChangeShapeType="1"/>
          </p:cNvSpPr>
          <p:nvPr/>
        </p:nvSpPr>
        <p:spPr bwMode="auto">
          <a:xfrm>
            <a:off x="8915400" y="26670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7" name="Line 13">
            <a:extLst>
              <a:ext uri="{FF2B5EF4-FFF2-40B4-BE49-F238E27FC236}">
                <a16:creationId xmlns:a16="http://schemas.microsoft.com/office/drawing/2014/main" id="{443EC564-BA61-41BB-8AFF-CC9F905EE1DB}"/>
              </a:ext>
            </a:extLst>
          </p:cNvPr>
          <p:cNvSpPr>
            <a:spLocks noChangeShapeType="1"/>
          </p:cNvSpPr>
          <p:nvPr/>
        </p:nvSpPr>
        <p:spPr bwMode="auto">
          <a:xfrm flipH="1">
            <a:off x="8896350" y="46863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8" name="Line 14">
            <a:extLst>
              <a:ext uri="{FF2B5EF4-FFF2-40B4-BE49-F238E27FC236}">
                <a16:creationId xmlns:a16="http://schemas.microsoft.com/office/drawing/2014/main" id="{2EBF7D5E-34FD-4048-9E83-A13E3D1AED80}"/>
              </a:ext>
            </a:extLst>
          </p:cNvPr>
          <p:cNvSpPr>
            <a:spLocks noChangeShapeType="1"/>
          </p:cNvSpPr>
          <p:nvPr/>
        </p:nvSpPr>
        <p:spPr bwMode="auto">
          <a:xfrm flipH="1">
            <a:off x="5791200" y="5638800"/>
            <a:ext cx="914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9" name="Line 15">
            <a:extLst>
              <a:ext uri="{FF2B5EF4-FFF2-40B4-BE49-F238E27FC236}">
                <a16:creationId xmlns:a16="http://schemas.microsoft.com/office/drawing/2014/main" id="{1D0E3016-47AE-437E-9225-582B2C3970D9}"/>
              </a:ext>
            </a:extLst>
          </p:cNvPr>
          <p:cNvSpPr>
            <a:spLocks noChangeShapeType="1"/>
          </p:cNvSpPr>
          <p:nvPr/>
        </p:nvSpPr>
        <p:spPr bwMode="auto">
          <a:xfrm flipH="1" flipV="1">
            <a:off x="2971800" y="4648200"/>
            <a:ext cx="685800" cy="762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0" name="Text Box 16">
            <a:extLst>
              <a:ext uri="{FF2B5EF4-FFF2-40B4-BE49-F238E27FC236}">
                <a16:creationId xmlns:a16="http://schemas.microsoft.com/office/drawing/2014/main" id="{0F7D0D67-7322-4C37-84CE-5145341248AC}"/>
              </a:ext>
            </a:extLst>
          </p:cNvPr>
          <p:cNvSpPr txBox="1">
            <a:spLocks noChangeArrowheads="1"/>
          </p:cNvSpPr>
          <p:nvPr/>
        </p:nvSpPr>
        <p:spPr bwMode="auto">
          <a:xfrm>
            <a:off x="3048000" y="457200"/>
            <a:ext cx="249555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Accounts Payable</a:t>
            </a:r>
          </a:p>
        </p:txBody>
      </p:sp>
      <p:sp>
        <p:nvSpPr>
          <p:cNvPr id="144401" name="Text Box 17">
            <a:extLst>
              <a:ext uri="{FF2B5EF4-FFF2-40B4-BE49-F238E27FC236}">
                <a16:creationId xmlns:a16="http://schemas.microsoft.com/office/drawing/2014/main" id="{003AFFF3-1234-4AE5-BDE6-15D30A12BC5F}"/>
              </a:ext>
            </a:extLst>
          </p:cNvPr>
          <p:cNvSpPr txBox="1">
            <a:spLocks noChangeArrowheads="1"/>
          </p:cNvSpPr>
          <p:nvPr/>
        </p:nvSpPr>
        <p:spPr bwMode="auto">
          <a:xfrm>
            <a:off x="2430464" y="3733800"/>
            <a:ext cx="846137"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Cash</a:t>
            </a:r>
          </a:p>
        </p:txBody>
      </p:sp>
      <p:sp>
        <p:nvSpPr>
          <p:cNvPr id="144402" name="Text Box 18">
            <a:extLst>
              <a:ext uri="{FF2B5EF4-FFF2-40B4-BE49-F238E27FC236}">
                <a16:creationId xmlns:a16="http://schemas.microsoft.com/office/drawing/2014/main" id="{2F950A13-6626-479B-A619-EAC145534E53}"/>
              </a:ext>
            </a:extLst>
          </p:cNvPr>
          <p:cNvSpPr txBox="1">
            <a:spLocks noChangeArrowheads="1"/>
          </p:cNvSpPr>
          <p:nvPr/>
        </p:nvSpPr>
        <p:spPr bwMode="auto">
          <a:xfrm>
            <a:off x="4203684" y="1844676"/>
            <a:ext cx="1447832"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Raw</a:t>
            </a:r>
          </a:p>
          <a:p>
            <a:pPr algn="ctr" eaLnBrk="1" hangingPunct="1"/>
            <a:r>
              <a:rPr lang="en-US" altLang="en-US" sz="2400" b="1">
                <a:latin typeface="Times New Roman" panose="02020603050405020304" pitchFamily="18" charset="0"/>
                <a:cs typeface="Arial" panose="020B0604020202020204" pitchFamily="34" charset="0"/>
              </a:rPr>
              <a:t>Materials</a:t>
            </a:r>
          </a:p>
        </p:txBody>
      </p:sp>
      <p:sp>
        <p:nvSpPr>
          <p:cNvPr id="144403" name="Text Box 19">
            <a:extLst>
              <a:ext uri="{FF2B5EF4-FFF2-40B4-BE49-F238E27FC236}">
                <a16:creationId xmlns:a16="http://schemas.microsoft.com/office/drawing/2014/main" id="{2500F485-7F35-4AFE-BAD3-014BA31F054F}"/>
              </a:ext>
            </a:extLst>
          </p:cNvPr>
          <p:cNvSpPr txBox="1">
            <a:spLocks noChangeArrowheads="1"/>
          </p:cNvSpPr>
          <p:nvPr/>
        </p:nvSpPr>
        <p:spPr bwMode="auto">
          <a:xfrm>
            <a:off x="7497763" y="1981200"/>
            <a:ext cx="94615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W I P</a:t>
            </a:r>
          </a:p>
        </p:txBody>
      </p:sp>
      <p:sp>
        <p:nvSpPr>
          <p:cNvPr id="144404" name="Text Box 20">
            <a:extLst>
              <a:ext uri="{FF2B5EF4-FFF2-40B4-BE49-F238E27FC236}">
                <a16:creationId xmlns:a16="http://schemas.microsoft.com/office/drawing/2014/main" id="{E22091DF-7D35-4F70-8AB3-0D5D44EC829E}"/>
              </a:ext>
            </a:extLst>
          </p:cNvPr>
          <p:cNvSpPr txBox="1">
            <a:spLocks noChangeArrowheads="1"/>
          </p:cNvSpPr>
          <p:nvPr/>
        </p:nvSpPr>
        <p:spPr bwMode="auto">
          <a:xfrm>
            <a:off x="8569588" y="3597276"/>
            <a:ext cx="1390124"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Finished </a:t>
            </a:r>
          </a:p>
          <a:p>
            <a:pPr algn="ctr" eaLnBrk="1" hangingPunct="1"/>
            <a:r>
              <a:rPr lang="en-US" altLang="en-US" sz="2400" b="1">
                <a:latin typeface="Times New Roman" panose="02020603050405020304" pitchFamily="18" charset="0"/>
                <a:cs typeface="Arial" panose="020B0604020202020204" pitchFamily="34" charset="0"/>
              </a:rPr>
              <a:t>Goods</a:t>
            </a:r>
          </a:p>
        </p:txBody>
      </p:sp>
      <p:sp>
        <p:nvSpPr>
          <p:cNvPr id="144405" name="Oval 21">
            <a:extLst>
              <a:ext uri="{FF2B5EF4-FFF2-40B4-BE49-F238E27FC236}">
                <a16:creationId xmlns:a16="http://schemas.microsoft.com/office/drawing/2014/main" id="{40F7A360-1979-4B80-8741-33E24E7084DB}"/>
              </a:ext>
            </a:extLst>
          </p:cNvPr>
          <p:cNvSpPr>
            <a:spLocks noChangeArrowheads="1"/>
          </p:cNvSpPr>
          <p:nvPr/>
        </p:nvSpPr>
        <p:spPr bwMode="auto">
          <a:xfrm>
            <a:off x="7315200" y="304800"/>
            <a:ext cx="2895600" cy="762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406" name="Text Box 22">
            <a:extLst>
              <a:ext uri="{FF2B5EF4-FFF2-40B4-BE49-F238E27FC236}">
                <a16:creationId xmlns:a16="http://schemas.microsoft.com/office/drawing/2014/main" id="{1FB12F6E-E744-4C3B-8E5B-6DC68D898D31}"/>
              </a:ext>
            </a:extLst>
          </p:cNvPr>
          <p:cNvSpPr txBox="1">
            <a:spLocks noChangeArrowheads="1"/>
          </p:cNvSpPr>
          <p:nvPr/>
        </p:nvSpPr>
        <p:spPr bwMode="auto">
          <a:xfrm>
            <a:off x="7696201" y="457200"/>
            <a:ext cx="2174875"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Value Addition</a:t>
            </a:r>
          </a:p>
        </p:txBody>
      </p:sp>
      <p:sp>
        <p:nvSpPr>
          <p:cNvPr id="144407" name="Line 23">
            <a:extLst>
              <a:ext uri="{FF2B5EF4-FFF2-40B4-BE49-F238E27FC236}">
                <a16:creationId xmlns:a16="http://schemas.microsoft.com/office/drawing/2014/main" id="{7F128105-3CF5-4433-990F-2F533145EDF1}"/>
              </a:ext>
            </a:extLst>
          </p:cNvPr>
          <p:cNvSpPr>
            <a:spLocks noChangeShapeType="1"/>
          </p:cNvSpPr>
          <p:nvPr/>
        </p:nvSpPr>
        <p:spPr bwMode="auto">
          <a:xfrm>
            <a:off x="5105400" y="1066800"/>
            <a:ext cx="0" cy="609600"/>
          </a:xfrm>
          <a:prstGeom prst="line">
            <a:avLst/>
          </a:prstGeom>
          <a:noFill/>
          <a:ln w="571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8" name="Line 24">
            <a:extLst>
              <a:ext uri="{FF2B5EF4-FFF2-40B4-BE49-F238E27FC236}">
                <a16:creationId xmlns:a16="http://schemas.microsoft.com/office/drawing/2014/main" id="{2A6416CA-D410-4F2F-AB2F-04F232800FE3}"/>
              </a:ext>
            </a:extLst>
          </p:cNvPr>
          <p:cNvSpPr>
            <a:spLocks noChangeShapeType="1"/>
          </p:cNvSpPr>
          <p:nvPr/>
        </p:nvSpPr>
        <p:spPr bwMode="auto">
          <a:xfrm flipH="1">
            <a:off x="8915400" y="11430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9" name="Text Box 25">
            <a:extLst>
              <a:ext uri="{FF2B5EF4-FFF2-40B4-BE49-F238E27FC236}">
                <a16:creationId xmlns:a16="http://schemas.microsoft.com/office/drawing/2014/main" id="{0B031D0E-CB08-409F-B5F6-6B6649D09BBE}"/>
              </a:ext>
            </a:extLst>
          </p:cNvPr>
          <p:cNvSpPr txBox="1">
            <a:spLocks noChangeArrowheads="1"/>
          </p:cNvSpPr>
          <p:nvPr/>
        </p:nvSpPr>
        <p:spPr bwMode="auto">
          <a:xfrm>
            <a:off x="3962401" y="5197476"/>
            <a:ext cx="1601721"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Accounts</a:t>
            </a:r>
          </a:p>
          <a:p>
            <a:pPr eaLnBrk="1" hangingPunct="1"/>
            <a:r>
              <a:rPr lang="en-US" altLang="en-US" sz="2400" b="1">
                <a:latin typeface="Times New Roman" panose="02020603050405020304" pitchFamily="18" charset="0"/>
                <a:cs typeface="Arial" panose="020B0604020202020204" pitchFamily="34" charset="0"/>
              </a:rPr>
              <a:t>Receivable</a:t>
            </a:r>
          </a:p>
        </p:txBody>
      </p:sp>
      <p:sp>
        <p:nvSpPr>
          <p:cNvPr id="144410" name="Text Box 26">
            <a:extLst>
              <a:ext uri="{FF2B5EF4-FFF2-40B4-BE49-F238E27FC236}">
                <a16:creationId xmlns:a16="http://schemas.microsoft.com/office/drawing/2014/main" id="{F7BB13C5-ECBA-4793-AE49-19C2CD5F1308}"/>
              </a:ext>
            </a:extLst>
          </p:cNvPr>
          <p:cNvSpPr txBox="1">
            <a:spLocks noChangeArrowheads="1"/>
          </p:cNvSpPr>
          <p:nvPr/>
        </p:nvSpPr>
        <p:spPr bwMode="auto">
          <a:xfrm>
            <a:off x="7239000" y="5334000"/>
            <a:ext cx="1150938"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SALES</a:t>
            </a:r>
          </a:p>
        </p:txBody>
      </p:sp>
      <p:sp>
        <p:nvSpPr>
          <p:cNvPr id="144411" name="Line 27">
            <a:extLst>
              <a:ext uri="{FF2B5EF4-FFF2-40B4-BE49-F238E27FC236}">
                <a16:creationId xmlns:a16="http://schemas.microsoft.com/office/drawing/2014/main" id="{2BFBA2E9-20A3-4D24-91E6-0FA0C55764BF}"/>
              </a:ext>
            </a:extLst>
          </p:cNvPr>
          <p:cNvSpPr>
            <a:spLocks noChangeShapeType="1"/>
          </p:cNvSpPr>
          <p:nvPr/>
        </p:nvSpPr>
        <p:spPr bwMode="auto">
          <a:xfrm>
            <a:off x="2209800" y="838200"/>
            <a:ext cx="0" cy="2590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12" name="Line 28">
            <a:extLst>
              <a:ext uri="{FF2B5EF4-FFF2-40B4-BE49-F238E27FC236}">
                <a16:creationId xmlns:a16="http://schemas.microsoft.com/office/drawing/2014/main" id="{D42C10C6-D6D5-4281-95FE-AD4AFC01FA00}"/>
              </a:ext>
            </a:extLst>
          </p:cNvPr>
          <p:cNvSpPr>
            <a:spLocks noChangeShapeType="1"/>
          </p:cNvSpPr>
          <p:nvPr/>
        </p:nvSpPr>
        <p:spPr bwMode="auto">
          <a:xfrm>
            <a:off x="2209800" y="838200"/>
            <a:ext cx="685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121067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44386"/>
                                        </p:tgtEl>
                                        <p:attrNameLst>
                                          <p:attrName>style.visibility</p:attrName>
                                        </p:attrNameLst>
                                      </p:cBhvr>
                                      <p:to>
                                        <p:strVal val="visible"/>
                                      </p:to>
                                    </p:set>
                                    <p:anim calcmode="lin" valueType="num">
                                      <p:cBhvr>
                                        <p:cTn id="7" dur="500" fill="hold"/>
                                        <p:tgtEl>
                                          <p:spTgt spid="144386"/>
                                        </p:tgtEl>
                                        <p:attrNameLst>
                                          <p:attrName>ppt_w</p:attrName>
                                        </p:attrNameLst>
                                      </p:cBhvr>
                                      <p:tavLst>
                                        <p:tav tm="0">
                                          <p:val>
                                            <p:fltVal val="0"/>
                                          </p:val>
                                        </p:tav>
                                        <p:tav tm="100000">
                                          <p:val>
                                            <p:strVal val="#ppt_w"/>
                                          </p:val>
                                        </p:tav>
                                      </p:tavLst>
                                    </p:anim>
                                    <p:anim calcmode="lin" valueType="num">
                                      <p:cBhvr>
                                        <p:cTn id="8" dur="500" fill="hold"/>
                                        <p:tgtEl>
                                          <p:spTgt spid="144386"/>
                                        </p:tgtEl>
                                        <p:attrNameLst>
                                          <p:attrName>ppt_h</p:attrName>
                                        </p:attrNameLst>
                                      </p:cBhvr>
                                      <p:tavLst>
                                        <p:tav tm="0">
                                          <p:val>
                                            <p:fltVal val="0"/>
                                          </p:val>
                                        </p:tav>
                                        <p:tav tm="100000">
                                          <p:val>
                                            <p:strVal val="#ppt_h"/>
                                          </p:val>
                                        </p:tav>
                                      </p:tavLst>
                                    </p:anim>
                                    <p:anim calcmode="lin" valueType="num">
                                      <p:cBhvr>
                                        <p:cTn id="9" dur="500" fill="hold"/>
                                        <p:tgtEl>
                                          <p:spTgt spid="144386"/>
                                        </p:tgtEl>
                                        <p:attrNameLst>
                                          <p:attrName>ppt_x</p:attrName>
                                        </p:attrNameLst>
                                      </p:cBhvr>
                                      <p:tavLst>
                                        <p:tav tm="0">
                                          <p:val>
                                            <p:fltVal val="0.5"/>
                                          </p:val>
                                        </p:tav>
                                        <p:tav tm="100000">
                                          <p:val>
                                            <p:strVal val="#ppt_x"/>
                                          </p:val>
                                        </p:tav>
                                      </p:tavLst>
                                    </p:anim>
                                    <p:anim calcmode="lin" valueType="num">
                                      <p:cBhvr>
                                        <p:cTn id="10" dur="500" fill="hold"/>
                                        <p:tgtEl>
                                          <p:spTgt spid="144386"/>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44387"/>
                                        </p:tgtEl>
                                        <p:attrNameLst>
                                          <p:attrName>style.visibility</p:attrName>
                                        </p:attrNameLst>
                                      </p:cBhvr>
                                      <p:to>
                                        <p:strVal val="visible"/>
                                      </p:to>
                                    </p:set>
                                    <p:animEffect transition="in" filter="dissolve">
                                      <p:cBhvr>
                                        <p:cTn id="15" dur="500"/>
                                        <p:tgtEl>
                                          <p:spTgt spid="14438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4401"/>
                                        </p:tgtEl>
                                        <p:attrNameLst>
                                          <p:attrName>style.visibility</p:attrName>
                                        </p:attrNameLst>
                                      </p:cBhvr>
                                      <p:to>
                                        <p:strVal val="visible"/>
                                      </p:to>
                                    </p:set>
                                    <p:animEffect transition="in" filter="dissolve">
                                      <p:cBhvr>
                                        <p:cTn id="20" dur="500"/>
                                        <p:tgtEl>
                                          <p:spTgt spid="14440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4394"/>
                                        </p:tgtEl>
                                        <p:attrNameLst>
                                          <p:attrName>style.visibility</p:attrName>
                                        </p:attrNameLst>
                                      </p:cBhvr>
                                      <p:to>
                                        <p:strVal val="visible"/>
                                      </p:to>
                                    </p:set>
                                    <p:anim calcmode="lin" valueType="num">
                                      <p:cBhvr additive="base">
                                        <p:cTn id="25" dur="500" fill="hold"/>
                                        <p:tgtEl>
                                          <p:spTgt spid="144394"/>
                                        </p:tgtEl>
                                        <p:attrNameLst>
                                          <p:attrName>ppt_x</p:attrName>
                                        </p:attrNameLst>
                                      </p:cBhvr>
                                      <p:tavLst>
                                        <p:tav tm="0">
                                          <p:val>
                                            <p:strVal val="0-#ppt_w/2"/>
                                          </p:val>
                                        </p:tav>
                                        <p:tav tm="100000">
                                          <p:val>
                                            <p:strVal val="#ppt_x"/>
                                          </p:val>
                                        </p:tav>
                                      </p:tavLst>
                                    </p:anim>
                                    <p:anim calcmode="lin" valueType="num">
                                      <p:cBhvr additive="base">
                                        <p:cTn id="26" dur="500" fill="hold"/>
                                        <p:tgtEl>
                                          <p:spTgt spid="14439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144388"/>
                                        </p:tgtEl>
                                        <p:attrNameLst>
                                          <p:attrName>style.visibility</p:attrName>
                                        </p:attrNameLst>
                                      </p:cBhvr>
                                      <p:to>
                                        <p:strVal val="visible"/>
                                      </p:to>
                                    </p:set>
                                    <p:animEffect transition="in" filter="dissolve">
                                      <p:cBhvr>
                                        <p:cTn id="31" dur="500"/>
                                        <p:tgtEl>
                                          <p:spTgt spid="14438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44402"/>
                                        </p:tgtEl>
                                        <p:attrNameLst>
                                          <p:attrName>style.visibility</p:attrName>
                                        </p:attrNameLst>
                                      </p:cBhvr>
                                      <p:to>
                                        <p:strVal val="visible"/>
                                      </p:to>
                                    </p:set>
                                    <p:animEffect transition="in" filter="dissolve">
                                      <p:cBhvr>
                                        <p:cTn id="36" dur="500"/>
                                        <p:tgtEl>
                                          <p:spTgt spid="14440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144395"/>
                                        </p:tgtEl>
                                        <p:attrNameLst>
                                          <p:attrName>style.visibility</p:attrName>
                                        </p:attrNameLst>
                                      </p:cBhvr>
                                      <p:to>
                                        <p:strVal val="visible"/>
                                      </p:to>
                                    </p:set>
                                    <p:anim calcmode="lin" valueType="num">
                                      <p:cBhvr additive="base">
                                        <p:cTn id="41" dur="500" fill="hold"/>
                                        <p:tgtEl>
                                          <p:spTgt spid="144395"/>
                                        </p:tgtEl>
                                        <p:attrNameLst>
                                          <p:attrName>ppt_x</p:attrName>
                                        </p:attrNameLst>
                                      </p:cBhvr>
                                      <p:tavLst>
                                        <p:tav tm="0">
                                          <p:val>
                                            <p:strVal val="0-#ppt_w/2"/>
                                          </p:val>
                                        </p:tav>
                                        <p:tav tm="100000">
                                          <p:val>
                                            <p:strVal val="#ppt_x"/>
                                          </p:val>
                                        </p:tav>
                                      </p:tavLst>
                                    </p:anim>
                                    <p:anim calcmode="lin" valueType="num">
                                      <p:cBhvr additive="base">
                                        <p:cTn id="42" dur="500" fill="hold"/>
                                        <p:tgtEl>
                                          <p:spTgt spid="144395"/>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44389"/>
                                        </p:tgtEl>
                                        <p:attrNameLst>
                                          <p:attrName>style.visibility</p:attrName>
                                        </p:attrNameLst>
                                      </p:cBhvr>
                                      <p:to>
                                        <p:strVal val="visible"/>
                                      </p:to>
                                    </p:set>
                                    <p:animEffect transition="in" filter="dissolve">
                                      <p:cBhvr>
                                        <p:cTn id="47" dur="500"/>
                                        <p:tgtEl>
                                          <p:spTgt spid="14438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4400"/>
                                        </p:tgtEl>
                                        <p:attrNameLst>
                                          <p:attrName>style.visibility</p:attrName>
                                        </p:attrNameLst>
                                      </p:cBhvr>
                                      <p:to>
                                        <p:strVal val="visible"/>
                                      </p:to>
                                    </p:set>
                                    <p:animEffect transition="in" filter="dissolve">
                                      <p:cBhvr>
                                        <p:cTn id="52" dur="500"/>
                                        <p:tgtEl>
                                          <p:spTgt spid="14440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nodeType="clickEffect">
                                  <p:stCondLst>
                                    <p:cond delay="0"/>
                                  </p:stCondLst>
                                  <p:childTnLst>
                                    <p:set>
                                      <p:cBhvr>
                                        <p:cTn id="56" dur="1" fill="hold">
                                          <p:stCondLst>
                                            <p:cond delay="0"/>
                                          </p:stCondLst>
                                        </p:cTn>
                                        <p:tgtEl>
                                          <p:spTgt spid="144407"/>
                                        </p:tgtEl>
                                        <p:attrNameLst>
                                          <p:attrName>style.visibility</p:attrName>
                                        </p:attrNameLst>
                                      </p:cBhvr>
                                      <p:to>
                                        <p:strVal val="visible"/>
                                      </p:to>
                                    </p:set>
                                    <p:anim calcmode="lin" valueType="num">
                                      <p:cBhvr additive="base">
                                        <p:cTn id="57" dur="500" fill="hold"/>
                                        <p:tgtEl>
                                          <p:spTgt spid="144407"/>
                                        </p:tgtEl>
                                        <p:attrNameLst>
                                          <p:attrName>ppt_x</p:attrName>
                                        </p:attrNameLst>
                                      </p:cBhvr>
                                      <p:tavLst>
                                        <p:tav tm="0">
                                          <p:val>
                                            <p:strVal val="0-#ppt_w/2"/>
                                          </p:val>
                                        </p:tav>
                                        <p:tav tm="100000">
                                          <p:val>
                                            <p:strVal val="#ppt_x"/>
                                          </p:val>
                                        </p:tav>
                                      </p:tavLst>
                                    </p:anim>
                                    <p:anim calcmode="lin" valueType="num">
                                      <p:cBhvr additive="base">
                                        <p:cTn id="58" dur="500" fill="hold"/>
                                        <p:tgtEl>
                                          <p:spTgt spid="144407"/>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nodeType="clickEffect">
                                  <p:stCondLst>
                                    <p:cond delay="0"/>
                                  </p:stCondLst>
                                  <p:childTnLst>
                                    <p:set>
                                      <p:cBhvr>
                                        <p:cTn id="62" dur="1" fill="hold">
                                          <p:stCondLst>
                                            <p:cond delay="0"/>
                                          </p:stCondLst>
                                        </p:cTn>
                                        <p:tgtEl>
                                          <p:spTgt spid="144390"/>
                                        </p:tgtEl>
                                        <p:attrNameLst>
                                          <p:attrName>style.visibility</p:attrName>
                                        </p:attrNameLst>
                                      </p:cBhvr>
                                      <p:to>
                                        <p:strVal val="visible"/>
                                      </p:to>
                                    </p:set>
                                    <p:animEffect transition="in" filter="dissolve">
                                      <p:cBhvr>
                                        <p:cTn id="63" dur="500"/>
                                        <p:tgtEl>
                                          <p:spTgt spid="14439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144403"/>
                                        </p:tgtEl>
                                        <p:attrNameLst>
                                          <p:attrName>style.visibility</p:attrName>
                                        </p:attrNameLst>
                                      </p:cBhvr>
                                      <p:to>
                                        <p:strVal val="visible"/>
                                      </p:to>
                                    </p:set>
                                    <p:animEffect transition="in" filter="dissolve">
                                      <p:cBhvr>
                                        <p:cTn id="68" dur="500"/>
                                        <p:tgtEl>
                                          <p:spTgt spid="14440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ntr" presetSubtype="0" fill="hold" nodeType="clickEffect">
                                  <p:stCondLst>
                                    <p:cond delay="0"/>
                                  </p:stCondLst>
                                  <p:childTnLst>
                                    <p:set>
                                      <p:cBhvr>
                                        <p:cTn id="72" dur="1" fill="hold">
                                          <p:stCondLst>
                                            <p:cond delay="0"/>
                                          </p:stCondLst>
                                        </p:cTn>
                                        <p:tgtEl>
                                          <p:spTgt spid="144405"/>
                                        </p:tgtEl>
                                        <p:attrNameLst>
                                          <p:attrName>style.visibility</p:attrName>
                                        </p:attrNameLst>
                                      </p:cBhvr>
                                      <p:to>
                                        <p:strVal val="visible"/>
                                      </p:to>
                                    </p:set>
                                    <p:animEffect transition="in" filter="dissolve">
                                      <p:cBhvr>
                                        <p:cTn id="73" dur="500"/>
                                        <p:tgtEl>
                                          <p:spTgt spid="14440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144406"/>
                                        </p:tgtEl>
                                        <p:attrNameLst>
                                          <p:attrName>style.visibility</p:attrName>
                                        </p:attrNameLst>
                                      </p:cBhvr>
                                      <p:to>
                                        <p:strVal val="visible"/>
                                      </p:to>
                                    </p:set>
                                    <p:animEffect transition="in" filter="dissolve">
                                      <p:cBhvr>
                                        <p:cTn id="78" dur="500"/>
                                        <p:tgtEl>
                                          <p:spTgt spid="14440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8" fill="hold" nodeType="clickEffect">
                                  <p:stCondLst>
                                    <p:cond delay="0"/>
                                  </p:stCondLst>
                                  <p:childTnLst>
                                    <p:set>
                                      <p:cBhvr>
                                        <p:cTn id="82" dur="1" fill="hold">
                                          <p:stCondLst>
                                            <p:cond delay="0"/>
                                          </p:stCondLst>
                                        </p:cTn>
                                        <p:tgtEl>
                                          <p:spTgt spid="144408"/>
                                        </p:tgtEl>
                                        <p:attrNameLst>
                                          <p:attrName>style.visibility</p:attrName>
                                        </p:attrNameLst>
                                      </p:cBhvr>
                                      <p:to>
                                        <p:strVal val="visible"/>
                                      </p:to>
                                    </p:set>
                                    <p:anim calcmode="lin" valueType="num">
                                      <p:cBhvr additive="base">
                                        <p:cTn id="83" dur="500" fill="hold"/>
                                        <p:tgtEl>
                                          <p:spTgt spid="144408"/>
                                        </p:tgtEl>
                                        <p:attrNameLst>
                                          <p:attrName>ppt_x</p:attrName>
                                        </p:attrNameLst>
                                      </p:cBhvr>
                                      <p:tavLst>
                                        <p:tav tm="0">
                                          <p:val>
                                            <p:strVal val="0-#ppt_w/2"/>
                                          </p:val>
                                        </p:tav>
                                        <p:tav tm="100000">
                                          <p:val>
                                            <p:strVal val="#ppt_x"/>
                                          </p:val>
                                        </p:tav>
                                      </p:tavLst>
                                    </p:anim>
                                    <p:anim calcmode="lin" valueType="num">
                                      <p:cBhvr additive="base">
                                        <p:cTn id="84" dur="500" fill="hold"/>
                                        <p:tgtEl>
                                          <p:spTgt spid="144408"/>
                                        </p:tgtEl>
                                        <p:attrNameLst>
                                          <p:attrName>ppt_y</p:attrName>
                                        </p:attrNameLst>
                                      </p:cBhvr>
                                      <p:tavLst>
                                        <p:tav tm="0">
                                          <p:val>
                                            <p:strVal val="#ppt_y"/>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8" fill="hold" nodeType="clickEffect">
                                  <p:stCondLst>
                                    <p:cond delay="0"/>
                                  </p:stCondLst>
                                  <p:childTnLst>
                                    <p:set>
                                      <p:cBhvr>
                                        <p:cTn id="88" dur="1" fill="hold">
                                          <p:stCondLst>
                                            <p:cond delay="0"/>
                                          </p:stCondLst>
                                        </p:cTn>
                                        <p:tgtEl>
                                          <p:spTgt spid="144396"/>
                                        </p:tgtEl>
                                        <p:attrNameLst>
                                          <p:attrName>style.visibility</p:attrName>
                                        </p:attrNameLst>
                                      </p:cBhvr>
                                      <p:to>
                                        <p:strVal val="visible"/>
                                      </p:to>
                                    </p:set>
                                    <p:anim calcmode="lin" valueType="num">
                                      <p:cBhvr additive="base">
                                        <p:cTn id="89" dur="500" fill="hold"/>
                                        <p:tgtEl>
                                          <p:spTgt spid="144396"/>
                                        </p:tgtEl>
                                        <p:attrNameLst>
                                          <p:attrName>ppt_x</p:attrName>
                                        </p:attrNameLst>
                                      </p:cBhvr>
                                      <p:tavLst>
                                        <p:tav tm="0">
                                          <p:val>
                                            <p:strVal val="0-#ppt_w/2"/>
                                          </p:val>
                                        </p:tav>
                                        <p:tav tm="100000">
                                          <p:val>
                                            <p:strVal val="#ppt_x"/>
                                          </p:val>
                                        </p:tav>
                                      </p:tavLst>
                                    </p:anim>
                                    <p:anim calcmode="lin" valueType="num">
                                      <p:cBhvr additive="base">
                                        <p:cTn id="90" dur="500" fill="hold"/>
                                        <p:tgtEl>
                                          <p:spTgt spid="144396"/>
                                        </p:tgtEl>
                                        <p:attrNameLst>
                                          <p:attrName>ppt_y</p:attrName>
                                        </p:attrNameLst>
                                      </p:cBhvr>
                                      <p:tavLst>
                                        <p:tav tm="0">
                                          <p:val>
                                            <p:strVal val="#ppt_y"/>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nodeType="clickEffect">
                                  <p:stCondLst>
                                    <p:cond delay="0"/>
                                  </p:stCondLst>
                                  <p:childTnLst>
                                    <p:set>
                                      <p:cBhvr>
                                        <p:cTn id="94" dur="1" fill="hold">
                                          <p:stCondLst>
                                            <p:cond delay="0"/>
                                          </p:stCondLst>
                                        </p:cTn>
                                        <p:tgtEl>
                                          <p:spTgt spid="144391"/>
                                        </p:tgtEl>
                                        <p:attrNameLst>
                                          <p:attrName>style.visibility</p:attrName>
                                        </p:attrNameLst>
                                      </p:cBhvr>
                                      <p:to>
                                        <p:strVal val="visible"/>
                                      </p:to>
                                    </p:set>
                                    <p:animEffect transition="in" filter="dissolve">
                                      <p:cBhvr>
                                        <p:cTn id="95" dur="500"/>
                                        <p:tgtEl>
                                          <p:spTgt spid="144391"/>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9" presetClass="entr" presetSubtype="0" fill="hold" grpId="0" nodeType="clickEffect">
                                  <p:stCondLst>
                                    <p:cond delay="0"/>
                                  </p:stCondLst>
                                  <p:childTnLst>
                                    <p:set>
                                      <p:cBhvr>
                                        <p:cTn id="99" dur="1" fill="hold">
                                          <p:stCondLst>
                                            <p:cond delay="0"/>
                                          </p:stCondLst>
                                        </p:cTn>
                                        <p:tgtEl>
                                          <p:spTgt spid="144404"/>
                                        </p:tgtEl>
                                        <p:attrNameLst>
                                          <p:attrName>style.visibility</p:attrName>
                                        </p:attrNameLst>
                                      </p:cBhvr>
                                      <p:to>
                                        <p:strVal val="visible"/>
                                      </p:to>
                                    </p:set>
                                    <p:animEffect transition="in" filter="dissolve">
                                      <p:cBhvr>
                                        <p:cTn id="100" dur="500"/>
                                        <p:tgtEl>
                                          <p:spTgt spid="144404"/>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8" fill="hold" nodeType="clickEffect">
                                  <p:stCondLst>
                                    <p:cond delay="0"/>
                                  </p:stCondLst>
                                  <p:childTnLst>
                                    <p:set>
                                      <p:cBhvr>
                                        <p:cTn id="104" dur="1" fill="hold">
                                          <p:stCondLst>
                                            <p:cond delay="0"/>
                                          </p:stCondLst>
                                        </p:cTn>
                                        <p:tgtEl>
                                          <p:spTgt spid="144397"/>
                                        </p:tgtEl>
                                        <p:attrNameLst>
                                          <p:attrName>style.visibility</p:attrName>
                                        </p:attrNameLst>
                                      </p:cBhvr>
                                      <p:to>
                                        <p:strVal val="visible"/>
                                      </p:to>
                                    </p:set>
                                    <p:anim calcmode="lin" valueType="num">
                                      <p:cBhvr additive="base">
                                        <p:cTn id="105" dur="500" fill="hold"/>
                                        <p:tgtEl>
                                          <p:spTgt spid="144397"/>
                                        </p:tgtEl>
                                        <p:attrNameLst>
                                          <p:attrName>ppt_x</p:attrName>
                                        </p:attrNameLst>
                                      </p:cBhvr>
                                      <p:tavLst>
                                        <p:tav tm="0">
                                          <p:val>
                                            <p:strVal val="0-#ppt_w/2"/>
                                          </p:val>
                                        </p:tav>
                                        <p:tav tm="100000">
                                          <p:val>
                                            <p:strVal val="#ppt_x"/>
                                          </p:val>
                                        </p:tav>
                                      </p:tavLst>
                                    </p:anim>
                                    <p:anim calcmode="lin" valueType="num">
                                      <p:cBhvr additive="base">
                                        <p:cTn id="106" dur="500" fill="hold"/>
                                        <p:tgtEl>
                                          <p:spTgt spid="144397"/>
                                        </p:tgtEl>
                                        <p:attrNameLst>
                                          <p:attrName>ppt_y</p:attrName>
                                        </p:attrNameLst>
                                      </p:cBhvr>
                                      <p:tavLst>
                                        <p:tav tm="0">
                                          <p:val>
                                            <p:strVal val="#ppt_y"/>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9" presetClass="entr" presetSubtype="0" fill="hold" nodeType="clickEffect">
                                  <p:stCondLst>
                                    <p:cond delay="0"/>
                                  </p:stCondLst>
                                  <p:childTnLst>
                                    <p:set>
                                      <p:cBhvr>
                                        <p:cTn id="110" dur="1" fill="hold">
                                          <p:stCondLst>
                                            <p:cond delay="0"/>
                                          </p:stCondLst>
                                        </p:cTn>
                                        <p:tgtEl>
                                          <p:spTgt spid="144392"/>
                                        </p:tgtEl>
                                        <p:attrNameLst>
                                          <p:attrName>style.visibility</p:attrName>
                                        </p:attrNameLst>
                                      </p:cBhvr>
                                      <p:to>
                                        <p:strVal val="visible"/>
                                      </p:to>
                                    </p:set>
                                    <p:animEffect transition="in" filter="dissolve">
                                      <p:cBhvr>
                                        <p:cTn id="111" dur="500"/>
                                        <p:tgtEl>
                                          <p:spTgt spid="144392"/>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4410"/>
                                        </p:tgtEl>
                                        <p:attrNameLst>
                                          <p:attrName>style.visibility</p:attrName>
                                        </p:attrNameLst>
                                      </p:cBhvr>
                                      <p:to>
                                        <p:strVal val="visible"/>
                                      </p:to>
                                    </p:set>
                                    <p:animEffect transition="in" filter="dissolve">
                                      <p:cBhvr>
                                        <p:cTn id="116" dur="500"/>
                                        <p:tgtEl>
                                          <p:spTgt spid="144410"/>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8" fill="hold" nodeType="clickEffect">
                                  <p:stCondLst>
                                    <p:cond delay="0"/>
                                  </p:stCondLst>
                                  <p:childTnLst>
                                    <p:set>
                                      <p:cBhvr>
                                        <p:cTn id="120" dur="1" fill="hold">
                                          <p:stCondLst>
                                            <p:cond delay="0"/>
                                          </p:stCondLst>
                                        </p:cTn>
                                        <p:tgtEl>
                                          <p:spTgt spid="144398"/>
                                        </p:tgtEl>
                                        <p:attrNameLst>
                                          <p:attrName>style.visibility</p:attrName>
                                        </p:attrNameLst>
                                      </p:cBhvr>
                                      <p:to>
                                        <p:strVal val="visible"/>
                                      </p:to>
                                    </p:set>
                                    <p:anim calcmode="lin" valueType="num">
                                      <p:cBhvr additive="base">
                                        <p:cTn id="121" dur="500" fill="hold"/>
                                        <p:tgtEl>
                                          <p:spTgt spid="144398"/>
                                        </p:tgtEl>
                                        <p:attrNameLst>
                                          <p:attrName>ppt_x</p:attrName>
                                        </p:attrNameLst>
                                      </p:cBhvr>
                                      <p:tavLst>
                                        <p:tav tm="0">
                                          <p:val>
                                            <p:strVal val="0-#ppt_w/2"/>
                                          </p:val>
                                        </p:tav>
                                        <p:tav tm="100000">
                                          <p:val>
                                            <p:strVal val="#ppt_x"/>
                                          </p:val>
                                        </p:tav>
                                      </p:tavLst>
                                    </p:anim>
                                    <p:anim calcmode="lin" valueType="num">
                                      <p:cBhvr additive="base">
                                        <p:cTn id="122" dur="500" fill="hold"/>
                                        <p:tgtEl>
                                          <p:spTgt spid="144398"/>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9" presetClass="entr" presetSubtype="0" fill="hold" nodeType="clickEffect">
                                  <p:stCondLst>
                                    <p:cond delay="0"/>
                                  </p:stCondLst>
                                  <p:childTnLst>
                                    <p:set>
                                      <p:cBhvr>
                                        <p:cTn id="126" dur="1" fill="hold">
                                          <p:stCondLst>
                                            <p:cond delay="0"/>
                                          </p:stCondLst>
                                        </p:cTn>
                                        <p:tgtEl>
                                          <p:spTgt spid="144393"/>
                                        </p:tgtEl>
                                        <p:attrNameLst>
                                          <p:attrName>style.visibility</p:attrName>
                                        </p:attrNameLst>
                                      </p:cBhvr>
                                      <p:to>
                                        <p:strVal val="visible"/>
                                      </p:to>
                                    </p:set>
                                    <p:animEffect transition="in" filter="dissolve">
                                      <p:cBhvr>
                                        <p:cTn id="127" dur="500"/>
                                        <p:tgtEl>
                                          <p:spTgt spid="144393"/>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9" presetClass="entr" presetSubtype="0" fill="hold" grpId="0" nodeType="clickEffect">
                                  <p:stCondLst>
                                    <p:cond delay="0"/>
                                  </p:stCondLst>
                                  <p:childTnLst>
                                    <p:set>
                                      <p:cBhvr>
                                        <p:cTn id="131" dur="1" fill="hold">
                                          <p:stCondLst>
                                            <p:cond delay="0"/>
                                          </p:stCondLst>
                                        </p:cTn>
                                        <p:tgtEl>
                                          <p:spTgt spid="144409"/>
                                        </p:tgtEl>
                                        <p:attrNameLst>
                                          <p:attrName>style.visibility</p:attrName>
                                        </p:attrNameLst>
                                      </p:cBhvr>
                                      <p:to>
                                        <p:strVal val="visible"/>
                                      </p:to>
                                    </p:set>
                                    <p:animEffect transition="in" filter="dissolve">
                                      <p:cBhvr>
                                        <p:cTn id="132" dur="500"/>
                                        <p:tgtEl>
                                          <p:spTgt spid="144409"/>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2" presetClass="entr" presetSubtype="8" fill="hold" nodeType="clickEffect">
                                  <p:stCondLst>
                                    <p:cond delay="0"/>
                                  </p:stCondLst>
                                  <p:childTnLst>
                                    <p:set>
                                      <p:cBhvr>
                                        <p:cTn id="136" dur="1" fill="hold">
                                          <p:stCondLst>
                                            <p:cond delay="0"/>
                                          </p:stCondLst>
                                        </p:cTn>
                                        <p:tgtEl>
                                          <p:spTgt spid="144399"/>
                                        </p:tgtEl>
                                        <p:attrNameLst>
                                          <p:attrName>style.visibility</p:attrName>
                                        </p:attrNameLst>
                                      </p:cBhvr>
                                      <p:to>
                                        <p:strVal val="visible"/>
                                      </p:to>
                                    </p:set>
                                    <p:anim calcmode="lin" valueType="num">
                                      <p:cBhvr additive="base">
                                        <p:cTn id="137" dur="500" fill="hold"/>
                                        <p:tgtEl>
                                          <p:spTgt spid="144399"/>
                                        </p:tgtEl>
                                        <p:attrNameLst>
                                          <p:attrName>ppt_x</p:attrName>
                                        </p:attrNameLst>
                                      </p:cBhvr>
                                      <p:tavLst>
                                        <p:tav tm="0">
                                          <p:val>
                                            <p:strVal val="0-#ppt_w/2"/>
                                          </p:val>
                                        </p:tav>
                                        <p:tav tm="100000">
                                          <p:val>
                                            <p:strVal val="#ppt_x"/>
                                          </p:val>
                                        </p:tav>
                                      </p:tavLst>
                                    </p:anim>
                                    <p:anim calcmode="lin" valueType="num">
                                      <p:cBhvr additive="base">
                                        <p:cTn id="138" dur="500" fill="hold"/>
                                        <p:tgtEl>
                                          <p:spTgt spid="144399"/>
                                        </p:tgtEl>
                                        <p:attrNameLst>
                                          <p:attrName>ppt_y</p:attrName>
                                        </p:attrNameLst>
                                      </p:cBhvr>
                                      <p:tavLst>
                                        <p:tav tm="0">
                                          <p:val>
                                            <p:strVal val="#ppt_y"/>
                                          </p:val>
                                        </p:tav>
                                        <p:tav tm="100000">
                                          <p:val>
                                            <p:strVal val="#ppt_y"/>
                                          </p:val>
                                        </p:tav>
                                      </p:tavLst>
                                    </p:anim>
                                  </p:childTnLst>
                                </p:cTn>
                              </p:par>
                            </p:childTnLst>
                          </p:cTn>
                        </p:par>
                      </p:childTnLst>
                    </p:cTn>
                  </p:par>
                  <p:par>
                    <p:cTn id="139" fill="hold" nodeType="clickPar">
                      <p:stCondLst>
                        <p:cond delay="indefinite"/>
                      </p:stCondLst>
                      <p:childTnLst>
                        <p:par>
                          <p:cTn id="140" fill="hold" nodeType="withGroup">
                            <p:stCondLst>
                              <p:cond delay="0"/>
                            </p:stCondLst>
                            <p:childTnLst>
                              <p:par>
                                <p:cTn id="141" presetID="2" presetClass="entr" presetSubtype="8" fill="hold" nodeType="clickEffect">
                                  <p:stCondLst>
                                    <p:cond delay="0"/>
                                  </p:stCondLst>
                                  <p:childTnLst>
                                    <p:set>
                                      <p:cBhvr>
                                        <p:cTn id="142" dur="1" fill="hold">
                                          <p:stCondLst>
                                            <p:cond delay="0"/>
                                          </p:stCondLst>
                                        </p:cTn>
                                        <p:tgtEl>
                                          <p:spTgt spid="144411"/>
                                        </p:tgtEl>
                                        <p:attrNameLst>
                                          <p:attrName>style.visibility</p:attrName>
                                        </p:attrNameLst>
                                      </p:cBhvr>
                                      <p:to>
                                        <p:strVal val="visible"/>
                                      </p:to>
                                    </p:set>
                                    <p:anim calcmode="lin" valueType="num">
                                      <p:cBhvr additive="base">
                                        <p:cTn id="143" dur="500" fill="hold"/>
                                        <p:tgtEl>
                                          <p:spTgt spid="144411"/>
                                        </p:tgtEl>
                                        <p:attrNameLst>
                                          <p:attrName>ppt_x</p:attrName>
                                        </p:attrNameLst>
                                      </p:cBhvr>
                                      <p:tavLst>
                                        <p:tav tm="0">
                                          <p:val>
                                            <p:strVal val="0-#ppt_w/2"/>
                                          </p:val>
                                        </p:tav>
                                        <p:tav tm="100000">
                                          <p:val>
                                            <p:strVal val="#ppt_x"/>
                                          </p:val>
                                        </p:tav>
                                      </p:tavLst>
                                    </p:anim>
                                    <p:anim calcmode="lin" valueType="num">
                                      <p:cBhvr additive="base">
                                        <p:cTn id="144" dur="500" fill="hold"/>
                                        <p:tgtEl>
                                          <p:spTgt spid="144411"/>
                                        </p:tgtEl>
                                        <p:attrNameLst>
                                          <p:attrName>ppt_y</p:attrName>
                                        </p:attrNameLst>
                                      </p:cBhvr>
                                      <p:tavLst>
                                        <p:tav tm="0">
                                          <p:val>
                                            <p:strVal val="#ppt_y"/>
                                          </p:val>
                                        </p:tav>
                                        <p:tav tm="100000">
                                          <p:val>
                                            <p:strVal val="#ppt_y"/>
                                          </p:val>
                                        </p:tav>
                                      </p:tavLst>
                                    </p:anim>
                                  </p:childTnLst>
                                </p:cTn>
                              </p:par>
                            </p:childTnLst>
                          </p:cTn>
                        </p:par>
                      </p:childTnLst>
                    </p:cTn>
                  </p:par>
                  <p:par>
                    <p:cTn id="145" fill="hold" nodeType="clickPar">
                      <p:stCondLst>
                        <p:cond delay="indefinite"/>
                      </p:stCondLst>
                      <p:childTnLst>
                        <p:par>
                          <p:cTn id="146" fill="hold" nodeType="withGroup">
                            <p:stCondLst>
                              <p:cond delay="0"/>
                            </p:stCondLst>
                            <p:childTnLst>
                              <p:par>
                                <p:cTn id="147" presetID="2" presetClass="entr" presetSubtype="8" fill="hold" nodeType="clickEffect">
                                  <p:stCondLst>
                                    <p:cond delay="0"/>
                                  </p:stCondLst>
                                  <p:childTnLst>
                                    <p:set>
                                      <p:cBhvr>
                                        <p:cTn id="148" dur="1" fill="hold">
                                          <p:stCondLst>
                                            <p:cond delay="0"/>
                                          </p:stCondLst>
                                        </p:cTn>
                                        <p:tgtEl>
                                          <p:spTgt spid="144412"/>
                                        </p:tgtEl>
                                        <p:attrNameLst>
                                          <p:attrName>style.visibility</p:attrName>
                                        </p:attrNameLst>
                                      </p:cBhvr>
                                      <p:to>
                                        <p:strVal val="visible"/>
                                      </p:to>
                                    </p:set>
                                    <p:anim calcmode="lin" valueType="num">
                                      <p:cBhvr additive="base">
                                        <p:cTn id="149" dur="500" fill="hold"/>
                                        <p:tgtEl>
                                          <p:spTgt spid="144412"/>
                                        </p:tgtEl>
                                        <p:attrNameLst>
                                          <p:attrName>ppt_x</p:attrName>
                                        </p:attrNameLst>
                                      </p:cBhvr>
                                      <p:tavLst>
                                        <p:tav tm="0">
                                          <p:val>
                                            <p:strVal val="0-#ppt_w/2"/>
                                          </p:val>
                                        </p:tav>
                                        <p:tav tm="100000">
                                          <p:val>
                                            <p:strVal val="#ppt_x"/>
                                          </p:val>
                                        </p:tav>
                                      </p:tavLst>
                                    </p:anim>
                                    <p:anim calcmode="lin" valueType="num">
                                      <p:cBhvr additive="base">
                                        <p:cTn id="150" dur="500" fill="hold"/>
                                        <p:tgtEl>
                                          <p:spTgt spid="1444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autoUpdateAnimBg="0"/>
      <p:bldP spid="144400" grpId="0" autoUpdateAnimBg="0"/>
      <p:bldP spid="144401" grpId="0" autoUpdateAnimBg="0"/>
      <p:bldP spid="144402" grpId="0" autoUpdateAnimBg="0"/>
      <p:bldP spid="144403" grpId="0" autoUpdateAnimBg="0"/>
      <p:bldP spid="144404" grpId="0" autoUpdateAnimBg="0"/>
      <p:bldP spid="144406" grpId="0" autoUpdateAnimBg="0"/>
      <p:bldP spid="144409" grpId="0" autoUpdateAnimBg="0"/>
      <p:bldP spid="14441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DC69-B702-4D62-9975-8FC87A769E70}"/>
              </a:ext>
            </a:extLst>
          </p:cNvPr>
          <p:cNvSpPr>
            <a:spLocks noGrp="1"/>
          </p:cNvSpPr>
          <p:nvPr>
            <p:ph type="title"/>
          </p:nvPr>
        </p:nvSpPr>
        <p:spPr/>
        <p:txBody>
          <a:bodyPr/>
          <a:lstStyle/>
          <a:p>
            <a:r>
              <a:rPr lang="en-US" dirty="0"/>
              <a:t>Methods of computation for operating cycle</a:t>
            </a:r>
          </a:p>
        </p:txBody>
      </p:sp>
      <p:sp>
        <p:nvSpPr>
          <p:cNvPr id="13314" name="Rectangle 3">
            <a:extLst>
              <a:ext uri="{FF2B5EF4-FFF2-40B4-BE49-F238E27FC236}">
                <a16:creationId xmlns:a16="http://schemas.microsoft.com/office/drawing/2014/main" id="{52DF2340-820C-4912-B32E-6C0AEB77173C}"/>
              </a:ext>
            </a:extLst>
          </p:cNvPr>
          <p:cNvSpPr>
            <a:spLocks noGrp="1" noChangeArrowheads="1"/>
          </p:cNvSpPr>
          <p:nvPr>
            <p:ph idx="1"/>
          </p:nvPr>
        </p:nvSpPr>
        <p:spPr/>
        <p:txBody>
          <a:bodyPr>
            <a:normAutofit/>
          </a:bodyPr>
          <a:lstStyle/>
          <a:p>
            <a:pPr algn="just" eaLnBrk="1" hangingPunct="1"/>
            <a:r>
              <a:rPr lang="en-US" altLang="en-US" dirty="0"/>
              <a:t>Inventory conversion period </a:t>
            </a:r>
          </a:p>
          <a:p>
            <a:pPr algn="just" eaLnBrk="1" hangingPunct="1">
              <a:buFontTx/>
              <a:buNone/>
            </a:pPr>
            <a:r>
              <a:rPr lang="en-US" altLang="en-US" dirty="0"/>
              <a:t>	 				</a:t>
            </a:r>
            <a:r>
              <a:rPr lang="en-US" altLang="en-US" sz="2400" dirty="0"/>
              <a:t>Avg. inventory</a:t>
            </a:r>
          </a:p>
          <a:p>
            <a:pPr algn="just" eaLnBrk="1" hangingPunct="1">
              <a:lnSpc>
                <a:spcPct val="50000"/>
              </a:lnSpc>
              <a:buFontTx/>
              <a:buNone/>
            </a:pPr>
            <a:r>
              <a:rPr lang="en-US" altLang="en-US" sz="2400" dirty="0"/>
              <a:t>				           Cost of sales/365</a:t>
            </a:r>
          </a:p>
          <a:p>
            <a:pPr algn="just" eaLnBrk="1" hangingPunct="1"/>
            <a:r>
              <a:rPr lang="en-US" altLang="en-US" dirty="0"/>
              <a:t>Receivable  conversion period</a:t>
            </a:r>
            <a:r>
              <a:rPr lang="en-US" altLang="en-US" u="sng" dirty="0"/>
              <a:t> </a:t>
            </a:r>
          </a:p>
          <a:p>
            <a:pPr algn="just" eaLnBrk="1" hangingPunct="1">
              <a:lnSpc>
                <a:spcPct val="80000"/>
              </a:lnSpc>
              <a:buFontTx/>
              <a:buNone/>
            </a:pPr>
            <a:r>
              <a:rPr lang="en-US" altLang="en-US" dirty="0"/>
              <a:t>					</a:t>
            </a:r>
            <a:r>
              <a:rPr lang="en-US" altLang="en-US" sz="2400" dirty="0"/>
              <a:t>Accounts receivable</a:t>
            </a:r>
          </a:p>
          <a:p>
            <a:pPr algn="just" eaLnBrk="1" hangingPunct="1">
              <a:lnSpc>
                <a:spcPct val="80000"/>
              </a:lnSpc>
              <a:buFontTx/>
              <a:buNone/>
            </a:pPr>
            <a:r>
              <a:rPr lang="en-US" altLang="en-US" sz="2400" dirty="0"/>
              <a:t>				          Annual credit sales/365</a:t>
            </a:r>
          </a:p>
          <a:p>
            <a:pPr algn="just" eaLnBrk="1" hangingPunct="1"/>
            <a:r>
              <a:rPr lang="en-US" altLang="en-US" dirty="0"/>
              <a:t>Payables deferral period </a:t>
            </a:r>
          </a:p>
          <a:p>
            <a:pPr algn="just" eaLnBrk="1" hangingPunct="1">
              <a:buFontTx/>
              <a:buNone/>
            </a:pPr>
            <a:r>
              <a:rPr lang="en-US" altLang="en-US" dirty="0"/>
              <a:t> 				       </a:t>
            </a:r>
            <a:r>
              <a:rPr lang="en-US" altLang="en-US" sz="2000" dirty="0"/>
              <a:t>Accounts payable + Salaries, etc.</a:t>
            </a:r>
          </a:p>
          <a:p>
            <a:pPr algn="just" eaLnBrk="1" hangingPunct="1">
              <a:buFontTx/>
              <a:buNone/>
            </a:pPr>
            <a:r>
              <a:rPr lang="en-US" altLang="en-US" sz="2000" dirty="0"/>
              <a:t>		        (Cost of sales + selling, general and administration expenses)/365</a:t>
            </a:r>
          </a:p>
          <a:p>
            <a:pPr eaLnBrk="1" hangingPunct="1"/>
            <a:endParaRPr lang="en-US" altLang="en-US" sz="2000" dirty="0"/>
          </a:p>
        </p:txBody>
      </p:sp>
      <p:cxnSp>
        <p:nvCxnSpPr>
          <p:cNvPr id="5" name="Straight Connector 4">
            <a:extLst>
              <a:ext uri="{FF2B5EF4-FFF2-40B4-BE49-F238E27FC236}">
                <a16:creationId xmlns:a16="http://schemas.microsoft.com/office/drawing/2014/main" id="{6E4E257F-2640-4A0E-9804-B2246C014E6C}"/>
              </a:ext>
            </a:extLst>
          </p:cNvPr>
          <p:cNvCxnSpPr>
            <a:cxnSpLocks/>
          </p:cNvCxnSpPr>
          <p:nvPr/>
        </p:nvCxnSpPr>
        <p:spPr>
          <a:xfrm>
            <a:off x="4187687" y="2756452"/>
            <a:ext cx="2544417"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12B720FA-CB90-4E19-8C3F-B3418EEA6696}"/>
              </a:ext>
            </a:extLst>
          </p:cNvPr>
          <p:cNvCxnSpPr>
            <a:cxnSpLocks/>
          </p:cNvCxnSpPr>
          <p:nvPr/>
        </p:nvCxnSpPr>
        <p:spPr>
          <a:xfrm>
            <a:off x="4379842" y="4114800"/>
            <a:ext cx="2842593"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54C60821-2F73-4153-AC46-68F64C371E5D}"/>
              </a:ext>
            </a:extLst>
          </p:cNvPr>
          <p:cNvCxnSpPr>
            <a:cxnSpLocks/>
          </p:cNvCxnSpPr>
          <p:nvPr/>
        </p:nvCxnSpPr>
        <p:spPr>
          <a:xfrm>
            <a:off x="2398643" y="5512904"/>
            <a:ext cx="6612835"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5AF35-72A8-414F-9B0D-93BB87296CD0}"/>
              </a:ext>
            </a:extLst>
          </p:cNvPr>
          <p:cNvSpPr>
            <a:spLocks noGrp="1"/>
          </p:cNvSpPr>
          <p:nvPr>
            <p:ph type="title"/>
          </p:nvPr>
        </p:nvSpPr>
        <p:spPr/>
        <p:txBody>
          <a:bodyPr/>
          <a:lstStyle/>
          <a:p>
            <a:endParaRPr lang="en-US"/>
          </a:p>
        </p:txBody>
      </p:sp>
      <p:sp>
        <p:nvSpPr>
          <p:cNvPr id="14338" name="Rectangle 3">
            <a:extLst>
              <a:ext uri="{FF2B5EF4-FFF2-40B4-BE49-F238E27FC236}">
                <a16:creationId xmlns:a16="http://schemas.microsoft.com/office/drawing/2014/main" id="{7DDCE921-F466-4D26-9A1A-F4EC633D27A0}"/>
              </a:ext>
            </a:extLst>
          </p:cNvPr>
          <p:cNvSpPr>
            <a:spLocks noGrp="1" noChangeArrowheads="1"/>
          </p:cNvSpPr>
          <p:nvPr>
            <p:ph idx="1"/>
          </p:nvPr>
        </p:nvSpPr>
        <p:spPr/>
        <p:txBody>
          <a:bodyPr/>
          <a:lstStyle/>
          <a:p>
            <a:pPr algn="just" eaLnBrk="1" hangingPunct="1">
              <a:lnSpc>
                <a:spcPct val="90000"/>
              </a:lnSpc>
            </a:pPr>
            <a:r>
              <a:rPr lang="en-US" altLang="en-US" i="1" dirty="0"/>
              <a:t>Cash conversion cycle</a:t>
            </a:r>
            <a:r>
              <a:rPr lang="en-US" altLang="en-US" dirty="0"/>
              <a:t> = operating cycle – payables deferral period.</a:t>
            </a:r>
          </a:p>
          <a:p>
            <a:pPr algn="just" eaLnBrk="1" hangingPunct="1">
              <a:lnSpc>
                <a:spcPct val="90000"/>
              </a:lnSpc>
            </a:pPr>
            <a:endParaRPr lang="en-US" altLang="en-US" dirty="0"/>
          </a:p>
          <a:p>
            <a:pPr algn="just" eaLnBrk="1" hangingPunct="1">
              <a:lnSpc>
                <a:spcPct val="90000"/>
              </a:lnSpc>
            </a:pPr>
            <a:r>
              <a:rPr lang="en-US" altLang="en-US" dirty="0"/>
              <a:t>Importance of working capital</a:t>
            </a:r>
          </a:p>
          <a:p>
            <a:pPr lvl="1" algn="just" eaLnBrk="1" hangingPunct="1">
              <a:lnSpc>
                <a:spcPct val="90000"/>
              </a:lnSpc>
            </a:pPr>
            <a:r>
              <a:rPr lang="en-US" altLang="en-US" dirty="0"/>
              <a:t>Risk and uncertainty involved in managing the cash flows</a:t>
            </a:r>
          </a:p>
          <a:p>
            <a:pPr lvl="1" algn="just" eaLnBrk="1" hangingPunct="1">
              <a:lnSpc>
                <a:spcPct val="90000"/>
              </a:lnSpc>
            </a:pPr>
            <a:r>
              <a:rPr lang="en-US" altLang="en-US" dirty="0"/>
              <a:t>Uncertainty in demand and supply of goods, escalation in cost both operating and financing costs.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EF18-AC3C-4819-98ED-EE857801EAD8}"/>
              </a:ext>
            </a:extLst>
          </p:cNvPr>
          <p:cNvSpPr>
            <a:spLocks noGrp="1"/>
          </p:cNvSpPr>
          <p:nvPr>
            <p:ph type="title"/>
          </p:nvPr>
        </p:nvSpPr>
        <p:spPr/>
        <p:txBody>
          <a:bodyPr/>
          <a:lstStyle/>
          <a:p>
            <a:endParaRPr lang="en-US"/>
          </a:p>
        </p:txBody>
      </p:sp>
      <p:sp>
        <p:nvSpPr>
          <p:cNvPr id="15362" name="Rectangle 2">
            <a:extLst>
              <a:ext uri="{FF2B5EF4-FFF2-40B4-BE49-F238E27FC236}">
                <a16:creationId xmlns:a16="http://schemas.microsoft.com/office/drawing/2014/main" id="{D995B274-32ED-44A0-ADFC-072F6B930E70}"/>
              </a:ext>
            </a:extLst>
          </p:cNvPr>
          <p:cNvSpPr>
            <a:spLocks noGrp="1" noChangeArrowheads="1"/>
          </p:cNvSpPr>
          <p:nvPr>
            <p:ph idx="1"/>
          </p:nvPr>
        </p:nvSpPr>
        <p:spPr/>
        <p:txBody>
          <a:bodyPr>
            <a:normAutofit lnSpcReduction="10000"/>
          </a:bodyPr>
          <a:lstStyle/>
          <a:p>
            <a:r>
              <a:rPr lang="en-US" altLang="en-US" dirty="0"/>
              <a:t>Strategies to overcome the problem</a:t>
            </a:r>
          </a:p>
          <a:p>
            <a:pPr lvl="1"/>
            <a:r>
              <a:rPr lang="en-US" altLang="en-US" dirty="0"/>
              <a:t>Manage working capital investment or financing  such as</a:t>
            </a:r>
          </a:p>
          <a:p>
            <a:pPr lvl="2"/>
            <a:r>
              <a:rPr lang="en-US" altLang="en-US" dirty="0"/>
              <a:t>Holding additional cash balances beyond expected needs</a:t>
            </a:r>
          </a:p>
          <a:p>
            <a:pPr lvl="2"/>
            <a:r>
              <a:rPr lang="en-US" altLang="en-US" dirty="0"/>
              <a:t>Holding a reserve of short term marketable securities</a:t>
            </a:r>
          </a:p>
          <a:p>
            <a:pPr lvl="2"/>
            <a:r>
              <a:rPr lang="en-US" altLang="en-US" dirty="0"/>
              <a:t>Arrange for availability of additional short-term borrowing capacity</a:t>
            </a:r>
          </a:p>
          <a:p>
            <a:pPr lvl="1" algn="just" eaLnBrk="1" hangingPunct="1">
              <a:lnSpc>
                <a:spcPct val="90000"/>
              </a:lnSpc>
            </a:pPr>
            <a:endParaRPr lang="en-US" altLang="en-US" dirty="0"/>
          </a:p>
          <a:p>
            <a:pPr lvl="1" algn="just" eaLnBrk="1" hangingPunct="1">
              <a:lnSpc>
                <a:spcPct val="90000"/>
              </a:lnSpc>
            </a:pPr>
            <a:r>
              <a:rPr lang="en-US" altLang="en-US" dirty="0"/>
              <a:t>One of the ways to address the problem of fixed set-up cost may be to hold inventory. </a:t>
            </a:r>
          </a:p>
          <a:p>
            <a:pPr lvl="1" algn="just" eaLnBrk="1" hangingPunct="1">
              <a:lnSpc>
                <a:spcPct val="90000"/>
              </a:lnSpc>
            </a:pPr>
            <a:r>
              <a:rPr lang="en-US" altLang="en-US" dirty="0"/>
              <a:t>One or combination of the above strategies will target the problem</a:t>
            </a:r>
          </a:p>
          <a:p>
            <a:pPr algn="just" eaLnBrk="1" hangingPunct="1">
              <a:lnSpc>
                <a:spcPct val="90000"/>
              </a:lnSpc>
            </a:pPr>
            <a:endParaRPr lang="en-US" altLang="en-US" dirty="0"/>
          </a:p>
          <a:p>
            <a:pPr algn="just" eaLnBrk="1" hangingPunct="1">
              <a:lnSpc>
                <a:spcPct val="90000"/>
              </a:lnSpc>
            </a:pPr>
            <a:r>
              <a:rPr lang="en-US" altLang="en-US" dirty="0"/>
              <a:t>Working capital cycle is the life-blood of the firm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8D2A-21AF-472C-96EA-19142ECECCB7}"/>
              </a:ext>
            </a:extLst>
          </p:cNvPr>
          <p:cNvSpPr>
            <a:spLocks noGrp="1"/>
          </p:cNvSpPr>
          <p:nvPr>
            <p:ph type="title"/>
          </p:nvPr>
        </p:nvSpPr>
        <p:spPr/>
        <p:txBody>
          <a:bodyPr>
            <a:normAutofit/>
          </a:bodyPr>
          <a:lstStyle/>
          <a:p>
            <a:r>
              <a:rPr lang="en-US" dirty="0"/>
              <a:t>Working Capital Levels in Different Industries</a:t>
            </a:r>
          </a:p>
        </p:txBody>
      </p:sp>
      <p:sp>
        <p:nvSpPr>
          <p:cNvPr id="3" name="Content Placeholder 2">
            <a:extLst>
              <a:ext uri="{FF2B5EF4-FFF2-40B4-BE49-F238E27FC236}">
                <a16:creationId xmlns:a16="http://schemas.microsoft.com/office/drawing/2014/main" id="{BE672C2E-4C14-40ED-A3FD-A10378620EB0}"/>
              </a:ext>
            </a:extLst>
          </p:cNvPr>
          <p:cNvSpPr>
            <a:spLocks noGrp="1"/>
          </p:cNvSpPr>
          <p:nvPr>
            <p:ph idx="1"/>
          </p:nvPr>
        </p:nvSpPr>
        <p:spPr/>
        <p:txBody>
          <a:bodyPr>
            <a:normAutofit/>
          </a:bodyPr>
          <a:lstStyle/>
          <a:p>
            <a:r>
              <a:rPr lang="en-US" sz="2000" dirty="0"/>
              <a:t>A retailing company usually has high levels of finished goods stock and very low levels of debtors. Most of the retailer’s sales will be for cash, and an independent credit card company or a financial subsidiary of the retail business (which on occasions is not consolidated in the group accounts). </a:t>
            </a:r>
          </a:p>
          <a:p>
            <a:endParaRPr lang="en-US" sz="2000" dirty="0"/>
          </a:p>
          <a:p>
            <a:r>
              <a:rPr lang="en-US" sz="2000" dirty="0"/>
              <a:t>The retailing company, however, usually has high levels of creditors. It pays its sup­pliers after an agreed period of credit. The levels of working capital required are therefore low</a:t>
            </a:r>
          </a:p>
          <a:p>
            <a:endParaRPr lang="en-US" sz="2000" dirty="0"/>
          </a:p>
          <a:p>
            <a:r>
              <a:rPr lang="en-US" sz="2000" dirty="0"/>
              <a:t>In contrast, a manufacturing company will require relatively high levels of working capital with investments in raw materials, work-in-pro­gress and finished goods stocks, and with high levels of debtors. The credit terms offered on sales and taken on purchases will be influenced by the normal contractual arrangements in the industry.</a:t>
            </a:r>
          </a:p>
        </p:txBody>
      </p:sp>
    </p:spTree>
    <p:extLst>
      <p:ext uri="{BB962C8B-B14F-4D97-AF65-F5344CB8AC3E}">
        <p14:creationId xmlns:p14="http://schemas.microsoft.com/office/powerpoint/2010/main" val="570654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18">
            <a:extLst>
              <a:ext uri="{FF2B5EF4-FFF2-40B4-BE49-F238E27FC236}">
                <a16:creationId xmlns:a16="http://schemas.microsoft.com/office/drawing/2014/main" id="{5BC93BE6-D7D5-4AE5-A90F-7A3F03614B4D}"/>
              </a:ext>
            </a:extLst>
          </p:cNvPr>
          <p:cNvSpPr>
            <a:spLocks noChangeShapeType="1"/>
          </p:cNvSpPr>
          <p:nvPr/>
        </p:nvSpPr>
        <p:spPr bwMode="auto">
          <a:xfrm flipV="1">
            <a:off x="3200400" y="2286000"/>
            <a:ext cx="5867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7" name="Rectangle 2">
            <a:extLst>
              <a:ext uri="{FF2B5EF4-FFF2-40B4-BE49-F238E27FC236}">
                <a16:creationId xmlns:a16="http://schemas.microsoft.com/office/drawing/2014/main" id="{1DF1AB50-1453-4581-9313-B79894A3235E}"/>
              </a:ext>
            </a:extLst>
          </p:cNvPr>
          <p:cNvSpPr>
            <a:spLocks noGrp="1" noChangeArrowheads="1"/>
          </p:cNvSpPr>
          <p:nvPr>
            <p:ph type="title"/>
          </p:nvPr>
        </p:nvSpPr>
        <p:spPr>
          <a:xfrm>
            <a:off x="2133600" y="381000"/>
            <a:ext cx="7924800" cy="838200"/>
          </a:xfrm>
        </p:spPr>
        <p:txBody>
          <a:bodyPr/>
          <a:lstStyle/>
          <a:p>
            <a:pPr eaLnBrk="1" hangingPunct="1"/>
            <a:r>
              <a:rPr lang="en-US" altLang="en-US" sz="3200"/>
              <a:t>Resource flows for a manufacturing firm</a:t>
            </a:r>
            <a:r>
              <a:rPr lang="en-US" altLang="en-US" sz="4000"/>
              <a:t> </a:t>
            </a:r>
          </a:p>
        </p:txBody>
      </p:sp>
      <p:sp>
        <p:nvSpPr>
          <p:cNvPr id="16388" name="Rectangle 3">
            <a:extLst>
              <a:ext uri="{FF2B5EF4-FFF2-40B4-BE49-F238E27FC236}">
                <a16:creationId xmlns:a16="http://schemas.microsoft.com/office/drawing/2014/main" id="{773C9236-4BE3-4A25-8732-F35A9474326A}"/>
              </a:ext>
            </a:extLst>
          </p:cNvPr>
          <p:cNvSpPr>
            <a:spLocks noGrp="1" noChangeArrowheads="1"/>
          </p:cNvSpPr>
          <p:nvPr>
            <p:ph type="body" idx="1"/>
          </p:nvPr>
        </p:nvSpPr>
        <p:spPr>
          <a:xfrm>
            <a:off x="1828800" y="1600200"/>
            <a:ext cx="8382000" cy="4724400"/>
          </a:xfrm>
          <a:noFill/>
          <a:ln>
            <a:solidFill>
              <a:schemeClr val="tx1"/>
            </a:solidFill>
            <a:miter lim="800000"/>
            <a:headEnd/>
            <a:tailEnd/>
          </a:ln>
        </p:spPr>
        <p:txBody>
          <a:bodyPr/>
          <a:lstStyle/>
          <a:p>
            <a:pPr eaLnBrk="1" hangingPunct="1">
              <a:buFontTx/>
              <a:buNone/>
            </a:pPr>
            <a:r>
              <a:rPr lang="en-US" altLang="en-US"/>
              <a:t>                   </a:t>
            </a:r>
          </a:p>
        </p:txBody>
      </p:sp>
      <p:sp>
        <p:nvSpPr>
          <p:cNvPr id="16389" name="Line 4">
            <a:extLst>
              <a:ext uri="{FF2B5EF4-FFF2-40B4-BE49-F238E27FC236}">
                <a16:creationId xmlns:a16="http://schemas.microsoft.com/office/drawing/2014/main" id="{5CB12890-8D7A-40A1-8671-90C2B44741E9}"/>
              </a:ext>
            </a:extLst>
          </p:cNvPr>
          <p:cNvSpPr>
            <a:spLocks noChangeShapeType="1"/>
          </p:cNvSpPr>
          <p:nvPr/>
        </p:nvSpPr>
        <p:spPr bwMode="auto">
          <a:xfrm>
            <a:off x="2362200" y="1828800"/>
            <a:ext cx="7467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0" name="Line 5">
            <a:extLst>
              <a:ext uri="{FF2B5EF4-FFF2-40B4-BE49-F238E27FC236}">
                <a16:creationId xmlns:a16="http://schemas.microsoft.com/office/drawing/2014/main" id="{2691DF90-6590-48A4-973F-C10DE81F2C59}"/>
              </a:ext>
            </a:extLst>
          </p:cNvPr>
          <p:cNvSpPr>
            <a:spLocks noChangeShapeType="1"/>
          </p:cNvSpPr>
          <p:nvPr/>
        </p:nvSpPr>
        <p:spPr bwMode="auto">
          <a:xfrm>
            <a:off x="9829800" y="1828800"/>
            <a:ext cx="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1" name="Line 6">
            <a:extLst>
              <a:ext uri="{FF2B5EF4-FFF2-40B4-BE49-F238E27FC236}">
                <a16:creationId xmlns:a16="http://schemas.microsoft.com/office/drawing/2014/main" id="{3F46EF84-4FC6-4C35-B1BA-EEB71B817CD0}"/>
              </a:ext>
            </a:extLst>
          </p:cNvPr>
          <p:cNvSpPr>
            <a:spLocks noChangeShapeType="1"/>
          </p:cNvSpPr>
          <p:nvPr/>
        </p:nvSpPr>
        <p:spPr bwMode="auto">
          <a:xfrm>
            <a:off x="9296400" y="49530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2" name="Rectangle 7">
            <a:extLst>
              <a:ext uri="{FF2B5EF4-FFF2-40B4-BE49-F238E27FC236}">
                <a16:creationId xmlns:a16="http://schemas.microsoft.com/office/drawing/2014/main" id="{24162258-40E3-4458-86AE-801FFD395B81}"/>
              </a:ext>
            </a:extLst>
          </p:cNvPr>
          <p:cNvSpPr>
            <a:spLocks noChangeArrowheads="1"/>
          </p:cNvSpPr>
          <p:nvPr/>
        </p:nvSpPr>
        <p:spPr bwMode="auto">
          <a:xfrm>
            <a:off x="8610601" y="4648201"/>
            <a:ext cx="650875"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Fixed </a:t>
            </a:r>
          </a:p>
          <a:p>
            <a:pPr eaLnBrk="1" hangingPunct="1"/>
            <a:r>
              <a:rPr lang="en-US" altLang="en-US" sz="1200"/>
              <a:t>Assets</a:t>
            </a:r>
          </a:p>
        </p:txBody>
      </p:sp>
      <p:sp>
        <p:nvSpPr>
          <p:cNvPr id="16393" name="Line 10">
            <a:extLst>
              <a:ext uri="{FF2B5EF4-FFF2-40B4-BE49-F238E27FC236}">
                <a16:creationId xmlns:a16="http://schemas.microsoft.com/office/drawing/2014/main" id="{E48580C7-35FD-4AC6-A0C4-783D05AEF7DC}"/>
              </a:ext>
            </a:extLst>
          </p:cNvPr>
          <p:cNvSpPr>
            <a:spLocks noChangeShapeType="1"/>
          </p:cNvSpPr>
          <p:nvPr/>
        </p:nvSpPr>
        <p:spPr bwMode="auto">
          <a:xfrm>
            <a:off x="2286000" y="33528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8">
            <a:extLst>
              <a:ext uri="{FF2B5EF4-FFF2-40B4-BE49-F238E27FC236}">
                <a16:creationId xmlns:a16="http://schemas.microsoft.com/office/drawing/2014/main" id="{24344686-72DF-45DC-B28B-A73B3A7FFE67}"/>
              </a:ext>
            </a:extLst>
          </p:cNvPr>
          <p:cNvSpPr>
            <a:spLocks noChangeShapeType="1"/>
          </p:cNvSpPr>
          <p:nvPr/>
        </p:nvSpPr>
        <p:spPr bwMode="auto">
          <a:xfrm>
            <a:off x="2362200" y="1828800"/>
            <a:ext cx="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5" name="Rectangle 9">
            <a:extLst>
              <a:ext uri="{FF2B5EF4-FFF2-40B4-BE49-F238E27FC236}">
                <a16:creationId xmlns:a16="http://schemas.microsoft.com/office/drawing/2014/main" id="{109F7B5C-8996-42CC-8A04-047374BE5E62}"/>
              </a:ext>
            </a:extLst>
          </p:cNvPr>
          <p:cNvSpPr>
            <a:spLocks noChangeArrowheads="1"/>
          </p:cNvSpPr>
          <p:nvPr/>
        </p:nvSpPr>
        <p:spPr bwMode="auto">
          <a:xfrm>
            <a:off x="2133600" y="2895600"/>
            <a:ext cx="909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Production</a:t>
            </a:r>
          </a:p>
          <a:p>
            <a:pPr eaLnBrk="1" hangingPunct="1"/>
            <a:r>
              <a:rPr lang="en-US" altLang="en-US" sz="1200"/>
              <a:t>Process</a:t>
            </a:r>
          </a:p>
        </p:txBody>
      </p:sp>
      <p:sp>
        <p:nvSpPr>
          <p:cNvPr id="16396" name="Rectangle 11">
            <a:extLst>
              <a:ext uri="{FF2B5EF4-FFF2-40B4-BE49-F238E27FC236}">
                <a16:creationId xmlns:a16="http://schemas.microsoft.com/office/drawing/2014/main" id="{94C8819E-A342-4077-9E4B-06287BE932B6}"/>
              </a:ext>
            </a:extLst>
          </p:cNvPr>
          <p:cNvSpPr>
            <a:spLocks noChangeArrowheads="1"/>
          </p:cNvSpPr>
          <p:nvPr/>
        </p:nvSpPr>
        <p:spPr bwMode="auto">
          <a:xfrm>
            <a:off x="2143126" y="3595689"/>
            <a:ext cx="8937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Generates</a:t>
            </a:r>
          </a:p>
        </p:txBody>
      </p:sp>
      <p:sp>
        <p:nvSpPr>
          <p:cNvPr id="16397" name="Rectangle 12">
            <a:extLst>
              <a:ext uri="{FF2B5EF4-FFF2-40B4-BE49-F238E27FC236}">
                <a16:creationId xmlns:a16="http://schemas.microsoft.com/office/drawing/2014/main" id="{115C26F6-7DC9-4E8C-BAA0-E5EFBAAC349D}"/>
              </a:ext>
            </a:extLst>
          </p:cNvPr>
          <p:cNvSpPr>
            <a:spLocks noChangeArrowheads="1"/>
          </p:cNvSpPr>
          <p:nvPr/>
        </p:nvSpPr>
        <p:spPr bwMode="auto">
          <a:xfrm>
            <a:off x="2133600" y="3962401"/>
            <a:ext cx="819150" cy="284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Inventory</a:t>
            </a:r>
          </a:p>
        </p:txBody>
      </p:sp>
      <p:sp>
        <p:nvSpPr>
          <p:cNvPr id="16398" name="Line 13">
            <a:extLst>
              <a:ext uri="{FF2B5EF4-FFF2-40B4-BE49-F238E27FC236}">
                <a16:creationId xmlns:a16="http://schemas.microsoft.com/office/drawing/2014/main" id="{8D5E7A8F-0F7A-483D-AF87-E9A07FA069A2}"/>
              </a:ext>
            </a:extLst>
          </p:cNvPr>
          <p:cNvSpPr>
            <a:spLocks noChangeShapeType="1"/>
          </p:cNvSpPr>
          <p:nvPr/>
        </p:nvSpPr>
        <p:spPr bwMode="auto">
          <a:xfrm>
            <a:off x="2438400" y="4267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9" name="Rectangle 14">
            <a:extLst>
              <a:ext uri="{FF2B5EF4-FFF2-40B4-BE49-F238E27FC236}">
                <a16:creationId xmlns:a16="http://schemas.microsoft.com/office/drawing/2014/main" id="{74B92379-2EDD-4420-BC81-BEDCA92C8322}"/>
              </a:ext>
            </a:extLst>
          </p:cNvPr>
          <p:cNvSpPr>
            <a:spLocks noChangeArrowheads="1"/>
          </p:cNvSpPr>
          <p:nvPr/>
        </p:nvSpPr>
        <p:spPr bwMode="auto">
          <a:xfrm>
            <a:off x="1814514" y="4495800"/>
            <a:ext cx="15525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Via Sales Generator</a:t>
            </a:r>
          </a:p>
        </p:txBody>
      </p:sp>
      <p:sp>
        <p:nvSpPr>
          <p:cNvPr id="16400" name="Line 15">
            <a:extLst>
              <a:ext uri="{FF2B5EF4-FFF2-40B4-BE49-F238E27FC236}">
                <a16:creationId xmlns:a16="http://schemas.microsoft.com/office/drawing/2014/main" id="{EA373000-E0C8-4D5C-AD31-884C6E997BD2}"/>
              </a:ext>
            </a:extLst>
          </p:cNvPr>
          <p:cNvSpPr>
            <a:spLocks noChangeShapeType="1"/>
          </p:cNvSpPr>
          <p:nvPr/>
        </p:nvSpPr>
        <p:spPr bwMode="auto">
          <a:xfrm>
            <a:off x="2514600" y="48768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1" name="Rectangle 16">
            <a:extLst>
              <a:ext uri="{FF2B5EF4-FFF2-40B4-BE49-F238E27FC236}">
                <a16:creationId xmlns:a16="http://schemas.microsoft.com/office/drawing/2014/main" id="{00DFCC20-4676-432F-AC14-74162A19E92D}"/>
              </a:ext>
            </a:extLst>
          </p:cNvPr>
          <p:cNvSpPr>
            <a:spLocks noChangeArrowheads="1"/>
          </p:cNvSpPr>
          <p:nvPr/>
        </p:nvSpPr>
        <p:spPr bwMode="auto">
          <a:xfrm>
            <a:off x="2209800" y="5257801"/>
            <a:ext cx="884238"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Accounts </a:t>
            </a:r>
          </a:p>
          <a:p>
            <a:pPr eaLnBrk="1" hangingPunct="1"/>
            <a:r>
              <a:rPr lang="en-US" altLang="en-US" sz="1200"/>
              <a:t>receivable</a:t>
            </a:r>
          </a:p>
        </p:txBody>
      </p:sp>
      <p:sp>
        <p:nvSpPr>
          <p:cNvPr id="16402" name="Rectangle 17">
            <a:extLst>
              <a:ext uri="{FF2B5EF4-FFF2-40B4-BE49-F238E27FC236}">
                <a16:creationId xmlns:a16="http://schemas.microsoft.com/office/drawing/2014/main" id="{3AA79000-E823-4D50-8B40-C16AE7BDB992}"/>
              </a:ext>
            </a:extLst>
          </p:cNvPr>
          <p:cNvSpPr>
            <a:spLocks noChangeArrowheads="1"/>
          </p:cNvSpPr>
          <p:nvPr/>
        </p:nvSpPr>
        <p:spPr bwMode="auto">
          <a:xfrm>
            <a:off x="5867401" y="1981200"/>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t>Used in</a:t>
            </a:r>
          </a:p>
        </p:txBody>
      </p:sp>
      <p:sp>
        <p:nvSpPr>
          <p:cNvPr id="16403" name="Line 19">
            <a:extLst>
              <a:ext uri="{FF2B5EF4-FFF2-40B4-BE49-F238E27FC236}">
                <a16:creationId xmlns:a16="http://schemas.microsoft.com/office/drawing/2014/main" id="{3A2D0DB1-31A4-4D5F-A91A-C760B4AF9EE2}"/>
              </a:ext>
            </a:extLst>
          </p:cNvPr>
          <p:cNvSpPr>
            <a:spLocks noChangeShapeType="1"/>
          </p:cNvSpPr>
          <p:nvPr/>
        </p:nvSpPr>
        <p:spPr bwMode="auto">
          <a:xfrm>
            <a:off x="3200400" y="22860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4" name="Rectangle 20">
            <a:extLst>
              <a:ext uri="{FF2B5EF4-FFF2-40B4-BE49-F238E27FC236}">
                <a16:creationId xmlns:a16="http://schemas.microsoft.com/office/drawing/2014/main" id="{19F00677-A44E-4A2B-8D1F-13C9A5E4122D}"/>
              </a:ext>
            </a:extLst>
          </p:cNvPr>
          <p:cNvSpPr>
            <a:spLocks noChangeArrowheads="1"/>
          </p:cNvSpPr>
          <p:nvPr/>
        </p:nvSpPr>
        <p:spPr bwMode="auto">
          <a:xfrm>
            <a:off x="3733800" y="2514600"/>
            <a:ext cx="1219200" cy="649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Accrued Direct</a:t>
            </a:r>
          </a:p>
          <a:p>
            <a:pPr eaLnBrk="1" hangingPunct="1"/>
            <a:r>
              <a:rPr lang="en-US" altLang="en-US" sz="1200"/>
              <a:t>Labour and </a:t>
            </a:r>
          </a:p>
          <a:p>
            <a:pPr eaLnBrk="1" hangingPunct="1"/>
            <a:r>
              <a:rPr lang="en-US" altLang="en-US" sz="1200"/>
              <a:t>materials</a:t>
            </a:r>
          </a:p>
        </p:txBody>
      </p:sp>
      <p:sp>
        <p:nvSpPr>
          <p:cNvPr id="16405" name="Line 21">
            <a:extLst>
              <a:ext uri="{FF2B5EF4-FFF2-40B4-BE49-F238E27FC236}">
                <a16:creationId xmlns:a16="http://schemas.microsoft.com/office/drawing/2014/main" id="{4B259630-8E47-4BA6-B7FB-3B135FAF6727}"/>
              </a:ext>
            </a:extLst>
          </p:cNvPr>
          <p:cNvSpPr>
            <a:spLocks noChangeShapeType="1"/>
          </p:cNvSpPr>
          <p:nvPr/>
        </p:nvSpPr>
        <p:spPr bwMode="auto">
          <a:xfrm>
            <a:off x="9067800" y="22860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6" name="Rectangle 22">
            <a:extLst>
              <a:ext uri="{FF2B5EF4-FFF2-40B4-BE49-F238E27FC236}">
                <a16:creationId xmlns:a16="http://schemas.microsoft.com/office/drawing/2014/main" id="{2C64342E-83B5-436A-811F-D7D2D8B5D772}"/>
              </a:ext>
            </a:extLst>
          </p:cNvPr>
          <p:cNvSpPr>
            <a:spLocks noChangeArrowheads="1"/>
          </p:cNvSpPr>
          <p:nvPr/>
        </p:nvSpPr>
        <p:spPr bwMode="auto">
          <a:xfrm>
            <a:off x="8610601" y="2590800"/>
            <a:ext cx="1165225" cy="649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Accrued Fixed</a:t>
            </a:r>
          </a:p>
          <a:p>
            <a:pPr eaLnBrk="1" hangingPunct="1"/>
            <a:r>
              <a:rPr lang="en-US" altLang="en-US" sz="1200"/>
              <a:t>Operating</a:t>
            </a:r>
          </a:p>
          <a:p>
            <a:pPr eaLnBrk="1" hangingPunct="1"/>
            <a:r>
              <a:rPr lang="en-US" altLang="en-US" sz="1200"/>
              <a:t>expenses</a:t>
            </a:r>
          </a:p>
        </p:txBody>
      </p:sp>
      <p:sp>
        <p:nvSpPr>
          <p:cNvPr id="16407" name="Rectangle 23">
            <a:extLst>
              <a:ext uri="{FF2B5EF4-FFF2-40B4-BE49-F238E27FC236}">
                <a16:creationId xmlns:a16="http://schemas.microsoft.com/office/drawing/2014/main" id="{A58CE288-AA99-4907-93A0-105A01ECE3C2}"/>
              </a:ext>
            </a:extLst>
          </p:cNvPr>
          <p:cNvSpPr>
            <a:spLocks noChangeArrowheads="1"/>
          </p:cNvSpPr>
          <p:nvPr/>
        </p:nvSpPr>
        <p:spPr bwMode="auto">
          <a:xfrm>
            <a:off x="5907089" y="3751264"/>
            <a:ext cx="987425" cy="649287"/>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Cash and</a:t>
            </a:r>
          </a:p>
          <a:p>
            <a:pPr algn="ctr" eaLnBrk="1" hangingPunct="1"/>
            <a:r>
              <a:rPr lang="en-US" altLang="en-US" sz="1200"/>
              <a:t>Marketable </a:t>
            </a:r>
          </a:p>
          <a:p>
            <a:pPr algn="ctr" eaLnBrk="1" hangingPunct="1"/>
            <a:r>
              <a:rPr lang="en-US" altLang="en-US" sz="1200"/>
              <a:t>Securities</a:t>
            </a:r>
          </a:p>
        </p:txBody>
      </p:sp>
      <p:sp>
        <p:nvSpPr>
          <p:cNvPr id="16408" name="Rectangle 24">
            <a:extLst>
              <a:ext uri="{FF2B5EF4-FFF2-40B4-BE49-F238E27FC236}">
                <a16:creationId xmlns:a16="http://schemas.microsoft.com/office/drawing/2014/main" id="{275E4C1F-332E-4ACB-B4E4-BADFFEAC8398}"/>
              </a:ext>
            </a:extLst>
          </p:cNvPr>
          <p:cNvSpPr>
            <a:spLocks noChangeArrowheads="1"/>
          </p:cNvSpPr>
          <p:nvPr/>
        </p:nvSpPr>
        <p:spPr bwMode="auto">
          <a:xfrm>
            <a:off x="5791200" y="5638801"/>
            <a:ext cx="86995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Suppliers</a:t>
            </a:r>
          </a:p>
          <a:p>
            <a:pPr eaLnBrk="1" hangingPunct="1"/>
            <a:r>
              <a:rPr lang="en-US" altLang="en-US" sz="1200"/>
              <a:t>Of Capital</a:t>
            </a:r>
          </a:p>
        </p:txBody>
      </p:sp>
      <p:sp>
        <p:nvSpPr>
          <p:cNvPr id="16409" name="Line 25">
            <a:extLst>
              <a:ext uri="{FF2B5EF4-FFF2-40B4-BE49-F238E27FC236}">
                <a16:creationId xmlns:a16="http://schemas.microsoft.com/office/drawing/2014/main" id="{6E4716E5-5B6F-42F6-894F-503BBCEE39A4}"/>
              </a:ext>
            </a:extLst>
          </p:cNvPr>
          <p:cNvSpPr>
            <a:spLocks noChangeShapeType="1"/>
          </p:cNvSpPr>
          <p:nvPr/>
        </p:nvSpPr>
        <p:spPr bwMode="auto">
          <a:xfrm flipV="1">
            <a:off x="5943600" y="4419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0" name="Line 26">
            <a:extLst>
              <a:ext uri="{FF2B5EF4-FFF2-40B4-BE49-F238E27FC236}">
                <a16:creationId xmlns:a16="http://schemas.microsoft.com/office/drawing/2014/main" id="{460CEF64-5FB9-44F2-B844-1F0C1FC8CAE2}"/>
              </a:ext>
            </a:extLst>
          </p:cNvPr>
          <p:cNvSpPr>
            <a:spLocks noChangeShapeType="1"/>
          </p:cNvSpPr>
          <p:nvPr/>
        </p:nvSpPr>
        <p:spPr bwMode="auto">
          <a:xfrm>
            <a:off x="6553200" y="4419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1" name="Rectangle 27">
            <a:extLst>
              <a:ext uri="{FF2B5EF4-FFF2-40B4-BE49-F238E27FC236}">
                <a16:creationId xmlns:a16="http://schemas.microsoft.com/office/drawing/2014/main" id="{9F7FD181-D1D7-463B-8343-4F49F16F9DB9}"/>
              </a:ext>
            </a:extLst>
          </p:cNvPr>
          <p:cNvSpPr>
            <a:spLocks noChangeArrowheads="1"/>
          </p:cNvSpPr>
          <p:nvPr/>
        </p:nvSpPr>
        <p:spPr bwMode="auto">
          <a:xfrm>
            <a:off x="4973638" y="4876800"/>
            <a:ext cx="14843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External Financing </a:t>
            </a:r>
          </a:p>
        </p:txBody>
      </p:sp>
      <p:sp>
        <p:nvSpPr>
          <p:cNvPr id="16412" name="Line 31">
            <a:extLst>
              <a:ext uri="{FF2B5EF4-FFF2-40B4-BE49-F238E27FC236}">
                <a16:creationId xmlns:a16="http://schemas.microsoft.com/office/drawing/2014/main" id="{734B4F9E-EE98-40F6-AD8D-F06CD8CEAABF}"/>
              </a:ext>
            </a:extLst>
          </p:cNvPr>
          <p:cNvSpPr>
            <a:spLocks noChangeShapeType="1"/>
          </p:cNvSpPr>
          <p:nvPr/>
        </p:nvSpPr>
        <p:spPr bwMode="auto">
          <a:xfrm flipV="1">
            <a:off x="4953000" y="3886200"/>
            <a:ext cx="914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3" name="Rectangle 29">
            <a:extLst>
              <a:ext uri="{FF2B5EF4-FFF2-40B4-BE49-F238E27FC236}">
                <a16:creationId xmlns:a16="http://schemas.microsoft.com/office/drawing/2014/main" id="{A91E4FF2-7887-4E87-AFF3-E2284D6BB00F}"/>
              </a:ext>
            </a:extLst>
          </p:cNvPr>
          <p:cNvSpPr>
            <a:spLocks noChangeArrowheads="1"/>
          </p:cNvSpPr>
          <p:nvPr/>
        </p:nvSpPr>
        <p:spPr bwMode="auto">
          <a:xfrm>
            <a:off x="6003926" y="5105400"/>
            <a:ext cx="14081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Return on Capital </a:t>
            </a:r>
          </a:p>
        </p:txBody>
      </p:sp>
      <p:sp>
        <p:nvSpPr>
          <p:cNvPr id="16414" name="Rectangle 30">
            <a:extLst>
              <a:ext uri="{FF2B5EF4-FFF2-40B4-BE49-F238E27FC236}">
                <a16:creationId xmlns:a16="http://schemas.microsoft.com/office/drawing/2014/main" id="{9CDEA73A-FD2A-408B-B1C6-F0696CAC9BAA}"/>
              </a:ext>
            </a:extLst>
          </p:cNvPr>
          <p:cNvSpPr>
            <a:spLocks noChangeArrowheads="1"/>
          </p:cNvSpPr>
          <p:nvPr/>
        </p:nvSpPr>
        <p:spPr bwMode="auto">
          <a:xfrm>
            <a:off x="3962401" y="4267200"/>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Collection </a:t>
            </a:r>
          </a:p>
          <a:p>
            <a:pPr eaLnBrk="1" hangingPunct="1"/>
            <a:r>
              <a:rPr lang="en-US" altLang="en-US" sz="1200"/>
              <a:t>process</a:t>
            </a:r>
          </a:p>
        </p:txBody>
      </p:sp>
      <p:sp>
        <p:nvSpPr>
          <p:cNvPr id="16415" name="Line 32">
            <a:extLst>
              <a:ext uri="{FF2B5EF4-FFF2-40B4-BE49-F238E27FC236}">
                <a16:creationId xmlns:a16="http://schemas.microsoft.com/office/drawing/2014/main" id="{43B7E29F-F96B-4746-AD02-4057F69465AD}"/>
              </a:ext>
            </a:extLst>
          </p:cNvPr>
          <p:cNvSpPr>
            <a:spLocks noChangeShapeType="1"/>
          </p:cNvSpPr>
          <p:nvPr/>
        </p:nvSpPr>
        <p:spPr bwMode="auto">
          <a:xfrm>
            <a:off x="6858000" y="3886200"/>
            <a:ext cx="5334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6" name="Line 33">
            <a:extLst>
              <a:ext uri="{FF2B5EF4-FFF2-40B4-BE49-F238E27FC236}">
                <a16:creationId xmlns:a16="http://schemas.microsoft.com/office/drawing/2014/main" id="{050ABF2D-1C9A-4BB4-8988-C04E85396B77}"/>
              </a:ext>
            </a:extLst>
          </p:cNvPr>
          <p:cNvSpPr>
            <a:spLocks noChangeShapeType="1"/>
          </p:cNvSpPr>
          <p:nvPr/>
        </p:nvSpPr>
        <p:spPr bwMode="auto">
          <a:xfrm>
            <a:off x="7848600" y="4495800"/>
            <a:ext cx="7620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7" name="Rectangle 34">
            <a:extLst>
              <a:ext uri="{FF2B5EF4-FFF2-40B4-BE49-F238E27FC236}">
                <a16:creationId xmlns:a16="http://schemas.microsoft.com/office/drawing/2014/main" id="{272FCB14-1543-4A8A-9F64-F17955F39B5E}"/>
              </a:ext>
            </a:extLst>
          </p:cNvPr>
          <p:cNvSpPr>
            <a:spLocks noChangeArrowheads="1"/>
          </p:cNvSpPr>
          <p:nvPr/>
        </p:nvSpPr>
        <p:spPr bwMode="auto">
          <a:xfrm>
            <a:off x="7210425" y="4100513"/>
            <a:ext cx="80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Used to</a:t>
            </a:r>
          </a:p>
          <a:p>
            <a:pPr algn="ctr" eaLnBrk="1" hangingPunct="1"/>
            <a:r>
              <a:rPr lang="en-US" altLang="en-US" sz="1200"/>
              <a:t>purchase</a:t>
            </a:r>
          </a:p>
        </p:txBody>
      </p:sp>
      <p:sp>
        <p:nvSpPr>
          <p:cNvPr id="16418" name="Rectangle 35">
            <a:extLst>
              <a:ext uri="{FF2B5EF4-FFF2-40B4-BE49-F238E27FC236}">
                <a16:creationId xmlns:a16="http://schemas.microsoft.com/office/drawing/2014/main" id="{A78E7889-2D7C-4DB8-87A2-B1BE99CB7F1E}"/>
              </a:ext>
            </a:extLst>
          </p:cNvPr>
          <p:cNvSpPr>
            <a:spLocks noChangeArrowheads="1"/>
          </p:cNvSpPr>
          <p:nvPr/>
        </p:nvSpPr>
        <p:spPr bwMode="auto">
          <a:xfrm>
            <a:off x="5181600" y="3200400"/>
            <a:ext cx="80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Used to</a:t>
            </a:r>
          </a:p>
          <a:p>
            <a:pPr algn="ctr" eaLnBrk="1" hangingPunct="1"/>
            <a:r>
              <a:rPr lang="en-US" altLang="en-US" sz="1200"/>
              <a:t>purchase</a:t>
            </a:r>
          </a:p>
        </p:txBody>
      </p:sp>
      <p:sp>
        <p:nvSpPr>
          <p:cNvPr id="16419" name="Line 36">
            <a:extLst>
              <a:ext uri="{FF2B5EF4-FFF2-40B4-BE49-F238E27FC236}">
                <a16:creationId xmlns:a16="http://schemas.microsoft.com/office/drawing/2014/main" id="{5B319110-DCBF-4EBB-A71E-9483D1A72400}"/>
              </a:ext>
            </a:extLst>
          </p:cNvPr>
          <p:cNvSpPr>
            <a:spLocks noChangeShapeType="1"/>
          </p:cNvSpPr>
          <p:nvPr/>
        </p:nvSpPr>
        <p:spPr bwMode="auto">
          <a:xfrm>
            <a:off x="5943600" y="3505200"/>
            <a:ext cx="3810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0" name="Line 37">
            <a:extLst>
              <a:ext uri="{FF2B5EF4-FFF2-40B4-BE49-F238E27FC236}">
                <a16:creationId xmlns:a16="http://schemas.microsoft.com/office/drawing/2014/main" id="{906A944A-51BE-4D70-9693-7E74B13D0900}"/>
              </a:ext>
            </a:extLst>
          </p:cNvPr>
          <p:cNvSpPr>
            <a:spLocks noChangeShapeType="1"/>
          </p:cNvSpPr>
          <p:nvPr/>
        </p:nvSpPr>
        <p:spPr bwMode="auto">
          <a:xfrm flipH="1" flipV="1">
            <a:off x="4953000" y="2971800"/>
            <a:ext cx="3048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1" name="Line 38">
            <a:extLst>
              <a:ext uri="{FF2B5EF4-FFF2-40B4-BE49-F238E27FC236}">
                <a16:creationId xmlns:a16="http://schemas.microsoft.com/office/drawing/2014/main" id="{2F7C73F4-8C59-491F-AC99-DB70689EC52F}"/>
              </a:ext>
            </a:extLst>
          </p:cNvPr>
          <p:cNvSpPr>
            <a:spLocks noChangeShapeType="1"/>
          </p:cNvSpPr>
          <p:nvPr/>
        </p:nvSpPr>
        <p:spPr bwMode="auto">
          <a:xfrm flipH="1">
            <a:off x="3429000" y="2743200"/>
            <a:ext cx="2286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2" name="Line 39">
            <a:extLst>
              <a:ext uri="{FF2B5EF4-FFF2-40B4-BE49-F238E27FC236}">
                <a16:creationId xmlns:a16="http://schemas.microsoft.com/office/drawing/2014/main" id="{A115405C-3638-49FE-9F10-93951925C875}"/>
              </a:ext>
            </a:extLst>
          </p:cNvPr>
          <p:cNvSpPr>
            <a:spLocks noChangeShapeType="1"/>
          </p:cNvSpPr>
          <p:nvPr/>
        </p:nvSpPr>
        <p:spPr bwMode="auto">
          <a:xfrm flipH="1">
            <a:off x="2971800" y="3048000"/>
            <a:ext cx="2286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3" name="Rectangle 40">
            <a:extLst>
              <a:ext uri="{FF2B5EF4-FFF2-40B4-BE49-F238E27FC236}">
                <a16:creationId xmlns:a16="http://schemas.microsoft.com/office/drawing/2014/main" id="{D5EA7D82-D688-4180-8E54-F2A5FED8E6CC}"/>
              </a:ext>
            </a:extLst>
          </p:cNvPr>
          <p:cNvSpPr>
            <a:spLocks noChangeArrowheads="1"/>
          </p:cNvSpPr>
          <p:nvPr/>
        </p:nvSpPr>
        <p:spPr bwMode="auto">
          <a:xfrm>
            <a:off x="2895601" y="2743200"/>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t>Used in</a:t>
            </a:r>
          </a:p>
        </p:txBody>
      </p:sp>
      <p:sp>
        <p:nvSpPr>
          <p:cNvPr id="16424" name="Rectangle 41">
            <a:extLst>
              <a:ext uri="{FF2B5EF4-FFF2-40B4-BE49-F238E27FC236}">
                <a16:creationId xmlns:a16="http://schemas.microsoft.com/office/drawing/2014/main" id="{F12FA5AD-8B14-4EC2-BC56-11386678F3E5}"/>
              </a:ext>
            </a:extLst>
          </p:cNvPr>
          <p:cNvSpPr>
            <a:spLocks noChangeArrowheads="1"/>
          </p:cNvSpPr>
          <p:nvPr/>
        </p:nvSpPr>
        <p:spPr bwMode="auto">
          <a:xfrm>
            <a:off x="3606789" y="3397142"/>
            <a:ext cx="7445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Working</a:t>
            </a:r>
          </a:p>
          <a:p>
            <a:pPr algn="ctr" eaLnBrk="1" hangingPunct="1"/>
            <a:r>
              <a:rPr lang="en-US" altLang="en-US" sz="1200"/>
              <a:t>Capital</a:t>
            </a:r>
          </a:p>
          <a:p>
            <a:pPr algn="ctr" eaLnBrk="1" hangingPunct="1"/>
            <a:r>
              <a:rPr lang="en-US" altLang="en-US" sz="1200"/>
              <a:t>cycle</a:t>
            </a:r>
          </a:p>
        </p:txBody>
      </p:sp>
      <p:sp>
        <p:nvSpPr>
          <p:cNvPr id="16425" name="Line 42">
            <a:extLst>
              <a:ext uri="{FF2B5EF4-FFF2-40B4-BE49-F238E27FC236}">
                <a16:creationId xmlns:a16="http://schemas.microsoft.com/office/drawing/2014/main" id="{03794B02-32CD-4704-ACCD-C7BE03804ACF}"/>
              </a:ext>
            </a:extLst>
          </p:cNvPr>
          <p:cNvSpPr>
            <a:spLocks noChangeShapeType="1"/>
          </p:cNvSpPr>
          <p:nvPr/>
        </p:nvSpPr>
        <p:spPr bwMode="auto">
          <a:xfrm flipV="1">
            <a:off x="3124200" y="4724400"/>
            <a:ext cx="91440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6" name="Line 43">
            <a:extLst>
              <a:ext uri="{FF2B5EF4-FFF2-40B4-BE49-F238E27FC236}">
                <a16:creationId xmlns:a16="http://schemas.microsoft.com/office/drawing/2014/main" id="{B6D34017-CD65-44B5-B40D-D70AC43236FD}"/>
              </a:ext>
            </a:extLst>
          </p:cNvPr>
          <p:cNvSpPr>
            <a:spLocks noChangeShapeType="1"/>
          </p:cNvSpPr>
          <p:nvPr/>
        </p:nvSpPr>
        <p:spPr bwMode="auto">
          <a:xfrm flipV="1">
            <a:off x="6934200" y="2895600"/>
            <a:ext cx="15240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80318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391E492-B0C5-4785-BA70-E5087076B44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Various aspects of working capital</a:t>
            </a:r>
          </a:p>
        </p:txBody>
      </p:sp>
      <p:sp>
        <p:nvSpPr>
          <p:cNvPr id="3" name="Content Placeholder 2">
            <a:extLst>
              <a:ext uri="{FF2B5EF4-FFF2-40B4-BE49-F238E27FC236}">
                <a16:creationId xmlns:a16="http://schemas.microsoft.com/office/drawing/2014/main" id="{BB363CFA-78BF-45D1-99DC-9FECA6285DB9}"/>
              </a:ext>
            </a:extLst>
          </p:cNvPr>
          <p:cNvSpPr>
            <a:spLocks noGrp="1"/>
          </p:cNvSpPr>
          <p:nvPr>
            <p:ph sz="half"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Debtors	</a:t>
            </a:r>
          </a:p>
          <a:p>
            <a:pPr lvl="1"/>
            <a:r>
              <a:rPr lang="en-US" dirty="0">
                <a:latin typeface="Times New Roman" panose="02020603050405020304" pitchFamily="18" charset="0"/>
                <a:cs typeface="Times New Roman" panose="02020603050405020304" pitchFamily="18" charset="0"/>
              </a:rPr>
              <a:t>Volume of credit sales</a:t>
            </a:r>
          </a:p>
          <a:p>
            <a:pPr lvl="1"/>
            <a:r>
              <a:rPr lang="en-US" dirty="0">
                <a:latin typeface="Times New Roman" panose="02020603050405020304" pitchFamily="18" charset="0"/>
                <a:cs typeface="Times New Roman" panose="02020603050405020304" pitchFamily="18" charset="0"/>
              </a:rPr>
              <a:t>Length of credit given</a:t>
            </a:r>
          </a:p>
          <a:p>
            <a:pPr lvl="1"/>
            <a:r>
              <a:rPr lang="en-US" dirty="0">
                <a:latin typeface="Times New Roman" panose="02020603050405020304" pitchFamily="18" charset="0"/>
                <a:cs typeface="Times New Roman" panose="02020603050405020304" pitchFamily="18" charset="0"/>
              </a:rPr>
              <a:t>Effective credit control and cash collection</a:t>
            </a:r>
          </a:p>
          <a:p>
            <a:r>
              <a:rPr lang="en-US" dirty="0">
                <a:latin typeface="Times New Roman" panose="02020603050405020304" pitchFamily="18" charset="0"/>
                <a:cs typeface="Times New Roman" panose="02020603050405020304" pitchFamily="18" charset="0"/>
              </a:rPr>
              <a:t>Stocks</a:t>
            </a:r>
          </a:p>
          <a:p>
            <a:pPr lvl="1"/>
            <a:r>
              <a:rPr lang="en-US" dirty="0">
                <a:latin typeface="Times New Roman" panose="02020603050405020304" pitchFamily="18" charset="0"/>
                <a:cs typeface="Times New Roman" panose="02020603050405020304" pitchFamily="18" charset="0"/>
              </a:rPr>
              <a:t>Lead time &amp; safety level</a:t>
            </a:r>
          </a:p>
          <a:p>
            <a:pPr lvl="1"/>
            <a:r>
              <a:rPr lang="en-US" dirty="0">
                <a:latin typeface="Times New Roman" panose="02020603050405020304" pitchFamily="18" charset="0"/>
                <a:cs typeface="Times New Roman" panose="02020603050405020304" pitchFamily="18" charset="0"/>
              </a:rPr>
              <a:t> Variability of demand</a:t>
            </a:r>
          </a:p>
          <a:p>
            <a:pPr lvl="1"/>
            <a:r>
              <a:rPr lang="en-US" dirty="0">
                <a:latin typeface="Times New Roman" panose="02020603050405020304" pitchFamily="18" charset="0"/>
                <a:cs typeface="Times New Roman" panose="02020603050405020304" pitchFamily="18" charset="0"/>
              </a:rPr>
              <a:t>Production cycle</a:t>
            </a:r>
          </a:p>
          <a:p>
            <a:pPr lvl="1"/>
            <a:r>
              <a:rPr lang="en-US" dirty="0">
                <a:latin typeface="Times New Roman" panose="02020603050405020304" pitchFamily="18" charset="0"/>
                <a:cs typeface="Times New Roman" panose="02020603050405020304" pitchFamily="18" charset="0"/>
              </a:rPr>
              <a:t>No. of product lines</a:t>
            </a:r>
          </a:p>
          <a:p>
            <a:pPr lvl="1"/>
            <a:r>
              <a:rPr lang="en-US" dirty="0">
                <a:latin typeface="Times New Roman" panose="02020603050405020304" pitchFamily="18" charset="0"/>
                <a:cs typeface="Times New Roman" panose="02020603050405020304" pitchFamily="18" charset="0"/>
              </a:rPr>
              <a:t>Volume of</a:t>
            </a:r>
          </a:p>
          <a:p>
            <a:pPr lvl="2"/>
            <a:r>
              <a:rPr lang="en-US" dirty="0">
                <a:latin typeface="Times New Roman" panose="02020603050405020304" pitchFamily="18" charset="0"/>
                <a:cs typeface="Times New Roman" panose="02020603050405020304" pitchFamily="18" charset="0"/>
              </a:rPr>
              <a:t> – planned output</a:t>
            </a:r>
          </a:p>
          <a:p>
            <a:pPr lvl="2"/>
            <a:r>
              <a:rPr lang="en-US" dirty="0">
                <a:latin typeface="Times New Roman" panose="02020603050405020304" pitchFamily="18" charset="0"/>
                <a:cs typeface="Times New Roman" panose="02020603050405020304" pitchFamily="18" charset="0"/>
              </a:rPr>
              <a:t>– actual output</a:t>
            </a:r>
          </a:p>
          <a:p>
            <a:pPr lvl="2"/>
            <a:r>
              <a:rPr lang="en-US" dirty="0">
                <a:latin typeface="Times New Roman" panose="02020603050405020304" pitchFamily="18" charset="0"/>
                <a:cs typeface="Times New Roman" panose="02020603050405020304" pitchFamily="18" charset="0"/>
              </a:rPr>
              <a:t>– sales</a:t>
            </a:r>
          </a:p>
        </p:txBody>
      </p:sp>
      <p:sp>
        <p:nvSpPr>
          <p:cNvPr id="9" name="Content Placeholder 8">
            <a:extLst>
              <a:ext uri="{FF2B5EF4-FFF2-40B4-BE49-F238E27FC236}">
                <a16:creationId xmlns:a16="http://schemas.microsoft.com/office/drawing/2014/main" id="{CAAB38D6-2AE3-4884-885F-BC3F13194A97}"/>
              </a:ext>
            </a:extLst>
          </p:cNvPr>
          <p:cNvSpPr>
            <a:spLocks noGrp="1"/>
          </p:cNvSpPr>
          <p:nvPr>
            <p:ph sz="half" idx="2"/>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Payables	</a:t>
            </a:r>
          </a:p>
          <a:p>
            <a:pPr lvl="1"/>
            <a:r>
              <a:rPr lang="en-US" dirty="0">
                <a:latin typeface="Times New Roman" panose="02020603050405020304" pitchFamily="18" charset="0"/>
                <a:cs typeface="Times New Roman" panose="02020603050405020304" pitchFamily="18" charset="0"/>
              </a:rPr>
              <a:t>Volume of purchases</a:t>
            </a:r>
          </a:p>
          <a:p>
            <a:pPr lvl="1"/>
            <a:r>
              <a:rPr lang="en-US" dirty="0">
                <a:latin typeface="Times New Roman" panose="02020603050405020304" pitchFamily="18" charset="0"/>
                <a:cs typeface="Times New Roman" panose="02020603050405020304" pitchFamily="18" charset="0"/>
              </a:rPr>
              <a:t>Length of credit allowed</a:t>
            </a:r>
          </a:p>
          <a:p>
            <a:pPr lvl="1"/>
            <a:r>
              <a:rPr lang="en-US" dirty="0">
                <a:latin typeface="Times New Roman" panose="02020603050405020304" pitchFamily="18" charset="0"/>
                <a:cs typeface="Times New Roman" panose="02020603050405020304" pitchFamily="18" charset="0"/>
              </a:rPr>
              <a:t>Length of credit taken – Discounts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Short‑term finance	</a:t>
            </a:r>
          </a:p>
          <a:p>
            <a:pPr lvl="1"/>
            <a:r>
              <a:rPr lang="en-US" dirty="0">
                <a:latin typeface="Times New Roman" panose="02020603050405020304" pitchFamily="18" charset="0"/>
                <a:cs typeface="Times New Roman" panose="02020603050405020304" pitchFamily="18" charset="0"/>
              </a:rPr>
              <a:t>All the above</a:t>
            </a:r>
          </a:p>
          <a:p>
            <a:pPr lvl="1"/>
            <a:r>
              <a:rPr lang="en-US" dirty="0">
                <a:latin typeface="Times New Roman" panose="02020603050405020304" pitchFamily="18" charset="0"/>
                <a:cs typeface="Times New Roman" panose="02020603050405020304" pitchFamily="18" charset="0"/>
              </a:rPr>
              <a:t>Other payments/receipts</a:t>
            </a:r>
          </a:p>
          <a:p>
            <a:pPr lvl="1"/>
            <a:r>
              <a:rPr lang="en-US" dirty="0">
                <a:latin typeface="Times New Roman" panose="02020603050405020304" pitchFamily="18" charset="0"/>
                <a:cs typeface="Times New Roman" panose="02020603050405020304" pitchFamily="18" charset="0"/>
              </a:rPr>
              <a:t>Availability of credit Interest rates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7792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F65EBDBC-950F-4589-8ADA-EFAC4B6FB1E6}"/>
              </a:ext>
            </a:extLst>
          </p:cNvPr>
          <p:cNvSpPr>
            <a:spLocks noGrp="1" noChangeArrowheads="1"/>
          </p:cNvSpPr>
          <p:nvPr>
            <p:ph type="title"/>
          </p:nvPr>
        </p:nvSpPr>
        <p:spPr/>
        <p:txBody>
          <a:bodyPr/>
          <a:lstStyle/>
          <a:p>
            <a:pPr eaLnBrk="1" hangingPunct="1">
              <a:defRPr/>
            </a:pPr>
            <a:r>
              <a:rPr lang="en-US" altLang="en-US" dirty="0"/>
              <a:t>Working capital</a:t>
            </a:r>
          </a:p>
        </p:txBody>
      </p:sp>
      <p:sp>
        <p:nvSpPr>
          <p:cNvPr id="117763" name="Rectangle 3">
            <a:extLst>
              <a:ext uri="{FF2B5EF4-FFF2-40B4-BE49-F238E27FC236}">
                <a16:creationId xmlns:a16="http://schemas.microsoft.com/office/drawing/2014/main" id="{362A3BAF-382E-4243-AF97-03D5F95119C8}"/>
              </a:ext>
            </a:extLst>
          </p:cNvPr>
          <p:cNvSpPr>
            <a:spLocks noGrp="1" noChangeArrowheads="1"/>
          </p:cNvSpPr>
          <p:nvPr>
            <p:ph idx="1"/>
          </p:nvPr>
        </p:nvSpPr>
        <p:spPr/>
        <p:txBody>
          <a:bodyPr>
            <a:normAutofit fontScale="92500" lnSpcReduction="10000"/>
          </a:bodyPr>
          <a:lstStyle/>
          <a:p>
            <a:pPr eaLnBrk="1" hangingPunct="1">
              <a:lnSpc>
                <a:spcPct val="80000"/>
              </a:lnSpc>
            </a:pPr>
            <a:r>
              <a:rPr lang="en-US" altLang="en-US" dirty="0"/>
              <a:t>Cash Levels</a:t>
            </a:r>
          </a:p>
          <a:p>
            <a:pPr lvl="1">
              <a:lnSpc>
                <a:spcPct val="80000"/>
              </a:lnSpc>
            </a:pPr>
            <a:endParaRPr lang="en-US" altLang="en-US" dirty="0"/>
          </a:p>
          <a:p>
            <a:pPr lvl="1">
              <a:lnSpc>
                <a:spcPct val="80000"/>
              </a:lnSpc>
            </a:pPr>
            <a:r>
              <a:rPr lang="en-US" altLang="en-US" dirty="0"/>
              <a:t>it is necessary to prepare a cash budget where the minimum balances needed from month to month will be defined. </a:t>
            </a:r>
          </a:p>
          <a:p>
            <a:pPr lvl="1">
              <a:lnSpc>
                <a:spcPct val="80000"/>
              </a:lnSpc>
            </a:pPr>
            <a:endParaRPr lang="en-US" altLang="en-US" dirty="0"/>
          </a:p>
          <a:p>
            <a:pPr lvl="1">
              <a:lnSpc>
                <a:spcPct val="80000"/>
              </a:lnSpc>
            </a:pPr>
            <a:r>
              <a:rPr lang="en-US" altLang="en-US" dirty="0"/>
              <a:t>business is seasonal, cash shortages may arise in certain periods. Generally it is thought better to keep only sufficient cash to satisfy short‑term needs, and to borrow if longer‑term requirements occur </a:t>
            </a:r>
          </a:p>
          <a:p>
            <a:pPr lvl="1">
              <a:lnSpc>
                <a:spcPct val="80000"/>
              </a:lnSpc>
            </a:pPr>
            <a:endParaRPr lang="en-US" altLang="en-US" dirty="0"/>
          </a:p>
          <a:p>
            <a:pPr lvl="1">
              <a:lnSpc>
                <a:spcPct val="80000"/>
              </a:lnSpc>
            </a:pPr>
            <a:r>
              <a:rPr lang="en-US" altLang="en-US" dirty="0"/>
              <a:t>The problem, of course, is to balance the cost of this borrowing against any income that might be obtained from investing the cash balances. </a:t>
            </a:r>
          </a:p>
          <a:p>
            <a:pPr lvl="1">
              <a:lnSpc>
                <a:spcPct val="80000"/>
              </a:lnSpc>
            </a:pPr>
            <a:endParaRPr lang="en-US" altLang="en-US" dirty="0"/>
          </a:p>
          <a:p>
            <a:pPr lvl="1">
              <a:lnSpc>
                <a:spcPct val="80000"/>
              </a:lnSpc>
            </a:pPr>
            <a:r>
              <a:rPr lang="en-US" altLang="en-US" dirty="0"/>
              <a:t>The size of the cash balance that a company might need depends on the availability of other sources of funds at short notice, the credit standing of the company and the control of debtors and creditors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1000"/>
                                        <p:tgtEl>
                                          <p:spTgt spid="117763">
                                            <p:txEl>
                                              <p:pRg st="0" end="0"/>
                                            </p:txEl>
                                          </p:spTgt>
                                        </p:tgtEl>
                                      </p:cBhvr>
                                    </p:animEffect>
                                    <p:anim calcmode="lin" valueType="num">
                                      <p:cBhvr>
                                        <p:cTn id="8" dur="1000" fill="hold"/>
                                        <p:tgtEl>
                                          <p:spTgt spid="1177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776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iterate type="lt">
                                    <p:tmPct val="10000"/>
                                  </p:iterate>
                                  <p:childTnLst>
                                    <p:set>
                                      <p:cBhvr>
                                        <p:cTn id="11" dur="1" fill="hold">
                                          <p:stCondLst>
                                            <p:cond delay="0"/>
                                          </p:stCondLst>
                                        </p:cTn>
                                        <p:tgtEl>
                                          <p:spTgt spid="117763">
                                            <p:txEl>
                                              <p:pRg st="2" end="2"/>
                                            </p:txEl>
                                          </p:spTgt>
                                        </p:tgtEl>
                                        <p:attrNameLst>
                                          <p:attrName>style.visibility</p:attrName>
                                        </p:attrNameLst>
                                      </p:cBhvr>
                                      <p:to>
                                        <p:strVal val="visible"/>
                                      </p:to>
                                    </p:set>
                                    <p:animEffect transition="in" filter="fade">
                                      <p:cBhvr>
                                        <p:cTn id="12" dur="1000"/>
                                        <p:tgtEl>
                                          <p:spTgt spid="117763">
                                            <p:txEl>
                                              <p:pRg st="2" end="2"/>
                                            </p:txEl>
                                          </p:spTgt>
                                        </p:tgtEl>
                                      </p:cBhvr>
                                    </p:animEffect>
                                    <p:anim calcmode="lin" valueType="num">
                                      <p:cBhvr>
                                        <p:cTn id="13" dur="1000" fill="hold"/>
                                        <p:tgtEl>
                                          <p:spTgt spid="11776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17763">
                                            <p:txEl>
                                              <p:pRg st="2" end="2"/>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iterate type="lt">
                                    <p:tmPct val="10000"/>
                                  </p:iterate>
                                  <p:childTnLst>
                                    <p:set>
                                      <p:cBhvr>
                                        <p:cTn id="16" dur="1" fill="hold">
                                          <p:stCondLst>
                                            <p:cond delay="0"/>
                                          </p:stCondLst>
                                        </p:cTn>
                                        <p:tgtEl>
                                          <p:spTgt spid="117763">
                                            <p:txEl>
                                              <p:pRg st="4" end="4"/>
                                            </p:txEl>
                                          </p:spTgt>
                                        </p:tgtEl>
                                        <p:attrNameLst>
                                          <p:attrName>style.visibility</p:attrName>
                                        </p:attrNameLst>
                                      </p:cBhvr>
                                      <p:to>
                                        <p:strVal val="visible"/>
                                      </p:to>
                                    </p:set>
                                    <p:animEffect transition="in" filter="fade">
                                      <p:cBhvr>
                                        <p:cTn id="17" dur="1000"/>
                                        <p:tgtEl>
                                          <p:spTgt spid="117763">
                                            <p:txEl>
                                              <p:pRg st="4" end="4"/>
                                            </p:txEl>
                                          </p:spTgt>
                                        </p:tgtEl>
                                      </p:cBhvr>
                                    </p:animEffect>
                                    <p:anim calcmode="lin" valueType="num">
                                      <p:cBhvr>
                                        <p:cTn id="18" dur="1000" fill="hold"/>
                                        <p:tgtEl>
                                          <p:spTgt spid="11776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17763">
                                            <p:txEl>
                                              <p:pRg st="4" end="4"/>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iterate type="lt">
                                    <p:tmPct val="10000"/>
                                  </p:iterate>
                                  <p:childTnLst>
                                    <p:set>
                                      <p:cBhvr>
                                        <p:cTn id="21" dur="1" fill="hold">
                                          <p:stCondLst>
                                            <p:cond delay="0"/>
                                          </p:stCondLst>
                                        </p:cTn>
                                        <p:tgtEl>
                                          <p:spTgt spid="117763">
                                            <p:txEl>
                                              <p:pRg st="6" end="6"/>
                                            </p:txEl>
                                          </p:spTgt>
                                        </p:tgtEl>
                                        <p:attrNameLst>
                                          <p:attrName>style.visibility</p:attrName>
                                        </p:attrNameLst>
                                      </p:cBhvr>
                                      <p:to>
                                        <p:strVal val="visible"/>
                                      </p:to>
                                    </p:set>
                                    <p:animEffect transition="in" filter="fade">
                                      <p:cBhvr>
                                        <p:cTn id="22" dur="1000"/>
                                        <p:tgtEl>
                                          <p:spTgt spid="117763">
                                            <p:txEl>
                                              <p:pRg st="6" end="6"/>
                                            </p:txEl>
                                          </p:spTgt>
                                        </p:tgtEl>
                                      </p:cBhvr>
                                    </p:animEffect>
                                    <p:anim calcmode="lin" valueType="num">
                                      <p:cBhvr>
                                        <p:cTn id="23" dur="1000" fill="hold"/>
                                        <p:tgtEl>
                                          <p:spTgt spid="11776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17763">
                                            <p:txEl>
                                              <p:pRg st="6" end="6"/>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iterate type="lt">
                                    <p:tmPct val="10000"/>
                                  </p:iterate>
                                  <p:childTnLst>
                                    <p:set>
                                      <p:cBhvr>
                                        <p:cTn id="26" dur="1" fill="hold">
                                          <p:stCondLst>
                                            <p:cond delay="0"/>
                                          </p:stCondLst>
                                        </p:cTn>
                                        <p:tgtEl>
                                          <p:spTgt spid="117763">
                                            <p:txEl>
                                              <p:pRg st="8" end="8"/>
                                            </p:txEl>
                                          </p:spTgt>
                                        </p:tgtEl>
                                        <p:attrNameLst>
                                          <p:attrName>style.visibility</p:attrName>
                                        </p:attrNameLst>
                                      </p:cBhvr>
                                      <p:to>
                                        <p:strVal val="visible"/>
                                      </p:to>
                                    </p:set>
                                    <p:animEffect transition="in" filter="fade">
                                      <p:cBhvr>
                                        <p:cTn id="27" dur="1000"/>
                                        <p:tgtEl>
                                          <p:spTgt spid="117763">
                                            <p:txEl>
                                              <p:pRg st="8" end="8"/>
                                            </p:txEl>
                                          </p:spTgt>
                                        </p:tgtEl>
                                      </p:cBhvr>
                                    </p:animEffect>
                                    <p:anim calcmode="lin" valueType="num">
                                      <p:cBhvr>
                                        <p:cTn id="28" dur="1000" fill="hold"/>
                                        <p:tgtEl>
                                          <p:spTgt spid="11776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1776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BA1D1AA-F114-4C00-8263-38C14C2DEDA2}"/>
              </a:ext>
            </a:extLst>
          </p:cNvPr>
          <p:cNvSpPr>
            <a:spLocks noGrp="1" noChangeArrowheads="1"/>
          </p:cNvSpPr>
          <p:nvPr>
            <p:ph type="title"/>
          </p:nvPr>
        </p:nvSpPr>
        <p:spPr/>
        <p:txBody>
          <a:bodyPr/>
          <a:lstStyle/>
          <a:p>
            <a:pPr eaLnBrk="1" hangingPunct="1">
              <a:defRPr/>
            </a:pPr>
            <a:r>
              <a:rPr lang="en-US" altLang="en-US" dirty="0"/>
              <a:t>Working capital</a:t>
            </a:r>
          </a:p>
        </p:txBody>
      </p:sp>
      <p:sp>
        <p:nvSpPr>
          <p:cNvPr id="71683" name="Rectangle 3">
            <a:extLst>
              <a:ext uri="{FF2B5EF4-FFF2-40B4-BE49-F238E27FC236}">
                <a16:creationId xmlns:a16="http://schemas.microsoft.com/office/drawing/2014/main" id="{8EAAA463-932B-44BE-B501-57839CC87886}"/>
              </a:ext>
            </a:extLst>
          </p:cNvPr>
          <p:cNvSpPr>
            <a:spLocks noGrp="1" noChangeArrowheads="1"/>
          </p:cNvSpPr>
          <p:nvPr>
            <p:ph idx="1"/>
          </p:nvPr>
        </p:nvSpPr>
        <p:spPr/>
        <p:txBody>
          <a:bodyPr/>
          <a:lstStyle/>
          <a:p>
            <a:pPr eaLnBrk="1" hangingPunct="1">
              <a:lnSpc>
                <a:spcPct val="80000"/>
              </a:lnSpc>
            </a:pPr>
            <a:r>
              <a:rPr lang="en-US" altLang="en-US" dirty="0"/>
              <a:t>Debtors</a:t>
            </a:r>
          </a:p>
          <a:p>
            <a:pPr lvl="1">
              <a:lnSpc>
                <a:spcPct val="80000"/>
              </a:lnSpc>
            </a:pPr>
            <a:endParaRPr lang="en-US" altLang="en-US" dirty="0"/>
          </a:p>
          <a:p>
            <a:pPr lvl="1">
              <a:lnSpc>
                <a:spcPct val="80000"/>
              </a:lnSpc>
            </a:pPr>
            <a:r>
              <a:rPr lang="en-US" altLang="en-US" dirty="0"/>
              <a:t>The debtors problem again revolves around the choice between profitability and liquidity. It might, for instance, be possible to in­crease sales by allowing customers more time to pay, but since this policy would reduce the company’s liquid resources it would not necessarily result in higher Profits. </a:t>
            </a:r>
          </a:p>
          <a:p>
            <a:pPr eaLnBrk="1" hangingPunct="1">
              <a:lnSpc>
                <a:spcPct val="80000"/>
              </a:lnSpc>
            </a:pPr>
            <a:endParaRPr lang="en-US" altLang="en-US" dirty="0"/>
          </a:p>
          <a:p>
            <a:pPr lvl="1">
              <a:lnSpc>
                <a:spcPct val="80000"/>
              </a:lnSpc>
            </a:pPr>
            <a:r>
              <a:rPr lang="en-US" altLang="en-US" dirty="0"/>
              <a:t>historical analysis or the use of established credit ratings to classify groups of customers in terms of credit risk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96D4A575-E917-4408-9C7F-07E0B88550D9}"/>
              </a:ext>
            </a:extLst>
          </p:cNvPr>
          <p:cNvSpPr>
            <a:spLocks noGrp="1" noChangeArrowheads="1"/>
          </p:cNvSpPr>
          <p:nvPr>
            <p:ph type="title"/>
          </p:nvPr>
        </p:nvSpPr>
        <p:spPr/>
        <p:txBody>
          <a:bodyPr/>
          <a:lstStyle/>
          <a:p>
            <a:pPr eaLnBrk="1" hangingPunct="1">
              <a:defRPr/>
            </a:pPr>
            <a:r>
              <a:rPr lang="en-US" altLang="en-US" dirty="0">
                <a:solidFill>
                  <a:schemeClr val="tx1"/>
                </a:solidFill>
              </a:rPr>
              <a:t>Working capital</a:t>
            </a:r>
          </a:p>
        </p:txBody>
      </p:sp>
      <p:sp>
        <p:nvSpPr>
          <p:cNvPr id="138243" name="Rectangle 3">
            <a:extLst>
              <a:ext uri="{FF2B5EF4-FFF2-40B4-BE49-F238E27FC236}">
                <a16:creationId xmlns:a16="http://schemas.microsoft.com/office/drawing/2014/main" id="{880D1665-91FC-44DC-B9D5-CB63AE64FD1D}"/>
              </a:ext>
            </a:extLst>
          </p:cNvPr>
          <p:cNvSpPr>
            <a:spLocks noGrp="1" noChangeArrowheads="1"/>
          </p:cNvSpPr>
          <p:nvPr>
            <p:ph idx="1"/>
          </p:nvPr>
        </p:nvSpPr>
        <p:spPr/>
        <p:txBody>
          <a:bodyPr>
            <a:normAutofit fontScale="77500" lnSpcReduction="20000"/>
          </a:bodyPr>
          <a:lstStyle/>
          <a:p>
            <a:pPr marL="571500" indent="-571500" algn="l">
              <a:lnSpc>
                <a:spcPct val="80000"/>
              </a:lnSpc>
              <a:buClr>
                <a:schemeClr val="tx1"/>
              </a:buClr>
              <a:buFontTx/>
              <a:buAutoNum type="arabicPeriod"/>
              <a:defRPr/>
            </a:pPr>
            <a:r>
              <a:rPr lang="en-US" altLang="en-US" sz="2400" dirty="0"/>
              <a:t>Establish clear credit practices as a matter of company policy. </a:t>
            </a:r>
          </a:p>
          <a:p>
            <a:pPr marL="571500" indent="-571500" algn="l">
              <a:lnSpc>
                <a:spcPct val="80000"/>
              </a:lnSpc>
              <a:buClr>
                <a:schemeClr val="tx1"/>
              </a:buClr>
              <a:buFontTx/>
              <a:buAutoNum type="arabicPeriod"/>
              <a:defRPr/>
            </a:pPr>
            <a:r>
              <a:rPr lang="en-US" altLang="en-US" sz="2400" dirty="0"/>
              <a:t>Make sure that these practices are clearly understood by staff, suppliers and customers. </a:t>
            </a:r>
          </a:p>
          <a:p>
            <a:pPr marL="571500" indent="-571500" algn="l">
              <a:lnSpc>
                <a:spcPct val="80000"/>
              </a:lnSpc>
              <a:buClr>
                <a:schemeClr val="tx1"/>
              </a:buClr>
              <a:buFontTx/>
              <a:buAutoNum type="arabicPeriod"/>
              <a:defRPr/>
            </a:pPr>
            <a:r>
              <a:rPr lang="en-US" altLang="en-US" sz="2400" dirty="0"/>
              <a:t>Be professional when accepting new accounts, and especially larger ones. </a:t>
            </a:r>
          </a:p>
          <a:p>
            <a:pPr marL="571500" indent="-571500" algn="l">
              <a:lnSpc>
                <a:spcPct val="80000"/>
              </a:lnSpc>
              <a:buClr>
                <a:schemeClr val="tx1"/>
              </a:buClr>
              <a:buFontTx/>
              <a:buAutoNum type="arabicPeriod"/>
              <a:defRPr/>
            </a:pPr>
            <a:r>
              <a:rPr lang="en-US" altLang="en-US" sz="2400" dirty="0"/>
              <a:t>Check out each customer thoroughly before you offer credit. Use credit agencies, bank references, industry sources etc. </a:t>
            </a:r>
          </a:p>
          <a:p>
            <a:pPr marL="571500" indent="-571500" algn="l">
              <a:lnSpc>
                <a:spcPct val="80000"/>
              </a:lnSpc>
              <a:buClr>
                <a:schemeClr val="tx1"/>
              </a:buClr>
              <a:buFontTx/>
              <a:buAutoNum type="arabicPeriod"/>
              <a:defRPr/>
            </a:pPr>
            <a:r>
              <a:rPr lang="en-US" altLang="en-US" sz="2400" dirty="0"/>
              <a:t>Establish credit limits for each customer... and stick to them. </a:t>
            </a:r>
          </a:p>
          <a:p>
            <a:pPr marL="571500" indent="-571500" algn="l">
              <a:lnSpc>
                <a:spcPct val="80000"/>
              </a:lnSpc>
              <a:buClr>
                <a:schemeClr val="tx1"/>
              </a:buClr>
              <a:buFontTx/>
              <a:buAutoNum type="arabicPeriod"/>
              <a:defRPr/>
            </a:pPr>
            <a:r>
              <a:rPr lang="en-US" altLang="en-US" sz="2400" dirty="0"/>
              <a:t>Have the right mental attitude to the control of credit and make sure that it gets the priority it deserves. </a:t>
            </a:r>
          </a:p>
          <a:p>
            <a:pPr marL="571500" indent="-571500" algn="l">
              <a:lnSpc>
                <a:spcPct val="80000"/>
              </a:lnSpc>
              <a:buClr>
                <a:schemeClr val="tx1"/>
              </a:buClr>
              <a:buFontTx/>
              <a:buAutoNum type="arabicPeriod"/>
              <a:defRPr/>
            </a:pPr>
            <a:r>
              <a:rPr lang="en-US" altLang="en-US" sz="2400" dirty="0"/>
              <a:t>Continuously review these limits when you suspect tough times are coming or if operating in a volatile sector. </a:t>
            </a:r>
          </a:p>
          <a:p>
            <a:pPr marL="571500" indent="-571500" algn="l">
              <a:lnSpc>
                <a:spcPct val="80000"/>
              </a:lnSpc>
              <a:buClr>
                <a:schemeClr val="tx1"/>
              </a:buClr>
              <a:buFontTx/>
              <a:buAutoNum type="arabicPeriod"/>
              <a:defRPr/>
            </a:pPr>
            <a:r>
              <a:rPr lang="en-US" altLang="en-US" sz="2400" dirty="0"/>
              <a:t>Keep very close to your larger customers. </a:t>
            </a:r>
          </a:p>
          <a:p>
            <a:pPr marL="571500" indent="-571500" algn="l">
              <a:lnSpc>
                <a:spcPct val="80000"/>
              </a:lnSpc>
              <a:buClr>
                <a:schemeClr val="tx1"/>
              </a:buClr>
              <a:buFontTx/>
              <a:buAutoNum type="arabicPeriod"/>
              <a:defRPr/>
            </a:pPr>
            <a:r>
              <a:rPr lang="en-US" altLang="en-US" sz="2400" dirty="0"/>
              <a:t>Invoice promptly and clearly. </a:t>
            </a:r>
          </a:p>
          <a:p>
            <a:pPr marL="571500" indent="-571500" algn="l">
              <a:lnSpc>
                <a:spcPct val="80000"/>
              </a:lnSpc>
              <a:buClr>
                <a:schemeClr val="tx1"/>
              </a:buClr>
              <a:buFontTx/>
              <a:buAutoNum type="arabicPeriod"/>
              <a:defRPr/>
            </a:pPr>
            <a:r>
              <a:rPr lang="en-US" altLang="en-US" sz="2400" dirty="0"/>
              <a:t>Consider charging penalties on overdue accounts. </a:t>
            </a:r>
          </a:p>
          <a:p>
            <a:pPr marL="571500" indent="-571500" algn="l">
              <a:lnSpc>
                <a:spcPct val="80000"/>
              </a:lnSpc>
              <a:buClr>
                <a:schemeClr val="tx1"/>
              </a:buClr>
              <a:buFontTx/>
              <a:buAutoNum type="arabicPeriod"/>
              <a:defRPr/>
            </a:pPr>
            <a:r>
              <a:rPr lang="en-US" altLang="en-US" sz="2400" dirty="0"/>
              <a:t>Consider accepting credit /debit cards as a payment option. </a:t>
            </a:r>
          </a:p>
          <a:p>
            <a:pPr marL="571500" indent="-571500" algn="l">
              <a:lnSpc>
                <a:spcPct val="80000"/>
              </a:lnSpc>
              <a:buClr>
                <a:schemeClr val="tx1"/>
              </a:buClr>
              <a:buFontTx/>
              <a:buAutoNum type="arabicPeriod"/>
              <a:defRPr/>
            </a:pPr>
            <a:r>
              <a:rPr lang="en-US" altLang="en-US" sz="2400" dirty="0"/>
              <a:t>Monitor your debtor balances and ageing schedules, and don't let any debts get too large or too old. </a:t>
            </a:r>
            <a:br>
              <a:rPr lang="en-US" altLang="en-US" sz="2400" dirty="0"/>
            </a:br>
            <a:endParaRPr lang="en-US" altLang="en-US" sz="2400" dirty="0"/>
          </a:p>
          <a:p>
            <a:pPr marL="571500" indent="-571500" algn="l">
              <a:lnSpc>
                <a:spcPct val="80000"/>
              </a:lnSpc>
              <a:buClr>
                <a:schemeClr val="tx1"/>
              </a:buClr>
              <a:buFontTx/>
              <a:buAutoNum type="arabicPeriod"/>
              <a:defRPr/>
            </a:pPr>
            <a:endParaRPr lang="en-US" alt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FC4B-BB72-4DC5-9700-9D14BAEEA95D}"/>
              </a:ext>
            </a:extLst>
          </p:cNvPr>
          <p:cNvSpPr>
            <a:spLocks noGrp="1"/>
          </p:cNvSpPr>
          <p:nvPr>
            <p:ph type="title"/>
          </p:nvPr>
        </p:nvSpPr>
        <p:spPr/>
        <p:txBody>
          <a:bodyPr/>
          <a:lstStyle/>
          <a:p>
            <a:r>
              <a:rPr lang="en-US" dirty="0"/>
              <a:t>Dimension of Receivable management</a:t>
            </a:r>
          </a:p>
        </p:txBody>
      </p:sp>
      <p:sp>
        <p:nvSpPr>
          <p:cNvPr id="139267" name="Rectangle 3">
            <a:extLst>
              <a:ext uri="{FF2B5EF4-FFF2-40B4-BE49-F238E27FC236}">
                <a16:creationId xmlns:a16="http://schemas.microsoft.com/office/drawing/2014/main" id="{DA2CB2E4-3453-4796-A465-770D22EB7A6F}"/>
              </a:ext>
            </a:extLst>
          </p:cNvPr>
          <p:cNvSpPr>
            <a:spLocks noChangeArrowheads="1"/>
          </p:cNvSpPr>
          <p:nvPr/>
        </p:nvSpPr>
        <p:spPr bwMode="auto">
          <a:xfrm>
            <a:off x="2133600" y="1295401"/>
            <a:ext cx="7848600" cy="4987925"/>
          </a:xfrm>
          <a:prstGeom prst="rect">
            <a:avLst/>
          </a:prstGeom>
          <a:noFill/>
          <a:ln w="57150" cap="rnd">
            <a:solidFill>
              <a:srgbClr val="000000"/>
            </a:solidFill>
            <a:prstDash val="sysDot"/>
            <a:miter lim="800000"/>
            <a:headEnd/>
            <a:tailEnd/>
          </a:ln>
          <a:effectLst/>
        </p:spPr>
        <p:txBody>
          <a:bodyPr/>
          <a:lstStyle/>
          <a:p>
            <a:pPr algn="ctr">
              <a:defRPr/>
            </a:pPr>
            <a:r>
              <a:rPr lang="en-US" altLang="en-US" sz="2000" b="1">
                <a:effectLst>
                  <a:outerShdw blurRad="38100" dist="38100" dir="2700000" algn="tl">
                    <a:srgbClr val="000000"/>
                  </a:outerShdw>
                </a:effectLst>
                <a:cs typeface="Arial" panose="020B0604020202020204" pitchFamily="34" charset="0"/>
              </a:rPr>
              <a:t>OPTIMUM LEVEL OF INVESTMENT IN TRADE RECEIVABLES</a:t>
            </a:r>
          </a:p>
          <a:p>
            <a:pPr>
              <a:defRPr/>
            </a:pPr>
            <a:endParaRPr lang="en-US" altLang="en-US" sz="2000">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Profitability</a:t>
            </a:r>
          </a:p>
          <a:p>
            <a:pPr>
              <a:defRPr/>
            </a:pPr>
            <a:endParaRPr lang="en-US" altLang="en-US" sz="2000">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a:t>
            </a:r>
          </a:p>
          <a:p>
            <a:pPr>
              <a:defRPr/>
            </a:pPr>
            <a:r>
              <a:rPr lang="en-US" altLang="en-US" sz="2000">
                <a:effectLst>
                  <a:outerShdw blurRad="38100" dist="38100" dir="2700000" algn="tl">
                    <a:srgbClr val="000000"/>
                  </a:outerShdw>
                </a:effectLst>
                <a:cs typeface="Arial" panose="020B0604020202020204" pitchFamily="34" charset="0"/>
              </a:rPr>
              <a:t>Costs &amp;</a:t>
            </a:r>
          </a:p>
          <a:p>
            <a:pPr>
              <a:defRPr/>
            </a:pPr>
            <a:r>
              <a:rPr lang="en-US" altLang="en-US" sz="2000">
                <a:effectLst>
                  <a:outerShdw blurRad="38100" dist="38100" dir="2700000" algn="tl">
                    <a:srgbClr val="000000"/>
                  </a:outerShdw>
                </a:effectLst>
                <a:cs typeface="Arial" panose="020B0604020202020204" pitchFamily="34" charset="0"/>
              </a:rPr>
              <a:t>Profitability                                             </a:t>
            </a:r>
            <a:r>
              <a:rPr lang="en-US" altLang="en-US" sz="2000" b="1">
                <a:solidFill>
                  <a:srgbClr val="000099"/>
                </a:solidFill>
                <a:effectLst>
                  <a:outerShdw blurRad="38100" dist="38100" dir="2700000" algn="tl">
                    <a:srgbClr val="000000"/>
                  </a:outerShdw>
                </a:effectLst>
                <a:cs typeface="Arial" panose="020B0604020202020204" pitchFamily="34" charset="0"/>
              </a:rPr>
              <a:t>Optimum Level</a:t>
            </a:r>
          </a:p>
          <a:p>
            <a:pPr>
              <a:defRPr/>
            </a:pPr>
            <a:endParaRPr lang="en-US" altLang="en-US" sz="2000" b="1">
              <a:solidFill>
                <a:srgbClr val="000099"/>
              </a:solidFill>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a:t>
            </a:r>
          </a:p>
          <a:p>
            <a:pPr>
              <a:defRPr/>
            </a:pPr>
            <a:r>
              <a:rPr lang="en-US" altLang="en-US" sz="2000">
                <a:effectLst>
                  <a:outerShdw blurRad="38100" dist="38100" dir="2700000" algn="tl">
                    <a:srgbClr val="000000"/>
                  </a:outerShdw>
                </a:effectLst>
                <a:cs typeface="Arial" panose="020B0604020202020204" pitchFamily="34" charset="0"/>
              </a:rPr>
              <a:t>						         Liquidity</a:t>
            </a: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Stringent					Liberal</a:t>
            </a:r>
          </a:p>
          <a:p>
            <a:pPr>
              <a:defRPr/>
            </a:pPr>
            <a:endParaRPr lang="en-US" altLang="en-US" sz="2000">
              <a:effectLst>
                <a:outerShdw blurRad="38100" dist="38100" dir="2700000" algn="tl">
                  <a:srgbClr val="000000"/>
                </a:outerShdw>
              </a:effectLst>
              <a:cs typeface="Arial" panose="020B0604020202020204" pitchFamily="34" charset="0"/>
            </a:endParaRPr>
          </a:p>
        </p:txBody>
      </p:sp>
      <p:sp>
        <p:nvSpPr>
          <p:cNvPr id="74756" name="Line 4">
            <a:extLst>
              <a:ext uri="{FF2B5EF4-FFF2-40B4-BE49-F238E27FC236}">
                <a16:creationId xmlns:a16="http://schemas.microsoft.com/office/drawing/2014/main" id="{84E98C0C-311F-4A63-86B3-02BB5259FE01}"/>
              </a:ext>
            </a:extLst>
          </p:cNvPr>
          <p:cNvSpPr>
            <a:spLocks noChangeShapeType="1"/>
          </p:cNvSpPr>
          <p:nvPr/>
        </p:nvSpPr>
        <p:spPr bwMode="auto">
          <a:xfrm>
            <a:off x="3494089" y="2133600"/>
            <a:ext cx="1587" cy="33924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7" name="Line 5">
            <a:extLst>
              <a:ext uri="{FF2B5EF4-FFF2-40B4-BE49-F238E27FC236}">
                <a16:creationId xmlns:a16="http://schemas.microsoft.com/office/drawing/2014/main" id="{2B167DB7-23BD-4C7B-8296-13EA0096772F}"/>
              </a:ext>
            </a:extLst>
          </p:cNvPr>
          <p:cNvSpPr>
            <a:spLocks noChangeShapeType="1"/>
          </p:cNvSpPr>
          <p:nvPr/>
        </p:nvSpPr>
        <p:spPr bwMode="auto">
          <a:xfrm>
            <a:off x="3505200" y="5540376"/>
            <a:ext cx="6096000" cy="317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8" name="Line 6">
            <a:extLst>
              <a:ext uri="{FF2B5EF4-FFF2-40B4-BE49-F238E27FC236}">
                <a16:creationId xmlns:a16="http://schemas.microsoft.com/office/drawing/2014/main" id="{C49065A4-AE99-4950-B3AE-47387B31CFD6}"/>
              </a:ext>
            </a:extLst>
          </p:cNvPr>
          <p:cNvSpPr>
            <a:spLocks noChangeShapeType="1"/>
          </p:cNvSpPr>
          <p:nvPr/>
        </p:nvSpPr>
        <p:spPr bwMode="auto">
          <a:xfrm flipV="1">
            <a:off x="3524250" y="3557588"/>
            <a:ext cx="3556000" cy="139541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9" name="Line 7">
            <a:extLst>
              <a:ext uri="{FF2B5EF4-FFF2-40B4-BE49-F238E27FC236}">
                <a16:creationId xmlns:a16="http://schemas.microsoft.com/office/drawing/2014/main" id="{98101AEF-C074-41BF-97E7-3519B35230D1}"/>
              </a:ext>
            </a:extLst>
          </p:cNvPr>
          <p:cNvSpPr>
            <a:spLocks noChangeShapeType="1"/>
          </p:cNvSpPr>
          <p:nvPr/>
        </p:nvSpPr>
        <p:spPr bwMode="auto">
          <a:xfrm flipV="1">
            <a:off x="7078664" y="2552700"/>
            <a:ext cx="846137" cy="99853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0" name="Line 8">
            <a:extLst>
              <a:ext uri="{FF2B5EF4-FFF2-40B4-BE49-F238E27FC236}">
                <a16:creationId xmlns:a16="http://schemas.microsoft.com/office/drawing/2014/main" id="{A9338603-5215-41D5-B429-D01B87E2C6D3}"/>
              </a:ext>
            </a:extLst>
          </p:cNvPr>
          <p:cNvSpPr>
            <a:spLocks noChangeShapeType="1"/>
          </p:cNvSpPr>
          <p:nvPr/>
        </p:nvSpPr>
        <p:spPr bwMode="auto">
          <a:xfrm flipV="1">
            <a:off x="5942014" y="3948114"/>
            <a:ext cx="1587" cy="1595437"/>
          </a:xfrm>
          <a:prstGeom prst="line">
            <a:avLst/>
          </a:prstGeom>
          <a:noFill/>
          <a:ln w="38100">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1" name="Line 9">
            <a:extLst>
              <a:ext uri="{FF2B5EF4-FFF2-40B4-BE49-F238E27FC236}">
                <a16:creationId xmlns:a16="http://schemas.microsoft.com/office/drawing/2014/main" id="{D7EF0775-130C-4D51-A760-8DD195D41529}"/>
              </a:ext>
            </a:extLst>
          </p:cNvPr>
          <p:cNvSpPr>
            <a:spLocks noChangeShapeType="1"/>
          </p:cNvSpPr>
          <p:nvPr/>
        </p:nvSpPr>
        <p:spPr bwMode="auto">
          <a:xfrm>
            <a:off x="2743200" y="4059238"/>
            <a:ext cx="1588" cy="11985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2" name="Line 10">
            <a:extLst>
              <a:ext uri="{FF2B5EF4-FFF2-40B4-BE49-F238E27FC236}">
                <a16:creationId xmlns:a16="http://schemas.microsoft.com/office/drawing/2014/main" id="{A2454E19-0B40-45E3-A693-E6C9F02C0CEA}"/>
              </a:ext>
            </a:extLst>
          </p:cNvPr>
          <p:cNvSpPr>
            <a:spLocks noChangeShapeType="1"/>
          </p:cNvSpPr>
          <p:nvPr/>
        </p:nvSpPr>
        <p:spPr bwMode="auto">
          <a:xfrm flipV="1">
            <a:off x="2743200" y="2057401"/>
            <a:ext cx="1588" cy="119856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3" name="Line 11">
            <a:extLst>
              <a:ext uri="{FF2B5EF4-FFF2-40B4-BE49-F238E27FC236}">
                <a16:creationId xmlns:a16="http://schemas.microsoft.com/office/drawing/2014/main" id="{A3C2F890-9C24-46A0-B2E6-2966FD87BB70}"/>
              </a:ext>
            </a:extLst>
          </p:cNvPr>
          <p:cNvSpPr>
            <a:spLocks noChangeShapeType="1"/>
          </p:cNvSpPr>
          <p:nvPr/>
        </p:nvSpPr>
        <p:spPr bwMode="auto">
          <a:xfrm>
            <a:off x="7612064" y="5788026"/>
            <a:ext cx="846137" cy="317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4" name="Line 12">
            <a:extLst>
              <a:ext uri="{FF2B5EF4-FFF2-40B4-BE49-F238E27FC236}">
                <a16:creationId xmlns:a16="http://schemas.microsoft.com/office/drawing/2014/main" id="{028CE785-499C-4D36-BB70-23774DEA9D28}"/>
              </a:ext>
            </a:extLst>
          </p:cNvPr>
          <p:cNvSpPr>
            <a:spLocks noChangeShapeType="1"/>
          </p:cNvSpPr>
          <p:nvPr/>
        </p:nvSpPr>
        <p:spPr bwMode="auto">
          <a:xfrm flipH="1">
            <a:off x="4572000" y="5788026"/>
            <a:ext cx="1016000" cy="317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5" name="Line 13">
            <a:extLst>
              <a:ext uri="{FF2B5EF4-FFF2-40B4-BE49-F238E27FC236}">
                <a16:creationId xmlns:a16="http://schemas.microsoft.com/office/drawing/2014/main" id="{5D50D40E-8447-46BE-837F-F7454AD806B8}"/>
              </a:ext>
            </a:extLst>
          </p:cNvPr>
          <p:cNvSpPr>
            <a:spLocks noChangeShapeType="1"/>
          </p:cNvSpPr>
          <p:nvPr/>
        </p:nvSpPr>
        <p:spPr bwMode="auto">
          <a:xfrm>
            <a:off x="4249738" y="2801938"/>
            <a:ext cx="1693862" cy="11985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6" name="Line 14">
            <a:extLst>
              <a:ext uri="{FF2B5EF4-FFF2-40B4-BE49-F238E27FC236}">
                <a16:creationId xmlns:a16="http://schemas.microsoft.com/office/drawing/2014/main" id="{6CB1545A-4895-4C28-843C-2EA6205B9408}"/>
              </a:ext>
            </a:extLst>
          </p:cNvPr>
          <p:cNvSpPr>
            <a:spLocks noChangeShapeType="1"/>
          </p:cNvSpPr>
          <p:nvPr/>
        </p:nvSpPr>
        <p:spPr bwMode="auto">
          <a:xfrm>
            <a:off x="5926138" y="3992564"/>
            <a:ext cx="1693862" cy="9985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7" name="Line 15">
            <a:extLst>
              <a:ext uri="{FF2B5EF4-FFF2-40B4-BE49-F238E27FC236}">
                <a16:creationId xmlns:a16="http://schemas.microsoft.com/office/drawing/2014/main" id="{EA8F2BF2-AE9A-4F29-A6DF-9E026ECDF847}"/>
              </a:ext>
            </a:extLst>
          </p:cNvPr>
          <p:cNvSpPr>
            <a:spLocks noChangeShapeType="1"/>
          </p:cNvSpPr>
          <p:nvPr/>
        </p:nvSpPr>
        <p:spPr bwMode="auto">
          <a:xfrm>
            <a:off x="7588251" y="4972051"/>
            <a:ext cx="677863" cy="2000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CF277174-751C-4D08-B5A0-546C6DAD8EBD}"/>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5779" name="Rectangle 3">
            <a:extLst>
              <a:ext uri="{FF2B5EF4-FFF2-40B4-BE49-F238E27FC236}">
                <a16:creationId xmlns:a16="http://schemas.microsoft.com/office/drawing/2014/main" id="{CD21127F-1FE1-4A3F-A316-543F05E28F20}"/>
              </a:ext>
            </a:extLst>
          </p:cNvPr>
          <p:cNvSpPr>
            <a:spLocks noGrp="1" noChangeArrowheads="1"/>
          </p:cNvSpPr>
          <p:nvPr>
            <p:ph type="body" idx="1"/>
          </p:nvPr>
        </p:nvSpPr>
        <p:spPr/>
        <p:txBody>
          <a:bodyPr>
            <a:normAutofit/>
          </a:bodyPr>
          <a:lstStyle/>
          <a:p>
            <a:pPr eaLnBrk="1" hangingPunct="1">
              <a:lnSpc>
                <a:spcPct val="90000"/>
              </a:lnSpc>
            </a:pPr>
            <a:r>
              <a:rPr lang="en-US" altLang="en-US" dirty="0"/>
              <a:t>Factoring Definition:</a:t>
            </a:r>
          </a:p>
          <a:p>
            <a:pPr algn="just" eaLnBrk="1" hangingPunct="1">
              <a:lnSpc>
                <a:spcPct val="90000"/>
              </a:lnSpc>
            </a:pPr>
            <a:endParaRPr lang="en-US" altLang="en-US" dirty="0"/>
          </a:p>
          <a:p>
            <a:pPr lvl="1"/>
            <a:r>
              <a:rPr lang="en-US" altLang="en-US" dirty="0"/>
              <a:t>Factoring is defined as ‘a continuing legal relationship between a financial institution (the factor) and a business concern (the client), selling goods or providing services to trade customers (the customers) on open account basis whereby the Factor purchases the client’s book debts (accounts receivables) either with or without recourse to the client and in relation thereto controls the credit extended to customers and administers the sales ledgers’.</a:t>
            </a:r>
          </a:p>
          <a:p>
            <a:pPr eaLnBrk="1" hangingPunct="1">
              <a:lnSpc>
                <a:spcPct val="90000"/>
              </a:lnSpc>
            </a:pP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A120B53A-077A-4CDA-ADFF-3D942257F927}"/>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6803" name="Rectangle 3">
            <a:extLst>
              <a:ext uri="{FF2B5EF4-FFF2-40B4-BE49-F238E27FC236}">
                <a16:creationId xmlns:a16="http://schemas.microsoft.com/office/drawing/2014/main" id="{52DBBFBF-09EB-44C7-9C91-2A71C27DD2A2}"/>
              </a:ext>
            </a:extLst>
          </p:cNvPr>
          <p:cNvSpPr>
            <a:spLocks noGrp="1" noChangeArrowheads="1"/>
          </p:cNvSpPr>
          <p:nvPr>
            <p:ph type="body" idx="1"/>
          </p:nvPr>
        </p:nvSpPr>
        <p:spPr/>
        <p:txBody>
          <a:bodyPr/>
          <a:lstStyle/>
          <a:p>
            <a:pPr algn="just" eaLnBrk="1" hangingPunct="1"/>
            <a:r>
              <a:rPr lang="en-US" altLang="en-US" dirty="0"/>
              <a:t>It is the outright purchase of credit approved accounts receivables with the factor assuming bad debt losses.</a:t>
            </a:r>
          </a:p>
          <a:p>
            <a:pPr algn="just" eaLnBrk="1" hangingPunct="1"/>
            <a:endParaRPr lang="en-US" altLang="en-US" dirty="0"/>
          </a:p>
          <a:p>
            <a:pPr algn="just" eaLnBrk="1" hangingPunct="1"/>
            <a:r>
              <a:rPr lang="en-US" altLang="en-US" dirty="0"/>
              <a:t>Factoring provides sales accounting service, use of finance and protection against bad debts.</a:t>
            </a:r>
          </a:p>
          <a:p>
            <a:pPr algn="just" eaLnBrk="1" hangingPunct="1"/>
            <a:endParaRPr lang="en-US" altLang="en-US" dirty="0"/>
          </a:p>
          <a:p>
            <a:pPr algn="just" eaLnBrk="1" hangingPunct="1"/>
            <a:r>
              <a:rPr lang="en-US" altLang="en-US" dirty="0"/>
              <a:t>Factoring is a process of invoice discounting by which a capital market agency purchases all trade debts and offers resources against them.</a:t>
            </a:r>
          </a:p>
          <a:p>
            <a:pPr eaLnBrk="1" hangingPunct="1"/>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27F9A6F0-1D1E-49F8-938F-A63B58E0AAF0}"/>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7827" name="Rectangle 3">
            <a:extLst>
              <a:ext uri="{FF2B5EF4-FFF2-40B4-BE49-F238E27FC236}">
                <a16:creationId xmlns:a16="http://schemas.microsoft.com/office/drawing/2014/main" id="{798D04C9-F681-4E38-9E93-503AA6331128}"/>
              </a:ext>
            </a:extLst>
          </p:cNvPr>
          <p:cNvSpPr>
            <a:spLocks noGrp="1" noChangeArrowheads="1"/>
          </p:cNvSpPr>
          <p:nvPr>
            <p:ph type="body" idx="1"/>
          </p:nvPr>
        </p:nvSpPr>
        <p:spPr/>
        <p:txBody>
          <a:bodyPr/>
          <a:lstStyle/>
          <a:p>
            <a:r>
              <a:rPr lang="en-US" altLang="en-US" dirty="0"/>
              <a:t>Debt administration:</a:t>
            </a:r>
          </a:p>
          <a:p>
            <a:pPr algn="just" eaLnBrk="1" hangingPunct="1"/>
            <a:endParaRPr lang="en-US" altLang="en-US" dirty="0"/>
          </a:p>
          <a:p>
            <a:pPr lvl="1"/>
            <a:r>
              <a:rPr lang="en-US" altLang="en-US" dirty="0"/>
              <a:t>The factor manages the sales ledger of the client company.  The client will be saved of the administrative cost of book keeping, invoicing, credit control and debt collection.  The factor uses his computer system to render the sales ledger administration services.</a:t>
            </a:r>
          </a:p>
          <a:p>
            <a:pPr eaLnBrk="1" hangingPunct="1"/>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ECD02926-3F64-4A57-979A-8EF987259D4F}"/>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8851" name="Rectangle 3">
            <a:extLst>
              <a:ext uri="{FF2B5EF4-FFF2-40B4-BE49-F238E27FC236}">
                <a16:creationId xmlns:a16="http://schemas.microsoft.com/office/drawing/2014/main" id="{ED80E036-1856-48CA-82A5-713613D51A11}"/>
              </a:ext>
            </a:extLst>
          </p:cNvPr>
          <p:cNvSpPr>
            <a:spLocks noGrp="1" noChangeArrowheads="1"/>
          </p:cNvSpPr>
          <p:nvPr>
            <p:ph type="body" idx="1"/>
          </p:nvPr>
        </p:nvSpPr>
        <p:spPr/>
        <p:txBody>
          <a:bodyPr>
            <a:normAutofit/>
          </a:bodyPr>
          <a:lstStyle/>
          <a:p>
            <a:pPr eaLnBrk="1" hangingPunct="1">
              <a:lnSpc>
                <a:spcPct val="80000"/>
              </a:lnSpc>
            </a:pPr>
            <a:r>
              <a:rPr lang="en-US" altLang="en-US" dirty="0"/>
              <a:t>Different kinds of factoring services</a:t>
            </a:r>
          </a:p>
          <a:p>
            <a:pPr lvl="1">
              <a:lnSpc>
                <a:spcPct val="80000"/>
              </a:lnSpc>
            </a:pPr>
            <a:endParaRPr lang="en-US" altLang="en-US" b="1" dirty="0"/>
          </a:p>
          <a:p>
            <a:pPr lvl="1">
              <a:lnSpc>
                <a:spcPct val="80000"/>
              </a:lnSpc>
            </a:pPr>
            <a:r>
              <a:rPr lang="en-US" altLang="en-US" b="1" dirty="0"/>
              <a:t>Credit Information: </a:t>
            </a:r>
            <a:r>
              <a:rPr lang="en-US" altLang="en-US" dirty="0"/>
              <a:t>Factors provide  credit intelligence to their client and supply periodic information with various customer-wise analysis. </a:t>
            </a:r>
          </a:p>
          <a:p>
            <a:pPr lvl="1">
              <a:lnSpc>
                <a:spcPct val="80000"/>
              </a:lnSpc>
            </a:pPr>
            <a:endParaRPr lang="en-US" altLang="en-US" b="1" dirty="0"/>
          </a:p>
          <a:p>
            <a:pPr lvl="1">
              <a:lnSpc>
                <a:spcPct val="80000"/>
              </a:lnSpc>
            </a:pPr>
            <a:r>
              <a:rPr lang="en-US" altLang="en-US" b="1" dirty="0"/>
              <a:t>Credit Protection</a:t>
            </a:r>
            <a:r>
              <a:rPr lang="en-US" altLang="en-US" dirty="0"/>
              <a:t>: Some factors also insure against bad debts and provide without recourse financing.</a:t>
            </a:r>
          </a:p>
          <a:p>
            <a:pPr algn="just" eaLnBrk="1" hangingPunct="1">
              <a:lnSpc>
                <a:spcPct val="80000"/>
              </a:lnSpc>
            </a:pPr>
            <a:endParaRPr lang="en-US" altLang="en-US" b="1" dirty="0"/>
          </a:p>
          <a:p>
            <a:pPr lvl="1">
              <a:lnSpc>
                <a:spcPct val="80000"/>
              </a:lnSpc>
            </a:pPr>
            <a:r>
              <a:rPr lang="en-US" altLang="en-US" b="1" dirty="0"/>
              <a:t>Invoice Discounting or Financing</a:t>
            </a:r>
            <a:r>
              <a:rPr lang="en-US" altLang="en-US" dirty="0"/>
              <a:t> : Factors advance 75% to 80% against the invoice of their clients.  The clients mark a copy of the invoice to the factors as and when they raise the invoice on their customers.</a:t>
            </a:r>
          </a:p>
          <a:p>
            <a:pPr eaLnBrk="1" hangingPunct="1">
              <a:lnSpc>
                <a:spcPct val="80000"/>
              </a:lnSpc>
            </a:pP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DED3B26B-84EA-4EA6-98A0-7A1D8EB21626}"/>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9875" name="Rectangle 3">
            <a:extLst>
              <a:ext uri="{FF2B5EF4-FFF2-40B4-BE49-F238E27FC236}">
                <a16:creationId xmlns:a16="http://schemas.microsoft.com/office/drawing/2014/main" id="{5B382216-9A1F-4F06-9038-48643FACD0C2}"/>
              </a:ext>
            </a:extLst>
          </p:cNvPr>
          <p:cNvSpPr>
            <a:spLocks noGrp="1" noChangeArrowheads="1"/>
          </p:cNvSpPr>
          <p:nvPr>
            <p:ph type="body" idx="1"/>
          </p:nvPr>
        </p:nvSpPr>
        <p:spPr>
          <a:xfrm>
            <a:off x="838200" y="1918391"/>
            <a:ext cx="10515600" cy="4574484"/>
          </a:xfrm>
        </p:spPr>
        <p:txBody>
          <a:bodyPr>
            <a:normAutofit fontScale="92500" lnSpcReduction="10000"/>
          </a:bodyPr>
          <a:lstStyle/>
          <a:p>
            <a:pPr eaLnBrk="1" hangingPunct="1">
              <a:lnSpc>
                <a:spcPct val="90000"/>
              </a:lnSpc>
            </a:pPr>
            <a:r>
              <a:rPr lang="en-US" altLang="en-US" dirty="0"/>
              <a:t>Services rendered by factor</a:t>
            </a:r>
          </a:p>
          <a:p>
            <a:pPr lvl="1"/>
            <a:r>
              <a:rPr lang="en-US" altLang="en-US" dirty="0"/>
              <a:t>Factor evaluated creditworthiness of the customer (buyer of goods)</a:t>
            </a:r>
          </a:p>
          <a:p>
            <a:pPr lvl="1"/>
            <a:r>
              <a:rPr lang="en-US" altLang="en-US" dirty="0"/>
              <a:t>Factor fixes limits for the client (seller)  which is an aggregation of the limits fixed for each of the customer (buyer).</a:t>
            </a:r>
          </a:p>
          <a:p>
            <a:pPr lvl="1"/>
            <a:r>
              <a:rPr lang="en-US" altLang="en-US" dirty="0"/>
              <a:t>Client sells goods/services.</a:t>
            </a:r>
          </a:p>
          <a:p>
            <a:pPr lvl="1"/>
            <a:r>
              <a:rPr lang="en-US" altLang="en-US" dirty="0"/>
              <a:t>Client assigns the debt in favor of the factor</a:t>
            </a:r>
          </a:p>
          <a:p>
            <a:pPr lvl="1"/>
            <a:r>
              <a:rPr lang="en-US" altLang="en-US" dirty="0"/>
              <a:t>Client notifies on the invoice a direction to the customer to pay the invoice value of the factor.</a:t>
            </a:r>
          </a:p>
          <a:p>
            <a:pPr lvl="1">
              <a:lnSpc>
                <a:spcPct val="80000"/>
              </a:lnSpc>
            </a:pPr>
            <a:r>
              <a:rPr lang="en-US" altLang="en-US" dirty="0"/>
              <a:t>Client forwards invoice/copy to factor along with receipted delivery challans.</a:t>
            </a:r>
          </a:p>
          <a:p>
            <a:pPr lvl="1">
              <a:lnSpc>
                <a:spcPct val="80000"/>
              </a:lnSpc>
            </a:pPr>
            <a:r>
              <a:rPr lang="en-US" altLang="en-US" dirty="0"/>
              <a:t>Factor provides credit to client to the extent of 80% of the invoice value and also notifies to the customer</a:t>
            </a:r>
          </a:p>
          <a:p>
            <a:pPr lvl="1">
              <a:lnSpc>
                <a:spcPct val="80000"/>
              </a:lnSpc>
            </a:pPr>
            <a:r>
              <a:rPr lang="en-US" altLang="en-US" dirty="0"/>
              <a:t>Factor periodically follows with the customer</a:t>
            </a:r>
          </a:p>
          <a:p>
            <a:pPr lvl="1">
              <a:lnSpc>
                <a:spcPct val="80000"/>
              </a:lnSpc>
            </a:pPr>
            <a:r>
              <a:rPr lang="en-US" altLang="en-US" dirty="0"/>
              <a:t>When the customer pays the amount of the invoice the balance of 20% of the invoice value is passed to the client recovering necessary interest and other charges.</a:t>
            </a:r>
          </a:p>
          <a:p>
            <a:pPr lvl="1">
              <a:lnSpc>
                <a:spcPct val="80000"/>
              </a:lnSpc>
            </a:pPr>
            <a:r>
              <a:rPr lang="en-US" altLang="en-US" dirty="0"/>
              <a:t>If the customer does not pay, the factor takes recourse to the client.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97DAE766-7CAB-4A6C-9E71-7E96A9491AE0}"/>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81923" name="Rectangle 3">
            <a:extLst>
              <a:ext uri="{FF2B5EF4-FFF2-40B4-BE49-F238E27FC236}">
                <a16:creationId xmlns:a16="http://schemas.microsoft.com/office/drawing/2014/main" id="{BDEDD4CD-2FD7-447E-8022-E45BDAEB1B0E}"/>
              </a:ext>
            </a:extLst>
          </p:cNvPr>
          <p:cNvSpPr>
            <a:spLocks noGrp="1" noChangeArrowheads="1"/>
          </p:cNvSpPr>
          <p:nvPr>
            <p:ph type="body" idx="1"/>
          </p:nvPr>
        </p:nvSpPr>
        <p:spPr/>
        <p:txBody>
          <a:bodyPr>
            <a:normAutofit/>
          </a:bodyPr>
          <a:lstStyle/>
          <a:p>
            <a:pPr eaLnBrk="1" hangingPunct="1">
              <a:lnSpc>
                <a:spcPct val="80000"/>
              </a:lnSpc>
            </a:pPr>
            <a:r>
              <a:rPr lang="en-US" altLang="en-US" dirty="0"/>
              <a:t>Benefits of factoring</a:t>
            </a:r>
          </a:p>
          <a:p>
            <a:pPr lvl="1">
              <a:lnSpc>
                <a:spcPct val="80000"/>
              </a:lnSpc>
            </a:pPr>
            <a:r>
              <a:rPr lang="en-US" altLang="en-US" dirty="0"/>
              <a:t>The client will be relieved of the work relating to sales ledger administration and debt collection</a:t>
            </a:r>
          </a:p>
          <a:p>
            <a:pPr lvl="1">
              <a:lnSpc>
                <a:spcPct val="80000"/>
              </a:lnSpc>
            </a:pPr>
            <a:r>
              <a:rPr lang="en-US" altLang="en-US" dirty="0"/>
              <a:t>The client can therefore concentrate more on planning production and sales.</a:t>
            </a:r>
          </a:p>
          <a:p>
            <a:pPr lvl="1">
              <a:lnSpc>
                <a:spcPct val="80000"/>
              </a:lnSpc>
            </a:pPr>
            <a:r>
              <a:rPr lang="en-US" altLang="en-US" dirty="0"/>
              <a:t>The charges paid to a factor which will be marginally high at 1 to 1.5% than the bank charges will be more than compensated by reductions in administrative expenditure.</a:t>
            </a:r>
          </a:p>
          <a:p>
            <a:pPr lvl="1">
              <a:lnSpc>
                <a:spcPct val="80000"/>
              </a:lnSpc>
            </a:pPr>
            <a:r>
              <a:rPr lang="en-US" altLang="en-US" dirty="0"/>
              <a:t>This will also improve the current ratio of the client and consequently his credit rating. </a:t>
            </a:r>
          </a:p>
          <a:p>
            <a:pPr lvl="1">
              <a:lnSpc>
                <a:spcPct val="80000"/>
              </a:lnSpc>
            </a:pPr>
            <a:r>
              <a:rPr lang="en-US" altLang="en-US" dirty="0"/>
              <a:t>The subsidiaries of the various banks have been rendering the factoring services.</a:t>
            </a:r>
          </a:p>
          <a:p>
            <a:pPr lvl="1">
              <a:lnSpc>
                <a:spcPct val="80000"/>
              </a:lnSpc>
            </a:pPr>
            <a:r>
              <a:rPr lang="en-US" altLang="en-US" dirty="0"/>
              <a:t>The factoring service is more comprehensive in nature than the book debt or receivable financing by the bankers.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D01455D8-08AF-41B5-939E-32B6E772ECDB}"/>
              </a:ext>
            </a:extLst>
          </p:cNvPr>
          <p:cNvSpPr>
            <a:spLocks noGrp="1" noChangeArrowheads="1"/>
          </p:cNvSpPr>
          <p:nvPr>
            <p:ph type="title"/>
          </p:nvPr>
        </p:nvSpPr>
        <p:spPr/>
        <p:txBody>
          <a:bodyPr>
            <a:normAutofit/>
          </a:bodyPr>
          <a:lstStyle/>
          <a:p>
            <a:pPr eaLnBrk="1" hangingPunct="1">
              <a:defRPr/>
            </a:pPr>
            <a:r>
              <a:rPr lang="en-US" altLang="en-US" dirty="0"/>
              <a:t>Working capital- Inventory Management</a:t>
            </a:r>
          </a:p>
        </p:txBody>
      </p:sp>
      <p:sp>
        <p:nvSpPr>
          <p:cNvPr id="141315" name="Rectangle 3">
            <a:extLst>
              <a:ext uri="{FF2B5EF4-FFF2-40B4-BE49-F238E27FC236}">
                <a16:creationId xmlns:a16="http://schemas.microsoft.com/office/drawing/2014/main" id="{D556172E-DBD8-49BE-8C6A-9CAC9A33C59E}"/>
              </a:ext>
            </a:extLst>
          </p:cNvPr>
          <p:cNvSpPr>
            <a:spLocks noGrp="1" noChangeArrowheads="1"/>
          </p:cNvSpPr>
          <p:nvPr>
            <p:ph type="body" idx="1"/>
          </p:nvPr>
        </p:nvSpPr>
        <p:spPr/>
        <p:txBody>
          <a:bodyPr>
            <a:normAutofit/>
          </a:bodyPr>
          <a:lstStyle/>
          <a:p>
            <a:pPr eaLnBrk="1" hangingPunct="1">
              <a:lnSpc>
                <a:spcPct val="80000"/>
              </a:lnSpc>
              <a:defRPr/>
            </a:pPr>
            <a:r>
              <a:rPr lang="en-US" altLang="en-US" dirty="0"/>
              <a:t>Managing inventory is a juggling act. </a:t>
            </a:r>
          </a:p>
          <a:p>
            <a:pPr eaLnBrk="1" hangingPunct="1">
              <a:lnSpc>
                <a:spcPct val="80000"/>
              </a:lnSpc>
              <a:defRPr/>
            </a:pPr>
            <a:endParaRPr lang="en-US" altLang="en-US" dirty="0"/>
          </a:p>
          <a:p>
            <a:pPr eaLnBrk="1" hangingPunct="1">
              <a:lnSpc>
                <a:spcPct val="80000"/>
              </a:lnSpc>
              <a:defRPr/>
            </a:pPr>
            <a:r>
              <a:rPr lang="en-US" altLang="en-US" dirty="0"/>
              <a:t>Excessive stocks can place a heavy burden on the cash resources of a business. </a:t>
            </a:r>
          </a:p>
          <a:p>
            <a:pPr eaLnBrk="1" hangingPunct="1">
              <a:lnSpc>
                <a:spcPct val="80000"/>
              </a:lnSpc>
              <a:defRPr/>
            </a:pPr>
            <a:endParaRPr lang="en-US" altLang="en-US" dirty="0"/>
          </a:p>
          <a:p>
            <a:pPr eaLnBrk="1" hangingPunct="1">
              <a:lnSpc>
                <a:spcPct val="80000"/>
              </a:lnSpc>
              <a:defRPr/>
            </a:pPr>
            <a:r>
              <a:rPr lang="en-US" altLang="en-US" dirty="0"/>
              <a:t>Insufficient stocks can result in lost sales, delays for customers etc. </a:t>
            </a:r>
          </a:p>
          <a:p>
            <a:pPr eaLnBrk="1" hangingPunct="1">
              <a:lnSpc>
                <a:spcPct val="80000"/>
              </a:lnSpc>
              <a:defRPr/>
            </a:pPr>
            <a:endParaRPr lang="en-US" altLang="en-US" dirty="0"/>
          </a:p>
          <a:p>
            <a:pPr eaLnBrk="1" hangingPunct="1">
              <a:lnSpc>
                <a:spcPct val="80000"/>
              </a:lnSpc>
              <a:defRPr/>
            </a:pPr>
            <a:r>
              <a:rPr lang="en-US" altLang="en-US" dirty="0"/>
              <a:t>Inventories includes</a:t>
            </a:r>
          </a:p>
          <a:p>
            <a:pPr lvl="1">
              <a:lnSpc>
                <a:spcPct val="80000"/>
              </a:lnSpc>
              <a:defRPr/>
            </a:pPr>
            <a:r>
              <a:rPr lang="en-US" altLang="en-US" dirty="0"/>
              <a:t>Raw Materials, Work in Process (Semi Finished goods), Finished goods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70B5-38DA-4FCE-9BC2-6EF5697E3FD9}"/>
              </a:ext>
            </a:extLst>
          </p:cNvPr>
          <p:cNvSpPr>
            <a:spLocks noGrp="1"/>
          </p:cNvSpPr>
          <p:nvPr>
            <p:ph type="title"/>
          </p:nvPr>
        </p:nvSpPr>
        <p:spPr/>
        <p:txBody>
          <a:bodyPr/>
          <a:lstStyle/>
          <a:p>
            <a:r>
              <a:rPr lang="en-US" dirty="0"/>
              <a:t>Factors influencing Inventory management</a:t>
            </a:r>
          </a:p>
        </p:txBody>
      </p:sp>
      <p:sp>
        <p:nvSpPr>
          <p:cNvPr id="142339" name="Rectangle 3">
            <a:extLst>
              <a:ext uri="{FF2B5EF4-FFF2-40B4-BE49-F238E27FC236}">
                <a16:creationId xmlns:a16="http://schemas.microsoft.com/office/drawing/2014/main" id="{FD6C75DA-9A7A-4099-88AF-A8E479435E1A}"/>
              </a:ext>
            </a:extLst>
          </p:cNvPr>
          <p:cNvSpPr>
            <a:spLocks noGrp="1" noChangeArrowheads="1"/>
          </p:cNvSpPr>
          <p:nvPr>
            <p:ph idx="1"/>
          </p:nvPr>
        </p:nvSpPr>
        <p:spPr/>
        <p:txBody>
          <a:bodyPr/>
          <a:lstStyle/>
          <a:p>
            <a:pPr>
              <a:buClr>
                <a:schemeClr val="tx1"/>
              </a:buClr>
              <a:defRPr/>
            </a:pPr>
            <a:r>
              <a:rPr lang="en-US" altLang="en-US" dirty="0"/>
              <a:t>Lead Time</a:t>
            </a:r>
          </a:p>
          <a:p>
            <a:pPr>
              <a:buClr>
                <a:schemeClr val="tx1"/>
              </a:buClr>
              <a:defRPr/>
            </a:pPr>
            <a:r>
              <a:rPr lang="en-US" altLang="en-US" dirty="0"/>
              <a:t> Cost of Holding Inventory</a:t>
            </a:r>
          </a:p>
          <a:p>
            <a:pPr lvl="1">
              <a:buClr>
                <a:schemeClr val="tx1"/>
              </a:buClr>
              <a:defRPr/>
            </a:pPr>
            <a:r>
              <a:rPr lang="en-US" altLang="en-US" dirty="0"/>
              <a:t>Material Costs</a:t>
            </a:r>
          </a:p>
          <a:p>
            <a:pPr lvl="1">
              <a:buClr>
                <a:schemeClr val="tx1"/>
              </a:buClr>
              <a:defRPr/>
            </a:pPr>
            <a:r>
              <a:rPr lang="en-US" altLang="en-US" dirty="0"/>
              <a:t>Ordering Costs</a:t>
            </a:r>
          </a:p>
          <a:p>
            <a:pPr lvl="1">
              <a:buClr>
                <a:schemeClr val="tx1"/>
              </a:buClr>
              <a:defRPr/>
            </a:pPr>
            <a:r>
              <a:rPr lang="en-US" altLang="en-US" dirty="0"/>
              <a:t>Carrying Costs</a:t>
            </a:r>
          </a:p>
          <a:p>
            <a:pPr lvl="1">
              <a:buClr>
                <a:schemeClr val="tx1"/>
              </a:buClr>
              <a:defRPr/>
            </a:pPr>
            <a:r>
              <a:rPr lang="en-US" altLang="en-US" dirty="0"/>
              <a:t>Cost of tying-up of Funds</a:t>
            </a:r>
          </a:p>
          <a:p>
            <a:pPr lvl="1">
              <a:buClr>
                <a:schemeClr val="tx1"/>
              </a:buClr>
              <a:defRPr/>
            </a:pPr>
            <a:r>
              <a:rPr lang="en-US" altLang="en-US" dirty="0"/>
              <a:t>Cost of Under stocking</a:t>
            </a:r>
          </a:p>
          <a:p>
            <a:pPr lvl="1">
              <a:buClr>
                <a:schemeClr val="tx1"/>
              </a:buClr>
              <a:defRPr/>
            </a:pPr>
            <a:r>
              <a:rPr lang="en-US" altLang="en-US" dirty="0"/>
              <a:t>Cost of Overstocking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A925A3-B66B-4EAB-8B6F-34B27BC9E0FC}"/>
              </a:ext>
            </a:extLst>
          </p:cNvPr>
          <p:cNvSpPr>
            <a:spLocks noGrp="1"/>
          </p:cNvSpPr>
          <p:nvPr>
            <p:ph type="title"/>
          </p:nvPr>
        </p:nvSpPr>
        <p:spPr/>
        <p:txBody>
          <a:bodyPr/>
          <a:lstStyle/>
          <a:p>
            <a:r>
              <a:rPr lang="en-US" dirty="0"/>
              <a:t>Cost of Working capital</a:t>
            </a:r>
          </a:p>
        </p:txBody>
      </p:sp>
      <p:sp>
        <p:nvSpPr>
          <p:cNvPr id="84995" name="Rectangle 3">
            <a:extLst>
              <a:ext uri="{FF2B5EF4-FFF2-40B4-BE49-F238E27FC236}">
                <a16:creationId xmlns:a16="http://schemas.microsoft.com/office/drawing/2014/main" id="{8D06FF85-76C1-4DCF-A9E2-FACD2688D69F}"/>
              </a:ext>
            </a:extLst>
          </p:cNvPr>
          <p:cNvSpPr>
            <a:spLocks noGrp="1" noChangeArrowheads="1"/>
          </p:cNvSpPr>
          <p:nvPr>
            <p:ph idx="1"/>
          </p:nvPr>
        </p:nvSpPr>
        <p:spPr/>
        <p:txBody>
          <a:bodyPr/>
          <a:lstStyle/>
          <a:p>
            <a:pPr eaLnBrk="1" hangingPunct="1">
              <a:lnSpc>
                <a:spcPct val="90000"/>
              </a:lnSpc>
            </a:pPr>
            <a:r>
              <a:rPr lang="en-US" altLang="en-US" sz="2400" dirty="0"/>
              <a:t>The other aspect of the working capital problem concerns obtaining short‑term funds. </a:t>
            </a:r>
          </a:p>
          <a:p>
            <a:pPr eaLnBrk="1" hangingPunct="1">
              <a:lnSpc>
                <a:spcPct val="90000"/>
              </a:lnSpc>
            </a:pPr>
            <a:r>
              <a:rPr lang="en-US" altLang="en-US" sz="2400" dirty="0"/>
              <a:t>Every source of finance, including taking credit from suppliers, has a cost; the point is to keep this cost to the minimum. </a:t>
            </a:r>
          </a:p>
          <a:p>
            <a:pPr eaLnBrk="1" hangingPunct="1">
              <a:lnSpc>
                <a:spcPct val="90000"/>
              </a:lnSpc>
            </a:pPr>
            <a:r>
              <a:rPr lang="en-US" altLang="en-US" sz="2400" dirty="0"/>
              <a:t>The cost involved in using trade credit might include forfeiting the discount normally given for prompt payment, or loss of goodwill through relying on this strategy to the point of abuse. </a:t>
            </a:r>
          </a:p>
          <a:p>
            <a:pPr eaLnBrk="1" hangingPunct="1">
              <a:lnSpc>
                <a:spcPct val="90000"/>
              </a:lnSpc>
            </a:pPr>
            <a:r>
              <a:rPr lang="en-US" altLang="en-US" sz="2400" dirty="0"/>
              <a:t>Some other sources of short‑term funds are bank credit, overdrafts and loans from other institutions. These can be unsecured or secured, with charges made against inventories, specif­ic assets or general assets.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5FE00-0A3B-4790-9FAA-3EB0B9E4457E}"/>
              </a:ext>
            </a:extLst>
          </p:cNvPr>
          <p:cNvSpPr>
            <a:spLocks noGrp="1"/>
          </p:cNvSpPr>
          <p:nvPr>
            <p:ph type="title"/>
          </p:nvPr>
        </p:nvSpPr>
        <p:spPr/>
        <p:txBody>
          <a:bodyPr/>
          <a:lstStyle/>
          <a:p>
            <a:r>
              <a:rPr lang="en-US" dirty="0"/>
              <a:t>Disadvantages of Redundant or Excess Working Capital</a:t>
            </a:r>
          </a:p>
        </p:txBody>
      </p:sp>
      <p:sp>
        <p:nvSpPr>
          <p:cNvPr id="3" name="Content Placeholder 2">
            <a:extLst>
              <a:ext uri="{FF2B5EF4-FFF2-40B4-BE49-F238E27FC236}">
                <a16:creationId xmlns:a16="http://schemas.microsoft.com/office/drawing/2014/main" id="{CBB77A16-1C8C-418F-8A6B-E3B36A6DBEC4}"/>
              </a:ext>
            </a:extLst>
          </p:cNvPr>
          <p:cNvSpPr>
            <a:spLocks noGrp="1"/>
          </p:cNvSpPr>
          <p:nvPr>
            <p:ph idx="1"/>
          </p:nvPr>
        </p:nvSpPr>
        <p:spPr/>
        <p:txBody>
          <a:bodyPr>
            <a:normAutofit lnSpcReduction="10000"/>
          </a:bodyPr>
          <a:lstStyle/>
          <a:p>
            <a:r>
              <a:rPr lang="en-US" dirty="0"/>
              <a:t>Idle funds, non-profitable for business, poor ROI</a:t>
            </a:r>
          </a:p>
          <a:p>
            <a:r>
              <a:rPr lang="en-US" dirty="0"/>
              <a:t>Unnecessary purchasing &amp; accumulation of inventories over required level </a:t>
            </a:r>
          </a:p>
          <a:p>
            <a:r>
              <a:rPr lang="en-US" dirty="0"/>
              <a:t>Excessive debtors and defective credit policy, higher incidence of B/D.</a:t>
            </a:r>
          </a:p>
          <a:p>
            <a:r>
              <a:rPr lang="en-US" dirty="0"/>
              <a:t>Overall inefficiency in the organization.</a:t>
            </a:r>
          </a:p>
          <a:p>
            <a:r>
              <a:rPr lang="en-US" dirty="0"/>
              <a:t>When there is excessive working capital, Credit worthiness suffers</a:t>
            </a:r>
          </a:p>
          <a:p>
            <a:r>
              <a:rPr lang="en-US" dirty="0"/>
              <a:t>Due to low rate of return on investments, the market value of shares may fall</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3862978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CCCB6-2714-45FD-84ED-F61BDB750CE5}"/>
              </a:ext>
            </a:extLst>
          </p:cNvPr>
          <p:cNvSpPr>
            <a:spLocks noGrp="1"/>
          </p:cNvSpPr>
          <p:nvPr>
            <p:ph type="title"/>
          </p:nvPr>
        </p:nvSpPr>
        <p:spPr/>
        <p:txBody>
          <a:bodyPr>
            <a:normAutofit/>
          </a:bodyPr>
          <a:lstStyle/>
          <a:p>
            <a:r>
              <a:rPr lang="en-US" dirty="0"/>
              <a:t>Disadvantages or Dangers of Inadequate or Short Working Capital </a:t>
            </a:r>
          </a:p>
        </p:txBody>
      </p:sp>
      <p:sp>
        <p:nvSpPr>
          <p:cNvPr id="3" name="Content Placeholder 2">
            <a:extLst>
              <a:ext uri="{FF2B5EF4-FFF2-40B4-BE49-F238E27FC236}">
                <a16:creationId xmlns:a16="http://schemas.microsoft.com/office/drawing/2014/main" id="{9986C4C8-18F8-43A7-857E-373FFB7083C2}"/>
              </a:ext>
            </a:extLst>
          </p:cNvPr>
          <p:cNvSpPr>
            <a:spLocks noGrp="1"/>
          </p:cNvSpPr>
          <p:nvPr>
            <p:ph idx="1"/>
          </p:nvPr>
        </p:nvSpPr>
        <p:spPr/>
        <p:txBody>
          <a:bodyPr/>
          <a:lstStyle/>
          <a:p>
            <a:pPr algn="l"/>
            <a:r>
              <a:rPr lang="en-US" dirty="0"/>
              <a:t>Can’t pay off its short-term liabilities in time.</a:t>
            </a:r>
          </a:p>
          <a:p>
            <a:pPr algn="l"/>
            <a:r>
              <a:rPr lang="en-US" dirty="0"/>
              <a:t>Economies of scale are not possible.</a:t>
            </a:r>
          </a:p>
          <a:p>
            <a:pPr algn="l"/>
            <a:r>
              <a:rPr lang="en-US" dirty="0"/>
              <a:t>Difficult for the firm to exploit favorable market situations</a:t>
            </a:r>
          </a:p>
          <a:p>
            <a:pPr algn="l"/>
            <a:r>
              <a:rPr lang="en-US" dirty="0"/>
              <a:t>Day-to-day liquidity worsens</a:t>
            </a:r>
          </a:p>
          <a:p>
            <a:pPr algn="l"/>
            <a:r>
              <a:rPr lang="en-US" dirty="0"/>
              <a:t>Improper utilization the fixed assets and ROA/ROI falls sharply</a:t>
            </a:r>
          </a:p>
        </p:txBody>
      </p:sp>
    </p:spTree>
    <p:extLst>
      <p:ext uri="{BB962C8B-B14F-4D97-AF65-F5344CB8AC3E}">
        <p14:creationId xmlns:p14="http://schemas.microsoft.com/office/powerpoint/2010/main" val="1654991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D1F33BA-B7D3-4614-9B68-F44CBDBA0F31}"/>
              </a:ext>
            </a:extLst>
          </p:cNvPr>
          <p:cNvSpPr>
            <a:spLocks noChangeArrowheads="1"/>
          </p:cNvSpPr>
          <p:nvPr/>
        </p:nvSpPr>
        <p:spPr bwMode="auto">
          <a:xfrm>
            <a:off x="1136098" y="1844675"/>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9220" name="Rectangle 4">
            <a:extLst>
              <a:ext uri="{FF2B5EF4-FFF2-40B4-BE49-F238E27FC236}">
                <a16:creationId xmlns:a16="http://schemas.microsoft.com/office/drawing/2014/main" id="{96FB22AB-0D78-49F9-BC85-EE2824FE46CF}"/>
              </a:ext>
            </a:extLst>
          </p:cNvPr>
          <p:cNvSpPr>
            <a:spLocks noGrp="1" noChangeArrowheads="1"/>
          </p:cNvSpPr>
          <p:nvPr>
            <p:ph type="title"/>
          </p:nvPr>
        </p:nvSpPr>
        <p:spPr/>
        <p:txBody>
          <a:bodyPr/>
          <a:lstStyle/>
          <a:p>
            <a:pPr>
              <a:defRPr/>
            </a:pPr>
            <a:r>
              <a:rPr lang="en-US" altLang="en-US" dirty="0"/>
              <a:t>Working Capital Issues</a:t>
            </a:r>
          </a:p>
        </p:txBody>
      </p:sp>
      <p:sp>
        <p:nvSpPr>
          <p:cNvPr id="7173" name="Rectangle 5">
            <a:extLst>
              <a:ext uri="{FF2B5EF4-FFF2-40B4-BE49-F238E27FC236}">
                <a16:creationId xmlns:a16="http://schemas.microsoft.com/office/drawing/2014/main" id="{6467D77E-65D6-42E4-B2B2-2DAA05B3A297}"/>
              </a:ext>
            </a:extLst>
          </p:cNvPr>
          <p:cNvSpPr>
            <a:spLocks noGrp="1" noChangeArrowheads="1"/>
          </p:cNvSpPr>
          <p:nvPr>
            <p:ph type="body" sz="half" idx="4294967295"/>
          </p:nvPr>
        </p:nvSpPr>
        <p:spPr>
          <a:xfrm>
            <a:off x="1171783" y="2738217"/>
            <a:ext cx="3314700" cy="3619500"/>
          </a:xfrm>
          <a:noFill/>
          <a:ln w="38100" cap="flat" cmpd="dbl">
            <a:solidFill>
              <a:schemeClr val="tx1"/>
            </a:solidFill>
            <a:miter lim="800000"/>
            <a:headEnd/>
            <a:tailEnd/>
          </a:ln>
        </p:spPr>
        <p:txBody>
          <a:bodyPr/>
          <a:lstStyle/>
          <a:p>
            <a:pPr marL="292100" indent="-292100" algn="ctr">
              <a:spcBef>
                <a:spcPct val="10000"/>
              </a:spcBef>
              <a:spcAft>
                <a:spcPct val="10000"/>
              </a:spcAft>
              <a:buNone/>
            </a:pPr>
            <a:r>
              <a:rPr lang="en-US" altLang="en-US" sz="2400" u="sng" dirty="0"/>
              <a:t>Assumptions</a:t>
            </a:r>
          </a:p>
          <a:p>
            <a:pPr marL="292100" indent="-292100">
              <a:spcBef>
                <a:spcPct val="10000"/>
              </a:spcBef>
              <a:spcAft>
                <a:spcPct val="10000"/>
              </a:spcAft>
            </a:pPr>
            <a:r>
              <a:rPr lang="en-US" altLang="en-US" sz="2400" dirty="0"/>
              <a:t>50,000 maximum units of production</a:t>
            </a:r>
          </a:p>
          <a:p>
            <a:pPr marL="292100" indent="-292100">
              <a:spcBef>
                <a:spcPct val="10000"/>
              </a:spcBef>
              <a:spcAft>
                <a:spcPct val="10000"/>
              </a:spcAft>
            </a:pPr>
            <a:r>
              <a:rPr lang="en-US" altLang="en-US" sz="2400" dirty="0"/>
              <a:t>Continuous production</a:t>
            </a:r>
          </a:p>
          <a:p>
            <a:pPr marL="292100" indent="-292100">
              <a:spcBef>
                <a:spcPct val="10000"/>
              </a:spcBef>
              <a:spcAft>
                <a:spcPct val="10000"/>
              </a:spcAft>
            </a:pPr>
            <a:r>
              <a:rPr lang="en-US" altLang="en-US" sz="2400" dirty="0"/>
              <a:t>Three different policies for current asset levels are possible</a:t>
            </a:r>
          </a:p>
        </p:txBody>
      </p:sp>
      <p:sp>
        <p:nvSpPr>
          <p:cNvPr id="7175" name="Rectangle 7">
            <a:extLst>
              <a:ext uri="{FF2B5EF4-FFF2-40B4-BE49-F238E27FC236}">
                <a16:creationId xmlns:a16="http://schemas.microsoft.com/office/drawing/2014/main" id="{063DD809-6FF1-4993-81A6-1F3454BE209C}"/>
              </a:ext>
            </a:extLst>
          </p:cNvPr>
          <p:cNvSpPr>
            <a:spLocks noGrp="1" noChangeArrowheads="1"/>
          </p:cNvSpPr>
          <p:nvPr>
            <p:ph type="body" sz="half" idx="4294967295"/>
          </p:nvPr>
        </p:nvSpPr>
        <p:spPr>
          <a:xfrm>
            <a:off x="838200" y="1793911"/>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7176" name="Line 8">
            <a:extLst>
              <a:ext uri="{FF2B5EF4-FFF2-40B4-BE49-F238E27FC236}">
                <a16:creationId xmlns:a16="http://schemas.microsoft.com/office/drawing/2014/main" id="{CC039622-406C-47E3-B543-A964905D35D8}"/>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7" name="Line 9">
            <a:extLst>
              <a:ext uri="{FF2B5EF4-FFF2-40B4-BE49-F238E27FC236}">
                <a16:creationId xmlns:a16="http://schemas.microsoft.com/office/drawing/2014/main" id="{CD7376EF-4378-4E8C-B178-E9FAF7A618C1}"/>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8" name="Arc 10">
            <a:extLst>
              <a:ext uri="{FF2B5EF4-FFF2-40B4-BE49-F238E27FC236}">
                <a16:creationId xmlns:a16="http://schemas.microsoft.com/office/drawing/2014/main" id="{D3607581-AFD0-44FD-BD0B-5CC8C0595121}"/>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9" name="Arc 11">
            <a:extLst>
              <a:ext uri="{FF2B5EF4-FFF2-40B4-BE49-F238E27FC236}">
                <a16:creationId xmlns:a16="http://schemas.microsoft.com/office/drawing/2014/main" id="{989D1185-A4DD-42A0-8163-DA5CE6C8F8C0}"/>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0" name="Arc 12">
            <a:extLst>
              <a:ext uri="{FF2B5EF4-FFF2-40B4-BE49-F238E27FC236}">
                <a16:creationId xmlns:a16="http://schemas.microsoft.com/office/drawing/2014/main" id="{2C1DE65E-CFE1-409D-B921-E99F384D8FE5}"/>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1" name="Rectangle 13">
            <a:extLst>
              <a:ext uri="{FF2B5EF4-FFF2-40B4-BE49-F238E27FC236}">
                <a16:creationId xmlns:a16="http://schemas.microsoft.com/office/drawing/2014/main" id="{5341F99F-DB9A-4E82-A6AA-D732D187C664}"/>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7182" name="Rectangle 14">
            <a:extLst>
              <a:ext uri="{FF2B5EF4-FFF2-40B4-BE49-F238E27FC236}">
                <a16:creationId xmlns:a16="http://schemas.microsoft.com/office/drawing/2014/main" id="{15C14AE1-90F3-4A91-A7B2-4DC180B7463E}"/>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7183" name="Rectangle 15">
            <a:extLst>
              <a:ext uri="{FF2B5EF4-FFF2-40B4-BE49-F238E27FC236}">
                <a16:creationId xmlns:a16="http://schemas.microsoft.com/office/drawing/2014/main" id="{CC74F791-90B6-43B4-9153-CC1F36183A72}"/>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7184" name="Rectangle 16">
            <a:extLst>
              <a:ext uri="{FF2B5EF4-FFF2-40B4-BE49-F238E27FC236}">
                <a16:creationId xmlns:a16="http://schemas.microsoft.com/office/drawing/2014/main" id="{3EFB99AD-1372-4E6C-87FB-D95304C4E5F9}"/>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7185" name="Line 17">
            <a:extLst>
              <a:ext uri="{FF2B5EF4-FFF2-40B4-BE49-F238E27FC236}">
                <a16:creationId xmlns:a16="http://schemas.microsoft.com/office/drawing/2014/main" id="{341FE6E4-1B17-4B76-AEB0-D66F4A316149}"/>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6" name="Line 18">
            <a:extLst>
              <a:ext uri="{FF2B5EF4-FFF2-40B4-BE49-F238E27FC236}">
                <a16:creationId xmlns:a16="http://schemas.microsoft.com/office/drawing/2014/main" id="{41CFD4EE-5FF1-4775-802A-D52EC48AC46E}"/>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7" name="Line 19">
            <a:extLst>
              <a:ext uri="{FF2B5EF4-FFF2-40B4-BE49-F238E27FC236}">
                <a16:creationId xmlns:a16="http://schemas.microsoft.com/office/drawing/2014/main" id="{6BB5F4D1-535B-4C99-9415-6105556741AB}"/>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8" name="Line 20">
            <a:extLst>
              <a:ext uri="{FF2B5EF4-FFF2-40B4-BE49-F238E27FC236}">
                <a16:creationId xmlns:a16="http://schemas.microsoft.com/office/drawing/2014/main" id="{ADB5F7BA-E13C-4C85-B03A-2B4157A68A31}"/>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9" name="Line 21">
            <a:extLst>
              <a:ext uri="{FF2B5EF4-FFF2-40B4-BE49-F238E27FC236}">
                <a16:creationId xmlns:a16="http://schemas.microsoft.com/office/drawing/2014/main" id="{8059EC4F-AD50-4127-8AB5-A868B7452207}"/>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90" name="Line 22">
            <a:extLst>
              <a:ext uri="{FF2B5EF4-FFF2-40B4-BE49-F238E27FC236}">
                <a16:creationId xmlns:a16="http://schemas.microsoft.com/office/drawing/2014/main" id="{57508D36-405E-418E-AE6A-AA1F55C5FCDA}"/>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9" name="Rectangle 23">
            <a:extLst>
              <a:ext uri="{FF2B5EF4-FFF2-40B4-BE49-F238E27FC236}">
                <a16:creationId xmlns:a16="http://schemas.microsoft.com/office/drawing/2014/main" id="{A3D26287-14BF-457C-BEBA-EE4C619A115F}"/>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9240" name="Rectangle 24">
            <a:extLst>
              <a:ext uri="{FF2B5EF4-FFF2-40B4-BE49-F238E27FC236}">
                <a16:creationId xmlns:a16="http://schemas.microsoft.com/office/drawing/2014/main" id="{D7B6EAD6-F61B-4A31-9980-B9A7A5BFFB75}"/>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9241" name="Rectangle 25">
            <a:extLst>
              <a:ext uri="{FF2B5EF4-FFF2-40B4-BE49-F238E27FC236}">
                <a16:creationId xmlns:a16="http://schemas.microsoft.com/office/drawing/2014/main" id="{C31AE564-9880-4ACC-A906-553691D380A8}"/>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Tree>
    <p:extLst>
      <p:ext uri="{BB962C8B-B14F-4D97-AF65-F5344CB8AC3E}">
        <p14:creationId xmlns:p14="http://schemas.microsoft.com/office/powerpoint/2010/main" val="36052321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CD705B1-7FF8-4DA1-989D-78643B7250A7}"/>
              </a:ext>
            </a:extLst>
          </p:cNvPr>
          <p:cNvSpPr>
            <a:spLocks noChangeArrowheads="1"/>
          </p:cNvSpPr>
          <p:nvPr/>
        </p:nvSpPr>
        <p:spPr bwMode="auto">
          <a:xfrm>
            <a:off x="1096342" y="1882568"/>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0244" name="Rectangle 4">
            <a:extLst>
              <a:ext uri="{FF2B5EF4-FFF2-40B4-BE49-F238E27FC236}">
                <a16:creationId xmlns:a16="http://schemas.microsoft.com/office/drawing/2014/main" id="{1487F0FC-E153-422B-879C-E5394755384B}"/>
              </a:ext>
            </a:extLst>
          </p:cNvPr>
          <p:cNvSpPr>
            <a:spLocks noGrp="1" noChangeArrowheads="1"/>
          </p:cNvSpPr>
          <p:nvPr>
            <p:ph type="title"/>
          </p:nvPr>
        </p:nvSpPr>
        <p:spPr/>
        <p:txBody>
          <a:bodyPr/>
          <a:lstStyle/>
          <a:p>
            <a:pPr>
              <a:defRPr/>
            </a:pPr>
            <a:r>
              <a:rPr lang="en-US" altLang="en-US" dirty="0"/>
              <a:t>Impact on Liquidity</a:t>
            </a:r>
          </a:p>
        </p:txBody>
      </p:sp>
      <p:sp>
        <p:nvSpPr>
          <p:cNvPr id="10245" name="Rectangle 5">
            <a:extLst>
              <a:ext uri="{FF2B5EF4-FFF2-40B4-BE49-F238E27FC236}">
                <a16:creationId xmlns:a16="http://schemas.microsoft.com/office/drawing/2014/main" id="{8A8301C4-CD98-4BD6-9FEA-7B01893FE6C7}"/>
              </a:ext>
            </a:extLst>
          </p:cNvPr>
          <p:cNvSpPr>
            <a:spLocks noGrp="1" noChangeArrowheads="1"/>
          </p:cNvSpPr>
          <p:nvPr>
            <p:ph type="body" sz="half" idx="4294967295"/>
          </p:nvPr>
        </p:nvSpPr>
        <p:spPr>
          <a:xfrm>
            <a:off x="1152945" y="2667000"/>
            <a:ext cx="3467100" cy="3790950"/>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a:t>Liquidity Analysis</a:t>
            </a:r>
          </a:p>
          <a:p>
            <a:pPr marL="0" indent="0">
              <a:spcBef>
                <a:spcPct val="10000"/>
              </a:spcBef>
              <a:spcAft>
                <a:spcPct val="10000"/>
              </a:spcAft>
              <a:buNone/>
              <a:defRPr/>
            </a:pPr>
            <a:r>
              <a:rPr lang="en-US" altLang="en-US" sz="2400" i="1" u="sng">
                <a:effectLst>
                  <a:outerShdw blurRad="38100" dist="38100" dir="2700000" algn="tl">
                    <a:srgbClr val="C0C0C0"/>
                  </a:outerShdw>
                </a:effectLst>
              </a:rPr>
              <a:t>Policy</a:t>
            </a:r>
            <a:r>
              <a:rPr lang="en-US" altLang="en-US" sz="2400" i="1">
                <a:effectLst>
                  <a:outerShdw blurRad="38100" dist="38100" dir="2700000" algn="tl">
                    <a:srgbClr val="C0C0C0"/>
                  </a:outerShdw>
                </a:effectLst>
              </a:rPr>
              <a:t>		</a:t>
            </a:r>
            <a:r>
              <a:rPr lang="en-US" altLang="en-US" sz="2400" i="1" u="sng">
                <a:effectLst>
                  <a:outerShdw blurRad="38100" dist="38100" dir="2700000" algn="tl">
                    <a:srgbClr val="C0C0C0"/>
                  </a:outerShdw>
                </a:effectLst>
              </a:rPr>
              <a:t>Liquidity</a:t>
            </a:r>
            <a:endParaRPr lang="en-US" altLang="en-US" sz="2400"/>
          </a:p>
          <a:p>
            <a:pPr marL="0" indent="0">
              <a:spcBef>
                <a:spcPct val="10000"/>
              </a:spcBef>
              <a:spcAft>
                <a:spcPct val="10000"/>
              </a:spcAft>
              <a:buNone/>
              <a:defRPr/>
            </a:pPr>
            <a:r>
              <a:rPr lang="en-US" altLang="en-US" sz="2400">
                <a:solidFill>
                  <a:schemeClr val="hlink"/>
                </a:solidFill>
                <a:effectLst>
                  <a:outerShdw blurRad="38100" dist="38100" dir="2700000" algn="tl">
                    <a:srgbClr val="C0C0C0"/>
                  </a:outerShdw>
                </a:effectLst>
              </a:rPr>
              <a:t>    A		High</a:t>
            </a:r>
          </a:p>
          <a:p>
            <a:pPr marL="0" indent="0">
              <a:spcBef>
                <a:spcPct val="10000"/>
              </a:spcBef>
              <a:spcAft>
                <a:spcPct val="10000"/>
              </a:spcAft>
              <a:buNone/>
              <a:defRPr/>
            </a:pPr>
            <a:r>
              <a:rPr lang="en-US" altLang="en-US" sz="240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a:solidFill>
                  <a:schemeClr val="tx2"/>
                </a:solidFill>
                <a:effectLst>
                  <a:outerShdw blurRad="38100" dist="38100" dir="2700000" algn="tl">
                    <a:srgbClr val="C0C0C0"/>
                  </a:outerShdw>
                </a:effectLst>
              </a:rPr>
              <a:t>    C		Low</a:t>
            </a:r>
            <a:endParaRPr lang="en-US" altLang="en-US" sz="2400">
              <a:solidFill>
                <a:schemeClr val="tx2"/>
              </a:solidFill>
            </a:endParaRPr>
          </a:p>
          <a:p>
            <a:pPr marL="0" indent="0" algn="ctr">
              <a:spcBef>
                <a:spcPct val="30000"/>
              </a:spcBef>
              <a:spcAft>
                <a:spcPct val="10000"/>
              </a:spcAft>
              <a:buNone/>
              <a:defRPr/>
            </a:pPr>
            <a:r>
              <a:rPr lang="en-US" altLang="en-US" sz="2400"/>
              <a:t>Greater current asset levels generate more liquidity; all other factors held constant.</a:t>
            </a:r>
          </a:p>
        </p:txBody>
      </p:sp>
      <p:sp>
        <p:nvSpPr>
          <p:cNvPr id="8199" name="Rectangle 7">
            <a:extLst>
              <a:ext uri="{FF2B5EF4-FFF2-40B4-BE49-F238E27FC236}">
                <a16:creationId xmlns:a16="http://schemas.microsoft.com/office/drawing/2014/main" id="{E1E44BFC-CB9C-4ABD-BF6E-5FFC6A5E0339}"/>
              </a:ext>
            </a:extLst>
          </p:cNvPr>
          <p:cNvSpPr>
            <a:spLocks noGrp="1" noChangeArrowheads="1"/>
          </p:cNvSpPr>
          <p:nvPr>
            <p:ph type="body" sz="half" idx="4294967295"/>
          </p:nvPr>
        </p:nvSpPr>
        <p:spPr>
          <a:xfrm>
            <a:off x="381000" y="1899685"/>
            <a:ext cx="7772400" cy="533400"/>
          </a:xfrm>
          <a:noFill/>
        </p:spPr>
        <p:txBody>
          <a:bodyPr/>
          <a:lstStyle/>
          <a:p>
            <a:pPr algn="ctr">
              <a:spcBef>
                <a:spcPct val="10000"/>
              </a:spcBef>
              <a:spcAft>
                <a:spcPct val="10000"/>
              </a:spcAft>
              <a:buFont typeface="Monotype Sorts" pitchFamily="2" charset="2"/>
              <a:buNone/>
            </a:pPr>
            <a:r>
              <a:rPr lang="en-US" altLang="en-US" sz="2400"/>
              <a:t>Optimal Amount (Level) of Current Assets</a:t>
            </a:r>
          </a:p>
        </p:txBody>
      </p:sp>
      <p:sp>
        <p:nvSpPr>
          <p:cNvPr id="8200" name="Line 8">
            <a:extLst>
              <a:ext uri="{FF2B5EF4-FFF2-40B4-BE49-F238E27FC236}">
                <a16:creationId xmlns:a16="http://schemas.microsoft.com/office/drawing/2014/main" id="{FA45B082-577C-486C-9131-8F8E978716AF}"/>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Line 9">
            <a:extLst>
              <a:ext uri="{FF2B5EF4-FFF2-40B4-BE49-F238E27FC236}">
                <a16:creationId xmlns:a16="http://schemas.microsoft.com/office/drawing/2014/main" id="{5872A84B-CD12-4736-8ED4-8CDA7CC9E420}"/>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Arc 10">
            <a:extLst>
              <a:ext uri="{FF2B5EF4-FFF2-40B4-BE49-F238E27FC236}">
                <a16:creationId xmlns:a16="http://schemas.microsoft.com/office/drawing/2014/main" id="{16ADC2DD-4B6E-4550-926A-D5AE19901280}"/>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3" name="Arc 11">
            <a:extLst>
              <a:ext uri="{FF2B5EF4-FFF2-40B4-BE49-F238E27FC236}">
                <a16:creationId xmlns:a16="http://schemas.microsoft.com/office/drawing/2014/main" id="{C200FA43-2212-4034-8081-3C7200D55F8D}"/>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4" name="Arc 12">
            <a:extLst>
              <a:ext uri="{FF2B5EF4-FFF2-40B4-BE49-F238E27FC236}">
                <a16:creationId xmlns:a16="http://schemas.microsoft.com/office/drawing/2014/main" id="{795AFBDF-E2AC-45F4-805A-5951B8029630}"/>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5" name="Rectangle 13">
            <a:extLst>
              <a:ext uri="{FF2B5EF4-FFF2-40B4-BE49-F238E27FC236}">
                <a16:creationId xmlns:a16="http://schemas.microsoft.com/office/drawing/2014/main" id="{2544FFB8-3403-4C3A-A8FC-2F58B582A4D8}"/>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8206" name="Rectangle 14">
            <a:extLst>
              <a:ext uri="{FF2B5EF4-FFF2-40B4-BE49-F238E27FC236}">
                <a16:creationId xmlns:a16="http://schemas.microsoft.com/office/drawing/2014/main" id="{3421554D-F6FA-4EDF-AF7C-B768CE60A763}"/>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8207" name="Rectangle 15">
            <a:extLst>
              <a:ext uri="{FF2B5EF4-FFF2-40B4-BE49-F238E27FC236}">
                <a16:creationId xmlns:a16="http://schemas.microsoft.com/office/drawing/2014/main" id="{CD6C03CE-3294-4E9B-ADFC-B2D2AE150E20}"/>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8208" name="Rectangle 16">
            <a:extLst>
              <a:ext uri="{FF2B5EF4-FFF2-40B4-BE49-F238E27FC236}">
                <a16:creationId xmlns:a16="http://schemas.microsoft.com/office/drawing/2014/main" id="{37A8397B-ACF6-4F1E-A4D9-C8073CE89588}"/>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8209" name="Line 17">
            <a:extLst>
              <a:ext uri="{FF2B5EF4-FFF2-40B4-BE49-F238E27FC236}">
                <a16:creationId xmlns:a16="http://schemas.microsoft.com/office/drawing/2014/main" id="{B0B5B6A5-CA40-4912-BBBE-444B95856C4C}"/>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0" name="Line 18">
            <a:extLst>
              <a:ext uri="{FF2B5EF4-FFF2-40B4-BE49-F238E27FC236}">
                <a16:creationId xmlns:a16="http://schemas.microsoft.com/office/drawing/2014/main" id="{A8335E25-FA37-429F-ABF1-4E0EDA9D42F6}"/>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1" name="Line 19">
            <a:extLst>
              <a:ext uri="{FF2B5EF4-FFF2-40B4-BE49-F238E27FC236}">
                <a16:creationId xmlns:a16="http://schemas.microsoft.com/office/drawing/2014/main" id="{4409FAD0-80F3-4D61-8C14-5DCDFE77A011}"/>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2" name="Line 20">
            <a:extLst>
              <a:ext uri="{FF2B5EF4-FFF2-40B4-BE49-F238E27FC236}">
                <a16:creationId xmlns:a16="http://schemas.microsoft.com/office/drawing/2014/main" id="{DDC172B0-65DC-4366-9F30-8EA1E3D8F255}"/>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3" name="Line 21">
            <a:extLst>
              <a:ext uri="{FF2B5EF4-FFF2-40B4-BE49-F238E27FC236}">
                <a16:creationId xmlns:a16="http://schemas.microsoft.com/office/drawing/2014/main" id="{5BAE594A-6E56-4584-A60C-9F872A50BB8F}"/>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4" name="Line 22">
            <a:extLst>
              <a:ext uri="{FF2B5EF4-FFF2-40B4-BE49-F238E27FC236}">
                <a16:creationId xmlns:a16="http://schemas.microsoft.com/office/drawing/2014/main" id="{9A251F63-4005-41E5-8F6D-FC780193DECB}"/>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3" name="Rectangle 23">
            <a:extLst>
              <a:ext uri="{FF2B5EF4-FFF2-40B4-BE49-F238E27FC236}">
                <a16:creationId xmlns:a16="http://schemas.microsoft.com/office/drawing/2014/main" id="{6A869727-4423-4FB1-A3DC-919300E228CC}"/>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0264" name="Rectangle 24">
            <a:extLst>
              <a:ext uri="{FF2B5EF4-FFF2-40B4-BE49-F238E27FC236}">
                <a16:creationId xmlns:a16="http://schemas.microsoft.com/office/drawing/2014/main" id="{0BA57536-545C-4976-BDD2-47ABA91B3159}"/>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0265" name="Rectangle 25">
            <a:extLst>
              <a:ext uri="{FF2B5EF4-FFF2-40B4-BE49-F238E27FC236}">
                <a16:creationId xmlns:a16="http://schemas.microsoft.com/office/drawing/2014/main" id="{AF45C1AE-04D1-41F2-97D4-CC1CB281E9C9}"/>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8218" name="Line 26">
            <a:extLst>
              <a:ext uri="{FF2B5EF4-FFF2-40B4-BE49-F238E27FC236}">
                <a16:creationId xmlns:a16="http://schemas.microsoft.com/office/drawing/2014/main" id="{B5D24033-F65F-4C1F-A441-6E55F0E11C82}"/>
              </a:ext>
            </a:extLst>
          </p:cNvPr>
          <p:cNvSpPr>
            <a:spLocks noChangeShapeType="1"/>
          </p:cNvSpPr>
          <p:nvPr/>
        </p:nvSpPr>
        <p:spPr bwMode="auto">
          <a:xfrm>
            <a:off x="1114845" y="476181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2193505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005A5E7-BD4B-4BA8-A15B-92A8EEB06C9E}"/>
              </a:ext>
            </a:extLst>
          </p:cNvPr>
          <p:cNvSpPr>
            <a:spLocks noChangeArrowheads="1"/>
          </p:cNvSpPr>
          <p:nvPr/>
        </p:nvSpPr>
        <p:spPr bwMode="auto">
          <a:xfrm>
            <a:off x="2241856" y="1542103"/>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1268" name="Rectangle 4">
            <a:extLst>
              <a:ext uri="{FF2B5EF4-FFF2-40B4-BE49-F238E27FC236}">
                <a16:creationId xmlns:a16="http://schemas.microsoft.com/office/drawing/2014/main" id="{27E003CF-962B-4022-81D8-2E1E66BBDFB4}"/>
              </a:ext>
            </a:extLst>
          </p:cNvPr>
          <p:cNvSpPr>
            <a:spLocks noGrp="1" noChangeArrowheads="1"/>
          </p:cNvSpPr>
          <p:nvPr>
            <p:ph type="title"/>
          </p:nvPr>
        </p:nvSpPr>
        <p:spPr/>
        <p:txBody>
          <a:bodyPr/>
          <a:lstStyle/>
          <a:p>
            <a:pPr>
              <a:defRPr/>
            </a:pPr>
            <a:r>
              <a:rPr lang="en-US" altLang="en-US" dirty="0">
                <a:latin typeface="Times New Roman" panose="02020603050405020304" pitchFamily="18" charset="0"/>
                <a:cs typeface="Times New Roman" panose="02020603050405020304" pitchFamily="18" charset="0"/>
              </a:rPr>
              <a:t>Impact on Expected Profitability</a:t>
            </a:r>
          </a:p>
        </p:txBody>
      </p:sp>
      <p:sp>
        <p:nvSpPr>
          <p:cNvPr id="11269" name="Rectangle 5">
            <a:extLst>
              <a:ext uri="{FF2B5EF4-FFF2-40B4-BE49-F238E27FC236}">
                <a16:creationId xmlns:a16="http://schemas.microsoft.com/office/drawing/2014/main" id="{9CFC2039-75DC-461D-B413-BB0F4A2E811E}"/>
              </a:ext>
            </a:extLst>
          </p:cNvPr>
          <p:cNvSpPr>
            <a:spLocks noGrp="1" noChangeArrowheads="1"/>
          </p:cNvSpPr>
          <p:nvPr>
            <p:ph sz="half" idx="1"/>
          </p:nvPr>
        </p:nvSpPr>
        <p:spPr>
          <a:xfrm>
            <a:off x="175503" y="2320131"/>
            <a:ext cx="5181600" cy="4351338"/>
          </a:xfrm>
          <a:ln w="38100" cap="flat" cmpd="dbl">
            <a:solidFill>
              <a:srgbClr val="000000"/>
            </a:solidFill>
            <a:miter lim="800000"/>
            <a:headEnd/>
            <a:tailEnd/>
          </a:ln>
        </p:spPr>
        <p:txBody>
          <a:bodyPr/>
          <a:lstStyle/>
          <a:p>
            <a:pPr marL="0" indent="0" algn="ctr">
              <a:spcBef>
                <a:spcPct val="10000"/>
              </a:spcBef>
              <a:spcAft>
                <a:spcPct val="10000"/>
              </a:spcAft>
              <a:buNone/>
              <a:defRPr/>
            </a:pPr>
            <a:endParaRPr lang="en-US" altLang="en-US" sz="2200" i="1" dirty="0">
              <a:effectLst>
                <a:outerShdw blurRad="38100" dist="38100" dir="2700000" algn="tl">
                  <a:srgbClr val="C0C0C0"/>
                </a:outerShdw>
              </a:effectLst>
            </a:endParaRPr>
          </a:p>
          <a:p>
            <a:pPr marL="0" indent="0" algn="ctr">
              <a:spcBef>
                <a:spcPct val="10000"/>
              </a:spcBef>
              <a:spcAft>
                <a:spcPct val="10000"/>
              </a:spcAft>
              <a:buNone/>
              <a:defRPr/>
            </a:pPr>
            <a:endParaRPr lang="en-US" altLang="en-US" sz="2200" i="1" dirty="0">
              <a:effectLst>
                <a:outerShdw blurRad="38100" dist="38100" dir="2700000" algn="tl">
                  <a:srgbClr val="C0C0C0"/>
                </a:outerShdw>
              </a:effectLst>
            </a:endParaRPr>
          </a:p>
          <a:p>
            <a:pPr marL="0" indent="0" algn="ctr">
              <a:spcBef>
                <a:spcPct val="10000"/>
              </a:spcBef>
              <a:spcAft>
                <a:spcPct val="10000"/>
              </a:spcAft>
              <a:buNone/>
              <a:defRPr/>
            </a:pPr>
            <a:r>
              <a:rPr lang="en-US" altLang="en-US" sz="2200" i="1" dirty="0">
                <a:effectLst>
                  <a:outerShdw blurRad="38100" dist="38100" dir="2700000" algn="tl">
                    <a:srgbClr val="C0C0C0"/>
                  </a:outerShdw>
                </a:effectLst>
              </a:rPr>
              <a:t>Return on Investment </a:t>
            </a:r>
            <a:r>
              <a:rPr lang="en-US" altLang="en-US" sz="2200" dirty="0"/>
              <a:t>=</a:t>
            </a:r>
          </a:p>
          <a:p>
            <a:pPr marL="0" indent="0" algn="ctr">
              <a:spcBef>
                <a:spcPct val="40000"/>
              </a:spcBef>
              <a:spcAft>
                <a:spcPct val="0"/>
              </a:spcAft>
              <a:buNone/>
              <a:defRPr/>
            </a:pPr>
            <a:r>
              <a:rPr lang="en-US" altLang="en-US" sz="2200" dirty="0">
                <a:effectLst>
                  <a:outerShdw blurRad="38100" dist="38100" dir="2700000" algn="tl">
                    <a:srgbClr val="C0C0C0"/>
                  </a:outerShdw>
                </a:effectLst>
              </a:rPr>
              <a:t>Net Profit</a:t>
            </a:r>
            <a:endParaRPr lang="en-US" altLang="en-US" sz="2200" dirty="0"/>
          </a:p>
          <a:p>
            <a:pPr marL="0" indent="0" algn="ctr">
              <a:spcBef>
                <a:spcPct val="0"/>
              </a:spcBef>
              <a:spcAft>
                <a:spcPct val="0"/>
              </a:spcAft>
              <a:buNone/>
              <a:defRPr/>
            </a:pPr>
            <a:r>
              <a:rPr lang="en-US" altLang="en-US" sz="2200" dirty="0">
                <a:solidFill>
                  <a:srgbClr val="42B200"/>
                </a:solidFill>
                <a:effectLst>
                  <a:outerShdw blurRad="38100" dist="38100" dir="2700000" algn="tl">
                    <a:srgbClr val="C0C0C0"/>
                  </a:outerShdw>
                </a:effectLst>
              </a:rPr>
              <a:t>Total Assets</a:t>
            </a:r>
            <a:endParaRPr lang="en-US" altLang="en-US" sz="2200" dirty="0"/>
          </a:p>
          <a:p>
            <a:pPr marL="0" indent="0" algn="ctr">
              <a:spcBef>
                <a:spcPct val="40000"/>
              </a:spcBef>
              <a:spcAft>
                <a:spcPct val="0"/>
              </a:spcAft>
              <a:buNone/>
              <a:defRPr/>
            </a:pPr>
            <a:r>
              <a:rPr lang="en-US" altLang="en-US" sz="2200" dirty="0"/>
              <a:t>Let </a:t>
            </a:r>
            <a:r>
              <a:rPr lang="en-US" altLang="en-US" sz="2200" dirty="0">
                <a:solidFill>
                  <a:schemeClr val="accent2"/>
                </a:solidFill>
                <a:effectLst>
                  <a:outerShdw blurRad="38100" dist="38100" dir="2700000" algn="tl">
                    <a:srgbClr val="C0C0C0"/>
                  </a:outerShdw>
                </a:effectLst>
              </a:rPr>
              <a:t>Current Assets </a:t>
            </a:r>
            <a:r>
              <a:rPr lang="en-US" altLang="en-US" sz="2200" dirty="0"/>
              <a:t>= (Cash + Rec. + Inv.)</a:t>
            </a:r>
          </a:p>
          <a:p>
            <a:pPr marL="0" indent="0" algn="ctr">
              <a:spcBef>
                <a:spcPct val="80000"/>
              </a:spcBef>
              <a:spcAft>
                <a:spcPct val="0"/>
              </a:spcAft>
              <a:buNone/>
              <a:defRPr/>
            </a:pPr>
            <a:r>
              <a:rPr lang="en-US" altLang="en-US" sz="2200" i="1" dirty="0">
                <a:effectLst>
                  <a:outerShdw blurRad="38100" dist="38100" dir="2700000" algn="tl">
                    <a:srgbClr val="C0C0C0"/>
                  </a:outerShdw>
                </a:effectLst>
              </a:rPr>
              <a:t>Return on Investment </a:t>
            </a:r>
            <a:r>
              <a:rPr lang="en-US" altLang="en-US" sz="2200" dirty="0"/>
              <a:t>= </a:t>
            </a:r>
          </a:p>
          <a:p>
            <a:pPr marL="0" indent="0" algn="ctr">
              <a:spcBef>
                <a:spcPct val="40000"/>
              </a:spcBef>
              <a:spcAft>
                <a:spcPct val="0"/>
              </a:spcAft>
              <a:buNone/>
              <a:defRPr/>
            </a:pPr>
            <a:r>
              <a:rPr lang="en-US" altLang="en-US" sz="2200" dirty="0">
                <a:effectLst>
                  <a:outerShdw blurRad="38100" dist="38100" dir="2700000" algn="tl">
                    <a:srgbClr val="C0C0C0"/>
                  </a:outerShdw>
                </a:effectLst>
              </a:rPr>
              <a:t>Net Profit</a:t>
            </a:r>
            <a:endParaRPr lang="en-US" altLang="en-US" sz="2200" dirty="0"/>
          </a:p>
          <a:p>
            <a:pPr marL="0" indent="0" algn="ctr">
              <a:spcBef>
                <a:spcPct val="0"/>
              </a:spcBef>
              <a:spcAft>
                <a:spcPct val="0"/>
              </a:spcAft>
              <a:buNone/>
              <a:defRPr/>
            </a:pPr>
            <a:r>
              <a:rPr lang="en-US" altLang="en-US" sz="2200" dirty="0">
                <a:solidFill>
                  <a:schemeClr val="accent2"/>
                </a:solidFill>
                <a:effectLst>
                  <a:outerShdw blurRad="38100" dist="38100" dir="2700000" algn="tl">
                    <a:srgbClr val="C0C0C0"/>
                  </a:outerShdw>
                </a:effectLst>
              </a:rPr>
              <a:t>Current </a:t>
            </a:r>
            <a:r>
              <a:rPr lang="en-US" altLang="en-US" sz="2200" dirty="0"/>
              <a:t>+ </a:t>
            </a:r>
            <a:r>
              <a:rPr lang="en-US" altLang="en-US" sz="2200" dirty="0">
                <a:solidFill>
                  <a:schemeClr val="tx2"/>
                </a:solidFill>
                <a:effectLst>
                  <a:outerShdw blurRad="38100" dist="38100" dir="2700000" algn="tl">
                    <a:srgbClr val="C0C0C0"/>
                  </a:outerShdw>
                </a:effectLst>
              </a:rPr>
              <a:t>Fixed Assets</a:t>
            </a:r>
          </a:p>
        </p:txBody>
      </p:sp>
      <p:sp>
        <p:nvSpPr>
          <p:cNvPr id="9223" name="Rectangle 7">
            <a:extLst>
              <a:ext uri="{FF2B5EF4-FFF2-40B4-BE49-F238E27FC236}">
                <a16:creationId xmlns:a16="http://schemas.microsoft.com/office/drawing/2014/main" id="{4EC66A00-9177-46CD-9FB7-DB9FD167AAF6}"/>
              </a:ext>
            </a:extLst>
          </p:cNvPr>
          <p:cNvSpPr>
            <a:spLocks noGrp="1" noChangeArrowheads="1"/>
          </p:cNvSpPr>
          <p:nvPr>
            <p:ph sz="half" idx="2"/>
          </p:nvPr>
        </p:nvSpPr>
        <p:spPr>
          <a:xfrm>
            <a:off x="2310399" y="1543050"/>
            <a:ext cx="6298760" cy="4351338"/>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9224" name="Line 8">
            <a:extLst>
              <a:ext uri="{FF2B5EF4-FFF2-40B4-BE49-F238E27FC236}">
                <a16:creationId xmlns:a16="http://schemas.microsoft.com/office/drawing/2014/main" id="{DF9376AF-83BD-4DA8-8AB7-14E41285B64B}"/>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5" name="Line 9">
            <a:extLst>
              <a:ext uri="{FF2B5EF4-FFF2-40B4-BE49-F238E27FC236}">
                <a16:creationId xmlns:a16="http://schemas.microsoft.com/office/drawing/2014/main" id="{178D331A-FC46-43B0-B993-C0FCD06ACD13}"/>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6" name="Arc 10">
            <a:extLst>
              <a:ext uri="{FF2B5EF4-FFF2-40B4-BE49-F238E27FC236}">
                <a16:creationId xmlns:a16="http://schemas.microsoft.com/office/drawing/2014/main" id="{019E1593-6223-470C-A859-59C26E8CFE85}"/>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7" name="Arc 11">
            <a:extLst>
              <a:ext uri="{FF2B5EF4-FFF2-40B4-BE49-F238E27FC236}">
                <a16:creationId xmlns:a16="http://schemas.microsoft.com/office/drawing/2014/main" id="{5C00E26D-A01E-43A8-A5BE-316B7C4878E5}"/>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8" name="Arc 12">
            <a:extLst>
              <a:ext uri="{FF2B5EF4-FFF2-40B4-BE49-F238E27FC236}">
                <a16:creationId xmlns:a16="http://schemas.microsoft.com/office/drawing/2014/main" id="{136E5E73-67A1-435C-A90D-39C57044FA5E}"/>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9" name="Rectangle 13">
            <a:extLst>
              <a:ext uri="{FF2B5EF4-FFF2-40B4-BE49-F238E27FC236}">
                <a16:creationId xmlns:a16="http://schemas.microsoft.com/office/drawing/2014/main" id="{8E464906-F0ED-4ED3-856C-E36CB22D40B0}"/>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9230" name="Rectangle 14">
            <a:extLst>
              <a:ext uri="{FF2B5EF4-FFF2-40B4-BE49-F238E27FC236}">
                <a16:creationId xmlns:a16="http://schemas.microsoft.com/office/drawing/2014/main" id="{244B3718-200F-46D3-95B0-FF954D405F0C}"/>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dirty="0"/>
              <a:t>OUTPUT (units)</a:t>
            </a:r>
          </a:p>
        </p:txBody>
      </p:sp>
      <p:sp>
        <p:nvSpPr>
          <p:cNvPr id="9231" name="Rectangle 15">
            <a:extLst>
              <a:ext uri="{FF2B5EF4-FFF2-40B4-BE49-F238E27FC236}">
                <a16:creationId xmlns:a16="http://schemas.microsoft.com/office/drawing/2014/main" id="{27F301BD-1CF5-4D19-8BDE-6515C0882A14}"/>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9232" name="Rectangle 16">
            <a:extLst>
              <a:ext uri="{FF2B5EF4-FFF2-40B4-BE49-F238E27FC236}">
                <a16:creationId xmlns:a16="http://schemas.microsoft.com/office/drawing/2014/main" id="{A7D30628-21D4-46D8-B52D-C232787AFFCF}"/>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9233" name="Line 17">
            <a:extLst>
              <a:ext uri="{FF2B5EF4-FFF2-40B4-BE49-F238E27FC236}">
                <a16:creationId xmlns:a16="http://schemas.microsoft.com/office/drawing/2014/main" id="{5BB931B6-F267-490F-9511-DBFF93DE5FFA}"/>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4" name="Line 18">
            <a:extLst>
              <a:ext uri="{FF2B5EF4-FFF2-40B4-BE49-F238E27FC236}">
                <a16:creationId xmlns:a16="http://schemas.microsoft.com/office/drawing/2014/main" id="{5DD3FF89-9674-4EED-9415-75AAE3653B5D}"/>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5" name="Line 19">
            <a:extLst>
              <a:ext uri="{FF2B5EF4-FFF2-40B4-BE49-F238E27FC236}">
                <a16:creationId xmlns:a16="http://schemas.microsoft.com/office/drawing/2014/main" id="{89DBCCBD-AD1B-471C-811A-696E0C531FD0}"/>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6" name="Line 20">
            <a:extLst>
              <a:ext uri="{FF2B5EF4-FFF2-40B4-BE49-F238E27FC236}">
                <a16:creationId xmlns:a16="http://schemas.microsoft.com/office/drawing/2014/main" id="{F862A315-297A-4E04-A12A-A12DC2D0D49F}"/>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7" name="Line 21">
            <a:extLst>
              <a:ext uri="{FF2B5EF4-FFF2-40B4-BE49-F238E27FC236}">
                <a16:creationId xmlns:a16="http://schemas.microsoft.com/office/drawing/2014/main" id="{5315C3DC-2389-4BB9-970E-2F74D17ECB44}"/>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8" name="Line 22">
            <a:extLst>
              <a:ext uri="{FF2B5EF4-FFF2-40B4-BE49-F238E27FC236}">
                <a16:creationId xmlns:a16="http://schemas.microsoft.com/office/drawing/2014/main" id="{1F354A86-F821-4153-AA16-E4EA80ED37B1}"/>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7" name="Rectangle 23">
            <a:extLst>
              <a:ext uri="{FF2B5EF4-FFF2-40B4-BE49-F238E27FC236}">
                <a16:creationId xmlns:a16="http://schemas.microsoft.com/office/drawing/2014/main" id="{0D52DD2E-EF73-4B31-8A9D-2095DF9385A9}"/>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1288" name="Rectangle 24">
            <a:extLst>
              <a:ext uri="{FF2B5EF4-FFF2-40B4-BE49-F238E27FC236}">
                <a16:creationId xmlns:a16="http://schemas.microsoft.com/office/drawing/2014/main" id="{E3EB8B78-DC70-4C2F-A9A1-D9818048E02C}"/>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1289" name="Rectangle 25">
            <a:extLst>
              <a:ext uri="{FF2B5EF4-FFF2-40B4-BE49-F238E27FC236}">
                <a16:creationId xmlns:a16="http://schemas.microsoft.com/office/drawing/2014/main" id="{C3265A4C-F620-4640-B233-5A2835D89F2D}"/>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9244" name="Line 28">
            <a:extLst>
              <a:ext uri="{FF2B5EF4-FFF2-40B4-BE49-F238E27FC236}">
                <a16:creationId xmlns:a16="http://schemas.microsoft.com/office/drawing/2014/main" id="{A820A321-E8A8-4A62-8FCC-D55EFD88AE5C}"/>
              </a:ext>
            </a:extLst>
          </p:cNvPr>
          <p:cNvSpPr>
            <a:spLocks noChangeShapeType="1"/>
          </p:cNvSpPr>
          <p:nvPr/>
        </p:nvSpPr>
        <p:spPr bwMode="auto">
          <a:xfrm>
            <a:off x="1356242" y="5622235"/>
            <a:ext cx="3048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45" name="Line 29">
            <a:extLst>
              <a:ext uri="{FF2B5EF4-FFF2-40B4-BE49-F238E27FC236}">
                <a16:creationId xmlns:a16="http://schemas.microsoft.com/office/drawing/2014/main" id="{C33B5C99-FB92-4BC8-A998-9034C278E2EF}"/>
              </a:ext>
            </a:extLst>
          </p:cNvPr>
          <p:cNvSpPr>
            <a:spLocks noChangeShapeType="1"/>
          </p:cNvSpPr>
          <p:nvPr/>
        </p:nvSpPr>
        <p:spPr bwMode="auto">
          <a:xfrm>
            <a:off x="1981200" y="3882860"/>
            <a:ext cx="1676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6740660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1BB6EF0-D4F0-406F-9FEC-BF7A106527E3}"/>
              </a:ext>
            </a:extLst>
          </p:cNvPr>
          <p:cNvSpPr>
            <a:spLocks noChangeArrowheads="1"/>
          </p:cNvSpPr>
          <p:nvPr/>
        </p:nvSpPr>
        <p:spPr bwMode="auto">
          <a:xfrm>
            <a:off x="2901950" y="1432684"/>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2292" name="Rectangle 4">
            <a:extLst>
              <a:ext uri="{FF2B5EF4-FFF2-40B4-BE49-F238E27FC236}">
                <a16:creationId xmlns:a16="http://schemas.microsoft.com/office/drawing/2014/main" id="{A293DB2B-A54F-4D99-9EB3-FC760B7A9B3D}"/>
              </a:ext>
            </a:extLst>
          </p:cNvPr>
          <p:cNvSpPr>
            <a:spLocks noGrp="1" noChangeArrowheads="1"/>
          </p:cNvSpPr>
          <p:nvPr>
            <p:ph type="title"/>
          </p:nvPr>
        </p:nvSpPr>
        <p:spPr/>
        <p:txBody>
          <a:bodyPr/>
          <a:lstStyle/>
          <a:p>
            <a:pPr>
              <a:defRPr/>
            </a:pPr>
            <a:r>
              <a:rPr lang="en-US" altLang="en-US" dirty="0">
                <a:latin typeface="Times New Roman" panose="02020603050405020304" pitchFamily="18" charset="0"/>
                <a:cs typeface="Times New Roman" panose="02020603050405020304" pitchFamily="18" charset="0"/>
              </a:rPr>
              <a:t>Impact on Expected Profitability</a:t>
            </a:r>
          </a:p>
        </p:txBody>
      </p:sp>
      <p:sp>
        <p:nvSpPr>
          <p:cNvPr id="12293" name="Rectangle 5">
            <a:extLst>
              <a:ext uri="{FF2B5EF4-FFF2-40B4-BE49-F238E27FC236}">
                <a16:creationId xmlns:a16="http://schemas.microsoft.com/office/drawing/2014/main" id="{171B1DE2-A532-43D3-BAFF-6DC46840935E}"/>
              </a:ext>
            </a:extLst>
          </p:cNvPr>
          <p:cNvSpPr>
            <a:spLocks noGrp="1" noChangeArrowheads="1"/>
          </p:cNvSpPr>
          <p:nvPr>
            <p:ph sz="half" idx="1"/>
          </p:nvPr>
        </p:nvSpPr>
        <p:spPr>
          <a:xfrm>
            <a:off x="310390" y="2320131"/>
            <a:ext cx="5181600" cy="4351338"/>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dirty="0"/>
              <a:t>Profitability Analysis</a:t>
            </a:r>
          </a:p>
          <a:p>
            <a:pPr marL="0" indent="0">
              <a:spcBef>
                <a:spcPct val="10000"/>
              </a:spcBef>
              <a:spcAft>
                <a:spcPct val="10000"/>
              </a:spcAft>
              <a:buNone/>
              <a:defRPr/>
            </a:pPr>
            <a:r>
              <a:rPr lang="en-US" altLang="en-US" sz="2400" i="1" u="sng" dirty="0">
                <a:effectLst>
                  <a:outerShdw blurRad="38100" dist="38100" dir="2700000" algn="tl">
                    <a:srgbClr val="C0C0C0"/>
                  </a:outerShdw>
                </a:effectLst>
              </a:rPr>
              <a:t>Policy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Profitability</a:t>
            </a:r>
            <a:endParaRPr lang="en-US" altLang="en-US" sz="2400" dirty="0"/>
          </a:p>
          <a:p>
            <a:pPr marL="0" indent="0">
              <a:spcBef>
                <a:spcPct val="10000"/>
              </a:spcBef>
              <a:spcAft>
                <a:spcPct val="10000"/>
              </a:spcAft>
              <a:buNone/>
              <a:defRPr/>
            </a:pPr>
            <a:r>
              <a:rPr lang="en-US" altLang="en-US" sz="2400" dirty="0">
                <a:solidFill>
                  <a:schemeClr val="hlink"/>
                </a:solidFill>
                <a:effectLst>
                  <a:outerShdw blurRad="38100" dist="38100" dir="2700000" algn="tl">
                    <a:srgbClr val="C0C0C0"/>
                  </a:outerShdw>
                </a:effectLst>
              </a:rPr>
              <a:t>    A		Low</a:t>
            </a:r>
          </a:p>
          <a:p>
            <a:pPr marL="0" indent="0">
              <a:spcBef>
                <a:spcPct val="10000"/>
              </a:spcBef>
              <a:spcAft>
                <a:spcPct val="10000"/>
              </a:spcAft>
              <a:buNone/>
              <a:defRPr/>
            </a:pPr>
            <a:r>
              <a:rPr lang="en-US" altLang="en-US" sz="2400" dirty="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dirty="0">
                <a:solidFill>
                  <a:schemeClr val="tx2"/>
                </a:solidFill>
                <a:effectLst>
                  <a:outerShdw blurRad="38100" dist="38100" dir="2700000" algn="tl">
                    <a:srgbClr val="C0C0C0"/>
                  </a:outerShdw>
                </a:effectLst>
              </a:rPr>
              <a:t>    C		High</a:t>
            </a:r>
            <a:endParaRPr lang="en-US" altLang="en-US" sz="2400" dirty="0">
              <a:solidFill>
                <a:schemeClr val="tx2"/>
              </a:solidFill>
            </a:endParaRPr>
          </a:p>
          <a:p>
            <a:pPr marL="0" indent="0" algn="ctr">
              <a:spcBef>
                <a:spcPct val="30000"/>
              </a:spcBef>
              <a:spcAft>
                <a:spcPct val="10000"/>
              </a:spcAft>
              <a:buNone/>
              <a:defRPr/>
            </a:pPr>
            <a:endParaRPr lang="en-US" altLang="en-US" sz="2200" dirty="0"/>
          </a:p>
          <a:p>
            <a:pPr marL="0" indent="0" algn="ctr">
              <a:spcBef>
                <a:spcPct val="30000"/>
              </a:spcBef>
              <a:spcAft>
                <a:spcPct val="10000"/>
              </a:spcAft>
              <a:buNone/>
              <a:defRPr/>
            </a:pPr>
            <a:r>
              <a:rPr lang="en-US" altLang="en-US" sz="2200" dirty="0"/>
              <a:t>As current asset levels decline, total assets will decline and the ROI will rise.</a:t>
            </a:r>
          </a:p>
        </p:txBody>
      </p:sp>
      <p:sp>
        <p:nvSpPr>
          <p:cNvPr id="10246" name="Rectangle 6">
            <a:extLst>
              <a:ext uri="{FF2B5EF4-FFF2-40B4-BE49-F238E27FC236}">
                <a16:creationId xmlns:a16="http://schemas.microsoft.com/office/drawing/2014/main" id="{E11273F5-92ED-46C3-914A-193321C82039}"/>
              </a:ext>
            </a:extLst>
          </p:cNvPr>
          <p:cNvSpPr>
            <a:spLocks noGrp="1" noChangeArrowheads="1"/>
          </p:cNvSpPr>
          <p:nvPr>
            <p:ph sz="half" idx="2"/>
          </p:nvPr>
        </p:nvSpPr>
        <p:spPr>
          <a:xfrm>
            <a:off x="3352829" y="1470847"/>
            <a:ext cx="5468246" cy="4351338"/>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0247" name="Line 7">
            <a:extLst>
              <a:ext uri="{FF2B5EF4-FFF2-40B4-BE49-F238E27FC236}">
                <a16:creationId xmlns:a16="http://schemas.microsoft.com/office/drawing/2014/main" id="{BD079E5F-64E1-40D8-BC66-DCDC01A03B43}"/>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Line 8">
            <a:extLst>
              <a:ext uri="{FF2B5EF4-FFF2-40B4-BE49-F238E27FC236}">
                <a16:creationId xmlns:a16="http://schemas.microsoft.com/office/drawing/2014/main" id="{03AE118F-8368-43A5-81F0-BE1D3C53C836}"/>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9" name="Arc 9">
            <a:extLst>
              <a:ext uri="{FF2B5EF4-FFF2-40B4-BE49-F238E27FC236}">
                <a16:creationId xmlns:a16="http://schemas.microsoft.com/office/drawing/2014/main" id="{D3AE6902-4DCE-4D63-9FBB-7C50D3ECEC4D}"/>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0" name="Arc 10">
            <a:extLst>
              <a:ext uri="{FF2B5EF4-FFF2-40B4-BE49-F238E27FC236}">
                <a16:creationId xmlns:a16="http://schemas.microsoft.com/office/drawing/2014/main" id="{2C829B3A-22AC-484F-BC5A-1663D32D7317}"/>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1" name="Arc 11">
            <a:extLst>
              <a:ext uri="{FF2B5EF4-FFF2-40B4-BE49-F238E27FC236}">
                <a16:creationId xmlns:a16="http://schemas.microsoft.com/office/drawing/2014/main" id="{7662C7F6-D4B9-4EE9-8894-B7E5068C4F69}"/>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2" name="Rectangle 12">
            <a:extLst>
              <a:ext uri="{FF2B5EF4-FFF2-40B4-BE49-F238E27FC236}">
                <a16:creationId xmlns:a16="http://schemas.microsoft.com/office/drawing/2014/main" id="{B56A5705-0CC6-4B6F-9723-E2F9E21AE77E}"/>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0253" name="Rectangle 13">
            <a:extLst>
              <a:ext uri="{FF2B5EF4-FFF2-40B4-BE49-F238E27FC236}">
                <a16:creationId xmlns:a16="http://schemas.microsoft.com/office/drawing/2014/main" id="{03F4A2B6-2D50-4708-8E6F-EDA1CFB847EA}"/>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0254" name="Rectangle 14">
            <a:extLst>
              <a:ext uri="{FF2B5EF4-FFF2-40B4-BE49-F238E27FC236}">
                <a16:creationId xmlns:a16="http://schemas.microsoft.com/office/drawing/2014/main" id="{091AC176-472D-47EA-9E1F-2B0197F86BD3}"/>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0255" name="Rectangle 15">
            <a:extLst>
              <a:ext uri="{FF2B5EF4-FFF2-40B4-BE49-F238E27FC236}">
                <a16:creationId xmlns:a16="http://schemas.microsoft.com/office/drawing/2014/main" id="{4699DEE7-F2DB-423A-A1C1-C96071CEA3A4}"/>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10256" name="Line 16">
            <a:extLst>
              <a:ext uri="{FF2B5EF4-FFF2-40B4-BE49-F238E27FC236}">
                <a16:creationId xmlns:a16="http://schemas.microsoft.com/office/drawing/2014/main" id="{FE7A5D2B-D5AB-4226-B955-E1FBE9AC898E}"/>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7" name="Line 17">
            <a:extLst>
              <a:ext uri="{FF2B5EF4-FFF2-40B4-BE49-F238E27FC236}">
                <a16:creationId xmlns:a16="http://schemas.microsoft.com/office/drawing/2014/main" id="{719C0415-48BA-4B34-8E4F-341CF715C8D0}"/>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8" name="Line 18">
            <a:extLst>
              <a:ext uri="{FF2B5EF4-FFF2-40B4-BE49-F238E27FC236}">
                <a16:creationId xmlns:a16="http://schemas.microsoft.com/office/drawing/2014/main" id="{0508AC04-0888-468B-9221-54F9112F9DA0}"/>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9" name="Line 19">
            <a:extLst>
              <a:ext uri="{FF2B5EF4-FFF2-40B4-BE49-F238E27FC236}">
                <a16:creationId xmlns:a16="http://schemas.microsoft.com/office/drawing/2014/main" id="{08BE74F5-82C1-4437-9E89-21282726DCB8}"/>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0" name="Line 20">
            <a:extLst>
              <a:ext uri="{FF2B5EF4-FFF2-40B4-BE49-F238E27FC236}">
                <a16:creationId xmlns:a16="http://schemas.microsoft.com/office/drawing/2014/main" id="{01ABE371-C2E3-47AA-AFDF-9FD0FDA49317}"/>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1" name="Line 21">
            <a:extLst>
              <a:ext uri="{FF2B5EF4-FFF2-40B4-BE49-F238E27FC236}">
                <a16:creationId xmlns:a16="http://schemas.microsoft.com/office/drawing/2014/main" id="{39C19690-276E-4171-B211-7A53154EE434}"/>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0" name="Rectangle 22">
            <a:extLst>
              <a:ext uri="{FF2B5EF4-FFF2-40B4-BE49-F238E27FC236}">
                <a16:creationId xmlns:a16="http://schemas.microsoft.com/office/drawing/2014/main" id="{57943BD2-6E21-4B50-A06E-29F2B4974263}"/>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2311" name="Rectangle 23">
            <a:extLst>
              <a:ext uri="{FF2B5EF4-FFF2-40B4-BE49-F238E27FC236}">
                <a16:creationId xmlns:a16="http://schemas.microsoft.com/office/drawing/2014/main" id="{6555F0E8-BFB0-48ED-85A6-0570C3EC57E0}"/>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2312" name="Rectangle 24">
            <a:extLst>
              <a:ext uri="{FF2B5EF4-FFF2-40B4-BE49-F238E27FC236}">
                <a16:creationId xmlns:a16="http://schemas.microsoft.com/office/drawing/2014/main" id="{BB2BC134-0039-4E17-ABC6-E6CADF442032}"/>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0265" name="Line 25">
            <a:extLst>
              <a:ext uri="{FF2B5EF4-FFF2-40B4-BE49-F238E27FC236}">
                <a16:creationId xmlns:a16="http://schemas.microsoft.com/office/drawing/2014/main" id="{811745A6-F6F8-466C-8CB6-193A0BC78496}"/>
              </a:ext>
            </a:extLst>
          </p:cNvPr>
          <p:cNvSpPr>
            <a:spLocks noChangeShapeType="1"/>
          </p:cNvSpPr>
          <p:nvPr/>
        </p:nvSpPr>
        <p:spPr bwMode="auto">
          <a:xfrm>
            <a:off x="376609" y="4495800"/>
            <a:ext cx="51816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06026365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8367838-A39E-4872-A45D-CFC874FFB441}"/>
              </a:ext>
            </a:extLst>
          </p:cNvPr>
          <p:cNvSpPr>
            <a:spLocks noChangeArrowheads="1"/>
          </p:cNvSpPr>
          <p:nvPr/>
        </p:nvSpPr>
        <p:spPr bwMode="auto">
          <a:xfrm>
            <a:off x="2875947" y="1607883"/>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3316" name="Rectangle 4">
            <a:extLst>
              <a:ext uri="{FF2B5EF4-FFF2-40B4-BE49-F238E27FC236}">
                <a16:creationId xmlns:a16="http://schemas.microsoft.com/office/drawing/2014/main" id="{A3B95AA3-C0FA-4E24-8439-5585590C3957}"/>
              </a:ext>
            </a:extLst>
          </p:cNvPr>
          <p:cNvSpPr>
            <a:spLocks noGrp="1" noChangeArrowheads="1"/>
          </p:cNvSpPr>
          <p:nvPr>
            <p:ph type="title"/>
          </p:nvPr>
        </p:nvSpPr>
        <p:spPr/>
        <p:txBody>
          <a:bodyPr/>
          <a:lstStyle/>
          <a:p>
            <a:pPr>
              <a:defRPr/>
            </a:pPr>
            <a:r>
              <a:rPr lang="en-US" altLang="en-US" dirty="0"/>
              <a:t>Impact on Risk</a:t>
            </a:r>
          </a:p>
        </p:txBody>
      </p:sp>
      <p:sp>
        <p:nvSpPr>
          <p:cNvPr id="13317" name="Rectangle 5">
            <a:extLst>
              <a:ext uri="{FF2B5EF4-FFF2-40B4-BE49-F238E27FC236}">
                <a16:creationId xmlns:a16="http://schemas.microsoft.com/office/drawing/2014/main" id="{60323B89-A3F7-44DE-9C45-3A04F379B296}"/>
              </a:ext>
            </a:extLst>
          </p:cNvPr>
          <p:cNvSpPr>
            <a:spLocks noGrp="1" noChangeArrowheads="1"/>
          </p:cNvSpPr>
          <p:nvPr>
            <p:ph type="body" sz="half" idx="4294967295"/>
          </p:nvPr>
        </p:nvSpPr>
        <p:spPr>
          <a:xfrm>
            <a:off x="1985965" y="2604529"/>
            <a:ext cx="3467100" cy="3771900"/>
          </a:xfrm>
          <a:ln w="38100" cap="flat" cmpd="dbl">
            <a:solidFill>
              <a:srgbClr val="000000"/>
            </a:solidFill>
            <a:miter lim="800000"/>
            <a:headEnd/>
            <a:tailEnd/>
          </a:ln>
        </p:spPr>
        <p:txBody>
          <a:bodyPr/>
          <a:lstStyle/>
          <a:p>
            <a:pPr>
              <a:spcBef>
                <a:spcPct val="10000"/>
              </a:spcBef>
              <a:spcAft>
                <a:spcPct val="10000"/>
              </a:spcAft>
              <a:defRPr/>
            </a:pPr>
            <a:r>
              <a:rPr lang="en-US" altLang="en-US" sz="2000" u="sng" dirty="0"/>
              <a:t>Decreasing cash </a:t>
            </a:r>
            <a:r>
              <a:rPr lang="en-US" altLang="en-US" sz="2000" dirty="0"/>
              <a:t>reduces the firm’s ability to meet its financial obligations.  </a:t>
            </a:r>
            <a:r>
              <a:rPr lang="en-US" altLang="en-US" sz="2000" dirty="0">
                <a:solidFill>
                  <a:schemeClr val="hlink"/>
                </a:solidFill>
                <a:effectLst>
                  <a:outerShdw blurRad="38100" dist="38100" dir="2700000" algn="tl">
                    <a:srgbClr val="C0C0C0"/>
                  </a:outerShdw>
                </a:effectLst>
              </a:rPr>
              <a:t>More risk!</a:t>
            </a:r>
            <a:endParaRPr lang="en-US" altLang="en-US" sz="2000" dirty="0"/>
          </a:p>
          <a:p>
            <a:pPr>
              <a:spcBef>
                <a:spcPct val="10000"/>
              </a:spcBef>
              <a:spcAft>
                <a:spcPct val="10000"/>
              </a:spcAft>
              <a:defRPr/>
            </a:pPr>
            <a:r>
              <a:rPr lang="en-US" altLang="en-US" sz="2000" dirty="0"/>
              <a:t>Stricter credit policies </a:t>
            </a:r>
            <a:r>
              <a:rPr lang="en-US" altLang="en-US" sz="2000" u="sng" dirty="0"/>
              <a:t>reduce receivables</a:t>
            </a:r>
            <a:r>
              <a:rPr lang="en-US" altLang="en-US" sz="2000" dirty="0"/>
              <a:t> and possibly lose sales and customers.  </a:t>
            </a:r>
            <a:r>
              <a:rPr lang="en-US" altLang="en-US" sz="2000" dirty="0">
                <a:solidFill>
                  <a:schemeClr val="hlink"/>
                </a:solidFill>
                <a:effectLst>
                  <a:outerShdw blurRad="38100" dist="38100" dir="2700000" algn="tl">
                    <a:srgbClr val="C0C0C0"/>
                  </a:outerShdw>
                </a:effectLst>
              </a:rPr>
              <a:t>More risk!</a:t>
            </a:r>
            <a:endParaRPr lang="en-US" altLang="en-US" sz="2000" dirty="0"/>
          </a:p>
          <a:p>
            <a:pPr>
              <a:spcBef>
                <a:spcPct val="10000"/>
              </a:spcBef>
              <a:spcAft>
                <a:spcPct val="10000"/>
              </a:spcAft>
              <a:defRPr/>
            </a:pPr>
            <a:r>
              <a:rPr lang="en-US" altLang="en-US" sz="2000" u="sng" dirty="0"/>
              <a:t>Lower inventory levels </a:t>
            </a:r>
            <a:r>
              <a:rPr lang="en-US" altLang="en-US" sz="2000" dirty="0"/>
              <a:t>increase stockouts and lost sales.  </a:t>
            </a:r>
            <a:r>
              <a:rPr lang="en-US" altLang="en-US" sz="2000" dirty="0">
                <a:solidFill>
                  <a:schemeClr val="hlink"/>
                </a:solidFill>
                <a:effectLst>
                  <a:outerShdw blurRad="38100" dist="38100" dir="2700000" algn="tl">
                    <a:srgbClr val="C0C0C0"/>
                  </a:outerShdw>
                </a:effectLst>
              </a:rPr>
              <a:t>More risk!</a:t>
            </a:r>
          </a:p>
        </p:txBody>
      </p:sp>
      <p:sp>
        <p:nvSpPr>
          <p:cNvPr id="11270" name="Rectangle 6">
            <a:extLst>
              <a:ext uri="{FF2B5EF4-FFF2-40B4-BE49-F238E27FC236}">
                <a16:creationId xmlns:a16="http://schemas.microsoft.com/office/drawing/2014/main" id="{8391476E-F728-4942-B21F-56490B2C4386}"/>
              </a:ext>
            </a:extLst>
          </p:cNvPr>
          <p:cNvSpPr>
            <a:spLocks noGrp="1" noChangeArrowheads="1"/>
          </p:cNvSpPr>
          <p:nvPr>
            <p:ph type="body" sz="half" idx="4294967295"/>
          </p:nvPr>
        </p:nvSpPr>
        <p:spPr>
          <a:xfrm>
            <a:off x="2107597" y="1595438"/>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1271" name="Line 7">
            <a:extLst>
              <a:ext uri="{FF2B5EF4-FFF2-40B4-BE49-F238E27FC236}">
                <a16:creationId xmlns:a16="http://schemas.microsoft.com/office/drawing/2014/main" id="{5671979F-FB06-4871-B64F-89E98636FBEC}"/>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Line 8">
            <a:extLst>
              <a:ext uri="{FF2B5EF4-FFF2-40B4-BE49-F238E27FC236}">
                <a16:creationId xmlns:a16="http://schemas.microsoft.com/office/drawing/2014/main" id="{D90A9571-3EE5-4183-80BD-0359F9E266CC}"/>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3" name="Arc 9">
            <a:extLst>
              <a:ext uri="{FF2B5EF4-FFF2-40B4-BE49-F238E27FC236}">
                <a16:creationId xmlns:a16="http://schemas.microsoft.com/office/drawing/2014/main" id="{1D62ED99-CD9E-4427-9200-65DA9E5EFC8E}"/>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4" name="Arc 10">
            <a:extLst>
              <a:ext uri="{FF2B5EF4-FFF2-40B4-BE49-F238E27FC236}">
                <a16:creationId xmlns:a16="http://schemas.microsoft.com/office/drawing/2014/main" id="{C10C857B-DEA1-4C5C-AEAE-0CC3CAE84ED3}"/>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5" name="Arc 11">
            <a:extLst>
              <a:ext uri="{FF2B5EF4-FFF2-40B4-BE49-F238E27FC236}">
                <a16:creationId xmlns:a16="http://schemas.microsoft.com/office/drawing/2014/main" id="{875024C6-6232-412D-8A4F-4F5229E9520C}"/>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Rectangle 12">
            <a:extLst>
              <a:ext uri="{FF2B5EF4-FFF2-40B4-BE49-F238E27FC236}">
                <a16:creationId xmlns:a16="http://schemas.microsoft.com/office/drawing/2014/main" id="{29B026BC-8210-4A28-851F-A716EE98774D}"/>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1277" name="Rectangle 13">
            <a:extLst>
              <a:ext uri="{FF2B5EF4-FFF2-40B4-BE49-F238E27FC236}">
                <a16:creationId xmlns:a16="http://schemas.microsoft.com/office/drawing/2014/main" id="{898D112D-B579-4E3A-BA05-BBDA27E67B44}"/>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1278" name="Rectangle 14">
            <a:extLst>
              <a:ext uri="{FF2B5EF4-FFF2-40B4-BE49-F238E27FC236}">
                <a16:creationId xmlns:a16="http://schemas.microsoft.com/office/drawing/2014/main" id="{D09E82C4-55E2-4A29-84B6-7A92BA5A25BB}"/>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1279" name="Rectangle 15">
            <a:extLst>
              <a:ext uri="{FF2B5EF4-FFF2-40B4-BE49-F238E27FC236}">
                <a16:creationId xmlns:a16="http://schemas.microsoft.com/office/drawing/2014/main" id="{8C07E063-5C29-4D21-9CAF-71761FCC1B6F}"/>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dirty="0"/>
              <a:t>Current Assets</a:t>
            </a:r>
          </a:p>
        </p:txBody>
      </p:sp>
      <p:sp>
        <p:nvSpPr>
          <p:cNvPr id="11280" name="Line 16">
            <a:extLst>
              <a:ext uri="{FF2B5EF4-FFF2-40B4-BE49-F238E27FC236}">
                <a16:creationId xmlns:a16="http://schemas.microsoft.com/office/drawing/2014/main" id="{E76B360F-2012-4B83-9CAB-B364ECF0C4D6}"/>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1" name="Line 17">
            <a:extLst>
              <a:ext uri="{FF2B5EF4-FFF2-40B4-BE49-F238E27FC236}">
                <a16:creationId xmlns:a16="http://schemas.microsoft.com/office/drawing/2014/main" id="{4BC37711-3615-40FB-AA5B-2F89DA99EB57}"/>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2" name="Line 18">
            <a:extLst>
              <a:ext uri="{FF2B5EF4-FFF2-40B4-BE49-F238E27FC236}">
                <a16:creationId xmlns:a16="http://schemas.microsoft.com/office/drawing/2014/main" id="{3DE4630E-7557-4B06-86A8-6616FC00713A}"/>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3" name="Line 19">
            <a:extLst>
              <a:ext uri="{FF2B5EF4-FFF2-40B4-BE49-F238E27FC236}">
                <a16:creationId xmlns:a16="http://schemas.microsoft.com/office/drawing/2014/main" id="{20600357-2368-495F-85C1-32A27C68B0B4}"/>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Line 20">
            <a:extLst>
              <a:ext uri="{FF2B5EF4-FFF2-40B4-BE49-F238E27FC236}">
                <a16:creationId xmlns:a16="http://schemas.microsoft.com/office/drawing/2014/main" id="{0C899F73-C285-4865-9C0F-E9D0CB62D6D6}"/>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5" name="Line 21">
            <a:extLst>
              <a:ext uri="{FF2B5EF4-FFF2-40B4-BE49-F238E27FC236}">
                <a16:creationId xmlns:a16="http://schemas.microsoft.com/office/drawing/2014/main" id="{DCF2AE89-194B-496C-8A93-CBFF8A5406FF}"/>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4" name="Rectangle 22">
            <a:extLst>
              <a:ext uri="{FF2B5EF4-FFF2-40B4-BE49-F238E27FC236}">
                <a16:creationId xmlns:a16="http://schemas.microsoft.com/office/drawing/2014/main" id="{54F84011-8344-46C1-BC1B-8E19081EBA59}"/>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3335" name="Rectangle 23">
            <a:extLst>
              <a:ext uri="{FF2B5EF4-FFF2-40B4-BE49-F238E27FC236}">
                <a16:creationId xmlns:a16="http://schemas.microsoft.com/office/drawing/2014/main" id="{FBA3B934-3696-4561-BF38-30B8F4E8D899}"/>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3336" name="Rectangle 24">
            <a:extLst>
              <a:ext uri="{FF2B5EF4-FFF2-40B4-BE49-F238E27FC236}">
                <a16:creationId xmlns:a16="http://schemas.microsoft.com/office/drawing/2014/main" id="{202B71F9-28A5-4582-BC9E-3CE1E3ACC1DC}"/>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1290" name="Line 26">
            <a:extLst>
              <a:ext uri="{FF2B5EF4-FFF2-40B4-BE49-F238E27FC236}">
                <a16:creationId xmlns:a16="http://schemas.microsoft.com/office/drawing/2014/main" id="{A3337A8B-2C91-4F7B-9363-A9413B81F4F7}"/>
              </a:ext>
            </a:extLst>
          </p:cNvPr>
          <p:cNvSpPr>
            <a:spLocks noChangeShapeType="1"/>
          </p:cNvSpPr>
          <p:nvPr/>
        </p:nvSpPr>
        <p:spPr bwMode="auto">
          <a:xfrm>
            <a:off x="1924050" y="38100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1" name="Line 27">
            <a:extLst>
              <a:ext uri="{FF2B5EF4-FFF2-40B4-BE49-F238E27FC236}">
                <a16:creationId xmlns:a16="http://schemas.microsoft.com/office/drawing/2014/main" id="{FA210223-0AC2-48E1-B706-C88DA7C76F5F}"/>
              </a:ext>
            </a:extLst>
          </p:cNvPr>
          <p:cNvSpPr>
            <a:spLocks noChangeShapeType="1"/>
          </p:cNvSpPr>
          <p:nvPr/>
        </p:nvSpPr>
        <p:spPr bwMode="auto">
          <a:xfrm>
            <a:off x="1905000" y="52070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07835048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D812EF0-844D-459F-8DB0-057319BDB38B}"/>
              </a:ext>
            </a:extLst>
          </p:cNvPr>
          <p:cNvSpPr>
            <a:spLocks noChangeArrowheads="1"/>
          </p:cNvSpPr>
          <p:nvPr/>
        </p:nvSpPr>
        <p:spPr bwMode="auto">
          <a:xfrm>
            <a:off x="2978150" y="1911350"/>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4340" name="Rectangle 4">
            <a:extLst>
              <a:ext uri="{FF2B5EF4-FFF2-40B4-BE49-F238E27FC236}">
                <a16:creationId xmlns:a16="http://schemas.microsoft.com/office/drawing/2014/main" id="{288AD6B5-218B-42B0-AF0D-356921CDABE3}"/>
              </a:ext>
            </a:extLst>
          </p:cNvPr>
          <p:cNvSpPr>
            <a:spLocks noGrp="1" noChangeArrowheads="1"/>
          </p:cNvSpPr>
          <p:nvPr>
            <p:ph type="title"/>
          </p:nvPr>
        </p:nvSpPr>
        <p:spPr/>
        <p:txBody>
          <a:bodyPr/>
          <a:lstStyle/>
          <a:p>
            <a:pPr>
              <a:defRPr/>
            </a:pPr>
            <a:r>
              <a:rPr lang="en-US" altLang="en-US" dirty="0"/>
              <a:t>Impact on Risk</a:t>
            </a:r>
          </a:p>
        </p:txBody>
      </p:sp>
      <p:sp>
        <p:nvSpPr>
          <p:cNvPr id="14341" name="Rectangle 5">
            <a:extLst>
              <a:ext uri="{FF2B5EF4-FFF2-40B4-BE49-F238E27FC236}">
                <a16:creationId xmlns:a16="http://schemas.microsoft.com/office/drawing/2014/main" id="{10A41F0F-B2F7-47A5-B781-298448E4EF03}"/>
              </a:ext>
            </a:extLst>
          </p:cNvPr>
          <p:cNvSpPr>
            <a:spLocks noGrp="1" noChangeArrowheads="1"/>
          </p:cNvSpPr>
          <p:nvPr>
            <p:ph type="body" sz="half" idx="4294967295"/>
          </p:nvPr>
        </p:nvSpPr>
        <p:spPr>
          <a:xfrm>
            <a:off x="1921116" y="2744843"/>
            <a:ext cx="3467100" cy="3771900"/>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a:t>Risk Analysis</a:t>
            </a:r>
          </a:p>
          <a:p>
            <a:pPr marL="0" indent="0">
              <a:spcBef>
                <a:spcPct val="10000"/>
              </a:spcBef>
              <a:spcAft>
                <a:spcPct val="10000"/>
              </a:spcAft>
              <a:buNone/>
              <a:defRPr/>
            </a:pPr>
            <a:r>
              <a:rPr lang="en-US" altLang="en-US" sz="2400" i="1" u="sng">
                <a:effectLst>
                  <a:outerShdw blurRad="38100" dist="38100" dir="2700000" algn="tl">
                    <a:srgbClr val="C0C0C0"/>
                  </a:outerShdw>
                </a:effectLst>
              </a:rPr>
              <a:t>Policy</a:t>
            </a:r>
            <a:r>
              <a:rPr lang="en-US" altLang="en-US" sz="2400" i="1">
                <a:effectLst>
                  <a:outerShdw blurRad="38100" dist="38100" dir="2700000" algn="tl">
                    <a:srgbClr val="C0C0C0"/>
                  </a:outerShdw>
                </a:effectLst>
              </a:rPr>
              <a:t>		</a:t>
            </a:r>
            <a:r>
              <a:rPr lang="en-US" altLang="en-US" sz="2400" i="1" u="sng">
                <a:effectLst>
                  <a:outerShdw blurRad="38100" dist="38100" dir="2700000" algn="tl">
                    <a:srgbClr val="C0C0C0"/>
                  </a:outerShdw>
                </a:effectLst>
              </a:rPr>
              <a:t>Risk</a:t>
            </a:r>
            <a:endParaRPr lang="en-US" altLang="en-US" sz="2400"/>
          </a:p>
          <a:p>
            <a:pPr marL="0" indent="0">
              <a:spcBef>
                <a:spcPct val="10000"/>
              </a:spcBef>
              <a:spcAft>
                <a:spcPct val="10000"/>
              </a:spcAft>
              <a:buNone/>
              <a:defRPr/>
            </a:pPr>
            <a:r>
              <a:rPr lang="en-US" altLang="en-US" sz="2400">
                <a:solidFill>
                  <a:schemeClr val="hlink"/>
                </a:solidFill>
                <a:effectLst>
                  <a:outerShdw blurRad="38100" dist="38100" dir="2700000" algn="tl">
                    <a:srgbClr val="C0C0C0"/>
                  </a:outerShdw>
                </a:effectLst>
              </a:rPr>
              <a:t>    A		Low</a:t>
            </a:r>
          </a:p>
          <a:p>
            <a:pPr marL="0" indent="0">
              <a:spcBef>
                <a:spcPct val="10000"/>
              </a:spcBef>
              <a:spcAft>
                <a:spcPct val="10000"/>
              </a:spcAft>
              <a:buNone/>
              <a:defRPr/>
            </a:pPr>
            <a:r>
              <a:rPr lang="en-US" altLang="en-US" sz="240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a:solidFill>
                  <a:schemeClr val="tx2"/>
                </a:solidFill>
                <a:effectLst>
                  <a:outerShdw blurRad="38100" dist="38100" dir="2700000" algn="tl">
                    <a:srgbClr val="C0C0C0"/>
                  </a:outerShdw>
                </a:effectLst>
              </a:rPr>
              <a:t>    C		High</a:t>
            </a:r>
            <a:endParaRPr lang="en-US" altLang="en-US" sz="2400">
              <a:solidFill>
                <a:schemeClr val="tx2"/>
              </a:solidFill>
            </a:endParaRPr>
          </a:p>
          <a:p>
            <a:pPr marL="0" indent="0" algn="ctr">
              <a:spcBef>
                <a:spcPct val="90000"/>
              </a:spcBef>
              <a:spcAft>
                <a:spcPct val="10000"/>
              </a:spcAft>
              <a:buNone/>
              <a:defRPr/>
            </a:pPr>
            <a:r>
              <a:rPr lang="en-US" altLang="en-US" sz="2200"/>
              <a:t>Risk increases as the level of current assets are reduced.</a:t>
            </a:r>
          </a:p>
        </p:txBody>
      </p:sp>
      <p:sp>
        <p:nvSpPr>
          <p:cNvPr id="12294" name="Rectangle 6">
            <a:extLst>
              <a:ext uri="{FF2B5EF4-FFF2-40B4-BE49-F238E27FC236}">
                <a16:creationId xmlns:a16="http://schemas.microsoft.com/office/drawing/2014/main" id="{6745C92C-95D5-427D-8E37-66E4B19CA6C0}"/>
              </a:ext>
            </a:extLst>
          </p:cNvPr>
          <p:cNvSpPr>
            <a:spLocks noGrp="1" noChangeArrowheads="1"/>
          </p:cNvSpPr>
          <p:nvPr>
            <p:ph type="body" sz="half" idx="4294967295"/>
          </p:nvPr>
        </p:nvSpPr>
        <p:spPr>
          <a:xfrm>
            <a:off x="1861344" y="1953936"/>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2295" name="Line 7">
            <a:extLst>
              <a:ext uri="{FF2B5EF4-FFF2-40B4-BE49-F238E27FC236}">
                <a16:creationId xmlns:a16="http://schemas.microsoft.com/office/drawing/2014/main" id="{50B92AFC-8AF4-4259-BBC0-95C64DF26498}"/>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6" name="Line 8">
            <a:extLst>
              <a:ext uri="{FF2B5EF4-FFF2-40B4-BE49-F238E27FC236}">
                <a16:creationId xmlns:a16="http://schemas.microsoft.com/office/drawing/2014/main" id="{79C06BCB-D87F-491A-B39B-A9089D4197CE}"/>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7" name="Arc 9">
            <a:extLst>
              <a:ext uri="{FF2B5EF4-FFF2-40B4-BE49-F238E27FC236}">
                <a16:creationId xmlns:a16="http://schemas.microsoft.com/office/drawing/2014/main" id="{A5C1CCA4-DEB4-49E1-8804-454087FCB0FC}"/>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8" name="Arc 10">
            <a:extLst>
              <a:ext uri="{FF2B5EF4-FFF2-40B4-BE49-F238E27FC236}">
                <a16:creationId xmlns:a16="http://schemas.microsoft.com/office/drawing/2014/main" id="{E076D10E-04C2-481C-9F8C-56A3C9D0E933}"/>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9" name="Arc 11">
            <a:extLst>
              <a:ext uri="{FF2B5EF4-FFF2-40B4-BE49-F238E27FC236}">
                <a16:creationId xmlns:a16="http://schemas.microsoft.com/office/drawing/2014/main" id="{86BCCB90-FC58-4DD7-A2AF-1D3EE6178FCE}"/>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0" name="Rectangle 12">
            <a:extLst>
              <a:ext uri="{FF2B5EF4-FFF2-40B4-BE49-F238E27FC236}">
                <a16:creationId xmlns:a16="http://schemas.microsoft.com/office/drawing/2014/main" id="{EEFDB9C6-3CF4-4071-AEE1-476B40304B33}"/>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2301" name="Rectangle 13">
            <a:extLst>
              <a:ext uri="{FF2B5EF4-FFF2-40B4-BE49-F238E27FC236}">
                <a16:creationId xmlns:a16="http://schemas.microsoft.com/office/drawing/2014/main" id="{4D06791B-F15A-4AD3-8D53-F4B2847776F3}"/>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2302" name="Rectangle 14">
            <a:extLst>
              <a:ext uri="{FF2B5EF4-FFF2-40B4-BE49-F238E27FC236}">
                <a16:creationId xmlns:a16="http://schemas.microsoft.com/office/drawing/2014/main" id="{9AA17D99-A416-4E2B-B6D1-CAB77E5F1952}"/>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2303" name="Rectangle 15">
            <a:extLst>
              <a:ext uri="{FF2B5EF4-FFF2-40B4-BE49-F238E27FC236}">
                <a16:creationId xmlns:a16="http://schemas.microsoft.com/office/drawing/2014/main" id="{40D1638C-6F31-49B7-82D9-5BEB61031059}"/>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12304" name="Line 16">
            <a:extLst>
              <a:ext uri="{FF2B5EF4-FFF2-40B4-BE49-F238E27FC236}">
                <a16:creationId xmlns:a16="http://schemas.microsoft.com/office/drawing/2014/main" id="{F3823D63-DF7E-48AB-840A-D380E64E69CA}"/>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5" name="Line 17">
            <a:extLst>
              <a:ext uri="{FF2B5EF4-FFF2-40B4-BE49-F238E27FC236}">
                <a16:creationId xmlns:a16="http://schemas.microsoft.com/office/drawing/2014/main" id="{781FFE8A-C121-4F3F-B7DD-8B41B0992FB2}"/>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6" name="Line 18">
            <a:extLst>
              <a:ext uri="{FF2B5EF4-FFF2-40B4-BE49-F238E27FC236}">
                <a16:creationId xmlns:a16="http://schemas.microsoft.com/office/drawing/2014/main" id="{E0071C94-4958-4986-A11E-E540E7500C7C}"/>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7" name="Line 19">
            <a:extLst>
              <a:ext uri="{FF2B5EF4-FFF2-40B4-BE49-F238E27FC236}">
                <a16:creationId xmlns:a16="http://schemas.microsoft.com/office/drawing/2014/main" id="{780F3713-314A-41E5-BCC3-A3B1B284C388}"/>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8" name="Line 20">
            <a:extLst>
              <a:ext uri="{FF2B5EF4-FFF2-40B4-BE49-F238E27FC236}">
                <a16:creationId xmlns:a16="http://schemas.microsoft.com/office/drawing/2014/main" id="{E121BFD7-5042-4904-8CFC-A0B494A2B181}"/>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9" name="Line 21">
            <a:extLst>
              <a:ext uri="{FF2B5EF4-FFF2-40B4-BE49-F238E27FC236}">
                <a16:creationId xmlns:a16="http://schemas.microsoft.com/office/drawing/2014/main" id="{4289D222-D820-4F9D-9B8A-6B24C86C9D99}"/>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8" name="Rectangle 22">
            <a:extLst>
              <a:ext uri="{FF2B5EF4-FFF2-40B4-BE49-F238E27FC236}">
                <a16:creationId xmlns:a16="http://schemas.microsoft.com/office/drawing/2014/main" id="{790C002A-6A93-4551-9AA4-99AF5B1A03CE}"/>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4359" name="Rectangle 23">
            <a:extLst>
              <a:ext uri="{FF2B5EF4-FFF2-40B4-BE49-F238E27FC236}">
                <a16:creationId xmlns:a16="http://schemas.microsoft.com/office/drawing/2014/main" id="{8890ACBE-4D85-4F7C-BD30-50C63C9DF8AB}"/>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4360" name="Rectangle 24">
            <a:extLst>
              <a:ext uri="{FF2B5EF4-FFF2-40B4-BE49-F238E27FC236}">
                <a16:creationId xmlns:a16="http://schemas.microsoft.com/office/drawing/2014/main" id="{8FA2833D-CD1F-4360-842A-E7695231E15F}"/>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2313" name="Line 25">
            <a:extLst>
              <a:ext uri="{FF2B5EF4-FFF2-40B4-BE49-F238E27FC236}">
                <a16:creationId xmlns:a16="http://schemas.microsoft.com/office/drawing/2014/main" id="{96B5A446-3014-44B9-9E9D-5049358B8703}"/>
              </a:ext>
            </a:extLst>
          </p:cNvPr>
          <p:cNvSpPr>
            <a:spLocks noChangeShapeType="1"/>
          </p:cNvSpPr>
          <p:nvPr/>
        </p:nvSpPr>
        <p:spPr bwMode="auto">
          <a:xfrm>
            <a:off x="1905000" y="48768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7575459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B6EE033-EDA3-449D-8BC3-47231D4B6623}"/>
              </a:ext>
            </a:extLst>
          </p:cNvPr>
          <p:cNvSpPr>
            <a:spLocks noChangeArrowheads="1"/>
          </p:cNvSpPr>
          <p:nvPr/>
        </p:nvSpPr>
        <p:spPr bwMode="auto">
          <a:xfrm>
            <a:off x="953880" y="1730168"/>
            <a:ext cx="7759700" cy="5207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5364" name="Rectangle 4">
            <a:extLst>
              <a:ext uri="{FF2B5EF4-FFF2-40B4-BE49-F238E27FC236}">
                <a16:creationId xmlns:a16="http://schemas.microsoft.com/office/drawing/2014/main" id="{86501D94-2879-41B3-AF9D-9741D0A1248C}"/>
              </a:ext>
            </a:extLst>
          </p:cNvPr>
          <p:cNvSpPr>
            <a:spLocks noGrp="1" noChangeArrowheads="1"/>
          </p:cNvSpPr>
          <p:nvPr>
            <p:ph type="title"/>
          </p:nvPr>
        </p:nvSpPr>
        <p:spPr/>
        <p:txBody>
          <a:bodyPr/>
          <a:lstStyle/>
          <a:p>
            <a:pPr>
              <a:defRPr/>
            </a:pPr>
            <a:r>
              <a:rPr lang="en-US" altLang="en-US" dirty="0"/>
              <a:t>Summary of the Optimal Amount of Current Assets</a:t>
            </a:r>
          </a:p>
        </p:txBody>
      </p:sp>
      <p:sp>
        <p:nvSpPr>
          <p:cNvPr id="15365" name="Rectangle 5">
            <a:extLst>
              <a:ext uri="{FF2B5EF4-FFF2-40B4-BE49-F238E27FC236}">
                <a16:creationId xmlns:a16="http://schemas.microsoft.com/office/drawing/2014/main" id="{3518B45F-E0AC-4C45-A658-12C55473B61D}"/>
              </a:ext>
            </a:extLst>
          </p:cNvPr>
          <p:cNvSpPr>
            <a:spLocks noGrp="1" noChangeArrowheads="1"/>
          </p:cNvSpPr>
          <p:nvPr>
            <p:ph type="body" sz="half" idx="4294967295"/>
          </p:nvPr>
        </p:nvSpPr>
        <p:spPr>
          <a:xfrm>
            <a:off x="1093305" y="1828800"/>
            <a:ext cx="7772400" cy="2438400"/>
          </a:xfrm>
        </p:spPr>
        <p:txBody>
          <a:bodyPr/>
          <a:lstStyle/>
          <a:p>
            <a:pPr marL="0" indent="0" algn="ctr">
              <a:spcBef>
                <a:spcPct val="10000"/>
              </a:spcBef>
              <a:spcAft>
                <a:spcPct val="10000"/>
              </a:spcAft>
              <a:buNone/>
              <a:defRPr/>
            </a:pPr>
            <a:r>
              <a:rPr lang="en-US" altLang="en-US" i="1" dirty="0">
                <a:effectLst>
                  <a:outerShdw blurRad="38100" dist="38100" dir="2700000" algn="tl">
                    <a:srgbClr val="C0C0C0"/>
                  </a:outerShdw>
                </a:effectLst>
              </a:rPr>
              <a:t>S</a:t>
            </a:r>
            <a:r>
              <a:rPr lang="en-US" altLang="en-US" sz="2000" i="1" dirty="0">
                <a:effectLst>
                  <a:outerShdw blurRad="38100" dist="38100" dir="2700000" algn="tl">
                    <a:srgbClr val="C0C0C0"/>
                  </a:outerShdw>
                </a:effectLst>
              </a:rPr>
              <a:t>UMMARY</a:t>
            </a:r>
            <a:r>
              <a:rPr lang="en-US" altLang="en-US" i="1" dirty="0">
                <a:effectLst>
                  <a:outerShdw blurRad="38100" dist="38100" dir="2700000" algn="tl">
                    <a:srgbClr val="C0C0C0"/>
                  </a:outerShdw>
                </a:effectLst>
              </a:rPr>
              <a:t> O</a:t>
            </a:r>
            <a:r>
              <a:rPr lang="en-US" altLang="en-US" sz="2000" i="1" dirty="0">
                <a:effectLst>
                  <a:outerShdw blurRad="38100" dist="38100" dir="2700000" algn="tl">
                    <a:srgbClr val="C0C0C0"/>
                  </a:outerShdw>
                </a:effectLst>
              </a:rPr>
              <a:t>F</a:t>
            </a:r>
            <a:r>
              <a:rPr lang="en-US" altLang="en-US" i="1" dirty="0">
                <a:effectLst>
                  <a:outerShdw blurRad="38100" dist="38100" dir="2700000" algn="tl">
                    <a:srgbClr val="C0C0C0"/>
                  </a:outerShdw>
                </a:effectLst>
              </a:rPr>
              <a:t> O</a:t>
            </a:r>
            <a:r>
              <a:rPr lang="en-US" altLang="en-US" sz="2000" i="1" dirty="0">
                <a:effectLst>
                  <a:outerShdw blurRad="38100" dist="38100" dir="2700000" algn="tl">
                    <a:srgbClr val="C0C0C0"/>
                  </a:outerShdw>
                </a:effectLst>
              </a:rPr>
              <a:t>PTIMAL</a:t>
            </a:r>
            <a:r>
              <a:rPr lang="en-US" altLang="en-US" i="1" dirty="0">
                <a:effectLst>
                  <a:outerShdw blurRad="38100" dist="38100" dir="2700000" algn="tl">
                    <a:srgbClr val="C0C0C0"/>
                  </a:outerShdw>
                </a:effectLst>
              </a:rPr>
              <a:t> C</a:t>
            </a:r>
            <a:r>
              <a:rPr lang="en-US" altLang="en-US" sz="2000" i="1" dirty="0">
                <a:effectLst>
                  <a:outerShdw blurRad="38100" dist="38100" dir="2700000" algn="tl">
                    <a:srgbClr val="C0C0C0"/>
                  </a:outerShdw>
                </a:effectLst>
              </a:rPr>
              <a:t>URRENT</a:t>
            </a:r>
            <a:r>
              <a:rPr lang="en-US" altLang="en-US" i="1" dirty="0">
                <a:effectLst>
                  <a:outerShdw blurRad="38100" dist="38100" dir="2700000" algn="tl">
                    <a:srgbClr val="C0C0C0"/>
                  </a:outerShdw>
                </a:effectLst>
              </a:rPr>
              <a:t> A</a:t>
            </a:r>
            <a:r>
              <a:rPr lang="en-US" altLang="en-US" sz="2000" i="1" dirty="0">
                <a:effectLst>
                  <a:outerShdw blurRad="38100" dist="38100" dir="2700000" algn="tl">
                    <a:srgbClr val="C0C0C0"/>
                  </a:outerShdw>
                </a:effectLst>
              </a:rPr>
              <a:t>SSET</a:t>
            </a:r>
            <a:r>
              <a:rPr lang="en-US" altLang="en-US" i="1" dirty="0">
                <a:effectLst>
                  <a:outerShdw blurRad="38100" dist="38100" dir="2700000" algn="tl">
                    <a:srgbClr val="C0C0C0"/>
                  </a:outerShdw>
                </a:effectLst>
              </a:rPr>
              <a:t> A</a:t>
            </a:r>
            <a:r>
              <a:rPr lang="en-US" altLang="en-US" sz="2000" i="1" dirty="0">
                <a:effectLst>
                  <a:outerShdw blurRad="38100" dist="38100" dir="2700000" algn="tl">
                    <a:srgbClr val="C0C0C0"/>
                  </a:outerShdw>
                </a:effectLst>
              </a:rPr>
              <a:t>NALYSIS</a:t>
            </a:r>
            <a:endParaRPr lang="en-US" altLang="en-US" sz="2400" u="sng" dirty="0"/>
          </a:p>
          <a:p>
            <a:pPr marL="0" indent="0">
              <a:spcBef>
                <a:spcPct val="10000"/>
              </a:spcBef>
              <a:spcAft>
                <a:spcPct val="10000"/>
              </a:spcAft>
              <a:buNone/>
              <a:defRPr/>
            </a:pPr>
            <a:r>
              <a:rPr lang="en-US" altLang="en-US" sz="2400" i="1" u="sng" dirty="0">
                <a:effectLst>
                  <a:outerShdw blurRad="38100" dist="38100" dir="2700000" algn="tl">
                    <a:srgbClr val="C0C0C0"/>
                  </a:outerShdw>
                </a:effectLst>
              </a:rPr>
              <a:t>Policy	</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Liquidity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Profitability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Risk</a:t>
            </a:r>
            <a:r>
              <a:rPr lang="en-US" altLang="en-US" sz="2400" dirty="0">
                <a:solidFill>
                  <a:schemeClr val="hlink"/>
                </a:solidFill>
                <a:effectLst>
                  <a:outerShdw blurRad="38100" dist="38100" dir="2700000" algn="tl">
                    <a:srgbClr val="C0C0C0"/>
                  </a:outerShdw>
                </a:effectLst>
              </a:rPr>
              <a:t> </a:t>
            </a:r>
          </a:p>
          <a:p>
            <a:pPr marL="0" indent="0">
              <a:spcBef>
                <a:spcPct val="10000"/>
              </a:spcBef>
              <a:spcAft>
                <a:spcPct val="10000"/>
              </a:spcAft>
              <a:buNone/>
              <a:defRPr/>
            </a:pPr>
            <a:r>
              <a:rPr lang="en-US" altLang="en-US" sz="2400" dirty="0">
                <a:solidFill>
                  <a:schemeClr val="hlink"/>
                </a:solidFill>
                <a:effectLst>
                  <a:outerShdw blurRad="38100" dist="38100" dir="2700000" algn="tl">
                    <a:srgbClr val="C0C0C0"/>
                  </a:outerShdw>
                </a:effectLst>
              </a:rPr>
              <a:t>    A		   High	    	 Low	       	       Low</a:t>
            </a:r>
          </a:p>
          <a:p>
            <a:pPr marL="0" indent="0">
              <a:spcBef>
                <a:spcPct val="10000"/>
              </a:spcBef>
              <a:spcAft>
                <a:spcPct val="10000"/>
              </a:spcAft>
              <a:buNone/>
              <a:defRPr/>
            </a:pPr>
            <a:r>
              <a:rPr lang="en-US" altLang="en-US" sz="2400" dirty="0">
                <a:solidFill>
                  <a:srgbClr val="42B200"/>
                </a:solidFill>
                <a:effectLst>
                  <a:outerShdw blurRad="38100" dist="38100" dir="2700000" algn="tl">
                    <a:srgbClr val="C0C0C0"/>
                  </a:outerShdw>
                </a:effectLst>
              </a:rPr>
              <a:t>    B		Average	  Average	    Average</a:t>
            </a:r>
          </a:p>
          <a:p>
            <a:pPr marL="0" indent="0">
              <a:spcBef>
                <a:spcPct val="10000"/>
              </a:spcBef>
              <a:spcAft>
                <a:spcPct val="10000"/>
              </a:spcAft>
              <a:buNone/>
              <a:defRPr/>
            </a:pPr>
            <a:r>
              <a:rPr lang="en-US" altLang="en-US" sz="2400" dirty="0">
                <a:solidFill>
                  <a:schemeClr val="tx2"/>
                </a:solidFill>
                <a:effectLst>
                  <a:outerShdw blurRad="38100" dist="38100" dir="2700000" algn="tl">
                    <a:srgbClr val="C0C0C0"/>
                  </a:outerShdw>
                </a:effectLst>
              </a:rPr>
              <a:t>    C		   Low		     High	       	       High</a:t>
            </a:r>
          </a:p>
        </p:txBody>
      </p:sp>
      <p:sp>
        <p:nvSpPr>
          <p:cNvPr id="13318" name="Rectangle 6">
            <a:extLst>
              <a:ext uri="{FF2B5EF4-FFF2-40B4-BE49-F238E27FC236}">
                <a16:creationId xmlns:a16="http://schemas.microsoft.com/office/drawing/2014/main" id="{5E2ABA45-38DA-4423-A407-4B5DEB8E6E13}"/>
              </a:ext>
            </a:extLst>
          </p:cNvPr>
          <p:cNvSpPr>
            <a:spLocks noGrp="1" noChangeArrowheads="1"/>
          </p:cNvSpPr>
          <p:nvPr>
            <p:ph type="body" sz="half" idx="4294967295"/>
          </p:nvPr>
        </p:nvSpPr>
        <p:spPr>
          <a:xfrm>
            <a:off x="953875" y="4047986"/>
            <a:ext cx="7759700" cy="2120900"/>
          </a:xfrm>
          <a:solidFill>
            <a:schemeClr val="accent1"/>
          </a:solidFill>
          <a:ln w="12700" cap="flat">
            <a:solidFill>
              <a:schemeClr val="tx1"/>
            </a:solidFill>
            <a:miter lim="800000"/>
            <a:headEnd/>
            <a:tailEnd/>
          </a:ln>
        </p:spPr>
        <p:txBody>
          <a:bodyPr/>
          <a:lstStyle/>
          <a:p>
            <a:pPr marL="863600" indent="-863600">
              <a:spcBef>
                <a:spcPct val="10000"/>
              </a:spcBef>
              <a:spcAft>
                <a:spcPct val="10000"/>
              </a:spcAft>
              <a:buNone/>
            </a:pPr>
            <a:r>
              <a:rPr lang="en-US" altLang="en-US" dirty="0"/>
              <a:t>   1.   Profitability varies inversely with   liquidity.</a:t>
            </a:r>
          </a:p>
          <a:p>
            <a:pPr marL="863600" indent="-863600">
              <a:spcBef>
                <a:spcPct val="10000"/>
              </a:spcBef>
              <a:spcAft>
                <a:spcPct val="0"/>
              </a:spcAft>
              <a:buNone/>
            </a:pPr>
            <a:r>
              <a:rPr lang="en-US" altLang="en-US" dirty="0"/>
              <a:t>   2.   Profitability moves together with risk.</a:t>
            </a:r>
            <a:endParaRPr lang="en-US" altLang="en-US" sz="2400" dirty="0"/>
          </a:p>
          <a:p>
            <a:pPr marL="863600" indent="-863600">
              <a:spcBef>
                <a:spcPct val="0"/>
              </a:spcBef>
              <a:spcAft>
                <a:spcPct val="0"/>
              </a:spcAft>
              <a:buNone/>
            </a:pPr>
            <a:r>
              <a:rPr lang="en-US" altLang="en-US" dirty="0"/>
              <a:t>	(risk and return go hand in hand!)</a:t>
            </a:r>
          </a:p>
        </p:txBody>
      </p:sp>
      <p:sp>
        <p:nvSpPr>
          <p:cNvPr id="13320" name="Line 8">
            <a:extLst>
              <a:ext uri="{FF2B5EF4-FFF2-40B4-BE49-F238E27FC236}">
                <a16:creationId xmlns:a16="http://schemas.microsoft.com/office/drawing/2014/main" id="{0C08971B-D5BD-4CF5-BA10-ACB2A86162E9}"/>
              </a:ext>
            </a:extLst>
          </p:cNvPr>
          <p:cNvSpPr>
            <a:spLocks noChangeShapeType="1"/>
          </p:cNvSpPr>
          <p:nvPr/>
        </p:nvSpPr>
        <p:spPr bwMode="auto">
          <a:xfrm flipH="1">
            <a:off x="953870" y="1981200"/>
            <a:ext cx="10" cy="418768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1" name="Line 9">
            <a:extLst>
              <a:ext uri="{FF2B5EF4-FFF2-40B4-BE49-F238E27FC236}">
                <a16:creationId xmlns:a16="http://schemas.microsoft.com/office/drawing/2014/main" id="{C91889AA-9640-49DD-AD83-8B60A2208E67}"/>
              </a:ext>
            </a:extLst>
          </p:cNvPr>
          <p:cNvSpPr>
            <a:spLocks noChangeShapeType="1"/>
          </p:cNvSpPr>
          <p:nvPr/>
        </p:nvSpPr>
        <p:spPr bwMode="auto">
          <a:xfrm flipH="1">
            <a:off x="8713570" y="1730168"/>
            <a:ext cx="10" cy="443871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95458679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AA5B28D2-A920-4C23-957B-479010E86FEE}"/>
              </a:ext>
            </a:extLst>
          </p:cNvPr>
          <p:cNvSpPr>
            <a:spLocks noGrp="1" noChangeArrowheads="1"/>
          </p:cNvSpPr>
          <p:nvPr>
            <p:ph type="title"/>
          </p:nvPr>
        </p:nvSpPr>
        <p:spPr/>
        <p:txBody>
          <a:bodyPr/>
          <a:lstStyle/>
          <a:p>
            <a:pPr>
              <a:defRPr/>
            </a:pPr>
            <a:r>
              <a:rPr lang="en-US" altLang="en-US" dirty="0"/>
              <a:t>Classifications of Working Capital</a:t>
            </a:r>
          </a:p>
        </p:txBody>
      </p:sp>
      <p:sp>
        <p:nvSpPr>
          <p:cNvPr id="16388" name="Rectangle 4">
            <a:extLst>
              <a:ext uri="{FF2B5EF4-FFF2-40B4-BE49-F238E27FC236}">
                <a16:creationId xmlns:a16="http://schemas.microsoft.com/office/drawing/2014/main" id="{7266D8C2-7F8B-44CD-A796-0BF0B7DE7D4A}"/>
              </a:ext>
            </a:extLst>
          </p:cNvPr>
          <p:cNvSpPr>
            <a:spLocks noGrp="1" noChangeArrowheads="1"/>
          </p:cNvSpPr>
          <p:nvPr>
            <p:ph idx="1"/>
          </p:nvPr>
        </p:nvSpPr>
        <p:spPr/>
        <p:txBody>
          <a:bodyPr>
            <a:normAutofit/>
          </a:bodyPr>
          <a:lstStyle/>
          <a:p>
            <a:pPr>
              <a:spcBef>
                <a:spcPct val="20000"/>
              </a:spcBef>
              <a:spcAft>
                <a:spcPct val="20000"/>
              </a:spcAft>
              <a:buClr>
                <a:schemeClr val="tx2"/>
              </a:buClr>
              <a:buSzPct val="75000"/>
              <a:defRPr/>
            </a:pPr>
            <a:r>
              <a:rPr lang="en-US" altLang="en-US" i="1" u="sng" dirty="0">
                <a:solidFill>
                  <a:schemeClr val="hlink"/>
                </a:solidFill>
                <a:effectLst>
                  <a:outerShdw blurRad="38100" dist="38100" dir="2700000" algn="tl">
                    <a:srgbClr val="C0C0C0"/>
                  </a:outerShdw>
                </a:effectLst>
              </a:rPr>
              <a:t>Components</a:t>
            </a:r>
            <a:endParaRPr lang="en-US" altLang="en-US" dirty="0">
              <a:solidFill>
                <a:srgbClr val="000000"/>
              </a:solidFill>
            </a:endParaRPr>
          </a:p>
          <a:p>
            <a:pPr lvl="1">
              <a:spcBef>
                <a:spcPct val="20000"/>
              </a:spcBef>
              <a:spcAft>
                <a:spcPct val="20000"/>
              </a:spcAft>
              <a:buClr>
                <a:schemeClr val="tx2"/>
              </a:buClr>
              <a:buSzPct val="75000"/>
              <a:buFont typeface="Monotype Sorts" pitchFamily="2" charset="2"/>
              <a:buChar char="u"/>
              <a:defRPr/>
            </a:pPr>
            <a:r>
              <a:rPr lang="en-US" altLang="en-US" sz="2800" dirty="0">
                <a:solidFill>
                  <a:srgbClr val="000000"/>
                </a:solidFill>
              </a:rPr>
              <a:t>Cash, marketable securities, receivables, and inventory</a:t>
            </a:r>
          </a:p>
          <a:p>
            <a:pPr marL="457200" lvl="1" indent="0">
              <a:spcBef>
                <a:spcPct val="20000"/>
              </a:spcBef>
              <a:spcAft>
                <a:spcPct val="20000"/>
              </a:spcAft>
              <a:buClr>
                <a:schemeClr val="tx2"/>
              </a:buClr>
              <a:buSzPct val="75000"/>
              <a:buNone/>
              <a:defRPr/>
            </a:pPr>
            <a:endParaRPr lang="en-US" altLang="en-US" sz="2800" dirty="0">
              <a:solidFill>
                <a:srgbClr val="000000"/>
              </a:solidFill>
            </a:endParaRPr>
          </a:p>
          <a:p>
            <a:pPr marL="457200" indent="-457200">
              <a:defRPr/>
            </a:pPr>
            <a:r>
              <a:rPr lang="en-US" altLang="en-US" i="1" u="sng" dirty="0">
                <a:solidFill>
                  <a:srgbClr val="42B200"/>
                </a:solidFill>
                <a:effectLst>
                  <a:outerShdw blurRad="38100" dist="38100" dir="2700000" algn="tl">
                    <a:srgbClr val="C0C0C0"/>
                  </a:outerShdw>
                </a:effectLst>
              </a:rPr>
              <a:t>Time</a:t>
            </a:r>
            <a:endParaRPr lang="en-US" altLang="en-US" dirty="0"/>
          </a:p>
          <a:p>
            <a:pPr marL="1028700" lvl="1" indent="-457200">
              <a:defRPr/>
            </a:pPr>
            <a:r>
              <a:rPr lang="en-US" altLang="en-US" sz="2800" dirty="0"/>
              <a:t>Permanent</a:t>
            </a:r>
          </a:p>
          <a:p>
            <a:pPr marL="1028700" lvl="1" indent="-457200">
              <a:defRPr/>
            </a:pPr>
            <a:r>
              <a:rPr lang="en-US" altLang="en-US" sz="2800" dirty="0"/>
              <a:t>Temporary</a:t>
            </a:r>
          </a:p>
        </p:txBody>
      </p:sp>
    </p:spTree>
    <p:extLst>
      <p:ext uri="{BB962C8B-B14F-4D97-AF65-F5344CB8AC3E}">
        <p14:creationId xmlns:p14="http://schemas.microsoft.com/office/powerpoint/2010/main" val="20343903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left)">
                                      <p:cBhvr>
                                        <p:cTn id="7" dur="500"/>
                                        <p:tgtEl>
                                          <p:spTgt spid="1638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388">
                                            <p:txEl>
                                              <p:pRg st="1" end="1"/>
                                            </p:txEl>
                                          </p:spTgt>
                                        </p:tgtEl>
                                        <p:attrNameLst>
                                          <p:attrName>style.visibility</p:attrName>
                                        </p:attrNameLst>
                                      </p:cBhvr>
                                      <p:to>
                                        <p:strVal val="visible"/>
                                      </p:to>
                                    </p:set>
                                    <p:animEffect transition="in" filter="wipe(left)">
                                      <p:cBhvr>
                                        <p:cTn id="10" dur="500"/>
                                        <p:tgtEl>
                                          <p:spTgt spid="1638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6388">
                                            <p:txEl>
                                              <p:pRg st="3" end="3"/>
                                            </p:txEl>
                                          </p:spTgt>
                                        </p:tgtEl>
                                        <p:attrNameLst>
                                          <p:attrName>style.visibility</p:attrName>
                                        </p:attrNameLst>
                                      </p:cBhvr>
                                      <p:to>
                                        <p:strVal val="visible"/>
                                      </p:to>
                                    </p:set>
                                    <p:animEffect transition="in" filter="wipe(left)">
                                      <p:cBhvr>
                                        <p:cTn id="15" dur="500"/>
                                        <p:tgtEl>
                                          <p:spTgt spid="16388">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6388">
                                            <p:txEl>
                                              <p:pRg st="4" end="4"/>
                                            </p:txEl>
                                          </p:spTgt>
                                        </p:tgtEl>
                                        <p:attrNameLst>
                                          <p:attrName>style.visibility</p:attrName>
                                        </p:attrNameLst>
                                      </p:cBhvr>
                                      <p:to>
                                        <p:strVal val="visible"/>
                                      </p:to>
                                    </p:set>
                                    <p:animEffect transition="in" filter="wipe(left)">
                                      <p:cBhvr>
                                        <p:cTn id="18" dur="500"/>
                                        <p:tgtEl>
                                          <p:spTgt spid="16388">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388">
                                            <p:txEl>
                                              <p:pRg st="5" end="5"/>
                                            </p:txEl>
                                          </p:spTgt>
                                        </p:tgtEl>
                                        <p:attrNameLst>
                                          <p:attrName>style.visibility</p:attrName>
                                        </p:attrNameLst>
                                      </p:cBhvr>
                                      <p:to>
                                        <p:strVal val="visible"/>
                                      </p:to>
                                    </p:set>
                                    <p:animEffect transition="in" filter="wipe(left)">
                                      <p:cBhvr>
                                        <p:cTn id="21" dur="500"/>
                                        <p:tgtEl>
                                          <p:spTgt spid="163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50352373-04EC-4E02-9112-71C564B38CB1}"/>
              </a:ext>
            </a:extLst>
          </p:cNvPr>
          <p:cNvSpPr>
            <a:spLocks noGrp="1" noChangeArrowheads="1"/>
          </p:cNvSpPr>
          <p:nvPr>
            <p:ph type="title"/>
          </p:nvPr>
        </p:nvSpPr>
        <p:spPr/>
        <p:txBody>
          <a:bodyPr/>
          <a:lstStyle/>
          <a:p>
            <a:pPr>
              <a:defRPr/>
            </a:pPr>
            <a:r>
              <a:rPr lang="en-US" altLang="en-US" dirty="0"/>
              <a:t>Permanent Working Capital</a:t>
            </a:r>
          </a:p>
        </p:txBody>
      </p:sp>
      <p:sp>
        <p:nvSpPr>
          <p:cNvPr id="17412" name="Rectangle 4">
            <a:extLst>
              <a:ext uri="{FF2B5EF4-FFF2-40B4-BE49-F238E27FC236}">
                <a16:creationId xmlns:a16="http://schemas.microsoft.com/office/drawing/2014/main" id="{1DAE1EAD-D69C-42AD-82F1-F921E7F71E8D}"/>
              </a:ext>
            </a:extLst>
          </p:cNvPr>
          <p:cNvSpPr>
            <a:spLocks noGrp="1" noChangeArrowheads="1"/>
          </p:cNvSpPr>
          <p:nvPr>
            <p:ph type="body" idx="4294967295"/>
          </p:nvPr>
        </p:nvSpPr>
        <p:spPr>
          <a:xfrm>
            <a:off x="2864802" y="1690688"/>
            <a:ext cx="6375400" cy="812800"/>
          </a:xfrm>
          <a:solidFill>
            <a:schemeClr val="accent1"/>
          </a:solidFill>
          <a:ln w="25400" cap="flat">
            <a:solidFill>
              <a:schemeClr val="tx1"/>
            </a:solidFill>
            <a:miter lim="800000"/>
            <a:headEnd/>
            <a:tailEnd/>
          </a:ln>
        </p:spPr>
        <p:txBody>
          <a:bodyPr/>
          <a:lstStyle/>
          <a:p>
            <a:pPr marL="0" indent="0" algn="ctr">
              <a:buNone/>
              <a:defRPr/>
            </a:pPr>
            <a:r>
              <a:rPr lang="en-US" altLang="en-US" sz="2400" dirty="0">
                <a:solidFill>
                  <a:schemeClr val="hlink"/>
                </a:solidFill>
                <a:effectLst>
                  <a:outerShdw blurRad="38100" dist="38100" dir="2700000" algn="tl">
                    <a:srgbClr val="000000"/>
                  </a:outerShdw>
                </a:effectLst>
              </a:rPr>
              <a:t>The amount of current assets required to meet a firm’s long-term minimum needs.</a:t>
            </a:r>
          </a:p>
        </p:txBody>
      </p:sp>
      <p:sp>
        <p:nvSpPr>
          <p:cNvPr id="17414" name="Rectangle 6">
            <a:extLst>
              <a:ext uri="{FF2B5EF4-FFF2-40B4-BE49-F238E27FC236}">
                <a16:creationId xmlns:a16="http://schemas.microsoft.com/office/drawing/2014/main" id="{2E4E650E-CE44-4B32-A1D6-B658A077EB83}"/>
              </a:ext>
            </a:extLst>
          </p:cNvPr>
          <p:cNvSpPr>
            <a:spLocks noChangeArrowheads="1"/>
          </p:cNvSpPr>
          <p:nvPr/>
        </p:nvSpPr>
        <p:spPr bwMode="auto">
          <a:xfrm>
            <a:off x="5776914" y="4862514"/>
            <a:ext cx="2565703" cy="366767"/>
          </a:xfrm>
          <a:prstGeom prst="rect">
            <a:avLst/>
          </a:prstGeom>
          <a:noFill/>
          <a:ln>
            <a:noFill/>
          </a:ln>
          <a:effectLst/>
        </p:spPr>
        <p:txBody>
          <a:bodyPr wrap="none" lIns="90488" tIns="44450" rIns="90488" bIns="44450">
            <a:spAutoFit/>
          </a:bodyPr>
          <a:lstStyle/>
          <a:p>
            <a:pPr>
              <a:defRPr/>
            </a:pPr>
            <a:r>
              <a:rPr lang="en-US" altLang="en-US" i="1">
                <a:solidFill>
                  <a:schemeClr val="hlink"/>
                </a:solidFill>
                <a:effectLst>
                  <a:outerShdw blurRad="38100" dist="38100" dir="2700000" algn="tl">
                    <a:srgbClr val="C0C0C0"/>
                  </a:outerShdw>
                </a:effectLst>
              </a:rPr>
              <a:t>Permanent current assets</a:t>
            </a:r>
          </a:p>
        </p:txBody>
      </p:sp>
      <p:sp>
        <p:nvSpPr>
          <p:cNvPr id="15367" name="Rectangle 7">
            <a:extLst>
              <a:ext uri="{FF2B5EF4-FFF2-40B4-BE49-F238E27FC236}">
                <a16:creationId xmlns:a16="http://schemas.microsoft.com/office/drawing/2014/main" id="{A3D1AC54-09F2-4590-B49C-7ED7EF979AFD}"/>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5368" name="Rectangle 8">
            <a:extLst>
              <a:ext uri="{FF2B5EF4-FFF2-40B4-BE49-F238E27FC236}">
                <a16:creationId xmlns:a16="http://schemas.microsoft.com/office/drawing/2014/main" id="{BEB20A99-92BC-4E35-8FBF-084AF8FAC7D1}"/>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5369" name="Line 9">
            <a:extLst>
              <a:ext uri="{FF2B5EF4-FFF2-40B4-BE49-F238E27FC236}">
                <a16:creationId xmlns:a16="http://schemas.microsoft.com/office/drawing/2014/main" id="{DF3495B1-D0B6-4FBF-A760-BD7A03D2B385}"/>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0" name="Line 10">
            <a:extLst>
              <a:ext uri="{FF2B5EF4-FFF2-40B4-BE49-F238E27FC236}">
                <a16:creationId xmlns:a16="http://schemas.microsoft.com/office/drawing/2014/main" id="{7082BCE7-572A-4F5C-B86A-FA920593DC16}"/>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1" name="Line 11">
            <a:extLst>
              <a:ext uri="{FF2B5EF4-FFF2-40B4-BE49-F238E27FC236}">
                <a16:creationId xmlns:a16="http://schemas.microsoft.com/office/drawing/2014/main" id="{036A5D5D-E11A-42E8-86C1-A61B66679ED9}"/>
              </a:ext>
            </a:extLst>
          </p:cNvPr>
          <p:cNvSpPr>
            <a:spLocks noChangeShapeType="1"/>
          </p:cNvSpPr>
          <p:nvPr/>
        </p:nvSpPr>
        <p:spPr bwMode="auto">
          <a:xfrm flipV="1">
            <a:off x="2971800" y="3810000"/>
            <a:ext cx="6629400" cy="129540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2" name="Line 12">
            <a:extLst>
              <a:ext uri="{FF2B5EF4-FFF2-40B4-BE49-F238E27FC236}">
                <a16:creationId xmlns:a16="http://schemas.microsoft.com/office/drawing/2014/main" id="{6888AB03-6863-43B9-AB6F-FFC0F2286AD1}"/>
              </a:ext>
            </a:extLst>
          </p:cNvPr>
          <p:cNvSpPr>
            <a:spLocks noChangeShapeType="1"/>
          </p:cNvSpPr>
          <p:nvPr/>
        </p:nvSpPr>
        <p:spPr bwMode="auto">
          <a:xfrm flipV="1">
            <a:off x="7924800" y="41910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3" name="Line 13">
            <a:extLst>
              <a:ext uri="{FF2B5EF4-FFF2-40B4-BE49-F238E27FC236}">
                <a16:creationId xmlns:a16="http://schemas.microsoft.com/office/drawing/2014/main" id="{90C2BDD6-71A4-4926-9063-6F932043E0E8}"/>
              </a:ext>
            </a:extLst>
          </p:cNvPr>
          <p:cNvSpPr>
            <a:spLocks noChangeShapeType="1"/>
          </p:cNvSpPr>
          <p:nvPr/>
        </p:nvSpPr>
        <p:spPr bwMode="auto">
          <a:xfrm>
            <a:off x="7924800" y="5257800"/>
            <a:ext cx="0"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15792690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0EF8E84C-C4DD-41AF-B52F-3CEB652F9B5F}"/>
              </a:ext>
            </a:extLst>
          </p:cNvPr>
          <p:cNvSpPr>
            <a:spLocks noGrp="1" noChangeArrowheads="1"/>
          </p:cNvSpPr>
          <p:nvPr>
            <p:ph type="title"/>
          </p:nvPr>
        </p:nvSpPr>
        <p:spPr/>
        <p:txBody>
          <a:bodyPr/>
          <a:lstStyle/>
          <a:p>
            <a:pPr>
              <a:defRPr/>
            </a:pPr>
            <a:r>
              <a:rPr lang="en-US" altLang="en-US" dirty="0"/>
              <a:t>Temporary Working Capital</a:t>
            </a:r>
          </a:p>
        </p:txBody>
      </p:sp>
      <p:sp>
        <p:nvSpPr>
          <p:cNvPr id="18436" name="Rectangle 4">
            <a:extLst>
              <a:ext uri="{FF2B5EF4-FFF2-40B4-BE49-F238E27FC236}">
                <a16:creationId xmlns:a16="http://schemas.microsoft.com/office/drawing/2014/main" id="{F21C2E44-EAAD-40CC-A91A-C2B4F09293B0}"/>
              </a:ext>
            </a:extLst>
          </p:cNvPr>
          <p:cNvSpPr>
            <a:spLocks noGrp="1" noChangeArrowheads="1"/>
          </p:cNvSpPr>
          <p:nvPr>
            <p:ph type="body" idx="4294967295"/>
          </p:nvPr>
        </p:nvSpPr>
        <p:spPr>
          <a:xfrm>
            <a:off x="2971473" y="1747728"/>
            <a:ext cx="6375400" cy="812800"/>
          </a:xfrm>
          <a:solidFill>
            <a:schemeClr val="accent1"/>
          </a:solidFill>
          <a:ln w="25400" cap="flat">
            <a:solidFill>
              <a:schemeClr val="tx1"/>
            </a:solidFill>
            <a:miter lim="800000"/>
            <a:headEnd/>
            <a:tailEnd/>
          </a:ln>
        </p:spPr>
        <p:txBody>
          <a:bodyPr/>
          <a:lstStyle/>
          <a:p>
            <a:pPr marL="0" indent="0" algn="ctr">
              <a:buNone/>
              <a:defRPr/>
            </a:pPr>
            <a:r>
              <a:rPr lang="en-US" altLang="en-US" sz="2400">
                <a:solidFill>
                  <a:srgbClr val="42B200"/>
                </a:solidFill>
                <a:effectLst>
                  <a:outerShdw blurRad="38100" dist="38100" dir="2700000" algn="tl">
                    <a:srgbClr val="000000"/>
                  </a:outerShdw>
                </a:effectLst>
              </a:rPr>
              <a:t>The amount of current assets that varies with seasonal requirements.</a:t>
            </a:r>
          </a:p>
        </p:txBody>
      </p:sp>
      <p:sp>
        <p:nvSpPr>
          <p:cNvPr id="18438" name="Rectangle 6">
            <a:extLst>
              <a:ext uri="{FF2B5EF4-FFF2-40B4-BE49-F238E27FC236}">
                <a16:creationId xmlns:a16="http://schemas.microsoft.com/office/drawing/2014/main" id="{2255701F-866D-4C26-A852-5312003D1C2D}"/>
              </a:ext>
            </a:extLst>
          </p:cNvPr>
          <p:cNvSpPr>
            <a:spLocks noChangeArrowheads="1"/>
          </p:cNvSpPr>
          <p:nvPr/>
        </p:nvSpPr>
        <p:spPr bwMode="auto">
          <a:xfrm>
            <a:off x="5776914" y="4862514"/>
            <a:ext cx="2565703" cy="366767"/>
          </a:xfrm>
          <a:prstGeom prst="rect">
            <a:avLst/>
          </a:prstGeom>
          <a:noFill/>
          <a:ln>
            <a:noFill/>
          </a:ln>
          <a:effectLst/>
        </p:spPr>
        <p:txBody>
          <a:bodyPr wrap="none" lIns="90488" tIns="44450" rIns="90488" bIns="44450">
            <a:spAutoFit/>
          </a:bodyPr>
          <a:lstStyle/>
          <a:p>
            <a:pPr>
              <a:defRPr/>
            </a:pPr>
            <a:r>
              <a:rPr lang="en-US" altLang="en-US" i="1">
                <a:solidFill>
                  <a:schemeClr val="hlink"/>
                </a:solidFill>
                <a:effectLst>
                  <a:outerShdw blurRad="38100" dist="38100" dir="2700000" algn="tl">
                    <a:srgbClr val="C0C0C0"/>
                  </a:outerShdw>
                </a:effectLst>
              </a:rPr>
              <a:t>Permanent current assets</a:t>
            </a:r>
          </a:p>
        </p:txBody>
      </p:sp>
      <p:sp>
        <p:nvSpPr>
          <p:cNvPr id="16391" name="Rectangle 7">
            <a:extLst>
              <a:ext uri="{FF2B5EF4-FFF2-40B4-BE49-F238E27FC236}">
                <a16:creationId xmlns:a16="http://schemas.microsoft.com/office/drawing/2014/main" id="{573911C5-4D17-4247-9665-218C1DAF82F3}"/>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6392" name="Rectangle 8">
            <a:extLst>
              <a:ext uri="{FF2B5EF4-FFF2-40B4-BE49-F238E27FC236}">
                <a16:creationId xmlns:a16="http://schemas.microsoft.com/office/drawing/2014/main" id="{71B29FE2-B619-4F35-AA01-D64257E04F34}"/>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6393" name="Line 9">
            <a:extLst>
              <a:ext uri="{FF2B5EF4-FFF2-40B4-BE49-F238E27FC236}">
                <a16:creationId xmlns:a16="http://schemas.microsoft.com/office/drawing/2014/main" id="{07C40E42-17CB-45BD-96E5-9445CE1E3232}"/>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10">
            <a:extLst>
              <a:ext uri="{FF2B5EF4-FFF2-40B4-BE49-F238E27FC236}">
                <a16:creationId xmlns:a16="http://schemas.microsoft.com/office/drawing/2014/main" id="{7E37FDCF-57F0-4A70-A085-349CE2D56407}"/>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5" name="Line 11">
            <a:extLst>
              <a:ext uri="{FF2B5EF4-FFF2-40B4-BE49-F238E27FC236}">
                <a16:creationId xmlns:a16="http://schemas.microsoft.com/office/drawing/2014/main" id="{64B9B97B-3EE8-4A98-9748-1D80116B8892}"/>
              </a:ext>
            </a:extLst>
          </p:cNvPr>
          <p:cNvSpPr>
            <a:spLocks noChangeShapeType="1"/>
          </p:cNvSpPr>
          <p:nvPr/>
        </p:nvSpPr>
        <p:spPr bwMode="auto">
          <a:xfrm flipV="1">
            <a:off x="2971800" y="3810000"/>
            <a:ext cx="6629400" cy="129540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6" name="Line 12">
            <a:extLst>
              <a:ext uri="{FF2B5EF4-FFF2-40B4-BE49-F238E27FC236}">
                <a16:creationId xmlns:a16="http://schemas.microsoft.com/office/drawing/2014/main" id="{A18BC47E-3610-4802-9845-E7C230F9E963}"/>
              </a:ext>
            </a:extLst>
          </p:cNvPr>
          <p:cNvSpPr>
            <a:spLocks noChangeShapeType="1"/>
          </p:cNvSpPr>
          <p:nvPr/>
        </p:nvSpPr>
        <p:spPr bwMode="auto">
          <a:xfrm flipV="1">
            <a:off x="7924800" y="4191000"/>
            <a:ext cx="0" cy="7620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7" name="Line 13">
            <a:extLst>
              <a:ext uri="{FF2B5EF4-FFF2-40B4-BE49-F238E27FC236}">
                <a16:creationId xmlns:a16="http://schemas.microsoft.com/office/drawing/2014/main" id="{119D934C-E122-4F4D-A23A-06312FE1FD91}"/>
              </a:ext>
            </a:extLst>
          </p:cNvPr>
          <p:cNvSpPr>
            <a:spLocks noChangeShapeType="1"/>
          </p:cNvSpPr>
          <p:nvPr/>
        </p:nvSpPr>
        <p:spPr bwMode="auto">
          <a:xfrm>
            <a:off x="7924800" y="5257800"/>
            <a:ext cx="0" cy="685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8" name="Freeform 14">
            <a:extLst>
              <a:ext uri="{FF2B5EF4-FFF2-40B4-BE49-F238E27FC236}">
                <a16:creationId xmlns:a16="http://schemas.microsoft.com/office/drawing/2014/main" id="{59DFC5B4-09CC-4E52-BACD-C79CF7EE4D7C}"/>
              </a:ext>
            </a:extLst>
          </p:cNvPr>
          <p:cNvSpPr>
            <a:spLocks/>
          </p:cNvSpPr>
          <p:nvPr/>
        </p:nvSpPr>
        <p:spPr bwMode="auto">
          <a:xfrm>
            <a:off x="2971800" y="2908300"/>
            <a:ext cx="6605588" cy="2198688"/>
          </a:xfrm>
          <a:custGeom>
            <a:avLst/>
            <a:gdLst>
              <a:gd name="T0" fmla="*/ 36513 w 4161"/>
              <a:gd name="T1" fmla="*/ 2130425 h 1385"/>
              <a:gd name="T2" fmla="*/ 76200 w 4161"/>
              <a:gd name="T3" fmla="*/ 2006600 h 1385"/>
              <a:gd name="T4" fmla="*/ 114300 w 4161"/>
              <a:gd name="T5" fmla="*/ 1892300 h 1385"/>
              <a:gd name="T6" fmla="*/ 166688 w 4161"/>
              <a:gd name="T7" fmla="*/ 1766888 h 1385"/>
              <a:gd name="T8" fmla="*/ 254000 w 4161"/>
              <a:gd name="T9" fmla="*/ 1663700 h 1385"/>
              <a:gd name="T10" fmla="*/ 368300 w 4161"/>
              <a:gd name="T11" fmla="*/ 1574800 h 1385"/>
              <a:gd name="T12" fmla="*/ 482600 w 4161"/>
              <a:gd name="T13" fmla="*/ 1511300 h 1385"/>
              <a:gd name="T14" fmla="*/ 593725 w 4161"/>
              <a:gd name="T15" fmla="*/ 1484313 h 1385"/>
              <a:gd name="T16" fmla="*/ 725488 w 4161"/>
              <a:gd name="T17" fmla="*/ 1479550 h 1385"/>
              <a:gd name="T18" fmla="*/ 871538 w 4161"/>
              <a:gd name="T19" fmla="*/ 1490663 h 1385"/>
              <a:gd name="T20" fmla="*/ 1003300 w 4161"/>
              <a:gd name="T21" fmla="*/ 1524000 h 1385"/>
              <a:gd name="T22" fmla="*/ 1122363 w 4161"/>
              <a:gd name="T23" fmla="*/ 1568450 h 1385"/>
              <a:gd name="T24" fmla="*/ 1231900 w 4161"/>
              <a:gd name="T25" fmla="*/ 1612900 h 1385"/>
              <a:gd name="T26" fmla="*/ 1346200 w 4161"/>
              <a:gd name="T27" fmla="*/ 1663700 h 1385"/>
              <a:gd name="T28" fmla="*/ 1473200 w 4161"/>
              <a:gd name="T29" fmla="*/ 1714500 h 1385"/>
              <a:gd name="T30" fmla="*/ 1595438 w 4161"/>
              <a:gd name="T31" fmla="*/ 1773238 h 1385"/>
              <a:gd name="T32" fmla="*/ 1716088 w 4161"/>
              <a:gd name="T33" fmla="*/ 1814513 h 1385"/>
              <a:gd name="T34" fmla="*/ 1874838 w 4161"/>
              <a:gd name="T35" fmla="*/ 1803400 h 1385"/>
              <a:gd name="T36" fmla="*/ 2039938 w 4161"/>
              <a:gd name="T37" fmla="*/ 1736725 h 1385"/>
              <a:gd name="T38" fmla="*/ 2233613 w 4161"/>
              <a:gd name="T39" fmla="*/ 1608138 h 1385"/>
              <a:gd name="T40" fmla="*/ 2395538 w 4161"/>
              <a:gd name="T41" fmla="*/ 1474788 h 1385"/>
              <a:gd name="T42" fmla="*/ 2476500 w 4161"/>
              <a:gd name="T43" fmla="*/ 1371600 h 1385"/>
              <a:gd name="T44" fmla="*/ 2560638 w 4161"/>
              <a:gd name="T45" fmla="*/ 1263650 h 1385"/>
              <a:gd name="T46" fmla="*/ 2647950 w 4161"/>
              <a:gd name="T47" fmla="*/ 1154113 h 1385"/>
              <a:gd name="T48" fmla="*/ 2730500 w 4161"/>
              <a:gd name="T49" fmla="*/ 1041400 h 1385"/>
              <a:gd name="T50" fmla="*/ 2819400 w 4161"/>
              <a:gd name="T51" fmla="*/ 927100 h 1385"/>
              <a:gd name="T52" fmla="*/ 2903538 w 4161"/>
              <a:gd name="T53" fmla="*/ 830263 h 1385"/>
              <a:gd name="T54" fmla="*/ 3011488 w 4161"/>
              <a:gd name="T55" fmla="*/ 738188 h 1385"/>
              <a:gd name="T56" fmla="*/ 3151188 w 4161"/>
              <a:gd name="T57" fmla="*/ 698500 h 1385"/>
              <a:gd name="T58" fmla="*/ 3268663 w 4161"/>
              <a:gd name="T59" fmla="*/ 715963 h 1385"/>
              <a:gd name="T60" fmla="*/ 3365500 w 4161"/>
              <a:gd name="T61" fmla="*/ 749300 h 1385"/>
              <a:gd name="T62" fmla="*/ 3479800 w 4161"/>
              <a:gd name="T63" fmla="*/ 800100 h 1385"/>
              <a:gd name="T64" fmla="*/ 3594100 w 4161"/>
              <a:gd name="T65" fmla="*/ 863600 h 1385"/>
              <a:gd name="T66" fmla="*/ 3716338 w 4161"/>
              <a:gd name="T67" fmla="*/ 944563 h 1385"/>
              <a:gd name="T68" fmla="*/ 3835400 w 4161"/>
              <a:gd name="T69" fmla="*/ 1011238 h 1385"/>
              <a:gd name="T70" fmla="*/ 3940175 w 4161"/>
              <a:gd name="T71" fmla="*/ 1065213 h 1385"/>
              <a:gd name="T72" fmla="*/ 4064000 w 4161"/>
              <a:gd name="T73" fmla="*/ 1122363 h 1385"/>
              <a:gd name="T74" fmla="*/ 4173538 w 4161"/>
              <a:gd name="T75" fmla="*/ 1176338 h 1385"/>
              <a:gd name="T76" fmla="*/ 4284663 w 4161"/>
              <a:gd name="T77" fmla="*/ 1222375 h 1385"/>
              <a:gd name="T78" fmla="*/ 4387850 w 4161"/>
              <a:gd name="T79" fmla="*/ 1265238 h 1385"/>
              <a:gd name="T80" fmla="*/ 4511675 w 4161"/>
              <a:gd name="T81" fmla="*/ 1282700 h 1385"/>
              <a:gd name="T82" fmla="*/ 4635500 w 4161"/>
              <a:gd name="T83" fmla="*/ 1257300 h 1385"/>
              <a:gd name="T84" fmla="*/ 4762500 w 4161"/>
              <a:gd name="T85" fmla="*/ 1155700 h 1385"/>
              <a:gd name="T86" fmla="*/ 4838700 w 4161"/>
              <a:gd name="T87" fmla="*/ 1041400 h 1385"/>
              <a:gd name="T88" fmla="*/ 4902200 w 4161"/>
              <a:gd name="T89" fmla="*/ 927100 h 1385"/>
              <a:gd name="T90" fmla="*/ 4953000 w 4161"/>
              <a:gd name="T91" fmla="*/ 814388 h 1385"/>
              <a:gd name="T92" fmla="*/ 5003800 w 4161"/>
              <a:gd name="T93" fmla="*/ 685800 h 1385"/>
              <a:gd name="T94" fmla="*/ 5054600 w 4161"/>
              <a:gd name="T95" fmla="*/ 571500 h 1385"/>
              <a:gd name="T96" fmla="*/ 5118100 w 4161"/>
              <a:gd name="T97" fmla="*/ 457200 h 1385"/>
              <a:gd name="T98" fmla="*/ 5197475 w 4161"/>
              <a:gd name="T99" fmla="*/ 320675 h 1385"/>
              <a:gd name="T100" fmla="*/ 5295900 w 4161"/>
              <a:gd name="T101" fmla="*/ 203200 h 1385"/>
              <a:gd name="T102" fmla="*/ 5410200 w 4161"/>
              <a:gd name="T103" fmla="*/ 127000 h 1385"/>
              <a:gd name="T104" fmla="*/ 5524500 w 4161"/>
              <a:gd name="T105" fmla="*/ 63500 h 1385"/>
              <a:gd name="T106" fmla="*/ 5635625 w 4161"/>
              <a:gd name="T107" fmla="*/ 30163 h 1385"/>
              <a:gd name="T108" fmla="*/ 5743575 w 4161"/>
              <a:gd name="T109" fmla="*/ 14288 h 1385"/>
              <a:gd name="T110" fmla="*/ 5868988 w 4161"/>
              <a:gd name="T111" fmla="*/ 1588 h 1385"/>
              <a:gd name="T112" fmla="*/ 5989638 w 4161"/>
              <a:gd name="T113" fmla="*/ 6350 h 1385"/>
              <a:gd name="T114" fmla="*/ 6096000 w 4161"/>
              <a:gd name="T115" fmla="*/ 25400 h 1385"/>
              <a:gd name="T116" fmla="*/ 6207125 w 4161"/>
              <a:gd name="T117" fmla="*/ 66675 h 1385"/>
              <a:gd name="T118" fmla="*/ 6324600 w 4161"/>
              <a:gd name="T119" fmla="*/ 139700 h 1385"/>
              <a:gd name="T120" fmla="*/ 6438900 w 4161"/>
              <a:gd name="T121" fmla="*/ 215900 h 1385"/>
              <a:gd name="T122" fmla="*/ 6540500 w 4161"/>
              <a:gd name="T123" fmla="*/ 304800 h 13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61" h="1385">
                <a:moveTo>
                  <a:pt x="0" y="1384"/>
                </a:moveTo>
                <a:lnTo>
                  <a:pt x="11" y="1365"/>
                </a:lnTo>
                <a:lnTo>
                  <a:pt x="23" y="1342"/>
                </a:lnTo>
                <a:lnTo>
                  <a:pt x="32" y="1312"/>
                </a:lnTo>
                <a:lnTo>
                  <a:pt x="40" y="1288"/>
                </a:lnTo>
                <a:lnTo>
                  <a:pt x="48" y="1264"/>
                </a:lnTo>
                <a:lnTo>
                  <a:pt x="56" y="1240"/>
                </a:lnTo>
                <a:lnTo>
                  <a:pt x="64" y="1216"/>
                </a:lnTo>
                <a:lnTo>
                  <a:pt x="72" y="1192"/>
                </a:lnTo>
                <a:lnTo>
                  <a:pt x="80" y="1168"/>
                </a:lnTo>
                <a:lnTo>
                  <a:pt x="92" y="1141"/>
                </a:lnTo>
                <a:lnTo>
                  <a:pt x="105" y="1113"/>
                </a:lnTo>
                <a:lnTo>
                  <a:pt x="123" y="1088"/>
                </a:lnTo>
                <a:lnTo>
                  <a:pt x="139" y="1069"/>
                </a:lnTo>
                <a:lnTo>
                  <a:pt x="160" y="1048"/>
                </a:lnTo>
                <a:lnTo>
                  <a:pt x="184" y="1024"/>
                </a:lnTo>
                <a:lnTo>
                  <a:pt x="208" y="1008"/>
                </a:lnTo>
                <a:lnTo>
                  <a:pt x="232" y="992"/>
                </a:lnTo>
                <a:lnTo>
                  <a:pt x="256" y="976"/>
                </a:lnTo>
                <a:lnTo>
                  <a:pt x="281" y="962"/>
                </a:lnTo>
                <a:lnTo>
                  <a:pt x="304" y="952"/>
                </a:lnTo>
                <a:lnTo>
                  <a:pt x="327" y="946"/>
                </a:lnTo>
                <a:lnTo>
                  <a:pt x="351" y="940"/>
                </a:lnTo>
                <a:lnTo>
                  <a:pt x="374" y="935"/>
                </a:lnTo>
                <a:lnTo>
                  <a:pt x="402" y="934"/>
                </a:lnTo>
                <a:lnTo>
                  <a:pt x="434" y="931"/>
                </a:lnTo>
                <a:lnTo>
                  <a:pt x="457" y="932"/>
                </a:lnTo>
                <a:lnTo>
                  <a:pt x="485" y="931"/>
                </a:lnTo>
                <a:lnTo>
                  <a:pt x="518" y="934"/>
                </a:lnTo>
                <a:lnTo>
                  <a:pt x="549" y="939"/>
                </a:lnTo>
                <a:lnTo>
                  <a:pt x="584" y="944"/>
                </a:lnTo>
                <a:lnTo>
                  <a:pt x="608" y="952"/>
                </a:lnTo>
                <a:lnTo>
                  <a:pt x="632" y="960"/>
                </a:lnTo>
                <a:lnTo>
                  <a:pt x="656" y="968"/>
                </a:lnTo>
                <a:lnTo>
                  <a:pt x="684" y="980"/>
                </a:lnTo>
                <a:lnTo>
                  <a:pt x="707" y="988"/>
                </a:lnTo>
                <a:lnTo>
                  <a:pt x="733" y="998"/>
                </a:lnTo>
                <a:lnTo>
                  <a:pt x="755" y="1007"/>
                </a:lnTo>
                <a:lnTo>
                  <a:pt x="776" y="1016"/>
                </a:lnTo>
                <a:lnTo>
                  <a:pt x="795" y="1025"/>
                </a:lnTo>
                <a:lnTo>
                  <a:pt x="824" y="1036"/>
                </a:lnTo>
                <a:lnTo>
                  <a:pt x="848" y="1048"/>
                </a:lnTo>
                <a:lnTo>
                  <a:pt x="872" y="1056"/>
                </a:lnTo>
                <a:lnTo>
                  <a:pt x="904" y="1072"/>
                </a:lnTo>
                <a:lnTo>
                  <a:pt x="928" y="1080"/>
                </a:lnTo>
                <a:lnTo>
                  <a:pt x="951" y="1094"/>
                </a:lnTo>
                <a:lnTo>
                  <a:pt x="975" y="1105"/>
                </a:lnTo>
                <a:lnTo>
                  <a:pt x="1005" y="1117"/>
                </a:lnTo>
                <a:lnTo>
                  <a:pt x="1029" y="1127"/>
                </a:lnTo>
                <a:lnTo>
                  <a:pt x="1058" y="1138"/>
                </a:lnTo>
                <a:lnTo>
                  <a:pt x="1081" y="1143"/>
                </a:lnTo>
                <a:lnTo>
                  <a:pt x="1106" y="1144"/>
                </a:lnTo>
                <a:lnTo>
                  <a:pt x="1142" y="1142"/>
                </a:lnTo>
                <a:lnTo>
                  <a:pt x="1181" y="1136"/>
                </a:lnTo>
                <a:lnTo>
                  <a:pt x="1211" y="1126"/>
                </a:lnTo>
                <a:lnTo>
                  <a:pt x="1247" y="1112"/>
                </a:lnTo>
                <a:lnTo>
                  <a:pt x="1285" y="1094"/>
                </a:lnTo>
                <a:lnTo>
                  <a:pt x="1325" y="1070"/>
                </a:lnTo>
                <a:lnTo>
                  <a:pt x="1369" y="1041"/>
                </a:lnTo>
                <a:lnTo>
                  <a:pt x="1407" y="1013"/>
                </a:lnTo>
                <a:lnTo>
                  <a:pt x="1456" y="976"/>
                </a:lnTo>
                <a:lnTo>
                  <a:pt x="1488" y="952"/>
                </a:lnTo>
                <a:lnTo>
                  <a:pt x="1509" y="929"/>
                </a:lnTo>
                <a:lnTo>
                  <a:pt x="1528" y="912"/>
                </a:lnTo>
                <a:lnTo>
                  <a:pt x="1544" y="888"/>
                </a:lnTo>
                <a:lnTo>
                  <a:pt x="1560" y="864"/>
                </a:lnTo>
                <a:lnTo>
                  <a:pt x="1579" y="842"/>
                </a:lnTo>
                <a:lnTo>
                  <a:pt x="1592" y="824"/>
                </a:lnTo>
                <a:lnTo>
                  <a:pt x="1613" y="796"/>
                </a:lnTo>
                <a:lnTo>
                  <a:pt x="1633" y="771"/>
                </a:lnTo>
                <a:lnTo>
                  <a:pt x="1648" y="752"/>
                </a:lnTo>
                <a:lnTo>
                  <a:pt x="1668" y="727"/>
                </a:lnTo>
                <a:lnTo>
                  <a:pt x="1686" y="706"/>
                </a:lnTo>
                <a:lnTo>
                  <a:pt x="1704" y="680"/>
                </a:lnTo>
                <a:lnTo>
                  <a:pt x="1720" y="656"/>
                </a:lnTo>
                <a:lnTo>
                  <a:pt x="1736" y="632"/>
                </a:lnTo>
                <a:lnTo>
                  <a:pt x="1757" y="607"/>
                </a:lnTo>
                <a:lnTo>
                  <a:pt x="1776" y="584"/>
                </a:lnTo>
                <a:lnTo>
                  <a:pt x="1794" y="563"/>
                </a:lnTo>
                <a:lnTo>
                  <a:pt x="1808" y="544"/>
                </a:lnTo>
                <a:lnTo>
                  <a:pt x="1829" y="523"/>
                </a:lnTo>
                <a:lnTo>
                  <a:pt x="1848" y="504"/>
                </a:lnTo>
                <a:lnTo>
                  <a:pt x="1871" y="483"/>
                </a:lnTo>
                <a:lnTo>
                  <a:pt x="1897" y="465"/>
                </a:lnTo>
                <a:lnTo>
                  <a:pt x="1922" y="452"/>
                </a:lnTo>
                <a:lnTo>
                  <a:pt x="1955" y="443"/>
                </a:lnTo>
                <a:lnTo>
                  <a:pt x="1985" y="440"/>
                </a:lnTo>
                <a:lnTo>
                  <a:pt x="2016" y="443"/>
                </a:lnTo>
                <a:lnTo>
                  <a:pt x="2035" y="447"/>
                </a:lnTo>
                <a:lnTo>
                  <a:pt x="2059" y="451"/>
                </a:lnTo>
                <a:lnTo>
                  <a:pt x="2080" y="458"/>
                </a:lnTo>
                <a:lnTo>
                  <a:pt x="2101" y="464"/>
                </a:lnTo>
                <a:lnTo>
                  <a:pt x="2120" y="472"/>
                </a:lnTo>
                <a:lnTo>
                  <a:pt x="2144" y="480"/>
                </a:lnTo>
                <a:lnTo>
                  <a:pt x="2170" y="493"/>
                </a:lnTo>
                <a:lnTo>
                  <a:pt x="2192" y="504"/>
                </a:lnTo>
                <a:lnTo>
                  <a:pt x="2215" y="515"/>
                </a:lnTo>
                <a:lnTo>
                  <a:pt x="2240" y="528"/>
                </a:lnTo>
                <a:lnTo>
                  <a:pt x="2264" y="544"/>
                </a:lnTo>
                <a:lnTo>
                  <a:pt x="2288" y="560"/>
                </a:lnTo>
                <a:lnTo>
                  <a:pt x="2312" y="576"/>
                </a:lnTo>
                <a:lnTo>
                  <a:pt x="2341" y="595"/>
                </a:lnTo>
                <a:lnTo>
                  <a:pt x="2368" y="608"/>
                </a:lnTo>
                <a:lnTo>
                  <a:pt x="2392" y="624"/>
                </a:lnTo>
                <a:lnTo>
                  <a:pt x="2416" y="637"/>
                </a:lnTo>
                <a:lnTo>
                  <a:pt x="2440" y="651"/>
                </a:lnTo>
                <a:lnTo>
                  <a:pt x="2459" y="659"/>
                </a:lnTo>
                <a:lnTo>
                  <a:pt x="2482" y="671"/>
                </a:lnTo>
                <a:lnTo>
                  <a:pt x="2507" y="683"/>
                </a:lnTo>
                <a:lnTo>
                  <a:pt x="2536" y="697"/>
                </a:lnTo>
                <a:lnTo>
                  <a:pt x="2560" y="707"/>
                </a:lnTo>
                <a:lnTo>
                  <a:pt x="2585" y="719"/>
                </a:lnTo>
                <a:lnTo>
                  <a:pt x="2605" y="730"/>
                </a:lnTo>
                <a:lnTo>
                  <a:pt x="2629" y="741"/>
                </a:lnTo>
                <a:lnTo>
                  <a:pt x="2655" y="751"/>
                </a:lnTo>
                <a:lnTo>
                  <a:pt x="2679" y="761"/>
                </a:lnTo>
                <a:lnTo>
                  <a:pt x="2699" y="770"/>
                </a:lnTo>
                <a:lnTo>
                  <a:pt x="2722" y="779"/>
                </a:lnTo>
                <a:lnTo>
                  <a:pt x="2742" y="787"/>
                </a:lnTo>
                <a:lnTo>
                  <a:pt x="2764" y="797"/>
                </a:lnTo>
                <a:lnTo>
                  <a:pt x="2788" y="802"/>
                </a:lnTo>
                <a:lnTo>
                  <a:pt x="2818" y="807"/>
                </a:lnTo>
                <a:lnTo>
                  <a:pt x="2842" y="808"/>
                </a:lnTo>
                <a:lnTo>
                  <a:pt x="2869" y="806"/>
                </a:lnTo>
                <a:lnTo>
                  <a:pt x="2893" y="799"/>
                </a:lnTo>
                <a:lnTo>
                  <a:pt x="2920" y="792"/>
                </a:lnTo>
                <a:lnTo>
                  <a:pt x="2950" y="771"/>
                </a:lnTo>
                <a:lnTo>
                  <a:pt x="2976" y="752"/>
                </a:lnTo>
                <a:lnTo>
                  <a:pt x="3000" y="728"/>
                </a:lnTo>
                <a:lnTo>
                  <a:pt x="3016" y="704"/>
                </a:lnTo>
                <a:lnTo>
                  <a:pt x="3032" y="680"/>
                </a:lnTo>
                <a:lnTo>
                  <a:pt x="3048" y="656"/>
                </a:lnTo>
                <a:lnTo>
                  <a:pt x="3064" y="632"/>
                </a:lnTo>
                <a:lnTo>
                  <a:pt x="3078" y="608"/>
                </a:lnTo>
                <a:lnTo>
                  <a:pt x="3088" y="584"/>
                </a:lnTo>
                <a:lnTo>
                  <a:pt x="3097" y="562"/>
                </a:lnTo>
                <a:lnTo>
                  <a:pt x="3109" y="541"/>
                </a:lnTo>
                <a:lnTo>
                  <a:pt x="3120" y="513"/>
                </a:lnTo>
                <a:lnTo>
                  <a:pt x="3132" y="484"/>
                </a:lnTo>
                <a:lnTo>
                  <a:pt x="3141" y="457"/>
                </a:lnTo>
                <a:lnTo>
                  <a:pt x="3152" y="432"/>
                </a:lnTo>
                <a:lnTo>
                  <a:pt x="3160" y="408"/>
                </a:lnTo>
                <a:lnTo>
                  <a:pt x="3174" y="381"/>
                </a:lnTo>
                <a:lnTo>
                  <a:pt x="3184" y="360"/>
                </a:lnTo>
                <a:lnTo>
                  <a:pt x="3197" y="333"/>
                </a:lnTo>
                <a:lnTo>
                  <a:pt x="3210" y="312"/>
                </a:lnTo>
                <a:lnTo>
                  <a:pt x="3224" y="288"/>
                </a:lnTo>
                <a:lnTo>
                  <a:pt x="3240" y="256"/>
                </a:lnTo>
                <a:lnTo>
                  <a:pt x="3256" y="223"/>
                </a:lnTo>
                <a:lnTo>
                  <a:pt x="3274" y="202"/>
                </a:lnTo>
                <a:lnTo>
                  <a:pt x="3295" y="174"/>
                </a:lnTo>
                <a:lnTo>
                  <a:pt x="3313" y="150"/>
                </a:lnTo>
                <a:lnTo>
                  <a:pt x="3336" y="128"/>
                </a:lnTo>
                <a:lnTo>
                  <a:pt x="3360" y="112"/>
                </a:lnTo>
                <a:lnTo>
                  <a:pt x="3384" y="96"/>
                </a:lnTo>
                <a:lnTo>
                  <a:pt x="3408" y="80"/>
                </a:lnTo>
                <a:lnTo>
                  <a:pt x="3432" y="64"/>
                </a:lnTo>
                <a:lnTo>
                  <a:pt x="3457" y="49"/>
                </a:lnTo>
                <a:lnTo>
                  <a:pt x="3480" y="40"/>
                </a:lnTo>
                <a:lnTo>
                  <a:pt x="3504" y="32"/>
                </a:lnTo>
                <a:lnTo>
                  <a:pt x="3528" y="24"/>
                </a:lnTo>
                <a:lnTo>
                  <a:pt x="3550" y="19"/>
                </a:lnTo>
                <a:lnTo>
                  <a:pt x="3574" y="13"/>
                </a:lnTo>
                <a:lnTo>
                  <a:pt x="3598" y="10"/>
                </a:lnTo>
                <a:lnTo>
                  <a:pt x="3618" y="9"/>
                </a:lnTo>
                <a:lnTo>
                  <a:pt x="3641" y="6"/>
                </a:lnTo>
                <a:lnTo>
                  <a:pt x="3670" y="3"/>
                </a:lnTo>
                <a:lnTo>
                  <a:pt x="3697" y="1"/>
                </a:lnTo>
                <a:lnTo>
                  <a:pt x="3725" y="1"/>
                </a:lnTo>
                <a:lnTo>
                  <a:pt x="3749" y="0"/>
                </a:lnTo>
                <a:lnTo>
                  <a:pt x="3773" y="4"/>
                </a:lnTo>
                <a:lnTo>
                  <a:pt x="3793" y="5"/>
                </a:lnTo>
                <a:lnTo>
                  <a:pt x="3816" y="11"/>
                </a:lnTo>
                <a:lnTo>
                  <a:pt x="3840" y="16"/>
                </a:lnTo>
                <a:lnTo>
                  <a:pt x="3864" y="24"/>
                </a:lnTo>
                <a:lnTo>
                  <a:pt x="3888" y="32"/>
                </a:lnTo>
                <a:lnTo>
                  <a:pt x="3910" y="42"/>
                </a:lnTo>
                <a:lnTo>
                  <a:pt x="3936" y="56"/>
                </a:lnTo>
                <a:lnTo>
                  <a:pt x="3960" y="72"/>
                </a:lnTo>
                <a:lnTo>
                  <a:pt x="3984" y="88"/>
                </a:lnTo>
                <a:lnTo>
                  <a:pt x="4008" y="104"/>
                </a:lnTo>
                <a:lnTo>
                  <a:pt x="4032" y="120"/>
                </a:lnTo>
                <a:lnTo>
                  <a:pt x="4056" y="136"/>
                </a:lnTo>
                <a:lnTo>
                  <a:pt x="4079" y="155"/>
                </a:lnTo>
                <a:lnTo>
                  <a:pt x="4102" y="174"/>
                </a:lnTo>
                <a:lnTo>
                  <a:pt x="4120" y="192"/>
                </a:lnTo>
                <a:lnTo>
                  <a:pt x="4139" y="209"/>
                </a:lnTo>
                <a:lnTo>
                  <a:pt x="4160" y="224"/>
                </a:lnTo>
              </a:path>
            </a:pathLst>
          </a:custGeom>
          <a:noFill/>
          <a:ln w="508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7" name="Rectangle 15">
            <a:extLst>
              <a:ext uri="{FF2B5EF4-FFF2-40B4-BE49-F238E27FC236}">
                <a16:creationId xmlns:a16="http://schemas.microsoft.com/office/drawing/2014/main" id="{E685A153-8778-4E63-B150-B5F7E1E03964}"/>
              </a:ext>
            </a:extLst>
          </p:cNvPr>
          <p:cNvSpPr>
            <a:spLocks noChangeArrowheads="1"/>
          </p:cNvSpPr>
          <p:nvPr/>
        </p:nvSpPr>
        <p:spPr bwMode="auto">
          <a:xfrm>
            <a:off x="4157663" y="3036889"/>
            <a:ext cx="2541466" cy="366767"/>
          </a:xfrm>
          <a:prstGeom prst="rect">
            <a:avLst/>
          </a:prstGeom>
          <a:noFill/>
          <a:ln>
            <a:noFill/>
          </a:ln>
          <a:effectLst/>
        </p:spPr>
        <p:txBody>
          <a:bodyPr wrap="none" lIns="90488" tIns="44450" rIns="90488" bIns="44450">
            <a:spAutoFit/>
          </a:bodyPr>
          <a:lstStyle/>
          <a:p>
            <a:pPr>
              <a:defRPr/>
            </a:pPr>
            <a:r>
              <a:rPr lang="en-US" altLang="en-US" i="1">
                <a:solidFill>
                  <a:srgbClr val="42B200"/>
                </a:solidFill>
                <a:effectLst>
                  <a:outerShdw blurRad="38100" dist="38100" dir="2700000" algn="tl">
                    <a:srgbClr val="C0C0C0"/>
                  </a:outerShdw>
                </a:effectLst>
              </a:rPr>
              <a:t>Temporary current assets</a:t>
            </a:r>
          </a:p>
        </p:txBody>
      </p:sp>
      <p:sp>
        <p:nvSpPr>
          <p:cNvPr id="16400" name="Line 16">
            <a:extLst>
              <a:ext uri="{FF2B5EF4-FFF2-40B4-BE49-F238E27FC236}">
                <a16:creationId xmlns:a16="http://schemas.microsoft.com/office/drawing/2014/main" id="{67AEC25A-3EEF-4E1C-BAAE-3FD193103B27}"/>
              </a:ext>
            </a:extLst>
          </p:cNvPr>
          <p:cNvSpPr>
            <a:spLocks noChangeShapeType="1"/>
          </p:cNvSpPr>
          <p:nvPr/>
        </p:nvSpPr>
        <p:spPr bwMode="auto">
          <a:xfrm flipV="1">
            <a:off x="6119814" y="3679826"/>
            <a:ext cx="3175" cy="709613"/>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1" name="Line 17">
            <a:extLst>
              <a:ext uri="{FF2B5EF4-FFF2-40B4-BE49-F238E27FC236}">
                <a16:creationId xmlns:a16="http://schemas.microsoft.com/office/drawing/2014/main" id="{34311FD5-48F5-4A42-9422-F22047766C0B}"/>
              </a:ext>
            </a:extLst>
          </p:cNvPr>
          <p:cNvSpPr>
            <a:spLocks noChangeShapeType="1"/>
          </p:cNvSpPr>
          <p:nvPr/>
        </p:nvSpPr>
        <p:spPr bwMode="auto">
          <a:xfrm flipV="1">
            <a:off x="3505200" y="4419600"/>
            <a:ext cx="0" cy="60960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2" name="Line 18">
            <a:extLst>
              <a:ext uri="{FF2B5EF4-FFF2-40B4-BE49-F238E27FC236}">
                <a16:creationId xmlns:a16="http://schemas.microsoft.com/office/drawing/2014/main" id="{13400482-25CA-4E7C-9E98-5F66EFD37121}"/>
              </a:ext>
            </a:extLst>
          </p:cNvPr>
          <p:cNvSpPr>
            <a:spLocks noChangeShapeType="1"/>
          </p:cNvSpPr>
          <p:nvPr/>
        </p:nvSpPr>
        <p:spPr bwMode="auto">
          <a:xfrm flipV="1">
            <a:off x="8763000" y="2971800"/>
            <a:ext cx="0" cy="91440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8154076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957F8201-B209-4855-9AED-5F9EB9DE671B}"/>
              </a:ext>
            </a:extLst>
          </p:cNvPr>
          <p:cNvSpPr>
            <a:spLocks noGrp="1" noChangeArrowheads="1"/>
          </p:cNvSpPr>
          <p:nvPr>
            <p:ph type="title"/>
          </p:nvPr>
        </p:nvSpPr>
        <p:spPr/>
        <p:txBody>
          <a:bodyPr>
            <a:normAutofit/>
          </a:bodyPr>
          <a:lstStyle/>
          <a:p>
            <a:pPr>
              <a:defRPr/>
            </a:pPr>
            <a:r>
              <a:rPr lang="en-US" altLang="en-US" dirty="0"/>
              <a:t>Financing Current Assets:  Short-Term and Long-Term Mix</a:t>
            </a:r>
          </a:p>
        </p:txBody>
      </p:sp>
      <p:sp>
        <p:nvSpPr>
          <p:cNvPr id="2" name="Content Placeholder 1">
            <a:extLst>
              <a:ext uri="{FF2B5EF4-FFF2-40B4-BE49-F238E27FC236}">
                <a16:creationId xmlns:a16="http://schemas.microsoft.com/office/drawing/2014/main" id="{A5EFCD72-9E53-489C-AB0C-DB8C31A29628}"/>
              </a:ext>
            </a:extLst>
          </p:cNvPr>
          <p:cNvSpPr>
            <a:spLocks noGrp="1"/>
          </p:cNvSpPr>
          <p:nvPr>
            <p:ph idx="1"/>
          </p:nvPr>
        </p:nvSpPr>
        <p:spPr/>
        <p:txBody>
          <a:bodyPr/>
          <a:lstStyle/>
          <a:p>
            <a:pPr marL="0" indent="0">
              <a:buNone/>
              <a:defRPr/>
            </a:pPr>
            <a:r>
              <a:rPr lang="en-US" altLang="en-US" sz="3200" u="sng" dirty="0">
                <a:solidFill>
                  <a:schemeClr val="hlink"/>
                </a:solidFill>
                <a:effectLst>
                  <a:outerShdw blurRad="38100" dist="38100" dir="2700000" algn="tl">
                    <a:srgbClr val="C0C0C0"/>
                  </a:outerShdw>
                </a:effectLst>
              </a:rPr>
              <a:t>Spontaneous Financing</a:t>
            </a:r>
            <a:r>
              <a:rPr lang="en-US" altLang="en-US" sz="3200" dirty="0">
                <a:solidFill>
                  <a:schemeClr val="hlink"/>
                </a:solidFill>
                <a:effectLst>
                  <a:outerShdw blurRad="38100" dist="38100" dir="2700000" algn="tl">
                    <a:srgbClr val="C0C0C0"/>
                  </a:outerShdw>
                </a:effectLst>
              </a:rPr>
              <a:t>:</a:t>
            </a:r>
            <a:r>
              <a:rPr lang="en-US" altLang="en-US" sz="3200" dirty="0"/>
              <a:t>  Trade credit, and other payables and accruals, that arise spontaneously in the firm’s day-to-day operations.</a:t>
            </a:r>
          </a:p>
          <a:p>
            <a:pPr lvl="1" indent="-400050">
              <a:defRPr/>
            </a:pPr>
            <a:r>
              <a:rPr lang="en-US" altLang="en-US" sz="2800" dirty="0"/>
              <a:t>Based on policies regarding payment for purchases, labor, taxes, and other expenses.</a:t>
            </a:r>
          </a:p>
          <a:p>
            <a:pPr lvl="1" indent="-400050">
              <a:defRPr/>
            </a:pPr>
            <a:r>
              <a:rPr lang="en-US" altLang="en-US" sz="2800" dirty="0"/>
              <a:t>We are concerned with managing non-spontaneous financing of assets.</a:t>
            </a:r>
          </a:p>
          <a:p>
            <a:endParaRPr lang="en-US" dirty="0"/>
          </a:p>
        </p:txBody>
      </p:sp>
    </p:spTree>
    <p:extLst>
      <p:ext uri="{BB962C8B-B14F-4D97-AF65-F5344CB8AC3E}">
        <p14:creationId xmlns:p14="http://schemas.microsoft.com/office/powerpoint/2010/main" val="7567097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2ADC15AC-6AA6-4BCC-A496-76BDEF9467C6}"/>
              </a:ext>
            </a:extLst>
          </p:cNvPr>
          <p:cNvSpPr>
            <a:spLocks noGrp="1" noChangeArrowheads="1"/>
          </p:cNvSpPr>
          <p:nvPr>
            <p:ph type="title"/>
          </p:nvPr>
        </p:nvSpPr>
        <p:spPr/>
        <p:txBody>
          <a:bodyPr/>
          <a:lstStyle/>
          <a:p>
            <a:pPr>
              <a:defRPr/>
            </a:pPr>
            <a:r>
              <a:rPr lang="en-US" altLang="en-US" dirty="0"/>
              <a:t>Hedging (or Maturity Matching) Approach</a:t>
            </a:r>
          </a:p>
        </p:txBody>
      </p:sp>
      <p:sp>
        <p:nvSpPr>
          <p:cNvPr id="20484" name="Rectangle 4">
            <a:extLst>
              <a:ext uri="{FF2B5EF4-FFF2-40B4-BE49-F238E27FC236}">
                <a16:creationId xmlns:a16="http://schemas.microsoft.com/office/drawing/2014/main" id="{182FF365-3012-49F1-BDCF-3F851BAF4DBE}"/>
              </a:ext>
            </a:extLst>
          </p:cNvPr>
          <p:cNvSpPr>
            <a:spLocks noGrp="1" noChangeArrowheads="1"/>
          </p:cNvSpPr>
          <p:nvPr>
            <p:ph type="body" idx="4294967295"/>
          </p:nvPr>
        </p:nvSpPr>
        <p:spPr>
          <a:xfrm>
            <a:off x="1936423" y="1793875"/>
            <a:ext cx="8445500" cy="749300"/>
          </a:xfrm>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A method of financing where each asset would be offset with a financing instrument of the same approximate maturity.</a:t>
            </a:r>
          </a:p>
        </p:txBody>
      </p:sp>
      <p:sp>
        <p:nvSpPr>
          <p:cNvPr id="18438" name="Rectangle 6">
            <a:extLst>
              <a:ext uri="{FF2B5EF4-FFF2-40B4-BE49-F238E27FC236}">
                <a16:creationId xmlns:a16="http://schemas.microsoft.com/office/drawing/2014/main" id="{4EC1DC0F-1374-4D3B-A551-1E012513B60B}"/>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8439" name="Rectangle 7">
            <a:extLst>
              <a:ext uri="{FF2B5EF4-FFF2-40B4-BE49-F238E27FC236}">
                <a16:creationId xmlns:a16="http://schemas.microsoft.com/office/drawing/2014/main" id="{EA47349C-E45C-4B10-BAB6-D4F703583BD1}"/>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8440" name="Line 8">
            <a:extLst>
              <a:ext uri="{FF2B5EF4-FFF2-40B4-BE49-F238E27FC236}">
                <a16:creationId xmlns:a16="http://schemas.microsoft.com/office/drawing/2014/main" id="{7D95F051-8387-43A4-B0FF-5AEE6863ACA7}"/>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1" name="Line 9">
            <a:extLst>
              <a:ext uri="{FF2B5EF4-FFF2-40B4-BE49-F238E27FC236}">
                <a16:creationId xmlns:a16="http://schemas.microsoft.com/office/drawing/2014/main" id="{FC22E4A8-8AD5-49BB-B45D-A7D4202CFDA4}"/>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2" name="Line 10">
            <a:extLst>
              <a:ext uri="{FF2B5EF4-FFF2-40B4-BE49-F238E27FC236}">
                <a16:creationId xmlns:a16="http://schemas.microsoft.com/office/drawing/2014/main" id="{7D8CFE2E-98CF-4A60-B40D-CA9E90637F10}"/>
              </a:ext>
            </a:extLst>
          </p:cNvPr>
          <p:cNvSpPr>
            <a:spLocks noChangeShapeType="1"/>
          </p:cNvSpPr>
          <p:nvPr/>
        </p:nvSpPr>
        <p:spPr bwMode="auto">
          <a:xfrm flipV="1">
            <a:off x="2971800" y="3276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3" name="Line 11">
            <a:extLst>
              <a:ext uri="{FF2B5EF4-FFF2-40B4-BE49-F238E27FC236}">
                <a16:creationId xmlns:a16="http://schemas.microsoft.com/office/drawing/2014/main" id="{A1D7BC10-FFA5-44BF-84FB-5E7FF79ACDD5}"/>
              </a:ext>
            </a:extLst>
          </p:cNvPr>
          <p:cNvSpPr>
            <a:spLocks noChangeShapeType="1"/>
          </p:cNvSpPr>
          <p:nvPr/>
        </p:nvSpPr>
        <p:spPr bwMode="auto">
          <a:xfrm flipV="1">
            <a:off x="8534400" y="3429000"/>
            <a:ext cx="0" cy="1447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4" name="Line 12">
            <a:extLst>
              <a:ext uri="{FF2B5EF4-FFF2-40B4-BE49-F238E27FC236}">
                <a16:creationId xmlns:a16="http://schemas.microsoft.com/office/drawing/2014/main" id="{7E182452-03DF-45D8-BDD7-176AD3F65E17}"/>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5" name="Freeform 13">
            <a:extLst>
              <a:ext uri="{FF2B5EF4-FFF2-40B4-BE49-F238E27FC236}">
                <a16:creationId xmlns:a16="http://schemas.microsoft.com/office/drawing/2014/main" id="{0556DADE-F8E7-475D-94C8-1333D2AAD51C}"/>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6" name="Line 14">
            <a:extLst>
              <a:ext uri="{FF2B5EF4-FFF2-40B4-BE49-F238E27FC236}">
                <a16:creationId xmlns:a16="http://schemas.microsoft.com/office/drawing/2014/main" id="{02B2E3EC-074D-4262-AFC7-E8090DBCC542}"/>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7" name="Line 15">
            <a:extLst>
              <a:ext uri="{FF2B5EF4-FFF2-40B4-BE49-F238E27FC236}">
                <a16:creationId xmlns:a16="http://schemas.microsoft.com/office/drawing/2014/main" id="{E53B820D-6F21-4860-BE67-EB96BD220E31}"/>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8" name="Line 16">
            <a:extLst>
              <a:ext uri="{FF2B5EF4-FFF2-40B4-BE49-F238E27FC236}">
                <a16:creationId xmlns:a16="http://schemas.microsoft.com/office/drawing/2014/main" id="{55054075-7BBB-450E-B904-8A48D02C9F7D}"/>
              </a:ext>
            </a:extLst>
          </p:cNvPr>
          <p:cNvSpPr>
            <a:spLocks noChangeShapeType="1"/>
          </p:cNvSpPr>
          <p:nvPr/>
        </p:nvSpPr>
        <p:spPr bwMode="auto">
          <a:xfrm flipV="1">
            <a:off x="6096000" y="3124200"/>
            <a:ext cx="0" cy="609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9" name="Line 17">
            <a:extLst>
              <a:ext uri="{FF2B5EF4-FFF2-40B4-BE49-F238E27FC236}">
                <a16:creationId xmlns:a16="http://schemas.microsoft.com/office/drawing/2014/main" id="{2CECA92A-9529-445E-BA8A-F76544A6DCE0}"/>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0" name="Rectangle 18">
            <a:extLst>
              <a:ext uri="{FF2B5EF4-FFF2-40B4-BE49-F238E27FC236}">
                <a16:creationId xmlns:a16="http://schemas.microsoft.com/office/drawing/2014/main" id="{9CC908AB-8EE5-460C-B67D-7A760907F301}"/>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0499" name="Rectangle 19">
            <a:extLst>
              <a:ext uri="{FF2B5EF4-FFF2-40B4-BE49-F238E27FC236}">
                <a16:creationId xmlns:a16="http://schemas.microsoft.com/office/drawing/2014/main" id="{EF7B763C-68DE-4411-BFEC-25687ECC7E73}"/>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18452" name="Line 20">
            <a:extLst>
              <a:ext uri="{FF2B5EF4-FFF2-40B4-BE49-F238E27FC236}">
                <a16:creationId xmlns:a16="http://schemas.microsoft.com/office/drawing/2014/main" id="{5FBB3A6D-A7D0-4878-976F-B8DC76D94E36}"/>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1" name="Rectangle 21">
            <a:extLst>
              <a:ext uri="{FF2B5EF4-FFF2-40B4-BE49-F238E27FC236}">
                <a16:creationId xmlns:a16="http://schemas.microsoft.com/office/drawing/2014/main" id="{D6DACCF9-3AFE-4039-A3A7-03C04FEDFE3A}"/>
              </a:ext>
            </a:extLst>
          </p:cNvPr>
          <p:cNvSpPr>
            <a:spLocks noChangeArrowheads="1"/>
          </p:cNvSpPr>
          <p:nvPr/>
        </p:nvSpPr>
        <p:spPr bwMode="auto">
          <a:xfrm>
            <a:off x="3033714" y="4070351"/>
            <a:ext cx="178510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18454" name="Line 22">
            <a:extLst>
              <a:ext uri="{FF2B5EF4-FFF2-40B4-BE49-F238E27FC236}">
                <a16:creationId xmlns:a16="http://schemas.microsoft.com/office/drawing/2014/main" id="{528C9B9F-B90C-4A1C-83E3-E8775ECA1306}"/>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5" name="Rectangle 23">
            <a:extLst>
              <a:ext uri="{FF2B5EF4-FFF2-40B4-BE49-F238E27FC236}">
                <a16:creationId xmlns:a16="http://schemas.microsoft.com/office/drawing/2014/main" id="{2C05FE03-11F4-44E7-87B7-5A23FFD7C921}"/>
              </a:ext>
            </a:extLst>
          </p:cNvPr>
          <p:cNvSpPr>
            <a:spLocks noChangeArrowheads="1"/>
          </p:cNvSpPr>
          <p:nvPr/>
        </p:nvSpPr>
        <p:spPr bwMode="auto">
          <a:xfrm>
            <a:off x="4862513" y="2774951"/>
            <a:ext cx="290143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404822049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434D2BD8-C8C9-492F-ACFB-772C3042074F}"/>
              </a:ext>
            </a:extLst>
          </p:cNvPr>
          <p:cNvSpPr>
            <a:spLocks noGrp="1" noChangeArrowheads="1"/>
          </p:cNvSpPr>
          <p:nvPr>
            <p:ph type="title"/>
          </p:nvPr>
        </p:nvSpPr>
        <p:spPr/>
        <p:txBody>
          <a:bodyPr/>
          <a:lstStyle/>
          <a:p>
            <a:pPr>
              <a:defRPr/>
            </a:pPr>
            <a:r>
              <a:rPr lang="en-US" altLang="en-US" dirty="0"/>
              <a:t>Hedging (or Maturity Matching) Approach</a:t>
            </a:r>
          </a:p>
        </p:txBody>
      </p:sp>
      <p:sp>
        <p:nvSpPr>
          <p:cNvPr id="21508" name="Rectangle 4">
            <a:extLst>
              <a:ext uri="{FF2B5EF4-FFF2-40B4-BE49-F238E27FC236}">
                <a16:creationId xmlns:a16="http://schemas.microsoft.com/office/drawing/2014/main" id="{60267751-38FE-4663-A88E-E346CC835FC1}"/>
              </a:ext>
            </a:extLst>
          </p:cNvPr>
          <p:cNvSpPr>
            <a:spLocks noGrp="1" noChangeArrowheads="1"/>
          </p:cNvSpPr>
          <p:nvPr>
            <p:ph type="body" idx="4294967295"/>
          </p:nvPr>
        </p:nvSpPr>
        <p:spPr>
          <a:xfrm>
            <a:off x="1873250" y="1749937"/>
            <a:ext cx="8445500" cy="749300"/>
          </a:xfrm>
          <a:ln w="12700" cap="flat">
            <a:solidFill>
              <a:srgbClr val="000000"/>
            </a:solidFill>
            <a:miter lim="800000"/>
            <a:headEnd/>
            <a:tailEnd/>
          </a:ln>
        </p:spPr>
        <p:txBody>
          <a:bodyPr/>
          <a:lstStyle/>
          <a:p>
            <a:pPr marL="0" indent="0">
              <a:spcBef>
                <a:spcPct val="0"/>
              </a:spcBef>
              <a:spcAft>
                <a:spcPct val="0"/>
              </a:spcAft>
              <a:buNone/>
              <a:defRPr/>
            </a:pPr>
            <a:r>
              <a:rPr lang="en-US" altLang="en-US" sz="2000" i="1">
                <a:solidFill>
                  <a:schemeClr val="hlink"/>
                </a:solidFill>
                <a:effectLst>
                  <a:outerShdw blurRad="38100" dist="38100" dir="2700000" algn="tl">
                    <a:srgbClr val="C0C0C0"/>
                  </a:outerShdw>
                </a:effectLst>
              </a:rPr>
              <a:t>*</a:t>
            </a:r>
            <a:r>
              <a:rPr lang="en-US" altLang="en-US" sz="2000"/>
              <a:t>  Less amount financed spontaneously by payables and accruals.</a:t>
            </a:r>
          </a:p>
          <a:p>
            <a:pPr marL="0" indent="0">
              <a:spcBef>
                <a:spcPct val="0"/>
              </a:spcBef>
              <a:spcAft>
                <a:spcPct val="0"/>
              </a:spcAft>
              <a:buNone/>
              <a:defRPr/>
            </a:pPr>
            <a:r>
              <a:rPr lang="en-US" altLang="en-US" sz="2000" i="1">
                <a:solidFill>
                  <a:srgbClr val="42B200"/>
                </a:solidFill>
                <a:effectLst>
                  <a:outerShdw blurRad="38100" dist="38100" dir="2700000" algn="tl">
                    <a:srgbClr val="C0C0C0"/>
                  </a:outerShdw>
                </a:effectLst>
              </a:rPr>
              <a:t>**</a:t>
            </a:r>
            <a:r>
              <a:rPr lang="en-US" altLang="en-US" sz="2000">
                <a:solidFill>
                  <a:srgbClr val="42B200"/>
                </a:solidFill>
              </a:rPr>
              <a:t>  </a:t>
            </a:r>
            <a:r>
              <a:rPr lang="en-US" altLang="en-US" sz="2000"/>
              <a:t>In addition to spontaneous financing (payables and accruals).</a:t>
            </a:r>
          </a:p>
        </p:txBody>
      </p:sp>
      <p:sp>
        <p:nvSpPr>
          <p:cNvPr id="19462" name="Rectangle 6">
            <a:extLst>
              <a:ext uri="{FF2B5EF4-FFF2-40B4-BE49-F238E27FC236}">
                <a16:creationId xmlns:a16="http://schemas.microsoft.com/office/drawing/2014/main" id="{60F5079D-8B4A-4BB7-8037-8B1F3E6DF6C3}"/>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9463" name="Rectangle 7">
            <a:extLst>
              <a:ext uri="{FF2B5EF4-FFF2-40B4-BE49-F238E27FC236}">
                <a16:creationId xmlns:a16="http://schemas.microsoft.com/office/drawing/2014/main" id="{C44FF4B1-5B4B-49E5-B4E1-8347DA8276E0}"/>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9464" name="Line 8">
            <a:extLst>
              <a:ext uri="{FF2B5EF4-FFF2-40B4-BE49-F238E27FC236}">
                <a16:creationId xmlns:a16="http://schemas.microsoft.com/office/drawing/2014/main" id="{C219F06E-03F2-40E7-B43A-B7AA2FCF70CD}"/>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5" name="Line 9">
            <a:extLst>
              <a:ext uri="{FF2B5EF4-FFF2-40B4-BE49-F238E27FC236}">
                <a16:creationId xmlns:a16="http://schemas.microsoft.com/office/drawing/2014/main" id="{F7FBB608-071C-4B0F-A521-FE672B31B57C}"/>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6" name="Line 10">
            <a:extLst>
              <a:ext uri="{FF2B5EF4-FFF2-40B4-BE49-F238E27FC236}">
                <a16:creationId xmlns:a16="http://schemas.microsoft.com/office/drawing/2014/main" id="{FE32368B-D780-4EE4-84EA-A8E98510FE9F}"/>
              </a:ext>
            </a:extLst>
          </p:cNvPr>
          <p:cNvSpPr>
            <a:spLocks noChangeShapeType="1"/>
          </p:cNvSpPr>
          <p:nvPr/>
        </p:nvSpPr>
        <p:spPr bwMode="auto">
          <a:xfrm flipV="1">
            <a:off x="2971800" y="3276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7" name="Line 11">
            <a:extLst>
              <a:ext uri="{FF2B5EF4-FFF2-40B4-BE49-F238E27FC236}">
                <a16:creationId xmlns:a16="http://schemas.microsoft.com/office/drawing/2014/main" id="{C45F2E0C-F200-4F86-A7C4-2AB02F208A01}"/>
              </a:ext>
            </a:extLst>
          </p:cNvPr>
          <p:cNvSpPr>
            <a:spLocks noChangeShapeType="1"/>
          </p:cNvSpPr>
          <p:nvPr/>
        </p:nvSpPr>
        <p:spPr bwMode="auto">
          <a:xfrm flipV="1">
            <a:off x="8534400" y="3429000"/>
            <a:ext cx="0" cy="1447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8" name="Line 12">
            <a:extLst>
              <a:ext uri="{FF2B5EF4-FFF2-40B4-BE49-F238E27FC236}">
                <a16:creationId xmlns:a16="http://schemas.microsoft.com/office/drawing/2014/main" id="{413ADBCB-8851-46DC-8E2D-94DACADFEBE3}"/>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9" name="Freeform 13">
            <a:extLst>
              <a:ext uri="{FF2B5EF4-FFF2-40B4-BE49-F238E27FC236}">
                <a16:creationId xmlns:a16="http://schemas.microsoft.com/office/drawing/2014/main" id="{119DE4FB-7F57-47D4-8E4B-0B2BDA84E746}"/>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0" name="Line 14">
            <a:extLst>
              <a:ext uri="{FF2B5EF4-FFF2-40B4-BE49-F238E27FC236}">
                <a16:creationId xmlns:a16="http://schemas.microsoft.com/office/drawing/2014/main" id="{74C7C0CD-57ED-4563-B6C1-EA1E6E7DC13D}"/>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1" name="Line 15">
            <a:extLst>
              <a:ext uri="{FF2B5EF4-FFF2-40B4-BE49-F238E27FC236}">
                <a16:creationId xmlns:a16="http://schemas.microsoft.com/office/drawing/2014/main" id="{B72FCE07-4770-47C1-A5A9-E1D866B4A5B2}"/>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2" name="Line 16">
            <a:extLst>
              <a:ext uri="{FF2B5EF4-FFF2-40B4-BE49-F238E27FC236}">
                <a16:creationId xmlns:a16="http://schemas.microsoft.com/office/drawing/2014/main" id="{8CD8D336-6395-4143-B0E8-91D3D4766B4E}"/>
              </a:ext>
            </a:extLst>
          </p:cNvPr>
          <p:cNvSpPr>
            <a:spLocks noChangeShapeType="1"/>
          </p:cNvSpPr>
          <p:nvPr/>
        </p:nvSpPr>
        <p:spPr bwMode="auto">
          <a:xfrm flipV="1">
            <a:off x="6096000" y="3124200"/>
            <a:ext cx="0" cy="609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3" name="Line 17">
            <a:extLst>
              <a:ext uri="{FF2B5EF4-FFF2-40B4-BE49-F238E27FC236}">
                <a16:creationId xmlns:a16="http://schemas.microsoft.com/office/drawing/2014/main" id="{597A83B6-455C-4170-8D58-22878E7E0856}"/>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4" name="Rectangle 18">
            <a:extLst>
              <a:ext uri="{FF2B5EF4-FFF2-40B4-BE49-F238E27FC236}">
                <a16:creationId xmlns:a16="http://schemas.microsoft.com/office/drawing/2014/main" id="{B63B7DE4-EBA1-4544-8399-5CA3265D3142}"/>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1523" name="Rectangle 19">
            <a:extLst>
              <a:ext uri="{FF2B5EF4-FFF2-40B4-BE49-F238E27FC236}">
                <a16:creationId xmlns:a16="http://schemas.microsoft.com/office/drawing/2014/main" id="{07E34B18-C2D3-4B3B-AC1B-596BAFD2FD38}"/>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19476" name="Line 20">
            <a:extLst>
              <a:ext uri="{FF2B5EF4-FFF2-40B4-BE49-F238E27FC236}">
                <a16:creationId xmlns:a16="http://schemas.microsoft.com/office/drawing/2014/main" id="{4C3DB66F-41C6-477C-A11F-4A7D01B6DE38}"/>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25" name="Rectangle 21">
            <a:extLst>
              <a:ext uri="{FF2B5EF4-FFF2-40B4-BE49-F238E27FC236}">
                <a16:creationId xmlns:a16="http://schemas.microsoft.com/office/drawing/2014/main" id="{048D7FB4-3F94-4B97-B553-68C10BE561B3}"/>
              </a:ext>
            </a:extLst>
          </p:cNvPr>
          <p:cNvSpPr>
            <a:spLocks noChangeArrowheads="1"/>
          </p:cNvSpPr>
          <p:nvPr/>
        </p:nvSpPr>
        <p:spPr bwMode="auto">
          <a:xfrm>
            <a:off x="3033714" y="4070351"/>
            <a:ext cx="178510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19478" name="Line 22">
            <a:extLst>
              <a:ext uri="{FF2B5EF4-FFF2-40B4-BE49-F238E27FC236}">
                <a16:creationId xmlns:a16="http://schemas.microsoft.com/office/drawing/2014/main" id="{700348FA-E3AC-4E2D-9A7C-D10B44D15FE6}"/>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9" name="Rectangle 23">
            <a:extLst>
              <a:ext uri="{FF2B5EF4-FFF2-40B4-BE49-F238E27FC236}">
                <a16:creationId xmlns:a16="http://schemas.microsoft.com/office/drawing/2014/main" id="{DC922953-3BAA-42AF-B9E0-4A9C7BBC1446}"/>
              </a:ext>
            </a:extLst>
          </p:cNvPr>
          <p:cNvSpPr>
            <a:spLocks noChangeArrowheads="1"/>
          </p:cNvSpPr>
          <p:nvPr/>
        </p:nvSpPr>
        <p:spPr bwMode="auto">
          <a:xfrm>
            <a:off x="4862513" y="2774951"/>
            <a:ext cx="290143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64705725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A9F2792F-2435-4B8C-A024-4AC09051E0F5}"/>
              </a:ext>
            </a:extLst>
          </p:cNvPr>
          <p:cNvSpPr>
            <a:spLocks noGrp="1" noChangeArrowheads="1"/>
          </p:cNvSpPr>
          <p:nvPr>
            <p:ph type="title"/>
          </p:nvPr>
        </p:nvSpPr>
        <p:spPr/>
        <p:txBody>
          <a:bodyPr/>
          <a:lstStyle/>
          <a:p>
            <a:pPr>
              <a:defRPr/>
            </a:pPr>
            <a:r>
              <a:rPr lang="en-US" altLang="en-US" dirty="0"/>
              <a:t>Financing Needs and the Hedging Approach</a:t>
            </a:r>
          </a:p>
        </p:txBody>
      </p:sp>
      <p:sp>
        <p:nvSpPr>
          <p:cNvPr id="22532" name="Rectangle 4">
            <a:extLst>
              <a:ext uri="{FF2B5EF4-FFF2-40B4-BE49-F238E27FC236}">
                <a16:creationId xmlns:a16="http://schemas.microsoft.com/office/drawing/2014/main" id="{745E4981-725F-4BB7-8FCA-12BF71E9366E}"/>
              </a:ext>
            </a:extLst>
          </p:cNvPr>
          <p:cNvSpPr>
            <a:spLocks noGrp="1" noChangeArrowheads="1"/>
          </p:cNvSpPr>
          <p:nvPr>
            <p:ph idx="1"/>
          </p:nvPr>
        </p:nvSpPr>
        <p:spPr>
          <a:noFill/>
        </p:spPr>
        <p:txBody>
          <a:bodyPr/>
          <a:lstStyle/>
          <a:p>
            <a:pPr marL="457200" indent="-457200">
              <a:spcBef>
                <a:spcPct val="0"/>
              </a:spcBef>
              <a:spcAft>
                <a:spcPct val="0"/>
              </a:spcAft>
            </a:pPr>
            <a:r>
              <a:rPr lang="en-US" altLang="en-US" dirty="0"/>
              <a:t>Fixed assets and the non-seasonal portion of current assets are financed with long-term debt and equity (long-term profitability of assets to cover the long-term financing costs of the firm).</a:t>
            </a:r>
          </a:p>
          <a:p>
            <a:pPr marL="457200" indent="-457200">
              <a:spcBef>
                <a:spcPct val="0"/>
              </a:spcBef>
              <a:spcAft>
                <a:spcPct val="0"/>
              </a:spcAft>
            </a:pPr>
            <a:endParaRPr lang="en-US" altLang="en-US" dirty="0"/>
          </a:p>
          <a:p>
            <a:pPr marL="457200" indent="-457200">
              <a:spcBef>
                <a:spcPct val="40000"/>
              </a:spcBef>
              <a:spcAft>
                <a:spcPct val="0"/>
              </a:spcAft>
            </a:pPr>
            <a:r>
              <a:rPr lang="en-US" altLang="en-US" dirty="0"/>
              <a:t>Seasonal needs are financed with short-term loans (under normal operations sufficient cash flow is expected to cover the short-term financing cost).</a:t>
            </a:r>
          </a:p>
        </p:txBody>
      </p:sp>
    </p:spTree>
    <p:extLst>
      <p:ext uri="{BB962C8B-B14F-4D97-AF65-F5344CB8AC3E}">
        <p14:creationId xmlns:p14="http://schemas.microsoft.com/office/powerpoint/2010/main" val="3270807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wipe(left)">
                                      <p:cBhvr>
                                        <p:cTn id="7" dur="500"/>
                                        <p:tgtEl>
                                          <p:spTgt spid="225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2">
                                            <p:txEl>
                                              <p:pRg st="2" end="2"/>
                                            </p:txEl>
                                          </p:spTgt>
                                        </p:tgtEl>
                                        <p:attrNameLst>
                                          <p:attrName>style.visibility</p:attrName>
                                        </p:attrNameLst>
                                      </p:cBhvr>
                                      <p:to>
                                        <p:strVal val="visible"/>
                                      </p:to>
                                    </p:set>
                                    <p:animEffect transition="in" filter="wipe(left)">
                                      <p:cBhvr>
                                        <p:cTn id="12" dur="500"/>
                                        <p:tgtEl>
                                          <p:spTgt spid="225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id="{8A37FB31-5658-4669-9675-6B6BEFF4C66F}"/>
              </a:ext>
            </a:extLst>
          </p:cNvPr>
          <p:cNvSpPr>
            <a:spLocks noGrp="1" noChangeArrowheads="1"/>
          </p:cNvSpPr>
          <p:nvPr>
            <p:ph type="title"/>
          </p:nvPr>
        </p:nvSpPr>
        <p:spPr/>
        <p:txBody>
          <a:bodyPr/>
          <a:lstStyle/>
          <a:p>
            <a:pPr>
              <a:defRPr/>
            </a:pPr>
            <a:r>
              <a:rPr lang="en-US" altLang="en-US" dirty="0"/>
              <a:t>Self-Liquidating Nature of Short-Term Loans</a:t>
            </a:r>
          </a:p>
        </p:txBody>
      </p:sp>
      <p:sp>
        <p:nvSpPr>
          <p:cNvPr id="23556" name="Rectangle 4">
            <a:extLst>
              <a:ext uri="{FF2B5EF4-FFF2-40B4-BE49-F238E27FC236}">
                <a16:creationId xmlns:a16="http://schemas.microsoft.com/office/drawing/2014/main" id="{ED7E10AB-2CA5-4AE4-A1F9-39FFDF02B439}"/>
              </a:ext>
            </a:extLst>
          </p:cNvPr>
          <p:cNvSpPr>
            <a:spLocks noGrp="1" noChangeArrowheads="1"/>
          </p:cNvSpPr>
          <p:nvPr>
            <p:ph idx="1"/>
          </p:nvPr>
        </p:nvSpPr>
        <p:spPr>
          <a:noFill/>
        </p:spPr>
        <p:txBody>
          <a:bodyPr/>
          <a:lstStyle/>
          <a:p>
            <a:pPr marL="457200" indent="-457200">
              <a:spcBef>
                <a:spcPct val="10000"/>
              </a:spcBef>
              <a:spcAft>
                <a:spcPct val="10000"/>
              </a:spcAft>
            </a:pPr>
            <a:r>
              <a:rPr lang="en-US" altLang="en-US" dirty="0"/>
              <a:t>Seasonal orders require the purchase of inventory beyond current levels.</a:t>
            </a:r>
          </a:p>
          <a:p>
            <a:pPr marL="457200" indent="-457200">
              <a:spcBef>
                <a:spcPct val="10000"/>
              </a:spcBef>
              <a:spcAft>
                <a:spcPct val="10000"/>
              </a:spcAft>
            </a:pPr>
            <a:r>
              <a:rPr lang="en-US" altLang="en-US" dirty="0"/>
              <a:t>Increased inventory is used to meet the increased demand for the final product.</a:t>
            </a:r>
          </a:p>
          <a:p>
            <a:pPr marL="457200" indent="-457200">
              <a:spcBef>
                <a:spcPct val="10000"/>
              </a:spcBef>
              <a:spcAft>
                <a:spcPct val="10000"/>
              </a:spcAft>
            </a:pPr>
            <a:r>
              <a:rPr lang="en-US" altLang="en-US" dirty="0"/>
              <a:t>Sales become receivables.</a:t>
            </a:r>
          </a:p>
          <a:p>
            <a:pPr marL="457200" indent="-457200">
              <a:spcBef>
                <a:spcPct val="10000"/>
              </a:spcBef>
              <a:spcAft>
                <a:spcPct val="10000"/>
              </a:spcAft>
            </a:pPr>
            <a:r>
              <a:rPr lang="en-US" altLang="en-US" dirty="0"/>
              <a:t>Receivables are collected and become cash.</a:t>
            </a:r>
          </a:p>
          <a:p>
            <a:pPr marL="457200" indent="-457200">
              <a:spcBef>
                <a:spcPct val="10000"/>
              </a:spcBef>
              <a:spcAft>
                <a:spcPct val="10000"/>
              </a:spcAft>
            </a:pPr>
            <a:r>
              <a:rPr lang="en-US" altLang="en-US" dirty="0"/>
              <a:t>The resulting cash funds can be used to pay off the seasonal short-term loan and cover associated long-term financing costs.</a:t>
            </a:r>
          </a:p>
        </p:txBody>
      </p:sp>
    </p:spTree>
    <p:extLst>
      <p:ext uri="{BB962C8B-B14F-4D97-AF65-F5344CB8AC3E}">
        <p14:creationId xmlns:p14="http://schemas.microsoft.com/office/powerpoint/2010/main" val="202175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wipe(left)">
                                      <p:cBhvr>
                                        <p:cTn id="7" dur="500"/>
                                        <p:tgtEl>
                                          <p:spTgt spid="2355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6">
                                            <p:txEl>
                                              <p:pRg st="1" end="1"/>
                                            </p:txEl>
                                          </p:spTgt>
                                        </p:tgtEl>
                                        <p:attrNameLst>
                                          <p:attrName>style.visibility</p:attrName>
                                        </p:attrNameLst>
                                      </p:cBhvr>
                                      <p:to>
                                        <p:strVal val="visible"/>
                                      </p:to>
                                    </p:set>
                                    <p:animEffect transition="in" filter="wipe(left)">
                                      <p:cBhvr>
                                        <p:cTn id="12" dur="500"/>
                                        <p:tgtEl>
                                          <p:spTgt spid="2355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6">
                                            <p:txEl>
                                              <p:pRg st="2" end="2"/>
                                            </p:txEl>
                                          </p:spTgt>
                                        </p:tgtEl>
                                        <p:attrNameLst>
                                          <p:attrName>style.visibility</p:attrName>
                                        </p:attrNameLst>
                                      </p:cBhvr>
                                      <p:to>
                                        <p:strVal val="visible"/>
                                      </p:to>
                                    </p:set>
                                    <p:animEffect transition="in" filter="wipe(left)">
                                      <p:cBhvr>
                                        <p:cTn id="17" dur="500"/>
                                        <p:tgtEl>
                                          <p:spTgt spid="2355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6">
                                            <p:txEl>
                                              <p:pRg st="3" end="3"/>
                                            </p:txEl>
                                          </p:spTgt>
                                        </p:tgtEl>
                                        <p:attrNameLst>
                                          <p:attrName>style.visibility</p:attrName>
                                        </p:attrNameLst>
                                      </p:cBhvr>
                                      <p:to>
                                        <p:strVal val="visible"/>
                                      </p:to>
                                    </p:set>
                                    <p:animEffect transition="in" filter="wipe(left)">
                                      <p:cBhvr>
                                        <p:cTn id="22" dur="500"/>
                                        <p:tgtEl>
                                          <p:spTgt spid="2355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6">
                                            <p:txEl>
                                              <p:pRg st="4" end="4"/>
                                            </p:txEl>
                                          </p:spTgt>
                                        </p:tgtEl>
                                        <p:attrNameLst>
                                          <p:attrName>style.visibility</p:attrName>
                                        </p:attrNameLst>
                                      </p:cBhvr>
                                      <p:to>
                                        <p:strVal val="visible"/>
                                      </p:to>
                                    </p:set>
                                    <p:animEffect transition="in" filter="wipe(left)">
                                      <p:cBhvr>
                                        <p:cTn id="27" dur="500"/>
                                        <p:tgtEl>
                                          <p:spTgt spid="235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47DFFB46-F06C-4C2A-A207-EBC9142D4C8A}"/>
              </a:ext>
            </a:extLst>
          </p:cNvPr>
          <p:cNvSpPr>
            <a:spLocks noGrp="1" noChangeArrowheads="1"/>
          </p:cNvSpPr>
          <p:nvPr>
            <p:ph type="title"/>
          </p:nvPr>
        </p:nvSpPr>
        <p:spPr/>
        <p:txBody>
          <a:bodyPr/>
          <a:lstStyle/>
          <a:p>
            <a:pPr>
              <a:defRPr/>
            </a:pPr>
            <a:r>
              <a:rPr lang="en-US" altLang="en-US" dirty="0"/>
              <a:t>Risks vs. Costs Trade-Off (Conservative Approach)</a:t>
            </a:r>
          </a:p>
        </p:txBody>
      </p:sp>
      <p:sp>
        <p:nvSpPr>
          <p:cNvPr id="24580" name="Rectangle 4">
            <a:extLst>
              <a:ext uri="{FF2B5EF4-FFF2-40B4-BE49-F238E27FC236}">
                <a16:creationId xmlns:a16="http://schemas.microsoft.com/office/drawing/2014/main" id="{CB8CF7F0-9161-40CD-AE98-19FEBE935B2C}"/>
              </a:ext>
            </a:extLst>
          </p:cNvPr>
          <p:cNvSpPr>
            <a:spLocks noGrp="1" noChangeArrowheads="1"/>
          </p:cNvSpPr>
          <p:nvPr>
            <p:ph idx="1"/>
          </p:nvPr>
        </p:nvSpPr>
        <p:spPr/>
        <p:txBody>
          <a:bodyPr>
            <a:normAutofit lnSpcReduction="10000"/>
          </a:bodyPr>
          <a:lstStyle/>
          <a:p>
            <a:pPr marL="457200" indent="-457200">
              <a:defRPr/>
            </a:pPr>
            <a:r>
              <a:rPr lang="en-US" altLang="en-US" u="sng" dirty="0">
                <a:solidFill>
                  <a:schemeClr val="hlink"/>
                </a:solidFill>
                <a:effectLst>
                  <a:outerShdw blurRad="38100" dist="38100" dir="2700000" algn="tl">
                    <a:srgbClr val="C0C0C0"/>
                  </a:outerShdw>
                </a:effectLst>
              </a:rPr>
              <a:t>Long-Term Financing Benefits</a:t>
            </a:r>
            <a:endParaRPr lang="en-US" altLang="en-US" dirty="0"/>
          </a:p>
          <a:p>
            <a:pPr marL="1028700" lvl="1" indent="-457200">
              <a:spcAft>
                <a:spcPct val="0"/>
              </a:spcAft>
              <a:defRPr/>
            </a:pPr>
            <a:r>
              <a:rPr lang="en-US" altLang="en-US" dirty="0"/>
              <a:t>Less worry in refinancing short-term obligations</a:t>
            </a:r>
          </a:p>
          <a:p>
            <a:pPr marL="1028700" lvl="1" indent="-457200">
              <a:spcBef>
                <a:spcPct val="0"/>
              </a:spcBef>
              <a:defRPr/>
            </a:pPr>
            <a:r>
              <a:rPr lang="en-US" altLang="en-US" dirty="0"/>
              <a:t>Less uncertainty regarding future interest costs</a:t>
            </a:r>
          </a:p>
          <a:p>
            <a:pPr marL="457200" indent="-457200">
              <a:spcBef>
                <a:spcPct val="30000"/>
              </a:spcBef>
              <a:spcAft>
                <a:spcPct val="0"/>
              </a:spcAft>
              <a:defRPr/>
            </a:pPr>
            <a:endParaRPr lang="en-US" altLang="en-US" u="sng" dirty="0">
              <a:solidFill>
                <a:srgbClr val="42B200"/>
              </a:solidFill>
              <a:effectLst>
                <a:outerShdw blurRad="38100" dist="38100" dir="2700000" algn="tl">
                  <a:srgbClr val="C0C0C0"/>
                </a:outerShdw>
              </a:effectLst>
            </a:endParaRPr>
          </a:p>
          <a:p>
            <a:pPr marL="457200" indent="-457200">
              <a:spcBef>
                <a:spcPct val="30000"/>
              </a:spcBef>
              <a:spcAft>
                <a:spcPct val="0"/>
              </a:spcAft>
              <a:defRPr/>
            </a:pPr>
            <a:r>
              <a:rPr lang="en-US" altLang="en-US" u="sng" dirty="0">
                <a:solidFill>
                  <a:srgbClr val="42B200"/>
                </a:solidFill>
                <a:effectLst>
                  <a:outerShdw blurRad="38100" dist="38100" dir="2700000" algn="tl">
                    <a:srgbClr val="C0C0C0"/>
                  </a:outerShdw>
                </a:effectLst>
              </a:rPr>
              <a:t>Long-Term Financing Risks</a:t>
            </a:r>
            <a:endParaRPr lang="en-US" altLang="en-US" dirty="0"/>
          </a:p>
          <a:p>
            <a:pPr marL="1028700" lvl="1" indent="-457200">
              <a:spcAft>
                <a:spcPct val="0"/>
              </a:spcAft>
              <a:defRPr/>
            </a:pPr>
            <a:r>
              <a:rPr lang="en-US" altLang="en-US" dirty="0"/>
              <a:t>Borrowing </a:t>
            </a:r>
            <a:r>
              <a:rPr lang="en-US" altLang="en-US" i="1" u="sng" dirty="0"/>
              <a:t>more</a:t>
            </a:r>
            <a:r>
              <a:rPr lang="en-US" altLang="en-US" i="1" dirty="0"/>
              <a:t> </a:t>
            </a:r>
            <a:r>
              <a:rPr lang="en-US" altLang="en-US" i="1" u="sng" dirty="0"/>
              <a:t>than</a:t>
            </a:r>
            <a:r>
              <a:rPr lang="en-US" altLang="en-US" dirty="0"/>
              <a:t> what is necessary</a:t>
            </a:r>
          </a:p>
          <a:p>
            <a:pPr marL="1028700" lvl="1" indent="-457200">
              <a:spcAft>
                <a:spcPct val="0"/>
              </a:spcAft>
              <a:defRPr/>
            </a:pPr>
            <a:r>
              <a:rPr lang="en-US" altLang="en-US" dirty="0"/>
              <a:t>Borrowing at a higher overall cost (usually)</a:t>
            </a:r>
          </a:p>
          <a:p>
            <a:pPr marL="457200" indent="-457200">
              <a:defRPr/>
            </a:pPr>
            <a:endParaRPr lang="en-US" altLang="en-US" u="sng" dirty="0">
              <a:solidFill>
                <a:schemeClr val="tx2"/>
              </a:solidFill>
              <a:effectLst>
                <a:outerShdw blurRad="38100" dist="38100" dir="2700000" algn="tl">
                  <a:srgbClr val="C0C0C0"/>
                </a:outerShdw>
              </a:effectLst>
            </a:endParaRPr>
          </a:p>
          <a:p>
            <a:pPr marL="457200" indent="-457200">
              <a:defRPr/>
            </a:pPr>
            <a:r>
              <a:rPr lang="en-US" altLang="en-US" u="sng" dirty="0">
                <a:solidFill>
                  <a:schemeClr val="tx2"/>
                </a:solidFill>
                <a:effectLst>
                  <a:outerShdw blurRad="38100" dist="38100" dir="2700000" algn="tl">
                    <a:srgbClr val="C0C0C0"/>
                  </a:outerShdw>
                </a:effectLst>
              </a:rPr>
              <a:t>Result</a:t>
            </a:r>
            <a:endParaRPr lang="en-US" altLang="en-US" dirty="0"/>
          </a:p>
          <a:p>
            <a:pPr marL="1028700" lvl="1" indent="-457200">
              <a:defRPr/>
            </a:pPr>
            <a:r>
              <a:rPr lang="en-US" altLang="en-US" dirty="0"/>
              <a:t>Manager accepts </a:t>
            </a:r>
            <a:r>
              <a:rPr lang="en-US" altLang="en-US" i="1" u="sng" dirty="0"/>
              <a:t>less</a:t>
            </a:r>
            <a:r>
              <a:rPr lang="en-US" altLang="en-US" dirty="0"/>
              <a:t> expected profits in exchange for taking </a:t>
            </a:r>
            <a:r>
              <a:rPr lang="en-US" altLang="en-US" i="1" u="sng" dirty="0"/>
              <a:t>less</a:t>
            </a:r>
            <a:r>
              <a:rPr lang="en-US" altLang="en-US" dirty="0"/>
              <a:t> risk.</a:t>
            </a:r>
          </a:p>
        </p:txBody>
      </p:sp>
    </p:spTree>
    <p:extLst>
      <p:ext uri="{BB962C8B-B14F-4D97-AF65-F5344CB8AC3E}">
        <p14:creationId xmlns:p14="http://schemas.microsoft.com/office/powerpoint/2010/main" val="21562009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wipe(left)">
                                      <p:cBhvr>
                                        <p:cTn id="7" dur="500"/>
                                        <p:tgtEl>
                                          <p:spTgt spid="2458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80">
                                            <p:txEl>
                                              <p:pRg st="1" end="1"/>
                                            </p:txEl>
                                          </p:spTgt>
                                        </p:tgtEl>
                                        <p:attrNameLst>
                                          <p:attrName>style.visibility</p:attrName>
                                        </p:attrNameLst>
                                      </p:cBhvr>
                                      <p:to>
                                        <p:strVal val="visible"/>
                                      </p:to>
                                    </p:set>
                                    <p:animEffect transition="in" filter="wipe(left)">
                                      <p:cBhvr>
                                        <p:cTn id="10" dur="500"/>
                                        <p:tgtEl>
                                          <p:spTgt spid="2458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580">
                                            <p:txEl>
                                              <p:pRg st="2" end="2"/>
                                            </p:txEl>
                                          </p:spTgt>
                                        </p:tgtEl>
                                        <p:attrNameLst>
                                          <p:attrName>style.visibility</p:attrName>
                                        </p:attrNameLst>
                                      </p:cBhvr>
                                      <p:to>
                                        <p:strVal val="visible"/>
                                      </p:to>
                                    </p:set>
                                    <p:animEffect transition="in" filter="wipe(left)">
                                      <p:cBhvr>
                                        <p:cTn id="13" dur="500"/>
                                        <p:tgtEl>
                                          <p:spTgt spid="2458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4580">
                                            <p:txEl>
                                              <p:pRg st="4" end="4"/>
                                            </p:txEl>
                                          </p:spTgt>
                                        </p:tgtEl>
                                        <p:attrNameLst>
                                          <p:attrName>style.visibility</p:attrName>
                                        </p:attrNameLst>
                                      </p:cBhvr>
                                      <p:to>
                                        <p:strVal val="visible"/>
                                      </p:to>
                                    </p:set>
                                    <p:animEffect transition="in" filter="wipe(left)">
                                      <p:cBhvr>
                                        <p:cTn id="18" dur="500"/>
                                        <p:tgtEl>
                                          <p:spTgt spid="24580">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4580">
                                            <p:txEl>
                                              <p:pRg st="5" end="5"/>
                                            </p:txEl>
                                          </p:spTgt>
                                        </p:tgtEl>
                                        <p:attrNameLst>
                                          <p:attrName>style.visibility</p:attrName>
                                        </p:attrNameLst>
                                      </p:cBhvr>
                                      <p:to>
                                        <p:strVal val="visible"/>
                                      </p:to>
                                    </p:set>
                                    <p:animEffect transition="in" filter="wipe(left)">
                                      <p:cBhvr>
                                        <p:cTn id="21" dur="500"/>
                                        <p:tgtEl>
                                          <p:spTgt spid="24580">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4580">
                                            <p:txEl>
                                              <p:pRg st="6" end="6"/>
                                            </p:txEl>
                                          </p:spTgt>
                                        </p:tgtEl>
                                        <p:attrNameLst>
                                          <p:attrName>style.visibility</p:attrName>
                                        </p:attrNameLst>
                                      </p:cBhvr>
                                      <p:to>
                                        <p:strVal val="visible"/>
                                      </p:to>
                                    </p:set>
                                    <p:animEffect transition="in" filter="wipe(left)">
                                      <p:cBhvr>
                                        <p:cTn id="24" dur="500"/>
                                        <p:tgtEl>
                                          <p:spTgt spid="24580">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4580">
                                            <p:txEl>
                                              <p:pRg st="8" end="8"/>
                                            </p:txEl>
                                          </p:spTgt>
                                        </p:tgtEl>
                                        <p:attrNameLst>
                                          <p:attrName>style.visibility</p:attrName>
                                        </p:attrNameLst>
                                      </p:cBhvr>
                                      <p:to>
                                        <p:strVal val="visible"/>
                                      </p:to>
                                    </p:set>
                                    <p:animEffect transition="in" filter="wipe(left)">
                                      <p:cBhvr>
                                        <p:cTn id="29" dur="500"/>
                                        <p:tgtEl>
                                          <p:spTgt spid="24580">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4580">
                                            <p:txEl>
                                              <p:pRg st="9" end="9"/>
                                            </p:txEl>
                                          </p:spTgt>
                                        </p:tgtEl>
                                        <p:attrNameLst>
                                          <p:attrName>style.visibility</p:attrName>
                                        </p:attrNameLst>
                                      </p:cBhvr>
                                      <p:to>
                                        <p:strVal val="visible"/>
                                      </p:to>
                                    </p:set>
                                    <p:animEffect transition="in" filter="wipe(left)">
                                      <p:cBhvr>
                                        <p:cTn id="32" dur="500"/>
                                        <p:tgtEl>
                                          <p:spTgt spid="2458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2">
            <a:extLst>
              <a:ext uri="{FF2B5EF4-FFF2-40B4-BE49-F238E27FC236}">
                <a16:creationId xmlns:a16="http://schemas.microsoft.com/office/drawing/2014/main" id="{8C98E844-9D3B-4B84-8A8D-95D42362BD4A}"/>
              </a:ext>
            </a:extLst>
          </p:cNvPr>
          <p:cNvSpPr>
            <a:spLocks/>
          </p:cNvSpPr>
          <p:nvPr/>
        </p:nvSpPr>
        <p:spPr bwMode="auto">
          <a:xfrm>
            <a:off x="6904039" y="3260726"/>
            <a:ext cx="993775" cy="276225"/>
          </a:xfrm>
          <a:custGeom>
            <a:avLst/>
            <a:gdLst>
              <a:gd name="T0" fmla="*/ 0 w 626"/>
              <a:gd name="T1" fmla="*/ 125413 h 174"/>
              <a:gd name="T2" fmla="*/ 992188 w 626"/>
              <a:gd name="T3" fmla="*/ 0 h 174"/>
              <a:gd name="T4" fmla="*/ 954088 w 626"/>
              <a:gd name="T5" fmla="*/ 57150 h 174"/>
              <a:gd name="T6" fmla="*/ 922338 w 626"/>
              <a:gd name="T7" fmla="*/ 92075 h 174"/>
              <a:gd name="T8" fmla="*/ 876300 w 626"/>
              <a:gd name="T9" fmla="*/ 134938 h 174"/>
              <a:gd name="T10" fmla="*/ 838200 w 626"/>
              <a:gd name="T11" fmla="*/ 177800 h 174"/>
              <a:gd name="T12" fmla="*/ 777875 w 626"/>
              <a:gd name="T13" fmla="*/ 214313 h 174"/>
              <a:gd name="T14" fmla="*/ 714375 w 626"/>
              <a:gd name="T15" fmla="*/ 244475 h 174"/>
              <a:gd name="T16" fmla="*/ 663575 w 626"/>
              <a:gd name="T17" fmla="*/ 261938 h 174"/>
              <a:gd name="T18" fmla="*/ 598488 w 626"/>
              <a:gd name="T19" fmla="*/ 269875 h 174"/>
              <a:gd name="T20" fmla="*/ 558800 w 626"/>
              <a:gd name="T21" fmla="*/ 274638 h 174"/>
              <a:gd name="T22" fmla="*/ 492125 w 626"/>
              <a:gd name="T23" fmla="*/ 269875 h 174"/>
              <a:gd name="T24" fmla="*/ 409575 w 626"/>
              <a:gd name="T25" fmla="*/ 246063 h 174"/>
              <a:gd name="T26" fmla="*/ 307975 w 626"/>
              <a:gd name="T27" fmla="*/ 220663 h 174"/>
              <a:gd name="T28" fmla="*/ 244475 w 626"/>
              <a:gd name="T29" fmla="*/ 203200 h 174"/>
              <a:gd name="T30" fmla="*/ 112713 w 626"/>
              <a:gd name="T31" fmla="*/ 158750 h 174"/>
              <a:gd name="T32" fmla="*/ 77788 w 626"/>
              <a:gd name="T33" fmla="*/ 142875 h 174"/>
              <a:gd name="T34" fmla="*/ 0 w 626"/>
              <a:gd name="T35" fmla="*/ 125413 h 1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26" h="174">
                <a:moveTo>
                  <a:pt x="0" y="79"/>
                </a:moveTo>
                <a:lnTo>
                  <a:pt x="625" y="0"/>
                </a:lnTo>
                <a:lnTo>
                  <a:pt x="601" y="36"/>
                </a:lnTo>
                <a:lnTo>
                  <a:pt x="581" y="58"/>
                </a:lnTo>
                <a:lnTo>
                  <a:pt x="552" y="85"/>
                </a:lnTo>
                <a:lnTo>
                  <a:pt x="528" y="112"/>
                </a:lnTo>
                <a:lnTo>
                  <a:pt x="490" y="135"/>
                </a:lnTo>
                <a:lnTo>
                  <a:pt x="450" y="154"/>
                </a:lnTo>
                <a:lnTo>
                  <a:pt x="418" y="165"/>
                </a:lnTo>
                <a:lnTo>
                  <a:pt x="377" y="170"/>
                </a:lnTo>
                <a:lnTo>
                  <a:pt x="352" y="173"/>
                </a:lnTo>
                <a:lnTo>
                  <a:pt x="310" y="170"/>
                </a:lnTo>
                <a:lnTo>
                  <a:pt x="258" y="155"/>
                </a:lnTo>
                <a:lnTo>
                  <a:pt x="194" y="139"/>
                </a:lnTo>
                <a:lnTo>
                  <a:pt x="154" y="128"/>
                </a:lnTo>
                <a:lnTo>
                  <a:pt x="71" y="100"/>
                </a:lnTo>
                <a:lnTo>
                  <a:pt x="49" y="90"/>
                </a:lnTo>
                <a:lnTo>
                  <a:pt x="0" y="79"/>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5" name="Freeform 3">
            <a:extLst>
              <a:ext uri="{FF2B5EF4-FFF2-40B4-BE49-F238E27FC236}">
                <a16:creationId xmlns:a16="http://schemas.microsoft.com/office/drawing/2014/main" id="{3DBFB254-4213-40C0-8D9A-606C9B128A82}"/>
              </a:ext>
            </a:extLst>
          </p:cNvPr>
          <p:cNvSpPr>
            <a:spLocks/>
          </p:cNvSpPr>
          <p:nvPr/>
        </p:nvSpPr>
        <p:spPr bwMode="auto">
          <a:xfrm>
            <a:off x="4191000" y="3581400"/>
            <a:ext cx="1220788" cy="292100"/>
          </a:xfrm>
          <a:custGeom>
            <a:avLst/>
            <a:gdLst>
              <a:gd name="T0" fmla="*/ 0 w 769"/>
              <a:gd name="T1" fmla="*/ 152400 h 184"/>
              <a:gd name="T2" fmla="*/ 1219200 w 769"/>
              <a:gd name="T3" fmla="*/ 0 h 184"/>
              <a:gd name="T4" fmla="*/ 1219200 w 769"/>
              <a:gd name="T5" fmla="*/ 0 h 184"/>
              <a:gd name="T6" fmla="*/ 1201738 w 769"/>
              <a:gd name="T7" fmla="*/ 49213 h 184"/>
              <a:gd name="T8" fmla="*/ 1143000 w 769"/>
              <a:gd name="T9" fmla="*/ 76200 h 184"/>
              <a:gd name="T10" fmla="*/ 1143000 w 769"/>
              <a:gd name="T11" fmla="*/ 76200 h 184"/>
              <a:gd name="T12" fmla="*/ 1049338 w 769"/>
              <a:gd name="T13" fmla="*/ 131763 h 184"/>
              <a:gd name="T14" fmla="*/ 990600 w 769"/>
              <a:gd name="T15" fmla="*/ 152400 h 184"/>
              <a:gd name="T16" fmla="*/ 990600 w 769"/>
              <a:gd name="T17" fmla="*/ 152400 h 184"/>
              <a:gd name="T18" fmla="*/ 903288 w 769"/>
              <a:gd name="T19" fmla="*/ 198438 h 184"/>
              <a:gd name="T20" fmla="*/ 831850 w 769"/>
              <a:gd name="T21" fmla="*/ 225425 h 184"/>
              <a:gd name="T22" fmla="*/ 766763 w 769"/>
              <a:gd name="T23" fmla="*/ 242888 h 184"/>
              <a:gd name="T24" fmla="*/ 665163 w 769"/>
              <a:gd name="T25" fmla="*/ 274638 h 184"/>
              <a:gd name="T26" fmla="*/ 531813 w 769"/>
              <a:gd name="T27" fmla="*/ 290513 h 184"/>
              <a:gd name="T28" fmla="*/ 385763 w 769"/>
              <a:gd name="T29" fmla="*/ 274638 h 184"/>
              <a:gd name="T30" fmla="*/ 300038 w 769"/>
              <a:gd name="T31" fmla="*/ 239713 h 184"/>
              <a:gd name="T32" fmla="*/ 223838 w 769"/>
              <a:gd name="T33" fmla="*/ 215900 h 184"/>
              <a:gd name="T34" fmla="*/ 153988 w 769"/>
              <a:gd name="T35" fmla="*/ 196850 h 184"/>
              <a:gd name="T36" fmla="*/ 69850 w 769"/>
              <a:gd name="T37" fmla="*/ 161925 h 184"/>
              <a:gd name="T38" fmla="*/ 0 w 769"/>
              <a:gd name="T39" fmla="*/ 152400 h 1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69" h="184">
                <a:moveTo>
                  <a:pt x="0" y="96"/>
                </a:moveTo>
                <a:lnTo>
                  <a:pt x="768" y="0"/>
                </a:lnTo>
                <a:lnTo>
                  <a:pt x="757" y="31"/>
                </a:lnTo>
                <a:lnTo>
                  <a:pt x="720" y="48"/>
                </a:lnTo>
                <a:lnTo>
                  <a:pt x="661" y="83"/>
                </a:lnTo>
                <a:lnTo>
                  <a:pt x="624" y="96"/>
                </a:lnTo>
                <a:lnTo>
                  <a:pt x="569" y="125"/>
                </a:lnTo>
                <a:lnTo>
                  <a:pt x="524" y="142"/>
                </a:lnTo>
                <a:lnTo>
                  <a:pt x="483" y="153"/>
                </a:lnTo>
                <a:lnTo>
                  <a:pt x="419" y="173"/>
                </a:lnTo>
                <a:lnTo>
                  <a:pt x="335" y="183"/>
                </a:lnTo>
                <a:lnTo>
                  <a:pt x="243" y="173"/>
                </a:lnTo>
                <a:lnTo>
                  <a:pt x="189" y="151"/>
                </a:lnTo>
                <a:lnTo>
                  <a:pt x="141" y="136"/>
                </a:lnTo>
                <a:lnTo>
                  <a:pt x="97" y="124"/>
                </a:lnTo>
                <a:lnTo>
                  <a:pt x="44" y="102"/>
                </a:lnTo>
                <a:lnTo>
                  <a:pt x="0" y="96"/>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6" name="Freeform 4">
            <a:extLst>
              <a:ext uri="{FF2B5EF4-FFF2-40B4-BE49-F238E27FC236}">
                <a16:creationId xmlns:a16="http://schemas.microsoft.com/office/drawing/2014/main" id="{465892F7-BD82-4ABC-8CF3-EF55E62F33F2}"/>
              </a:ext>
            </a:extLst>
          </p:cNvPr>
          <p:cNvSpPr>
            <a:spLocks/>
          </p:cNvSpPr>
          <p:nvPr/>
        </p:nvSpPr>
        <p:spPr bwMode="auto">
          <a:xfrm>
            <a:off x="2971800" y="3873500"/>
            <a:ext cx="109538" cy="166688"/>
          </a:xfrm>
          <a:custGeom>
            <a:avLst/>
            <a:gdLst>
              <a:gd name="T0" fmla="*/ 0 w 69"/>
              <a:gd name="T1" fmla="*/ 0 h 105"/>
              <a:gd name="T2" fmla="*/ 0 w 69"/>
              <a:gd name="T3" fmla="*/ 165100 h 105"/>
              <a:gd name="T4" fmla="*/ 107950 w 69"/>
              <a:gd name="T5" fmla="*/ 0 h 105"/>
              <a:gd name="T6" fmla="*/ 0 w 69"/>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105">
                <a:moveTo>
                  <a:pt x="0" y="0"/>
                </a:moveTo>
                <a:lnTo>
                  <a:pt x="0" y="104"/>
                </a:lnTo>
                <a:lnTo>
                  <a:pt x="68" y="0"/>
                </a:lnTo>
                <a:lnTo>
                  <a:pt x="0" y="0"/>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 name="Rectangle 6">
            <a:extLst>
              <a:ext uri="{FF2B5EF4-FFF2-40B4-BE49-F238E27FC236}">
                <a16:creationId xmlns:a16="http://schemas.microsoft.com/office/drawing/2014/main" id="{AC5344E8-D2AB-48F8-8E65-401EBBE3E6C7}"/>
              </a:ext>
            </a:extLst>
          </p:cNvPr>
          <p:cNvSpPr>
            <a:spLocks noGrp="1" noChangeArrowheads="1"/>
          </p:cNvSpPr>
          <p:nvPr>
            <p:ph type="title"/>
          </p:nvPr>
        </p:nvSpPr>
        <p:spPr/>
        <p:txBody>
          <a:bodyPr/>
          <a:lstStyle/>
          <a:p>
            <a:pPr>
              <a:defRPr/>
            </a:pPr>
            <a:r>
              <a:rPr lang="en-US" altLang="en-US" dirty="0"/>
              <a:t>Risks vs. Costs Trade-Off (Conservative Approach)</a:t>
            </a:r>
          </a:p>
        </p:txBody>
      </p:sp>
      <p:sp>
        <p:nvSpPr>
          <p:cNvPr id="25607" name="Rectangle 7">
            <a:extLst>
              <a:ext uri="{FF2B5EF4-FFF2-40B4-BE49-F238E27FC236}">
                <a16:creationId xmlns:a16="http://schemas.microsoft.com/office/drawing/2014/main" id="{44468EC8-6223-4EA1-A1F3-09EC3BD732F8}"/>
              </a:ext>
            </a:extLst>
          </p:cNvPr>
          <p:cNvSpPr>
            <a:spLocks noGrp="1" noChangeArrowheads="1"/>
          </p:cNvSpPr>
          <p:nvPr>
            <p:ph idx="1"/>
          </p:nvPr>
        </p:nvSpPr>
        <p:spPr>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Firm can reduce risks associated with short-term borrowing by using a larger proportion of long-term financing.</a:t>
            </a:r>
          </a:p>
        </p:txBody>
      </p:sp>
      <p:sp>
        <p:nvSpPr>
          <p:cNvPr id="23561" name="Rectangle 9">
            <a:extLst>
              <a:ext uri="{FF2B5EF4-FFF2-40B4-BE49-F238E27FC236}">
                <a16:creationId xmlns:a16="http://schemas.microsoft.com/office/drawing/2014/main" id="{750A5889-2D9E-41AF-BD16-2A5676EEF8EB}"/>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23562" name="Rectangle 10">
            <a:extLst>
              <a:ext uri="{FF2B5EF4-FFF2-40B4-BE49-F238E27FC236}">
                <a16:creationId xmlns:a16="http://schemas.microsoft.com/office/drawing/2014/main" id="{E349DD9F-DCB5-4123-B2BD-0AA5A6C0EEEB}"/>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23563" name="Line 11">
            <a:extLst>
              <a:ext uri="{FF2B5EF4-FFF2-40B4-BE49-F238E27FC236}">
                <a16:creationId xmlns:a16="http://schemas.microsoft.com/office/drawing/2014/main" id="{19BAA9DE-5797-4AAC-853B-7448D29FFAEB}"/>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4" name="Line 12">
            <a:extLst>
              <a:ext uri="{FF2B5EF4-FFF2-40B4-BE49-F238E27FC236}">
                <a16:creationId xmlns:a16="http://schemas.microsoft.com/office/drawing/2014/main" id="{85408663-122A-44B7-952D-D6ABE3897B08}"/>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5" name="Line 13">
            <a:extLst>
              <a:ext uri="{FF2B5EF4-FFF2-40B4-BE49-F238E27FC236}">
                <a16:creationId xmlns:a16="http://schemas.microsoft.com/office/drawing/2014/main" id="{214F60EA-3D78-4D0B-A4FA-709120FA83C7}"/>
              </a:ext>
            </a:extLst>
          </p:cNvPr>
          <p:cNvSpPr>
            <a:spLocks noChangeShapeType="1"/>
          </p:cNvSpPr>
          <p:nvPr/>
        </p:nvSpPr>
        <p:spPr bwMode="auto">
          <a:xfrm flipV="1">
            <a:off x="2971800" y="30480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14">
            <a:extLst>
              <a:ext uri="{FF2B5EF4-FFF2-40B4-BE49-F238E27FC236}">
                <a16:creationId xmlns:a16="http://schemas.microsoft.com/office/drawing/2014/main" id="{DD1EF1BC-C4EF-44F2-9839-4B7B8D635033}"/>
              </a:ext>
            </a:extLst>
          </p:cNvPr>
          <p:cNvSpPr>
            <a:spLocks noChangeShapeType="1"/>
          </p:cNvSpPr>
          <p:nvPr/>
        </p:nvSpPr>
        <p:spPr bwMode="auto">
          <a:xfrm flipV="1">
            <a:off x="8534400" y="3276600"/>
            <a:ext cx="0" cy="16002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15">
            <a:extLst>
              <a:ext uri="{FF2B5EF4-FFF2-40B4-BE49-F238E27FC236}">
                <a16:creationId xmlns:a16="http://schemas.microsoft.com/office/drawing/2014/main" id="{9B6C42D1-4500-4FFF-9098-914D13F446CB}"/>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Freeform 16">
            <a:extLst>
              <a:ext uri="{FF2B5EF4-FFF2-40B4-BE49-F238E27FC236}">
                <a16:creationId xmlns:a16="http://schemas.microsoft.com/office/drawing/2014/main" id="{80AD0B25-937B-4D5C-8B8B-F3C859BF0693}"/>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17">
            <a:extLst>
              <a:ext uri="{FF2B5EF4-FFF2-40B4-BE49-F238E27FC236}">
                <a16:creationId xmlns:a16="http://schemas.microsoft.com/office/drawing/2014/main" id="{6D7614F5-1A04-4F73-8EB1-D992D41D2A8A}"/>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0" name="Line 18">
            <a:extLst>
              <a:ext uri="{FF2B5EF4-FFF2-40B4-BE49-F238E27FC236}">
                <a16:creationId xmlns:a16="http://schemas.microsoft.com/office/drawing/2014/main" id="{3E10A034-200E-4302-9364-300FE9813A9D}"/>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1" name="Line 19">
            <a:extLst>
              <a:ext uri="{FF2B5EF4-FFF2-40B4-BE49-F238E27FC236}">
                <a16:creationId xmlns:a16="http://schemas.microsoft.com/office/drawing/2014/main" id="{25D80D21-E27B-485B-9246-9E4496E72B5C}"/>
              </a:ext>
            </a:extLst>
          </p:cNvPr>
          <p:cNvSpPr>
            <a:spLocks noChangeShapeType="1"/>
          </p:cNvSpPr>
          <p:nvPr/>
        </p:nvSpPr>
        <p:spPr bwMode="auto">
          <a:xfrm flipV="1">
            <a:off x="8686800" y="2743200"/>
            <a:ext cx="0" cy="4572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Line 20">
            <a:extLst>
              <a:ext uri="{FF2B5EF4-FFF2-40B4-BE49-F238E27FC236}">
                <a16:creationId xmlns:a16="http://schemas.microsoft.com/office/drawing/2014/main" id="{417FB074-75D7-402A-95AF-53226AFB13C5}"/>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3" name="Rectangle 21">
            <a:extLst>
              <a:ext uri="{FF2B5EF4-FFF2-40B4-BE49-F238E27FC236}">
                <a16:creationId xmlns:a16="http://schemas.microsoft.com/office/drawing/2014/main" id="{ED6F7015-62BE-46AA-911B-2117F66D69D6}"/>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5622" name="Rectangle 22">
            <a:extLst>
              <a:ext uri="{FF2B5EF4-FFF2-40B4-BE49-F238E27FC236}">
                <a16:creationId xmlns:a16="http://schemas.microsoft.com/office/drawing/2014/main" id="{A1C363DF-F775-49C0-B5EC-A09E354D11BD}"/>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23575" name="Line 23">
            <a:extLst>
              <a:ext uri="{FF2B5EF4-FFF2-40B4-BE49-F238E27FC236}">
                <a16:creationId xmlns:a16="http://schemas.microsoft.com/office/drawing/2014/main" id="{94661398-D94C-4AED-9DE9-0C3FC0D465CF}"/>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4" name="Rectangle 24">
            <a:extLst>
              <a:ext uri="{FF2B5EF4-FFF2-40B4-BE49-F238E27FC236}">
                <a16:creationId xmlns:a16="http://schemas.microsoft.com/office/drawing/2014/main" id="{5122BD76-BE58-46DE-A0DD-7F0031CC1C39}"/>
              </a:ext>
            </a:extLst>
          </p:cNvPr>
          <p:cNvSpPr>
            <a:spLocks noChangeArrowheads="1"/>
          </p:cNvSpPr>
          <p:nvPr/>
        </p:nvSpPr>
        <p:spPr bwMode="auto">
          <a:xfrm>
            <a:off x="3033714" y="4070351"/>
            <a:ext cx="165686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23577" name="Line 25">
            <a:extLst>
              <a:ext uri="{FF2B5EF4-FFF2-40B4-BE49-F238E27FC236}">
                <a16:creationId xmlns:a16="http://schemas.microsoft.com/office/drawing/2014/main" id="{169D1D1E-872E-40A4-9FFD-CF649FA8AA3F}"/>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6" name="Rectangle 26">
            <a:extLst>
              <a:ext uri="{FF2B5EF4-FFF2-40B4-BE49-F238E27FC236}">
                <a16:creationId xmlns:a16="http://schemas.microsoft.com/office/drawing/2014/main" id="{2117AF2B-64F3-4638-8AB0-36F9F2B8E464}"/>
              </a:ext>
            </a:extLst>
          </p:cNvPr>
          <p:cNvSpPr>
            <a:spLocks noChangeArrowheads="1"/>
          </p:cNvSpPr>
          <p:nvPr/>
        </p:nvSpPr>
        <p:spPr bwMode="auto">
          <a:xfrm>
            <a:off x="5776914" y="2698751"/>
            <a:ext cx="2331217" cy="397545"/>
          </a:xfrm>
          <a:prstGeom prst="rect">
            <a:avLst/>
          </a:prstGeom>
          <a:noFill/>
          <a:ln>
            <a:noFill/>
          </a:ln>
          <a:effectLst/>
        </p:spPr>
        <p:txBody>
          <a:bodyPr wrap="none" lIns="90488" tIns="44450" rIns="90488" bIns="44450">
            <a:spAutoFit/>
          </a:bodyPr>
          <a:lstStyle/>
          <a:p>
            <a:pPr>
              <a:defRPr/>
            </a:pPr>
            <a:r>
              <a:rPr lang="en-US" altLang="en-US" sz="2000" i="1">
                <a:solidFill>
                  <a:srgbClr val="42B200"/>
                </a:solidFill>
                <a:effectLst>
                  <a:outerShdw blurRad="38100" dist="38100" dir="2700000" algn="tl">
                    <a:srgbClr val="C0C0C0"/>
                  </a:outerShdw>
                </a:effectLst>
              </a:rPr>
              <a:t>Short-term financing</a:t>
            </a:r>
          </a:p>
        </p:txBody>
      </p:sp>
    </p:spTree>
    <p:extLst>
      <p:ext uri="{BB962C8B-B14F-4D97-AF65-F5344CB8AC3E}">
        <p14:creationId xmlns:p14="http://schemas.microsoft.com/office/powerpoint/2010/main" val="30578806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3D88E160-677E-4D1C-8046-078871C522C1}"/>
              </a:ext>
            </a:extLst>
          </p:cNvPr>
          <p:cNvSpPr>
            <a:spLocks noGrp="1" noChangeArrowheads="1"/>
          </p:cNvSpPr>
          <p:nvPr>
            <p:ph type="title"/>
          </p:nvPr>
        </p:nvSpPr>
        <p:spPr/>
        <p:txBody>
          <a:bodyPr/>
          <a:lstStyle/>
          <a:p>
            <a:pPr>
              <a:defRPr/>
            </a:pPr>
            <a:r>
              <a:rPr lang="en-US" altLang="en-US" dirty="0"/>
              <a:t>Comparison with an Aggressive Approach</a:t>
            </a:r>
          </a:p>
        </p:txBody>
      </p:sp>
      <p:sp>
        <p:nvSpPr>
          <p:cNvPr id="26628" name="Rectangle 4">
            <a:extLst>
              <a:ext uri="{FF2B5EF4-FFF2-40B4-BE49-F238E27FC236}">
                <a16:creationId xmlns:a16="http://schemas.microsoft.com/office/drawing/2014/main" id="{4558B33E-350B-442F-8BBA-9844E57D5DB2}"/>
              </a:ext>
            </a:extLst>
          </p:cNvPr>
          <p:cNvSpPr>
            <a:spLocks noGrp="1" noChangeArrowheads="1"/>
          </p:cNvSpPr>
          <p:nvPr>
            <p:ph idx="1"/>
          </p:nvPr>
        </p:nvSpPr>
        <p:spPr/>
        <p:txBody>
          <a:bodyPr>
            <a:normAutofit lnSpcReduction="10000"/>
          </a:bodyPr>
          <a:lstStyle/>
          <a:p>
            <a:pPr marL="457200" indent="-457200">
              <a:defRPr/>
            </a:pPr>
            <a:r>
              <a:rPr lang="en-US" altLang="en-US" u="sng" dirty="0">
                <a:solidFill>
                  <a:schemeClr val="hlink"/>
                </a:solidFill>
                <a:effectLst>
                  <a:outerShdw blurRad="38100" dist="38100" dir="2700000" algn="tl">
                    <a:srgbClr val="C0C0C0"/>
                  </a:outerShdw>
                </a:effectLst>
              </a:rPr>
              <a:t>Short-Term Financing Benefits</a:t>
            </a:r>
            <a:endParaRPr lang="en-US" altLang="en-US" dirty="0"/>
          </a:p>
          <a:p>
            <a:pPr marL="1028700" lvl="1" indent="-457200">
              <a:spcAft>
                <a:spcPct val="0"/>
              </a:spcAft>
              <a:defRPr/>
            </a:pPr>
            <a:r>
              <a:rPr lang="en-US" altLang="en-US" dirty="0"/>
              <a:t>Financing long-term needs with a lower interest cost than short-term debt</a:t>
            </a:r>
          </a:p>
          <a:p>
            <a:pPr marL="1028700" lvl="1" indent="-457200">
              <a:spcBef>
                <a:spcPct val="0"/>
              </a:spcBef>
              <a:defRPr/>
            </a:pPr>
            <a:r>
              <a:rPr lang="en-US" altLang="en-US" dirty="0"/>
              <a:t>Borrowing </a:t>
            </a:r>
            <a:r>
              <a:rPr lang="en-US" altLang="en-US" i="1" u="sng" dirty="0"/>
              <a:t>only</a:t>
            </a:r>
            <a:r>
              <a:rPr lang="en-US" altLang="en-US" dirty="0"/>
              <a:t> what is necessary</a:t>
            </a:r>
          </a:p>
          <a:p>
            <a:pPr marL="457200" indent="-457200">
              <a:spcBef>
                <a:spcPct val="0"/>
              </a:spcBef>
              <a:spcAft>
                <a:spcPct val="0"/>
              </a:spcAft>
              <a:defRPr/>
            </a:pPr>
            <a:endParaRPr lang="en-US" altLang="en-US" u="sng" dirty="0">
              <a:solidFill>
                <a:srgbClr val="42B200"/>
              </a:solidFill>
              <a:effectLst>
                <a:outerShdw blurRad="38100" dist="38100" dir="2700000" algn="tl">
                  <a:srgbClr val="C0C0C0"/>
                </a:outerShdw>
              </a:effectLst>
            </a:endParaRPr>
          </a:p>
          <a:p>
            <a:pPr marL="457200" indent="-457200">
              <a:spcBef>
                <a:spcPct val="0"/>
              </a:spcBef>
              <a:spcAft>
                <a:spcPct val="0"/>
              </a:spcAft>
              <a:defRPr/>
            </a:pPr>
            <a:r>
              <a:rPr lang="en-US" altLang="en-US" u="sng" dirty="0">
                <a:solidFill>
                  <a:srgbClr val="42B200"/>
                </a:solidFill>
                <a:effectLst>
                  <a:outerShdw blurRad="38100" dist="38100" dir="2700000" algn="tl">
                    <a:srgbClr val="C0C0C0"/>
                  </a:outerShdw>
                </a:effectLst>
              </a:rPr>
              <a:t>Short-Term Financing Risks</a:t>
            </a:r>
            <a:endParaRPr lang="en-US" altLang="en-US" dirty="0"/>
          </a:p>
          <a:p>
            <a:pPr marL="1028700" lvl="1" indent="-457200">
              <a:spcAft>
                <a:spcPct val="0"/>
              </a:spcAft>
              <a:defRPr/>
            </a:pPr>
            <a:r>
              <a:rPr lang="en-US" altLang="en-US" dirty="0"/>
              <a:t>Refinancing short-term obligations in the future</a:t>
            </a:r>
          </a:p>
          <a:p>
            <a:pPr marL="1028700" lvl="1" indent="-457200">
              <a:spcBef>
                <a:spcPct val="0"/>
              </a:spcBef>
              <a:defRPr/>
            </a:pPr>
            <a:r>
              <a:rPr lang="en-US" altLang="en-US" dirty="0"/>
              <a:t>Uncertain future interest costs</a:t>
            </a:r>
          </a:p>
          <a:p>
            <a:pPr marL="457200" indent="-457200">
              <a:defRPr/>
            </a:pPr>
            <a:endParaRPr lang="en-US" altLang="en-US" u="sng" dirty="0">
              <a:solidFill>
                <a:schemeClr val="tx2"/>
              </a:solidFill>
              <a:effectLst>
                <a:outerShdw blurRad="38100" dist="38100" dir="2700000" algn="tl">
                  <a:srgbClr val="C0C0C0"/>
                </a:outerShdw>
              </a:effectLst>
            </a:endParaRPr>
          </a:p>
          <a:p>
            <a:pPr marL="457200" indent="-457200">
              <a:defRPr/>
            </a:pPr>
            <a:r>
              <a:rPr lang="en-US" altLang="en-US" u="sng" dirty="0">
                <a:solidFill>
                  <a:schemeClr val="tx2"/>
                </a:solidFill>
                <a:effectLst>
                  <a:outerShdw blurRad="38100" dist="38100" dir="2700000" algn="tl">
                    <a:srgbClr val="C0C0C0"/>
                  </a:outerShdw>
                </a:effectLst>
              </a:rPr>
              <a:t>Result</a:t>
            </a:r>
            <a:endParaRPr lang="en-US" altLang="en-US" dirty="0"/>
          </a:p>
          <a:p>
            <a:pPr marL="1028700" lvl="1" indent="-457200">
              <a:defRPr/>
            </a:pPr>
            <a:r>
              <a:rPr lang="en-US" altLang="en-US" dirty="0"/>
              <a:t>Manager accepts </a:t>
            </a:r>
            <a:r>
              <a:rPr lang="en-US" altLang="en-US" i="1" u="sng" dirty="0"/>
              <a:t>greater</a:t>
            </a:r>
            <a:r>
              <a:rPr lang="en-US" altLang="en-US" dirty="0"/>
              <a:t> expected profits in exchange for taking </a:t>
            </a:r>
            <a:r>
              <a:rPr lang="en-US" altLang="en-US" i="1" u="sng" dirty="0"/>
              <a:t>greater</a:t>
            </a:r>
            <a:r>
              <a:rPr lang="en-US" altLang="en-US" dirty="0"/>
              <a:t> risk.</a:t>
            </a:r>
          </a:p>
        </p:txBody>
      </p:sp>
    </p:spTree>
    <p:extLst>
      <p:ext uri="{BB962C8B-B14F-4D97-AF65-F5344CB8AC3E}">
        <p14:creationId xmlns:p14="http://schemas.microsoft.com/office/powerpoint/2010/main" val="27669750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wipe(left)">
                                      <p:cBhvr>
                                        <p:cTn id="7" dur="500"/>
                                        <p:tgtEl>
                                          <p:spTgt spid="2662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628">
                                            <p:txEl>
                                              <p:pRg st="1" end="1"/>
                                            </p:txEl>
                                          </p:spTgt>
                                        </p:tgtEl>
                                        <p:attrNameLst>
                                          <p:attrName>style.visibility</p:attrName>
                                        </p:attrNameLst>
                                      </p:cBhvr>
                                      <p:to>
                                        <p:strVal val="visible"/>
                                      </p:to>
                                    </p:set>
                                    <p:animEffect transition="in" filter="wipe(left)">
                                      <p:cBhvr>
                                        <p:cTn id="10" dur="500"/>
                                        <p:tgtEl>
                                          <p:spTgt spid="26628">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628">
                                            <p:txEl>
                                              <p:pRg st="2" end="2"/>
                                            </p:txEl>
                                          </p:spTgt>
                                        </p:tgtEl>
                                        <p:attrNameLst>
                                          <p:attrName>style.visibility</p:attrName>
                                        </p:attrNameLst>
                                      </p:cBhvr>
                                      <p:to>
                                        <p:strVal val="visible"/>
                                      </p:to>
                                    </p:set>
                                    <p:animEffect transition="in" filter="wipe(left)">
                                      <p:cBhvr>
                                        <p:cTn id="13" dur="500"/>
                                        <p:tgtEl>
                                          <p:spTgt spid="2662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6628">
                                            <p:txEl>
                                              <p:pRg st="4" end="4"/>
                                            </p:txEl>
                                          </p:spTgt>
                                        </p:tgtEl>
                                        <p:attrNameLst>
                                          <p:attrName>style.visibility</p:attrName>
                                        </p:attrNameLst>
                                      </p:cBhvr>
                                      <p:to>
                                        <p:strVal val="visible"/>
                                      </p:to>
                                    </p:set>
                                    <p:animEffect transition="in" filter="wipe(left)">
                                      <p:cBhvr>
                                        <p:cTn id="18" dur="500"/>
                                        <p:tgtEl>
                                          <p:spTgt spid="26628">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628">
                                            <p:txEl>
                                              <p:pRg st="5" end="5"/>
                                            </p:txEl>
                                          </p:spTgt>
                                        </p:tgtEl>
                                        <p:attrNameLst>
                                          <p:attrName>style.visibility</p:attrName>
                                        </p:attrNameLst>
                                      </p:cBhvr>
                                      <p:to>
                                        <p:strVal val="visible"/>
                                      </p:to>
                                    </p:set>
                                    <p:animEffect transition="in" filter="wipe(left)">
                                      <p:cBhvr>
                                        <p:cTn id="21" dur="500"/>
                                        <p:tgtEl>
                                          <p:spTgt spid="26628">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6628">
                                            <p:txEl>
                                              <p:pRg st="6" end="6"/>
                                            </p:txEl>
                                          </p:spTgt>
                                        </p:tgtEl>
                                        <p:attrNameLst>
                                          <p:attrName>style.visibility</p:attrName>
                                        </p:attrNameLst>
                                      </p:cBhvr>
                                      <p:to>
                                        <p:strVal val="visible"/>
                                      </p:to>
                                    </p:set>
                                    <p:animEffect transition="in" filter="wipe(left)">
                                      <p:cBhvr>
                                        <p:cTn id="24" dur="500"/>
                                        <p:tgtEl>
                                          <p:spTgt spid="26628">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628">
                                            <p:txEl>
                                              <p:pRg st="8" end="8"/>
                                            </p:txEl>
                                          </p:spTgt>
                                        </p:tgtEl>
                                        <p:attrNameLst>
                                          <p:attrName>style.visibility</p:attrName>
                                        </p:attrNameLst>
                                      </p:cBhvr>
                                      <p:to>
                                        <p:strVal val="visible"/>
                                      </p:to>
                                    </p:set>
                                    <p:animEffect transition="in" filter="wipe(left)">
                                      <p:cBhvr>
                                        <p:cTn id="29" dur="500"/>
                                        <p:tgtEl>
                                          <p:spTgt spid="26628">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628">
                                            <p:txEl>
                                              <p:pRg st="9" end="9"/>
                                            </p:txEl>
                                          </p:spTgt>
                                        </p:tgtEl>
                                        <p:attrNameLst>
                                          <p:attrName>style.visibility</p:attrName>
                                        </p:attrNameLst>
                                      </p:cBhvr>
                                      <p:to>
                                        <p:strVal val="visible"/>
                                      </p:to>
                                    </p:set>
                                    <p:animEffect transition="in" filter="wipe(left)">
                                      <p:cBhvr>
                                        <p:cTn id="32" dur="500"/>
                                        <p:tgtEl>
                                          <p:spTgt spid="2662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8B8929-933E-44CD-A33B-B0BE62E099A1}"/>
              </a:ext>
            </a:extLst>
          </p:cNvPr>
          <p:cNvSpPr>
            <a:spLocks noGrp="1"/>
          </p:cNvSpPr>
          <p:nvPr>
            <p:ph type="title"/>
          </p:nvPr>
        </p:nvSpPr>
        <p:spPr/>
        <p:txBody>
          <a:bodyPr>
            <a:normAutofit/>
          </a:bodyPr>
          <a:lstStyle/>
          <a:p>
            <a:r>
              <a:rPr lang="en-US" altLang="en-US" dirty="0"/>
              <a:t>Risks vs. Costs Trade-Off (Aggressive Approach)</a:t>
            </a:r>
            <a:endParaRPr lang="en-US" dirty="0"/>
          </a:p>
        </p:txBody>
      </p:sp>
      <p:sp>
        <p:nvSpPr>
          <p:cNvPr id="27651" name="Rectangle 3">
            <a:extLst>
              <a:ext uri="{FF2B5EF4-FFF2-40B4-BE49-F238E27FC236}">
                <a16:creationId xmlns:a16="http://schemas.microsoft.com/office/drawing/2014/main" id="{3394CEB7-F709-43FD-AA2F-778AE4879B8C}"/>
              </a:ext>
            </a:extLst>
          </p:cNvPr>
          <p:cNvSpPr>
            <a:spLocks noGrp="1" noChangeArrowheads="1"/>
          </p:cNvSpPr>
          <p:nvPr>
            <p:ph idx="1"/>
          </p:nvPr>
        </p:nvSpPr>
        <p:spPr>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Firm increases risks associated with short-term borrowing by using a larger proportion of short-term financing.</a:t>
            </a:r>
          </a:p>
        </p:txBody>
      </p:sp>
      <p:sp>
        <p:nvSpPr>
          <p:cNvPr id="25605" name="Rectangle 5">
            <a:extLst>
              <a:ext uri="{FF2B5EF4-FFF2-40B4-BE49-F238E27FC236}">
                <a16:creationId xmlns:a16="http://schemas.microsoft.com/office/drawing/2014/main" id="{398E84A6-A0DB-406F-8214-FC958B935A01}"/>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25606" name="Rectangle 6">
            <a:extLst>
              <a:ext uri="{FF2B5EF4-FFF2-40B4-BE49-F238E27FC236}">
                <a16:creationId xmlns:a16="http://schemas.microsoft.com/office/drawing/2014/main" id="{81F6AD7A-5AF1-406E-AA6A-52CF71D31B44}"/>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25607" name="Line 7">
            <a:extLst>
              <a:ext uri="{FF2B5EF4-FFF2-40B4-BE49-F238E27FC236}">
                <a16:creationId xmlns:a16="http://schemas.microsoft.com/office/drawing/2014/main" id="{9E97B078-BA09-4B6B-B81E-51F04DCA539A}"/>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8">
            <a:extLst>
              <a:ext uri="{FF2B5EF4-FFF2-40B4-BE49-F238E27FC236}">
                <a16:creationId xmlns:a16="http://schemas.microsoft.com/office/drawing/2014/main" id="{3989B228-D633-4803-9173-6CA5F77F2868}"/>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9" name="Line 9">
            <a:extLst>
              <a:ext uri="{FF2B5EF4-FFF2-40B4-BE49-F238E27FC236}">
                <a16:creationId xmlns:a16="http://schemas.microsoft.com/office/drawing/2014/main" id="{5EA78E90-E1F4-44E9-A1D2-A13CB7BC2277}"/>
              </a:ext>
            </a:extLst>
          </p:cNvPr>
          <p:cNvSpPr>
            <a:spLocks noChangeShapeType="1"/>
          </p:cNvSpPr>
          <p:nvPr/>
        </p:nvSpPr>
        <p:spPr bwMode="auto">
          <a:xfrm flipV="1">
            <a:off x="2971800" y="3657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0" name="Line 10">
            <a:extLst>
              <a:ext uri="{FF2B5EF4-FFF2-40B4-BE49-F238E27FC236}">
                <a16:creationId xmlns:a16="http://schemas.microsoft.com/office/drawing/2014/main" id="{AB86496A-74F1-42CE-BB01-B38E36AAE7C8}"/>
              </a:ext>
            </a:extLst>
          </p:cNvPr>
          <p:cNvSpPr>
            <a:spLocks noChangeShapeType="1"/>
          </p:cNvSpPr>
          <p:nvPr/>
        </p:nvSpPr>
        <p:spPr bwMode="auto">
          <a:xfrm flipV="1">
            <a:off x="8534400" y="3810000"/>
            <a:ext cx="0" cy="1066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1" name="Line 11">
            <a:extLst>
              <a:ext uri="{FF2B5EF4-FFF2-40B4-BE49-F238E27FC236}">
                <a16:creationId xmlns:a16="http://schemas.microsoft.com/office/drawing/2014/main" id="{18FE642E-6976-4A52-A4B2-015753CE46A6}"/>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2" name="Freeform 12">
            <a:extLst>
              <a:ext uri="{FF2B5EF4-FFF2-40B4-BE49-F238E27FC236}">
                <a16:creationId xmlns:a16="http://schemas.microsoft.com/office/drawing/2014/main" id="{E840890F-FC2A-4A31-9FE0-D8ACAA5CC7BE}"/>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3" name="Line 13">
            <a:extLst>
              <a:ext uri="{FF2B5EF4-FFF2-40B4-BE49-F238E27FC236}">
                <a16:creationId xmlns:a16="http://schemas.microsoft.com/office/drawing/2014/main" id="{9EF670B5-FA64-4A5C-915C-9D4BC176F59E}"/>
              </a:ext>
            </a:extLst>
          </p:cNvPr>
          <p:cNvSpPr>
            <a:spLocks noChangeShapeType="1"/>
          </p:cNvSpPr>
          <p:nvPr/>
        </p:nvSpPr>
        <p:spPr bwMode="auto">
          <a:xfrm flipV="1">
            <a:off x="3733800" y="3657600"/>
            <a:ext cx="0" cy="2286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4" name="Line 14">
            <a:extLst>
              <a:ext uri="{FF2B5EF4-FFF2-40B4-BE49-F238E27FC236}">
                <a16:creationId xmlns:a16="http://schemas.microsoft.com/office/drawing/2014/main" id="{EE857753-D923-40F4-BA3F-FE273430CDCD}"/>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5" name="Line 15">
            <a:extLst>
              <a:ext uri="{FF2B5EF4-FFF2-40B4-BE49-F238E27FC236}">
                <a16:creationId xmlns:a16="http://schemas.microsoft.com/office/drawing/2014/main" id="{A0C9DAAF-D902-499D-940C-13B373297561}"/>
              </a:ext>
            </a:extLst>
          </p:cNvPr>
          <p:cNvSpPr>
            <a:spLocks noChangeShapeType="1"/>
          </p:cNvSpPr>
          <p:nvPr/>
        </p:nvSpPr>
        <p:spPr bwMode="auto">
          <a:xfrm flipV="1">
            <a:off x="6096000" y="3124200"/>
            <a:ext cx="0" cy="990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6" name="Line 16">
            <a:extLst>
              <a:ext uri="{FF2B5EF4-FFF2-40B4-BE49-F238E27FC236}">
                <a16:creationId xmlns:a16="http://schemas.microsoft.com/office/drawing/2014/main" id="{379C2634-4874-4CE1-8F36-691B77F760B1}"/>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7" name="Rectangle 17">
            <a:extLst>
              <a:ext uri="{FF2B5EF4-FFF2-40B4-BE49-F238E27FC236}">
                <a16:creationId xmlns:a16="http://schemas.microsoft.com/office/drawing/2014/main" id="{007260F4-68EB-4D2F-BBFE-6C78C1B38ED9}"/>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7666" name="Rectangle 18">
            <a:extLst>
              <a:ext uri="{FF2B5EF4-FFF2-40B4-BE49-F238E27FC236}">
                <a16:creationId xmlns:a16="http://schemas.microsoft.com/office/drawing/2014/main" id="{7791A5AB-586C-4495-AF44-FD0CFDD9801B}"/>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25619" name="Line 19">
            <a:extLst>
              <a:ext uri="{FF2B5EF4-FFF2-40B4-BE49-F238E27FC236}">
                <a16:creationId xmlns:a16="http://schemas.microsoft.com/office/drawing/2014/main" id="{34441502-678D-4C62-8AEB-E895886FF756}"/>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8" name="Rectangle 20">
            <a:extLst>
              <a:ext uri="{FF2B5EF4-FFF2-40B4-BE49-F238E27FC236}">
                <a16:creationId xmlns:a16="http://schemas.microsoft.com/office/drawing/2014/main" id="{E291484D-AE8D-4520-B040-A1523EFE443B}"/>
              </a:ext>
            </a:extLst>
          </p:cNvPr>
          <p:cNvSpPr>
            <a:spLocks noChangeArrowheads="1"/>
          </p:cNvSpPr>
          <p:nvPr/>
        </p:nvSpPr>
        <p:spPr bwMode="auto">
          <a:xfrm>
            <a:off x="3033714" y="3841751"/>
            <a:ext cx="165686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25621" name="Line 21">
            <a:extLst>
              <a:ext uri="{FF2B5EF4-FFF2-40B4-BE49-F238E27FC236}">
                <a16:creationId xmlns:a16="http://schemas.microsoft.com/office/drawing/2014/main" id="{2B9231C6-36F2-40CF-A967-E53531A21C01}"/>
              </a:ext>
            </a:extLst>
          </p:cNvPr>
          <p:cNvSpPr>
            <a:spLocks noChangeShapeType="1"/>
          </p:cNvSpPr>
          <p:nvPr/>
        </p:nvSpPr>
        <p:spPr bwMode="auto">
          <a:xfrm>
            <a:off x="3733800" y="41910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2" name="Rectangle 22">
            <a:extLst>
              <a:ext uri="{FF2B5EF4-FFF2-40B4-BE49-F238E27FC236}">
                <a16:creationId xmlns:a16="http://schemas.microsoft.com/office/drawing/2014/main" id="{7522A84E-D679-4169-A846-D08605A70D30}"/>
              </a:ext>
            </a:extLst>
          </p:cNvPr>
          <p:cNvSpPr>
            <a:spLocks noChangeArrowheads="1"/>
          </p:cNvSpPr>
          <p:nvPr/>
        </p:nvSpPr>
        <p:spPr bwMode="auto">
          <a:xfrm>
            <a:off x="4862513" y="2774951"/>
            <a:ext cx="270266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33403806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DB14A40-F042-4518-AD11-853917243A93}"/>
              </a:ext>
            </a:extLst>
          </p:cNvPr>
          <p:cNvSpPr>
            <a:spLocks noChangeArrowheads="1"/>
          </p:cNvSpPr>
          <p:nvPr/>
        </p:nvSpPr>
        <p:spPr bwMode="auto">
          <a:xfrm>
            <a:off x="7467600" y="5105400"/>
            <a:ext cx="2895600" cy="1219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7" name="Rectangle 3">
            <a:extLst>
              <a:ext uri="{FF2B5EF4-FFF2-40B4-BE49-F238E27FC236}">
                <a16:creationId xmlns:a16="http://schemas.microsoft.com/office/drawing/2014/main" id="{8ECAD2C4-EB0E-4457-B3C2-06F54BA63CDD}"/>
              </a:ext>
            </a:extLst>
          </p:cNvPr>
          <p:cNvSpPr>
            <a:spLocks noChangeArrowheads="1"/>
          </p:cNvSpPr>
          <p:nvPr/>
        </p:nvSpPr>
        <p:spPr bwMode="auto">
          <a:xfrm>
            <a:off x="4648200" y="5105400"/>
            <a:ext cx="2819400" cy="1219200"/>
          </a:xfrm>
          <a:prstGeom prst="rect">
            <a:avLst/>
          </a:prstGeom>
          <a:solidFill>
            <a:srgbClr val="FF99CC">
              <a:alpha val="50195"/>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8" name="Rectangle 4">
            <a:extLst>
              <a:ext uri="{FF2B5EF4-FFF2-40B4-BE49-F238E27FC236}">
                <a16:creationId xmlns:a16="http://schemas.microsoft.com/office/drawing/2014/main" id="{DCBD5ADB-E56F-481C-8338-F9910F2C925A}"/>
              </a:ext>
            </a:extLst>
          </p:cNvPr>
          <p:cNvSpPr>
            <a:spLocks noChangeArrowheads="1"/>
          </p:cNvSpPr>
          <p:nvPr/>
        </p:nvSpPr>
        <p:spPr bwMode="auto">
          <a:xfrm>
            <a:off x="7467600" y="3886200"/>
            <a:ext cx="2895600" cy="121920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9" name="Line 5">
            <a:extLst>
              <a:ext uri="{FF2B5EF4-FFF2-40B4-BE49-F238E27FC236}">
                <a16:creationId xmlns:a16="http://schemas.microsoft.com/office/drawing/2014/main" id="{F716DE84-F727-4F65-A317-CBA999A3D338}"/>
              </a:ext>
            </a:extLst>
          </p:cNvPr>
          <p:cNvSpPr>
            <a:spLocks noChangeShapeType="1"/>
          </p:cNvSpPr>
          <p:nvPr/>
        </p:nvSpPr>
        <p:spPr bwMode="auto">
          <a:xfrm>
            <a:off x="10363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0" name="Rectangle 6">
            <a:extLst>
              <a:ext uri="{FF2B5EF4-FFF2-40B4-BE49-F238E27FC236}">
                <a16:creationId xmlns:a16="http://schemas.microsoft.com/office/drawing/2014/main" id="{24F56BFC-3841-4C74-B5AA-717CD81A482B}"/>
              </a:ext>
            </a:extLst>
          </p:cNvPr>
          <p:cNvSpPr>
            <a:spLocks noChangeArrowheads="1"/>
          </p:cNvSpPr>
          <p:nvPr/>
        </p:nvSpPr>
        <p:spPr bwMode="auto">
          <a:xfrm>
            <a:off x="4648200" y="3886200"/>
            <a:ext cx="2819400" cy="1219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34" name="Rectangle 10">
            <a:extLst>
              <a:ext uri="{FF2B5EF4-FFF2-40B4-BE49-F238E27FC236}">
                <a16:creationId xmlns:a16="http://schemas.microsoft.com/office/drawing/2014/main" id="{90F4BB30-8790-4511-8148-6B97379054CD}"/>
              </a:ext>
            </a:extLst>
          </p:cNvPr>
          <p:cNvSpPr>
            <a:spLocks noChangeArrowheads="1"/>
          </p:cNvSpPr>
          <p:nvPr/>
        </p:nvSpPr>
        <p:spPr bwMode="auto">
          <a:xfrm>
            <a:off x="2950790" y="2195513"/>
            <a:ext cx="1718420"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Financing </a:t>
            </a:r>
          </a:p>
          <a:p>
            <a:pPr algn="ctr"/>
            <a:r>
              <a:rPr lang="en-US" altLang="en-US"/>
              <a:t>Maturity</a:t>
            </a:r>
          </a:p>
        </p:txBody>
      </p:sp>
      <p:sp>
        <p:nvSpPr>
          <p:cNvPr id="26635" name="Rectangle 11">
            <a:extLst>
              <a:ext uri="{FF2B5EF4-FFF2-40B4-BE49-F238E27FC236}">
                <a16:creationId xmlns:a16="http://schemas.microsoft.com/office/drawing/2014/main" id="{43A09DDB-0948-4DC2-975D-B2E489311041}"/>
              </a:ext>
            </a:extLst>
          </p:cNvPr>
          <p:cNvSpPr>
            <a:spLocks noChangeArrowheads="1"/>
          </p:cNvSpPr>
          <p:nvPr/>
        </p:nvSpPr>
        <p:spPr bwMode="auto">
          <a:xfrm>
            <a:off x="2128514" y="2957513"/>
            <a:ext cx="1380187"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Asset</a:t>
            </a:r>
          </a:p>
          <a:p>
            <a:pPr algn="ctr"/>
            <a:r>
              <a:rPr lang="en-US" altLang="en-US"/>
              <a:t>Maturity</a:t>
            </a:r>
          </a:p>
        </p:txBody>
      </p:sp>
      <p:sp>
        <p:nvSpPr>
          <p:cNvPr id="26636" name="Rectangle 12">
            <a:extLst>
              <a:ext uri="{FF2B5EF4-FFF2-40B4-BE49-F238E27FC236}">
                <a16:creationId xmlns:a16="http://schemas.microsoft.com/office/drawing/2014/main" id="{24596903-64E1-4118-8719-F67A6143BB15}"/>
              </a:ext>
            </a:extLst>
          </p:cNvPr>
          <p:cNvSpPr>
            <a:spLocks noChangeArrowheads="1"/>
          </p:cNvSpPr>
          <p:nvPr/>
        </p:nvSpPr>
        <p:spPr bwMode="auto">
          <a:xfrm>
            <a:off x="4987203" y="2805113"/>
            <a:ext cx="22175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SHORT-TERM</a:t>
            </a:r>
          </a:p>
        </p:txBody>
      </p:sp>
      <p:sp>
        <p:nvSpPr>
          <p:cNvPr id="26637" name="Rectangle 13">
            <a:extLst>
              <a:ext uri="{FF2B5EF4-FFF2-40B4-BE49-F238E27FC236}">
                <a16:creationId xmlns:a16="http://schemas.microsoft.com/office/drawing/2014/main" id="{A2AB9B10-E902-4017-A261-5C5F3837FA3E}"/>
              </a:ext>
            </a:extLst>
          </p:cNvPr>
          <p:cNvSpPr>
            <a:spLocks noChangeArrowheads="1"/>
          </p:cNvSpPr>
          <p:nvPr/>
        </p:nvSpPr>
        <p:spPr bwMode="auto">
          <a:xfrm>
            <a:off x="7816485" y="2805113"/>
            <a:ext cx="204543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LONG-TERM</a:t>
            </a:r>
          </a:p>
        </p:txBody>
      </p:sp>
      <p:sp>
        <p:nvSpPr>
          <p:cNvPr id="26638" name="Rectangle 14">
            <a:extLst>
              <a:ext uri="{FF2B5EF4-FFF2-40B4-BE49-F238E27FC236}">
                <a16:creationId xmlns:a16="http://schemas.microsoft.com/office/drawing/2014/main" id="{8F43410E-D115-45B9-BA93-6381CB74D96B}"/>
              </a:ext>
            </a:extLst>
          </p:cNvPr>
          <p:cNvSpPr>
            <a:spLocks noChangeArrowheads="1"/>
          </p:cNvSpPr>
          <p:nvPr/>
        </p:nvSpPr>
        <p:spPr bwMode="auto">
          <a:xfrm>
            <a:off x="7602534" y="41005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Low</a:t>
            </a:r>
          </a:p>
          <a:p>
            <a:pPr algn="ctr"/>
            <a:r>
              <a:rPr lang="en-US" altLang="en-US"/>
              <a:t>Risk-Profitability</a:t>
            </a:r>
          </a:p>
        </p:txBody>
      </p:sp>
      <p:sp>
        <p:nvSpPr>
          <p:cNvPr id="26639" name="Rectangle 15">
            <a:extLst>
              <a:ext uri="{FF2B5EF4-FFF2-40B4-BE49-F238E27FC236}">
                <a16:creationId xmlns:a16="http://schemas.microsoft.com/office/drawing/2014/main" id="{6FB65821-DB12-4B27-BBBE-AB999C977131}"/>
              </a:ext>
            </a:extLst>
          </p:cNvPr>
          <p:cNvSpPr>
            <a:spLocks noChangeArrowheads="1"/>
          </p:cNvSpPr>
          <p:nvPr/>
        </p:nvSpPr>
        <p:spPr bwMode="auto">
          <a:xfrm>
            <a:off x="4706934" y="41005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Moderate</a:t>
            </a:r>
          </a:p>
          <a:p>
            <a:pPr algn="ctr"/>
            <a:r>
              <a:rPr lang="en-US" altLang="en-US"/>
              <a:t>Risk-Profitability</a:t>
            </a:r>
          </a:p>
        </p:txBody>
      </p:sp>
      <p:sp>
        <p:nvSpPr>
          <p:cNvPr id="26640" name="Rectangle 16">
            <a:extLst>
              <a:ext uri="{FF2B5EF4-FFF2-40B4-BE49-F238E27FC236}">
                <a16:creationId xmlns:a16="http://schemas.microsoft.com/office/drawing/2014/main" id="{9DB065F3-7C31-4F91-B762-A097E2CDBB4B}"/>
              </a:ext>
            </a:extLst>
          </p:cNvPr>
          <p:cNvSpPr>
            <a:spLocks noChangeArrowheads="1"/>
          </p:cNvSpPr>
          <p:nvPr/>
        </p:nvSpPr>
        <p:spPr bwMode="auto">
          <a:xfrm>
            <a:off x="7602534" y="53197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Moderate</a:t>
            </a:r>
          </a:p>
          <a:p>
            <a:pPr algn="ctr"/>
            <a:r>
              <a:rPr lang="en-US" altLang="en-US"/>
              <a:t>Risk-Profitability</a:t>
            </a:r>
          </a:p>
        </p:txBody>
      </p:sp>
      <p:sp>
        <p:nvSpPr>
          <p:cNvPr id="26641" name="Rectangle 17">
            <a:extLst>
              <a:ext uri="{FF2B5EF4-FFF2-40B4-BE49-F238E27FC236}">
                <a16:creationId xmlns:a16="http://schemas.microsoft.com/office/drawing/2014/main" id="{AD3DE33A-6721-446F-B6F3-08F5AB43D360}"/>
              </a:ext>
            </a:extLst>
          </p:cNvPr>
          <p:cNvSpPr>
            <a:spLocks noChangeArrowheads="1"/>
          </p:cNvSpPr>
          <p:nvPr/>
        </p:nvSpPr>
        <p:spPr bwMode="auto">
          <a:xfrm>
            <a:off x="4859334" y="51673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High</a:t>
            </a:r>
          </a:p>
          <a:p>
            <a:pPr algn="ctr"/>
            <a:r>
              <a:rPr lang="en-US" altLang="en-US"/>
              <a:t>Risk-Profitability</a:t>
            </a:r>
          </a:p>
        </p:txBody>
      </p:sp>
      <p:sp>
        <p:nvSpPr>
          <p:cNvPr id="28690" name="Rectangle 18">
            <a:extLst>
              <a:ext uri="{FF2B5EF4-FFF2-40B4-BE49-F238E27FC236}">
                <a16:creationId xmlns:a16="http://schemas.microsoft.com/office/drawing/2014/main" id="{124AD021-E96F-4EDD-9E9A-C49E36C6C4EC}"/>
              </a:ext>
            </a:extLst>
          </p:cNvPr>
          <p:cNvSpPr>
            <a:spLocks noChangeArrowheads="1"/>
          </p:cNvSpPr>
          <p:nvPr/>
        </p:nvSpPr>
        <p:spPr bwMode="auto">
          <a:xfrm>
            <a:off x="2634175" y="4100513"/>
            <a:ext cx="1437253" cy="643766"/>
          </a:xfrm>
          <a:prstGeom prst="rect">
            <a:avLst/>
          </a:prstGeom>
          <a:noFill/>
          <a:ln>
            <a:noFill/>
          </a:ln>
          <a:effectLst/>
        </p:spPr>
        <p:txBody>
          <a:bodyPr wrap="none" lIns="90488" tIns="44450" rIns="90488" bIns="44450">
            <a:spAutoFit/>
          </a:bodyPr>
          <a:lstStyle/>
          <a:p>
            <a:pPr algn="ctr">
              <a:defRPr/>
            </a:pPr>
            <a:r>
              <a:rPr lang="en-US" altLang="en-US"/>
              <a:t>SHORT-TERM</a:t>
            </a:r>
          </a:p>
          <a:p>
            <a:pPr algn="ctr">
              <a:defRPr/>
            </a:pPr>
            <a:r>
              <a:rPr lang="en-US" altLang="en-US"/>
              <a:t>(</a:t>
            </a:r>
            <a:r>
              <a:rPr lang="en-US" altLang="en-US" i="1">
                <a:solidFill>
                  <a:srgbClr val="42B200"/>
                </a:solidFill>
                <a:effectLst>
                  <a:outerShdw blurRad="38100" dist="38100" dir="2700000" algn="tl">
                    <a:srgbClr val="C0C0C0"/>
                  </a:outerShdw>
                </a:effectLst>
              </a:rPr>
              <a:t>Temporary</a:t>
            </a:r>
            <a:r>
              <a:rPr lang="en-US" altLang="en-US"/>
              <a:t>)</a:t>
            </a:r>
          </a:p>
        </p:txBody>
      </p:sp>
      <p:sp>
        <p:nvSpPr>
          <p:cNvPr id="28691" name="Rectangle 19">
            <a:extLst>
              <a:ext uri="{FF2B5EF4-FFF2-40B4-BE49-F238E27FC236}">
                <a16:creationId xmlns:a16="http://schemas.microsoft.com/office/drawing/2014/main" id="{4DD1F203-E910-4329-A8BC-E6CA7CE4A91E}"/>
              </a:ext>
            </a:extLst>
          </p:cNvPr>
          <p:cNvSpPr>
            <a:spLocks noChangeArrowheads="1"/>
          </p:cNvSpPr>
          <p:nvPr/>
        </p:nvSpPr>
        <p:spPr bwMode="auto">
          <a:xfrm>
            <a:off x="2601158" y="5319713"/>
            <a:ext cx="1350884" cy="643766"/>
          </a:xfrm>
          <a:prstGeom prst="rect">
            <a:avLst/>
          </a:prstGeom>
          <a:noFill/>
          <a:ln>
            <a:noFill/>
          </a:ln>
          <a:effectLst/>
        </p:spPr>
        <p:txBody>
          <a:bodyPr wrap="none" lIns="90488" tIns="44450" rIns="90488" bIns="44450">
            <a:spAutoFit/>
          </a:bodyPr>
          <a:lstStyle/>
          <a:p>
            <a:pPr algn="ctr">
              <a:defRPr/>
            </a:pPr>
            <a:r>
              <a:rPr lang="en-US" altLang="en-US"/>
              <a:t>LONG-TERM</a:t>
            </a:r>
          </a:p>
          <a:p>
            <a:pPr algn="ctr">
              <a:defRPr/>
            </a:pPr>
            <a:r>
              <a:rPr lang="en-US" altLang="en-US"/>
              <a:t>(</a:t>
            </a:r>
            <a:r>
              <a:rPr lang="en-US" altLang="en-US" i="1">
                <a:solidFill>
                  <a:schemeClr val="hlink"/>
                </a:solidFill>
                <a:effectLst>
                  <a:outerShdw blurRad="38100" dist="38100" dir="2700000" algn="tl">
                    <a:srgbClr val="C0C0C0"/>
                  </a:outerShdw>
                </a:effectLst>
              </a:rPr>
              <a:t>Permanent</a:t>
            </a:r>
            <a:r>
              <a:rPr lang="en-US" altLang="en-US"/>
              <a:t>)</a:t>
            </a:r>
          </a:p>
        </p:txBody>
      </p:sp>
      <p:sp>
        <p:nvSpPr>
          <p:cNvPr id="26644" name="Line 20">
            <a:extLst>
              <a:ext uri="{FF2B5EF4-FFF2-40B4-BE49-F238E27FC236}">
                <a16:creationId xmlns:a16="http://schemas.microsoft.com/office/drawing/2014/main" id="{29362233-2E70-427F-9275-6B3286E21331}"/>
              </a:ext>
            </a:extLst>
          </p:cNvPr>
          <p:cNvSpPr>
            <a:spLocks noChangeShapeType="1"/>
          </p:cNvSpPr>
          <p:nvPr/>
        </p:nvSpPr>
        <p:spPr bwMode="auto">
          <a:xfrm>
            <a:off x="4648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5" name="Line 21">
            <a:extLst>
              <a:ext uri="{FF2B5EF4-FFF2-40B4-BE49-F238E27FC236}">
                <a16:creationId xmlns:a16="http://schemas.microsoft.com/office/drawing/2014/main" id="{F37CFC3D-E0D2-4919-AE19-C07453E0B054}"/>
              </a:ext>
            </a:extLst>
          </p:cNvPr>
          <p:cNvSpPr>
            <a:spLocks noChangeShapeType="1"/>
          </p:cNvSpPr>
          <p:nvPr/>
        </p:nvSpPr>
        <p:spPr bwMode="auto">
          <a:xfrm>
            <a:off x="1981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6" name="Line 22">
            <a:extLst>
              <a:ext uri="{FF2B5EF4-FFF2-40B4-BE49-F238E27FC236}">
                <a16:creationId xmlns:a16="http://schemas.microsoft.com/office/drawing/2014/main" id="{4D998222-2CD8-4203-8897-93E48F21B882}"/>
              </a:ext>
            </a:extLst>
          </p:cNvPr>
          <p:cNvSpPr>
            <a:spLocks noChangeShapeType="1"/>
          </p:cNvSpPr>
          <p:nvPr/>
        </p:nvSpPr>
        <p:spPr bwMode="auto">
          <a:xfrm>
            <a:off x="7467600" y="2133600"/>
            <a:ext cx="0" cy="419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7" name="Line 23">
            <a:extLst>
              <a:ext uri="{FF2B5EF4-FFF2-40B4-BE49-F238E27FC236}">
                <a16:creationId xmlns:a16="http://schemas.microsoft.com/office/drawing/2014/main" id="{89B96C28-A4E3-47AC-8E3C-EC76216AE890}"/>
              </a:ext>
            </a:extLst>
          </p:cNvPr>
          <p:cNvSpPr>
            <a:spLocks noChangeShapeType="1"/>
          </p:cNvSpPr>
          <p:nvPr/>
        </p:nvSpPr>
        <p:spPr bwMode="auto">
          <a:xfrm>
            <a:off x="1981200" y="63246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8" name="Line 24">
            <a:extLst>
              <a:ext uri="{FF2B5EF4-FFF2-40B4-BE49-F238E27FC236}">
                <a16:creationId xmlns:a16="http://schemas.microsoft.com/office/drawing/2014/main" id="{41A50BA5-A69C-4E93-81E6-A0D8AD17E5F4}"/>
              </a:ext>
            </a:extLst>
          </p:cNvPr>
          <p:cNvSpPr>
            <a:spLocks noChangeShapeType="1"/>
          </p:cNvSpPr>
          <p:nvPr/>
        </p:nvSpPr>
        <p:spPr bwMode="auto">
          <a:xfrm>
            <a:off x="1981200" y="21336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9" name="Line 25">
            <a:extLst>
              <a:ext uri="{FF2B5EF4-FFF2-40B4-BE49-F238E27FC236}">
                <a16:creationId xmlns:a16="http://schemas.microsoft.com/office/drawing/2014/main" id="{48355C9C-C290-4619-AD2B-F54A477E33B2}"/>
              </a:ext>
            </a:extLst>
          </p:cNvPr>
          <p:cNvSpPr>
            <a:spLocks noChangeShapeType="1"/>
          </p:cNvSpPr>
          <p:nvPr/>
        </p:nvSpPr>
        <p:spPr bwMode="auto">
          <a:xfrm>
            <a:off x="1981200" y="5105400"/>
            <a:ext cx="8382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0" name="Line 26">
            <a:extLst>
              <a:ext uri="{FF2B5EF4-FFF2-40B4-BE49-F238E27FC236}">
                <a16:creationId xmlns:a16="http://schemas.microsoft.com/office/drawing/2014/main" id="{E731110E-E5B8-4038-9D35-51F4CA62CB19}"/>
              </a:ext>
            </a:extLst>
          </p:cNvPr>
          <p:cNvSpPr>
            <a:spLocks noChangeShapeType="1"/>
          </p:cNvSpPr>
          <p:nvPr/>
        </p:nvSpPr>
        <p:spPr bwMode="auto">
          <a:xfrm>
            <a:off x="1981200" y="38862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1" name="Line 27">
            <a:extLst>
              <a:ext uri="{FF2B5EF4-FFF2-40B4-BE49-F238E27FC236}">
                <a16:creationId xmlns:a16="http://schemas.microsoft.com/office/drawing/2014/main" id="{9445628C-165C-49CD-A705-340E310211B3}"/>
              </a:ext>
            </a:extLst>
          </p:cNvPr>
          <p:cNvSpPr>
            <a:spLocks noChangeShapeType="1"/>
          </p:cNvSpPr>
          <p:nvPr/>
        </p:nvSpPr>
        <p:spPr bwMode="auto">
          <a:xfrm>
            <a:off x="1981200" y="2133600"/>
            <a:ext cx="2667000" cy="1752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itle 1">
            <a:extLst>
              <a:ext uri="{FF2B5EF4-FFF2-40B4-BE49-F238E27FC236}">
                <a16:creationId xmlns:a16="http://schemas.microsoft.com/office/drawing/2014/main" id="{8261C5F4-6BE3-4258-B1CA-7BFADFCE17B1}"/>
              </a:ext>
            </a:extLst>
          </p:cNvPr>
          <p:cNvSpPr>
            <a:spLocks noGrp="1"/>
          </p:cNvSpPr>
          <p:nvPr>
            <p:ph type="title"/>
          </p:nvPr>
        </p:nvSpPr>
        <p:spPr/>
        <p:txBody>
          <a:bodyPr/>
          <a:lstStyle/>
          <a:p>
            <a:r>
              <a:rPr lang="en-US" altLang="en-US" dirty="0"/>
              <a:t>Summary of Short- vs. Long-Term Financing</a:t>
            </a:r>
            <a:endParaRPr lang="en-US" dirty="0"/>
          </a:p>
        </p:txBody>
      </p:sp>
    </p:spTree>
    <p:extLst>
      <p:ext uri="{BB962C8B-B14F-4D97-AF65-F5344CB8AC3E}">
        <p14:creationId xmlns:p14="http://schemas.microsoft.com/office/powerpoint/2010/main" val="14832125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23D90A17-97B8-4764-953E-EAAB34864302}"/>
              </a:ext>
            </a:extLst>
          </p:cNvPr>
          <p:cNvSpPr>
            <a:spLocks noGrp="1" noChangeArrowheads="1"/>
          </p:cNvSpPr>
          <p:nvPr>
            <p:ph type="title"/>
          </p:nvPr>
        </p:nvSpPr>
        <p:spPr/>
        <p:txBody>
          <a:bodyPr>
            <a:normAutofit/>
          </a:bodyPr>
          <a:lstStyle/>
          <a:p>
            <a:pPr>
              <a:defRPr/>
            </a:pPr>
            <a:r>
              <a:rPr lang="en-US" altLang="en-US" dirty="0"/>
              <a:t>Combining Liability Structure and Current Asset Decisions</a:t>
            </a:r>
          </a:p>
        </p:txBody>
      </p:sp>
      <p:sp>
        <p:nvSpPr>
          <p:cNvPr id="29700" name="Rectangle 4">
            <a:extLst>
              <a:ext uri="{FF2B5EF4-FFF2-40B4-BE49-F238E27FC236}">
                <a16:creationId xmlns:a16="http://schemas.microsoft.com/office/drawing/2014/main" id="{7DFDD9F0-0BEA-4379-8074-BD831C16B4B8}"/>
              </a:ext>
            </a:extLst>
          </p:cNvPr>
          <p:cNvSpPr>
            <a:spLocks noGrp="1" noChangeArrowheads="1"/>
          </p:cNvSpPr>
          <p:nvPr>
            <p:ph idx="1"/>
          </p:nvPr>
        </p:nvSpPr>
        <p:spPr/>
        <p:txBody>
          <a:bodyPr>
            <a:normAutofit lnSpcReduction="10000"/>
          </a:bodyPr>
          <a:lstStyle/>
          <a:p>
            <a:pPr marL="457200" indent="-457200">
              <a:spcBef>
                <a:spcPct val="25000"/>
              </a:spcBef>
              <a:spcAft>
                <a:spcPct val="25000"/>
              </a:spcAft>
              <a:defRPr/>
            </a:pPr>
            <a:r>
              <a:rPr lang="en-US" altLang="en-US" sz="3000" dirty="0"/>
              <a:t>The </a:t>
            </a:r>
            <a:r>
              <a:rPr lang="en-US" altLang="en-US" sz="3000" dirty="0">
                <a:solidFill>
                  <a:schemeClr val="hlink"/>
                </a:solidFill>
                <a:effectLst>
                  <a:outerShdw blurRad="38100" dist="38100" dir="2700000" algn="tl">
                    <a:srgbClr val="C0C0C0"/>
                  </a:outerShdw>
                </a:effectLst>
              </a:rPr>
              <a:t>level of current assets </a:t>
            </a:r>
            <a:r>
              <a:rPr lang="en-US" altLang="en-US" sz="3000" dirty="0"/>
              <a:t>and the </a:t>
            </a:r>
            <a:r>
              <a:rPr lang="en-US" altLang="en-US" sz="3000" dirty="0">
                <a:solidFill>
                  <a:srgbClr val="42B200"/>
                </a:solidFill>
                <a:effectLst>
                  <a:outerShdw blurRad="38100" dist="38100" dir="2700000" algn="tl">
                    <a:srgbClr val="C0C0C0"/>
                  </a:outerShdw>
                </a:effectLst>
              </a:rPr>
              <a:t>method of financing those assets </a:t>
            </a:r>
            <a:r>
              <a:rPr lang="en-US" altLang="en-US" sz="3000" dirty="0"/>
              <a:t>are </a:t>
            </a:r>
            <a:r>
              <a:rPr lang="en-US" altLang="en-US" sz="3000" i="1" u="sng" dirty="0">
                <a:solidFill>
                  <a:schemeClr val="tx2"/>
                </a:solidFill>
                <a:effectLst>
                  <a:outerShdw blurRad="38100" dist="38100" dir="2700000" algn="tl">
                    <a:srgbClr val="C0C0C0"/>
                  </a:outerShdw>
                </a:effectLst>
              </a:rPr>
              <a:t>interdependent</a:t>
            </a:r>
            <a:r>
              <a:rPr lang="en-US" altLang="en-US" sz="3000" dirty="0"/>
              <a:t>.</a:t>
            </a:r>
          </a:p>
          <a:p>
            <a:pPr marL="457200" indent="-457200">
              <a:spcBef>
                <a:spcPct val="25000"/>
              </a:spcBef>
              <a:spcAft>
                <a:spcPct val="25000"/>
              </a:spcAft>
              <a:defRPr/>
            </a:pPr>
            <a:endParaRPr lang="en-US" altLang="en-US" sz="3000" dirty="0"/>
          </a:p>
          <a:p>
            <a:pPr marL="457200" indent="-457200">
              <a:spcBef>
                <a:spcPct val="25000"/>
              </a:spcBef>
              <a:spcAft>
                <a:spcPct val="25000"/>
              </a:spcAft>
              <a:defRPr/>
            </a:pPr>
            <a:r>
              <a:rPr lang="en-US" altLang="en-US" sz="3000" dirty="0"/>
              <a:t>A </a:t>
            </a:r>
            <a:r>
              <a:rPr lang="en-US" altLang="en-US" sz="3000" dirty="0">
                <a:solidFill>
                  <a:schemeClr val="hlink"/>
                </a:solidFill>
                <a:effectLst>
                  <a:outerShdw blurRad="38100" dist="38100" dir="2700000" algn="tl">
                    <a:srgbClr val="C0C0C0"/>
                  </a:outerShdw>
                </a:effectLst>
              </a:rPr>
              <a:t>conservative policy </a:t>
            </a:r>
            <a:r>
              <a:rPr lang="en-US" altLang="en-US" sz="3000" dirty="0"/>
              <a:t>of “high” levels of current assets allows a more </a:t>
            </a:r>
            <a:r>
              <a:rPr lang="en-US" altLang="en-US" sz="3000" dirty="0">
                <a:solidFill>
                  <a:srgbClr val="42B200"/>
                </a:solidFill>
                <a:effectLst>
                  <a:outerShdw blurRad="38100" dist="38100" dir="2700000" algn="tl">
                    <a:srgbClr val="C0C0C0"/>
                  </a:outerShdw>
                </a:effectLst>
              </a:rPr>
              <a:t>aggressive</a:t>
            </a:r>
            <a:r>
              <a:rPr lang="en-US" altLang="en-US" sz="3000" dirty="0"/>
              <a:t> method of financing current assets.</a:t>
            </a:r>
          </a:p>
          <a:p>
            <a:pPr marL="457200" indent="-457200">
              <a:spcBef>
                <a:spcPct val="25000"/>
              </a:spcBef>
              <a:spcAft>
                <a:spcPct val="0"/>
              </a:spcAft>
              <a:defRPr/>
            </a:pPr>
            <a:endParaRPr lang="en-US" altLang="en-US" sz="3000" dirty="0"/>
          </a:p>
          <a:p>
            <a:pPr marL="457200" indent="-457200">
              <a:spcBef>
                <a:spcPct val="25000"/>
              </a:spcBef>
              <a:spcAft>
                <a:spcPct val="0"/>
              </a:spcAft>
              <a:defRPr/>
            </a:pPr>
            <a:r>
              <a:rPr lang="en-US" altLang="en-US" sz="3000" dirty="0"/>
              <a:t>A </a:t>
            </a:r>
            <a:r>
              <a:rPr lang="en-US" altLang="en-US" sz="3000" dirty="0">
                <a:solidFill>
                  <a:srgbClr val="42B200"/>
                </a:solidFill>
                <a:effectLst>
                  <a:outerShdw blurRad="38100" dist="38100" dir="2700000" algn="tl">
                    <a:srgbClr val="C0C0C0"/>
                  </a:outerShdw>
                </a:effectLst>
              </a:rPr>
              <a:t>conservative</a:t>
            </a:r>
            <a:r>
              <a:rPr lang="en-US" altLang="en-US" sz="3000" dirty="0"/>
              <a:t> method of financing</a:t>
            </a:r>
          </a:p>
          <a:p>
            <a:pPr marL="457200" indent="-457200">
              <a:spcBef>
                <a:spcPct val="0"/>
              </a:spcBef>
              <a:spcAft>
                <a:spcPct val="25000"/>
              </a:spcAft>
              <a:buNone/>
              <a:defRPr/>
            </a:pPr>
            <a:r>
              <a:rPr lang="en-US" altLang="en-US" sz="3000" dirty="0"/>
              <a:t>	(all-equity) allows an </a:t>
            </a:r>
            <a:r>
              <a:rPr lang="en-US" altLang="en-US" sz="3000" dirty="0">
                <a:solidFill>
                  <a:schemeClr val="hlink"/>
                </a:solidFill>
                <a:effectLst>
                  <a:outerShdw blurRad="38100" dist="38100" dir="2700000" algn="tl">
                    <a:srgbClr val="C0C0C0"/>
                  </a:outerShdw>
                </a:effectLst>
              </a:rPr>
              <a:t>aggressive policy   </a:t>
            </a:r>
            <a:r>
              <a:rPr lang="en-US" altLang="en-US" sz="3000" dirty="0"/>
              <a:t>of “low” levels of current assets.</a:t>
            </a:r>
          </a:p>
        </p:txBody>
      </p:sp>
    </p:spTree>
    <p:extLst>
      <p:ext uri="{BB962C8B-B14F-4D97-AF65-F5344CB8AC3E}">
        <p14:creationId xmlns:p14="http://schemas.microsoft.com/office/powerpoint/2010/main" val="4465924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wipe(left)">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700">
                                            <p:txEl>
                                              <p:pRg st="2" end="2"/>
                                            </p:txEl>
                                          </p:spTgt>
                                        </p:tgtEl>
                                        <p:attrNameLst>
                                          <p:attrName>style.visibility</p:attrName>
                                        </p:attrNameLst>
                                      </p:cBhvr>
                                      <p:to>
                                        <p:strVal val="visible"/>
                                      </p:to>
                                    </p:set>
                                    <p:animEffect transition="in" filter="wipe(left)">
                                      <p:cBhvr>
                                        <p:cTn id="12" dur="500"/>
                                        <p:tgtEl>
                                          <p:spTgt spid="297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700">
                                            <p:txEl>
                                              <p:pRg st="4" end="4"/>
                                            </p:txEl>
                                          </p:spTgt>
                                        </p:tgtEl>
                                        <p:attrNameLst>
                                          <p:attrName>style.visibility</p:attrName>
                                        </p:attrNameLst>
                                      </p:cBhvr>
                                      <p:to>
                                        <p:strVal val="visible"/>
                                      </p:to>
                                    </p:set>
                                    <p:animEffect transition="in" filter="wipe(left)">
                                      <p:cBhvr>
                                        <p:cTn id="17" dur="500"/>
                                        <p:tgtEl>
                                          <p:spTgt spid="29700">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700">
                                            <p:txEl>
                                              <p:pRg st="5" end="5"/>
                                            </p:txEl>
                                          </p:spTgt>
                                        </p:tgtEl>
                                        <p:attrNameLst>
                                          <p:attrName>style.visibility</p:attrName>
                                        </p:attrNameLst>
                                      </p:cBhvr>
                                      <p:to>
                                        <p:strVal val="visible"/>
                                      </p:to>
                                    </p:set>
                                    <p:animEffect transition="in" filter="wipe(left)">
                                      <p:cBhvr>
                                        <p:cTn id="22" dur="500"/>
                                        <p:tgtEl>
                                          <p:spTgt spid="297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t>Working Capital Finance by Banks</a:t>
            </a:r>
          </a:p>
        </p:txBody>
      </p:sp>
      <p:sp>
        <p:nvSpPr>
          <p:cNvPr id="3" name="Subtitle 2">
            <a:extLst>
              <a:ext uri="{FF2B5EF4-FFF2-40B4-BE49-F238E27FC236}">
                <a16:creationId xmlns:a16="http://schemas.microsoft.com/office/drawing/2014/main" id="{902D3D4B-3E03-4CC0-A026-F3B74A3A8EDF}"/>
              </a:ext>
            </a:extLst>
          </p:cNvPr>
          <p:cNvSpPr>
            <a:spLocks noGrp="1"/>
          </p:cNvSpPr>
          <p:nvPr>
            <p:ph type="subTitle" idx="1"/>
          </p:nvPr>
        </p:nvSpPr>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B193-DB82-4028-8A9C-E02CE9991BFF}"/>
              </a:ext>
            </a:extLst>
          </p:cNvPr>
          <p:cNvSpPr>
            <a:spLocks noGrp="1"/>
          </p:cNvSpPr>
          <p:nvPr>
            <p:ph type="title"/>
          </p:nvPr>
        </p:nvSpPr>
        <p:spPr/>
        <p:txBody>
          <a:bodyPr/>
          <a:lstStyle/>
          <a:p>
            <a:r>
              <a:rPr lang="en-IN" dirty="0"/>
              <a:t>Working Capital Finance</a:t>
            </a:r>
            <a:endParaRPr lang="en-US" dirty="0"/>
          </a:p>
        </p:txBody>
      </p:sp>
      <p:sp>
        <p:nvSpPr>
          <p:cNvPr id="3" name="Content Placeholder 2">
            <a:extLst>
              <a:ext uri="{FF2B5EF4-FFF2-40B4-BE49-F238E27FC236}">
                <a16:creationId xmlns:a16="http://schemas.microsoft.com/office/drawing/2014/main" id="{67C865F2-FA6C-4C32-A6B3-0A4FFE97CE56}"/>
              </a:ext>
            </a:extLst>
          </p:cNvPr>
          <p:cNvSpPr>
            <a:spLocks noGrp="1"/>
          </p:cNvSpPr>
          <p:nvPr>
            <p:ph idx="1"/>
          </p:nvPr>
        </p:nvSpPr>
        <p:spPr/>
        <p:txBody>
          <a:bodyPr/>
          <a:lstStyle/>
          <a:p>
            <a:r>
              <a:rPr lang="en-IN" dirty="0"/>
              <a:t>Working Capital is a financial metric which represents operating liquidity available to a business.</a:t>
            </a:r>
          </a:p>
          <a:p>
            <a:endParaRPr lang="en-IN" dirty="0"/>
          </a:p>
          <a:p>
            <a:r>
              <a:rPr lang="en-IN" dirty="0"/>
              <a:t>The goal of working capital management is to ensure that the firm is able to continue its operations and that it has sufficient cash flow to satisfy both maturing short-term debt and upcoming operational expenses.</a:t>
            </a:r>
          </a:p>
          <a:p>
            <a:endParaRPr lang="en-US" dirty="0"/>
          </a:p>
        </p:txBody>
      </p:sp>
    </p:spTree>
    <p:extLst>
      <p:ext uri="{BB962C8B-B14F-4D97-AF65-F5344CB8AC3E}">
        <p14:creationId xmlns:p14="http://schemas.microsoft.com/office/powerpoint/2010/main" val="29534084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6F26A-3F82-4568-A172-F42FB55738B0}"/>
              </a:ext>
            </a:extLst>
          </p:cNvPr>
          <p:cNvSpPr>
            <a:spLocks noGrp="1"/>
          </p:cNvSpPr>
          <p:nvPr>
            <p:ph type="title"/>
          </p:nvPr>
        </p:nvSpPr>
        <p:spPr/>
        <p:txBody>
          <a:bodyPr/>
          <a:lstStyle/>
          <a:p>
            <a:r>
              <a:rPr lang="en-IN" dirty="0"/>
              <a:t>Sources of Working Capital Finance</a:t>
            </a:r>
            <a:endParaRPr lang="en-US" dirty="0"/>
          </a:p>
        </p:txBody>
      </p:sp>
      <p:sp>
        <p:nvSpPr>
          <p:cNvPr id="3" name="Content Placeholder 2"/>
          <p:cNvSpPr>
            <a:spLocks noGrp="1"/>
          </p:cNvSpPr>
          <p:nvPr>
            <p:ph idx="1"/>
          </p:nvPr>
        </p:nvSpPr>
        <p:spPr/>
        <p:txBody>
          <a:bodyPr>
            <a:normAutofit/>
          </a:bodyPr>
          <a:lstStyle/>
          <a:p>
            <a:pPr algn="just">
              <a:buNone/>
            </a:pPr>
            <a:r>
              <a:rPr lang="en-IN" dirty="0"/>
              <a:t>• There are two most significant short-term sources of finance for working capital are</a:t>
            </a:r>
          </a:p>
          <a:p>
            <a:pPr algn="just">
              <a:buNone/>
            </a:pPr>
            <a:endParaRPr lang="en-IN" dirty="0"/>
          </a:p>
          <a:p>
            <a:pPr>
              <a:buNone/>
            </a:pPr>
            <a:r>
              <a:rPr lang="en-IN" dirty="0"/>
              <a:t>1. Trade credit</a:t>
            </a:r>
          </a:p>
          <a:p>
            <a:pPr>
              <a:buNone/>
            </a:pPr>
            <a:r>
              <a:rPr lang="en-IN" dirty="0"/>
              <a:t>2. Bank borrowing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67F5E0-AAF5-43BE-9C19-EAE3AD3958A7}"/>
              </a:ext>
            </a:extLst>
          </p:cNvPr>
          <p:cNvSpPr>
            <a:spLocks noGrp="1"/>
          </p:cNvSpPr>
          <p:nvPr>
            <p:ph type="title"/>
          </p:nvPr>
        </p:nvSpPr>
        <p:spPr>
          <a:xfrm>
            <a:off x="863029" y="1012004"/>
            <a:ext cx="3416158" cy="4795408"/>
          </a:xfrm>
        </p:spPr>
        <p:txBody>
          <a:bodyPr>
            <a:normAutofit/>
          </a:bodyPr>
          <a:lstStyle/>
          <a:p>
            <a:r>
              <a:rPr lang="en-US">
                <a:solidFill>
                  <a:srgbClr val="FFFFFF"/>
                </a:solidFill>
              </a:rPr>
              <a:t>Trade Credit</a:t>
            </a:r>
          </a:p>
        </p:txBody>
      </p:sp>
      <p:graphicFrame>
        <p:nvGraphicFramePr>
          <p:cNvPr id="5" name="Content Placeholder 2">
            <a:extLst>
              <a:ext uri="{FF2B5EF4-FFF2-40B4-BE49-F238E27FC236}">
                <a16:creationId xmlns:a16="http://schemas.microsoft.com/office/drawing/2014/main" id="{35B60FFA-8A55-47FA-A191-FA8968D58352}"/>
              </a:ext>
            </a:extLst>
          </p:cNvPr>
          <p:cNvGraphicFramePr>
            <a:graphicFrameLocks noGrp="1"/>
          </p:cNvGraphicFramePr>
          <p:nvPr>
            <p:ph idx="1"/>
            <p:extLst>
              <p:ext uri="{D42A27DB-BD31-4B8C-83A1-F6EECF244321}">
                <p14:modId xmlns:p14="http://schemas.microsoft.com/office/powerpoint/2010/main" val="86354015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9BB591-D090-476F-B105-158A1D1A78DB}"/>
              </a:ext>
            </a:extLst>
          </p:cNvPr>
          <p:cNvSpPr>
            <a:spLocks noGrp="1"/>
          </p:cNvSpPr>
          <p:nvPr>
            <p:ph type="title"/>
          </p:nvPr>
        </p:nvSpPr>
        <p:spPr>
          <a:xfrm>
            <a:off x="863029" y="1012004"/>
            <a:ext cx="3416158" cy="4795408"/>
          </a:xfrm>
        </p:spPr>
        <p:txBody>
          <a:bodyPr>
            <a:normAutofit/>
          </a:bodyPr>
          <a:lstStyle/>
          <a:p>
            <a:r>
              <a:rPr lang="en-US">
                <a:solidFill>
                  <a:srgbClr val="FFFFFF"/>
                </a:solidFill>
              </a:rPr>
              <a:t>Credit Terms</a:t>
            </a:r>
          </a:p>
        </p:txBody>
      </p:sp>
      <p:graphicFrame>
        <p:nvGraphicFramePr>
          <p:cNvPr id="5" name="Content Placeholder 2">
            <a:extLst>
              <a:ext uri="{FF2B5EF4-FFF2-40B4-BE49-F238E27FC236}">
                <a16:creationId xmlns:a16="http://schemas.microsoft.com/office/drawing/2014/main" id="{C32222E6-60FC-4472-AE93-A044E4E562D2}"/>
              </a:ext>
            </a:extLst>
          </p:cNvPr>
          <p:cNvGraphicFramePr>
            <a:graphicFrameLocks noGrp="1"/>
          </p:cNvGraphicFramePr>
          <p:nvPr>
            <p:ph idx="1"/>
            <p:extLst>
              <p:ext uri="{D42A27DB-BD31-4B8C-83A1-F6EECF244321}">
                <p14:modId xmlns:p14="http://schemas.microsoft.com/office/powerpoint/2010/main" val="424720193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8C7F6E-1972-4276-AB70-778F4C839E36}"/>
              </a:ext>
            </a:extLst>
          </p:cNvPr>
          <p:cNvSpPr>
            <a:spLocks noGrp="1"/>
          </p:cNvSpPr>
          <p:nvPr>
            <p:ph type="title"/>
          </p:nvPr>
        </p:nvSpPr>
        <p:spPr>
          <a:xfrm>
            <a:off x="863029" y="1012004"/>
            <a:ext cx="3416158" cy="4795408"/>
          </a:xfrm>
        </p:spPr>
        <p:txBody>
          <a:bodyPr>
            <a:normAutofit/>
          </a:bodyPr>
          <a:lstStyle/>
          <a:p>
            <a:r>
              <a:rPr lang="en-IN">
                <a:solidFill>
                  <a:srgbClr val="FFFFFF"/>
                </a:solidFill>
              </a:rPr>
              <a:t>Accrued expenses and deferred income</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0CE8E50-60DE-40A0-94CF-3B07A02B130E}"/>
              </a:ext>
            </a:extLst>
          </p:cNvPr>
          <p:cNvGraphicFramePr>
            <a:graphicFrameLocks noGrp="1"/>
          </p:cNvGraphicFramePr>
          <p:nvPr>
            <p:ph idx="1"/>
            <p:extLst>
              <p:ext uri="{D42A27DB-BD31-4B8C-83A1-F6EECF244321}">
                <p14:modId xmlns:p14="http://schemas.microsoft.com/office/powerpoint/2010/main" val="80767380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DBA94D-5DEF-49C9-98D9-FABA8F8D8979}"/>
              </a:ext>
            </a:extLst>
          </p:cNvPr>
          <p:cNvSpPr>
            <a:spLocks noGrp="1"/>
          </p:cNvSpPr>
          <p:nvPr>
            <p:ph type="title"/>
          </p:nvPr>
        </p:nvSpPr>
        <p:spPr>
          <a:xfrm>
            <a:off x="863029" y="1012004"/>
            <a:ext cx="3416158" cy="4795408"/>
          </a:xfrm>
        </p:spPr>
        <p:txBody>
          <a:bodyPr>
            <a:normAutofit/>
          </a:bodyPr>
          <a:lstStyle/>
          <a:p>
            <a:r>
              <a:rPr lang="en-IN">
                <a:solidFill>
                  <a:srgbClr val="FFFFFF"/>
                </a:solidFill>
              </a:rPr>
              <a:t>Working Capital from Bank : It includes the facilities as under:</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94D357B8-6F06-42A4-8630-1E050B8044DB}"/>
              </a:ext>
            </a:extLst>
          </p:cNvPr>
          <p:cNvGraphicFramePr>
            <a:graphicFrameLocks noGrp="1"/>
          </p:cNvGraphicFramePr>
          <p:nvPr>
            <p:ph idx="1"/>
            <p:extLst>
              <p:ext uri="{D42A27DB-BD31-4B8C-83A1-F6EECF244321}">
                <p14:modId xmlns:p14="http://schemas.microsoft.com/office/powerpoint/2010/main" val="32706390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1A8306F-8BFC-478C-90E3-9D8748FC97E2}"/>
              </a:ext>
            </a:extLst>
          </p:cNvPr>
          <p:cNvSpPr>
            <a:spLocks noGrp="1"/>
          </p:cNvSpPr>
          <p:nvPr>
            <p:ph type="title"/>
          </p:nvPr>
        </p:nvSpPr>
        <p:spPr>
          <a:xfrm>
            <a:off x="863029" y="1012004"/>
            <a:ext cx="3416158" cy="4795408"/>
          </a:xfrm>
        </p:spPr>
        <p:txBody>
          <a:bodyPr>
            <a:normAutofit/>
          </a:bodyPr>
          <a:lstStyle/>
          <a:p>
            <a:r>
              <a:rPr lang="en-US">
                <a:solidFill>
                  <a:srgbClr val="FFFFFF"/>
                </a:solidFill>
              </a:rPr>
              <a:t>Major Bank Finance for Working Capital</a:t>
            </a:r>
            <a:br>
              <a:rPr lang="en-US">
                <a:solidFill>
                  <a:srgbClr val="FFFFFF"/>
                </a:solidFill>
              </a:rPr>
            </a:br>
            <a:endParaRPr lang="en-US">
              <a:solidFill>
                <a:srgbClr val="FFFFFF"/>
              </a:solidFill>
            </a:endParaRPr>
          </a:p>
        </p:txBody>
      </p:sp>
      <p:graphicFrame>
        <p:nvGraphicFramePr>
          <p:cNvPr id="5" name="Content Placeholder 2">
            <a:extLst>
              <a:ext uri="{FF2B5EF4-FFF2-40B4-BE49-F238E27FC236}">
                <a16:creationId xmlns:a16="http://schemas.microsoft.com/office/drawing/2014/main" id="{1C3AC136-F502-4558-9750-B77F7C38D42B}"/>
              </a:ext>
            </a:extLst>
          </p:cNvPr>
          <p:cNvGraphicFramePr>
            <a:graphicFrameLocks noGrp="1"/>
          </p:cNvGraphicFramePr>
          <p:nvPr>
            <p:ph idx="1"/>
            <p:extLst>
              <p:ext uri="{D42A27DB-BD31-4B8C-83A1-F6EECF244321}">
                <p14:modId xmlns:p14="http://schemas.microsoft.com/office/powerpoint/2010/main" val="86674668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31972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22198-B86B-4AB4-AAAF-9BD5284145CE}"/>
              </a:ext>
            </a:extLst>
          </p:cNvPr>
          <p:cNvSpPr>
            <a:spLocks noGrp="1"/>
          </p:cNvSpPr>
          <p:nvPr>
            <p:ph type="title"/>
          </p:nvPr>
        </p:nvSpPr>
        <p:spPr>
          <a:xfrm>
            <a:off x="838200" y="631825"/>
            <a:ext cx="10515600" cy="1325563"/>
          </a:xfrm>
        </p:spPr>
        <p:txBody>
          <a:bodyPr>
            <a:normAutofit/>
          </a:bodyPr>
          <a:lstStyle/>
          <a:p>
            <a:endParaRPr lang="en-US"/>
          </a:p>
        </p:txBody>
      </p:sp>
      <p:sp>
        <p:nvSpPr>
          <p:cNvPr id="3" name="Content Placeholder 2"/>
          <p:cNvSpPr>
            <a:spLocks noGrp="1"/>
          </p:cNvSpPr>
          <p:nvPr>
            <p:ph idx="1"/>
          </p:nvPr>
        </p:nvSpPr>
        <p:spPr>
          <a:xfrm>
            <a:off x="838200" y="2057400"/>
            <a:ext cx="10515600" cy="3871762"/>
          </a:xfrm>
        </p:spPr>
        <p:txBody>
          <a:bodyPr>
            <a:normAutofit/>
          </a:bodyPr>
          <a:lstStyle/>
          <a:p>
            <a:r>
              <a:rPr lang="en-IN" sz="1900" b="1"/>
              <a:t>Overdraft / adhoc</a:t>
            </a:r>
          </a:p>
          <a:p>
            <a:pPr lvl="1"/>
            <a:r>
              <a:rPr lang="en-IN" sz="1900"/>
              <a:t>Under this facility, the borrower is allowed to withdraw funds in excess of the balance in his current amount, up to a certain specified limit, during stipulated period .</a:t>
            </a:r>
          </a:p>
          <a:p>
            <a:pPr marL="457200" lvl="1" indent="0">
              <a:buNone/>
            </a:pPr>
            <a:endParaRPr lang="en-IN" sz="1900"/>
          </a:p>
          <a:p>
            <a:r>
              <a:rPr lang="en-IN" sz="1900" b="1"/>
              <a:t>Cash Credit</a:t>
            </a:r>
          </a:p>
          <a:p>
            <a:pPr lvl="1"/>
            <a:r>
              <a:rPr lang="en-IN" sz="1900"/>
              <a:t>Cash credit is a short-term source of finance. Under cash credit, the bank offers its customer to take a loan up to a certain limit. Cash credit is also known as bank overdraft.</a:t>
            </a:r>
          </a:p>
          <a:p>
            <a:pPr lvl="2"/>
            <a:r>
              <a:rPr lang="en-IN" sz="1900"/>
              <a:t> </a:t>
            </a:r>
            <a:r>
              <a:rPr lang="en-IN" sz="1900" b="1"/>
              <a:t>Features of Cash Credit:</a:t>
            </a:r>
          </a:p>
          <a:p>
            <a:pPr lvl="3"/>
            <a:r>
              <a:rPr lang="en-IN" sz="1900"/>
              <a:t>This loan is given to meet the working capital requirements of a company.</a:t>
            </a:r>
          </a:p>
          <a:p>
            <a:pPr lvl="3"/>
            <a:r>
              <a:rPr lang="en-IN" sz="1900"/>
              <a:t>It is given against a tangible security.</a:t>
            </a:r>
          </a:p>
          <a:p>
            <a:pPr lvl="3"/>
            <a:r>
              <a:rPr lang="en-IN" sz="1900"/>
              <a:t>Interest is charged only on the amount of loan taken by the customer and not on the amount of credit sanctioned.</a:t>
            </a:r>
          </a:p>
          <a:p>
            <a:pPr lvl="1"/>
            <a:endParaRPr lang="en-IN" sz="19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779C9C-776D-43CD-AB72-470D75740492}"/>
              </a:ext>
            </a:extLst>
          </p:cNvPr>
          <p:cNvSpPr>
            <a:spLocks noGrp="1"/>
          </p:cNvSpPr>
          <p:nvPr>
            <p:ph type="title"/>
          </p:nvPr>
        </p:nvSpPr>
        <p:spPr>
          <a:xfrm>
            <a:off x="838200" y="631825"/>
            <a:ext cx="10515600" cy="1325563"/>
          </a:xfrm>
        </p:spPr>
        <p:txBody>
          <a:bodyPr>
            <a:normAutofit/>
          </a:bodyPr>
          <a:lstStyle/>
          <a:p>
            <a:r>
              <a:rPr lang="en-US"/>
              <a:t>Advantages and disadvantages of cash credit</a:t>
            </a:r>
            <a:endParaRPr lang="en-US" dirty="0"/>
          </a:p>
        </p:txBody>
      </p:sp>
      <p:sp>
        <p:nvSpPr>
          <p:cNvPr id="3" name="Content Placeholder 2"/>
          <p:cNvSpPr>
            <a:spLocks noGrp="1"/>
          </p:cNvSpPr>
          <p:nvPr>
            <p:ph idx="1"/>
          </p:nvPr>
        </p:nvSpPr>
        <p:spPr>
          <a:xfrm>
            <a:off x="838200" y="2057400"/>
            <a:ext cx="10515600" cy="3871762"/>
          </a:xfrm>
        </p:spPr>
        <p:txBody>
          <a:bodyPr>
            <a:normAutofit/>
          </a:bodyPr>
          <a:lstStyle/>
          <a:p>
            <a:r>
              <a:rPr lang="en-IN" sz="2000" b="1"/>
              <a:t>Advantages of Cash Credit:</a:t>
            </a:r>
          </a:p>
          <a:p>
            <a:pPr lvl="1"/>
            <a:r>
              <a:rPr lang="en-IN" sz="2000"/>
              <a:t>1. It is an important source of working capital financing.</a:t>
            </a:r>
          </a:p>
          <a:p>
            <a:pPr lvl="1"/>
            <a:r>
              <a:rPr lang="en-IN" sz="2000"/>
              <a:t>2. Cash credit can be obtained very easily and quickly.</a:t>
            </a:r>
          </a:p>
          <a:p>
            <a:pPr lvl="1"/>
            <a:r>
              <a:rPr lang="en-IN" sz="2000"/>
              <a:t>3. Interest is charged only on the utilized amount.</a:t>
            </a:r>
          </a:p>
          <a:p>
            <a:endParaRPr lang="en-IN" sz="2000" b="1"/>
          </a:p>
          <a:p>
            <a:r>
              <a:rPr lang="en-IN" sz="2000" b="1"/>
              <a:t>Disadvantages of Cash Credit:</a:t>
            </a:r>
          </a:p>
          <a:p>
            <a:pPr lvl="1"/>
            <a:r>
              <a:rPr lang="en-IN" sz="2000"/>
              <a:t>1. The rate of interest charged by loan on cash credit is very high.</a:t>
            </a:r>
          </a:p>
          <a:p>
            <a:pPr lvl="1"/>
            <a:r>
              <a:rPr lang="en-IN" sz="2000"/>
              <a:t>2. Such loan is granted by bank on the basis of company’s turnover, its financial status, value of inventory, etc. So it is difficult for new and financially weak companies to obtain cash credit.</a:t>
            </a:r>
          </a:p>
          <a:p>
            <a:pPr lvl="1"/>
            <a:r>
              <a:rPr lang="en-IN" sz="2000"/>
              <a:t>3. For banks, cash credit disturbs their credit planning.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765AC46-3C31-4679-9736-30D880A5317B}"/>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IN" sz="2600">
                <a:solidFill>
                  <a:srgbClr val="FFFFFF"/>
                </a:solidFill>
              </a:rPr>
              <a:t>Difference between Cash Credit and Overdraft</a:t>
            </a:r>
            <a:endParaRPr lang="en-US" sz="2600">
              <a:solidFill>
                <a:srgbClr val="FFFFFF"/>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986474430"/>
              </p:ext>
            </p:extLst>
          </p:nvPr>
        </p:nvGraphicFramePr>
        <p:xfrm>
          <a:off x="4159528" y="961812"/>
          <a:ext cx="6946344" cy="4932625"/>
        </p:xfrm>
        <a:graphic>
          <a:graphicData uri="http://schemas.openxmlformats.org/drawingml/2006/table">
            <a:tbl>
              <a:tblPr firstRow="1" bandRow="1">
                <a:tableStyleId>{5C22544A-7EE6-4342-B048-85BDC9FD1C3A}</a:tableStyleId>
              </a:tblPr>
              <a:tblGrid>
                <a:gridCol w="3473172">
                  <a:extLst>
                    <a:ext uri="{9D8B030D-6E8A-4147-A177-3AD203B41FA5}">
                      <a16:colId xmlns:a16="http://schemas.microsoft.com/office/drawing/2014/main" val="20000"/>
                    </a:ext>
                  </a:extLst>
                </a:gridCol>
                <a:gridCol w="3473172">
                  <a:extLst>
                    <a:ext uri="{9D8B030D-6E8A-4147-A177-3AD203B41FA5}">
                      <a16:colId xmlns:a16="http://schemas.microsoft.com/office/drawing/2014/main" val="20001"/>
                    </a:ext>
                  </a:extLst>
                </a:gridCol>
              </a:tblGrid>
              <a:tr h="394479">
                <a:tc>
                  <a:txBody>
                    <a:bodyPr/>
                    <a:lstStyle/>
                    <a:p>
                      <a:r>
                        <a:rPr lang="en-IN" sz="1800" b="1" kern="1200" baseline="0">
                          <a:solidFill>
                            <a:schemeClr val="lt1"/>
                          </a:solidFill>
                          <a:latin typeface="+mn-lt"/>
                          <a:ea typeface="+mn-ea"/>
                          <a:cs typeface="+mn-cs"/>
                        </a:rPr>
                        <a:t>Cash Credit</a:t>
                      </a:r>
                      <a:endParaRPr lang="en-IN" sz="1800"/>
                    </a:p>
                  </a:txBody>
                  <a:tcPr marL="89654" marR="89654" marT="44827" marB="44827"/>
                </a:tc>
                <a:tc>
                  <a:txBody>
                    <a:bodyPr/>
                    <a:lstStyle/>
                    <a:p>
                      <a:r>
                        <a:rPr lang="en-IN" sz="1800" b="1" kern="1200" baseline="0">
                          <a:solidFill>
                            <a:schemeClr val="lt1"/>
                          </a:solidFill>
                          <a:latin typeface="+mn-lt"/>
                          <a:ea typeface="+mn-ea"/>
                          <a:cs typeface="+mn-cs"/>
                        </a:rPr>
                        <a:t>Overdraft</a:t>
                      </a:r>
                      <a:endParaRPr lang="en-IN" sz="1800"/>
                    </a:p>
                  </a:txBody>
                  <a:tcPr marL="89654" marR="89654" marT="44827" marB="44827"/>
                </a:tc>
                <a:extLst>
                  <a:ext uri="{0D108BD9-81ED-4DB2-BD59-A6C34878D82A}">
                    <a16:rowId xmlns:a16="http://schemas.microsoft.com/office/drawing/2014/main" val="10000"/>
                  </a:ext>
                </a:extLst>
              </a:tr>
              <a:tr h="663442">
                <a:tc>
                  <a:txBody>
                    <a:bodyPr/>
                    <a:lstStyle/>
                    <a:p>
                      <a:r>
                        <a:rPr lang="en-IN" sz="1800" kern="1200" baseline="0">
                          <a:solidFill>
                            <a:schemeClr val="dk1"/>
                          </a:solidFill>
                          <a:latin typeface="+mn-lt"/>
                          <a:ea typeface="+mn-ea"/>
                          <a:cs typeface="+mn-cs"/>
                        </a:rPr>
                        <a:t>It is normally given on security of stock, debtors etc.</a:t>
                      </a:r>
                      <a:endParaRPr lang="en-IN" sz="1800"/>
                    </a:p>
                  </a:txBody>
                  <a:tcPr marL="89654" marR="89654" marT="44827" marB="44827"/>
                </a:tc>
                <a:tc>
                  <a:txBody>
                    <a:bodyPr/>
                    <a:lstStyle/>
                    <a:p>
                      <a:r>
                        <a:rPr lang="en-IN" sz="1800" kern="1200" baseline="0">
                          <a:solidFill>
                            <a:schemeClr val="dk1"/>
                          </a:solidFill>
                          <a:latin typeface="+mn-lt"/>
                          <a:ea typeface="+mn-ea"/>
                          <a:cs typeface="+mn-cs"/>
                        </a:rPr>
                        <a:t>It is normally given on security of a fixed asset.</a:t>
                      </a:r>
                      <a:endParaRPr lang="en-IN" sz="1800"/>
                    </a:p>
                  </a:txBody>
                  <a:tcPr marL="89654" marR="89654" marT="44827" marB="44827"/>
                </a:tc>
                <a:extLst>
                  <a:ext uri="{0D108BD9-81ED-4DB2-BD59-A6C34878D82A}">
                    <a16:rowId xmlns:a16="http://schemas.microsoft.com/office/drawing/2014/main" val="10001"/>
                  </a:ext>
                </a:extLst>
              </a:tr>
              <a:tr h="2008257">
                <a:tc>
                  <a:txBody>
                    <a:bodyPr/>
                    <a:lstStyle/>
                    <a:p>
                      <a:pPr algn="just"/>
                      <a:r>
                        <a:rPr lang="en-IN" sz="1800" kern="1200" baseline="0">
                          <a:solidFill>
                            <a:schemeClr val="dk1"/>
                          </a:solidFill>
                          <a:latin typeface="+mn-lt"/>
                          <a:ea typeface="+mn-ea"/>
                          <a:cs typeface="+mn-cs"/>
                        </a:rPr>
                        <a:t>The maximum amount is calculated as a percentage of sale and stock along with financial statements.</a:t>
                      </a:r>
                    </a:p>
                    <a:p>
                      <a:pPr algn="just"/>
                      <a:r>
                        <a:rPr lang="en-IN" sz="1800" kern="1200" baseline="0">
                          <a:solidFill>
                            <a:schemeClr val="dk1"/>
                          </a:solidFill>
                          <a:latin typeface="+mn-lt"/>
                          <a:ea typeface="+mn-ea"/>
                          <a:cs typeface="+mn-cs"/>
                        </a:rPr>
                        <a:t>For e.g. A bank allowed cash credit unto 80% of stock plus 20% of sales.</a:t>
                      </a:r>
                      <a:endParaRPr lang="en-IN" sz="1800"/>
                    </a:p>
                  </a:txBody>
                  <a:tcPr marL="89654" marR="89654" marT="44827" marB="44827"/>
                </a:tc>
                <a:tc>
                  <a:txBody>
                    <a:bodyPr/>
                    <a:lstStyle/>
                    <a:p>
                      <a:pPr algn="just"/>
                      <a:r>
                        <a:rPr lang="en-IN" sz="1800" kern="1200" baseline="0">
                          <a:solidFill>
                            <a:schemeClr val="dk1"/>
                          </a:solidFill>
                          <a:latin typeface="+mn-lt"/>
                          <a:ea typeface="+mn-ea"/>
                          <a:cs typeface="+mn-cs"/>
                        </a:rPr>
                        <a:t>The maximum amount allowed is calculated mainly on basis of financial statements and security.</a:t>
                      </a:r>
                      <a:endParaRPr lang="en-IN" sz="1800"/>
                    </a:p>
                  </a:txBody>
                  <a:tcPr marL="89654" marR="89654" marT="44827" marB="44827"/>
                </a:tc>
                <a:extLst>
                  <a:ext uri="{0D108BD9-81ED-4DB2-BD59-A6C34878D82A}">
                    <a16:rowId xmlns:a16="http://schemas.microsoft.com/office/drawing/2014/main" val="10002"/>
                  </a:ext>
                </a:extLst>
              </a:tr>
              <a:tr h="663442">
                <a:tc>
                  <a:txBody>
                    <a:bodyPr/>
                    <a:lstStyle/>
                    <a:p>
                      <a:r>
                        <a:rPr lang="en-IN" sz="1800" kern="1200" baseline="0">
                          <a:solidFill>
                            <a:schemeClr val="dk1"/>
                          </a:solidFill>
                          <a:latin typeface="+mn-lt"/>
                          <a:ea typeface="+mn-ea"/>
                          <a:cs typeface="+mn-cs"/>
                        </a:rPr>
                        <a:t>It should be used for the purpose of business.</a:t>
                      </a:r>
                      <a:endParaRPr lang="en-IN" sz="1800"/>
                    </a:p>
                  </a:txBody>
                  <a:tcPr marL="89654" marR="89654" marT="44827" marB="44827"/>
                </a:tc>
                <a:tc>
                  <a:txBody>
                    <a:bodyPr/>
                    <a:lstStyle/>
                    <a:p>
                      <a:r>
                        <a:rPr lang="en-IN" sz="1800" kern="1200" baseline="0">
                          <a:solidFill>
                            <a:schemeClr val="dk1"/>
                          </a:solidFill>
                          <a:latin typeface="+mn-lt"/>
                          <a:ea typeface="+mn-ea"/>
                          <a:cs typeface="+mn-cs"/>
                        </a:rPr>
                        <a:t>Can be used for any purpose</a:t>
                      </a:r>
                      <a:endParaRPr lang="en-IN" sz="1800"/>
                    </a:p>
                  </a:txBody>
                  <a:tcPr marL="89654" marR="89654" marT="44827" marB="44827"/>
                </a:tc>
                <a:extLst>
                  <a:ext uri="{0D108BD9-81ED-4DB2-BD59-A6C34878D82A}">
                    <a16:rowId xmlns:a16="http://schemas.microsoft.com/office/drawing/2014/main" val="10003"/>
                  </a:ext>
                </a:extLst>
              </a:tr>
              <a:tr h="1201368">
                <a:tc>
                  <a:txBody>
                    <a:bodyPr/>
                    <a:lstStyle/>
                    <a:p>
                      <a:r>
                        <a:rPr lang="en-IN" sz="1800" kern="1200" baseline="0">
                          <a:solidFill>
                            <a:schemeClr val="dk1"/>
                          </a:solidFill>
                          <a:latin typeface="+mn-lt"/>
                          <a:ea typeface="+mn-ea"/>
                          <a:cs typeface="+mn-cs"/>
                        </a:rPr>
                        <a:t>Balance Sheet, P &amp; L account , VAT reports is required be submitted to bank generally annually or quarterly.</a:t>
                      </a:r>
                      <a:endParaRPr lang="en-IN" sz="1800"/>
                    </a:p>
                  </a:txBody>
                  <a:tcPr marL="89654" marR="89654" marT="44827" marB="44827"/>
                </a:tc>
                <a:tc>
                  <a:txBody>
                    <a:bodyPr/>
                    <a:lstStyle/>
                    <a:p>
                      <a:r>
                        <a:rPr lang="en-IN" sz="1800" kern="1200" baseline="0">
                          <a:solidFill>
                            <a:schemeClr val="dk1"/>
                          </a:solidFill>
                          <a:latin typeface="+mn-lt"/>
                          <a:ea typeface="+mn-ea"/>
                          <a:cs typeface="+mn-cs"/>
                        </a:rPr>
                        <a:t>Financial statements are generally not required to be resubmitted after approval.</a:t>
                      </a:r>
                      <a:endParaRPr lang="en-IN" sz="1800"/>
                    </a:p>
                  </a:txBody>
                  <a:tcPr marL="89654" marR="89654" marT="44827" marB="44827"/>
                </a:tc>
                <a:extLst>
                  <a:ext uri="{0D108BD9-81ED-4DB2-BD59-A6C34878D82A}">
                    <a16:rowId xmlns:a16="http://schemas.microsoft.com/office/drawing/2014/main" val="10004"/>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4B0FA-A44D-40E9-978F-883F18A63BB5}"/>
              </a:ext>
            </a:extLst>
          </p:cNvPr>
          <p:cNvSpPr>
            <a:spLocks noGrp="1"/>
          </p:cNvSpPr>
          <p:nvPr>
            <p:ph type="title"/>
          </p:nvPr>
        </p:nvSpPr>
        <p:spPr>
          <a:xfrm>
            <a:off x="863029" y="1012004"/>
            <a:ext cx="3416158" cy="4795408"/>
          </a:xfrm>
        </p:spPr>
        <p:txBody>
          <a:bodyPr>
            <a:normAutofit/>
          </a:bodyPr>
          <a:lstStyle/>
          <a:p>
            <a:r>
              <a:rPr lang="en-IN">
                <a:solidFill>
                  <a:srgbClr val="FFFFFF"/>
                </a:solidFill>
              </a:rPr>
              <a:t>Purchase or Discounting of Bills</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12D6383-C750-4E67-9624-553093D87176}"/>
              </a:ext>
            </a:extLst>
          </p:cNvPr>
          <p:cNvGraphicFramePr>
            <a:graphicFrameLocks noGrp="1"/>
          </p:cNvGraphicFramePr>
          <p:nvPr>
            <p:ph idx="1"/>
            <p:extLst>
              <p:ext uri="{D42A27DB-BD31-4B8C-83A1-F6EECF244321}">
                <p14:modId xmlns:p14="http://schemas.microsoft.com/office/powerpoint/2010/main" val="143166495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FB511E-02D1-4985-9991-E8448EC17DC5}"/>
              </a:ext>
            </a:extLst>
          </p:cNvPr>
          <p:cNvSpPr>
            <a:spLocks noGrp="1"/>
          </p:cNvSpPr>
          <p:nvPr>
            <p:ph type="title"/>
          </p:nvPr>
        </p:nvSpPr>
        <p:spPr>
          <a:xfrm>
            <a:off x="863029" y="1012004"/>
            <a:ext cx="3416158" cy="4795408"/>
          </a:xfrm>
        </p:spPr>
        <p:txBody>
          <a:bodyPr>
            <a:normAutofit/>
          </a:bodyPr>
          <a:lstStyle/>
          <a:p>
            <a:r>
              <a:rPr lang="en-IN">
                <a:solidFill>
                  <a:srgbClr val="FFFFFF"/>
                </a:solidFill>
              </a:rPr>
              <a:t>Letter of Credit</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80493885-07B5-47CE-B1A8-1994816EB13D}"/>
              </a:ext>
            </a:extLst>
          </p:cNvPr>
          <p:cNvGraphicFramePr>
            <a:graphicFrameLocks noGrp="1"/>
          </p:cNvGraphicFramePr>
          <p:nvPr>
            <p:ph idx="1"/>
            <p:extLst>
              <p:ext uri="{D42A27DB-BD31-4B8C-83A1-F6EECF244321}">
                <p14:modId xmlns:p14="http://schemas.microsoft.com/office/powerpoint/2010/main" val="291671590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A2919B-4B1B-446E-89C8-C92057DF8A96}"/>
              </a:ext>
            </a:extLst>
          </p:cNvPr>
          <p:cNvSpPr>
            <a:spLocks noGrp="1"/>
          </p:cNvSpPr>
          <p:nvPr>
            <p:ph type="title"/>
          </p:nvPr>
        </p:nvSpPr>
        <p:spPr>
          <a:xfrm>
            <a:off x="863029" y="1012004"/>
            <a:ext cx="3416158" cy="4795408"/>
          </a:xfrm>
        </p:spPr>
        <p:txBody>
          <a:bodyPr>
            <a:normAutofit/>
          </a:bodyPr>
          <a:lstStyle/>
          <a:p>
            <a:r>
              <a:rPr lang="en-IN">
                <a:solidFill>
                  <a:srgbClr val="FFFFFF"/>
                </a:solidFill>
              </a:rPr>
              <a:t>Working Capital Loan</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5FA2E083-2511-4149-B00E-F9E7A35E0FC6}"/>
              </a:ext>
            </a:extLst>
          </p:cNvPr>
          <p:cNvGraphicFramePr>
            <a:graphicFrameLocks noGrp="1"/>
          </p:cNvGraphicFramePr>
          <p:nvPr>
            <p:ph idx="1"/>
            <p:extLst>
              <p:ext uri="{D42A27DB-BD31-4B8C-83A1-F6EECF244321}">
                <p14:modId xmlns:p14="http://schemas.microsoft.com/office/powerpoint/2010/main" val="45218803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35EBFF-FDDC-4408-951D-72485EC09121}"/>
              </a:ext>
            </a:extLst>
          </p:cNvPr>
          <p:cNvSpPr>
            <a:spLocks noGrp="1"/>
          </p:cNvSpPr>
          <p:nvPr>
            <p:ph type="title"/>
          </p:nvPr>
        </p:nvSpPr>
        <p:spPr>
          <a:xfrm>
            <a:off x="863029" y="1012004"/>
            <a:ext cx="3416158" cy="4795408"/>
          </a:xfrm>
        </p:spPr>
        <p:txBody>
          <a:bodyPr>
            <a:normAutofit/>
          </a:bodyPr>
          <a:lstStyle/>
          <a:p>
            <a:r>
              <a:rPr lang="en-IN">
                <a:solidFill>
                  <a:srgbClr val="FFFFFF"/>
                </a:solidFill>
              </a:rPr>
              <a:t>Security for Bank Finance</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3B1AAFD-B500-4B47-9948-291B7C0F6573}"/>
              </a:ext>
            </a:extLst>
          </p:cNvPr>
          <p:cNvGraphicFramePr>
            <a:graphicFrameLocks noGrp="1"/>
          </p:cNvGraphicFramePr>
          <p:nvPr>
            <p:ph idx="1"/>
            <p:extLst>
              <p:ext uri="{D42A27DB-BD31-4B8C-83A1-F6EECF244321}">
                <p14:modId xmlns:p14="http://schemas.microsoft.com/office/powerpoint/2010/main" val="268735872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D43706-339A-4507-8523-D3C3C909F6E8}"/>
              </a:ext>
            </a:extLst>
          </p:cNvPr>
          <p:cNvSpPr>
            <a:spLocks noGrp="1"/>
          </p:cNvSpPr>
          <p:nvPr>
            <p:ph type="title"/>
          </p:nvPr>
        </p:nvSpPr>
        <p:spPr>
          <a:xfrm>
            <a:off x="863029" y="1012004"/>
            <a:ext cx="3416158" cy="4795408"/>
          </a:xfrm>
        </p:spPr>
        <p:txBody>
          <a:bodyPr>
            <a:normAutofit/>
          </a:bodyPr>
          <a:lstStyle/>
          <a:p>
            <a:r>
              <a:rPr lang="en-IN" sz="4100">
                <a:solidFill>
                  <a:srgbClr val="FFFFFF"/>
                </a:solidFill>
              </a:rPr>
              <a:t>Hypothecation</a:t>
            </a:r>
            <a:endParaRPr lang="en-US" sz="4100">
              <a:solidFill>
                <a:srgbClr val="FFFFFF"/>
              </a:solidFill>
            </a:endParaRPr>
          </a:p>
        </p:txBody>
      </p:sp>
      <p:graphicFrame>
        <p:nvGraphicFramePr>
          <p:cNvPr id="5" name="Content Placeholder 2">
            <a:extLst>
              <a:ext uri="{FF2B5EF4-FFF2-40B4-BE49-F238E27FC236}">
                <a16:creationId xmlns:a16="http://schemas.microsoft.com/office/drawing/2014/main" id="{D2F78F81-C492-43E3-9536-88566CB143AD}"/>
              </a:ext>
            </a:extLst>
          </p:cNvPr>
          <p:cNvGraphicFramePr>
            <a:graphicFrameLocks noGrp="1"/>
          </p:cNvGraphicFramePr>
          <p:nvPr>
            <p:ph idx="1"/>
            <p:extLst>
              <p:ext uri="{D42A27DB-BD31-4B8C-83A1-F6EECF244321}">
                <p14:modId xmlns:p14="http://schemas.microsoft.com/office/powerpoint/2010/main" val="239884022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6C0AA6-BE73-49A8-8415-DFB3FA36A4B1}"/>
              </a:ext>
            </a:extLst>
          </p:cNvPr>
          <p:cNvSpPr>
            <a:spLocks noGrp="1"/>
          </p:cNvSpPr>
          <p:nvPr>
            <p:ph type="title"/>
          </p:nvPr>
        </p:nvSpPr>
        <p:spPr>
          <a:xfrm>
            <a:off x="863029" y="1012004"/>
            <a:ext cx="3416158" cy="4795408"/>
          </a:xfrm>
        </p:spPr>
        <p:txBody>
          <a:bodyPr>
            <a:normAutofit/>
          </a:bodyPr>
          <a:lstStyle/>
          <a:p>
            <a:r>
              <a:rPr lang="en-IN" dirty="0">
                <a:solidFill>
                  <a:srgbClr val="FFFFFF"/>
                </a:solidFill>
              </a:rPr>
              <a:t>Pledge</a:t>
            </a: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3A878490-C9A3-4B5D-998D-A1585BAF52BE}"/>
              </a:ext>
            </a:extLst>
          </p:cNvPr>
          <p:cNvGraphicFramePr>
            <a:graphicFrameLocks noGrp="1"/>
          </p:cNvGraphicFramePr>
          <p:nvPr>
            <p:ph idx="1"/>
            <p:extLst>
              <p:ext uri="{D42A27DB-BD31-4B8C-83A1-F6EECF244321}">
                <p14:modId xmlns:p14="http://schemas.microsoft.com/office/powerpoint/2010/main" val="146798110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7F046B-4AC4-44D5-BE2B-1018728A3C64}"/>
              </a:ext>
            </a:extLst>
          </p:cNvPr>
          <p:cNvSpPr>
            <a:spLocks noGrp="1"/>
          </p:cNvSpPr>
          <p:nvPr>
            <p:ph type="title"/>
          </p:nvPr>
        </p:nvSpPr>
        <p:spPr>
          <a:xfrm>
            <a:off x="640079" y="2053641"/>
            <a:ext cx="3669161" cy="2760098"/>
          </a:xfrm>
        </p:spPr>
        <p:txBody>
          <a:bodyPr>
            <a:normAutofit/>
          </a:bodyPr>
          <a:lstStyle/>
          <a:p>
            <a:r>
              <a:rPr lang="en-US">
                <a:solidFill>
                  <a:srgbClr val="FFFFFF"/>
                </a:solidFill>
              </a:rPr>
              <a:t>Mortgage &amp; Lean</a:t>
            </a:r>
          </a:p>
        </p:txBody>
      </p:sp>
      <p:sp>
        <p:nvSpPr>
          <p:cNvPr id="3" name="Content Placeholder 2"/>
          <p:cNvSpPr>
            <a:spLocks noGrp="1"/>
          </p:cNvSpPr>
          <p:nvPr>
            <p:ph idx="1"/>
          </p:nvPr>
        </p:nvSpPr>
        <p:spPr>
          <a:xfrm>
            <a:off x="6090574" y="801866"/>
            <a:ext cx="5306084" cy="5230634"/>
          </a:xfrm>
        </p:spPr>
        <p:txBody>
          <a:bodyPr anchor="ctr">
            <a:normAutofit/>
          </a:bodyPr>
          <a:lstStyle/>
          <a:p>
            <a:r>
              <a:rPr lang="en-IN" sz="2400" b="1">
                <a:solidFill>
                  <a:srgbClr val="000000"/>
                </a:solidFill>
              </a:rPr>
              <a:t>Mortgage</a:t>
            </a:r>
          </a:p>
          <a:p>
            <a:pPr lvl="1"/>
            <a:r>
              <a:rPr lang="en-IN">
                <a:solidFill>
                  <a:srgbClr val="000000"/>
                </a:solidFill>
              </a:rPr>
              <a:t>Mortgage is the transfer of a legal or equitable interest in a specific immovable property for the payment of a debt.</a:t>
            </a:r>
            <a:endParaRPr lang="en-IN" b="1">
              <a:solidFill>
                <a:srgbClr val="000000"/>
              </a:solidFill>
            </a:endParaRPr>
          </a:p>
          <a:p>
            <a:endParaRPr lang="en-IN" sz="2400" b="1">
              <a:solidFill>
                <a:srgbClr val="000000"/>
              </a:solidFill>
            </a:endParaRPr>
          </a:p>
          <a:p>
            <a:r>
              <a:rPr lang="en-IN" sz="2400" b="1">
                <a:solidFill>
                  <a:srgbClr val="000000"/>
                </a:solidFill>
              </a:rPr>
              <a:t>Lien</a:t>
            </a:r>
            <a:endParaRPr lang="en-IN" sz="2400">
              <a:solidFill>
                <a:srgbClr val="000000"/>
              </a:solidFill>
            </a:endParaRPr>
          </a:p>
          <a:p>
            <a:pPr lvl="1"/>
            <a:r>
              <a:rPr lang="en-IN">
                <a:solidFill>
                  <a:srgbClr val="000000"/>
                </a:solidFill>
              </a:rPr>
              <a:t>Lien means right of the lender to retain property belonging to the borrower till he repays the credit.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2FCF822-0BEE-4527-AF3E-FEEE700B767E}"/>
              </a:ext>
            </a:extLst>
          </p:cNvPr>
          <p:cNvSpPr>
            <a:spLocks noGrp="1"/>
          </p:cNvSpPr>
          <p:nvPr>
            <p:ph type="title"/>
          </p:nvPr>
        </p:nvSpPr>
        <p:spPr>
          <a:xfrm>
            <a:off x="640079" y="2053641"/>
            <a:ext cx="3669161" cy="2760098"/>
          </a:xfrm>
        </p:spPr>
        <p:txBody>
          <a:bodyPr>
            <a:normAutofit/>
          </a:bodyPr>
          <a:lstStyle/>
          <a:p>
            <a:r>
              <a:rPr lang="en-IN">
                <a:solidFill>
                  <a:srgbClr val="FFFFFF"/>
                </a:solidFill>
              </a:rPr>
              <a:t>Regulations of Bank Finance</a:t>
            </a:r>
            <a:endParaRPr lang="en-US">
              <a:solidFill>
                <a:srgbClr val="FFFFFF"/>
              </a:solidFill>
            </a:endParaRPr>
          </a:p>
        </p:txBody>
      </p:sp>
      <p:sp>
        <p:nvSpPr>
          <p:cNvPr id="3" name="Content Placeholder 2"/>
          <p:cNvSpPr>
            <a:spLocks noGrp="1"/>
          </p:cNvSpPr>
          <p:nvPr>
            <p:ph idx="1"/>
          </p:nvPr>
        </p:nvSpPr>
        <p:spPr>
          <a:xfrm>
            <a:off x="6090574" y="801866"/>
            <a:ext cx="5306084" cy="5230634"/>
          </a:xfrm>
        </p:spPr>
        <p:txBody>
          <a:bodyPr anchor="ctr">
            <a:normAutofit/>
          </a:bodyPr>
          <a:lstStyle/>
          <a:p>
            <a:r>
              <a:rPr lang="en-IN" sz="2400" dirty="0">
                <a:solidFill>
                  <a:srgbClr val="000000"/>
                </a:solidFill>
              </a:rPr>
              <a:t>Banks follow certain norms in granting working capital finance to firms.</a:t>
            </a:r>
          </a:p>
          <a:p>
            <a:pPr lvl="1"/>
            <a:r>
              <a:rPr lang="en-IN" dirty="0">
                <a:solidFill>
                  <a:srgbClr val="000000"/>
                </a:solidFill>
              </a:rPr>
              <a:t>These norms are greatly influenced by the recommendations of various committees appointed by the RBI.</a:t>
            </a:r>
          </a:p>
          <a:p>
            <a:endParaRPr lang="en-IN" sz="2400" dirty="0">
              <a:solidFill>
                <a:srgbClr val="000000"/>
              </a:solidFill>
            </a:endParaRPr>
          </a:p>
          <a:p>
            <a:r>
              <a:rPr lang="en-IN" sz="2400" dirty="0">
                <a:solidFill>
                  <a:srgbClr val="000000"/>
                </a:solidFill>
              </a:rPr>
              <a:t>Banks followed the norms suggested by the “Tandon Committee”.</a:t>
            </a:r>
          </a:p>
          <a:p>
            <a:endParaRPr lang="en-IN" sz="2400" dirty="0">
              <a:solidFill>
                <a:srgbClr val="000000"/>
              </a:solidFill>
            </a:endParaRPr>
          </a:p>
          <a:p>
            <a:r>
              <a:rPr lang="en-IN" sz="2400" dirty="0">
                <a:solidFill>
                  <a:srgbClr val="000000"/>
                </a:solidFill>
              </a:rPr>
              <a:t>Further recommendations were made by the “Chore Committee” to strengthen the procedures and norms.</a:t>
            </a:r>
          </a:p>
          <a:p>
            <a:endParaRPr lang="en-IN" sz="2400" dirty="0">
              <a:solidFill>
                <a:srgbClr val="0000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AEEB51C-22F1-4081-9D0D-57BA32ABDDB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The Tandon Committee Regulations</a:t>
            </a:r>
          </a:p>
        </p:txBody>
      </p:sp>
      <p:sp>
        <p:nvSpPr>
          <p:cNvPr id="3" name="Content Placeholder 2"/>
          <p:cNvSpPr>
            <a:spLocks noGrp="1"/>
          </p:cNvSpPr>
          <p:nvPr>
            <p:ph idx="1"/>
          </p:nvPr>
        </p:nvSpPr>
        <p:spPr>
          <a:xfrm>
            <a:off x="1179226" y="2560320"/>
            <a:ext cx="9833548" cy="4164037"/>
          </a:xfrm>
        </p:spPr>
        <p:txBody>
          <a:bodyPr>
            <a:normAutofit fontScale="92500" lnSpcReduction="10000"/>
          </a:bodyPr>
          <a:lstStyle/>
          <a:p>
            <a:pPr>
              <a:buNone/>
            </a:pPr>
            <a:r>
              <a:rPr lang="en-IN" sz="2400" dirty="0">
                <a:solidFill>
                  <a:srgbClr val="000000"/>
                </a:solidFill>
              </a:rPr>
              <a:t>1.Operating Plan : The borrowers should prepare operating plans and on that basis indicate the amount of working capital finance requirement.</a:t>
            </a:r>
          </a:p>
          <a:p>
            <a:pPr>
              <a:buNone/>
            </a:pPr>
            <a:r>
              <a:rPr lang="en-IN" sz="2400" dirty="0">
                <a:solidFill>
                  <a:srgbClr val="000000"/>
                </a:solidFill>
              </a:rPr>
              <a:t>2.Production based financing : The bankers should finance only the genuine production needs of borrower. The borrower should maintain reasonable levels of inventory and receivables.</a:t>
            </a:r>
          </a:p>
          <a:p>
            <a:pPr>
              <a:buNone/>
            </a:pPr>
            <a:r>
              <a:rPr lang="en-IN" sz="2400" dirty="0">
                <a:solidFill>
                  <a:srgbClr val="000000"/>
                </a:solidFill>
              </a:rPr>
              <a:t>3.Partial bank financing : The bank should not finance the total requirement of the borrower. Only a reasonable part of it should be financed by the bank.</a:t>
            </a:r>
          </a:p>
          <a:p>
            <a:pPr>
              <a:buNone/>
            </a:pPr>
            <a:r>
              <a:rPr lang="en-IN" sz="2400" dirty="0"/>
              <a:t>4.Reasonable level of Current Assets : The committee further recommends that the borrower should be allowed to maintain current assets specifically debtors and inventories only up to a reasonable level. Flabby, profit making  	or excessive inventory should not be permitted under any circumstance.</a:t>
            </a:r>
          </a:p>
          <a:p>
            <a:pPr lvl="1"/>
            <a:r>
              <a:rPr lang="en-IN" sz="2000" dirty="0"/>
              <a:t>However, the bank also visualized the abnormal circumstances such as strikes, power cuts etc. and allowed flexibility to the bankers.</a:t>
            </a:r>
          </a:p>
          <a:p>
            <a:pPr>
              <a:buNone/>
            </a:pPr>
            <a:endParaRPr lang="en-IN" sz="2400" dirty="0"/>
          </a:p>
          <a:p>
            <a:pPr>
              <a:buNone/>
            </a:pPr>
            <a:endParaRPr lang="en-IN" sz="2400" dirty="0">
              <a:solidFill>
                <a:srgbClr val="000000"/>
              </a:solidFill>
            </a:endParaRPr>
          </a:p>
          <a:p>
            <a:pPr>
              <a:buNone/>
            </a:pPr>
            <a:endParaRPr lang="en-IN" sz="2400" dirty="0">
              <a:solidFill>
                <a:srgbClr val="00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9BA28-A6FA-4951-BB7E-16253792BAB1}"/>
              </a:ext>
            </a:extLst>
          </p:cNvPr>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IN" dirty="0"/>
              <a:t>5.Maximum permissible bank finance (MPBF) :</a:t>
            </a:r>
          </a:p>
          <a:p>
            <a:pPr lvl="1"/>
            <a:endParaRPr lang="en-IN" dirty="0"/>
          </a:p>
          <a:p>
            <a:pPr lvl="1"/>
            <a:r>
              <a:rPr lang="en-IN" dirty="0"/>
              <a:t>The committee suggested the following three methods of determining the MBFC.</a:t>
            </a:r>
          </a:p>
          <a:p>
            <a:pPr lvl="2"/>
            <a:r>
              <a:rPr lang="en-IN" dirty="0"/>
              <a:t>The borrower will contribute 25% of the working capital gap, the remaining 75% will be financed from bank borrowings.</a:t>
            </a:r>
          </a:p>
          <a:p>
            <a:pPr lvl="2"/>
            <a:r>
              <a:rPr lang="en-IN" dirty="0"/>
              <a:t>W. C. Gap = CA-CL excluding bank borrowings.(Some analysts define the networking capital in the same manner)</a:t>
            </a:r>
          </a:p>
          <a:p>
            <a:pPr lvl="2"/>
            <a:r>
              <a:rPr lang="en-IN" dirty="0"/>
              <a:t>The borrower will contribute 25% of the total current assets. The remaining of the working capital gap will be financed by the bank.</a:t>
            </a:r>
          </a:p>
          <a:p>
            <a:pPr lvl="2"/>
            <a:r>
              <a:rPr lang="en-IN" dirty="0"/>
              <a:t>The borrower will contribute 100% of the core assets and 25% of the balance of current assets. The remaining of the working capital gap will be financed.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F8CD-0BF0-4B13-89B5-881ECFEA0600}"/>
              </a:ext>
            </a:extLst>
          </p:cNvPr>
          <p:cNvSpPr>
            <a:spLocks noGrp="1"/>
          </p:cNvSpPr>
          <p:nvPr>
            <p:ph type="title"/>
          </p:nvPr>
        </p:nvSpPr>
        <p:spPr/>
        <p:txBody>
          <a:bodyPr/>
          <a:lstStyle/>
          <a:p>
            <a:r>
              <a:rPr lang="en-IN" dirty="0"/>
              <a:t>The Chore Committee Regulations</a:t>
            </a:r>
            <a:endParaRPr lang="en-US" dirty="0"/>
          </a:p>
        </p:txBody>
      </p:sp>
      <p:sp>
        <p:nvSpPr>
          <p:cNvPr id="3" name="Content Placeholder 2"/>
          <p:cNvSpPr>
            <a:spLocks noGrp="1"/>
          </p:cNvSpPr>
          <p:nvPr>
            <p:ph idx="1"/>
          </p:nvPr>
        </p:nvSpPr>
        <p:spPr/>
        <p:txBody>
          <a:bodyPr>
            <a:normAutofit/>
          </a:bodyPr>
          <a:lstStyle/>
          <a:p>
            <a:r>
              <a:rPr lang="en-IN" sz="2400" dirty="0"/>
              <a:t>1. Reduced dependence on Bank Credit : </a:t>
            </a:r>
          </a:p>
          <a:p>
            <a:pPr lvl="1"/>
            <a:r>
              <a:rPr lang="en-IN" sz="2000" dirty="0"/>
              <a:t>The borrowers should contribute more funds to finance their working capital requirements. The idea was to place all borrowers in the 2</a:t>
            </a:r>
            <a:r>
              <a:rPr lang="en-IN" sz="2000" baseline="30000" dirty="0"/>
              <a:t>nd</a:t>
            </a:r>
            <a:r>
              <a:rPr lang="en-IN" sz="2000" dirty="0"/>
              <a:t> method suggested by the </a:t>
            </a:r>
            <a:r>
              <a:rPr lang="en-IN" sz="2000" dirty="0" err="1"/>
              <a:t>Tandon</a:t>
            </a:r>
            <a:r>
              <a:rPr lang="en-IN" sz="2000" dirty="0"/>
              <a:t> Committee. In case of difficulties the resort could be taken to WCTL.</a:t>
            </a:r>
          </a:p>
          <a:p>
            <a:endParaRPr lang="en-IN" sz="2400" dirty="0"/>
          </a:p>
          <a:p>
            <a:r>
              <a:rPr lang="en-IN" sz="2400" dirty="0"/>
              <a:t>2. Credit limits to be separated in to “Peak level” and “Non Peak Level” limits :</a:t>
            </a:r>
          </a:p>
          <a:p>
            <a:pPr lvl="1"/>
            <a:r>
              <a:rPr lang="en-IN" sz="2000" dirty="0"/>
              <a:t>Credit limits should be assessed and separated in to “Peak level” and “Normal level” for borrowers with credit limits more than 10 lacs. Borrowers should, in advance, inform the requirement of peak level limits. Moreover, any deviation in utilization beyond 10% tolerance, should be treated as an irregularity. Additional interest of 1% should be </a:t>
            </a:r>
            <a:r>
              <a:rPr lang="en-IN" sz="2000" dirty="0" err="1"/>
              <a:t>chargedon</a:t>
            </a:r>
            <a:r>
              <a:rPr lang="en-IN" sz="2000" dirty="0"/>
              <a:t> ad hoc borrowings.</a:t>
            </a:r>
            <a:endParaRPr lang="en-IN" sz="1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637C-D1D1-46F5-B36D-8024988466A9}"/>
              </a:ext>
            </a:extLst>
          </p:cNvPr>
          <p:cNvSpPr>
            <a:spLocks noGrp="1"/>
          </p:cNvSpPr>
          <p:nvPr>
            <p:ph type="title"/>
          </p:nvPr>
        </p:nvSpPr>
        <p:spPr/>
        <p:txBody>
          <a:bodyPr/>
          <a:lstStyle/>
          <a:p>
            <a:r>
              <a:rPr lang="en-IN" dirty="0"/>
              <a:t>The Chore Committee Regulations </a:t>
            </a:r>
            <a:r>
              <a:rPr lang="en-IN" dirty="0" err="1"/>
              <a:t>contd</a:t>
            </a:r>
            <a:r>
              <a:rPr lang="en-IN" dirty="0"/>
              <a:t>…</a:t>
            </a:r>
            <a:endParaRPr lang="en-US" dirty="0"/>
          </a:p>
        </p:txBody>
      </p:sp>
      <p:sp>
        <p:nvSpPr>
          <p:cNvPr id="3" name="Content Placeholder 2"/>
          <p:cNvSpPr>
            <a:spLocks noGrp="1"/>
          </p:cNvSpPr>
          <p:nvPr>
            <p:ph idx="1"/>
          </p:nvPr>
        </p:nvSpPr>
        <p:spPr/>
        <p:txBody>
          <a:bodyPr>
            <a:normAutofit lnSpcReduction="10000"/>
          </a:bodyPr>
          <a:lstStyle/>
          <a:p>
            <a:r>
              <a:rPr lang="en-IN" dirty="0"/>
              <a:t>4. Existing lending system to continue : The existing system had three types of lending.</a:t>
            </a:r>
          </a:p>
          <a:p>
            <a:pPr lvl="1"/>
            <a:r>
              <a:rPr lang="en-IN" dirty="0"/>
              <a:t>(a) Cash credit</a:t>
            </a:r>
          </a:p>
          <a:p>
            <a:pPr lvl="1"/>
            <a:r>
              <a:rPr lang="en-IN" dirty="0"/>
              <a:t>(b) WCTL,</a:t>
            </a:r>
          </a:p>
          <a:p>
            <a:pPr lvl="1"/>
            <a:r>
              <a:rPr lang="en-IN" dirty="0"/>
              <a:t>(C) Bill discounting.</a:t>
            </a:r>
          </a:p>
          <a:p>
            <a:pPr lvl="2"/>
            <a:r>
              <a:rPr lang="en-IN" dirty="0"/>
              <a:t>Cash credit system should be replaced by the other two wherever possible. Cash credit accounts of large borrowers to be scrutinized, at least once a year.</a:t>
            </a:r>
          </a:p>
          <a:p>
            <a:endParaRPr lang="en-IN" dirty="0"/>
          </a:p>
          <a:p>
            <a:r>
              <a:rPr lang="en-IN" dirty="0"/>
              <a:t>5. Information System : The discipline regarding submission of quarterly statements should be strictly adhered to, in respect of all borrowers having limits of 50 lacs and above.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E7E6-4D5A-4182-B1FC-565B38A5525A}"/>
              </a:ext>
            </a:extLst>
          </p:cNvPr>
          <p:cNvSpPr>
            <a:spLocks noGrp="1"/>
          </p:cNvSpPr>
          <p:nvPr>
            <p:ph type="title"/>
          </p:nvPr>
        </p:nvSpPr>
        <p:spPr/>
        <p:txBody>
          <a:bodyPr/>
          <a:lstStyle/>
          <a:p>
            <a:r>
              <a:rPr lang="en-IN" dirty="0"/>
              <a:t>Commercial Paper</a:t>
            </a:r>
            <a:endParaRPr lang="en-US" dirty="0"/>
          </a:p>
        </p:txBody>
      </p:sp>
      <p:sp>
        <p:nvSpPr>
          <p:cNvPr id="3" name="Content Placeholder 2"/>
          <p:cNvSpPr>
            <a:spLocks noGrp="1"/>
          </p:cNvSpPr>
          <p:nvPr>
            <p:ph idx="1"/>
          </p:nvPr>
        </p:nvSpPr>
        <p:spPr/>
        <p:txBody>
          <a:bodyPr>
            <a:normAutofit/>
          </a:bodyPr>
          <a:lstStyle/>
          <a:p>
            <a:r>
              <a:rPr lang="en-IN" dirty="0"/>
              <a:t>In India, the issue of CP’s is regulated by the RBI.</a:t>
            </a:r>
          </a:p>
          <a:p>
            <a:pPr lvl="1"/>
            <a:r>
              <a:rPr lang="en-IN" dirty="0"/>
              <a:t>Only those Companies, which have</a:t>
            </a:r>
          </a:p>
          <a:p>
            <a:pPr lvl="2"/>
            <a:r>
              <a:rPr lang="en-IN" dirty="0"/>
              <a:t>(a) Net Worth of 10 </a:t>
            </a:r>
            <a:r>
              <a:rPr lang="en-IN" dirty="0" err="1"/>
              <a:t>Crores</a:t>
            </a:r>
            <a:r>
              <a:rPr lang="en-IN" dirty="0"/>
              <a:t>,</a:t>
            </a:r>
          </a:p>
          <a:p>
            <a:pPr lvl="2"/>
            <a:r>
              <a:rPr lang="en-IN" dirty="0"/>
              <a:t>(b) MPBF of not less than 25 </a:t>
            </a:r>
            <a:r>
              <a:rPr lang="en-IN" dirty="0" err="1"/>
              <a:t>Crores</a:t>
            </a:r>
            <a:r>
              <a:rPr lang="en-IN" dirty="0"/>
              <a:t> &amp;</a:t>
            </a:r>
          </a:p>
          <a:p>
            <a:pPr lvl="2"/>
            <a:r>
              <a:rPr lang="en-IN" dirty="0"/>
              <a:t>(c) Listed in Stock Exchange can issue CP’s.</a:t>
            </a:r>
          </a:p>
          <a:p>
            <a:endParaRPr lang="en-IN" dirty="0"/>
          </a:p>
          <a:p>
            <a:r>
              <a:rPr lang="en-IN" dirty="0"/>
              <a:t>Size of a single issue should be at least One Crore and size of each CP should be at least 25 Lacs. (5 </a:t>
            </a:r>
            <a:r>
              <a:rPr lang="en-IN" dirty="0" err="1"/>
              <a:t>lacs</a:t>
            </a:r>
            <a:r>
              <a:rPr lang="en-IN" dirty="0"/>
              <a:t> suggested by </a:t>
            </a:r>
            <a:r>
              <a:rPr lang="en-IN" dirty="0" err="1"/>
              <a:t>Vaghul</a:t>
            </a:r>
            <a:r>
              <a:rPr lang="en-IN" dirty="0"/>
              <a: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86DAE-42A0-484B-9E81-1444AAD3B5F3}"/>
              </a:ext>
            </a:extLst>
          </p:cNvPr>
          <p:cNvSpPr>
            <a:spLocks noGrp="1"/>
          </p:cNvSpPr>
          <p:nvPr>
            <p:ph type="title"/>
          </p:nvPr>
        </p:nvSpPr>
        <p:spPr/>
        <p:txBody>
          <a:bodyPr>
            <a:normAutofit/>
          </a:bodyPr>
          <a:lstStyle/>
          <a:p>
            <a:r>
              <a:rPr lang="en-IN" dirty="0"/>
              <a:t>Methods for Assessment of Working Capital Requirements</a:t>
            </a:r>
            <a:endParaRPr lang="en-US" dirty="0"/>
          </a:p>
        </p:txBody>
      </p:sp>
      <p:sp>
        <p:nvSpPr>
          <p:cNvPr id="3" name="Content Placeholder 2"/>
          <p:cNvSpPr>
            <a:spLocks noGrp="1"/>
          </p:cNvSpPr>
          <p:nvPr>
            <p:ph idx="1"/>
          </p:nvPr>
        </p:nvSpPr>
        <p:spPr/>
        <p:txBody>
          <a:bodyPr>
            <a:normAutofit fontScale="92500"/>
          </a:bodyPr>
          <a:lstStyle/>
          <a:p>
            <a:r>
              <a:rPr lang="en-IN" dirty="0"/>
              <a:t>In tune with the liberalized environment, CBI has adopted the following system for assessment of working capital requirements of the borrower. </a:t>
            </a:r>
          </a:p>
          <a:p>
            <a:pPr lvl="1"/>
            <a:r>
              <a:rPr lang="en-IN" dirty="0"/>
              <a:t>1. Turnover Method: This method should be used for assessing fund based working capital requirements enjoyed from the banking system uptoRs.5.00 crore. </a:t>
            </a:r>
          </a:p>
          <a:p>
            <a:pPr lvl="1"/>
            <a:r>
              <a:rPr lang="en-IN" dirty="0"/>
              <a:t>2. Traditional Method: Fund based working capital requirements under this method shall be assessed under Method II for borrowers enjoying fund based working capital limits of above Rs.5.00 crore but less than Rs.50.00 crore. As per RBI guidelines, Non-Funded limits are also to be a part of MPBF. </a:t>
            </a:r>
          </a:p>
          <a:p>
            <a:pPr lvl="1"/>
            <a:r>
              <a:rPr lang="en-IN" dirty="0"/>
              <a:t>3. Cash Budget Method This method would be applicable to borrowers who are </a:t>
            </a:r>
            <a:r>
              <a:rPr lang="en-IN" dirty="0" err="1"/>
              <a:t>i</a:t>
            </a:r>
            <a:r>
              <a:rPr lang="en-IN" dirty="0"/>
              <a:t>. Falling under Cyclical Industries like Tea, Sugar etc. ii. Borrowers availing Fund Based Working Capital limits of Rs.50.00 crore and above from the banking system for Central Bank of India.</a:t>
            </a:r>
          </a:p>
          <a:p>
            <a:pPr lvl="1"/>
            <a:endParaRPr lang="en-IN"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CAC054-95BE-4175-AE6D-4008A6D22AD2}"/>
              </a:ext>
            </a:extLst>
          </p:cNvPr>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While considering fresh/ new credit proposals the following Financials shall be kept in 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00223" y="1825625"/>
            <a:ext cx="5419577" cy="4351338"/>
          </a:xfrm>
        </p:spPr>
        <p:txBody>
          <a:bodyPr>
            <a:normAutofit/>
          </a:bodyPr>
          <a:lstStyle/>
          <a:p>
            <a:r>
              <a:rPr lang="en-IN" sz="2200" b="1" dirty="0">
                <a:latin typeface="Times New Roman" panose="02020603050405020304" pitchFamily="18" charset="0"/>
                <a:cs typeface="Times New Roman" panose="02020603050405020304" pitchFamily="18" charset="0"/>
              </a:rPr>
              <a:t>Ratio Benchmark</a:t>
            </a:r>
          </a:p>
          <a:p>
            <a:r>
              <a:rPr lang="en-IN" sz="2200" dirty="0">
                <a:latin typeface="Times New Roman" panose="02020603050405020304" pitchFamily="18" charset="0"/>
                <a:cs typeface="Times New Roman" panose="02020603050405020304" pitchFamily="18" charset="0"/>
              </a:rPr>
              <a:t>Current Ratio 1.33</a:t>
            </a:r>
          </a:p>
          <a:p>
            <a:r>
              <a:rPr lang="en-IN" sz="2200" dirty="0">
                <a:latin typeface="Times New Roman" panose="02020603050405020304" pitchFamily="18" charset="0"/>
                <a:cs typeface="Times New Roman" panose="02020603050405020304" pitchFamily="18" charset="0"/>
              </a:rPr>
              <a:t>Current Ratio (Trading) 1.20</a:t>
            </a:r>
          </a:p>
          <a:p>
            <a:r>
              <a:rPr lang="en-IN" sz="2200" dirty="0">
                <a:latin typeface="Times New Roman" panose="02020603050405020304" pitchFamily="18" charset="0"/>
                <a:cs typeface="Times New Roman" panose="02020603050405020304" pitchFamily="18" charset="0"/>
              </a:rPr>
              <a:t>Current Ratio (Seasonal Industry) 1.00</a:t>
            </a:r>
          </a:p>
          <a:p>
            <a:r>
              <a:rPr lang="en-IN" sz="2200" dirty="0">
                <a:latin typeface="Times New Roman" panose="02020603050405020304" pitchFamily="18" charset="0"/>
                <a:cs typeface="Times New Roman" panose="02020603050405020304" pitchFamily="18" charset="0"/>
              </a:rPr>
              <a:t>Current Ratio (NBFC-MFI) 1.11</a:t>
            </a:r>
          </a:p>
          <a:p>
            <a:r>
              <a:rPr lang="en-IN" sz="2200" dirty="0">
                <a:latin typeface="Times New Roman" panose="02020603050405020304" pitchFamily="18" charset="0"/>
                <a:cs typeface="Times New Roman" panose="02020603050405020304" pitchFamily="18" charset="0"/>
              </a:rPr>
              <a:t>TOL/TNW 5:1</a:t>
            </a:r>
          </a:p>
          <a:p>
            <a:r>
              <a:rPr lang="en-IN" sz="2200" dirty="0">
                <a:latin typeface="Times New Roman" panose="02020603050405020304" pitchFamily="18" charset="0"/>
                <a:cs typeface="Times New Roman" panose="02020603050405020304" pitchFamily="18" charset="0"/>
              </a:rPr>
              <a:t>TOL/ATNW 4:1</a:t>
            </a:r>
          </a:p>
          <a:p>
            <a:r>
              <a:rPr lang="en-IN" sz="2200" dirty="0">
                <a:latin typeface="Times New Roman" panose="02020603050405020304" pitchFamily="18" charset="0"/>
                <a:cs typeface="Times New Roman" panose="02020603050405020304" pitchFamily="18" charset="0"/>
              </a:rPr>
              <a:t>TOL/TNW (Trading) 6:1</a:t>
            </a:r>
          </a:p>
          <a:p>
            <a:r>
              <a:rPr lang="en-IN" sz="2200" dirty="0">
                <a:latin typeface="Times New Roman" panose="02020603050405020304" pitchFamily="18" charset="0"/>
                <a:cs typeface="Times New Roman" panose="02020603050405020304" pitchFamily="18" charset="0"/>
              </a:rPr>
              <a:t>TOL/TNW (NBFC/MFI) 8:1</a:t>
            </a:r>
          </a:p>
          <a:p>
            <a:r>
              <a:rPr lang="en-IN" sz="2200" dirty="0">
                <a:latin typeface="Times New Roman" panose="02020603050405020304" pitchFamily="18" charset="0"/>
                <a:cs typeface="Times New Roman" panose="02020603050405020304" pitchFamily="18" charset="0"/>
              </a:rPr>
              <a:t>TOL/TNW (Infrastructure Projects) 7:1</a:t>
            </a:r>
          </a:p>
        </p:txBody>
      </p:sp>
      <p:sp>
        <p:nvSpPr>
          <p:cNvPr id="5" name="Content Placeholder 4">
            <a:extLst>
              <a:ext uri="{FF2B5EF4-FFF2-40B4-BE49-F238E27FC236}">
                <a16:creationId xmlns:a16="http://schemas.microsoft.com/office/drawing/2014/main" id="{B63BF009-DEB3-49E2-A4CA-D9C4C55B2465}"/>
              </a:ext>
            </a:extLst>
          </p:cNvPr>
          <p:cNvSpPr>
            <a:spLocks noGrp="1"/>
          </p:cNvSpPr>
          <p:nvPr>
            <p:ph sz="half" idx="2"/>
          </p:nvPr>
        </p:nvSpPr>
        <p:spPr>
          <a:xfrm>
            <a:off x="6172199" y="1825625"/>
            <a:ext cx="5419577" cy="4351338"/>
          </a:xfrm>
        </p:spPr>
        <p:txBody>
          <a:bodyPr>
            <a:noAutofit/>
          </a:bodyPr>
          <a:lstStyle/>
          <a:p>
            <a:pPr marL="0" indent="0">
              <a:buNone/>
            </a:pPr>
            <a:r>
              <a:rPr lang="en-IN" sz="2200" dirty="0">
                <a:latin typeface="Times New Roman" panose="02020603050405020304" pitchFamily="18" charset="0"/>
                <a:cs typeface="Times New Roman" panose="02020603050405020304" pitchFamily="18" charset="0"/>
              </a:rPr>
              <a:t>Debt-Equity TL (other than Infra) 3:1</a:t>
            </a:r>
          </a:p>
          <a:p>
            <a:pPr marL="0" indent="0">
              <a:buNone/>
            </a:pPr>
            <a:r>
              <a:rPr lang="en-IN" sz="2200" dirty="0">
                <a:latin typeface="Times New Roman" panose="02020603050405020304" pitchFamily="18" charset="0"/>
                <a:cs typeface="Times New Roman" panose="02020603050405020304" pitchFamily="18" charset="0"/>
              </a:rPr>
              <a:t>Debt-Equity TL (Infra, SEZ &amp; SPVs created for Infra ) 5:1</a:t>
            </a:r>
          </a:p>
          <a:p>
            <a:pPr marL="0" indent="0">
              <a:buNone/>
            </a:pPr>
            <a:r>
              <a:rPr lang="en-IN" sz="2200" dirty="0">
                <a:latin typeface="Times New Roman" panose="02020603050405020304" pitchFamily="18" charset="0"/>
                <a:cs typeface="Times New Roman" panose="02020603050405020304" pitchFamily="18" charset="0"/>
              </a:rPr>
              <a:t>Bank Borrowing/TNW 4:1</a:t>
            </a:r>
          </a:p>
          <a:p>
            <a:pPr marL="0" indent="0">
              <a:buNone/>
            </a:pPr>
            <a:r>
              <a:rPr lang="en-IN" sz="2200" dirty="0">
                <a:latin typeface="Times New Roman" panose="02020603050405020304" pitchFamily="18" charset="0"/>
                <a:cs typeface="Times New Roman" panose="02020603050405020304" pitchFamily="18" charset="0"/>
              </a:rPr>
              <a:t>DSCR (Avg.) 1.5</a:t>
            </a:r>
          </a:p>
          <a:p>
            <a:pPr marL="0" indent="0">
              <a:buNone/>
            </a:pPr>
            <a:r>
              <a:rPr lang="en-IN" sz="2200" dirty="0">
                <a:latin typeface="Times New Roman" panose="02020603050405020304" pitchFamily="18" charset="0"/>
                <a:cs typeface="Times New Roman" panose="02020603050405020304" pitchFamily="18" charset="0"/>
              </a:rPr>
              <a:t>Interest Coverage Ratio 2.1</a:t>
            </a:r>
          </a:p>
          <a:p>
            <a:pPr marL="0" indent="0">
              <a:buNone/>
            </a:pPr>
            <a:r>
              <a:rPr lang="en-IN" sz="2200" dirty="0">
                <a:latin typeface="Times New Roman" panose="02020603050405020304" pitchFamily="18" charset="0"/>
                <a:cs typeface="Times New Roman" panose="02020603050405020304" pitchFamily="18" charset="0"/>
              </a:rPr>
              <a:t>Asset Coverage Ratio (ACR) 1.5:1</a:t>
            </a:r>
          </a:p>
          <a:p>
            <a:pPr marL="0" indent="0">
              <a:buNone/>
            </a:pPr>
            <a:r>
              <a:rPr lang="en-IN" sz="2200" dirty="0">
                <a:latin typeface="Times New Roman" panose="02020603050405020304" pitchFamily="18" charset="0"/>
                <a:cs typeface="Times New Roman" panose="02020603050405020304" pitchFamily="18" charset="0"/>
              </a:rPr>
              <a:t>Fixed Assets Coverage Ratio (FACR) 1.5:1</a:t>
            </a:r>
          </a:p>
          <a:p>
            <a:pPr marL="0" indent="0">
              <a:buNone/>
            </a:pPr>
            <a:r>
              <a:rPr lang="en-IN" sz="2200" dirty="0">
                <a:latin typeface="Times New Roman" panose="02020603050405020304" pitchFamily="18" charset="0"/>
                <a:cs typeface="Times New Roman" panose="02020603050405020304" pitchFamily="18" charset="0"/>
              </a:rPr>
              <a:t>TOL/ TNW + Quasi Equity 4:1</a:t>
            </a:r>
          </a:p>
          <a:p>
            <a:pPr marL="0" indent="0">
              <a:buNone/>
            </a:pPr>
            <a:r>
              <a:rPr lang="en-IN" sz="2200" dirty="0">
                <a:latin typeface="Times New Roman" panose="02020603050405020304" pitchFamily="18" charset="0"/>
                <a:cs typeface="Times New Roman" panose="02020603050405020304" pitchFamily="18" charset="0"/>
              </a:rPr>
              <a:t>(Quasi Equity= Unsecured Loans equal to 100% of TNW)</a:t>
            </a:r>
          </a:p>
        </p:txBody>
      </p:sp>
      <p:sp>
        <p:nvSpPr>
          <p:cNvPr id="6" name="Rectangle 5">
            <a:extLst>
              <a:ext uri="{FF2B5EF4-FFF2-40B4-BE49-F238E27FC236}">
                <a16:creationId xmlns:a16="http://schemas.microsoft.com/office/drawing/2014/main" id="{3ED926FF-3705-4447-8391-7971251939E7}"/>
              </a:ext>
            </a:extLst>
          </p:cNvPr>
          <p:cNvSpPr/>
          <p:nvPr/>
        </p:nvSpPr>
        <p:spPr>
          <a:xfrm>
            <a:off x="2119530" y="6176963"/>
            <a:ext cx="9472247" cy="646331"/>
          </a:xfrm>
          <a:prstGeom prst="rect">
            <a:avLst/>
          </a:prstGeom>
        </p:spPr>
        <p:txBody>
          <a:bodyPr wrap="square">
            <a:spAutoFit/>
          </a:bodyPr>
          <a:lstStyle/>
          <a:p>
            <a:r>
              <a:rPr lang="en-US" dirty="0"/>
              <a:t>of deviations in the above ratios falls with various higher authorities committee.</a:t>
            </a:r>
          </a:p>
          <a:p>
            <a:r>
              <a:rPr lang="en-US" dirty="0"/>
              <a:t>Bank allows deviations in the above ratios, if it is properly justified. Powers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15A632-22BB-40FD-935B-91A0FC472726}"/>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Recommended Margins: Approved Securities Minimum Margin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Autofit/>
          </a:bodyPr>
          <a:lstStyle/>
          <a:p>
            <a:pPr>
              <a:buFont typeface="+mj-lt"/>
              <a:buAutoNum type="arabicPeriod"/>
            </a:pPr>
            <a:r>
              <a:rPr lang="en-IN" sz="1200" dirty="0">
                <a:latin typeface="Times New Roman" panose="02020603050405020304" pitchFamily="18" charset="0"/>
                <a:cs typeface="Times New Roman" panose="02020603050405020304" pitchFamily="18" charset="0"/>
              </a:rPr>
              <a:t>FDR held in the name of the borrowers 10</a:t>
            </a:r>
          </a:p>
          <a:p>
            <a:pPr>
              <a:buFont typeface="+mj-lt"/>
              <a:buAutoNum type="arabicPeriod"/>
            </a:pPr>
            <a:r>
              <a:rPr lang="en-IN" sz="1200" dirty="0">
                <a:latin typeface="Times New Roman" panose="02020603050405020304" pitchFamily="18" charset="0"/>
                <a:cs typeface="Times New Roman" panose="02020603050405020304" pitchFamily="18" charset="0"/>
              </a:rPr>
              <a:t>Fixed deposits in the name of the third party 25</a:t>
            </a:r>
          </a:p>
          <a:p>
            <a:pPr>
              <a:buFont typeface="+mj-lt"/>
              <a:buAutoNum type="arabicPeriod"/>
            </a:pPr>
            <a:r>
              <a:rPr lang="en-IN" sz="1200" dirty="0">
                <a:latin typeface="Times New Roman" panose="02020603050405020304" pitchFamily="18" charset="0"/>
                <a:cs typeface="Times New Roman" panose="02020603050405020304" pitchFamily="18" charset="0"/>
              </a:rPr>
              <a:t>Gilt edged securities viz., bonds / stocks issued by Central/ State Government / Statutory / quasi-Government Corporation or Body repayment of which is guaranteed by the Central/ State Government (including Post office) 25</a:t>
            </a:r>
          </a:p>
          <a:p>
            <a:pPr>
              <a:buFont typeface="+mj-lt"/>
              <a:buAutoNum type="arabicPeriod"/>
            </a:pPr>
            <a:r>
              <a:rPr lang="en-IN" sz="1200" dirty="0">
                <a:latin typeface="Times New Roman" panose="02020603050405020304" pitchFamily="18" charset="0"/>
                <a:cs typeface="Times New Roman" panose="02020603050405020304" pitchFamily="18" charset="0"/>
              </a:rPr>
              <a:t>National Saving Certificates with accrued value 20</a:t>
            </a:r>
          </a:p>
          <a:p>
            <a:pPr>
              <a:buFont typeface="+mj-lt"/>
              <a:buAutoNum type="arabicPeriod"/>
            </a:pPr>
            <a:r>
              <a:rPr lang="en-IN" sz="1200" dirty="0">
                <a:latin typeface="Times New Roman" panose="02020603050405020304" pitchFamily="18" charset="0"/>
                <a:cs typeface="Times New Roman" panose="02020603050405020304" pitchFamily="18" charset="0"/>
              </a:rPr>
              <a:t>Surrender value of Life Insurance Policies issued by LIC 10 of India and other Life Insurance Companies.</a:t>
            </a:r>
          </a:p>
          <a:p>
            <a:pPr>
              <a:buFont typeface="+mj-lt"/>
              <a:buAutoNum type="arabicPeriod"/>
            </a:pPr>
            <a:r>
              <a:rPr lang="en-IN" sz="1200" dirty="0" err="1">
                <a:latin typeface="Times New Roman" panose="02020603050405020304" pitchFamily="18" charset="0"/>
                <a:cs typeface="Times New Roman" panose="02020603050405020304" pitchFamily="18" charset="0"/>
              </a:rPr>
              <a:t>Kisan</a:t>
            </a:r>
            <a:r>
              <a:rPr lang="en-IN" sz="1200" dirty="0">
                <a:latin typeface="Times New Roman" panose="02020603050405020304" pitchFamily="18" charset="0"/>
                <a:cs typeface="Times New Roman" panose="02020603050405020304" pitchFamily="18" charset="0"/>
              </a:rPr>
              <a:t> Vikas Patra (KVP) with accrued value 25</a:t>
            </a:r>
          </a:p>
          <a:p>
            <a:pPr>
              <a:buFont typeface="+mj-lt"/>
              <a:buAutoNum type="arabicPeriod"/>
            </a:pPr>
            <a:r>
              <a:rPr lang="en-IN" sz="1200" dirty="0">
                <a:latin typeface="Times New Roman" panose="02020603050405020304" pitchFamily="18" charset="0"/>
                <a:cs typeface="Times New Roman" panose="02020603050405020304" pitchFamily="18" charset="0"/>
              </a:rPr>
              <a:t>Shares and debentures (on Bank’s approved list – In Dematerialized form  50</a:t>
            </a:r>
          </a:p>
          <a:p>
            <a:pPr>
              <a:buFont typeface="+mj-lt"/>
              <a:buAutoNum type="arabicPeriod"/>
            </a:pPr>
            <a:r>
              <a:rPr lang="en-IN" sz="1200" dirty="0">
                <a:latin typeface="Times New Roman" panose="02020603050405020304" pitchFamily="18" charset="0"/>
                <a:cs typeface="Times New Roman" panose="02020603050405020304" pitchFamily="18" charset="0"/>
              </a:rPr>
              <a:t>Stocks of tradable commodities / goods having realizable value (RM, SIP, FG)</a:t>
            </a:r>
            <a:r>
              <a:rPr lang="en-IN" sz="1200" b="1" dirty="0">
                <a:latin typeface="Times New Roman" panose="02020603050405020304" pitchFamily="18" charset="0"/>
                <a:cs typeface="Times New Roman" panose="02020603050405020304" pitchFamily="18" charset="0"/>
              </a:rPr>
              <a:t>   </a:t>
            </a:r>
            <a:r>
              <a:rPr lang="en-IN" sz="1200" dirty="0">
                <a:latin typeface="Times New Roman" panose="02020603050405020304" pitchFamily="18" charset="0"/>
                <a:cs typeface="Times New Roman" panose="02020603050405020304" pitchFamily="18" charset="0"/>
              </a:rPr>
              <a:t>25</a:t>
            </a:r>
          </a:p>
          <a:p>
            <a:pPr>
              <a:buNone/>
            </a:pPr>
            <a:r>
              <a:rPr lang="en-IN" sz="1200" dirty="0">
                <a:latin typeface="Times New Roman" panose="02020603050405020304" pitchFamily="18" charset="0"/>
                <a:cs typeface="Times New Roman" panose="02020603050405020304" pitchFamily="18" charset="0"/>
              </a:rPr>
              <a:t>9 Book Debts.</a:t>
            </a:r>
            <a:endParaRPr lang="en-IN" sz="1200" b="1" dirty="0">
              <a:latin typeface="Times New Roman" panose="02020603050405020304" pitchFamily="18" charset="0"/>
              <a:cs typeface="Times New Roman" panose="02020603050405020304" pitchFamily="18" charset="0"/>
            </a:endParaRPr>
          </a:p>
          <a:p>
            <a:pPr>
              <a:buNone/>
            </a:pPr>
            <a:r>
              <a:rPr lang="en-IN" sz="1200" dirty="0">
                <a:latin typeface="Times New Roman" panose="02020603050405020304" pitchFamily="18" charset="0"/>
                <a:cs typeface="Times New Roman" panose="02020603050405020304" pitchFamily="18" charset="0"/>
              </a:rPr>
              <a:t>- For Book debts Up to 90days                                          25</a:t>
            </a:r>
          </a:p>
          <a:p>
            <a:pPr>
              <a:buNone/>
            </a:pPr>
            <a:r>
              <a:rPr lang="en-IN" sz="1200" dirty="0">
                <a:latin typeface="Times New Roman" panose="02020603050405020304" pitchFamily="18" charset="0"/>
                <a:cs typeface="Times New Roman" panose="02020603050405020304" pitchFamily="18" charset="0"/>
              </a:rPr>
              <a:t>- For Book debts beyond 90 days and up to 180 days 3510 Plant and Machinery (New) 25</a:t>
            </a:r>
          </a:p>
          <a:p>
            <a:pPr>
              <a:buNone/>
            </a:pPr>
            <a:r>
              <a:rPr lang="en-IN" sz="1200" dirty="0">
                <a:latin typeface="Times New Roman" panose="02020603050405020304" pitchFamily="18" charset="0"/>
                <a:cs typeface="Times New Roman" panose="02020603050405020304" pitchFamily="18" charset="0"/>
              </a:rPr>
              <a:t>10 Plant and Machinery (New) 25</a:t>
            </a:r>
          </a:p>
        </p:txBody>
      </p:sp>
      <p:sp>
        <p:nvSpPr>
          <p:cNvPr id="5" name="Content Placeholder 4">
            <a:extLst>
              <a:ext uri="{FF2B5EF4-FFF2-40B4-BE49-F238E27FC236}">
                <a16:creationId xmlns:a16="http://schemas.microsoft.com/office/drawing/2014/main" id="{4FC2A329-B4F2-4D36-95F3-2B710D8032EA}"/>
              </a:ext>
            </a:extLst>
          </p:cNvPr>
          <p:cNvSpPr>
            <a:spLocks noGrp="1"/>
          </p:cNvSpPr>
          <p:nvPr>
            <p:ph sz="half" idx="2"/>
          </p:nvPr>
        </p:nvSpPr>
        <p:spPr>
          <a:xfrm>
            <a:off x="6172200" y="1825625"/>
            <a:ext cx="5181600" cy="4351338"/>
          </a:xfrm>
        </p:spPr>
        <p:txBody>
          <a:bodyPr>
            <a:normAutofit fontScale="55000" lnSpcReduction="20000"/>
          </a:bodyPr>
          <a:lstStyle/>
          <a:p>
            <a:pPr>
              <a:buNone/>
            </a:pPr>
            <a:r>
              <a:rPr lang="en-IN" dirty="0"/>
              <a:t>11 Plant and Machinery (Second hand) 40  (of residual value of second hand machinery).</a:t>
            </a:r>
          </a:p>
          <a:p>
            <a:pPr>
              <a:buNone/>
            </a:pPr>
            <a:r>
              <a:rPr lang="en-IN" dirty="0"/>
              <a:t>12 Bills of Exchange with Documents / acceptances Nil</a:t>
            </a:r>
          </a:p>
          <a:p>
            <a:pPr>
              <a:buNone/>
            </a:pPr>
            <a:r>
              <a:rPr lang="en-IN" dirty="0"/>
              <a:t>13 Gold Ornaments 40</a:t>
            </a:r>
          </a:p>
          <a:p>
            <a:pPr>
              <a:buNone/>
            </a:pPr>
            <a:r>
              <a:rPr lang="en-IN" dirty="0"/>
              <a:t>14 Vehicles 25</a:t>
            </a:r>
          </a:p>
          <a:p>
            <a:pPr>
              <a:buNone/>
            </a:pPr>
            <a:r>
              <a:rPr lang="en-IN" dirty="0"/>
              <a:t>15 Furniture / Fixtures 25</a:t>
            </a:r>
          </a:p>
          <a:p>
            <a:pPr>
              <a:buNone/>
            </a:pPr>
            <a:r>
              <a:rPr lang="en-IN" dirty="0"/>
              <a:t>16 Consumer durables 25</a:t>
            </a:r>
          </a:p>
          <a:p>
            <a:pPr>
              <a:buNone/>
            </a:pPr>
            <a:r>
              <a:rPr lang="en-IN" dirty="0"/>
              <a:t>17 Live Stocks 25</a:t>
            </a:r>
          </a:p>
          <a:p>
            <a:pPr>
              <a:buNone/>
            </a:pPr>
            <a:r>
              <a:rPr lang="en-IN" dirty="0"/>
              <a:t>18 Land and Buildings / Free Hold Plots 40</a:t>
            </a:r>
          </a:p>
          <a:p>
            <a:pPr>
              <a:buNone/>
            </a:pPr>
            <a:r>
              <a:rPr lang="en-IN" dirty="0"/>
              <a:t>19 Land &amp; building forming part of project 25</a:t>
            </a:r>
          </a:p>
          <a:p>
            <a:pPr>
              <a:buNone/>
            </a:pPr>
            <a:r>
              <a:rPr lang="en-IN" dirty="0"/>
              <a:t>20 Commodities falling under Selective Credit Control. As directed by RBI from time to time</a:t>
            </a:r>
          </a:p>
          <a:p>
            <a:pPr>
              <a:buNone/>
            </a:pPr>
            <a:r>
              <a:rPr lang="en-IN" dirty="0"/>
              <a:t>21 Any other Securities so approved by Central Office. Margin will be notified by Bank Management</a:t>
            </a:r>
          </a:p>
          <a:p>
            <a:pPr>
              <a:buNone/>
            </a:pPr>
            <a:r>
              <a:rPr lang="en-IN" dirty="0"/>
              <a:t>22 Stocks of Sugar 25</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195233960"/>
              </p:ext>
            </p:extLst>
          </p:nvPr>
        </p:nvGraphicFramePr>
        <p:xfrm>
          <a:off x="1426013" y="901432"/>
          <a:ext cx="9223227" cy="4838185"/>
        </p:xfrm>
        <a:graphic>
          <a:graphicData uri="http://schemas.openxmlformats.org/drawingml/2006/table">
            <a:tbl>
              <a:tblPr/>
              <a:tblGrid>
                <a:gridCol w="998793">
                  <a:extLst>
                    <a:ext uri="{9D8B030D-6E8A-4147-A177-3AD203B41FA5}">
                      <a16:colId xmlns:a16="http://schemas.microsoft.com/office/drawing/2014/main" val="20000"/>
                    </a:ext>
                  </a:extLst>
                </a:gridCol>
                <a:gridCol w="5228055">
                  <a:extLst>
                    <a:ext uri="{9D8B030D-6E8A-4147-A177-3AD203B41FA5}">
                      <a16:colId xmlns:a16="http://schemas.microsoft.com/office/drawing/2014/main" val="20001"/>
                    </a:ext>
                  </a:extLst>
                </a:gridCol>
                <a:gridCol w="998793">
                  <a:extLst>
                    <a:ext uri="{9D8B030D-6E8A-4147-A177-3AD203B41FA5}">
                      <a16:colId xmlns:a16="http://schemas.microsoft.com/office/drawing/2014/main" val="20002"/>
                    </a:ext>
                  </a:extLst>
                </a:gridCol>
                <a:gridCol w="998793">
                  <a:extLst>
                    <a:ext uri="{9D8B030D-6E8A-4147-A177-3AD203B41FA5}">
                      <a16:colId xmlns:a16="http://schemas.microsoft.com/office/drawing/2014/main" val="20003"/>
                    </a:ext>
                  </a:extLst>
                </a:gridCol>
                <a:gridCol w="998793">
                  <a:extLst>
                    <a:ext uri="{9D8B030D-6E8A-4147-A177-3AD203B41FA5}">
                      <a16:colId xmlns:a16="http://schemas.microsoft.com/office/drawing/2014/main" val="20004"/>
                    </a:ext>
                  </a:extLst>
                </a:gridCol>
              </a:tblGrid>
              <a:tr h="1266067">
                <a:tc gridSpan="5">
                  <a:txBody>
                    <a:bodyPr/>
                    <a:lstStyle/>
                    <a:p>
                      <a:pPr algn="ctr" fontAlgn="t"/>
                      <a:r>
                        <a:rPr lang="en-IN" sz="1600" b="1" i="0" u="none" strike="noStrike" dirty="0">
                          <a:solidFill>
                            <a:srgbClr val="000000"/>
                          </a:solidFill>
                          <a:latin typeface="Times New Roman"/>
                        </a:rPr>
                        <a:t>COMPUTATION OF MPBF ON TURNOVER METHOD   Rs. </a:t>
                      </a:r>
                      <a:r>
                        <a:rPr lang="en-IN" sz="1600" b="1" i="0" u="none" strike="noStrike" dirty="0" err="1">
                          <a:solidFill>
                            <a:srgbClr val="000000"/>
                          </a:solidFill>
                          <a:latin typeface="Times New Roman"/>
                        </a:rPr>
                        <a:t>Lacs</a:t>
                      </a:r>
                      <a:endParaRPr lang="en-IN" sz="1600" b="1"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914173">
                <a:tc gridSpan="2">
                  <a:txBody>
                    <a:bodyPr/>
                    <a:lstStyle/>
                    <a:p>
                      <a:pPr algn="l" fontAlgn="t"/>
                      <a:r>
                        <a:rPr lang="en-IN" sz="1600" b="1" i="0" u="none" strike="noStrike" dirty="0">
                          <a:solidFill>
                            <a:srgbClr val="000000"/>
                          </a:solidFill>
                          <a:latin typeface="Times New Roman"/>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a:txBody>
                    <a:bodyPr/>
                    <a:lstStyle/>
                    <a:p>
                      <a:pPr algn="l" fontAlgn="t"/>
                      <a:r>
                        <a:rPr lang="en-IN" sz="1600" b="1" i="0" u="none" strike="noStrike">
                          <a:solidFill>
                            <a:srgbClr val="000000"/>
                          </a:solidFill>
                          <a:latin typeface="Times New Roman"/>
                        </a:rPr>
                        <a:t>Last Year’s Audited</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Estimates for the current year ending</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dirty="0">
                          <a:solidFill>
                            <a:srgbClr val="000000"/>
                          </a:solidFill>
                          <a:latin typeface="Times New Roman"/>
                        </a:rPr>
                        <a:t>Following Year </a:t>
                      </a:r>
                      <a:r>
                        <a:rPr lang="en-IN" sz="1600" b="1" i="0" u="none" strike="noStrike" dirty="0" err="1">
                          <a:solidFill>
                            <a:srgbClr val="000000"/>
                          </a:solidFill>
                          <a:latin typeface="Times New Roman"/>
                        </a:rPr>
                        <a:t>Proj</a:t>
                      </a:r>
                      <a:r>
                        <a:rPr lang="en-IN" sz="1600" b="1" i="0" u="none" strike="noStrike" dirty="0">
                          <a:solidFill>
                            <a:srgbClr val="000000"/>
                          </a:solidFill>
                          <a:latin typeface="Times New Roman"/>
                        </a:rPr>
                        <a: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1589">
                <a:tc gridSpan="2">
                  <a:txBody>
                    <a:bodyPr/>
                    <a:lstStyle/>
                    <a:p>
                      <a:pPr algn="l" fontAlgn="b"/>
                      <a:r>
                        <a:rPr lang="en-IN" sz="1600" b="1" i="0" u="none" strike="noStrike">
                          <a:solidFill>
                            <a:srgbClr val="000000"/>
                          </a:solidFill>
                          <a:latin typeface="Times New Roman"/>
                        </a:rPr>
                        <a:t>Year Ending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a:txBody>
                    <a:bodyPr/>
                    <a:lstStyle/>
                    <a:p>
                      <a:pPr algn="r" fontAlgn="b"/>
                      <a:r>
                        <a:rPr lang="en-IN" sz="1600" b="1" i="0" u="none" strike="noStrike">
                          <a:solidFill>
                            <a:srgbClr val="000000"/>
                          </a:solidFill>
                          <a:latin typeface="Times New Roman"/>
                        </a:rPr>
                        <a:t>2017-18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IN" sz="1600" b="1" i="0" u="none" strike="noStrike">
                          <a:solidFill>
                            <a:srgbClr val="000000"/>
                          </a:solidFill>
                          <a:latin typeface="Times New Roman"/>
                        </a:rPr>
                        <a:t>2018-19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IN" sz="1600" b="1" i="0" u="none" strike="noStrike">
                          <a:solidFill>
                            <a:srgbClr val="000000"/>
                          </a:solidFill>
                          <a:latin typeface="Times New Roman"/>
                        </a:rPr>
                        <a:t>2019-20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1589">
                <a:tc>
                  <a:txBody>
                    <a:bodyPr/>
                    <a:lstStyle/>
                    <a:p>
                      <a:pPr algn="r" fontAlgn="t"/>
                      <a:r>
                        <a:rPr lang="en-IN" sz="1600" b="1" i="0" u="none" strike="noStrike">
                          <a:solidFill>
                            <a:srgbClr val="000000"/>
                          </a:solidFill>
                          <a:latin typeface="Times New Roman"/>
                        </a:rPr>
                        <a:t>1</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Net Sales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2000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2400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3000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1589">
                <a:tc>
                  <a:txBody>
                    <a:bodyPr/>
                    <a:lstStyle/>
                    <a:p>
                      <a:pPr algn="r" fontAlgn="t"/>
                      <a:r>
                        <a:rPr lang="en-IN" sz="1600" b="1" i="0" u="none" strike="noStrike">
                          <a:solidFill>
                            <a:srgbClr val="000000"/>
                          </a:solidFill>
                          <a:latin typeface="Times New Roman"/>
                        </a:rPr>
                        <a:t>2</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25% of Net Sales is WC requirement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500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600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750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1589">
                <a:tc>
                  <a:txBody>
                    <a:bodyPr/>
                    <a:lstStyle/>
                    <a:p>
                      <a:pPr algn="r" fontAlgn="t"/>
                      <a:r>
                        <a:rPr lang="en-IN" sz="1600" b="1" i="0" u="none" strike="noStrike">
                          <a:solidFill>
                            <a:srgbClr val="000000"/>
                          </a:solidFill>
                          <a:latin typeface="Times New Roman"/>
                        </a:rPr>
                        <a:t>3</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  5% own margin from long term sources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120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150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1589">
                <a:tc>
                  <a:txBody>
                    <a:bodyPr/>
                    <a:lstStyle/>
                    <a:p>
                      <a:pPr algn="r" fontAlgn="t"/>
                      <a:r>
                        <a:rPr lang="en-IN" sz="1600" b="1" i="0" u="none" strike="noStrike">
                          <a:solidFill>
                            <a:srgbClr val="000000"/>
                          </a:solidFill>
                          <a:latin typeface="Times New Roman"/>
                        </a:rPr>
                        <a:t>4</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MPBF</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400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480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dirty="0">
                          <a:solidFill>
                            <a:srgbClr val="000000"/>
                          </a:solidFill>
                          <a:latin typeface="Times New Roman"/>
                        </a:rPr>
                        <a:t>600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89828179"/>
              </p:ext>
            </p:extLst>
          </p:nvPr>
        </p:nvGraphicFramePr>
        <p:xfrm>
          <a:off x="1179341" y="1826232"/>
          <a:ext cx="9833318" cy="4601678"/>
        </p:xfrm>
        <a:graphic>
          <a:graphicData uri="http://schemas.openxmlformats.org/drawingml/2006/table">
            <a:tbl>
              <a:tblPr/>
              <a:tblGrid>
                <a:gridCol w="4916659">
                  <a:extLst>
                    <a:ext uri="{9D8B030D-6E8A-4147-A177-3AD203B41FA5}">
                      <a16:colId xmlns:a16="http://schemas.microsoft.com/office/drawing/2014/main" val="20000"/>
                    </a:ext>
                  </a:extLst>
                </a:gridCol>
                <a:gridCol w="4916659">
                  <a:extLst>
                    <a:ext uri="{9D8B030D-6E8A-4147-A177-3AD203B41FA5}">
                      <a16:colId xmlns:a16="http://schemas.microsoft.com/office/drawing/2014/main" val="20001"/>
                    </a:ext>
                  </a:extLst>
                </a:gridCol>
              </a:tblGrid>
              <a:tr h="472171">
                <a:tc gridSpan="2">
                  <a:txBody>
                    <a:bodyPr/>
                    <a:lstStyle/>
                    <a:p>
                      <a:pPr algn="ctr">
                        <a:lnSpc>
                          <a:spcPct val="115000"/>
                        </a:lnSpc>
                        <a:spcAft>
                          <a:spcPts val="0"/>
                        </a:spcAft>
                      </a:pPr>
                      <a:r>
                        <a:rPr lang="en-IN" sz="2800" dirty="0">
                          <a:solidFill>
                            <a:srgbClr val="0000FF"/>
                          </a:solidFill>
                          <a:latin typeface="Times New Roman"/>
                          <a:ea typeface="Times New Roman"/>
                          <a:cs typeface="Times New Roman"/>
                        </a:rPr>
                        <a:t>Manufacturing Sector</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10000"/>
                  </a:ext>
                </a:extLst>
              </a:tr>
              <a:tr h="348759">
                <a:tc>
                  <a:txBody>
                    <a:bodyPr/>
                    <a:lstStyle/>
                    <a:p>
                      <a:pPr>
                        <a:lnSpc>
                          <a:spcPct val="115000"/>
                        </a:lnSpc>
                        <a:spcAft>
                          <a:spcPts val="0"/>
                        </a:spcAft>
                      </a:pPr>
                      <a:r>
                        <a:rPr lang="en-IN" sz="1600" b="1">
                          <a:latin typeface="Times New Roman"/>
                          <a:ea typeface="Times New Roman"/>
                          <a:cs typeface="Times New Roman"/>
                        </a:rPr>
                        <a:t>Enterprises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600" b="1">
                          <a:latin typeface="Times New Roman"/>
                          <a:ea typeface="Times New Roman"/>
                          <a:cs typeface="Times New Roman"/>
                        </a:rPr>
                        <a:t>Investment in plant &amp; machinery</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13490">
                <a:tc>
                  <a:txBody>
                    <a:bodyPr/>
                    <a:lstStyle/>
                    <a:p>
                      <a:pPr>
                        <a:lnSpc>
                          <a:spcPct val="115000"/>
                        </a:lnSpc>
                        <a:spcAft>
                          <a:spcPts val="0"/>
                        </a:spcAft>
                      </a:pPr>
                      <a:r>
                        <a:rPr lang="en-IN" sz="1100">
                          <a:latin typeface="Times New Roman"/>
                          <a:ea typeface="Times New Roman"/>
                          <a:cs typeface="Times New Roman"/>
                        </a:rPr>
                        <a:t>Micro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Does not exceed twenty five lakh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482950">
                <a:tc>
                  <a:txBody>
                    <a:bodyPr/>
                    <a:lstStyle/>
                    <a:p>
                      <a:pPr>
                        <a:lnSpc>
                          <a:spcPct val="115000"/>
                        </a:lnSpc>
                        <a:spcAft>
                          <a:spcPts val="0"/>
                        </a:spcAft>
                      </a:pPr>
                      <a:r>
                        <a:rPr lang="en-IN" sz="1100" dirty="0">
                          <a:latin typeface="Times New Roman"/>
                          <a:ea typeface="Times New Roman"/>
                          <a:cs typeface="Times New Roman"/>
                        </a:rPr>
                        <a:t>Small Enterprises</a:t>
                      </a:r>
                      <a:endParaRPr lang="en-IN" sz="1050" dirty="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dirty="0">
                          <a:latin typeface="Times New Roman"/>
                          <a:ea typeface="Times New Roman"/>
                          <a:cs typeface="Times New Roman"/>
                        </a:rPr>
                        <a:t>More than twenty five lakh rupees but does not exceed five crore rupees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482950">
                <a:tc>
                  <a:txBody>
                    <a:bodyPr/>
                    <a:lstStyle/>
                    <a:p>
                      <a:pPr>
                        <a:lnSpc>
                          <a:spcPct val="115000"/>
                        </a:lnSpc>
                        <a:spcAft>
                          <a:spcPts val="0"/>
                        </a:spcAft>
                      </a:pPr>
                      <a:r>
                        <a:rPr lang="en-IN" sz="1100">
                          <a:latin typeface="Times New Roman"/>
                          <a:ea typeface="Times New Roman"/>
                          <a:cs typeface="Times New Roman"/>
                        </a:rPr>
                        <a:t>Medium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More than five crore rupees but does not exceed ten crore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472171">
                <a:tc gridSpan="2">
                  <a:txBody>
                    <a:bodyPr/>
                    <a:lstStyle/>
                    <a:p>
                      <a:pPr algn="ctr">
                        <a:lnSpc>
                          <a:spcPct val="115000"/>
                        </a:lnSpc>
                        <a:spcAft>
                          <a:spcPts val="0"/>
                        </a:spcAft>
                      </a:pPr>
                      <a:r>
                        <a:rPr lang="en-IN" sz="2800">
                          <a:solidFill>
                            <a:srgbClr val="0000FF"/>
                          </a:solidFill>
                          <a:latin typeface="Times New Roman"/>
                          <a:ea typeface="Times New Roman"/>
                          <a:cs typeface="Times New Roman"/>
                        </a:rPr>
                        <a:t>Service Sector</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10005"/>
                  </a:ext>
                </a:extLst>
              </a:tr>
              <a:tr h="348759">
                <a:tc>
                  <a:txBody>
                    <a:bodyPr/>
                    <a:lstStyle/>
                    <a:p>
                      <a:pPr>
                        <a:lnSpc>
                          <a:spcPct val="115000"/>
                        </a:lnSpc>
                        <a:spcAft>
                          <a:spcPts val="0"/>
                        </a:spcAft>
                      </a:pPr>
                      <a:r>
                        <a:rPr lang="en-IN" sz="1600" b="1">
                          <a:latin typeface="Times New Roman"/>
                          <a:ea typeface="Times New Roman"/>
                          <a:cs typeface="Times New Roman"/>
                        </a:rPr>
                        <a:t>Enterprises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600" b="1" dirty="0">
                          <a:latin typeface="Times New Roman"/>
                          <a:ea typeface="Times New Roman"/>
                          <a:cs typeface="Times New Roman"/>
                        </a:rPr>
                        <a:t>Investment in equipment's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r h="313490">
                <a:tc>
                  <a:txBody>
                    <a:bodyPr/>
                    <a:lstStyle/>
                    <a:p>
                      <a:pPr>
                        <a:lnSpc>
                          <a:spcPct val="115000"/>
                        </a:lnSpc>
                        <a:spcAft>
                          <a:spcPts val="0"/>
                        </a:spcAft>
                      </a:pPr>
                      <a:r>
                        <a:rPr lang="en-IN" sz="1100">
                          <a:latin typeface="Times New Roman"/>
                          <a:ea typeface="Times New Roman"/>
                          <a:cs typeface="Times New Roman"/>
                        </a:rPr>
                        <a:t>Micro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Does not exceed ten lakh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r h="482950">
                <a:tc>
                  <a:txBody>
                    <a:bodyPr/>
                    <a:lstStyle/>
                    <a:p>
                      <a:pPr>
                        <a:lnSpc>
                          <a:spcPct val="115000"/>
                        </a:lnSpc>
                        <a:spcAft>
                          <a:spcPts val="0"/>
                        </a:spcAft>
                      </a:pPr>
                      <a:r>
                        <a:rPr lang="en-IN" sz="1100">
                          <a:latin typeface="Times New Roman"/>
                          <a:ea typeface="Times New Roman"/>
                          <a:cs typeface="Times New Roman"/>
                        </a:rPr>
                        <a:t>Small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More than ten lakh rupees but does not exceed two crore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8"/>
                  </a:ext>
                </a:extLst>
              </a:tr>
              <a:tr h="482950">
                <a:tc>
                  <a:txBody>
                    <a:bodyPr/>
                    <a:lstStyle/>
                    <a:p>
                      <a:pPr>
                        <a:lnSpc>
                          <a:spcPct val="115000"/>
                        </a:lnSpc>
                        <a:spcAft>
                          <a:spcPts val="0"/>
                        </a:spcAft>
                      </a:pPr>
                      <a:r>
                        <a:rPr lang="en-IN" sz="1100">
                          <a:latin typeface="Times New Roman"/>
                          <a:ea typeface="Times New Roman"/>
                          <a:cs typeface="Times New Roman"/>
                        </a:rPr>
                        <a:t>Medium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dirty="0">
                          <a:latin typeface="Times New Roman"/>
                          <a:ea typeface="Times New Roman"/>
                          <a:cs typeface="Times New Roman"/>
                        </a:rPr>
                        <a:t>More than two </a:t>
                      </a:r>
                      <a:r>
                        <a:rPr lang="en-IN" sz="1100" dirty="0" err="1">
                          <a:latin typeface="Times New Roman"/>
                          <a:ea typeface="Times New Roman"/>
                          <a:cs typeface="Times New Roman"/>
                        </a:rPr>
                        <a:t>crore</a:t>
                      </a:r>
                      <a:r>
                        <a:rPr lang="en-IN" sz="1100" dirty="0">
                          <a:latin typeface="Times New Roman"/>
                          <a:ea typeface="Times New Roman"/>
                          <a:cs typeface="Times New Roman"/>
                        </a:rPr>
                        <a:t> rupees but does not exceed five </a:t>
                      </a:r>
                      <a:r>
                        <a:rPr lang="en-IN" sz="1100" dirty="0" err="1">
                          <a:latin typeface="Times New Roman"/>
                          <a:ea typeface="Times New Roman"/>
                          <a:cs typeface="Times New Roman"/>
                        </a:rPr>
                        <a:t>crore</a:t>
                      </a:r>
                      <a:r>
                        <a:rPr lang="en-IN" sz="1100" dirty="0">
                          <a:latin typeface="Times New Roman"/>
                          <a:ea typeface="Times New Roman"/>
                          <a:cs typeface="Times New Roman"/>
                        </a:rPr>
                        <a:t> rupees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1201" name="Rectangle 1"/>
          <p:cNvSpPr>
            <a:spLocks noChangeArrowheads="1"/>
          </p:cNvSpPr>
          <p:nvPr/>
        </p:nvSpPr>
        <p:spPr bwMode="auto">
          <a:xfrm>
            <a:off x="112542" y="214760"/>
            <a:ext cx="11676185"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WHAT IS MSME</a:t>
            </a:r>
          </a:p>
          <a:p>
            <a:pPr marL="742950" lvl="1" indent="-285750" fontAlgn="base">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Definitions of Micro, Small &amp; Medium Enterprises In accordance with the provision of Micro, Small &amp; Medium Enterprises Development (MSMED) Act, 2006 the Micro, Small and Medium Enterprises (MSME) are classified in two Classes:</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200150" lvl="2"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Manufacturing Enterprises-</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200150" lvl="2"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Service Enterprises:- </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657350" lvl="3"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limit for investment in plant and machinery / equipment for manufacturing / service enterprises, as notified,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are as under</a:t>
            </a:r>
          </a:p>
          <a:p>
            <a:pPr eaLnBrk="0" fontAlgn="base" hangingPunct="0">
              <a:spcBef>
                <a:spcPct val="0"/>
              </a:spcBef>
              <a:spcAft>
                <a:spcPct val="0"/>
              </a:spcAft>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89559436"/>
              </p:ext>
            </p:extLst>
          </p:nvPr>
        </p:nvGraphicFramePr>
        <p:xfrm>
          <a:off x="2813538" y="407963"/>
          <a:ext cx="8088924" cy="5855168"/>
        </p:xfrm>
        <a:graphic>
          <a:graphicData uri="http://schemas.openxmlformats.org/drawingml/2006/table">
            <a:tbl>
              <a:tblPr/>
              <a:tblGrid>
                <a:gridCol w="989849">
                  <a:extLst>
                    <a:ext uri="{9D8B030D-6E8A-4147-A177-3AD203B41FA5}">
                      <a16:colId xmlns:a16="http://schemas.microsoft.com/office/drawing/2014/main" val="20000"/>
                    </a:ext>
                  </a:extLst>
                </a:gridCol>
                <a:gridCol w="4701783">
                  <a:extLst>
                    <a:ext uri="{9D8B030D-6E8A-4147-A177-3AD203B41FA5}">
                      <a16:colId xmlns:a16="http://schemas.microsoft.com/office/drawing/2014/main" val="20001"/>
                    </a:ext>
                  </a:extLst>
                </a:gridCol>
                <a:gridCol w="2397292">
                  <a:extLst>
                    <a:ext uri="{9D8B030D-6E8A-4147-A177-3AD203B41FA5}">
                      <a16:colId xmlns:a16="http://schemas.microsoft.com/office/drawing/2014/main" val="20002"/>
                    </a:ext>
                  </a:extLst>
                </a:gridCol>
              </a:tblGrid>
              <a:tr h="1078820">
                <a:tc gridSpan="3">
                  <a:txBody>
                    <a:bodyPr/>
                    <a:lstStyle/>
                    <a:p>
                      <a:pPr algn="ctr" fontAlgn="t"/>
                      <a:r>
                        <a:rPr lang="en-IN" sz="1800" b="1" i="0" u="none" strike="noStrike" dirty="0">
                          <a:solidFill>
                            <a:srgbClr val="000000"/>
                          </a:solidFill>
                          <a:latin typeface="Times New Roman"/>
                        </a:rPr>
                        <a:t>COMPUTATION OF MPBF METHOD I   Rs. CRORE</a:t>
                      </a:r>
                    </a:p>
                  </a:txBody>
                  <a:tcPr marL="9195" marR="9195" marT="91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078820">
                <a:tc>
                  <a:txBody>
                    <a:bodyPr/>
                    <a:lstStyle/>
                    <a:p>
                      <a:pPr algn="l" fontAlgn="t"/>
                      <a:r>
                        <a:rPr lang="en-IN" sz="1800" b="1" i="0" u="none" strike="noStrike">
                          <a:solidFill>
                            <a:srgbClr val="000000"/>
                          </a:solidFill>
                          <a:latin typeface="Times New Roman"/>
                        </a:rPr>
                        <a:t> </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 </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PROJECTED YEAR</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9705">
                <a:tc>
                  <a:txBody>
                    <a:bodyPr/>
                    <a:lstStyle/>
                    <a:p>
                      <a:pPr algn="r" fontAlgn="b"/>
                      <a:r>
                        <a:rPr lang="en-IN" sz="1800" b="1" i="0" u="none" strike="noStrike">
                          <a:solidFill>
                            <a:srgbClr val="000000"/>
                          </a:solidFill>
                          <a:latin typeface="Times New Roman"/>
                        </a:rPr>
                        <a:t>1</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Net Sales</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dirty="0">
                          <a:solidFill>
                            <a:srgbClr val="000000"/>
                          </a:solidFill>
                          <a:latin typeface="Times New Roman"/>
                        </a:rPr>
                        <a:t>200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543">
                <a:tc>
                  <a:txBody>
                    <a:bodyPr/>
                    <a:lstStyle/>
                    <a:p>
                      <a:pPr algn="r" fontAlgn="b"/>
                      <a:r>
                        <a:rPr lang="en-IN" sz="1800" b="1" i="0" u="none" strike="noStrike">
                          <a:solidFill>
                            <a:srgbClr val="000000"/>
                          </a:solidFill>
                          <a:latin typeface="Times New Roman"/>
                        </a:rPr>
                        <a:t>2</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Assets</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100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9410">
                <a:tc>
                  <a:txBody>
                    <a:bodyPr/>
                    <a:lstStyle/>
                    <a:p>
                      <a:pPr algn="r" fontAlgn="b"/>
                      <a:r>
                        <a:rPr lang="en-IN" sz="1800" b="1" i="0" u="none" strike="noStrike">
                          <a:solidFill>
                            <a:srgbClr val="000000"/>
                          </a:solidFill>
                          <a:latin typeface="Times New Roman"/>
                        </a:rPr>
                        <a:t>3</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Liabilities (Other than Bank borrowings) </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9705">
                <a:tc>
                  <a:txBody>
                    <a:bodyPr/>
                    <a:lstStyle/>
                    <a:p>
                      <a:pPr algn="r" fontAlgn="b"/>
                      <a:r>
                        <a:rPr lang="en-IN" sz="1800" b="1" i="0" u="none" strike="noStrike">
                          <a:solidFill>
                            <a:srgbClr val="000000"/>
                          </a:solidFill>
                          <a:latin typeface="Times New Roman"/>
                        </a:rPr>
                        <a:t>4</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Working Capital Gap( 2-3)</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80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9705">
                <a:tc>
                  <a:txBody>
                    <a:bodyPr/>
                    <a:lstStyle/>
                    <a:p>
                      <a:pPr algn="r" fontAlgn="b"/>
                      <a:r>
                        <a:rPr lang="en-IN" sz="1800" b="1" i="0" u="none" strike="noStrike">
                          <a:solidFill>
                            <a:srgbClr val="000000"/>
                          </a:solidFill>
                          <a:latin typeface="Times New Roman"/>
                        </a:rPr>
                        <a:t>5</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Min. required margin (25% of WCG)</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dirty="0">
                          <a:solidFill>
                            <a:srgbClr val="000000"/>
                          </a:solidFill>
                          <a:latin typeface="Times New Roman"/>
                        </a:rPr>
                        <a:t>20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9705">
                <a:tc>
                  <a:txBody>
                    <a:bodyPr/>
                    <a:lstStyle/>
                    <a:p>
                      <a:pPr algn="r" fontAlgn="b"/>
                      <a:r>
                        <a:rPr lang="en-IN" sz="1800" b="1" i="0" u="none" strike="noStrike">
                          <a:solidFill>
                            <a:srgbClr val="000000"/>
                          </a:solidFill>
                          <a:latin typeface="Times New Roman"/>
                        </a:rPr>
                        <a:t>6</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Maximum Permissible Bank Finance (4-5)</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60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2549">
                <a:tc>
                  <a:txBody>
                    <a:bodyPr/>
                    <a:lstStyle/>
                    <a:p>
                      <a:pPr algn="l" fontAlgn="b"/>
                      <a:r>
                        <a:rPr lang="en-IN" sz="1800" b="1" i="0" u="none" strike="noStrike">
                          <a:solidFill>
                            <a:srgbClr val="000000"/>
                          </a:solidFill>
                          <a:latin typeface="Times New Roman"/>
                        </a:rPr>
                        <a:t> </a:t>
                      </a:r>
                    </a:p>
                  </a:txBody>
                  <a:tcPr marL="9195" marR="9195" marT="919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9195" marR="9195" marT="919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9195" marR="9195" marT="919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CURRENT RATIO</a:t>
                      </a:r>
                    </a:p>
                  </a:txBody>
                  <a:tcPr marL="9195" marR="9195" marT="9195" marB="0" anchor="b">
                    <a:lnL>
                      <a:noFill/>
                    </a:lnL>
                    <a:lnR>
                      <a:noFill/>
                    </a:lnR>
                    <a:lnT>
                      <a:noFill/>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extLst>
                  <a:ext uri="{0D108BD9-81ED-4DB2-BD59-A6C34878D82A}">
                    <a16:rowId xmlns:a16="http://schemas.microsoft.com/office/drawing/2014/main" val="10010"/>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CA</a:t>
                      </a:r>
                    </a:p>
                  </a:txBody>
                  <a:tcPr marL="9195" marR="9195" marT="9195"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100</a:t>
                      </a:r>
                    </a:p>
                  </a:txBody>
                  <a:tcPr marL="9195" marR="9195" marT="9195" marB="0" anchor="b">
                    <a:lnL>
                      <a:noFill/>
                    </a:lnL>
                    <a:lnR>
                      <a:noFill/>
                    </a:lnR>
                    <a:lnT>
                      <a:noFill/>
                    </a:lnT>
                    <a:lnB>
                      <a:noFill/>
                    </a:lnB>
                  </a:tcPr>
                </a:tc>
                <a:extLst>
                  <a:ext uri="{0D108BD9-81ED-4DB2-BD59-A6C34878D82A}">
                    <a16:rowId xmlns:a16="http://schemas.microsoft.com/office/drawing/2014/main" val="10011"/>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CL</a:t>
                      </a:r>
                    </a:p>
                  </a:txBody>
                  <a:tcPr marL="9195" marR="9195" marT="9195"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80</a:t>
                      </a:r>
                    </a:p>
                  </a:txBody>
                  <a:tcPr marL="9195" marR="9195" marT="9195" marB="0" anchor="b">
                    <a:lnL>
                      <a:noFill/>
                    </a:lnL>
                    <a:lnR>
                      <a:noFill/>
                    </a:lnR>
                    <a:lnT>
                      <a:noFill/>
                    </a:lnT>
                    <a:lnB>
                      <a:noFill/>
                    </a:lnB>
                  </a:tcPr>
                </a:tc>
                <a:extLst>
                  <a:ext uri="{0D108BD9-81ED-4DB2-BD59-A6C34878D82A}">
                    <a16:rowId xmlns:a16="http://schemas.microsoft.com/office/drawing/2014/main" val="10012"/>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C/R</a:t>
                      </a:r>
                    </a:p>
                  </a:txBody>
                  <a:tcPr marL="9195" marR="9195" marT="9195" marB="0" anchor="b">
                    <a:lnL>
                      <a:noFill/>
                    </a:lnL>
                    <a:lnR>
                      <a:noFill/>
                    </a:lnR>
                    <a:lnT>
                      <a:noFill/>
                    </a:lnT>
                    <a:lnB>
                      <a:noFill/>
                    </a:lnB>
                  </a:tcPr>
                </a:tc>
                <a:tc>
                  <a:txBody>
                    <a:bodyPr/>
                    <a:lstStyle/>
                    <a:p>
                      <a:pPr algn="r" fontAlgn="b"/>
                      <a:r>
                        <a:rPr lang="en-IN" sz="1800" b="1" i="0" u="none" strike="noStrike" dirty="0">
                          <a:solidFill>
                            <a:srgbClr val="000000"/>
                          </a:solidFill>
                          <a:latin typeface="Times New Roman"/>
                        </a:rPr>
                        <a:t>1.25</a:t>
                      </a:r>
                    </a:p>
                  </a:txBody>
                  <a:tcPr marL="9195" marR="9195" marT="9195" marB="0" anchor="b">
                    <a:lnL>
                      <a:noFill/>
                    </a:lnL>
                    <a:lnR>
                      <a:noFill/>
                    </a:lnR>
                    <a:lnT>
                      <a:noFill/>
                    </a:lnT>
                    <a:lnB>
                      <a:noFill/>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65809553"/>
              </p:ext>
            </p:extLst>
          </p:nvPr>
        </p:nvGraphicFramePr>
        <p:xfrm>
          <a:off x="2757268" y="422031"/>
          <a:ext cx="7076049" cy="6343600"/>
        </p:xfrm>
        <a:graphic>
          <a:graphicData uri="http://schemas.openxmlformats.org/drawingml/2006/table">
            <a:tbl>
              <a:tblPr/>
              <a:tblGrid>
                <a:gridCol w="865903">
                  <a:extLst>
                    <a:ext uri="{9D8B030D-6E8A-4147-A177-3AD203B41FA5}">
                      <a16:colId xmlns:a16="http://schemas.microsoft.com/office/drawing/2014/main" val="20000"/>
                    </a:ext>
                  </a:extLst>
                </a:gridCol>
                <a:gridCol w="4113038">
                  <a:extLst>
                    <a:ext uri="{9D8B030D-6E8A-4147-A177-3AD203B41FA5}">
                      <a16:colId xmlns:a16="http://schemas.microsoft.com/office/drawing/2014/main" val="20001"/>
                    </a:ext>
                  </a:extLst>
                </a:gridCol>
                <a:gridCol w="2097108">
                  <a:extLst>
                    <a:ext uri="{9D8B030D-6E8A-4147-A177-3AD203B41FA5}">
                      <a16:colId xmlns:a16="http://schemas.microsoft.com/office/drawing/2014/main" val="20002"/>
                    </a:ext>
                  </a:extLst>
                </a:gridCol>
              </a:tblGrid>
              <a:tr h="1061732">
                <a:tc gridSpan="3">
                  <a:txBody>
                    <a:bodyPr/>
                    <a:lstStyle/>
                    <a:p>
                      <a:pPr algn="ctr" fontAlgn="t"/>
                      <a:r>
                        <a:rPr lang="en-IN" sz="1800" b="1" i="0" u="none" strike="noStrike" dirty="0">
                          <a:solidFill>
                            <a:srgbClr val="000000"/>
                          </a:solidFill>
                          <a:latin typeface="Times New Roman"/>
                        </a:rPr>
                        <a:t>COMPUTATION OF MPBF METHOD II   Rs. CRORE</a:t>
                      </a:r>
                    </a:p>
                  </a:txBody>
                  <a:tcPr marL="8778" marR="8778" marT="877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061732">
                <a:tc>
                  <a:txBody>
                    <a:bodyPr/>
                    <a:lstStyle/>
                    <a:p>
                      <a:pPr algn="l" fontAlgn="t"/>
                      <a:r>
                        <a:rPr lang="en-IN" sz="1800" b="1" i="0" u="none" strike="noStrike">
                          <a:solidFill>
                            <a:srgbClr val="000000"/>
                          </a:solidFill>
                          <a:latin typeface="Times New Roman"/>
                        </a:rPr>
                        <a:t> </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 </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PROJECTED YEAR</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5432">
                <a:tc>
                  <a:txBody>
                    <a:bodyPr/>
                    <a:lstStyle/>
                    <a:p>
                      <a:pPr algn="r" fontAlgn="b"/>
                      <a:r>
                        <a:rPr lang="en-IN" sz="1800" b="1" i="0" u="none" strike="noStrike">
                          <a:solidFill>
                            <a:srgbClr val="000000"/>
                          </a:solidFill>
                          <a:latin typeface="Times New Roman"/>
                        </a:rPr>
                        <a:t>1</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Net Sales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5432">
                <a:tc>
                  <a:txBody>
                    <a:bodyPr/>
                    <a:lstStyle/>
                    <a:p>
                      <a:pPr algn="r" fontAlgn="b"/>
                      <a:r>
                        <a:rPr lang="en-IN" sz="1800" b="1" i="0" u="none" strike="noStrike">
                          <a:solidFill>
                            <a:srgbClr val="000000"/>
                          </a:solidFill>
                          <a:latin typeface="Times New Roman"/>
                        </a:rPr>
                        <a:t>2</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dirty="0">
                          <a:solidFill>
                            <a:srgbClr val="000000"/>
                          </a:solidFill>
                          <a:latin typeface="Times New Roman"/>
                        </a:rPr>
                        <a:t>Total Current Assets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100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0866">
                <a:tc>
                  <a:txBody>
                    <a:bodyPr/>
                    <a:lstStyle/>
                    <a:p>
                      <a:pPr algn="r" fontAlgn="b"/>
                      <a:r>
                        <a:rPr lang="en-IN" sz="1800" b="1" i="0" u="none" strike="noStrike">
                          <a:solidFill>
                            <a:srgbClr val="000000"/>
                          </a:solidFill>
                          <a:latin typeface="Times New Roman"/>
                        </a:rPr>
                        <a:t>3</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Liabilities (Other than Bank borrowings) </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5432">
                <a:tc>
                  <a:txBody>
                    <a:bodyPr/>
                    <a:lstStyle/>
                    <a:p>
                      <a:pPr algn="r" fontAlgn="b"/>
                      <a:r>
                        <a:rPr lang="en-IN" sz="1800" b="1" i="0" u="none" strike="noStrike">
                          <a:solidFill>
                            <a:srgbClr val="000000"/>
                          </a:solidFill>
                          <a:latin typeface="Times New Roman"/>
                        </a:rPr>
                        <a:t>4</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Working Capital Gap( 2-3)</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80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30866">
                <a:tc>
                  <a:txBody>
                    <a:bodyPr/>
                    <a:lstStyle/>
                    <a:p>
                      <a:pPr algn="r" fontAlgn="b"/>
                      <a:r>
                        <a:rPr lang="en-IN" sz="1800" b="1" i="0" u="none" strike="noStrike">
                          <a:solidFill>
                            <a:srgbClr val="000000"/>
                          </a:solidFill>
                          <a:latin typeface="Times New Roman"/>
                        </a:rPr>
                        <a:t>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Min. required margin (25% of CA excluding export receivables)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5432">
                <a:tc>
                  <a:txBody>
                    <a:bodyPr/>
                    <a:lstStyle/>
                    <a:p>
                      <a:pPr algn="r" fontAlgn="b"/>
                      <a:r>
                        <a:rPr lang="en-IN" sz="1800" b="1" i="0" u="none" strike="noStrike">
                          <a:solidFill>
                            <a:srgbClr val="000000"/>
                          </a:solidFill>
                          <a:latin typeface="Times New Roman"/>
                        </a:rPr>
                        <a:t>6</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Maximum Permissible Bank Finance (4-5)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55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8073">
                <a:tc>
                  <a:txBody>
                    <a:bodyPr/>
                    <a:lstStyle/>
                    <a:p>
                      <a:pPr algn="l" fontAlgn="b"/>
                      <a:r>
                        <a:rPr lang="en-IN" sz="1800" b="1" i="0" u="none" strike="noStrike">
                          <a:solidFill>
                            <a:srgbClr val="000000"/>
                          </a:solidFill>
                          <a:latin typeface="Times New Roman"/>
                        </a:rPr>
                        <a:t> </a:t>
                      </a:r>
                    </a:p>
                  </a:txBody>
                  <a:tcPr marL="8778" marR="8778" marT="877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8778" marR="8778" marT="8778"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8778" marR="8778" marT="877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CURRENT RATIO</a:t>
                      </a:r>
                    </a:p>
                  </a:txBody>
                  <a:tcPr marL="8778" marR="8778" marT="8778" marB="0" anchor="b">
                    <a:lnL>
                      <a:noFill/>
                    </a:lnL>
                    <a:lnR>
                      <a:noFill/>
                    </a:lnR>
                    <a:lnT>
                      <a:noFill/>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extLst>
                  <a:ext uri="{0D108BD9-81ED-4DB2-BD59-A6C34878D82A}">
                    <a16:rowId xmlns:a16="http://schemas.microsoft.com/office/drawing/2014/main" val="10010"/>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CA</a:t>
                      </a:r>
                    </a:p>
                  </a:txBody>
                  <a:tcPr marL="8778" marR="8778" marT="8778"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100</a:t>
                      </a:r>
                    </a:p>
                  </a:txBody>
                  <a:tcPr marL="8778" marR="8778" marT="8778" marB="0" anchor="b">
                    <a:lnL>
                      <a:noFill/>
                    </a:lnL>
                    <a:lnR>
                      <a:noFill/>
                    </a:lnR>
                    <a:lnT>
                      <a:noFill/>
                    </a:lnT>
                    <a:lnB>
                      <a:noFill/>
                    </a:lnB>
                  </a:tcPr>
                </a:tc>
                <a:extLst>
                  <a:ext uri="{0D108BD9-81ED-4DB2-BD59-A6C34878D82A}">
                    <a16:rowId xmlns:a16="http://schemas.microsoft.com/office/drawing/2014/main" val="10011"/>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CL</a:t>
                      </a:r>
                    </a:p>
                  </a:txBody>
                  <a:tcPr marL="8778" marR="8778" marT="8778"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75</a:t>
                      </a:r>
                    </a:p>
                  </a:txBody>
                  <a:tcPr marL="8778" marR="8778" marT="8778" marB="0" anchor="b">
                    <a:lnL>
                      <a:noFill/>
                    </a:lnL>
                    <a:lnR>
                      <a:noFill/>
                    </a:lnR>
                    <a:lnT>
                      <a:noFill/>
                    </a:lnT>
                    <a:lnB>
                      <a:noFill/>
                    </a:lnB>
                  </a:tcPr>
                </a:tc>
                <a:extLst>
                  <a:ext uri="{0D108BD9-81ED-4DB2-BD59-A6C34878D82A}">
                    <a16:rowId xmlns:a16="http://schemas.microsoft.com/office/drawing/2014/main" val="10012"/>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C/R</a:t>
                      </a:r>
                    </a:p>
                  </a:txBody>
                  <a:tcPr marL="8778" marR="8778" marT="8778" marB="0" anchor="b">
                    <a:lnL>
                      <a:noFill/>
                    </a:lnL>
                    <a:lnR>
                      <a:noFill/>
                    </a:lnR>
                    <a:lnT>
                      <a:noFill/>
                    </a:lnT>
                    <a:lnB>
                      <a:noFill/>
                    </a:lnB>
                  </a:tcPr>
                </a:tc>
                <a:tc>
                  <a:txBody>
                    <a:bodyPr/>
                    <a:lstStyle/>
                    <a:p>
                      <a:pPr algn="r" fontAlgn="b"/>
                      <a:r>
                        <a:rPr lang="en-IN" sz="1800" b="1" i="0" u="none" strike="noStrike" dirty="0">
                          <a:solidFill>
                            <a:srgbClr val="000000"/>
                          </a:solidFill>
                          <a:latin typeface="Times New Roman"/>
                        </a:rPr>
                        <a:t>1.33</a:t>
                      </a:r>
                    </a:p>
                  </a:txBody>
                  <a:tcPr marL="8778" marR="8778" marT="8778" marB="0" anchor="b">
                    <a:lnL>
                      <a:noFill/>
                    </a:lnL>
                    <a:lnR>
                      <a:noFill/>
                    </a:lnR>
                    <a:lnT>
                      <a:noFill/>
                    </a:lnT>
                    <a:lnB>
                      <a:noFill/>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5"/>
              </a:gs>
              <a:gs pos="25000">
                <a:schemeClr val="accent5"/>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D8B5DB7-AD5E-4F25-BD21-4D43069DE72A}"/>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Issues of working capital</a:t>
            </a:r>
          </a:p>
        </p:txBody>
      </p:sp>
      <p:graphicFrame>
        <p:nvGraphicFramePr>
          <p:cNvPr id="5" name="Content Placeholder 2">
            <a:extLst>
              <a:ext uri="{FF2B5EF4-FFF2-40B4-BE49-F238E27FC236}">
                <a16:creationId xmlns:a16="http://schemas.microsoft.com/office/drawing/2014/main" id="{2CCE600E-3D1A-4044-8E42-FC8747FDB513}"/>
              </a:ext>
            </a:extLst>
          </p:cNvPr>
          <p:cNvGraphicFramePr>
            <a:graphicFrameLocks noGrp="1"/>
          </p:cNvGraphicFramePr>
          <p:nvPr>
            <p:ph idx="1"/>
            <p:extLst>
              <p:ext uri="{D42A27DB-BD31-4B8C-83A1-F6EECF244321}">
                <p14:modId xmlns:p14="http://schemas.microsoft.com/office/powerpoint/2010/main" val="773417583"/>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6789</Words>
  <Application>Microsoft Office PowerPoint</Application>
  <PresentationFormat>Widescreen</PresentationFormat>
  <Paragraphs>869</Paragraphs>
  <Slides>93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93</vt:i4>
      </vt:variant>
    </vt:vector>
  </HeadingPairs>
  <TitlesOfParts>
    <vt:vector size="100" baseType="lpstr">
      <vt:lpstr>Arial</vt:lpstr>
      <vt:lpstr>Calibri</vt:lpstr>
      <vt:lpstr>Calibri Light</vt:lpstr>
      <vt:lpstr>Monotype Sorts</vt:lpstr>
      <vt:lpstr>Stylus BT</vt:lpstr>
      <vt:lpstr>Times New Roman</vt:lpstr>
      <vt:lpstr>Office Theme</vt:lpstr>
      <vt:lpstr>Working Capital Management &amp; Finance</vt:lpstr>
      <vt:lpstr>Learning Objective </vt:lpstr>
      <vt:lpstr>Learning Objective contd…</vt:lpstr>
      <vt:lpstr>Overview of working capital management</vt:lpstr>
      <vt:lpstr>PowerPoint Presentation</vt:lpstr>
      <vt:lpstr>Working capital Introduction</vt:lpstr>
      <vt:lpstr>Definition of working capital</vt:lpstr>
      <vt:lpstr>Significance of Working Capital Management</vt:lpstr>
      <vt:lpstr>Factors determining working capital</vt:lpstr>
      <vt:lpstr>Types of working capital</vt:lpstr>
      <vt:lpstr>Concept of working capital</vt:lpstr>
      <vt:lpstr>Balance Sheet concept</vt:lpstr>
      <vt:lpstr>Balance sheet concepts explained</vt:lpstr>
      <vt:lpstr>Balance sheet concepts explained</vt:lpstr>
      <vt:lpstr>Operating cycle concept</vt:lpstr>
      <vt:lpstr>Circulating capital</vt:lpstr>
      <vt:lpstr>PowerPoint Presentation</vt:lpstr>
      <vt:lpstr>Working capital cycle</vt:lpstr>
      <vt:lpstr>PowerPoint Presentation</vt:lpstr>
      <vt:lpstr>Methods of computation for operating cycle</vt:lpstr>
      <vt:lpstr>PowerPoint Presentation</vt:lpstr>
      <vt:lpstr>PowerPoint Presentation</vt:lpstr>
      <vt:lpstr>Working Capital Levels in Different Industries</vt:lpstr>
      <vt:lpstr>Resource flows for a manufacturing firm </vt:lpstr>
      <vt:lpstr>Various aspects of working capital</vt:lpstr>
      <vt:lpstr>Working capital</vt:lpstr>
      <vt:lpstr>Working capital</vt:lpstr>
      <vt:lpstr>Working capital</vt:lpstr>
      <vt:lpstr>Dimension of Receivable management</vt:lpstr>
      <vt:lpstr>Working capital-FACTORING</vt:lpstr>
      <vt:lpstr>Working capital-FACTORING</vt:lpstr>
      <vt:lpstr>Working capital-FACTORING</vt:lpstr>
      <vt:lpstr>Working capital-FACTORING</vt:lpstr>
      <vt:lpstr>Working capital-FACTORING</vt:lpstr>
      <vt:lpstr>Working capital-FACTORING</vt:lpstr>
      <vt:lpstr>Working capital- Inventory Management</vt:lpstr>
      <vt:lpstr>Factors influencing Inventory management</vt:lpstr>
      <vt:lpstr>Cost of Working capital</vt:lpstr>
      <vt:lpstr>Disadvantages of Redundant or Excess Working Capital</vt:lpstr>
      <vt:lpstr>Disadvantages or Dangers of Inadequate or Short Working Capital </vt:lpstr>
      <vt:lpstr>Working Capital Issues</vt:lpstr>
      <vt:lpstr>Impact on Liquidity</vt:lpstr>
      <vt:lpstr>Impact on Expected Profitability</vt:lpstr>
      <vt:lpstr>Impact on Expected Profitability</vt:lpstr>
      <vt:lpstr>Impact on Risk</vt:lpstr>
      <vt:lpstr>Impact on Risk</vt:lpstr>
      <vt:lpstr>Summary of the Optimal Amount of Current Assets</vt:lpstr>
      <vt:lpstr>Classifications of Working Capital</vt:lpstr>
      <vt:lpstr>Permanent Working Capital</vt:lpstr>
      <vt:lpstr>Temporary Working Capital</vt:lpstr>
      <vt:lpstr>Financing Current Assets:  Short-Term and Long-Term Mix</vt:lpstr>
      <vt:lpstr>Hedging (or Maturity Matching) Approach</vt:lpstr>
      <vt:lpstr>Hedging (or Maturity Matching) Approach</vt:lpstr>
      <vt:lpstr>Financing Needs and the Hedging Approach</vt:lpstr>
      <vt:lpstr>Self-Liquidating Nature of Short-Term Loans</vt:lpstr>
      <vt:lpstr>Risks vs. Costs Trade-Off (Conservative Approach)</vt:lpstr>
      <vt:lpstr>Risks vs. Costs Trade-Off (Conservative Approach)</vt:lpstr>
      <vt:lpstr>Comparison with an Aggressive Approach</vt:lpstr>
      <vt:lpstr>Risks vs. Costs Trade-Off (Aggressive Approach)</vt:lpstr>
      <vt:lpstr>Summary of Short- vs. Long-Term Financing</vt:lpstr>
      <vt:lpstr>Combining Liability Structure and Current Asset Decisions</vt:lpstr>
      <vt:lpstr>Working Capital Finance by Banks</vt:lpstr>
      <vt:lpstr>Working Capital Finance</vt:lpstr>
      <vt:lpstr>Sources of Working Capital Finance</vt:lpstr>
      <vt:lpstr>Trade Credit</vt:lpstr>
      <vt:lpstr>Credit Terms</vt:lpstr>
      <vt:lpstr>Accrued expenses and deferred income</vt:lpstr>
      <vt:lpstr>Working Capital from Bank : It includes the facilities as under:</vt:lpstr>
      <vt:lpstr>Major Bank Finance for Working Capital </vt:lpstr>
      <vt:lpstr>PowerPoint Presentation</vt:lpstr>
      <vt:lpstr>Advantages and disadvantages of cash credit</vt:lpstr>
      <vt:lpstr>Difference between Cash Credit and Overdraft</vt:lpstr>
      <vt:lpstr>Purchase or Discounting of Bills</vt:lpstr>
      <vt:lpstr>Letter of Credit</vt:lpstr>
      <vt:lpstr>Working Capital Loan</vt:lpstr>
      <vt:lpstr>Security for Bank Finance</vt:lpstr>
      <vt:lpstr>Hypothecation</vt:lpstr>
      <vt:lpstr>Pledge</vt:lpstr>
      <vt:lpstr>Mortgage &amp; Lean</vt:lpstr>
      <vt:lpstr>Regulations of Bank Finance</vt:lpstr>
      <vt:lpstr>The Tandon Committee Regulations</vt:lpstr>
      <vt:lpstr>PowerPoint Presentation</vt:lpstr>
      <vt:lpstr>The Chore Committee Regulations</vt:lpstr>
      <vt:lpstr>The Chore Committee Regulations contd…</vt:lpstr>
      <vt:lpstr>Commercial Paper</vt:lpstr>
      <vt:lpstr>Methods for Assessment of Working Capital Requirements</vt:lpstr>
      <vt:lpstr>While considering fresh/ new credit proposals the following Financials shall be kept in view:</vt:lpstr>
      <vt:lpstr>Recommended Margins: Approved Securities Minimum Margin (%)</vt:lpstr>
      <vt:lpstr>PowerPoint Presentation</vt:lpstr>
      <vt:lpstr>PowerPoint Presentation</vt:lpstr>
      <vt:lpstr>PowerPoint Presentation</vt:lpstr>
      <vt:lpstr>PowerPoint Presentation</vt:lpstr>
      <vt:lpstr>Issues of working capital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Capital Management &amp; Finance</dc:title>
  <dc:creator>vinay goyal</dc:creator>
  <cp:lastModifiedBy>VINAY GOYAL</cp:lastModifiedBy>
  <cp:revision>5</cp:revision>
  <dcterms:created xsi:type="dcterms:W3CDTF">2019-11-10T07:29:41Z</dcterms:created>
  <dcterms:modified xsi:type="dcterms:W3CDTF">2020-05-09T08:01:49Z</dcterms:modified>
</cp:coreProperties>
</file>