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C51D4-695F-41F8-9036-105BDC481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6F8FAF-1AEF-43A4-BCDA-DBA295126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201B4-C71B-482A-BFDE-A53AF43FC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67744-5FF3-4D0E-AADA-85C399D56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2B2BD-20D9-4258-A4DC-3616C46EF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7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482FF-FF68-476A-8DE8-93380B4DD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893C8-2C14-470B-8E8A-42DCE5AE6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57499-E4DB-4051-8818-24CEF5CB6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6938C-BCC0-4A4C-BA8F-830A6EA4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09579-CE38-47C2-B390-80E019C41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6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120B1-4452-4643-B491-2457EBE6A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9B8E8-DB45-4E9C-8797-5F9730DEB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AED36-2704-4536-9CCA-11DA630D3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F9732-E323-42F0-ADA9-B02497263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70CB5-C4FB-41C7-9C73-5FAC924C8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048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66A5C-5BF7-47CB-A7D4-0204882C9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3EC16-E08E-4FB8-8D86-018E28B5AB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652D0-EBD4-4D4D-8011-71C088CAD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17B78-1CFD-4569-A1DB-72814DC29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D4D07-3492-4D60-88F0-110BA2B8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71A4AA-E3DA-417E-AA02-EE71086B1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98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2089F-8CC5-47A2-9F73-B6BE56FA0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4DAA6-6BA9-418E-9AB2-95A4F1F60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E38D20-C26C-45F0-B85F-4CBA98581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64BC14-88EE-43D0-90DA-BCF38DA82D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4B5E5C-3E11-4C17-A9E5-612CCA32E9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260FFD-FFC7-4B7F-8991-196E4BBA8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6862FF-813E-4D7C-B21D-B8FCA8E2E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4DED74-33D6-49E1-A104-D3711968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02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F2A43-275D-479B-B3FB-601AEFC50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CF1D87-76A7-4B43-ACDB-077B4688E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802D1D-5CA0-47D1-852E-A3C27298B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07B689-AFFD-4DCE-BB30-866093901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50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099860-2EB5-4F02-A1ED-968315632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973E67-F501-4EA4-85EA-D6D591563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036DB-D201-4087-94DE-40B6940EB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11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328DB-A4CF-4E26-9B32-9B4735DCA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B998B-60A3-4E2B-ADB9-4468A77E6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E4877-F95E-4667-A407-FD4F47CF4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6CA6C-AC64-4225-9A3E-DD0C0BF1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DC90F-62DE-4B75-8147-21C0330BF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E6737-5CC3-43AA-879C-75CEA11C1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0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6358-28E2-4B53-A0BE-DD4E5DD66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0B0EA4-134C-4083-BB58-53E55EF19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EC223-2A62-42FC-9EB0-F9E082E8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DFE14-85C7-4DA1-8213-F2A9F67C9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F44496-5F07-49B9-814E-5FC12708B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A46F3-26C3-41D4-931B-877DCDBF4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10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3F406-F268-4DD8-9CEF-4D52659F3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1C15F0-F908-45B6-8732-277E4E552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91E7F-6DA3-49D9-BD51-63BA2EB7C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02163-72B4-4CB2-9A50-AB46F5013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C2A66-F30B-46FA-92FE-C2D61C244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8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28CD93-7263-437F-8904-7282941F95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E468B7-7B4D-4F06-8275-BDA67BA0B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47E0-F30A-4C5A-8096-525DA4A50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16E82-3037-4B7A-B8E8-F97BC0355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5A263-9518-43D4-86A5-2D4FA898A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405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6FBC3F-77BC-46C6-BF97-11FC6E3E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706C3-3163-4A6A-8865-5633CC452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A612B-D493-40BB-9D45-BFD598CE4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82C29-DF48-4C0D-8A71-5042D700245B}" type="datetimeFigureOut">
              <a:rPr lang="en-US" smtClean="0"/>
              <a:t>11/23/2019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575C7-F1FA-4C24-A45F-D18D11E99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85BEB-E149-4C32-BFE4-F1074F9816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A18EC-960F-467D-AD9F-26BD1A031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0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1BEB0-805E-4527-BBFF-DF2CC9BC61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Working Capital Exercise Problems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D608F-D2AF-4545-A5AC-53F799F2EE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01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6EEB4C-C3B0-4A19-88F5-56D4BB743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6AD2D1-F0F5-4616-8051-9E770806C1ED}"/>
              </a:ext>
            </a:extLst>
          </p:cNvPr>
          <p:cNvSpPr/>
          <p:nvPr/>
        </p:nvSpPr>
        <p:spPr>
          <a:xfrm>
            <a:off x="3658772" y="1172886"/>
            <a:ext cx="8256563" cy="410249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X Ltd Co. wants to know working capital by operating cycle methods when :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Estimated Sales 20,000 units @ $5 P.U.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Production and Sales will remain similar throughout the year.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Production costs: M – 2.5 P.U., </a:t>
            </a:r>
            <a:r>
              <a:rPr lang="en-US" sz="2400" dirty="0" err="1"/>
              <a:t>Labour</a:t>
            </a:r>
            <a:r>
              <a:rPr lang="en-US" sz="2400" dirty="0"/>
              <a:t> 1.00 P.U. Overheads $17.500.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Customers are given 60 days credit and 50 days credit from suppliers. 40 days supply of raw materials and 15 days supply of finished goods are kept in store.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Production cycle is 20 days. All materials are issued at the commencement of each production cycle. 1/3 on an Average of working capital is kept as cash balance for contingencies.</a:t>
            </a:r>
          </a:p>
        </p:txBody>
      </p:sp>
    </p:spTree>
    <p:extLst>
      <p:ext uri="{BB962C8B-B14F-4D97-AF65-F5344CB8AC3E}">
        <p14:creationId xmlns:p14="http://schemas.microsoft.com/office/powerpoint/2010/main" val="3071558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A98E5E-3F27-47A2-AB37-A5797D92CA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00" t="9416" r="34923" b="11571"/>
          <a:stretch/>
        </p:blipFill>
        <p:spPr>
          <a:xfrm>
            <a:off x="0" y="186396"/>
            <a:ext cx="7937906" cy="62882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4449B0-E3D3-4140-BF1F-0C4CFC2E5B19}"/>
              </a:ext>
            </a:extLst>
          </p:cNvPr>
          <p:cNvSpPr/>
          <p:nvPr/>
        </p:nvSpPr>
        <p:spPr>
          <a:xfrm>
            <a:off x="8299937" y="1443840"/>
            <a:ext cx="371387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(d). Working Capital = </a:t>
            </a:r>
          </a:p>
          <a:p>
            <a:r>
              <a:rPr lang="en-US" b="1" dirty="0"/>
              <a:t>87,500 / 4.3 = $20,349</a:t>
            </a:r>
          </a:p>
          <a:p>
            <a:endParaRPr lang="en-US" b="1" dirty="0"/>
          </a:p>
          <a:p>
            <a:r>
              <a:rPr lang="en-US" b="1" dirty="0"/>
              <a:t>Add: Reserve for contingencies 1 / 3 = 6,789 </a:t>
            </a:r>
          </a:p>
          <a:p>
            <a:endParaRPr lang="en-US" b="1" dirty="0"/>
          </a:p>
          <a:p>
            <a:r>
              <a:rPr lang="en-US" b="1" dirty="0"/>
              <a:t>Rs. 27,132</a:t>
            </a:r>
          </a:p>
        </p:txBody>
      </p:sp>
    </p:spTree>
    <p:extLst>
      <p:ext uri="{BB962C8B-B14F-4D97-AF65-F5344CB8AC3E}">
        <p14:creationId xmlns:p14="http://schemas.microsoft.com/office/powerpoint/2010/main" val="1897868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36B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6EEB4C-C3B0-4A19-88F5-56D4BB743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 dirty="0">
                <a:solidFill>
                  <a:srgbClr val="FFFFFF"/>
                </a:solidFill>
              </a:rPr>
              <a:t>Question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4E588F-0DCA-4AF6-B31A-013D49EDD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23" t="9828" r="35615" b="41309"/>
          <a:stretch/>
        </p:blipFill>
        <p:spPr>
          <a:xfrm>
            <a:off x="3511826" y="815926"/>
            <a:ext cx="8375374" cy="35169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DF0835-CCAB-454B-AC32-836E08A72C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42" t="67539" r="51250" b="17693"/>
          <a:stretch/>
        </p:blipFill>
        <p:spPr>
          <a:xfrm>
            <a:off x="3776870" y="4277512"/>
            <a:ext cx="4612164" cy="101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66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374ABB-2F26-4BCF-915D-779DD0A84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07" t="30965" r="34000" b="8288"/>
          <a:stretch/>
        </p:blipFill>
        <p:spPr>
          <a:xfrm>
            <a:off x="1097280" y="548640"/>
            <a:ext cx="9433910" cy="558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43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70B8A-6223-45F7-B958-E73002395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2459CB-FB20-488D-9855-D86AD9469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just" fontAlgn="base"/>
            <a:r>
              <a:rPr lang="en-US" sz="2000" b="0" i="0" dirty="0">
                <a:solidFill>
                  <a:srgbClr val="3A3A3A"/>
                </a:solidFill>
                <a:effectLst/>
                <a:latin typeface="Helvetica" panose="020B0604020202020204" pitchFamily="34" charset="0"/>
              </a:rPr>
              <a:t>John Trading Co. wants you to prepare a working capital forecast from the following:</a:t>
            </a:r>
          </a:p>
          <a:p>
            <a:pPr marL="742950" lvl="1" indent="-285750" algn="just" fontAlgn="base"/>
            <a:r>
              <a:rPr lang="en-US" sz="2000" b="0" i="0" dirty="0">
                <a:solidFill>
                  <a:srgbClr val="3A3A3A"/>
                </a:solidFill>
                <a:effectLst/>
                <a:latin typeface="Helvetica" panose="020B0604020202020204" pitchFamily="34" charset="0"/>
              </a:rPr>
              <a:t>Issued Share Capital: $4,00,000</a:t>
            </a:r>
          </a:p>
          <a:p>
            <a:pPr marL="742950" lvl="1" indent="-285750" algn="just" fontAlgn="base"/>
            <a:r>
              <a:rPr lang="en-US" sz="2000" b="0" i="0" dirty="0">
                <a:solidFill>
                  <a:srgbClr val="3A3A3A"/>
                </a:solidFill>
                <a:effectLst/>
                <a:latin typeface="Helvetica" panose="020B0604020202020204" pitchFamily="34" charset="0"/>
              </a:rPr>
              <a:t>8% Deb.: $1,50,000</a:t>
            </a:r>
          </a:p>
          <a:p>
            <a:pPr marL="742950" lvl="1" indent="-285750" algn="just" fontAlgn="base"/>
            <a:r>
              <a:rPr lang="en-US" sz="2000" b="0" i="0" dirty="0">
                <a:solidFill>
                  <a:srgbClr val="3A3A3A"/>
                </a:solidFill>
                <a:effectLst/>
                <a:latin typeface="Helvetica" panose="020B0604020202020204" pitchFamily="34" charset="0"/>
              </a:rPr>
              <a:t>The fixed Assets are valued at $3,00,000</a:t>
            </a:r>
          </a:p>
          <a:p>
            <a:pPr marL="742950" lvl="1" indent="-285750" algn="just" fontAlgn="base"/>
            <a:r>
              <a:rPr lang="en-US" sz="2000" b="0" i="0" dirty="0">
                <a:solidFill>
                  <a:srgbClr val="3A3A3A"/>
                </a:solidFill>
                <a:effectLst/>
                <a:latin typeface="Helvetica" panose="020B0604020202020204" pitchFamily="34" charset="0"/>
              </a:rPr>
              <a:t>Production: 1,00,000 units.</a:t>
            </a:r>
          </a:p>
          <a:p>
            <a:pPr marL="742950" lvl="1" indent="-285750" algn="just" fontAlgn="base"/>
            <a:r>
              <a:rPr lang="en-US" sz="2000" b="0" i="0" dirty="0">
                <a:solidFill>
                  <a:srgbClr val="3A3A3A"/>
                </a:solidFill>
                <a:effectLst/>
                <a:latin typeface="Helvetica" panose="020B0604020202020204" pitchFamily="34" charset="0"/>
              </a:rPr>
              <a:t>Expected Ratio of cost to selling price are: R.M. 50%, Wages: 10%, O/Heads: 25% = 85%</a:t>
            </a:r>
          </a:p>
          <a:p>
            <a:pPr algn="just" fontAlgn="base"/>
            <a:endParaRPr lang="en-US" sz="2000" b="0" i="0" dirty="0">
              <a:solidFill>
                <a:srgbClr val="3A3A3A"/>
              </a:solidFill>
              <a:effectLst/>
              <a:latin typeface="Helvetica" panose="020B0604020202020204" pitchFamily="34" charset="0"/>
            </a:endParaRPr>
          </a:p>
          <a:p>
            <a:pPr algn="just" fontAlgn="base"/>
            <a:r>
              <a:rPr lang="en-US" sz="2000" b="0" i="0" dirty="0">
                <a:solidFill>
                  <a:srgbClr val="3A3A3A"/>
                </a:solidFill>
                <a:effectLst/>
                <a:latin typeface="Helvetica" panose="020B0604020202020204" pitchFamily="34" charset="0"/>
              </a:rPr>
              <a:t>Raw material remains in stores for two months, finished goods remain in stores for 4 months, credit allowed by </a:t>
            </a:r>
            <a:r>
              <a:rPr lang="en-US" sz="2000" b="0" i="0" dirty="0" err="1">
                <a:solidFill>
                  <a:srgbClr val="3A3A3A"/>
                </a:solidFill>
                <a:effectLst/>
                <a:latin typeface="Helvetica" panose="020B0604020202020204" pitchFamily="34" charset="0"/>
              </a:rPr>
              <a:t>crs</a:t>
            </a:r>
            <a:r>
              <a:rPr lang="en-US" sz="2000" b="0" i="0" dirty="0">
                <a:solidFill>
                  <a:srgbClr val="3A3A3A"/>
                </a:solidFill>
                <a:effectLst/>
                <a:latin typeface="Helvetica" panose="020B0604020202020204" pitchFamily="34" charset="0"/>
              </a:rPr>
              <a:t>. 3 months from the date of delivery of goods (Rm) credit given to Drs. is 3 months from the date of dispatch. Production cycle is 2 months. Sale price per unit is $6. Production and sale are uniform during the year.</a:t>
            </a:r>
          </a:p>
        </p:txBody>
      </p:sp>
    </p:spTree>
    <p:extLst>
      <p:ext uri="{BB962C8B-B14F-4D97-AF65-F5344CB8AC3E}">
        <p14:creationId xmlns:p14="http://schemas.microsoft.com/office/powerpoint/2010/main" val="1810669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C995FE-60E7-466D-BE2B-B9FF5E723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185" y="293051"/>
            <a:ext cx="7005710" cy="638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42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5F42-3E9D-4DD8-AF14-5D479623A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8D873-8058-46F8-9DB9-FF739AD19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Libro Ltd. has $3,50,000 Share Capital, $70,000 G.R., $3,00,000 Fixed Assets, $30,000 Stock, $97,500 Drs., $15,000 </a:t>
            </a:r>
            <a:r>
              <a:rPr lang="en-US" dirty="0" err="1"/>
              <a:t>Crs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It is proposed to increase the business the stock level by 50% at the end of year. </a:t>
            </a:r>
            <a:r>
              <a:rPr lang="en-US" dirty="0" err="1"/>
              <a:t>Crs</a:t>
            </a:r>
            <a:r>
              <a:rPr lang="en-US" dirty="0"/>
              <a:t>. are doubled. Machinery worth $15,000 is proposed to be purchased. Estimated profit during the year is $52,500 after changing $30,000 Depreciation and 50% of profit for taxation.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Advance income tax is estimated to be $45,000. </a:t>
            </a:r>
            <a:r>
              <a:rPr lang="en-US" dirty="0" err="1"/>
              <a:t>Crs</a:t>
            </a:r>
            <a:r>
              <a:rPr lang="en-US" dirty="0"/>
              <a:t>. are likely to be doubled 5% dividend be paid and 10% dividend for the next year to be proposed. Drs. are estimated to be outstanding for 3 months. Sales budget shows $7,50,000 as sales for the year make a working capital forecast by projected Balance Sheet Method.</a:t>
            </a:r>
          </a:p>
        </p:txBody>
      </p:sp>
    </p:spTree>
    <p:extLst>
      <p:ext uri="{BB962C8B-B14F-4D97-AF65-F5344CB8AC3E}">
        <p14:creationId xmlns:p14="http://schemas.microsoft.com/office/powerpoint/2010/main" val="3091933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D81F5E-CB4F-40D9-BE4A-954605A14B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92" t="9416" r="37000" b="20602"/>
          <a:stretch/>
        </p:blipFill>
        <p:spPr>
          <a:xfrm>
            <a:off x="1730325" y="647114"/>
            <a:ext cx="7357403" cy="593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77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449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Office Theme</vt:lpstr>
      <vt:lpstr>Working Capital Exercise Problems</vt:lpstr>
      <vt:lpstr>Question 1</vt:lpstr>
      <vt:lpstr>PowerPoint Presentation</vt:lpstr>
      <vt:lpstr>Question 2</vt:lpstr>
      <vt:lpstr>PowerPoint Presentation</vt:lpstr>
      <vt:lpstr>Question 3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Capital Exercise Problems</dc:title>
  <dc:creator>vinay goyal</dc:creator>
  <cp:lastModifiedBy>vinay goyal</cp:lastModifiedBy>
  <cp:revision>4</cp:revision>
  <dcterms:created xsi:type="dcterms:W3CDTF">2019-11-23T06:10:16Z</dcterms:created>
  <dcterms:modified xsi:type="dcterms:W3CDTF">2019-11-23T08:18:27Z</dcterms:modified>
</cp:coreProperties>
</file>