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B0FC3-EF53-766F-5786-D3E3E8DB5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069BC9-0922-1BCA-2666-5955CF1B5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73111-50F6-E3A3-71E2-6D4A646B3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9D769-302F-1F21-D5FC-EAF03118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805CA-463F-C60F-D0B0-AB64DD52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927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44F8-6C21-D3FE-E2CF-AB773B7C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AB990-FF28-4260-E468-BA5C7F17E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BF9BF-7097-87C5-B49F-BB251475B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A8553-42DC-A94B-4031-AB6B055CF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9DFE1-10C7-3A85-D1BC-5F5F49B1C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5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8674A-1E9C-54AB-755F-66E16B877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14070-51E1-7905-9927-DF8663F5A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85156-438C-3417-5FCE-591B2F6F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3BBDB-D4D8-44EA-6BCA-F174866C7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8CE21-1ED9-9E34-9DF7-F5460B23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471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AFD2F-C21E-24B1-963D-142AB4CD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D8D68-1C5B-5DF3-BEB4-55606CE44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D7CF3F-12C9-4886-2251-11F3034AA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688F9-1069-C001-3A54-1BDD81FD1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76199-6299-856B-133E-4D0AE584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F6012-0965-B04D-76E1-C7D5098FE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5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222E0-80C7-8F32-DF60-EFE401C6D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9ED2A-6B4E-3304-897A-788E0E976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8D86B-CA20-86A3-B7ED-4077BAFDF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A13EE-AB97-FD48-839D-06AB9AD6C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95E92E-D998-6F15-1C28-D5EB4AC818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C3E6E7-C827-0EF2-7BFE-DE93DC283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64C36D-43B0-BB9E-CDDF-477757F7B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E8E35B-6960-9B51-5DDB-F5193A32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30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A6369-C600-1A8D-6109-729BEEB7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C19C7-25C1-46FA-23D3-1DA50632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72DCD9-D58D-B9DB-35F7-0C6B7861E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36205-F01E-3DAA-F7AA-C5171BC64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507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08BE19-95C2-2BB4-9435-8A1ADA132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B91C4-B2D7-ACB5-2477-277ABB6F7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2D2E3-FD64-DBB7-D231-74AF2D530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74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FAB4B-0C02-C02A-4AB6-7F4504B6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B8E70-A647-0A43-3731-DAC31553B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7C34E-76AE-B08C-6CDE-3054558A3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E4EA1-E567-6C6C-BBCD-46352C6D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2718B-B6E6-1FF8-2631-A519777A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30D5B-BCC9-0ABB-93EE-E14FADBF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09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2D29-3CFC-6BEC-FED5-9EB190DBF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1E6FA5-BFF3-71BB-9F09-14F5C2B55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86E06-4673-B130-342A-54AE22ED3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73188-3AFF-DB17-DECF-69DBB2CEF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9D2BB-02E3-0B5A-A667-54723AE2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D9B8E-4CDB-1003-AB37-8A1A25FE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735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B2FC-2147-89F4-ECA7-0A9B8765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1E7E7-D2DC-31A5-2B8D-4CE7E7EAF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ABD1E-2E19-6E14-A343-723FFA96F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A423E-AB28-FDBF-E706-F02091AD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8FE18-0904-D656-EA72-27390F3B8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62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BF9D51-47A2-967A-53E6-D5DEBA4AC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EB6C2-8247-BECC-FE24-100003EEA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1DB7C-B5AB-03EC-0C3D-DD199A6C3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31984-572B-EC06-A0EA-C3B0B0A86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061E8-6273-7289-A804-96CC3A50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65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52AAF8-CBFC-9460-8F16-C8D88DD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C8BAF-460B-9351-1381-42DC68BC9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86C19-E76A-4916-1247-0CCCF7E35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FBE62-3794-4CD2-9354-54B2E9D64221}" type="datetimeFigureOut">
              <a:rPr lang="en-IN" smtClean="0"/>
              <a:t>23-01-2025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6F18D-9FAD-EE42-D224-653607A19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504DB-5024-25AC-ACF2-40AF9F49F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5BF1BD-9FD4-4B1E-845E-3D9DABC914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171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B5532-6185-0580-D87E-9CEFB0D9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F142E-0F32-033F-E461-3EA2E038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43699"/>
          </a:xfrm>
        </p:spPr>
        <p:txBody>
          <a:bodyPr>
            <a:normAutofit/>
          </a:bodyPr>
          <a:lstStyle/>
          <a:p>
            <a:r>
              <a:rPr lang="en-US" sz="3300" dirty="0"/>
              <a:t>Working capital consists of three important components:</a:t>
            </a:r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D06C0-58CE-2241-FC39-74FF747B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1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05742-3294-B8D2-0B62-6263CBC499AA}"/>
              </a:ext>
            </a:extLst>
          </p:cNvPr>
          <p:cNvSpPr txBox="1"/>
          <p:nvPr/>
        </p:nvSpPr>
        <p:spPr>
          <a:xfrm>
            <a:off x="534715" y="2993486"/>
            <a:ext cx="10706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00000"/>
              </a:lnSpc>
            </a:pPr>
            <a:r>
              <a:rPr lang="en-US" sz="2000" dirty="0"/>
              <a:t>1. </a:t>
            </a:r>
            <a:r>
              <a:rPr lang="en-US" sz="2000" b="1" dirty="0"/>
              <a:t>Funds paid in advance to suppliers or amounts owed to suppliers (Accounts Payable): </a:t>
            </a:r>
            <a:r>
              <a:rPr lang="en-US" sz="2000" dirty="0"/>
              <a:t>This includes any prepayments made to suppliers or outstanding payments due for goods or services received.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59486-0D72-96D5-A809-5DE4364E0113}"/>
              </a:ext>
            </a:extLst>
          </p:cNvPr>
          <p:cNvSpPr txBox="1"/>
          <p:nvPr/>
        </p:nvSpPr>
        <p:spPr>
          <a:xfrm>
            <a:off x="534716" y="4172122"/>
            <a:ext cx="107060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914400" lvl="1" indent="-457200">
              <a:lnSpc>
                <a:spcPct val="100000"/>
              </a:lnSpc>
              <a:buFont typeface="Arial" panose="020B0604020202020204" pitchFamily="34" charset="0"/>
              <a:buAutoNum type="arabicPeriod"/>
              <a:defRPr sz="2400"/>
            </a:lvl2pPr>
          </a:lstStyle>
          <a:p>
            <a:pPr marL="457200" lvl="1" indent="0" algn="just">
              <a:buNone/>
            </a:pPr>
            <a:r>
              <a:rPr lang="en-US" sz="2000" dirty="0"/>
              <a:t>2. </a:t>
            </a:r>
            <a:r>
              <a:rPr lang="en-US" sz="2000" b="1" dirty="0"/>
              <a:t>Money invested in work-in-process inventory: </a:t>
            </a:r>
            <a:r>
              <a:rPr lang="en-US" sz="2000" dirty="0"/>
              <a:t>Capital tied up in the production process where raw materials are being transformed into finished products but are not yet complete.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51A39C-A541-745C-7C08-153C0ACE1756}"/>
              </a:ext>
            </a:extLst>
          </p:cNvPr>
          <p:cNvSpPr txBox="1"/>
          <p:nvPr/>
        </p:nvSpPr>
        <p:spPr>
          <a:xfrm>
            <a:off x="534714" y="5042981"/>
            <a:ext cx="108190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914400" lvl="1" indent="-457200">
              <a:lnSpc>
                <a:spcPct val="100000"/>
              </a:lnSpc>
              <a:buFont typeface="Arial" panose="020B0604020202020204" pitchFamily="34" charset="0"/>
              <a:buAutoNum type="arabicPeriod"/>
              <a:defRPr sz="2400"/>
            </a:lvl2pPr>
          </a:lstStyle>
          <a:p>
            <a:pPr marL="457200" lvl="1" indent="0" algn="just">
              <a:buNone/>
            </a:pPr>
            <a:r>
              <a:rPr lang="en-US" sz="2000" dirty="0"/>
              <a:t>3. </a:t>
            </a:r>
            <a:r>
              <a:rPr lang="en-US" sz="2000" b="1" dirty="0"/>
              <a:t>Amounts to be received from buyers for anticipated or already delivered items (Accounts Receivable): </a:t>
            </a:r>
            <a:r>
              <a:rPr lang="en-US" sz="2000" dirty="0"/>
              <a:t>This encompasses payments expected from customers for products or services that are scheduled for delivery or have already been delivered but not yet paid for.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2727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FA49-5B87-6216-1348-BAB1518B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[2]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B6996-D073-9B9B-D0D2-2D15F98E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An important metric to understand working capital requirements is the Cash Conversion Cycle (CCC).</a:t>
            </a:r>
          </a:p>
          <a:p>
            <a:r>
              <a:rPr lang="en-US" sz="2800" dirty="0"/>
              <a:t>CCC roughly measures the average amount of time from when cash enters the process as cost to when it returns as collected revenue</a:t>
            </a:r>
            <a:endParaRPr lang="en-IN" dirty="0"/>
          </a:p>
          <a:p>
            <a:pPr marL="0" indent="0" algn="ctr">
              <a:buNone/>
            </a:pPr>
            <a:r>
              <a:rPr lang="en-IN" dirty="0"/>
              <a:t>CCC = DIO + DSO − DPO</a:t>
            </a:r>
          </a:p>
          <a:p>
            <a:r>
              <a:rPr lang="en-IN" dirty="0"/>
              <a:t>Where </a:t>
            </a:r>
          </a:p>
          <a:p>
            <a:pPr lvl="1"/>
            <a:r>
              <a:rPr lang="en-IN" dirty="0"/>
              <a:t>DIO is Days Inventory Outstanding</a:t>
            </a:r>
          </a:p>
          <a:p>
            <a:pPr lvl="1"/>
            <a:r>
              <a:rPr lang="en-IN" dirty="0"/>
              <a:t>DSO is Days Sales Outstanding</a:t>
            </a:r>
          </a:p>
          <a:p>
            <a:pPr lvl="1"/>
            <a:r>
              <a:rPr lang="en-IN" dirty="0"/>
              <a:t>DPO is Days Payable Outstanding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231E3-4BEF-67CD-3502-3EECC224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9926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FA49-5B87-6216-1348-BAB1518B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B6996-D073-9B9B-D0D2-2D15F98E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Days Inventory Outstanding (DIO)</a:t>
            </a:r>
          </a:p>
          <a:p>
            <a:pPr lvl="1"/>
            <a:r>
              <a:rPr lang="en-US" dirty="0"/>
              <a:t>Measures: Average number of days a company holds inventory before selling it.</a:t>
            </a:r>
          </a:p>
          <a:p>
            <a:pPr lvl="1"/>
            <a:r>
              <a:rPr lang="en-US" dirty="0"/>
              <a:t>Formula: DIO=(Average Inventory/Cost of Goods Sold)×365</a:t>
            </a:r>
          </a:p>
          <a:p>
            <a:r>
              <a:rPr lang="en-US" dirty="0"/>
              <a:t>Days Sales Outstanding (DSO)</a:t>
            </a:r>
          </a:p>
          <a:p>
            <a:pPr lvl="1"/>
            <a:r>
              <a:rPr lang="en-US" dirty="0"/>
              <a:t>Measures: Average number of days to collect payment after a sale.</a:t>
            </a:r>
          </a:p>
          <a:p>
            <a:pPr lvl="1"/>
            <a:r>
              <a:rPr lang="en-US" dirty="0"/>
              <a:t>Formula: DSO=(Average Accounts Receivable/Revenue)×365</a:t>
            </a:r>
          </a:p>
          <a:p>
            <a:r>
              <a:rPr lang="en-US" dirty="0"/>
              <a:t>Days Payable Outstanding (DPO)</a:t>
            </a:r>
          </a:p>
          <a:p>
            <a:pPr lvl="1"/>
            <a:r>
              <a:rPr lang="en-US" dirty="0"/>
              <a:t>Measures: Average number of days a company takes to pay its suppliers.</a:t>
            </a:r>
          </a:p>
          <a:p>
            <a:pPr lvl="1"/>
            <a:r>
              <a:rPr lang="en-US" dirty="0"/>
              <a:t>Formula: DPO=(Average Accounts Payable/Cost of Goods Sold)×365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231E3-4BEF-67CD-3502-3EECC224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453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70856-011E-2D76-529E-15687ED2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[4]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19490-B6B3-4DB4-13A3-6DE5116AC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 Let’s understand the concept using an example:</a:t>
            </a:r>
          </a:p>
          <a:p>
            <a:r>
              <a:rPr lang="en-US" dirty="0"/>
              <a:t>Company XYZ Pvt Ltd. which works in Consumer Goods Manufacturing has the following financial data:</a:t>
            </a:r>
          </a:p>
          <a:p>
            <a:pPr lvl="1"/>
            <a:r>
              <a:rPr lang="en-US" dirty="0"/>
              <a:t>Cost of Goods Sold (COGS): ₹25,00,000</a:t>
            </a:r>
          </a:p>
          <a:p>
            <a:pPr lvl="1"/>
            <a:r>
              <a:rPr lang="en-US" dirty="0"/>
              <a:t>Revenue (Sales): ₹40,00,000</a:t>
            </a:r>
          </a:p>
          <a:p>
            <a:pPr lvl="1"/>
            <a:r>
              <a:rPr lang="en-US" dirty="0"/>
              <a:t>Average Inventory: ₹5,00,000</a:t>
            </a:r>
          </a:p>
          <a:p>
            <a:pPr lvl="1"/>
            <a:r>
              <a:rPr lang="en-US" dirty="0"/>
              <a:t>Average Accounts Receivable: ₹4,00,000</a:t>
            </a:r>
          </a:p>
          <a:p>
            <a:pPr lvl="1"/>
            <a:r>
              <a:rPr lang="en-US" dirty="0"/>
              <a:t>Average Accounts Payable: ₹3,00,000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4DF39-C3E4-6FD9-94A4-7AD1CD6C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8024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70856-011E-2D76-529E-15687ED2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Working Capital [5]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19490-B6B3-4DB4-13A3-6DE5116AC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DIO=(₹5,00,000/₹25,00,000​)×365=0.2×365=73 days</a:t>
            </a:r>
          </a:p>
          <a:p>
            <a:pPr lvl="1"/>
            <a:r>
              <a:rPr lang="en-US" dirty="0"/>
              <a:t>XYZ Pvt Ltd. holds its inventory for an average of 73 days before selling.</a:t>
            </a:r>
          </a:p>
          <a:p>
            <a:r>
              <a:rPr lang="en-US" dirty="0"/>
              <a:t>DSO=(₹4,00,000/₹40,00,000​)×365=0.1×365=36.5 days</a:t>
            </a:r>
          </a:p>
          <a:p>
            <a:pPr lvl="1"/>
            <a:r>
              <a:rPr lang="en-US" dirty="0"/>
              <a:t>Interpretation: It takes an average of 36.5 days to collect payment from customers.</a:t>
            </a:r>
          </a:p>
          <a:p>
            <a:r>
              <a:rPr lang="en-US" dirty="0"/>
              <a:t>DPO=(₹3,00,000 /₹25,00,000​)×365=0.12×365=43.8 days</a:t>
            </a:r>
          </a:p>
          <a:p>
            <a:pPr lvl="1"/>
            <a:r>
              <a:rPr lang="en-US" dirty="0"/>
              <a:t>The company takes an average of 43.8 days to pay its suppliers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CCC=73 days+36.5 days−43.8 days=65.7 days</a:t>
            </a:r>
          </a:p>
          <a:p>
            <a:pPr marL="0" indent="0">
              <a:buNone/>
            </a:pPr>
            <a:r>
              <a:rPr lang="en-US" b="1" dirty="0"/>
              <a:t>XYZ Pvt Ltd.'s cash is tied up in the operating cycle for approximately 66 days.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4DF39-C3E4-6FD9-94A4-7AD1CD6C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AF90-E82B-4907-96ED-62AC1F548488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643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</Words>
  <Application>Microsoft Office PowerPoint</Application>
  <PresentationFormat>Widescreen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Working Capital</vt:lpstr>
      <vt:lpstr>Working Capital [2]</vt:lpstr>
      <vt:lpstr>Working Capital [3]</vt:lpstr>
      <vt:lpstr>Working Capital [4]</vt:lpstr>
      <vt:lpstr>Working Capital [5]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Milan Kumar</dc:creator>
  <cp:lastModifiedBy>Milan Kumar</cp:lastModifiedBy>
  <cp:revision>1</cp:revision>
  <dcterms:created xsi:type="dcterms:W3CDTF">2025-01-23T12:28:22Z</dcterms:created>
  <dcterms:modified xsi:type="dcterms:W3CDTF">2025-01-23T12:28:58Z</dcterms:modified>
</cp:coreProperties>
</file>