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2834B-E6D0-C96B-3B05-5B39B263B6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BD638A-019F-E598-92D5-741FC34D12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25CEA3-5EC9-2F84-28DE-DCEFF7953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D85FA-CF3D-4CA0-997D-F9943884D380}" type="datetimeFigureOut">
              <a:rPr lang="en-IN" smtClean="0"/>
              <a:t>18-08-2024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BD9C7-1505-72D2-7AE1-7C7EDD425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15378D-ED6F-4CBA-2E3B-48C98CAEA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8038B-6CE7-439E-98E8-FD1B3717B5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7341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CBABB-FDF9-94F3-0377-591A9E443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8106B-7017-2775-33FE-C4496BE9A8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3EECD-297E-D6B5-3E46-5BC6D41E9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D85FA-CF3D-4CA0-997D-F9943884D380}" type="datetimeFigureOut">
              <a:rPr lang="en-IN" smtClean="0"/>
              <a:t>18-08-2024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4EBC46-ED06-913F-C8B0-F97235D89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DCC91B-F124-FC52-4A43-1F696726C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8038B-6CE7-439E-98E8-FD1B3717B5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8664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1679F-9321-173E-DB72-148D5C123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B2873B-AFAC-AD7B-E6B2-4EB144370C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8046A-5FCE-402B-9E5F-15B6764CF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D85FA-CF3D-4CA0-997D-F9943884D380}" type="datetimeFigureOut">
              <a:rPr lang="en-IN" smtClean="0"/>
              <a:t>18-08-2024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51183-5064-B823-DD39-6DEFBCA6F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4B6A4C-0DCD-A685-2F2B-9739C533A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8038B-6CE7-439E-98E8-FD1B3717B5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8307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8ED0D-C021-0E12-8528-3E1E562E2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11F00B-6C76-61C9-A5A4-79C2810671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A7F820-5F99-CA49-0753-B88E5F31F2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EFE302-5419-9CB8-0D1F-036312376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D85FA-CF3D-4CA0-997D-F9943884D380}" type="datetimeFigureOut">
              <a:rPr lang="en-IN" smtClean="0"/>
              <a:t>18-08-2024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68B3E6-ABBD-13E5-AB17-20FFE66D8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B21CFB-FBC3-E4C7-53D3-4134EED14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8038B-6CE7-439E-98E8-FD1B3717B5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6322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49ABA-850F-00C0-2D87-1DA339BA7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627811-0033-2814-9D2F-001A6B67B9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129C96-7058-AFA1-018E-2A702EF069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43EF03-7E33-0503-03CF-A9B0114EDB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542B7C-1E2F-5F06-DFB5-E59213C4FF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3CCC14-3530-C748-E354-CC0896E5E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D85FA-CF3D-4CA0-997D-F9943884D380}" type="datetimeFigureOut">
              <a:rPr lang="en-IN" smtClean="0"/>
              <a:t>18-08-2024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16A381-1443-4DA7-9FE9-936B5E9A9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3FC78D-4752-8261-F15C-CFA20717E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8038B-6CE7-439E-98E8-FD1B3717B5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5561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D322B-9E42-E888-F675-011EE6099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DE427D-1DF0-5719-AEDE-56417A5A1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D85FA-CF3D-4CA0-997D-F9943884D380}" type="datetimeFigureOut">
              <a:rPr lang="en-IN" smtClean="0"/>
              <a:t>18-08-2024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84F69F-1CF3-5C6F-A085-A1F4F096E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19574F-05DC-B206-E112-2EA2FC94C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8038B-6CE7-439E-98E8-FD1B3717B5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4819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1F67E9-D273-E678-9492-E20DC93CE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D85FA-CF3D-4CA0-997D-F9943884D380}" type="datetimeFigureOut">
              <a:rPr lang="en-IN" smtClean="0"/>
              <a:t>18-08-2024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DF773F-5DE6-2C4A-008E-7F2F665FB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8F06DF-2CB2-D46A-1F85-20CD1E6B6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8038B-6CE7-439E-98E8-FD1B3717B5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2986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342C5-BBC4-CD28-9001-AAB144025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FD7616-15AA-D460-4161-182E8718C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472BA8-29FE-6C70-10FA-14390A9D63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66ABBE-8E06-F6D1-76C9-FFFEEE79F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D85FA-CF3D-4CA0-997D-F9943884D380}" type="datetimeFigureOut">
              <a:rPr lang="en-IN" smtClean="0"/>
              <a:t>18-08-2024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8FCBC9-3619-EBCC-5595-A20F36BFF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8B8176-0EA4-7D3F-2D63-A999018A8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8038B-6CE7-439E-98E8-FD1B3717B5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0886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11044-CCF1-E499-444C-C289FFD63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5BDA35-16E5-7279-E9DA-0FA2E31ABE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3447D0-A0F5-2A68-7ED8-5B484DB203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63E4F0-C6FB-04EB-98BB-B4ED17E3B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D85FA-CF3D-4CA0-997D-F9943884D380}" type="datetimeFigureOut">
              <a:rPr lang="en-IN" smtClean="0"/>
              <a:t>18-08-2024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E78D4C-BCBA-559C-2FFD-A6225E3C5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69AC18-F8A6-7BB1-7879-AAC0A79B9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8038B-6CE7-439E-98E8-FD1B3717B5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0697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7E6E3-A84A-CD88-A7F5-3EE6683E2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1FB946-ECD1-88F3-F91B-88B7E17F77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4742C-98F6-3A45-1CD5-5EE175BA9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D85FA-CF3D-4CA0-997D-F9943884D380}" type="datetimeFigureOut">
              <a:rPr lang="en-IN" smtClean="0"/>
              <a:t>18-08-2024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9FC38A-2322-2741-425F-AA856F991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112D64-4D3C-1F99-C86E-242E92A84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8038B-6CE7-439E-98E8-FD1B3717B5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7035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BF59D0-BA88-E3CA-B397-2C17442D69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2F4C6B-1F25-7422-0C8E-5BF95AFE8E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C0BADE-C192-293B-18E5-A1FBD93C7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D85FA-CF3D-4CA0-997D-F9943884D380}" type="datetimeFigureOut">
              <a:rPr lang="en-IN" smtClean="0"/>
              <a:t>18-08-2024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08F5A4-801D-0B7D-F7F8-536704507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C67F2D-B09F-0088-67C4-072FDC65E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8038B-6CE7-439E-98E8-FD1B3717B5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0662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A3FF22-A2DE-B24A-DDF9-6E22848E8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4227A5-AD5A-075E-6B09-D5D58DECDA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E98908-F267-4A29-715A-5A577C92DB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D85FA-CF3D-4CA0-997D-F9943884D380}" type="datetimeFigureOut">
              <a:rPr lang="en-IN" smtClean="0"/>
              <a:t>18-08-2024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D7BCFE-5CCC-B51E-6D69-EA408490F9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02517A-5047-CFC5-E1F1-62201FC8AA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D8038B-6CE7-439E-98E8-FD1B3717B5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1936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77CC1-4538-58AD-6419-71AEECF1FC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i="0" dirty="0">
                <a:effectLst/>
                <a:latin typeface="SSP Local"/>
              </a:rPr>
              <a:t>What Is a Function in R?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685AF9-7738-0CD0-D25D-9E0354F5F3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6959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77CC1-4538-58AD-6419-71AEECF1F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79552"/>
          </a:xfrm>
        </p:spPr>
        <p:txBody>
          <a:bodyPr>
            <a:normAutofit fontScale="90000"/>
          </a:bodyPr>
          <a:lstStyle/>
          <a:p>
            <a:pPr algn="l"/>
            <a:r>
              <a:rPr lang="en-US" b="1" i="0" dirty="0">
                <a:effectLst/>
                <a:latin typeface="SSP Local"/>
              </a:rPr>
              <a:t>What Is a Function in R?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685AF9-7738-0CD0-D25D-9E0354F5F3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1126" y="1196189"/>
            <a:ext cx="11628268" cy="5315581"/>
          </a:xfrm>
        </p:spPr>
        <p:txBody>
          <a:bodyPr>
            <a:no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function in R is an object containing multiple interrelated statements that are run together in a predefined order every time the function is called.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dirty="0">
              <a:solidFill>
                <a:srgbClr val="2125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Functions in R can be built-in or created by the user (user-defined).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dirty="0">
              <a:solidFill>
                <a:srgbClr val="2125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main purpose of creating a user-defined function is to optimize our program, avoid the repetition of the same block of code used for a specific task that is frequently performed in a particular project, prevent us from inevitable and hard-to-debug errors related to copy-paste operations, and make the code more readable.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dirty="0">
              <a:solidFill>
                <a:srgbClr val="2125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good practice is creating a function whenever we're supposed to run a certain set of commands more than twice.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59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77CC1-4538-58AD-6419-71AEECF1F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01638"/>
          </a:xfrm>
        </p:spPr>
        <p:txBody>
          <a:bodyPr>
            <a:normAutofit/>
          </a:bodyPr>
          <a:lstStyle/>
          <a:p>
            <a:pPr algn="l"/>
            <a:r>
              <a:rPr lang="en-IN" sz="3600" b="1" i="0" dirty="0">
                <a:effectLst/>
                <a:latin typeface="SSP Local"/>
              </a:rPr>
              <a:t>Built-in Functions in 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685AF9-7738-0CD0-D25D-9E0354F5F3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1126" y="1196189"/>
            <a:ext cx="11628268" cy="397353"/>
          </a:xfrm>
        </p:spPr>
        <p:txBody>
          <a:bodyPr>
            <a:no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There are plenty of helpful built-in functions in R used for various purposes. Some of the most popular ones are: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7573014-7D53-D8A7-5A58-ED0DEA212C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842" y="2239572"/>
            <a:ext cx="11296835" cy="4016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46023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6338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min()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6338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max()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6338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mean()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6338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median()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– return the minimum / maximum / mean / median value of a numeric vector, correspondingly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6338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sum()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– returns the sum of a numeric vector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6338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range()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– returns the minimum and maximum values of a numeric vector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6338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abs()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– returns the absolute value of a number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6338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str()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– shows the structure of an R object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6338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print()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– displays an R object on the console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D6338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ncol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6338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()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– returns the number of columns of a matrix or a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dataframe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6338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length()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– returns the number of items in an R object (a vector, a list, etc.)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D6338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nchar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6338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()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– returns the number of characters in a character object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6338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sort()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– sorts a vector in ascending or descending (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6338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decreasing=TRUE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order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6338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exists()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– returns 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6338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or 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6338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depending on whether or not a variable is defined in the R environment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002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77CC1-4538-58AD-6419-71AEECF1F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50416"/>
          </a:xfrm>
        </p:spPr>
        <p:txBody>
          <a:bodyPr>
            <a:normAutofit/>
          </a:bodyPr>
          <a:lstStyle/>
          <a:p>
            <a:pPr algn="l"/>
            <a:r>
              <a:rPr lang="en-IN" sz="3200" b="1" i="0" dirty="0">
                <a:effectLst/>
                <a:latin typeface="SSP Local"/>
              </a:rPr>
              <a:t>Built-in Functions in 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685AF9-7738-0CD0-D25D-9E0354F5F3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910" y="670927"/>
            <a:ext cx="11628268" cy="478731"/>
          </a:xfrm>
        </p:spPr>
        <p:txBody>
          <a:bodyPr>
            <a:no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Let's see some of the above functions in action:</a:t>
            </a:r>
            <a:endParaRPr lang="en-US" dirty="0">
              <a:solidFill>
                <a:srgbClr val="2125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36B1B8C9-8AA7-2C74-4B3E-3F6B71C1C3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623" y="1523004"/>
            <a:ext cx="11037130" cy="4912829"/>
          </a:xfrm>
          <a:prstGeom prst="rect">
            <a:avLst/>
          </a:prstGeom>
          <a:solidFill>
            <a:srgbClr val="27282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85698" rIns="0" bIns="8569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vector &lt;- c(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AE81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AE81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AE81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AE81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AE81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AE81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F8F8F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print(min(vector))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print(mean(vector))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print(median(vector))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print(sum(vector))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print(range(vector))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print(str(vector))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print(length(vector))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print(sort(vector, decreasing=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AE81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print(exists(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A6E2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'vector'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))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70809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## note the quotation marks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51343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77CC1-4538-58AD-6419-71AEECF1F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50416"/>
          </a:xfrm>
        </p:spPr>
        <p:txBody>
          <a:bodyPr>
            <a:normAutofit/>
          </a:bodyPr>
          <a:lstStyle/>
          <a:p>
            <a:pPr algn="l"/>
            <a:r>
              <a:rPr lang="en-US" sz="3200" b="1" i="0" dirty="0">
                <a:effectLst/>
                <a:latin typeface="SSP Local"/>
              </a:rPr>
              <a:t>Creating a Function in R</a:t>
            </a:r>
            <a:endParaRPr lang="en-IN" sz="3200" b="1" i="0" dirty="0">
              <a:effectLst/>
              <a:latin typeface="SSP Local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067D04A-6827-FE62-5391-75A6D62095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276" y="973730"/>
            <a:ext cx="11657452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While applying built-in functions facilitates many common tasks, often we need to create our own function to automate the performance of a particular task.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2125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 declare a user-defined function in R, we use the keyword 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6338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2125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syntax is as follows: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D63384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D6338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function_name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6338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&lt;- function(parameters){ function body 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D6338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D63384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Above, the main components of an R function are: function name, function parameters, and function body. </a:t>
            </a:r>
          </a:p>
        </p:txBody>
      </p:sp>
    </p:spTree>
    <p:extLst>
      <p:ext uri="{BB962C8B-B14F-4D97-AF65-F5344CB8AC3E}">
        <p14:creationId xmlns:p14="http://schemas.microsoft.com/office/powerpoint/2010/main" val="4170122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77CC1-4538-58AD-6419-71AEECF1F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50416"/>
          </a:xfrm>
        </p:spPr>
        <p:txBody>
          <a:bodyPr>
            <a:normAutofit/>
          </a:bodyPr>
          <a:lstStyle/>
          <a:p>
            <a:pPr algn="l"/>
            <a:r>
              <a:rPr lang="en-US" sz="3200" b="1" i="0" dirty="0">
                <a:effectLst/>
                <a:latin typeface="SSP Local"/>
              </a:rPr>
              <a:t>Function Name</a:t>
            </a:r>
            <a:endParaRPr lang="en-IN" sz="3200" b="1" i="0" dirty="0">
              <a:effectLst/>
              <a:latin typeface="SSP Local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428134C-7E4E-0ED0-03F9-18A364A9B7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410" y="1131787"/>
            <a:ext cx="11706495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is the name of the function object that will be stored in the R environment after the function definition and used for calling that function.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solidFill>
                <a:srgbClr val="2125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should be concise but clear and meaningful so that the user who reads our code can easily understand what exactly this function does.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solidFill>
                <a:srgbClr val="2125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solidFill>
                <a:srgbClr val="2125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instance, 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 we need to create a function for calculating the circumference of a circle with a known radius, we'd better call this function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6338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circumference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rather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solidFill>
                <a:srgbClr val="2125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than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6338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function_1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or 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6338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circumference_of_a_circle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0103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77CC1-4538-58AD-6419-71AEECF1F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50416"/>
          </a:xfrm>
        </p:spPr>
        <p:txBody>
          <a:bodyPr>
            <a:normAutofit/>
          </a:bodyPr>
          <a:lstStyle/>
          <a:p>
            <a:pPr algn="l"/>
            <a:r>
              <a:rPr lang="en-US" sz="3200" b="1" i="0" dirty="0">
                <a:effectLst/>
                <a:latin typeface="SSP Local"/>
              </a:rPr>
              <a:t>Function Parameters</a:t>
            </a:r>
            <a:endParaRPr lang="en-IN" sz="3200" b="1" i="0" dirty="0">
              <a:effectLst/>
              <a:latin typeface="SSP Local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428134C-7E4E-0ED0-03F9-18A364A9B7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317" y="703038"/>
            <a:ext cx="11919365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Sometimes, they are called </a:t>
            </a:r>
            <a:r>
              <a:rPr lang="en-US" altLang="en-US" sz="24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formal arguments</a:t>
            </a:r>
            <a:r>
              <a:rPr lang="en-US" altLang="en-US" sz="24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solidFill>
                <a:srgbClr val="2125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 parameters are the variables in the function definition placed inside the parentheses and separated with a comma that will be set to actual values (called arguments) each time we call the function.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solidFill>
                <a:srgbClr val="2125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example: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B4461C-3045-BE19-0E40-B8736C3B2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6048" y="3657603"/>
            <a:ext cx="6023501" cy="2341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897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77CC1-4538-58AD-6419-71AEECF1F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50416"/>
          </a:xfrm>
        </p:spPr>
        <p:txBody>
          <a:bodyPr>
            <a:normAutofit/>
          </a:bodyPr>
          <a:lstStyle/>
          <a:p>
            <a:pPr algn="l"/>
            <a:r>
              <a:rPr lang="en-US" sz="3200" b="1" i="0" dirty="0">
                <a:effectLst/>
                <a:latin typeface="SSP Local"/>
              </a:rPr>
              <a:t>Function Parameters</a:t>
            </a:r>
            <a:endParaRPr lang="en-IN" sz="3200" b="1" i="0" dirty="0">
              <a:effectLst/>
              <a:latin typeface="SSP Local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428134C-7E4E-0ED0-03F9-18A364A9B7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317" y="1811033"/>
            <a:ext cx="1191936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It's possible, even though rarely useful, for a function to have no parameters: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C6CC175-49D2-332C-AFB7-C6E8441924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602" y="3117817"/>
            <a:ext cx="9135122" cy="1157955"/>
          </a:xfrm>
          <a:prstGeom prst="rect">
            <a:avLst/>
          </a:prstGeom>
          <a:solidFill>
            <a:srgbClr val="27282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85698" rIns="0" bIns="8569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 err="1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hello_world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&lt;-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66D9E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(){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A6E2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'Hello, World!'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} print(</a:t>
            </a:r>
            <a:r>
              <a:rPr kumimoji="0" lang="en-US" altLang="en-US" sz="3200" b="0" i="0" u="none" strike="noStrike" cap="none" normalizeH="0" baseline="0" dirty="0" err="1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hello_world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())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53553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77CC1-4538-58AD-6419-71AEECF1F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50416"/>
          </a:xfrm>
        </p:spPr>
        <p:txBody>
          <a:bodyPr>
            <a:normAutofit/>
          </a:bodyPr>
          <a:lstStyle/>
          <a:p>
            <a:pPr algn="l"/>
            <a:r>
              <a:rPr lang="en-US" sz="3200" b="1" i="0" dirty="0">
                <a:effectLst/>
                <a:latin typeface="SSP Local"/>
              </a:rPr>
              <a:t>Function Parameters</a:t>
            </a:r>
            <a:endParaRPr lang="en-IN" sz="3200" b="1" i="0" dirty="0">
              <a:effectLst/>
              <a:latin typeface="SSP Local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428134C-7E4E-0ED0-03F9-18A364A9B7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317" y="701272"/>
            <a:ext cx="11919365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4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Also, some parameters can be set to default values (those related to a typical case) inside the function definition, which then can be reset when calling the function. 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4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Returning to our circumference function, we can set the default radius of a circle as 1, so if we call the function with no argument passed, it will calculate the circumference of a unit circle (i.e., a circle with a radius of 1). 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4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Otherwise, it will calculate the circumference of a circle with the provided radius: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0FE3FEE-AE1E-9974-E552-44DCE0A384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2924" y="3761136"/>
            <a:ext cx="6662692" cy="2327506"/>
          </a:xfrm>
          <a:prstGeom prst="rect">
            <a:avLst/>
          </a:prstGeom>
          <a:solidFill>
            <a:srgbClr val="27282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85698" rIns="0" bIns="8569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circumference &lt;-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66D9E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(r=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AE81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){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AE81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*pi*r }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F8F8F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print(circumference())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F8F8F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print(circumference(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AE81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3633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77CC1-4538-58AD-6419-71AEECF1F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50416"/>
          </a:xfrm>
        </p:spPr>
        <p:txBody>
          <a:bodyPr>
            <a:normAutofit/>
          </a:bodyPr>
          <a:lstStyle/>
          <a:p>
            <a:pPr algn="l"/>
            <a:r>
              <a:rPr lang="en-US" sz="3200" b="1" i="0" dirty="0">
                <a:effectLst/>
                <a:latin typeface="SSP Local"/>
              </a:rPr>
              <a:t>Function Body</a:t>
            </a:r>
            <a:endParaRPr lang="en-IN" sz="3200" b="1" i="0" dirty="0">
              <a:effectLst/>
              <a:latin typeface="SSP Local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428134C-7E4E-0ED0-03F9-18A364A9B7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317" y="1070604"/>
            <a:ext cx="1191936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4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function body is a set of commands inside the curly braces that are run in a predefined order every time we call the function. 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altLang="en-US" sz="2400" dirty="0">
              <a:solidFill>
                <a:srgbClr val="2125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4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other words, in the function body, we place what exactly we need the function to do: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9AB4DD4-3858-B7B5-5F7C-3D1766EC3D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855" y="2844749"/>
            <a:ext cx="10120544" cy="1711953"/>
          </a:xfrm>
          <a:prstGeom prst="rect">
            <a:avLst/>
          </a:prstGeom>
          <a:solidFill>
            <a:srgbClr val="27282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85698" rIns="0" bIns="8569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sum_two_nums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&lt;-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66D9E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(x, y){ </a:t>
            </a:r>
            <a:endParaRPr lang="en-US" altLang="en-US" sz="2000" dirty="0">
              <a:solidFill>
                <a:srgbClr val="F8F8F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	x + 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	}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000" dirty="0">
              <a:solidFill>
                <a:srgbClr val="F8F8F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print(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sum_two_nums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AE81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AE81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))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91807B-9407-F094-F8BA-F100239823DA}"/>
              </a:ext>
            </a:extLst>
          </p:cNvPr>
          <p:cNvSpPr txBox="1"/>
          <p:nvPr/>
        </p:nvSpPr>
        <p:spPr>
          <a:xfrm>
            <a:off x="406154" y="4934597"/>
            <a:ext cx="1156538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Note that the statements in the function body (in the above example – the only statement x + y) should be indented by 2 or 4 spaces, depending on the IDE where we run the code, but the important thing is to be consistent with the indentation throughout the program. </a:t>
            </a:r>
          </a:p>
          <a:p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While it doesn't affect the code performance and isn't obligatory, it makes the code easier to read.</a:t>
            </a:r>
          </a:p>
        </p:txBody>
      </p:sp>
    </p:spTree>
    <p:extLst>
      <p:ext uri="{BB962C8B-B14F-4D97-AF65-F5344CB8AC3E}">
        <p14:creationId xmlns:p14="http://schemas.microsoft.com/office/powerpoint/2010/main" val="1310064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77CC1-4538-58AD-6419-71AEECF1F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50416"/>
          </a:xfrm>
        </p:spPr>
        <p:txBody>
          <a:bodyPr>
            <a:normAutofit/>
          </a:bodyPr>
          <a:lstStyle/>
          <a:p>
            <a:pPr algn="l"/>
            <a:r>
              <a:rPr lang="en-US" sz="3200" b="1" i="0" dirty="0">
                <a:effectLst/>
                <a:latin typeface="SSP Local"/>
              </a:rPr>
              <a:t>Function Body</a:t>
            </a:r>
            <a:endParaRPr lang="en-IN" sz="3200" b="1" i="0" dirty="0">
              <a:effectLst/>
              <a:latin typeface="SSP Local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428134C-7E4E-0ED0-03F9-18A364A9B7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317" y="885938"/>
            <a:ext cx="11919365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we saw from all the above examples, in R, it usually isn't necessary to explicitly include the return statement when defining a function since an R function just automatically returns the last evaluated expression in the function body. 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However, we still can add the return statement inside the function body using the syntax return(</a:t>
            </a:r>
            <a:r>
              <a:rPr lang="en-US" altLang="en-US" sz="2000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expression_to_be_returned</a:t>
            </a:r>
            <a:r>
              <a:rPr lang="en-US" altLang="en-US" sz="20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This becomes inevitable if we need to return more than one result from a function. For example: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6D19336-E313-5B79-B795-16D37EF89D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5248" y="3213557"/>
            <a:ext cx="9175813" cy="2758393"/>
          </a:xfrm>
          <a:prstGeom prst="rect">
            <a:avLst/>
          </a:prstGeom>
          <a:solidFill>
            <a:srgbClr val="27282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85698" rIns="0" bIns="8569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mean_median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&lt;-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6D9E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(vector){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solidFill>
                  <a:srgbClr val="F8F8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mean &lt;- mean(vector)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solidFill>
                  <a:srgbClr val="F8F8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median &lt;- median(vector)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solidFill>
                  <a:srgbClr val="F8F8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return(c(mean, median))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solidFill>
                  <a:srgbClr val="F8F8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}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solidFill>
                <a:srgbClr val="F8F8F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print(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mean_median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(c(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AE81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AE81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AE81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AE81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AE81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)))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2605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77CC1-4538-58AD-6419-71AEECF1F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50416"/>
          </a:xfrm>
        </p:spPr>
        <p:txBody>
          <a:bodyPr>
            <a:normAutofit/>
          </a:bodyPr>
          <a:lstStyle/>
          <a:p>
            <a:pPr algn="l"/>
            <a:r>
              <a:rPr lang="en-US" sz="3200" b="1" i="0" dirty="0">
                <a:effectLst/>
                <a:latin typeface="SSP Local"/>
              </a:rPr>
              <a:t>Function Body</a:t>
            </a:r>
            <a:endParaRPr lang="en-IN" sz="3200" b="1" i="0" dirty="0">
              <a:effectLst/>
              <a:latin typeface="SSP Local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428134C-7E4E-0ED0-03F9-18A364A9B7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317" y="885938"/>
            <a:ext cx="11919365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we saw from all the above examples, in R, it usually isn't necessary to explicitly include the return statement when defining a function since an R function just automatically returns the last evaluated expression in the function body. 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However, we still can add the return statement inside the function body using the syntax return(</a:t>
            </a:r>
            <a:r>
              <a:rPr lang="en-US" altLang="en-US" sz="2000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expression_to_be_returned</a:t>
            </a:r>
            <a:r>
              <a:rPr lang="en-US" altLang="en-US" sz="20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This becomes inevitable if we need to return more than one result from a function. For example: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6D19336-E313-5B79-B795-16D37EF89D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5248" y="3213557"/>
            <a:ext cx="9175813" cy="2758393"/>
          </a:xfrm>
          <a:prstGeom prst="rect">
            <a:avLst/>
          </a:prstGeom>
          <a:solidFill>
            <a:srgbClr val="27282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85698" rIns="0" bIns="8569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mean_median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&lt;-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6D9E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(vector){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solidFill>
                  <a:srgbClr val="F8F8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mean &lt;- mean(vector)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solidFill>
                  <a:srgbClr val="F8F8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median &lt;- median(vector)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solidFill>
                  <a:srgbClr val="F8F8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return(c(mean, median))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solidFill>
                  <a:srgbClr val="F8F8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}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solidFill>
                <a:srgbClr val="F8F8F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print(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mean_median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(c(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AE81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AE81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AE81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AE81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AE81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8F8F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)))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26881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1244</Words>
  <Application>Microsoft Office PowerPoint</Application>
  <PresentationFormat>Widescreen</PresentationFormat>
  <Paragraphs>105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SSP Local</vt:lpstr>
      <vt:lpstr>Times New Roman</vt:lpstr>
      <vt:lpstr>Office Theme</vt:lpstr>
      <vt:lpstr>What Is a Function in R?</vt:lpstr>
      <vt:lpstr>What Is a Function in R?</vt:lpstr>
      <vt:lpstr>Built-in Functions in R</vt:lpstr>
      <vt:lpstr>Built-in Functions in R</vt:lpstr>
      <vt:lpstr>Creating a Function in R</vt:lpstr>
      <vt:lpstr>Function Name</vt:lpstr>
      <vt:lpstr>Function Parameters</vt:lpstr>
      <vt:lpstr>Function Parameters</vt:lpstr>
      <vt:lpstr>Function Parameters</vt:lpstr>
      <vt:lpstr>Function Body</vt:lpstr>
      <vt:lpstr>Function Body</vt:lpstr>
      <vt:lpstr>Function Body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ABC 123</dc:creator>
  <cp:lastModifiedBy>ABC 123</cp:lastModifiedBy>
  <cp:revision>9</cp:revision>
  <dcterms:created xsi:type="dcterms:W3CDTF">2024-08-18T11:38:52Z</dcterms:created>
  <dcterms:modified xsi:type="dcterms:W3CDTF">2024-08-18T13:15:59Z</dcterms:modified>
</cp:coreProperties>
</file>