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24" r:id="rId4"/>
    <p:sldId id="258" r:id="rId5"/>
    <p:sldId id="259" r:id="rId6"/>
    <p:sldId id="260" r:id="rId7"/>
    <p:sldId id="261" r:id="rId8"/>
    <p:sldId id="262" r:id="rId9"/>
    <p:sldId id="288" r:id="rId10"/>
    <p:sldId id="287" r:id="rId11"/>
    <p:sldId id="265" r:id="rId12"/>
    <p:sldId id="266" r:id="rId13"/>
    <p:sldId id="321" r:id="rId14"/>
    <p:sldId id="267" r:id="rId15"/>
    <p:sldId id="268" r:id="rId16"/>
    <p:sldId id="269" r:id="rId17"/>
    <p:sldId id="270" r:id="rId18"/>
    <p:sldId id="326" r:id="rId19"/>
    <p:sldId id="271" r:id="rId20"/>
    <p:sldId id="327" r:id="rId21"/>
    <p:sldId id="272" r:id="rId22"/>
    <p:sldId id="325" r:id="rId23"/>
    <p:sldId id="274" r:id="rId24"/>
    <p:sldId id="275" r:id="rId25"/>
    <p:sldId id="276" r:id="rId26"/>
    <p:sldId id="278" r:id="rId27"/>
    <p:sldId id="263" r:id="rId28"/>
    <p:sldId id="264" r:id="rId29"/>
    <p:sldId id="290" r:id="rId30"/>
    <p:sldId id="291" r:id="rId31"/>
    <p:sldId id="292" r:id="rId32"/>
    <p:sldId id="293" r:id="rId33"/>
    <p:sldId id="294" r:id="rId34"/>
    <p:sldId id="299" r:id="rId35"/>
    <p:sldId id="296" r:id="rId36"/>
    <p:sldId id="298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14" r:id="rId47"/>
    <p:sldId id="313" r:id="rId48"/>
    <p:sldId id="312" r:id="rId49"/>
    <p:sldId id="315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843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2190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803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4983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589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886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582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863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9819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276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126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27F7B-4C8A-4ECE-A894-C295DFBCFBE0}" type="datetimeFigureOut">
              <a:rPr lang="en-IN" smtClean="0"/>
              <a:t>28-09-2021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4474C-AAE9-4984-895A-EB34061DAB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737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09" y="491318"/>
            <a:ext cx="10918209" cy="6114197"/>
          </a:xfrm>
        </p:spPr>
        <p:txBody>
          <a:bodyPr>
            <a:normAutofit/>
          </a:bodyPr>
          <a:lstStyle/>
          <a:p>
            <a:pPr algn="just"/>
            <a:endParaRPr lang="en-IN" b="1" u="sng" dirty="0" smtClean="0">
              <a:solidFill>
                <a:schemeClr val="accent6"/>
              </a:solidFill>
              <a:latin typeface="Perpetua" panose="02020502060401020303" pitchFamily="18" charset="0"/>
            </a:endParaRPr>
          </a:p>
          <a:p>
            <a:pPr algn="just"/>
            <a:r>
              <a:rPr lang="en-IN" b="1" u="sng" dirty="0" smtClean="0">
                <a:solidFill>
                  <a:schemeClr val="accent6"/>
                </a:solidFill>
                <a:latin typeface="Perpetua" panose="02020502060401020303" pitchFamily="18" charset="0"/>
              </a:rPr>
              <a:t>XAMPP</a:t>
            </a:r>
            <a:r>
              <a:rPr lang="en-IN" u="sng" dirty="0" smtClean="0">
                <a:latin typeface="Perpetua" panose="02020502060401020303" pitchFamily="18" charset="0"/>
              </a:rPr>
              <a:t> </a:t>
            </a:r>
            <a:r>
              <a:rPr lang="en-IN" u="sng" dirty="0">
                <a:latin typeface="Perpetua" panose="02020502060401020303" pitchFamily="18" charset="0"/>
              </a:rPr>
              <a:t>is an abbreviation for cross-platform</a:t>
            </a:r>
            <a:r>
              <a:rPr lang="en-IN" dirty="0">
                <a:latin typeface="Perpetua" panose="02020502060401020303" pitchFamily="18" charset="0"/>
              </a:rPr>
              <a:t>, </a:t>
            </a:r>
            <a:r>
              <a:rPr lang="en-IN" b="1" dirty="0">
                <a:solidFill>
                  <a:srgbClr val="00B050"/>
                </a:solidFill>
                <a:latin typeface="Perpetua" panose="02020502060401020303" pitchFamily="18" charset="0"/>
              </a:rPr>
              <a:t>Apache, MySQL, PHP and Perl</a:t>
            </a:r>
            <a:r>
              <a:rPr lang="en-IN" dirty="0">
                <a:solidFill>
                  <a:srgbClr val="C00000"/>
                </a:solidFill>
                <a:latin typeface="Perpetua" panose="02020502060401020303" pitchFamily="18" charset="0"/>
              </a:rPr>
              <a:t>, </a:t>
            </a:r>
            <a:endParaRPr lang="en-IN" dirty="0" smtClean="0">
              <a:solidFill>
                <a:srgbClr val="C00000"/>
              </a:solidFill>
              <a:latin typeface="Perpetua" panose="02020502060401020303" pitchFamily="18" charset="0"/>
            </a:endParaRPr>
          </a:p>
          <a:p>
            <a:pPr lvl="1" algn="just"/>
            <a:r>
              <a:rPr lang="en-IN" dirty="0" smtClean="0">
                <a:latin typeface="Perpetua" panose="02020502060401020303" pitchFamily="18" charset="0"/>
              </a:rPr>
              <a:t> </a:t>
            </a:r>
            <a:r>
              <a:rPr lang="en-IN" dirty="0">
                <a:latin typeface="Perpetua" panose="02020502060401020303" pitchFamily="18" charset="0"/>
              </a:rPr>
              <a:t>it allows you to build WordPress site offline, on a local web server on your </a:t>
            </a:r>
            <a:r>
              <a:rPr lang="en-IN" dirty="0" smtClean="0">
                <a:latin typeface="Perpetua" panose="02020502060401020303" pitchFamily="18" charset="0"/>
              </a:rPr>
              <a:t>computer</a:t>
            </a:r>
          </a:p>
          <a:p>
            <a:pPr lvl="1" algn="just"/>
            <a:endParaRPr lang="en-IN" dirty="0" smtClean="0">
              <a:latin typeface="Perpetua" panose="02020502060401020303" pitchFamily="18" charset="0"/>
            </a:endParaRPr>
          </a:p>
          <a:p>
            <a:pPr algn="just"/>
            <a:r>
              <a:rPr lang="en-IN" dirty="0" smtClean="0">
                <a:latin typeface="Perpetua" panose="02020502060401020303" pitchFamily="18" charset="0"/>
              </a:rPr>
              <a:t>This </a:t>
            </a:r>
            <a:r>
              <a:rPr lang="en-IN" dirty="0">
                <a:latin typeface="Perpetua" panose="02020502060401020303" pitchFamily="18" charset="0"/>
              </a:rPr>
              <a:t>simple and lightweight solution works on Windows, Linux, and Mac – hence the “cross-platform” </a:t>
            </a:r>
            <a:r>
              <a:rPr lang="en-IN" dirty="0" smtClean="0">
                <a:latin typeface="Perpetua" panose="02020502060401020303" pitchFamily="18" charset="0"/>
              </a:rPr>
              <a:t>is used for XAMPP</a:t>
            </a:r>
          </a:p>
          <a:p>
            <a:pPr algn="just"/>
            <a:endParaRPr lang="en-IN" dirty="0">
              <a:latin typeface="Perpetua" panose="02020502060401020303" pitchFamily="18" charset="0"/>
            </a:endParaRPr>
          </a:p>
          <a:p>
            <a:pPr algn="just"/>
            <a:r>
              <a:rPr lang="en-IN" dirty="0">
                <a:latin typeface="Perpetua" panose="02020502060401020303" pitchFamily="18" charset="0"/>
              </a:rPr>
              <a:t>Since WordPress isn’t a stand-alone application, XAMPP provides two essential components for its installation – </a:t>
            </a:r>
            <a:r>
              <a:rPr lang="en-IN" b="1" u="sng" dirty="0">
                <a:solidFill>
                  <a:srgbClr val="C00000"/>
                </a:solidFill>
                <a:latin typeface="Perpetua" panose="02020502060401020303" pitchFamily="18" charset="0"/>
              </a:rPr>
              <a:t>Apache</a:t>
            </a:r>
            <a:r>
              <a:rPr lang="en-IN" u="sng" dirty="0">
                <a:latin typeface="Perpetua" panose="02020502060401020303" pitchFamily="18" charset="0"/>
              </a:rPr>
              <a:t>, which is used to create the local server</a:t>
            </a:r>
            <a:r>
              <a:rPr lang="en-IN" dirty="0">
                <a:latin typeface="Perpetua" panose="02020502060401020303" pitchFamily="18" charset="0"/>
              </a:rPr>
              <a:t>, and </a:t>
            </a:r>
            <a:r>
              <a:rPr lang="en-IN" b="1" u="sng" dirty="0">
                <a:solidFill>
                  <a:srgbClr val="C00000"/>
                </a:solidFill>
                <a:latin typeface="Perpetua" panose="02020502060401020303" pitchFamily="18" charset="0"/>
              </a:rPr>
              <a:t>MySQL</a:t>
            </a:r>
            <a:r>
              <a:rPr lang="en-IN" u="sng" dirty="0">
                <a:latin typeface="Perpetua" panose="02020502060401020303" pitchFamily="18" charset="0"/>
              </a:rPr>
              <a:t> which you can use as a database for your </a:t>
            </a:r>
            <a:r>
              <a:rPr lang="en-IN" u="sng" dirty="0" smtClean="0">
                <a:latin typeface="Perpetua" panose="02020502060401020303" pitchFamily="18" charset="0"/>
              </a:rPr>
              <a:t>website</a:t>
            </a:r>
            <a:endParaRPr lang="en-IN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691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>
                <a:latin typeface="Perpetua" panose="02020502060401020303" pitchFamily="18" charset="0"/>
              </a:rPr>
              <a:t>A </a:t>
            </a:r>
            <a:r>
              <a:rPr lang="en-IN" b="1" dirty="0">
                <a:latin typeface="Perpetua" panose="02020502060401020303" pitchFamily="18" charset="0"/>
              </a:rPr>
              <a:t>domain</a:t>
            </a:r>
            <a:r>
              <a:rPr lang="en-IN" dirty="0">
                <a:latin typeface="Perpetua" panose="02020502060401020303" pitchFamily="18" charset="0"/>
              </a:rPr>
              <a:t> is the name of a </a:t>
            </a:r>
            <a:r>
              <a:rPr lang="en-IN" b="1" dirty="0">
                <a:latin typeface="Perpetua" panose="02020502060401020303" pitchFamily="18" charset="0"/>
              </a:rPr>
              <a:t>website</a:t>
            </a:r>
            <a:r>
              <a:rPr lang="en-IN" dirty="0">
                <a:latin typeface="Perpetua" panose="02020502060401020303" pitchFamily="18" charset="0"/>
              </a:rPr>
              <a:t>, a URL is how to find a </a:t>
            </a:r>
            <a:r>
              <a:rPr lang="en-IN" b="1" dirty="0">
                <a:latin typeface="Perpetua" panose="02020502060401020303" pitchFamily="18" charset="0"/>
              </a:rPr>
              <a:t>website</a:t>
            </a:r>
            <a:r>
              <a:rPr lang="en-IN" dirty="0">
                <a:latin typeface="Perpetua" panose="02020502060401020303" pitchFamily="18" charset="0"/>
              </a:rPr>
              <a:t>, and a </a:t>
            </a:r>
            <a:r>
              <a:rPr lang="en-IN" b="1" dirty="0">
                <a:latin typeface="Perpetua" panose="02020502060401020303" pitchFamily="18" charset="0"/>
              </a:rPr>
              <a:t>website</a:t>
            </a:r>
            <a:r>
              <a:rPr lang="en-IN" dirty="0">
                <a:latin typeface="Perpetua" panose="02020502060401020303" pitchFamily="18" charset="0"/>
              </a:rPr>
              <a:t> is what people see and interact with when they get </a:t>
            </a:r>
            <a:r>
              <a:rPr lang="en-IN" dirty="0" smtClean="0">
                <a:latin typeface="Perpetua" panose="02020502060401020303" pitchFamily="18" charset="0"/>
              </a:rPr>
              <a:t>there</a:t>
            </a:r>
            <a:endParaRPr lang="en-IN" dirty="0">
              <a:latin typeface="Perpetua" panose="02020502060401020303" pitchFamily="18" charset="0"/>
            </a:endParaRPr>
          </a:p>
          <a:p>
            <a:pPr marL="0" indent="0" algn="just">
              <a:buNone/>
            </a:pPr>
            <a:endParaRPr lang="en-IN" dirty="0" smtClean="0">
              <a:latin typeface="Perpetua" panose="02020502060401020303" pitchFamily="18" charset="0"/>
            </a:endParaRPr>
          </a:p>
          <a:p>
            <a:pPr algn="just"/>
            <a:r>
              <a:rPr lang="en-IN" dirty="0" smtClean="0">
                <a:latin typeface="Perpetua" panose="02020502060401020303" pitchFamily="18" charset="0"/>
              </a:rPr>
              <a:t>when </a:t>
            </a:r>
            <a:r>
              <a:rPr lang="en-IN" dirty="0">
                <a:latin typeface="Perpetua" panose="02020502060401020303" pitchFamily="18" charset="0"/>
              </a:rPr>
              <a:t>you buy a </a:t>
            </a:r>
            <a:r>
              <a:rPr lang="en-IN" b="1" dirty="0">
                <a:latin typeface="Perpetua" panose="02020502060401020303" pitchFamily="18" charset="0"/>
              </a:rPr>
              <a:t>domain</a:t>
            </a:r>
            <a:r>
              <a:rPr lang="en-IN" dirty="0">
                <a:latin typeface="Perpetua" panose="02020502060401020303" pitchFamily="18" charset="0"/>
              </a:rPr>
              <a:t>, you have purchased the name for your site, but you still need to build the </a:t>
            </a:r>
            <a:r>
              <a:rPr lang="en-IN" dirty="0" smtClean="0">
                <a:latin typeface="Perpetua" panose="02020502060401020303" pitchFamily="18" charset="0"/>
              </a:rPr>
              <a:t>site</a:t>
            </a:r>
            <a:endParaRPr lang="en-IN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790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 smtClean="0">
                <a:latin typeface="Perpetua" panose="02020502060401020303" pitchFamily="18" charset="0"/>
              </a:rPr>
              <a:t>Why </a:t>
            </a:r>
            <a:r>
              <a:rPr lang="en-IN" dirty="0">
                <a:latin typeface="Perpetua" panose="02020502060401020303" pitchFamily="18" charset="0"/>
              </a:rPr>
              <a:t>and how developers are using WordPress local server. </a:t>
            </a:r>
          </a:p>
          <a:p>
            <a:pPr lvl="1" algn="just"/>
            <a:r>
              <a:rPr lang="en-IN" dirty="0">
                <a:latin typeface="Perpetua" panose="02020502060401020303" pitchFamily="18" charset="0"/>
              </a:rPr>
              <a:t>I</a:t>
            </a:r>
            <a:r>
              <a:rPr lang="en-IN" dirty="0" smtClean="0">
                <a:latin typeface="Perpetua" panose="02020502060401020303" pitchFamily="18" charset="0"/>
              </a:rPr>
              <a:t>t </a:t>
            </a:r>
            <a:r>
              <a:rPr lang="en-IN" dirty="0">
                <a:latin typeface="Perpetua" panose="02020502060401020303" pitchFamily="18" charset="0"/>
              </a:rPr>
              <a:t>allows them to create a local copy of the site in which they can try out new plugin updates before implementing them on its live </a:t>
            </a:r>
            <a:r>
              <a:rPr lang="en-IN" dirty="0" smtClean="0">
                <a:latin typeface="Perpetua" panose="02020502060401020303" pitchFamily="18" charset="0"/>
              </a:rPr>
              <a:t>version</a:t>
            </a:r>
          </a:p>
          <a:p>
            <a:pPr marL="457200" lvl="1" indent="0" algn="just">
              <a:buNone/>
            </a:pPr>
            <a:endParaRPr lang="en-IN" dirty="0">
              <a:latin typeface="Perpetua" panose="02020502060401020303" pitchFamily="18" charset="0"/>
            </a:endParaRPr>
          </a:p>
          <a:p>
            <a:pPr algn="just"/>
            <a:r>
              <a:rPr lang="en-IN" dirty="0">
                <a:latin typeface="Perpetua" panose="02020502060401020303" pitchFamily="18" charset="0"/>
              </a:rPr>
              <a:t>This way they can prevent and spot potential errors and issues that might </a:t>
            </a:r>
            <a:r>
              <a:rPr lang="en-IN" dirty="0" smtClean="0">
                <a:latin typeface="Perpetua" panose="02020502060401020303" pitchFamily="18" charset="0"/>
              </a:rPr>
              <a:t>occur</a:t>
            </a:r>
          </a:p>
          <a:p>
            <a:pPr marL="0" indent="0" algn="just">
              <a:buNone/>
            </a:pPr>
            <a:endParaRPr lang="en-IN" dirty="0">
              <a:latin typeface="Perpetua" panose="02020502060401020303" pitchFamily="18" charset="0"/>
            </a:endParaRPr>
          </a:p>
          <a:p>
            <a:pPr algn="just"/>
            <a:r>
              <a:rPr lang="en-IN" dirty="0">
                <a:latin typeface="Perpetua" panose="02020502060401020303" pitchFamily="18" charset="0"/>
              </a:rPr>
              <a:t>Let us learn how to locally host a website on </a:t>
            </a:r>
            <a:r>
              <a:rPr lang="en-IN" dirty="0" smtClean="0">
                <a:latin typeface="Perpetua" panose="02020502060401020303" pitchFamily="18" charset="0"/>
              </a:rPr>
              <a:t>Windows</a:t>
            </a:r>
            <a:r>
              <a:rPr lang="en-IN" dirty="0">
                <a:latin typeface="Perpetua" panose="02020502060401020303" pitchFamily="18" charset="0"/>
              </a:rPr>
              <a:t>, Mac, or Linux.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68791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75" y="736980"/>
            <a:ext cx="11272850" cy="562287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80459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89" y="450377"/>
            <a:ext cx="10055647" cy="559352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28421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10" y="300251"/>
            <a:ext cx="11020680" cy="531253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03058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89" y="523092"/>
            <a:ext cx="5753244" cy="41853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697" y="523092"/>
            <a:ext cx="5511208" cy="422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54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904" y="105840"/>
            <a:ext cx="6219825" cy="363364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029" y="4019266"/>
            <a:ext cx="6725573" cy="283873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883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26" y="559558"/>
            <a:ext cx="10260064" cy="506630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80558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011" y="0"/>
            <a:ext cx="11341289" cy="71104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</a:rPr>
              <a:t>How to run your first </a:t>
            </a:r>
            <a:r>
              <a:rPr lang="en-IN" sz="1800" dirty="0" err="1" smtClean="0">
                <a:latin typeface="Perpetua" panose="02020502060401020303" pitchFamily="18" charset="0"/>
              </a:rPr>
              <a:t>php</a:t>
            </a:r>
            <a:r>
              <a:rPr lang="en-IN" sz="1800" dirty="0" smtClean="0">
                <a:latin typeface="Perpetua" panose="02020502060401020303" pitchFamily="18" charset="0"/>
              </a:rPr>
              <a:t> program with XAMPP server?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</a:rPr>
              <a:t>PHP  ;   XAMPP Server; </a:t>
            </a:r>
            <a:r>
              <a:rPr lang="en-IN" sz="1800" dirty="0" smtClean="0">
                <a:solidFill>
                  <a:srgbClr val="C00000"/>
                </a:solidFill>
                <a:latin typeface="Perpetua" panose="02020502060401020303" pitchFamily="18" charset="0"/>
              </a:rPr>
              <a:t>Install location is C: \</a:t>
            </a:r>
            <a:r>
              <a:rPr lang="en-IN" sz="1800" dirty="0" err="1" smtClean="0">
                <a:solidFill>
                  <a:srgbClr val="C00000"/>
                </a:solidFill>
                <a:latin typeface="Perpetua" panose="02020502060401020303" pitchFamily="18" charset="0"/>
                <a:sym typeface="Wingdings" panose="05000000000000000000" pitchFamily="2" charset="2"/>
              </a:rPr>
              <a:t>Xampp</a:t>
            </a:r>
            <a:endParaRPr lang="en-IN" sz="1800" dirty="0" smtClean="0">
              <a:solidFill>
                <a:srgbClr val="C00000"/>
              </a:solidFill>
              <a:latin typeface="Perpetua" panose="02020502060401020303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      </a:t>
            </a:r>
            <a:r>
              <a:rPr lang="en-IN" sz="1800" dirty="0" smtClean="0">
                <a:solidFill>
                  <a:srgbClr val="C00000"/>
                </a:solidFill>
                <a:latin typeface="Perpetua" panose="02020502060401020303" pitchFamily="18" charset="0"/>
                <a:sym typeface="Wingdings" panose="05000000000000000000" pitchFamily="2" charset="2"/>
              </a:rPr>
              <a:t>After Installation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Go to </a:t>
            </a:r>
            <a:r>
              <a:rPr lang="en-IN" sz="1800" dirty="0" err="1" smtClean="0">
                <a:latin typeface="Perpetua" panose="02020502060401020303" pitchFamily="18" charset="0"/>
                <a:sym typeface="Wingdings" panose="05000000000000000000" pitchFamily="2" charset="2"/>
              </a:rPr>
              <a:t>Xampp</a:t>
            </a: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 folder in C: Drive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</a:t>
            </a:r>
            <a:r>
              <a:rPr lang="en-IN" sz="1800" dirty="0" err="1" smtClean="0">
                <a:latin typeface="Perpetua" panose="02020502060401020303" pitchFamily="18" charset="0"/>
                <a:sym typeface="Wingdings" panose="05000000000000000000" pitchFamily="2" charset="2"/>
              </a:rPr>
              <a:t>Goto</a:t>
            </a: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 </a:t>
            </a:r>
            <a:r>
              <a:rPr lang="en-IN" sz="1800" dirty="0" err="1" smtClean="0">
                <a:latin typeface="Perpetua" panose="02020502060401020303" pitchFamily="18" charset="0"/>
                <a:sym typeface="Wingdings" panose="05000000000000000000" pitchFamily="2" charset="2"/>
              </a:rPr>
              <a:t>htdocs</a:t>
            </a:r>
            <a:endParaRPr lang="en-IN" sz="1800" dirty="0" smtClean="0">
              <a:latin typeface="Perpetua" panose="02020502060401020303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Create a new folder and rename it with your project name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</a:t>
            </a:r>
            <a:r>
              <a:rPr lang="en-IN" sz="1800" dirty="0" err="1" smtClean="0">
                <a:latin typeface="Perpetua" panose="02020502060401020303" pitchFamily="18" charset="0"/>
                <a:sym typeface="Wingdings" panose="05000000000000000000" pitchFamily="2" charset="2"/>
              </a:rPr>
              <a:t>Goto</a:t>
            </a: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 new folder and create a new file with </a:t>
            </a:r>
            <a:r>
              <a:rPr lang="en-IN" sz="1800" dirty="0" err="1" smtClean="0">
                <a:latin typeface="Perpetua" panose="02020502060401020303" pitchFamily="18" charset="0"/>
                <a:sym typeface="Wingdings" panose="05000000000000000000" pitchFamily="2" charset="2"/>
              </a:rPr>
              <a:t>filename.php</a:t>
            </a: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 extension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Open it with notepad++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Save the file using </a:t>
            </a:r>
            <a:r>
              <a:rPr lang="en-IN" sz="1800" dirty="0" err="1" smtClean="0">
                <a:latin typeface="Perpetua" panose="02020502060401020303" pitchFamily="18" charset="0"/>
                <a:sym typeface="Wingdings" panose="05000000000000000000" pitchFamily="2" charset="2"/>
              </a:rPr>
              <a:t>Ctrl+S</a:t>
            </a:r>
            <a:endParaRPr lang="en-IN" sz="1800" dirty="0" smtClean="0">
              <a:latin typeface="Perpetua" panose="02020502060401020303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      </a:t>
            </a:r>
            <a:r>
              <a:rPr lang="en-IN" sz="1800" dirty="0" err="1" smtClean="0">
                <a:solidFill>
                  <a:srgbClr val="C00000"/>
                </a:solidFill>
                <a:latin typeface="Perpetua" panose="02020502060401020303" pitchFamily="18" charset="0"/>
                <a:sym typeface="Wingdings" panose="05000000000000000000" pitchFamily="2" charset="2"/>
              </a:rPr>
              <a:t>Goto</a:t>
            </a:r>
            <a:r>
              <a:rPr lang="en-IN" sz="1800" dirty="0" smtClean="0">
                <a:solidFill>
                  <a:srgbClr val="C00000"/>
                </a:solidFill>
                <a:latin typeface="Perpetua" panose="02020502060401020303" pitchFamily="18" charset="0"/>
                <a:sym typeface="Wingdings" panose="05000000000000000000" pitchFamily="2" charset="2"/>
              </a:rPr>
              <a:t> control panel and type </a:t>
            </a:r>
            <a:r>
              <a:rPr lang="en-IN" sz="1800" dirty="0" err="1" smtClean="0">
                <a:solidFill>
                  <a:srgbClr val="C00000"/>
                </a:solidFill>
                <a:latin typeface="Perpetua" panose="02020502060401020303" pitchFamily="18" charset="0"/>
                <a:sym typeface="Wingdings" panose="05000000000000000000" pitchFamily="2" charset="2"/>
              </a:rPr>
              <a:t>xampp</a:t>
            </a:r>
            <a:endParaRPr lang="en-IN" sz="1800" dirty="0" smtClean="0">
              <a:solidFill>
                <a:srgbClr val="C00000"/>
              </a:solidFill>
              <a:latin typeface="Perpetua" panose="02020502060401020303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You will get XAMPP control panel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Click on it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Start Apache server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            </a:t>
            </a:r>
            <a:r>
              <a:rPr lang="en-IN" sz="1800" dirty="0" err="1" smtClean="0">
                <a:solidFill>
                  <a:srgbClr val="C00000"/>
                </a:solidFill>
                <a:latin typeface="Perpetua" panose="02020502060401020303" pitchFamily="18" charset="0"/>
                <a:sym typeface="Wingdings" panose="05000000000000000000" pitchFamily="2" charset="2"/>
              </a:rPr>
              <a:t>Goto</a:t>
            </a:r>
            <a:r>
              <a:rPr lang="en-IN" sz="1800" dirty="0" smtClean="0">
                <a:solidFill>
                  <a:srgbClr val="C00000"/>
                </a:solidFill>
                <a:latin typeface="Perpetua" panose="02020502060401020303" pitchFamily="18" charset="0"/>
                <a:sym typeface="Wingdings" panose="05000000000000000000" pitchFamily="2" charset="2"/>
              </a:rPr>
              <a:t> browser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Type localhost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You will get the XAMPP server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	Type localhost/Project    </a:t>
            </a:r>
          </a:p>
          <a:p>
            <a:pPr marL="0" indent="0">
              <a:buNone/>
            </a:pPr>
            <a:r>
              <a:rPr lang="en-IN" sz="1800" dirty="0">
                <a:latin typeface="Perpetua" panose="02020502060401020303" pitchFamily="18" charset="0"/>
                <a:sym typeface="Wingdings" panose="05000000000000000000" pitchFamily="2" charset="2"/>
              </a:rPr>
              <a:t>	</a:t>
            </a: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		You </a:t>
            </a:r>
            <a:r>
              <a:rPr lang="en-IN" sz="1800" dirty="0">
                <a:latin typeface="Perpetua" panose="02020502060401020303" pitchFamily="18" charset="0"/>
                <a:sym typeface="Wingdings" panose="05000000000000000000" pitchFamily="2" charset="2"/>
              </a:rPr>
              <a:t>will get the code link displayed and you can run your </a:t>
            </a: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first PHP code on XAMPP server</a:t>
            </a:r>
          </a:p>
          <a:p>
            <a:pPr marL="0" indent="0">
              <a:buNone/>
            </a:pPr>
            <a:r>
              <a:rPr lang="en-IN" sz="1800" dirty="0" smtClean="0">
                <a:latin typeface="Perpetua" panose="02020502060401020303" pitchFamily="18" charset="0"/>
                <a:sym typeface="Wingdings" panose="05000000000000000000" pitchFamily="2" charset="2"/>
              </a:rPr>
              <a:t>  This is how you run your first program in XAMPP</a:t>
            </a:r>
            <a:endParaRPr lang="en-IN" sz="1800" dirty="0" smtClean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IN" sz="1800" dirty="0" smtClean="0">
              <a:solidFill>
                <a:srgbClr val="C00000"/>
              </a:solidFill>
              <a:latin typeface="Perpetua" panose="02020502060401020303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295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380" y="0"/>
            <a:ext cx="5463868" cy="33230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927" y="3497665"/>
            <a:ext cx="6134100" cy="30289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021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476" y="382139"/>
            <a:ext cx="8389008" cy="337099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107" y="4266347"/>
            <a:ext cx="6801561" cy="22369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Down Arrow 5"/>
          <p:cNvSpPr/>
          <p:nvPr/>
        </p:nvSpPr>
        <p:spPr>
          <a:xfrm flipV="1">
            <a:off x="2524836" y="2756849"/>
            <a:ext cx="218364" cy="4640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453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96" y="0"/>
            <a:ext cx="5434938" cy="340334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934" y="3403348"/>
            <a:ext cx="6362345" cy="28003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32097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71" y="464023"/>
            <a:ext cx="11195713" cy="54864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43735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099" y="764275"/>
            <a:ext cx="9178889" cy="410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21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082" y="668029"/>
            <a:ext cx="3695700" cy="9144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607" y="1937484"/>
            <a:ext cx="3686175" cy="5810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027" y="2781442"/>
            <a:ext cx="6840435" cy="278684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24955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009" y="209338"/>
            <a:ext cx="4655522" cy="305476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009" y="3631370"/>
            <a:ext cx="4671683" cy="27967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7328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>
                <a:latin typeface="Perpetua" panose="02020502060401020303" pitchFamily="18" charset="0"/>
              </a:rPr>
              <a:t>Create an online course database</a:t>
            </a:r>
          </a:p>
          <a:p>
            <a:pPr marL="0" indent="0">
              <a:buNone/>
            </a:pPr>
            <a:r>
              <a:rPr lang="en-IN" dirty="0" smtClean="0">
                <a:latin typeface="Perpetua" panose="02020502060401020303" pitchFamily="18" charset="0"/>
              </a:rPr>
              <a:t>Import the </a:t>
            </a:r>
            <a:r>
              <a:rPr lang="en-IN" dirty="0" err="1" smtClean="0">
                <a:latin typeface="Perpetua" panose="02020502060401020303" pitchFamily="18" charset="0"/>
              </a:rPr>
              <a:t>sql</a:t>
            </a:r>
            <a:r>
              <a:rPr lang="en-IN" dirty="0" smtClean="0">
                <a:latin typeface="Perpetua" panose="02020502060401020303" pitchFamily="18" charset="0"/>
              </a:rPr>
              <a:t> file given in the package</a:t>
            </a:r>
          </a:p>
          <a:p>
            <a:pPr marL="0" indent="0">
              <a:buNone/>
            </a:pPr>
            <a:endParaRPr lang="en-IN" dirty="0">
              <a:latin typeface="Perpetua" panose="02020502060401020303" pitchFamily="18" charset="0"/>
            </a:endParaRPr>
          </a:p>
          <a:p>
            <a:pPr marL="0" indent="0">
              <a:buNone/>
            </a:pPr>
            <a:endParaRPr lang="en-IN" dirty="0" smtClean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189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999" y="1214651"/>
            <a:ext cx="8450570" cy="371986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cxnSp>
        <p:nvCxnSpPr>
          <p:cNvPr id="4" name="Straight Arrow Connector 3"/>
          <p:cNvCxnSpPr/>
          <p:nvPr/>
        </p:nvCxnSpPr>
        <p:spPr>
          <a:xfrm flipV="1">
            <a:off x="1473958" y="1583140"/>
            <a:ext cx="4531057" cy="186974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922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267" y="1105470"/>
            <a:ext cx="7896108" cy="374751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11810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214" y="805218"/>
            <a:ext cx="7184640" cy="390510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1846997" y="539865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Perpetua" panose="02020502060401020303" pitchFamily="18" charset="0"/>
              </a:rPr>
              <a:t>First </a:t>
            </a:r>
            <a:r>
              <a:rPr lang="en-IN" dirty="0" smtClean="0">
                <a:latin typeface="Perpetua" panose="02020502060401020303" pitchFamily="18" charset="0"/>
              </a:rPr>
              <a:t> we will work on Admin </a:t>
            </a:r>
            <a:r>
              <a:rPr lang="en-IN" dirty="0">
                <a:latin typeface="Perpetua" panose="02020502060401020303" pitchFamily="18" charset="0"/>
              </a:rPr>
              <a:t>Panel</a:t>
            </a:r>
          </a:p>
          <a:p>
            <a:r>
              <a:rPr lang="en-IN" dirty="0" smtClean="0">
                <a:latin typeface="Perpetua" panose="02020502060401020303" pitchFamily="18" charset="0"/>
              </a:rPr>
              <a:t>Secondly we will use User </a:t>
            </a:r>
            <a:r>
              <a:rPr lang="en-IN" dirty="0">
                <a:latin typeface="Perpetua" panose="02020502060401020303" pitchFamily="18" charset="0"/>
              </a:rPr>
              <a:t>Panel</a:t>
            </a:r>
          </a:p>
        </p:txBody>
      </p:sp>
    </p:spTree>
    <p:extLst>
      <p:ext uri="{BB962C8B-B14F-4D97-AF65-F5344CB8AC3E}">
        <p14:creationId xmlns:p14="http://schemas.microsoft.com/office/powerpoint/2010/main" val="1769252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412" y="1166812"/>
            <a:ext cx="6353175" cy="4524375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1558834" y="1402080"/>
            <a:ext cx="3117669" cy="2725783"/>
          </a:xfrm>
          <a:prstGeom prst="straightConnector1">
            <a:avLst/>
          </a:prstGeom>
          <a:ln w="4762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822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267" y="229595"/>
            <a:ext cx="5457825" cy="24955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5267" y="3898995"/>
            <a:ext cx="5762625" cy="21717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53062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295" y="278500"/>
            <a:ext cx="5229225" cy="2343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916" y="3563771"/>
            <a:ext cx="5237683" cy="266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04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470" y="141087"/>
            <a:ext cx="9686949" cy="480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224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7673" y="1064525"/>
            <a:ext cx="11573300" cy="6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545454"/>
                </a:solidFill>
                <a:latin typeface="proxima-nova"/>
              </a:rPr>
              <a:t>A WordPress localhost setup is much more secure as it offers you a personal and private playground, away from any potential threats.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1856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7" y="938212"/>
            <a:ext cx="7705725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62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696" y="768255"/>
            <a:ext cx="8439150" cy="40386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83470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42" y="651184"/>
            <a:ext cx="5636525" cy="408459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98192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04" y="430749"/>
            <a:ext cx="5786650" cy="400507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505" y="430749"/>
            <a:ext cx="5568286" cy="400507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91830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37" y="354842"/>
            <a:ext cx="10495018" cy="3295863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 flipV="1">
            <a:off x="846162" y="2995612"/>
            <a:ext cx="300251" cy="6550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29432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674" y="641444"/>
            <a:ext cx="6534150" cy="3731383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 flipV="1">
            <a:off x="6755642" y="4217158"/>
            <a:ext cx="354842" cy="7834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76953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587" y="1162050"/>
            <a:ext cx="6600825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49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latin typeface="Perpetua" panose="02020502060401020303" pitchFamily="18" charset="0"/>
              </a:rPr>
              <a:t>Create database</a:t>
            </a:r>
          </a:p>
          <a:p>
            <a:r>
              <a:rPr lang="en-IN" dirty="0" err="1" smtClean="0">
                <a:latin typeface="Perpetua" panose="02020502060401020303" pitchFamily="18" charset="0"/>
              </a:rPr>
              <a:t>Goto</a:t>
            </a:r>
            <a:r>
              <a:rPr lang="en-IN" dirty="0" smtClean="0">
                <a:latin typeface="Perpetua" panose="02020502060401020303" pitchFamily="18" charset="0"/>
              </a:rPr>
              <a:t> localhost again</a:t>
            </a:r>
          </a:p>
          <a:p>
            <a:r>
              <a:rPr lang="en-IN" dirty="0" smtClean="0">
                <a:latin typeface="Perpetua" panose="02020502060401020303" pitchFamily="18" charset="0"/>
              </a:rPr>
              <a:t>Click on </a:t>
            </a:r>
            <a:r>
              <a:rPr lang="en-IN" dirty="0" err="1" smtClean="0">
                <a:latin typeface="Perpetua" panose="02020502060401020303" pitchFamily="18" charset="0"/>
              </a:rPr>
              <a:t>phpMyAdmin</a:t>
            </a:r>
            <a:endParaRPr lang="en-IN" dirty="0" smtClean="0">
              <a:latin typeface="Perpetua" panose="02020502060401020303" pitchFamily="18" charset="0"/>
            </a:endParaRPr>
          </a:p>
          <a:p>
            <a:pPr lvl="1"/>
            <a:r>
              <a:rPr lang="en-IN" dirty="0" smtClean="0">
                <a:latin typeface="Perpetua" panose="02020502060401020303" pitchFamily="18" charset="0"/>
              </a:rPr>
              <a:t>New</a:t>
            </a:r>
          </a:p>
          <a:p>
            <a:pPr lvl="2"/>
            <a:r>
              <a:rPr lang="en-IN" dirty="0" err="1" smtClean="0">
                <a:latin typeface="Perpetua" panose="02020502060401020303" pitchFamily="18" charset="0"/>
              </a:rPr>
              <a:t>wpdp</a:t>
            </a:r>
            <a:endParaRPr lang="en-IN" dirty="0" smtClean="0">
              <a:latin typeface="Perpetua" panose="02020502060401020303" pitchFamily="18" charset="0"/>
            </a:endParaRPr>
          </a:p>
          <a:p>
            <a:pPr lvl="2"/>
            <a:endParaRPr lang="en-IN" dirty="0" smtClean="0"/>
          </a:p>
          <a:p>
            <a:pPr lvl="2"/>
            <a:endParaRPr lang="en-IN" dirty="0"/>
          </a:p>
          <a:p>
            <a:pPr marL="914400" lvl="2" indent="0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23027653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728787"/>
            <a:ext cx="9067800" cy="3400425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 flipH="1" flipV="1">
            <a:off x="9498842" y="2101755"/>
            <a:ext cx="150125" cy="6414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12091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735" y="135836"/>
            <a:ext cx="6391275" cy="250500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735" y="3613031"/>
            <a:ext cx="6781800" cy="278776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5" name="Straight Arrow Connector 4"/>
          <p:cNvCxnSpPr/>
          <p:nvPr/>
        </p:nvCxnSpPr>
        <p:spPr>
          <a:xfrm flipV="1">
            <a:off x="1364776" y="1748156"/>
            <a:ext cx="2961564" cy="132383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5898108" y="2530947"/>
            <a:ext cx="3292735" cy="115551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3103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46161"/>
            <a:ext cx="10515600" cy="5330802"/>
          </a:xfrm>
        </p:spPr>
        <p:txBody>
          <a:bodyPr/>
          <a:lstStyle/>
          <a:p>
            <a:r>
              <a:rPr lang="en-IN" dirty="0" smtClean="0"/>
              <a:t>Now go back to localhost—</a:t>
            </a:r>
            <a:r>
              <a:rPr lang="en-IN" dirty="0" err="1" smtClean="0"/>
              <a:t>wordpress</a:t>
            </a:r>
            <a:r>
              <a:rPr lang="en-IN" dirty="0" smtClean="0"/>
              <a:t> setup configuration</a:t>
            </a:r>
          </a:p>
          <a:p>
            <a:r>
              <a:rPr lang="en-IN" dirty="0" smtClean="0"/>
              <a:t>Click on </a:t>
            </a:r>
            <a:r>
              <a:rPr lang="en-IN" u="sng" dirty="0" smtClean="0">
                <a:solidFill>
                  <a:schemeClr val="accent1"/>
                </a:solidFill>
              </a:rPr>
              <a:t>Let’s go</a:t>
            </a:r>
          </a:p>
          <a:p>
            <a:endParaRPr lang="en-IN" u="sng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555" y="2024063"/>
            <a:ext cx="5886450" cy="41529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565283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472" y="734016"/>
            <a:ext cx="7483380" cy="5206883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2169994" y="5527343"/>
            <a:ext cx="818866" cy="73697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8972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734" y="411850"/>
            <a:ext cx="7532143" cy="3027386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1932578" y="2970592"/>
            <a:ext cx="1460311" cy="123753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9338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192" y="1473603"/>
            <a:ext cx="5429250" cy="52482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367" y="386971"/>
            <a:ext cx="5553075" cy="9525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1828800" y="6370269"/>
            <a:ext cx="1569493" cy="4029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9396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850" y="881062"/>
            <a:ext cx="5448300" cy="5095875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1992573" y="5827594"/>
            <a:ext cx="1746914" cy="76427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1646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709737"/>
            <a:ext cx="6858000" cy="3438525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2947917" y="4694829"/>
            <a:ext cx="750626" cy="11327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7196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527" y="760009"/>
            <a:ext cx="385762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869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348"/>
            <a:ext cx="12192000" cy="480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174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162" y="2033587"/>
            <a:ext cx="5019675" cy="2790825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2279176" y="2238233"/>
            <a:ext cx="2088108" cy="199257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9435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809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5936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584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10276764" y="1801505"/>
            <a:ext cx="777923" cy="94169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258</Words>
  <Application>Microsoft Office PowerPoint</Application>
  <PresentationFormat>Widescreen</PresentationFormat>
  <Paragraphs>48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</vt:lpstr>
      <vt:lpstr>Calibri</vt:lpstr>
      <vt:lpstr>Calibri Light</vt:lpstr>
      <vt:lpstr>Perpetua</vt:lpstr>
      <vt:lpstr>proxima-nova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51</cp:revision>
  <dcterms:created xsi:type="dcterms:W3CDTF">2020-09-07T09:34:20Z</dcterms:created>
  <dcterms:modified xsi:type="dcterms:W3CDTF">2021-09-28T05:25:39Z</dcterms:modified>
</cp:coreProperties>
</file>