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2"/>
  </p:handoutMasterIdLst>
  <p:sldIdLst>
    <p:sldId id="256" r:id="rId2"/>
    <p:sldId id="259" r:id="rId3"/>
    <p:sldId id="260" r:id="rId4"/>
    <p:sldId id="294" r:id="rId5"/>
    <p:sldId id="262" r:id="rId6"/>
    <p:sldId id="263" r:id="rId7"/>
    <p:sldId id="304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96" r:id="rId20"/>
    <p:sldId id="276" r:id="rId21"/>
    <p:sldId id="277" r:id="rId22"/>
    <p:sldId id="302" r:id="rId23"/>
    <p:sldId id="297" r:id="rId24"/>
    <p:sldId id="298" r:id="rId25"/>
    <p:sldId id="300" r:id="rId26"/>
    <p:sldId id="305" r:id="rId27"/>
    <p:sldId id="283" r:id="rId28"/>
    <p:sldId id="303" r:id="rId29"/>
    <p:sldId id="284" r:id="rId30"/>
    <p:sldId id="29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40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84E74-9C86-734A-84B6-8B5529E0BB89}" type="datetimeFigureOut">
              <a:rPr lang="en-US" smtClean="0"/>
              <a:t>3/16/25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A870B7-A780-EB43-8C5B-67ABE307B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23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4E80C-54AD-4F31-A7C2-619F1D883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3A20E-26C3-4BDB-A023-60C89EAEA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A5DA1-1B7B-4B56-A861-27CD06CDE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16/03/25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EE58A-6426-442E-85CD-A6D6257DA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B8C90-27F8-4D8D-A906-FDDE1E0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09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04D5E-4AF1-44F7-A780-B9379EAFA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2F107-9698-4F65-BCE6-7D1529726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F6262-AD5F-4BED-B6E4-07AC974D0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16/03/25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C0D1D-DA9D-4E4F-8643-E82E93A3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DFF51-EEA8-4C87-A061-CE21F00D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2683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CD95F-BB07-49C8-B198-BE9BAAD4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298BB-7034-4030-AE32-B0CB4A295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2B55F-2C1B-412D-88EF-2A407E02E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16/03/25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98F20-18FA-4F11-8CDB-1C33A7E4F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B55B8-BEBB-4CCB-8E3E-6D8142E0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102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745E0-DEAA-4C53-BDDF-DF64D2DF7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63EBB-99A9-405F-8042-96BEEC66FF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6AB8A-2119-4D7D-AC6A-8E5405830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D0373-C0E6-40CE-8100-ACF3CAA3C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16/03/25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57212-3EF1-45DF-BC40-DFECAA56E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4E5F4-8879-4F84-8329-26DE1C263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416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792CE-F50D-448A-8AAC-E1CA8DB1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110FF-7973-4621-9701-AE17A9374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61CB8E-1A60-4DC0-BD43-9C14598B8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334D6F-C594-4BA7-89B0-A05CFCEFB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AE4249-EEBE-4235-998A-A0FA541C68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0D7E8-62AC-43AC-8573-999CA887A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16/03/25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28610-8652-47EB-A3FE-B64A873D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F6CB9E-7CA0-4478-BD53-CEA888A9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1248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FD2F-FA2E-49D3-8C1E-89620C072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4515E-CEE4-470D-BB32-D640ED22C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16/03/25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3E063D-ABC9-47F4-B2CB-FEBECC111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1785F-F4D6-44BB-8C17-2D496CCA2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41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84F4EF-1BF4-45CF-8050-9A9C19C17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16/03/25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46BC28-360F-4259-8C29-96DC0D081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15D60-1C13-4355-BF54-E2316AC9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12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9F90E-C3B0-4099-80C6-76A5AB02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6B764-F332-4C53-AD2D-47086B0CF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A7898-A10F-4903-B262-9ADC4A546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12A2D-AE4D-40D5-8930-3C42AD7B7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16/03/25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B3ACE-A13F-4A69-A29C-3AB6DE356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32285-0EBF-4D54-BEBC-14F7B1C8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854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5A6E-A234-4FA5-9EDB-49333B09C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28A0FF-7D42-46CD-839F-96AA852A22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F3ED2-0178-486D-92CD-D68026DCC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37F4B-6F9A-4F8F-BAA3-32373489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16/03/25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85141-D151-47FF-AF34-70D338F13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E214B-9FAE-42B5-857F-E08218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7134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9DC80-D847-4332-9AFE-FD2CF1E5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79880F-D770-4A42-9681-271F0F6826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6E9CD-4D47-4317-8FEF-DEAE48DEB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16/03/25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83048-F94D-4E0F-B046-1F2C90471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A3EAE-8C71-4799-B4EA-6B9A63F39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61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7F3BD8-CF31-4C4E-A3A6-A0F6396B35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9EF95-2D12-4E7D-93AE-594C0FDFF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9DE15-2560-4971-939E-AD944A8D4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16/03/25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6160F-5372-4A7B-A238-434C4B1CE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E02FC-2ECC-4C04-834E-A45412CEA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545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2D8FB0-242F-4B65-B45B-CA7E3FC50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12046-12DD-426A-B14F-12F7A6DBC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7607C-628A-48BC-ACA8-7448441A69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E74BB-51D5-49B3-B4E7-140ADA6C2E7F}" type="datetimeFigureOut">
              <a:rPr lang="en-IN" smtClean="0"/>
              <a:t>16/03/25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77114-C465-4DC1-9B9D-B6C94586B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9CABB-A9FD-4A51-98A5-5FC884891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764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7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5" name="Oval 9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B284289D-A96B-4CE0-8873-F7B28DF77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95800"/>
            <a:ext cx="9144000" cy="1824318"/>
          </a:xfrm>
        </p:spPr>
        <p:txBody>
          <a:bodyPr>
            <a:normAutofit/>
          </a:bodyPr>
          <a:lstStyle/>
          <a:p>
            <a:r>
              <a:rPr lang="en-IN" sz="2600" dirty="0"/>
              <a:t>Prof. M Shameem Jawed</a:t>
            </a:r>
            <a:endParaRPr lang="en-IN" sz="1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8F3C4-FCC6-4193-A5B6-7A7ADBFD2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6538"/>
            <a:ext cx="9144000" cy="1381188"/>
          </a:xfrm>
        </p:spPr>
        <p:txBody>
          <a:bodyPr anchor="ctr">
            <a:normAutofit/>
          </a:bodyPr>
          <a:lstStyle/>
          <a:p>
            <a:r>
              <a:rPr lang="en-IN" sz="4000" b="1" dirty="0">
                <a:solidFill>
                  <a:schemeClr val="bg2"/>
                </a:solidFill>
              </a:rPr>
              <a:t>Volatility in Finance and GARCH Models</a:t>
            </a:r>
          </a:p>
        </p:txBody>
      </p:sp>
    </p:spTree>
    <p:extLst>
      <p:ext uri="{BB962C8B-B14F-4D97-AF65-F5344CB8AC3E}">
        <p14:creationId xmlns:p14="http://schemas.microsoft.com/office/powerpoint/2010/main" val="1621046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1553" y="3609"/>
            <a:ext cx="9483867" cy="56682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600" dirty="0"/>
              <a:t>A Quick Recap: </a:t>
            </a:r>
            <a:r>
              <a:rPr sz="2800" dirty="0"/>
              <a:t>ARMA models </a:t>
            </a:r>
            <a:r>
              <a:rPr sz="2800" spc="-5" dirty="0"/>
              <a:t>in Financial </a:t>
            </a:r>
            <a:r>
              <a:rPr sz="2800" spc="-20" dirty="0"/>
              <a:t>Markets</a:t>
            </a:r>
            <a:r>
              <a:rPr sz="2800" spc="-95" dirty="0"/>
              <a:t> </a:t>
            </a:r>
            <a:r>
              <a:rPr sz="2800" spc="-20" dirty="0"/>
              <a:t>context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461553" y="859738"/>
            <a:ext cx="9984147" cy="589584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7020" marR="5080" indent="-274320">
              <a:lnSpc>
                <a:spcPts val="2810"/>
              </a:lnSpc>
              <a:spcBef>
                <a:spcPts val="45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  <a:tab pos="1788795" algn="l"/>
                <a:tab pos="2972435" algn="l"/>
              </a:tabLst>
            </a:pPr>
            <a:r>
              <a:rPr sz="2600" spc="-145" dirty="0">
                <a:latin typeface="Perpetua"/>
                <a:cs typeface="Perpetua"/>
              </a:rPr>
              <a:t>We </a:t>
            </a:r>
            <a:r>
              <a:rPr sz="2600" dirty="0">
                <a:latin typeface="Perpetua"/>
                <a:cs typeface="Perpetua"/>
              </a:rPr>
              <a:t>need to model the </a:t>
            </a:r>
            <a:r>
              <a:rPr sz="2600" spc="5" dirty="0">
                <a:latin typeface="Perpetua"/>
                <a:cs typeface="Perpetua"/>
              </a:rPr>
              <a:t>Returns, </a:t>
            </a:r>
            <a:r>
              <a:rPr sz="2600" spc="10" dirty="0">
                <a:latin typeface="Perpetua"/>
                <a:cs typeface="Perpetua"/>
              </a:rPr>
              <a:t>which arise </a:t>
            </a:r>
            <a:r>
              <a:rPr sz="2600" dirty="0">
                <a:latin typeface="Perpetua"/>
                <a:cs typeface="Perpetua"/>
              </a:rPr>
              <a:t>due to </a:t>
            </a:r>
            <a:r>
              <a:rPr sz="2600" spc="-5" dirty="0">
                <a:latin typeface="Perpetua"/>
                <a:cs typeface="Perpetua"/>
              </a:rPr>
              <a:t>the </a:t>
            </a:r>
            <a:r>
              <a:rPr sz="2600" dirty="0">
                <a:latin typeface="Perpetua"/>
                <a:cs typeface="Perpetua"/>
              </a:rPr>
              <a:t>information  absorption.	</a:t>
            </a:r>
            <a:r>
              <a:rPr sz="2600" spc="-15" dirty="0">
                <a:latin typeface="Perpetua"/>
                <a:cs typeface="Perpetua"/>
              </a:rPr>
              <a:t>Here,</a:t>
            </a:r>
            <a:r>
              <a:rPr sz="2600" spc="-125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R</a:t>
            </a:r>
            <a:r>
              <a:rPr sz="2550" baseline="-21241" dirty="0">
                <a:latin typeface="Perpetua"/>
                <a:cs typeface="Perpetua"/>
              </a:rPr>
              <a:t>t	</a:t>
            </a:r>
            <a:r>
              <a:rPr sz="2600" dirty="0">
                <a:latin typeface="Perpetua"/>
                <a:cs typeface="Perpetua"/>
              </a:rPr>
              <a:t>= </a:t>
            </a:r>
            <a:r>
              <a:rPr sz="2600" spc="-5" dirty="0">
                <a:latin typeface="Perpetua"/>
                <a:cs typeface="Perpetua"/>
              </a:rPr>
              <a:t>Expected </a:t>
            </a:r>
            <a:r>
              <a:rPr sz="2600" dirty="0">
                <a:latin typeface="Perpetua"/>
                <a:cs typeface="Perpetua"/>
              </a:rPr>
              <a:t>Information + Unexp</a:t>
            </a:r>
            <a:r>
              <a:rPr sz="2600" spc="-25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Information</a:t>
            </a:r>
          </a:p>
          <a:p>
            <a:pPr marL="561340" marR="431800" lvl="1" indent="-228600">
              <a:lnSpc>
                <a:spcPts val="2600"/>
              </a:lnSpc>
              <a:spcBef>
                <a:spcPts val="40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975" algn="l"/>
              </a:tabLst>
            </a:pPr>
            <a:r>
              <a:rPr sz="2400" spc="-5" dirty="0">
                <a:latin typeface="Perpetua"/>
                <a:cs typeface="Perpetua"/>
              </a:rPr>
              <a:t>Expected </a:t>
            </a:r>
            <a:r>
              <a:rPr sz="2400" dirty="0">
                <a:latin typeface="Perpetua"/>
                <a:cs typeface="Perpetua"/>
              </a:rPr>
              <a:t>information is the one </a:t>
            </a:r>
            <a:r>
              <a:rPr sz="2400" spc="-10" dirty="0">
                <a:latin typeface="Perpetua"/>
                <a:cs typeface="Perpetua"/>
              </a:rPr>
              <a:t>that </a:t>
            </a:r>
            <a:r>
              <a:rPr sz="2400" dirty="0">
                <a:latin typeface="Perpetua"/>
                <a:cs typeface="Perpetua"/>
              </a:rPr>
              <a:t>is being incorporated;  </a:t>
            </a:r>
            <a:r>
              <a:rPr sz="2400" spc="-5" dirty="0">
                <a:latin typeface="Perpetua"/>
                <a:cs typeface="Perpetua"/>
              </a:rPr>
              <a:t>Unexpected </a:t>
            </a:r>
            <a:r>
              <a:rPr sz="2400" dirty="0">
                <a:latin typeface="Perpetua"/>
                <a:cs typeface="Perpetua"/>
              </a:rPr>
              <a:t>is the information </a:t>
            </a:r>
            <a:r>
              <a:rPr sz="2400" spc="5" dirty="0">
                <a:latin typeface="Perpetua"/>
                <a:cs typeface="Perpetua"/>
              </a:rPr>
              <a:t>shock, which </a:t>
            </a:r>
            <a:r>
              <a:rPr sz="2400" dirty="0">
                <a:latin typeface="Perpetua"/>
                <a:cs typeface="Perpetua"/>
              </a:rPr>
              <a:t>is not </a:t>
            </a:r>
            <a:r>
              <a:rPr sz="2400" spc="-5" dirty="0">
                <a:latin typeface="Perpetua"/>
                <a:cs typeface="Perpetua"/>
              </a:rPr>
              <a:t>captured </a:t>
            </a:r>
            <a:r>
              <a:rPr sz="2400" dirty="0">
                <a:latin typeface="Perpetua"/>
                <a:cs typeface="Perpetua"/>
              </a:rPr>
              <a:t>in </a:t>
            </a:r>
            <a:r>
              <a:rPr sz="2400" spc="-5" dirty="0">
                <a:latin typeface="Perpetua"/>
                <a:cs typeface="Perpetua"/>
              </a:rPr>
              <a:t>time</a:t>
            </a:r>
            <a:r>
              <a:rPr sz="2400" spc="-14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t</a:t>
            </a:r>
          </a:p>
          <a:p>
            <a:pPr marL="287020" indent="-274320">
              <a:spcBef>
                <a:spcPts val="22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10" dirty="0">
                <a:latin typeface="Perpetua"/>
                <a:cs typeface="Perpetua"/>
              </a:rPr>
              <a:t>Autoregressive </a:t>
            </a:r>
            <a:r>
              <a:rPr sz="2600" dirty="0">
                <a:latin typeface="Perpetua"/>
                <a:cs typeface="Perpetua"/>
              </a:rPr>
              <a:t>Model</a:t>
            </a:r>
            <a:r>
              <a:rPr sz="2600" spc="375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AR(p)</a:t>
            </a:r>
          </a:p>
          <a:p>
            <a:pPr marL="561340" lvl="1" indent="-228600">
              <a:spcBef>
                <a:spcPts val="245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1900" i="1" dirty="0">
                <a:latin typeface="Perpetua"/>
                <a:cs typeface="Perpetua"/>
              </a:rPr>
              <a:t>R</a:t>
            </a:r>
            <a:r>
              <a:rPr sz="1875" i="1" baseline="-24444" dirty="0">
                <a:latin typeface="Perpetua"/>
                <a:cs typeface="Perpetua"/>
              </a:rPr>
              <a:t>t </a:t>
            </a:r>
            <a:r>
              <a:rPr sz="1900" spc="-5" dirty="0">
                <a:latin typeface="Perpetua"/>
                <a:cs typeface="Perpetua"/>
              </a:rPr>
              <a:t>depends </a:t>
            </a:r>
            <a:r>
              <a:rPr sz="1900" spc="-15" dirty="0">
                <a:latin typeface="Perpetua"/>
                <a:cs typeface="Perpetua"/>
              </a:rPr>
              <a:t>only </a:t>
            </a:r>
            <a:r>
              <a:rPr sz="1900" spc="-5" dirty="0">
                <a:latin typeface="Perpetua"/>
                <a:cs typeface="Perpetua"/>
              </a:rPr>
              <a:t>on its </a:t>
            </a:r>
            <a:r>
              <a:rPr sz="1900" spc="-25" dirty="0">
                <a:latin typeface="Perpetua"/>
                <a:cs typeface="Perpetua"/>
              </a:rPr>
              <a:t>own </a:t>
            </a:r>
            <a:r>
              <a:rPr sz="1900" spc="-5" dirty="0">
                <a:latin typeface="Perpetua"/>
                <a:cs typeface="Perpetua"/>
              </a:rPr>
              <a:t>past </a:t>
            </a:r>
            <a:r>
              <a:rPr sz="1900" spc="-10" dirty="0">
                <a:latin typeface="Perpetua"/>
                <a:cs typeface="Perpetua"/>
              </a:rPr>
              <a:t>values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t-1</a:t>
            </a:r>
            <a:r>
              <a:rPr sz="1900" i="1" spc="5" dirty="0">
                <a:latin typeface="Perpetua"/>
                <a:cs typeface="Perpetua"/>
              </a:rPr>
              <a:t>, R</a:t>
            </a:r>
            <a:r>
              <a:rPr sz="1875" i="1" spc="7" baseline="-24444" dirty="0">
                <a:latin typeface="Perpetua"/>
                <a:cs typeface="Perpetua"/>
              </a:rPr>
              <a:t>t-2 </a:t>
            </a:r>
            <a:r>
              <a:rPr sz="1900" i="1" spc="-5" dirty="0">
                <a:latin typeface="Perpetua"/>
                <a:cs typeface="Perpetua"/>
              </a:rPr>
              <a:t>,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t-3</a:t>
            </a:r>
            <a:r>
              <a:rPr sz="1875" i="1" spc="-240" baseline="-24444" dirty="0">
                <a:latin typeface="Perpetua"/>
                <a:cs typeface="Perpetua"/>
              </a:rPr>
              <a:t> </a:t>
            </a:r>
            <a:r>
              <a:rPr sz="1900" i="1" spc="-5" dirty="0">
                <a:latin typeface="Perpetua"/>
                <a:cs typeface="Perpetua"/>
              </a:rPr>
              <a:t>,</a:t>
            </a:r>
            <a:endParaRPr sz="1900" dirty="0">
              <a:latin typeface="Perpetua"/>
              <a:cs typeface="Perpetua"/>
            </a:endParaRPr>
          </a:p>
          <a:p>
            <a:pPr marL="561340" lvl="1" indent="-228600">
              <a:spcBef>
                <a:spcPts val="180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1900" i="1" spc="-65" dirty="0">
                <a:latin typeface="Perpetua"/>
                <a:cs typeface="Perpetua"/>
              </a:rPr>
              <a:t>Today’s </a:t>
            </a:r>
            <a:r>
              <a:rPr sz="1900" i="1" spc="-5" dirty="0">
                <a:latin typeface="Perpetua"/>
                <a:cs typeface="Perpetua"/>
              </a:rPr>
              <a:t>return depends on </a:t>
            </a:r>
            <a:r>
              <a:rPr sz="1900" i="1" dirty="0">
                <a:latin typeface="Perpetua"/>
                <a:cs typeface="Perpetua"/>
              </a:rPr>
              <a:t>past</a:t>
            </a:r>
            <a:r>
              <a:rPr sz="1900" i="1" spc="55" dirty="0">
                <a:latin typeface="Perpetua"/>
                <a:cs typeface="Perpetua"/>
              </a:rPr>
              <a:t> </a:t>
            </a:r>
            <a:r>
              <a:rPr sz="1900" i="1" spc="-5" dirty="0">
                <a:latin typeface="Perpetua"/>
                <a:cs typeface="Perpetua"/>
              </a:rPr>
              <a:t>returns.</a:t>
            </a:r>
            <a:endParaRPr sz="1900" dirty="0">
              <a:latin typeface="Perpetua"/>
              <a:cs typeface="Perpetua"/>
            </a:endParaRPr>
          </a:p>
          <a:p>
            <a:pPr marL="494030">
              <a:spcBef>
                <a:spcPts val="130"/>
              </a:spcBef>
            </a:pPr>
            <a:r>
              <a:rPr sz="1900" i="1" dirty="0">
                <a:latin typeface="Perpetua"/>
                <a:cs typeface="Perpetua"/>
              </a:rPr>
              <a:t>R</a:t>
            </a:r>
            <a:r>
              <a:rPr sz="1875" i="1" baseline="-24444" dirty="0">
                <a:latin typeface="Perpetua"/>
                <a:cs typeface="Perpetua"/>
              </a:rPr>
              <a:t>t </a:t>
            </a:r>
            <a:r>
              <a:rPr sz="1900" i="1" spc="-5" dirty="0">
                <a:latin typeface="Perpetua"/>
                <a:cs typeface="Perpetua"/>
              </a:rPr>
              <a:t>= </a:t>
            </a:r>
            <a:r>
              <a:rPr sz="2000" i="1" spc="-60" dirty="0">
                <a:latin typeface="Symbol"/>
                <a:cs typeface="Symbol"/>
              </a:rPr>
              <a:t></a:t>
            </a:r>
            <a:r>
              <a:rPr sz="2000" i="1" spc="-60" dirty="0">
                <a:latin typeface="Times New Roman"/>
                <a:cs typeface="Times New Roman"/>
              </a:rPr>
              <a:t>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30" dirty="0">
                <a:latin typeface="Symbol"/>
                <a:cs typeface="Symbol"/>
              </a:rPr>
              <a:t></a:t>
            </a:r>
            <a:r>
              <a:rPr sz="1875" i="1" spc="-44" baseline="-24444" dirty="0">
                <a:latin typeface="Perpetua"/>
                <a:cs typeface="Perpetua"/>
              </a:rPr>
              <a:t>1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t-1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30" dirty="0">
                <a:latin typeface="Symbol"/>
                <a:cs typeface="Symbol"/>
              </a:rPr>
              <a:t></a:t>
            </a:r>
            <a:r>
              <a:rPr sz="1875" i="1" spc="-44" baseline="-24444" dirty="0">
                <a:latin typeface="Perpetua"/>
                <a:cs typeface="Perpetua"/>
              </a:rPr>
              <a:t>2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t-2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30" dirty="0">
                <a:latin typeface="Symbol"/>
                <a:cs typeface="Symbol"/>
              </a:rPr>
              <a:t></a:t>
            </a:r>
            <a:r>
              <a:rPr sz="1875" i="1" spc="-44" baseline="-24444" dirty="0">
                <a:latin typeface="Perpetua"/>
                <a:cs typeface="Perpetua"/>
              </a:rPr>
              <a:t>3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t-3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1900" i="1" spc="25" dirty="0">
                <a:latin typeface="Perpetua"/>
                <a:cs typeface="Perpetua"/>
              </a:rPr>
              <a:t>…..+</a:t>
            </a:r>
            <a:r>
              <a:rPr sz="2000" i="1" spc="25" dirty="0">
                <a:latin typeface="Symbol"/>
                <a:cs typeface="Symbol"/>
              </a:rPr>
              <a:t></a:t>
            </a:r>
            <a:r>
              <a:rPr sz="1875" i="1" spc="37" baseline="-24444" dirty="0">
                <a:latin typeface="Perpetua"/>
                <a:cs typeface="Perpetua"/>
              </a:rPr>
              <a:t>p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t-p</a:t>
            </a:r>
            <a:r>
              <a:rPr sz="1875" i="1" spc="434" baseline="-24444" dirty="0">
                <a:latin typeface="Perpetua"/>
                <a:cs typeface="Perpetua"/>
              </a:rPr>
              <a:t> </a:t>
            </a:r>
            <a:r>
              <a:rPr sz="1900" i="1" spc="-5" dirty="0">
                <a:latin typeface="Perpetua"/>
                <a:cs typeface="Perpetua"/>
              </a:rPr>
              <a:t>+</a:t>
            </a:r>
            <a:r>
              <a:rPr sz="1900" i="1" spc="-155" dirty="0">
                <a:latin typeface="Perpetua"/>
                <a:cs typeface="Perpetua"/>
              </a:rPr>
              <a:t> </a:t>
            </a:r>
            <a:r>
              <a:rPr sz="2000" i="1" spc="-25" dirty="0">
                <a:latin typeface="Symbol"/>
                <a:cs typeface="Symbol"/>
              </a:rPr>
              <a:t></a:t>
            </a:r>
            <a:r>
              <a:rPr sz="1875" i="1" spc="-37" baseline="-24444" dirty="0">
                <a:latin typeface="Perpetua"/>
                <a:cs typeface="Perpetua"/>
              </a:rPr>
              <a:t>t</a:t>
            </a:r>
            <a:endParaRPr sz="1875" baseline="-24444" dirty="0">
              <a:latin typeface="Perpetua"/>
              <a:cs typeface="Perpetua"/>
            </a:endParaRPr>
          </a:p>
          <a:p>
            <a:pPr marL="287020" indent="-274320">
              <a:spcBef>
                <a:spcPts val="175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  <a:tab pos="2954020" algn="l"/>
              </a:tabLst>
            </a:pPr>
            <a:r>
              <a:rPr sz="2400" spc="-15" dirty="0">
                <a:latin typeface="Perpetua"/>
                <a:cs typeface="Perpetua"/>
              </a:rPr>
              <a:t>Moving</a:t>
            </a:r>
            <a:r>
              <a:rPr sz="2400" spc="-175" dirty="0">
                <a:latin typeface="Perpetua"/>
                <a:cs typeface="Perpetua"/>
              </a:rPr>
              <a:t> </a:t>
            </a:r>
            <a:r>
              <a:rPr sz="2400" spc="-25" dirty="0">
                <a:latin typeface="Perpetua"/>
                <a:cs typeface="Perpetua"/>
              </a:rPr>
              <a:t>Average </a:t>
            </a:r>
            <a:r>
              <a:rPr sz="2400" dirty="0">
                <a:latin typeface="Perpetua"/>
                <a:cs typeface="Perpetua"/>
              </a:rPr>
              <a:t>Model	MA(q)</a:t>
            </a:r>
          </a:p>
          <a:p>
            <a:pPr marL="561340" lvl="1" indent="-228600">
              <a:lnSpc>
                <a:spcPts val="2165"/>
              </a:lnSpc>
              <a:spcBef>
                <a:spcPts val="225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1900" i="1" dirty="0">
                <a:latin typeface="Perpetua"/>
                <a:cs typeface="Perpetua"/>
              </a:rPr>
              <a:t>R</a:t>
            </a:r>
            <a:r>
              <a:rPr sz="1875" i="1" baseline="-24444" dirty="0">
                <a:latin typeface="Perpetua"/>
                <a:cs typeface="Perpetua"/>
              </a:rPr>
              <a:t>t </a:t>
            </a:r>
            <a:r>
              <a:rPr sz="1900" spc="-5" dirty="0">
                <a:latin typeface="Perpetua"/>
                <a:cs typeface="Perpetua"/>
              </a:rPr>
              <a:t>depends </a:t>
            </a:r>
            <a:r>
              <a:rPr sz="1900" spc="-15" dirty="0">
                <a:latin typeface="Perpetua"/>
                <a:cs typeface="Perpetua"/>
              </a:rPr>
              <a:t>only </a:t>
            </a:r>
            <a:r>
              <a:rPr sz="1900" spc="-5" dirty="0">
                <a:latin typeface="Perpetua"/>
                <a:cs typeface="Perpetua"/>
              </a:rPr>
              <a:t>on the past information </a:t>
            </a:r>
            <a:r>
              <a:rPr sz="1900" dirty="0">
                <a:latin typeface="Perpetua"/>
                <a:cs typeface="Perpetua"/>
              </a:rPr>
              <a:t>shocks, which </a:t>
            </a:r>
            <a:r>
              <a:rPr sz="1900" spc="-15" dirty="0">
                <a:latin typeface="Perpetua"/>
                <a:cs typeface="Perpetua"/>
              </a:rPr>
              <a:t>are </a:t>
            </a:r>
            <a:r>
              <a:rPr sz="1900" spc="-5" dirty="0">
                <a:latin typeface="Perpetua"/>
                <a:cs typeface="Perpetua"/>
              </a:rPr>
              <a:t>being </a:t>
            </a:r>
            <a:r>
              <a:rPr sz="1900" spc="-10" dirty="0">
                <a:latin typeface="Perpetua"/>
                <a:cs typeface="Perpetua"/>
              </a:rPr>
              <a:t>assimilated </a:t>
            </a:r>
            <a:r>
              <a:rPr sz="1900" spc="-5" dirty="0">
                <a:latin typeface="Perpetua"/>
                <a:cs typeface="Perpetua"/>
              </a:rPr>
              <a:t>in</a:t>
            </a:r>
            <a:r>
              <a:rPr sz="1900" spc="140" dirty="0">
                <a:latin typeface="Perpetua"/>
                <a:cs typeface="Perpetua"/>
              </a:rPr>
              <a:t> </a:t>
            </a:r>
            <a:r>
              <a:rPr sz="1900" spc="-5" dirty="0">
                <a:latin typeface="Perpetua"/>
                <a:cs typeface="Perpetua"/>
              </a:rPr>
              <a:t>current</a:t>
            </a:r>
            <a:endParaRPr sz="1900" dirty="0">
              <a:latin typeface="Perpetua"/>
              <a:cs typeface="Perpetua"/>
            </a:endParaRPr>
          </a:p>
          <a:p>
            <a:pPr marL="561340">
              <a:lnSpc>
                <a:spcPts val="2165"/>
              </a:lnSpc>
            </a:pPr>
            <a:r>
              <a:rPr sz="1900" dirty="0">
                <a:latin typeface="Perpetua"/>
                <a:cs typeface="Perpetua"/>
              </a:rPr>
              <a:t>period</a:t>
            </a:r>
          </a:p>
          <a:p>
            <a:pPr marL="561340" lvl="1" indent="-228600">
              <a:spcBef>
                <a:spcPts val="185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1900" i="1" spc="-5" dirty="0">
                <a:latin typeface="Perpetua"/>
                <a:cs typeface="Perpetua"/>
              </a:rPr>
              <a:t>A common </a:t>
            </a:r>
            <a:r>
              <a:rPr sz="1900" i="1" spc="-10" dirty="0">
                <a:latin typeface="Perpetua"/>
                <a:cs typeface="Perpetua"/>
              </a:rPr>
              <a:t>representation: </a:t>
            </a:r>
            <a:r>
              <a:rPr sz="1900" i="1" dirty="0">
                <a:latin typeface="Perpetua"/>
                <a:cs typeface="Perpetua"/>
              </a:rPr>
              <a:t>R</a:t>
            </a:r>
            <a:r>
              <a:rPr sz="1875" i="1" baseline="-24444" dirty="0">
                <a:latin typeface="Perpetua"/>
                <a:cs typeface="Perpetua"/>
              </a:rPr>
              <a:t>t </a:t>
            </a:r>
            <a:r>
              <a:rPr sz="1900" spc="-5" dirty="0">
                <a:latin typeface="Perpetua"/>
                <a:cs typeface="Perpetua"/>
              </a:rPr>
              <a:t>depends on </a:t>
            </a:r>
            <a:r>
              <a:rPr sz="1900" i="1" spc="-5" dirty="0">
                <a:latin typeface="Perpetua"/>
                <a:cs typeface="Perpetua"/>
              </a:rPr>
              <a:t>q </a:t>
            </a:r>
            <a:r>
              <a:rPr sz="1900" spc="-5" dirty="0">
                <a:latin typeface="Perpetua"/>
                <a:cs typeface="Perpetua"/>
              </a:rPr>
              <a:t>of its past </a:t>
            </a:r>
            <a:r>
              <a:rPr sz="1900" spc="-10" dirty="0">
                <a:latin typeface="Perpetua"/>
                <a:cs typeface="Perpetua"/>
              </a:rPr>
              <a:t>values </a:t>
            </a:r>
            <a:r>
              <a:rPr sz="1900" spc="-5" dirty="0">
                <a:latin typeface="Perpetua"/>
                <a:cs typeface="Perpetua"/>
              </a:rPr>
              <a:t>called as MA(q)</a:t>
            </a:r>
            <a:r>
              <a:rPr sz="1900" spc="-114" dirty="0">
                <a:latin typeface="Perpetua"/>
                <a:cs typeface="Perpetua"/>
              </a:rPr>
              <a:t> </a:t>
            </a:r>
            <a:r>
              <a:rPr sz="1900" spc="-10" dirty="0">
                <a:latin typeface="Perpetua"/>
                <a:cs typeface="Perpetua"/>
              </a:rPr>
              <a:t>model</a:t>
            </a:r>
            <a:endParaRPr sz="1900" dirty="0">
              <a:latin typeface="Perpetua"/>
              <a:cs typeface="Perpetua"/>
            </a:endParaRPr>
          </a:p>
          <a:p>
            <a:pPr marL="561340" lvl="1" indent="-228600">
              <a:spcBef>
                <a:spcPts val="125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1900" i="1" dirty="0">
                <a:latin typeface="Perpetua"/>
                <a:cs typeface="Perpetua"/>
              </a:rPr>
              <a:t>R</a:t>
            </a:r>
            <a:r>
              <a:rPr sz="1875" i="1" baseline="-24444" dirty="0">
                <a:latin typeface="Perpetua"/>
                <a:cs typeface="Perpetua"/>
              </a:rPr>
              <a:t>t </a:t>
            </a:r>
            <a:r>
              <a:rPr sz="1900" i="1" spc="-5" dirty="0">
                <a:latin typeface="Perpetua"/>
                <a:cs typeface="Perpetua"/>
              </a:rPr>
              <a:t>= </a:t>
            </a:r>
            <a:r>
              <a:rPr sz="2000" i="1" spc="-40" dirty="0">
                <a:latin typeface="Symbol"/>
                <a:cs typeface="Symbol"/>
              </a:rPr>
              <a:t></a:t>
            </a:r>
            <a:r>
              <a:rPr sz="1900" i="1" spc="-40" dirty="0">
                <a:latin typeface="Perpetua"/>
                <a:cs typeface="Perpetua"/>
              </a:rPr>
              <a:t>+ </a:t>
            </a:r>
            <a:r>
              <a:rPr sz="2000" i="1" spc="-25" dirty="0">
                <a:latin typeface="Symbol"/>
                <a:cs typeface="Symbol"/>
              </a:rPr>
              <a:t></a:t>
            </a:r>
            <a:r>
              <a:rPr sz="1875" i="1" spc="-37" baseline="-24444" dirty="0">
                <a:latin typeface="Perpetua"/>
                <a:cs typeface="Perpetua"/>
              </a:rPr>
              <a:t>1 </a:t>
            </a:r>
            <a:r>
              <a:rPr sz="2000" i="1" spc="-10" dirty="0">
                <a:latin typeface="Symbol"/>
                <a:cs typeface="Symbol"/>
              </a:rPr>
              <a:t></a:t>
            </a:r>
            <a:r>
              <a:rPr sz="1875" i="1" spc="-15" baseline="-24444" dirty="0">
                <a:latin typeface="Perpetua"/>
                <a:cs typeface="Perpetua"/>
              </a:rPr>
              <a:t>t-1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25" dirty="0">
                <a:latin typeface="Symbol"/>
                <a:cs typeface="Symbol"/>
              </a:rPr>
              <a:t></a:t>
            </a:r>
            <a:r>
              <a:rPr sz="1875" i="1" spc="-37" baseline="-24444" dirty="0">
                <a:latin typeface="Perpetua"/>
                <a:cs typeface="Perpetua"/>
              </a:rPr>
              <a:t>2 </a:t>
            </a:r>
            <a:r>
              <a:rPr sz="2000" i="1" spc="-10" dirty="0">
                <a:latin typeface="Symbol"/>
                <a:cs typeface="Symbol"/>
              </a:rPr>
              <a:t></a:t>
            </a:r>
            <a:r>
              <a:rPr sz="1875" i="1" spc="-15" baseline="-24444" dirty="0">
                <a:latin typeface="Perpetua"/>
                <a:cs typeface="Perpetua"/>
              </a:rPr>
              <a:t>t-2 </a:t>
            </a:r>
            <a:r>
              <a:rPr sz="1900" i="1" spc="-5" dirty="0">
                <a:latin typeface="Perpetua"/>
                <a:cs typeface="Perpetua"/>
              </a:rPr>
              <a:t>- </a:t>
            </a:r>
            <a:r>
              <a:rPr sz="1900" i="1" spc="-15" dirty="0">
                <a:latin typeface="Perpetua"/>
                <a:cs typeface="Perpetua"/>
              </a:rPr>
              <a:t>….-+</a:t>
            </a:r>
            <a:r>
              <a:rPr sz="2000" i="1" spc="-15" dirty="0">
                <a:latin typeface="Symbol"/>
                <a:cs typeface="Symbol"/>
              </a:rPr>
              <a:t></a:t>
            </a:r>
            <a:r>
              <a:rPr sz="1875" i="1" spc="-22" baseline="-24444" dirty="0">
                <a:latin typeface="Perpetua"/>
                <a:cs typeface="Perpetua"/>
              </a:rPr>
              <a:t>q </a:t>
            </a:r>
            <a:r>
              <a:rPr sz="2000" i="1" spc="-10" dirty="0">
                <a:latin typeface="Symbol"/>
                <a:cs typeface="Symbol"/>
              </a:rPr>
              <a:t></a:t>
            </a:r>
            <a:r>
              <a:rPr sz="1875" i="1" spc="-15" baseline="-24444" dirty="0">
                <a:latin typeface="Perpetua"/>
                <a:cs typeface="Perpetua"/>
              </a:rPr>
              <a:t>t-q </a:t>
            </a:r>
            <a:r>
              <a:rPr sz="1900" i="1" spc="-5" dirty="0">
                <a:latin typeface="Perpetua"/>
                <a:cs typeface="Perpetua"/>
              </a:rPr>
              <a:t>+</a:t>
            </a:r>
            <a:r>
              <a:rPr sz="1900" i="1" spc="165" dirty="0">
                <a:latin typeface="Perpetua"/>
                <a:cs typeface="Perpetua"/>
              </a:rPr>
              <a:t> </a:t>
            </a:r>
            <a:r>
              <a:rPr sz="2000" i="1" spc="-25" dirty="0">
                <a:latin typeface="Symbol"/>
                <a:cs typeface="Symbol"/>
              </a:rPr>
              <a:t></a:t>
            </a:r>
            <a:r>
              <a:rPr sz="1875" i="1" spc="-37" baseline="-24444" dirty="0">
                <a:latin typeface="Perpetua"/>
                <a:cs typeface="Perpetua"/>
              </a:rPr>
              <a:t>t</a:t>
            </a:r>
            <a:endParaRPr sz="1875" baseline="-24444" dirty="0">
              <a:latin typeface="Perpetua"/>
              <a:cs typeface="Perpetua"/>
            </a:endParaRPr>
          </a:p>
          <a:p>
            <a:pPr marL="561340" marR="638175" lvl="1" indent="-228600">
              <a:lnSpc>
                <a:spcPts val="2050"/>
              </a:lnSpc>
              <a:spcBef>
                <a:spcPts val="350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1900" i="1" spc="-55" dirty="0">
                <a:latin typeface="Perpetua"/>
                <a:cs typeface="Perpetua"/>
              </a:rPr>
              <a:t>Todays </a:t>
            </a:r>
            <a:r>
              <a:rPr sz="1900" i="1" spc="-5" dirty="0">
                <a:latin typeface="Perpetua"/>
                <a:cs typeface="Perpetua"/>
              </a:rPr>
              <a:t>return depends </a:t>
            </a:r>
            <a:r>
              <a:rPr sz="1900" i="1" dirty="0">
                <a:latin typeface="Perpetua"/>
                <a:cs typeface="Perpetua"/>
              </a:rPr>
              <a:t>on </a:t>
            </a:r>
            <a:r>
              <a:rPr sz="1900" i="1" spc="-5" dirty="0">
                <a:latin typeface="Perpetua"/>
                <a:cs typeface="Perpetua"/>
              </a:rPr>
              <a:t>the information </a:t>
            </a:r>
            <a:r>
              <a:rPr sz="1900" i="1" dirty="0">
                <a:latin typeface="Perpetua"/>
                <a:cs typeface="Perpetua"/>
              </a:rPr>
              <a:t>absorption </a:t>
            </a:r>
            <a:r>
              <a:rPr sz="1900" i="1" spc="-10" dirty="0">
                <a:latin typeface="Perpetua"/>
                <a:cs typeface="Perpetua"/>
              </a:rPr>
              <a:t>from </a:t>
            </a:r>
            <a:r>
              <a:rPr sz="1900" spc="-5" dirty="0">
                <a:latin typeface="Perpetua"/>
                <a:cs typeface="Perpetua"/>
              </a:rPr>
              <a:t>the </a:t>
            </a:r>
            <a:r>
              <a:rPr sz="1900" spc="-15" dirty="0">
                <a:latin typeface="Perpetua"/>
                <a:cs typeface="Perpetua"/>
              </a:rPr>
              <a:t>previous </a:t>
            </a:r>
            <a:r>
              <a:rPr sz="1900" spc="-5" dirty="0">
                <a:latin typeface="Perpetua"/>
                <a:cs typeface="Perpetua"/>
              </a:rPr>
              <a:t>periods unexpected  information</a:t>
            </a:r>
            <a:endParaRPr sz="1900" dirty="0">
              <a:latin typeface="Perpetua"/>
              <a:cs typeface="Perpetua"/>
            </a:endParaRPr>
          </a:p>
          <a:p>
            <a:pPr marL="287020" indent="-274320">
              <a:spcBef>
                <a:spcPts val="229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10" dirty="0">
                <a:latin typeface="Perpetua"/>
                <a:cs typeface="Perpetua"/>
              </a:rPr>
              <a:t>Autoregressive </a:t>
            </a:r>
            <a:r>
              <a:rPr sz="2400" spc="-15" dirty="0">
                <a:latin typeface="Perpetua"/>
                <a:cs typeface="Perpetua"/>
              </a:rPr>
              <a:t>Moving </a:t>
            </a:r>
            <a:r>
              <a:rPr sz="2400" spc="-25" dirty="0">
                <a:latin typeface="Perpetua"/>
                <a:cs typeface="Perpetua"/>
              </a:rPr>
              <a:t>Average </a:t>
            </a:r>
            <a:r>
              <a:rPr sz="2400" dirty="0">
                <a:latin typeface="Perpetua"/>
                <a:cs typeface="Perpetua"/>
              </a:rPr>
              <a:t>Model</a:t>
            </a:r>
            <a:r>
              <a:rPr sz="2400" spc="-375" dirty="0">
                <a:latin typeface="Perpetua"/>
                <a:cs typeface="Perpetua"/>
              </a:rPr>
              <a:t> </a:t>
            </a:r>
            <a:r>
              <a:rPr lang="x-none" sz="2400" spc="-375" dirty="0">
                <a:latin typeface="Perpetua"/>
                <a:cs typeface="Perpetua"/>
              </a:rPr>
              <a:t> -   </a:t>
            </a:r>
            <a:r>
              <a:rPr sz="2400" spc="-10" dirty="0">
                <a:latin typeface="Perpetua"/>
                <a:cs typeface="Perpetua"/>
              </a:rPr>
              <a:t>ARMA(p,q)</a:t>
            </a:r>
            <a:endParaRPr sz="2400" dirty="0">
              <a:latin typeface="Perpetua"/>
              <a:cs typeface="Perpetua"/>
            </a:endParaRPr>
          </a:p>
          <a:p>
            <a:pPr marL="494030">
              <a:spcBef>
                <a:spcPts val="195"/>
              </a:spcBef>
            </a:pPr>
            <a:r>
              <a:rPr sz="1900" i="1" dirty="0">
                <a:latin typeface="Perpetua"/>
                <a:cs typeface="Perpetua"/>
              </a:rPr>
              <a:t>R</a:t>
            </a:r>
            <a:r>
              <a:rPr sz="1875" i="1" baseline="-24444" dirty="0">
                <a:latin typeface="Perpetua"/>
                <a:cs typeface="Perpetua"/>
              </a:rPr>
              <a:t>t </a:t>
            </a:r>
            <a:r>
              <a:rPr sz="1900" i="1" spc="-5" dirty="0">
                <a:latin typeface="Perpetua"/>
                <a:cs typeface="Perpetua"/>
              </a:rPr>
              <a:t>= </a:t>
            </a:r>
            <a:r>
              <a:rPr sz="2000" i="1" spc="-60" dirty="0">
                <a:latin typeface="Symbol"/>
                <a:cs typeface="Symbol"/>
              </a:rPr>
              <a:t></a:t>
            </a:r>
            <a:r>
              <a:rPr sz="2000" i="1" spc="-60" dirty="0">
                <a:latin typeface="Times New Roman"/>
                <a:cs typeface="Times New Roman"/>
              </a:rPr>
              <a:t>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30" dirty="0">
                <a:latin typeface="Symbol"/>
                <a:cs typeface="Symbol"/>
              </a:rPr>
              <a:t></a:t>
            </a:r>
            <a:r>
              <a:rPr sz="1875" i="1" spc="-44" baseline="-24444" dirty="0">
                <a:latin typeface="Perpetua"/>
                <a:cs typeface="Perpetua"/>
              </a:rPr>
              <a:t>1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t-1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30" dirty="0">
                <a:latin typeface="Symbol"/>
                <a:cs typeface="Symbol"/>
              </a:rPr>
              <a:t></a:t>
            </a:r>
            <a:r>
              <a:rPr sz="1875" i="1" spc="-44" baseline="-24444" dirty="0">
                <a:latin typeface="Perpetua"/>
                <a:cs typeface="Perpetua"/>
              </a:rPr>
              <a:t>2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t-2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1900" i="1" spc="50" dirty="0">
                <a:latin typeface="Perpetua"/>
                <a:cs typeface="Perpetua"/>
              </a:rPr>
              <a:t>…..+ </a:t>
            </a:r>
            <a:r>
              <a:rPr sz="2000" i="1" spc="-30" dirty="0">
                <a:latin typeface="Symbol"/>
                <a:cs typeface="Symbol"/>
              </a:rPr>
              <a:t></a:t>
            </a:r>
            <a:r>
              <a:rPr sz="1875" i="1" spc="-44" baseline="-24444" dirty="0">
                <a:latin typeface="Perpetua"/>
                <a:cs typeface="Perpetua"/>
              </a:rPr>
              <a:t>p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t-p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25" dirty="0">
                <a:latin typeface="Symbol"/>
                <a:cs typeface="Symbol"/>
              </a:rPr>
              <a:t></a:t>
            </a:r>
            <a:r>
              <a:rPr sz="1875" i="1" spc="-37" baseline="-24444" dirty="0">
                <a:latin typeface="Perpetua"/>
                <a:cs typeface="Perpetua"/>
              </a:rPr>
              <a:t>1 </a:t>
            </a:r>
            <a:r>
              <a:rPr sz="2000" i="1" spc="-10" dirty="0">
                <a:latin typeface="Symbol"/>
                <a:cs typeface="Symbol"/>
              </a:rPr>
              <a:t></a:t>
            </a:r>
            <a:r>
              <a:rPr sz="1875" i="1" spc="-15" baseline="-24444" dirty="0">
                <a:latin typeface="Perpetua"/>
                <a:cs typeface="Perpetua"/>
              </a:rPr>
              <a:t>t-1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25" dirty="0">
                <a:latin typeface="Symbol"/>
                <a:cs typeface="Symbol"/>
              </a:rPr>
              <a:t></a:t>
            </a:r>
            <a:r>
              <a:rPr sz="1875" i="1" spc="-37" baseline="-24444" dirty="0">
                <a:latin typeface="Perpetua"/>
                <a:cs typeface="Perpetua"/>
              </a:rPr>
              <a:t>2 </a:t>
            </a:r>
            <a:r>
              <a:rPr sz="2000" i="1" spc="-10" dirty="0">
                <a:latin typeface="Symbol"/>
                <a:cs typeface="Symbol"/>
              </a:rPr>
              <a:t></a:t>
            </a:r>
            <a:r>
              <a:rPr sz="1875" i="1" spc="-15" baseline="-24444" dirty="0">
                <a:latin typeface="Perpetua"/>
                <a:cs typeface="Perpetua"/>
              </a:rPr>
              <a:t>t-2 </a:t>
            </a:r>
            <a:r>
              <a:rPr sz="1900" i="1" spc="-5" dirty="0">
                <a:latin typeface="Perpetua"/>
                <a:cs typeface="Perpetua"/>
              </a:rPr>
              <a:t>- </a:t>
            </a:r>
            <a:r>
              <a:rPr sz="1900" i="1" spc="-15" dirty="0">
                <a:latin typeface="Perpetua"/>
                <a:cs typeface="Perpetua"/>
              </a:rPr>
              <a:t>….-+</a:t>
            </a:r>
            <a:r>
              <a:rPr sz="2000" i="1" spc="-15" dirty="0">
                <a:latin typeface="Symbol"/>
                <a:cs typeface="Symbol"/>
              </a:rPr>
              <a:t></a:t>
            </a:r>
            <a:r>
              <a:rPr sz="1875" i="1" spc="-22" baseline="-24444" dirty="0">
                <a:latin typeface="Perpetua"/>
                <a:cs typeface="Perpetua"/>
              </a:rPr>
              <a:t>q </a:t>
            </a:r>
            <a:r>
              <a:rPr sz="2000" i="1" spc="-10" dirty="0">
                <a:latin typeface="Symbol"/>
                <a:cs typeface="Symbol"/>
              </a:rPr>
              <a:t></a:t>
            </a:r>
            <a:r>
              <a:rPr sz="1875" i="1" spc="-15" baseline="-24444" dirty="0">
                <a:latin typeface="Perpetua"/>
                <a:cs typeface="Perpetua"/>
              </a:rPr>
              <a:t>t-q </a:t>
            </a:r>
            <a:r>
              <a:rPr sz="1900" i="1" spc="-5" dirty="0">
                <a:latin typeface="Perpetua"/>
                <a:cs typeface="Perpetua"/>
              </a:rPr>
              <a:t>+</a:t>
            </a:r>
            <a:r>
              <a:rPr sz="1900" i="1" spc="65" dirty="0">
                <a:latin typeface="Perpetua"/>
                <a:cs typeface="Perpetua"/>
              </a:rPr>
              <a:t> </a:t>
            </a:r>
            <a:r>
              <a:rPr sz="2000" i="1" spc="-25" dirty="0">
                <a:latin typeface="Symbol"/>
                <a:cs typeface="Symbol"/>
              </a:rPr>
              <a:t></a:t>
            </a:r>
            <a:r>
              <a:rPr sz="1875" i="1" spc="-37" baseline="-24444" dirty="0">
                <a:latin typeface="Perpetua"/>
                <a:cs typeface="Perpetua"/>
              </a:rPr>
              <a:t>t</a:t>
            </a:r>
            <a:endParaRPr sz="1875" baseline="-24444" dirty="0">
              <a:latin typeface="Perpetua"/>
              <a:cs typeface="Perpetua"/>
            </a:endParaRPr>
          </a:p>
          <a:p>
            <a:pPr marL="401320" indent="-342900">
              <a:spcBef>
                <a:spcPts val="26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401320" algn="l"/>
                <a:tab pos="401955" algn="l"/>
                <a:tab pos="730250" algn="l"/>
                <a:tab pos="2459355" algn="l"/>
              </a:tabLst>
            </a:pPr>
            <a:r>
              <a:rPr sz="2000" spc="5" dirty="0">
                <a:latin typeface="Perpetua"/>
                <a:cs typeface="Perpetua"/>
              </a:rPr>
              <a:t>P</a:t>
            </a:r>
            <a:r>
              <a:rPr sz="1950" spc="7" baseline="-21367" dirty="0">
                <a:latin typeface="Perpetua"/>
                <a:cs typeface="Perpetua"/>
              </a:rPr>
              <a:t>t	</a:t>
            </a:r>
            <a:r>
              <a:rPr sz="2000" dirty="0">
                <a:latin typeface="Perpetua"/>
                <a:cs typeface="Perpetua"/>
              </a:rPr>
              <a:t>is</a:t>
            </a:r>
            <a:r>
              <a:rPr sz="2000" spc="5" dirty="0">
                <a:latin typeface="Perpetua"/>
                <a:cs typeface="Perpetua"/>
              </a:rPr>
              <a:t> </a:t>
            </a:r>
            <a:r>
              <a:rPr sz="2000" spc="-20" dirty="0">
                <a:latin typeface="Perpetua"/>
                <a:cs typeface="Perpetua"/>
              </a:rPr>
              <a:t>non-stationary.	</a:t>
            </a:r>
            <a:r>
              <a:rPr sz="2000" spc="10" dirty="0">
                <a:latin typeface="Perpetua"/>
                <a:cs typeface="Perpetua"/>
              </a:rPr>
              <a:t>P</a:t>
            </a:r>
            <a:r>
              <a:rPr sz="1950" spc="15" baseline="-21367" dirty="0">
                <a:latin typeface="Perpetua"/>
                <a:cs typeface="Perpetua"/>
              </a:rPr>
              <a:t>t </a:t>
            </a:r>
            <a:r>
              <a:rPr sz="2000" dirty="0">
                <a:latin typeface="Perpetua"/>
                <a:cs typeface="Perpetua"/>
              </a:rPr>
              <a:t>~ </a:t>
            </a:r>
            <a:r>
              <a:rPr sz="2000" spc="-5" dirty="0">
                <a:latin typeface="Perpetua"/>
                <a:cs typeface="Perpetua"/>
              </a:rPr>
              <a:t>ARIMA </a:t>
            </a:r>
            <a:r>
              <a:rPr sz="2000" dirty="0">
                <a:latin typeface="Perpetua"/>
                <a:cs typeface="Perpetua"/>
              </a:rPr>
              <a:t>(1,1,1) </a:t>
            </a:r>
            <a:r>
              <a:rPr sz="2000" spc="-5" dirty="0">
                <a:latin typeface="Perpetua"/>
                <a:cs typeface="Perpetua"/>
              </a:rPr>
              <a:t>and </a:t>
            </a:r>
            <a:r>
              <a:rPr sz="2000" spc="5" dirty="0">
                <a:latin typeface="Perpetua"/>
                <a:cs typeface="Perpetua"/>
              </a:rPr>
              <a:t>R</a:t>
            </a:r>
            <a:r>
              <a:rPr sz="1950" spc="7" baseline="-21367" dirty="0">
                <a:latin typeface="Perpetua"/>
                <a:cs typeface="Perpetua"/>
              </a:rPr>
              <a:t>t </a:t>
            </a:r>
            <a:r>
              <a:rPr sz="2000" dirty="0">
                <a:latin typeface="Perpetua"/>
                <a:cs typeface="Perpetua"/>
              </a:rPr>
              <a:t>~</a:t>
            </a:r>
            <a:r>
              <a:rPr sz="2000" spc="-360" dirty="0">
                <a:latin typeface="Perpetua"/>
                <a:cs typeface="Perpetua"/>
              </a:rPr>
              <a:t> </a:t>
            </a:r>
            <a:r>
              <a:rPr sz="2000" spc="-5" dirty="0">
                <a:latin typeface="Perpetua"/>
                <a:cs typeface="Perpetua"/>
              </a:rPr>
              <a:t>ARIMA(1,0,1)</a:t>
            </a:r>
            <a:endParaRPr sz="20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3706" y="586611"/>
            <a:ext cx="10515600" cy="50462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20" dirty="0"/>
              <a:t>Market </a:t>
            </a:r>
            <a:r>
              <a:rPr sz="3200" dirty="0"/>
              <a:t>Efficiency </a:t>
            </a:r>
            <a:r>
              <a:rPr sz="3200" spc="-5" dirty="0"/>
              <a:t>– </a:t>
            </a:r>
            <a:r>
              <a:rPr sz="3200" spc="-10" dirty="0"/>
              <a:t>Speed </a:t>
            </a:r>
            <a:r>
              <a:rPr sz="3200" spc="-5" dirty="0"/>
              <a:t>of </a:t>
            </a:r>
            <a:r>
              <a:rPr sz="3200" spc="-15" dirty="0"/>
              <a:t>convergence </a:t>
            </a:r>
            <a:r>
              <a:rPr sz="3200" spc="-25" dirty="0"/>
              <a:t>to </a:t>
            </a:r>
            <a:r>
              <a:rPr sz="3200" spc="-5" dirty="0"/>
              <a:t>Mkt</a:t>
            </a:r>
            <a:r>
              <a:rPr sz="3200" spc="165" dirty="0"/>
              <a:t> </a:t>
            </a:r>
            <a:r>
              <a:rPr sz="3200" dirty="0"/>
              <a:t>Efficiency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705959" y="1367284"/>
            <a:ext cx="8586470" cy="490410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287020" indent="-274320">
              <a:spcBef>
                <a:spcPts val="825"/>
              </a:spcBef>
              <a:buClr>
                <a:srgbClr val="4F81BC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sz="2800" spc="-55" dirty="0">
                <a:latin typeface="Perpetua"/>
                <a:cs typeface="Perpetua"/>
              </a:rPr>
              <a:t>Testing </a:t>
            </a:r>
            <a:r>
              <a:rPr sz="2800" spc="-5" dirty="0">
                <a:latin typeface="Perpetua"/>
                <a:cs typeface="Perpetua"/>
              </a:rPr>
              <a:t>for </a:t>
            </a:r>
            <a:r>
              <a:rPr sz="2800" spc="-10" dirty="0">
                <a:latin typeface="Perpetua"/>
                <a:cs typeface="Perpetua"/>
              </a:rPr>
              <a:t>Market</a:t>
            </a:r>
            <a:r>
              <a:rPr sz="2800" spc="45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Efficiency</a:t>
            </a:r>
          </a:p>
          <a:p>
            <a:pPr marL="561340" lvl="1" indent="-228600">
              <a:spcBef>
                <a:spcPts val="685"/>
              </a:spcBef>
              <a:buClr>
                <a:srgbClr val="C0504D"/>
              </a:buClr>
              <a:buSzPct val="84615"/>
              <a:buFont typeface="Wingdings 2"/>
              <a:buChar char=""/>
              <a:tabLst>
                <a:tab pos="561340" algn="l"/>
                <a:tab pos="2847340" algn="l"/>
                <a:tab pos="4129404" algn="l"/>
                <a:tab pos="5977255" algn="l"/>
              </a:tabLst>
            </a:pPr>
            <a:r>
              <a:rPr sz="2600" spc="5" dirty="0">
                <a:latin typeface="Perpetua"/>
                <a:cs typeface="Perpetua"/>
              </a:rPr>
              <a:t>R</a:t>
            </a:r>
            <a:r>
              <a:rPr sz="2550" spc="7" baseline="-21241" dirty="0">
                <a:latin typeface="Perpetua"/>
                <a:cs typeface="Perpetua"/>
              </a:rPr>
              <a:t>t </a:t>
            </a:r>
            <a:r>
              <a:rPr sz="2550" spc="585" baseline="-21241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= </a:t>
            </a:r>
            <a:r>
              <a:rPr sz="2600" spc="-5" dirty="0">
                <a:latin typeface="Cambria Math"/>
                <a:cs typeface="Cambria Math"/>
              </a:rPr>
              <a:t>𝛽</a:t>
            </a:r>
            <a:r>
              <a:rPr sz="2850" spc="-7" baseline="-16081" dirty="0">
                <a:latin typeface="Cambria Math"/>
                <a:cs typeface="Cambria Math"/>
              </a:rPr>
              <a:t>0</a:t>
            </a:r>
            <a:r>
              <a:rPr sz="2600" spc="-5" dirty="0">
                <a:latin typeface="Perpetua"/>
                <a:cs typeface="Perpetua"/>
              </a:rPr>
              <a:t>+</a:t>
            </a:r>
            <a:r>
              <a:rPr sz="2600" spc="-175" dirty="0">
                <a:latin typeface="Perpetua"/>
                <a:cs typeface="Perpetua"/>
              </a:rPr>
              <a:t> </a:t>
            </a:r>
            <a:r>
              <a:rPr sz="2600" spc="-90" dirty="0">
                <a:latin typeface="Cambria Math"/>
                <a:cs typeface="Cambria Math"/>
              </a:rPr>
              <a:t>𝛽</a:t>
            </a:r>
            <a:r>
              <a:rPr sz="2850" spc="-135" baseline="-16081" dirty="0">
                <a:latin typeface="Cambria Math"/>
                <a:cs typeface="Cambria Math"/>
              </a:rPr>
              <a:t>1 </a:t>
            </a:r>
            <a:r>
              <a:rPr sz="2850" spc="-82" baseline="-16081" dirty="0">
                <a:latin typeface="Cambria Math"/>
                <a:cs typeface="Cambria Math"/>
              </a:rPr>
              <a:t> </a:t>
            </a:r>
            <a:r>
              <a:rPr sz="2600" spc="5" dirty="0">
                <a:latin typeface="Perpetua"/>
                <a:cs typeface="Perpetua"/>
              </a:rPr>
              <a:t>R</a:t>
            </a:r>
            <a:r>
              <a:rPr sz="2550" spc="7" baseline="-21241" dirty="0">
                <a:latin typeface="Perpetua"/>
                <a:cs typeface="Perpetua"/>
              </a:rPr>
              <a:t>t-1	</a:t>
            </a:r>
            <a:r>
              <a:rPr sz="2600" dirty="0">
                <a:latin typeface="Perpetua"/>
                <a:cs typeface="Perpetua"/>
              </a:rPr>
              <a:t>+</a:t>
            </a:r>
            <a:r>
              <a:rPr sz="2600" spc="5" dirty="0">
                <a:latin typeface="Perpetua"/>
                <a:cs typeface="Perpetua"/>
              </a:rPr>
              <a:t> </a:t>
            </a:r>
            <a:r>
              <a:rPr sz="2600" spc="-60" dirty="0">
                <a:latin typeface="Cambria Math"/>
                <a:cs typeface="Cambria Math"/>
              </a:rPr>
              <a:t>𝛽</a:t>
            </a:r>
            <a:r>
              <a:rPr sz="2850" spc="-89" baseline="-16081" dirty="0">
                <a:latin typeface="Cambria Math"/>
                <a:cs typeface="Cambria Math"/>
              </a:rPr>
              <a:t>2</a:t>
            </a:r>
            <a:r>
              <a:rPr sz="2850" spc="390" baseline="-16081" dirty="0">
                <a:latin typeface="Cambria Math"/>
                <a:cs typeface="Cambria Math"/>
              </a:rPr>
              <a:t> </a:t>
            </a:r>
            <a:r>
              <a:rPr sz="2600" spc="5" dirty="0">
                <a:latin typeface="Perpetua"/>
                <a:cs typeface="Perpetua"/>
              </a:rPr>
              <a:t>R</a:t>
            </a:r>
            <a:r>
              <a:rPr sz="2550" spc="7" baseline="-21241" dirty="0">
                <a:latin typeface="Perpetua"/>
                <a:cs typeface="Perpetua"/>
              </a:rPr>
              <a:t>t-2	</a:t>
            </a:r>
            <a:r>
              <a:rPr sz="2600" dirty="0">
                <a:latin typeface="Perpetua"/>
                <a:cs typeface="Perpetua"/>
              </a:rPr>
              <a:t>+…+ </a:t>
            </a:r>
            <a:r>
              <a:rPr sz="2600" spc="-15" dirty="0">
                <a:latin typeface="Cambria Math"/>
                <a:cs typeface="Cambria Math"/>
              </a:rPr>
              <a:t>𝛽</a:t>
            </a:r>
            <a:r>
              <a:rPr sz="2850" spc="-22" baseline="-16081" dirty="0">
                <a:latin typeface="Cambria Math"/>
                <a:cs typeface="Cambria Math"/>
              </a:rPr>
              <a:t>𝑝</a:t>
            </a:r>
            <a:r>
              <a:rPr sz="2850" spc="442" baseline="-16081" dirty="0">
                <a:latin typeface="Cambria Math"/>
                <a:cs typeface="Cambria Math"/>
              </a:rPr>
              <a:t> </a:t>
            </a:r>
            <a:r>
              <a:rPr sz="2600" spc="5" dirty="0">
                <a:latin typeface="Perpetua"/>
                <a:cs typeface="Perpetua"/>
              </a:rPr>
              <a:t>R</a:t>
            </a:r>
            <a:r>
              <a:rPr sz="2550" spc="7" baseline="-21241" dirty="0">
                <a:latin typeface="Perpetua"/>
                <a:cs typeface="Perpetua"/>
              </a:rPr>
              <a:t>t-p	</a:t>
            </a:r>
            <a:r>
              <a:rPr sz="2600" dirty="0">
                <a:latin typeface="Perpetua"/>
                <a:cs typeface="Perpetua"/>
              </a:rPr>
              <a:t>+</a:t>
            </a:r>
            <a:r>
              <a:rPr sz="2600" dirty="0">
                <a:latin typeface="Times New Roman"/>
                <a:cs typeface="Times New Roman"/>
              </a:rPr>
              <a:t>ε</a:t>
            </a:r>
            <a:r>
              <a:rPr sz="2550" baseline="-21241" dirty="0">
                <a:latin typeface="Times New Roman"/>
                <a:cs typeface="Times New Roman"/>
              </a:rPr>
              <a:t>t</a:t>
            </a:r>
          </a:p>
          <a:p>
            <a:pPr marL="561340" lvl="1" indent="-228600">
              <a:spcBef>
                <a:spcPts val="41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Significant </a:t>
            </a:r>
            <a:r>
              <a:rPr sz="2400" dirty="0">
                <a:latin typeface="Perpetua"/>
                <a:cs typeface="Perpetua"/>
              </a:rPr>
              <a:t>coefficients of </a:t>
            </a:r>
            <a:r>
              <a:rPr sz="2400" spc="-5" dirty="0">
                <a:latin typeface="Perpetua"/>
                <a:cs typeface="Perpetua"/>
              </a:rPr>
              <a:t>past lag</a:t>
            </a:r>
            <a:r>
              <a:rPr sz="2400" spc="-30" dirty="0">
                <a:latin typeface="Perpetua"/>
                <a:cs typeface="Perpetua"/>
              </a:rPr>
              <a:t> </a:t>
            </a:r>
            <a:r>
              <a:rPr sz="2400" spc="-15" dirty="0">
                <a:latin typeface="Perpetua"/>
                <a:cs typeface="Perpetua"/>
              </a:rPr>
              <a:t>values</a:t>
            </a:r>
            <a:endParaRPr sz="2400" dirty="0">
              <a:latin typeface="Perpetua"/>
              <a:cs typeface="Perpetua"/>
            </a:endParaRPr>
          </a:p>
          <a:p>
            <a:pPr marL="835660" lvl="2" indent="-228600">
              <a:spcBef>
                <a:spcPts val="459"/>
              </a:spcBef>
              <a:buClr>
                <a:srgbClr val="B1C1DB"/>
              </a:buClr>
              <a:buSzPct val="85000"/>
              <a:buFont typeface="Wingdings 2"/>
              <a:buChar char=""/>
              <a:tabLst>
                <a:tab pos="836294" algn="l"/>
              </a:tabLst>
            </a:pPr>
            <a:r>
              <a:rPr sz="2000" spc="-75" dirty="0">
                <a:latin typeface="Perpetua"/>
                <a:cs typeface="Perpetua"/>
              </a:rPr>
              <a:t>Yes </a:t>
            </a:r>
            <a:r>
              <a:rPr sz="2000" dirty="0">
                <a:latin typeface="Perpetua"/>
                <a:cs typeface="Perpetua"/>
              </a:rPr>
              <a:t>– </a:t>
            </a:r>
            <a:r>
              <a:rPr sz="2000" spc="-5" dirty="0">
                <a:latin typeface="Perpetua"/>
                <a:cs typeface="Perpetua"/>
              </a:rPr>
              <a:t>Market </a:t>
            </a:r>
            <a:r>
              <a:rPr sz="2000" dirty="0">
                <a:latin typeface="Perpetua"/>
                <a:cs typeface="Perpetua"/>
              </a:rPr>
              <a:t>is </a:t>
            </a:r>
            <a:r>
              <a:rPr sz="2000" spc="-5" dirty="0">
                <a:latin typeface="Perpetua"/>
                <a:cs typeface="Perpetua"/>
              </a:rPr>
              <a:t>inefficient as past </a:t>
            </a:r>
            <a:r>
              <a:rPr sz="2000" dirty="0">
                <a:latin typeface="Perpetua"/>
                <a:cs typeface="Perpetua"/>
              </a:rPr>
              <a:t>returns </a:t>
            </a:r>
            <a:r>
              <a:rPr sz="2000" spc="-15" dirty="0">
                <a:latin typeface="Perpetua"/>
                <a:cs typeface="Perpetua"/>
              </a:rPr>
              <a:t>are </a:t>
            </a:r>
            <a:r>
              <a:rPr sz="2000" spc="-5" dirty="0">
                <a:latin typeface="Perpetua"/>
                <a:cs typeface="Perpetua"/>
              </a:rPr>
              <a:t>useful </a:t>
            </a:r>
            <a:r>
              <a:rPr sz="2000" dirty="0">
                <a:latin typeface="Perpetua"/>
                <a:cs typeface="Perpetua"/>
              </a:rPr>
              <a:t>in </a:t>
            </a:r>
            <a:r>
              <a:rPr sz="2000" spc="-5" dirty="0">
                <a:latin typeface="Perpetua"/>
                <a:cs typeface="Perpetua"/>
              </a:rPr>
              <a:t>predicting current</a:t>
            </a:r>
            <a:r>
              <a:rPr sz="2000" spc="175" dirty="0">
                <a:latin typeface="Perpetua"/>
                <a:cs typeface="Perpetua"/>
              </a:rPr>
              <a:t> </a:t>
            </a:r>
            <a:r>
              <a:rPr sz="2000" dirty="0">
                <a:latin typeface="Perpetua"/>
                <a:cs typeface="Perpetua"/>
              </a:rPr>
              <a:t>returns</a:t>
            </a:r>
          </a:p>
          <a:p>
            <a:pPr marL="835660" marR="267970" lvl="2" indent="-228600">
              <a:spcBef>
                <a:spcPts val="409"/>
              </a:spcBef>
              <a:buClr>
                <a:srgbClr val="B1C1DB"/>
              </a:buClr>
              <a:buSzPct val="85000"/>
              <a:buFont typeface="Wingdings 2"/>
              <a:buChar char=""/>
              <a:tabLst>
                <a:tab pos="836294" algn="l"/>
              </a:tabLst>
            </a:pPr>
            <a:r>
              <a:rPr sz="2000" dirty="0">
                <a:latin typeface="Perpetua"/>
                <a:cs typeface="Perpetua"/>
              </a:rPr>
              <a:t>No – </a:t>
            </a:r>
            <a:r>
              <a:rPr sz="2000" spc="-10" dirty="0">
                <a:latin typeface="Perpetua"/>
                <a:cs typeface="Perpetua"/>
              </a:rPr>
              <a:t>Market </a:t>
            </a:r>
            <a:r>
              <a:rPr sz="2000" dirty="0">
                <a:latin typeface="Perpetua"/>
                <a:cs typeface="Perpetua"/>
              </a:rPr>
              <a:t>is </a:t>
            </a:r>
            <a:r>
              <a:rPr sz="2000" spc="-5" dirty="0">
                <a:latin typeface="Perpetua"/>
                <a:cs typeface="Perpetua"/>
              </a:rPr>
              <a:t>Efficient as past </a:t>
            </a:r>
            <a:r>
              <a:rPr sz="2000" dirty="0">
                <a:latin typeface="Perpetua"/>
                <a:cs typeface="Perpetua"/>
              </a:rPr>
              <a:t>information (Returns) </a:t>
            </a:r>
            <a:r>
              <a:rPr sz="2000" spc="-15" dirty="0">
                <a:latin typeface="Perpetua"/>
                <a:cs typeface="Perpetua"/>
              </a:rPr>
              <a:t>are </a:t>
            </a:r>
            <a:r>
              <a:rPr sz="2000" spc="-5" dirty="0">
                <a:latin typeface="Perpetua"/>
                <a:cs typeface="Perpetua"/>
              </a:rPr>
              <a:t>not useful </a:t>
            </a:r>
            <a:r>
              <a:rPr sz="2000" dirty="0">
                <a:latin typeface="Perpetua"/>
                <a:cs typeface="Perpetua"/>
              </a:rPr>
              <a:t>in </a:t>
            </a:r>
            <a:r>
              <a:rPr sz="2000" spc="-5" dirty="0">
                <a:latin typeface="Perpetua"/>
                <a:cs typeface="Perpetua"/>
              </a:rPr>
              <a:t>predicting  current</a:t>
            </a:r>
            <a:r>
              <a:rPr sz="2000" spc="10" dirty="0">
                <a:latin typeface="Perpetua"/>
                <a:cs typeface="Perpetua"/>
              </a:rPr>
              <a:t> </a:t>
            </a:r>
            <a:r>
              <a:rPr sz="2000" dirty="0">
                <a:latin typeface="Perpetua"/>
                <a:cs typeface="Perpetua"/>
              </a:rPr>
              <a:t>returns</a:t>
            </a:r>
          </a:p>
          <a:p>
            <a:pPr marL="287020" indent="-274320">
              <a:spcBef>
                <a:spcPts val="50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25" dirty="0">
                <a:latin typeface="Perpetua"/>
                <a:cs typeface="Perpetua"/>
              </a:rPr>
              <a:t>How </a:t>
            </a:r>
            <a:r>
              <a:rPr sz="2600" spc="-10" dirty="0">
                <a:latin typeface="Perpetua"/>
                <a:cs typeface="Perpetua"/>
              </a:rPr>
              <a:t>fast </a:t>
            </a:r>
            <a:r>
              <a:rPr sz="2600" dirty="0">
                <a:latin typeface="Perpetua"/>
                <a:cs typeface="Perpetua"/>
              </a:rPr>
              <a:t>the </a:t>
            </a:r>
            <a:r>
              <a:rPr sz="2600" spc="-10" dirty="0">
                <a:latin typeface="Perpetua"/>
                <a:cs typeface="Perpetua"/>
              </a:rPr>
              <a:t>market </a:t>
            </a:r>
            <a:r>
              <a:rPr sz="2600" spc="-5" dirty="0">
                <a:latin typeface="Perpetua"/>
                <a:cs typeface="Perpetua"/>
              </a:rPr>
              <a:t>becomes efficient</a:t>
            </a:r>
            <a:r>
              <a:rPr sz="2600" spc="10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?</a:t>
            </a:r>
          </a:p>
          <a:p>
            <a:pPr marL="561340" lvl="1" indent="-228600">
              <a:spcBef>
                <a:spcPts val="43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10" dirty="0">
                <a:latin typeface="Perpetua"/>
                <a:cs typeface="Perpetua"/>
              </a:rPr>
              <a:t>Here </a:t>
            </a:r>
            <a:r>
              <a:rPr sz="2400" spc="-5" dirty="0">
                <a:latin typeface="Perpetua"/>
                <a:cs typeface="Perpetua"/>
              </a:rPr>
              <a:t>the </a:t>
            </a:r>
            <a:r>
              <a:rPr sz="2400" dirty="0">
                <a:latin typeface="Perpetua"/>
                <a:cs typeface="Perpetua"/>
              </a:rPr>
              <a:t>time interval of </a:t>
            </a:r>
            <a:r>
              <a:rPr sz="2400" spc="5" dirty="0">
                <a:latin typeface="Perpetua"/>
                <a:cs typeface="Perpetua"/>
              </a:rPr>
              <a:t>return </a:t>
            </a:r>
            <a:r>
              <a:rPr sz="2400" spc="-5" dirty="0">
                <a:latin typeface="Perpetua"/>
                <a:cs typeface="Perpetua"/>
              </a:rPr>
              <a:t>calculation</a:t>
            </a:r>
            <a:r>
              <a:rPr sz="2400" spc="-3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matters.</a:t>
            </a:r>
            <a:endParaRPr sz="2400" dirty="0">
              <a:latin typeface="Perpetua"/>
              <a:cs typeface="Perpetua"/>
            </a:endParaRPr>
          </a:p>
          <a:p>
            <a:pPr marL="561340" lvl="1" indent="-228600">
              <a:spcBef>
                <a:spcPts val="40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Run the </a:t>
            </a:r>
            <a:r>
              <a:rPr sz="2400" spc="-30" dirty="0">
                <a:latin typeface="Perpetua"/>
                <a:cs typeface="Perpetua"/>
              </a:rPr>
              <a:t>above </a:t>
            </a:r>
            <a:r>
              <a:rPr sz="2400" spc="-5" dirty="0">
                <a:latin typeface="Perpetua"/>
                <a:cs typeface="Perpetua"/>
              </a:rPr>
              <a:t>regression </a:t>
            </a:r>
            <a:r>
              <a:rPr sz="2400" spc="-15" dirty="0">
                <a:latin typeface="Perpetua"/>
                <a:cs typeface="Perpetua"/>
              </a:rPr>
              <a:t>at </a:t>
            </a:r>
            <a:r>
              <a:rPr sz="2400" spc="-50" dirty="0">
                <a:latin typeface="Perpetua"/>
                <a:cs typeface="Perpetua"/>
              </a:rPr>
              <a:t>daily, </a:t>
            </a:r>
            <a:r>
              <a:rPr sz="2400" spc="-45" dirty="0">
                <a:latin typeface="Perpetua"/>
                <a:cs typeface="Perpetua"/>
              </a:rPr>
              <a:t>hourly, </a:t>
            </a:r>
            <a:r>
              <a:rPr sz="2400" spc="5" dirty="0">
                <a:latin typeface="Perpetua"/>
                <a:cs typeface="Perpetua"/>
              </a:rPr>
              <a:t>30-, </a:t>
            </a:r>
            <a:r>
              <a:rPr sz="2400" dirty="0">
                <a:latin typeface="Perpetua"/>
                <a:cs typeface="Perpetua"/>
              </a:rPr>
              <a:t>15- </a:t>
            </a:r>
            <a:r>
              <a:rPr sz="2400" spc="-5" dirty="0">
                <a:latin typeface="Perpetua"/>
                <a:cs typeface="Perpetua"/>
              </a:rPr>
              <a:t>and 5-min</a:t>
            </a:r>
            <a:r>
              <a:rPr sz="2400" spc="-22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frequency</a:t>
            </a:r>
          </a:p>
          <a:p>
            <a:pPr marL="561340" lvl="1" indent="-228600">
              <a:spcBef>
                <a:spcPts val="40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5" dirty="0">
                <a:latin typeface="Perpetua"/>
                <a:cs typeface="Perpetua"/>
              </a:rPr>
              <a:t>Check </a:t>
            </a:r>
            <a:r>
              <a:rPr sz="2400" dirty="0">
                <a:latin typeface="Perpetua"/>
                <a:cs typeface="Perpetua"/>
              </a:rPr>
              <a:t>the significance of past </a:t>
            </a:r>
            <a:r>
              <a:rPr sz="2400" spc="-5" dirty="0">
                <a:latin typeface="Perpetua"/>
                <a:cs typeface="Perpetua"/>
              </a:rPr>
              <a:t>lag</a:t>
            </a:r>
            <a:r>
              <a:rPr sz="2400" spc="-65" dirty="0">
                <a:latin typeface="Perpetua"/>
                <a:cs typeface="Perpetua"/>
              </a:rPr>
              <a:t> </a:t>
            </a:r>
            <a:r>
              <a:rPr sz="2400" spc="-15" dirty="0">
                <a:latin typeface="Perpetua"/>
                <a:cs typeface="Perpetua"/>
              </a:rPr>
              <a:t>values</a:t>
            </a:r>
            <a:endParaRPr sz="2400" dirty="0">
              <a:latin typeface="Perpetua"/>
              <a:cs typeface="Perpetua"/>
            </a:endParaRPr>
          </a:p>
          <a:p>
            <a:pPr marL="835660" lvl="2" indent="-228600">
              <a:spcBef>
                <a:spcPts val="459"/>
              </a:spcBef>
              <a:buClr>
                <a:srgbClr val="B1C1DB"/>
              </a:buClr>
              <a:buSzPct val="85000"/>
              <a:buFont typeface="Wingdings 2"/>
              <a:buChar char=""/>
              <a:tabLst>
                <a:tab pos="836294" algn="l"/>
              </a:tabLst>
            </a:pPr>
            <a:r>
              <a:rPr sz="2000" dirty="0">
                <a:latin typeface="Perpetua"/>
                <a:cs typeface="Perpetua"/>
              </a:rPr>
              <a:t>If </a:t>
            </a:r>
            <a:r>
              <a:rPr sz="2000" spc="-5" dirty="0">
                <a:latin typeface="Perpetua"/>
                <a:cs typeface="Perpetua"/>
              </a:rPr>
              <a:t>insignificant (efficient </a:t>
            </a:r>
            <a:r>
              <a:rPr sz="2000" spc="-10" dirty="0">
                <a:latin typeface="Perpetua"/>
                <a:cs typeface="Perpetua"/>
              </a:rPr>
              <a:t>market) </a:t>
            </a:r>
            <a:r>
              <a:rPr sz="2000" spc="-15" dirty="0">
                <a:latin typeface="Perpetua"/>
                <a:cs typeface="Perpetua"/>
              </a:rPr>
              <a:t>at daily </a:t>
            </a:r>
            <a:r>
              <a:rPr sz="2000" dirty="0">
                <a:latin typeface="Perpetua"/>
                <a:cs typeface="Perpetua"/>
              </a:rPr>
              <a:t>returns </a:t>
            </a:r>
            <a:r>
              <a:rPr sz="2000" spc="-10" dirty="0">
                <a:latin typeface="Perpetua"/>
                <a:cs typeface="Perpetua"/>
              </a:rPr>
              <a:t>but </a:t>
            </a:r>
            <a:r>
              <a:rPr sz="2000" spc="-5" dirty="0">
                <a:latin typeface="Perpetua"/>
                <a:cs typeface="Perpetua"/>
              </a:rPr>
              <a:t>significant (inefficient) </a:t>
            </a:r>
            <a:r>
              <a:rPr sz="2000" spc="-15" dirty="0">
                <a:latin typeface="Perpetua"/>
                <a:cs typeface="Perpetua"/>
              </a:rPr>
              <a:t>at</a:t>
            </a:r>
            <a:r>
              <a:rPr sz="2000" spc="330" dirty="0">
                <a:latin typeface="Perpetua"/>
                <a:cs typeface="Perpetua"/>
              </a:rPr>
              <a:t> </a:t>
            </a:r>
            <a:r>
              <a:rPr sz="2000" spc="-15" dirty="0">
                <a:latin typeface="Perpetua"/>
                <a:cs typeface="Perpetua"/>
              </a:rPr>
              <a:t>hourly</a:t>
            </a:r>
            <a:endParaRPr sz="2000" dirty="0">
              <a:latin typeface="Perpetua"/>
              <a:cs typeface="Perpetua"/>
            </a:endParaRPr>
          </a:p>
          <a:p>
            <a:pPr marL="835660" lvl="2" indent="-228600">
              <a:spcBef>
                <a:spcPts val="395"/>
              </a:spcBef>
              <a:buClr>
                <a:srgbClr val="B1C1DB"/>
              </a:buClr>
              <a:buSzPct val="85000"/>
              <a:buFont typeface="Wingdings 2"/>
              <a:buChar char=""/>
              <a:tabLst>
                <a:tab pos="836294" algn="l"/>
              </a:tabLst>
            </a:pPr>
            <a:r>
              <a:rPr sz="2000" dirty="0">
                <a:latin typeface="Perpetua"/>
                <a:cs typeface="Perpetua"/>
              </a:rPr>
              <a:t>Then </a:t>
            </a:r>
            <a:r>
              <a:rPr sz="2000" spc="-10" dirty="0">
                <a:latin typeface="Perpetua"/>
                <a:cs typeface="Perpetua"/>
              </a:rPr>
              <a:t>market takes </a:t>
            </a:r>
            <a:r>
              <a:rPr sz="2000" spc="-5" dirty="0">
                <a:latin typeface="Perpetua"/>
                <a:cs typeface="Perpetua"/>
              </a:rPr>
              <a:t>about an hour </a:t>
            </a:r>
            <a:r>
              <a:rPr sz="2000" dirty="0">
                <a:latin typeface="Perpetua"/>
                <a:cs typeface="Perpetua"/>
              </a:rPr>
              <a:t>to become </a:t>
            </a:r>
            <a:r>
              <a:rPr sz="2000" spc="-5" dirty="0">
                <a:latin typeface="Perpetua"/>
                <a:cs typeface="Perpetua"/>
              </a:rPr>
              <a:t>efficient </a:t>
            </a:r>
            <a:r>
              <a:rPr sz="2000" dirty="0">
                <a:latin typeface="Perpetua"/>
                <a:cs typeface="Perpetua"/>
              </a:rPr>
              <a:t>or</a:t>
            </a:r>
            <a:r>
              <a:rPr sz="2000" spc="-25" dirty="0">
                <a:latin typeface="Perpetua"/>
                <a:cs typeface="Perpetua"/>
              </a:rPr>
              <a:t> </a:t>
            </a:r>
            <a:r>
              <a:rPr sz="2000" spc="-35" dirty="0">
                <a:latin typeface="Perpetua"/>
                <a:cs typeface="Perpetua"/>
              </a:rPr>
              <a:t>so.</a:t>
            </a:r>
            <a:endParaRPr sz="20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EFFCB-FEAC-48C4-9D28-A81DB7FE5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Today’s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1FD6C-3BBF-4EC4-BF2C-8290916D4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06787"/>
          </a:xfrm>
        </p:spPr>
        <p:txBody>
          <a:bodyPr>
            <a:normAutofit/>
          </a:bodyPr>
          <a:lstStyle/>
          <a:p>
            <a:r>
              <a:rPr lang="en-IN" dirty="0"/>
              <a:t>Introduction to the concept of Volatility in Finance.</a:t>
            </a:r>
          </a:p>
          <a:p>
            <a:r>
              <a:rPr lang="en-IN" dirty="0"/>
              <a:t>ARCH &amp; GARCH Models</a:t>
            </a:r>
          </a:p>
          <a:p>
            <a:r>
              <a:rPr lang="en-IN" dirty="0"/>
              <a:t>Application of GARCH using R</a:t>
            </a:r>
          </a:p>
        </p:txBody>
      </p:sp>
    </p:spTree>
    <p:extLst>
      <p:ext uri="{BB962C8B-B14F-4D97-AF65-F5344CB8AC3E}">
        <p14:creationId xmlns:p14="http://schemas.microsoft.com/office/powerpoint/2010/main" val="1223615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3487" y="-1849886"/>
            <a:ext cx="2195195" cy="333681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1500" algn="l"/>
              </a:tabLst>
            </a:pPr>
            <a:br>
              <a:rPr lang="x-none" sz="3600" spc="-135" dirty="0"/>
            </a:br>
            <a:br>
              <a:rPr lang="x-none" sz="3600" spc="-135" dirty="0"/>
            </a:br>
            <a:br>
              <a:rPr lang="x-none" sz="3600" spc="-135" dirty="0"/>
            </a:br>
            <a:r>
              <a:rPr sz="3600" spc="-135" dirty="0"/>
              <a:t>V</a:t>
            </a:r>
            <a:r>
              <a:rPr sz="3600" dirty="0"/>
              <a:t>olatility	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72103" y="537890"/>
            <a:ext cx="4507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simple concept </a:t>
            </a:r>
            <a:r>
              <a:rPr dirty="0">
                <a:solidFill>
                  <a:srgbClr val="1F487C"/>
                </a:solidFill>
                <a:latin typeface="Wingdings"/>
                <a:cs typeface="Wingdings"/>
              </a:rPr>
              <a:t></a:t>
            </a:r>
            <a:r>
              <a:rPr dirty="0">
                <a:solidFill>
                  <a:srgbClr val="1F487C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1F487C"/>
                </a:solidFill>
                <a:latin typeface="Franklin Gothic Book"/>
                <a:cs typeface="Franklin Gothic Book"/>
              </a:rPr>
              <a:t>but difficult task </a:t>
            </a:r>
            <a:r>
              <a:rPr spc="-15" dirty="0">
                <a:solidFill>
                  <a:srgbClr val="1F487C"/>
                </a:solidFill>
                <a:latin typeface="Franklin Gothic Book"/>
                <a:cs typeface="Franklin Gothic Book"/>
              </a:rPr>
              <a:t>to</a:t>
            </a:r>
            <a:r>
              <a:rPr spc="-50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measure</a:t>
            </a:r>
            <a:endParaRPr dirty="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1825" y="1102043"/>
            <a:ext cx="7959090" cy="5345693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287655" indent="-274320">
              <a:spcBef>
                <a:spcPts val="944"/>
              </a:spcBef>
              <a:buClr>
                <a:srgbClr val="4F81BC"/>
              </a:buClr>
              <a:buSzPct val="80357"/>
              <a:buFont typeface="Wingdings"/>
              <a:buChar char=""/>
              <a:tabLst>
                <a:tab pos="288290" algn="l"/>
              </a:tabLst>
            </a:pPr>
            <a:r>
              <a:rPr sz="2800" spc="-5" dirty="0">
                <a:latin typeface="Perpetua"/>
                <a:cs typeface="Perpetua"/>
              </a:rPr>
              <a:t>A </a:t>
            </a:r>
            <a:r>
              <a:rPr sz="2800" spc="5" dirty="0">
                <a:latin typeface="Perpetua"/>
                <a:cs typeface="Perpetua"/>
              </a:rPr>
              <a:t>series </a:t>
            </a:r>
            <a:r>
              <a:rPr sz="2800" spc="-5" dirty="0">
                <a:latin typeface="Perpetua"/>
                <a:cs typeface="Perpetua"/>
              </a:rPr>
              <a:t>is said to be</a:t>
            </a:r>
            <a:r>
              <a:rPr sz="2800" spc="-330" dirty="0">
                <a:latin typeface="Perpetua"/>
                <a:cs typeface="Perpetua"/>
              </a:rPr>
              <a:t> </a:t>
            </a:r>
            <a:r>
              <a:rPr sz="2800" spc="-10" dirty="0">
                <a:latin typeface="Perpetua"/>
                <a:cs typeface="Perpetua"/>
              </a:rPr>
              <a:t>‘volatile’</a:t>
            </a:r>
            <a:endParaRPr sz="2800" dirty="0">
              <a:latin typeface="Perpetua"/>
              <a:cs typeface="Perpetua"/>
            </a:endParaRPr>
          </a:p>
          <a:p>
            <a:pPr marL="631825" lvl="1" indent="-298450">
              <a:spcBef>
                <a:spcPts val="665"/>
              </a:spcBef>
              <a:buClr>
                <a:srgbClr val="C0504D"/>
              </a:buClr>
              <a:buSzPct val="93181"/>
              <a:buFont typeface="Wingdings"/>
              <a:buChar char=""/>
              <a:tabLst>
                <a:tab pos="632460" algn="l"/>
              </a:tabLst>
            </a:pPr>
            <a:r>
              <a:rPr sz="2200" spc="5" dirty="0">
                <a:latin typeface="Perpetua"/>
                <a:cs typeface="Perpetua"/>
              </a:rPr>
              <a:t>Which </a:t>
            </a:r>
            <a:r>
              <a:rPr sz="2200" spc="-25" dirty="0">
                <a:latin typeface="Perpetua"/>
                <a:cs typeface="Perpetua"/>
              </a:rPr>
              <a:t>moves </a:t>
            </a:r>
            <a:r>
              <a:rPr sz="2200" spc="-5" dirty="0">
                <a:latin typeface="Perpetua"/>
                <a:cs typeface="Perpetua"/>
              </a:rPr>
              <a:t>a lot / </a:t>
            </a:r>
            <a:r>
              <a:rPr sz="2200" spc="-15" dirty="0">
                <a:latin typeface="Perpetua"/>
                <a:cs typeface="Perpetua"/>
              </a:rPr>
              <a:t>swings</a:t>
            </a:r>
            <a:r>
              <a:rPr sz="2200" spc="45" dirty="0">
                <a:latin typeface="Perpetua"/>
                <a:cs typeface="Perpetua"/>
              </a:rPr>
              <a:t> </a:t>
            </a:r>
            <a:r>
              <a:rPr sz="2200" spc="-10" dirty="0">
                <a:latin typeface="Perpetua"/>
                <a:cs typeface="Perpetua"/>
              </a:rPr>
              <a:t>wildly</a:t>
            </a:r>
            <a:endParaRPr sz="2200" dirty="0">
              <a:latin typeface="Perpetua"/>
              <a:cs typeface="Perpetua"/>
            </a:endParaRPr>
          </a:p>
          <a:p>
            <a:pPr marL="561975" lvl="1" indent="-228600">
              <a:spcBef>
                <a:spcPts val="465"/>
              </a:spcBef>
              <a:buClr>
                <a:srgbClr val="C0504D"/>
              </a:buClr>
              <a:buSzPct val="84090"/>
              <a:buFont typeface="Wingdings"/>
              <a:buChar char=""/>
              <a:tabLst>
                <a:tab pos="562610" algn="l"/>
              </a:tabLst>
            </a:pPr>
            <a:r>
              <a:rPr sz="2200" spc="-5" dirty="0">
                <a:latin typeface="Perpetua"/>
                <a:cs typeface="Perpetua"/>
              </a:rPr>
              <a:t>Measures variability / </a:t>
            </a:r>
            <a:r>
              <a:rPr sz="2200" dirty="0">
                <a:latin typeface="Perpetua"/>
                <a:cs typeface="Perpetua"/>
              </a:rPr>
              <a:t>dispersion </a:t>
            </a:r>
            <a:r>
              <a:rPr sz="2200" spc="-5" dirty="0">
                <a:latin typeface="Perpetua"/>
                <a:cs typeface="Perpetua"/>
              </a:rPr>
              <a:t>about a central</a:t>
            </a:r>
            <a:r>
              <a:rPr sz="2200" spc="70" dirty="0">
                <a:latin typeface="Perpetua"/>
                <a:cs typeface="Perpetua"/>
              </a:rPr>
              <a:t> </a:t>
            </a:r>
            <a:r>
              <a:rPr sz="2200" dirty="0">
                <a:latin typeface="Perpetua"/>
                <a:cs typeface="Perpetua"/>
              </a:rPr>
              <a:t>tendency</a:t>
            </a:r>
          </a:p>
          <a:p>
            <a:pPr lvl="1">
              <a:spcBef>
                <a:spcPts val="50"/>
              </a:spcBef>
              <a:buChar char=""/>
            </a:pPr>
            <a:endParaRPr sz="3050" dirty="0">
              <a:latin typeface="Times New Roman"/>
              <a:cs typeface="Times New Roman"/>
            </a:endParaRPr>
          </a:p>
          <a:p>
            <a:pPr marL="287655" indent="-274320">
              <a:buClr>
                <a:srgbClr val="4F81BC"/>
              </a:buClr>
              <a:buSzPct val="80357"/>
              <a:buFont typeface="Wingdings"/>
              <a:buChar char=""/>
              <a:tabLst>
                <a:tab pos="288290" algn="l"/>
              </a:tabLst>
            </a:pPr>
            <a:r>
              <a:rPr sz="2800" spc="-40" dirty="0">
                <a:latin typeface="Perpetua"/>
                <a:cs typeface="Perpetua"/>
              </a:rPr>
              <a:t>Volatiltiy </a:t>
            </a:r>
            <a:r>
              <a:rPr sz="2800" spc="-30" dirty="0">
                <a:latin typeface="Perpetua"/>
                <a:cs typeface="Perpetua"/>
              </a:rPr>
              <a:t>can’t </a:t>
            </a:r>
            <a:r>
              <a:rPr sz="2800" spc="-5" dirty="0">
                <a:latin typeface="Perpetua"/>
                <a:cs typeface="Perpetua"/>
              </a:rPr>
              <a:t>be</a:t>
            </a:r>
            <a:r>
              <a:rPr sz="2800" spc="60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observed</a:t>
            </a:r>
          </a:p>
          <a:p>
            <a:pPr marL="561975" lvl="1" indent="-228600">
              <a:spcBef>
                <a:spcPts val="490"/>
              </a:spcBef>
              <a:buClr>
                <a:srgbClr val="C0504D"/>
              </a:buClr>
              <a:buSzPct val="84090"/>
              <a:buFont typeface="Wingdings"/>
              <a:buChar char=""/>
              <a:tabLst>
                <a:tab pos="562610" algn="l"/>
              </a:tabLst>
            </a:pPr>
            <a:r>
              <a:rPr sz="2200" spc="-10" dirty="0">
                <a:latin typeface="Perpetua"/>
                <a:cs typeface="Perpetua"/>
              </a:rPr>
              <a:t>Measure </a:t>
            </a:r>
            <a:r>
              <a:rPr sz="2200" spc="-5" dirty="0">
                <a:latin typeface="Perpetua"/>
                <a:cs typeface="Perpetua"/>
              </a:rPr>
              <a:t>of financial vulnerability : </a:t>
            </a:r>
            <a:r>
              <a:rPr sz="2200" spc="-10" dirty="0">
                <a:latin typeface="Perpetua"/>
                <a:cs typeface="Perpetua"/>
              </a:rPr>
              <a:t>Standard</a:t>
            </a:r>
            <a:r>
              <a:rPr sz="2200" spc="-5" dirty="0">
                <a:latin typeface="Perpetua"/>
                <a:cs typeface="Perpetua"/>
              </a:rPr>
              <a:t> </a:t>
            </a:r>
            <a:r>
              <a:rPr sz="2200" spc="-10" dirty="0">
                <a:latin typeface="Perpetua"/>
                <a:cs typeface="Perpetua"/>
              </a:rPr>
              <a:t>Deviation</a:t>
            </a:r>
            <a:endParaRPr sz="2200" dirty="0">
              <a:latin typeface="Perpetua"/>
              <a:cs typeface="Perpetua"/>
            </a:endParaRPr>
          </a:p>
          <a:p>
            <a:pPr lvl="1">
              <a:spcBef>
                <a:spcPts val="40"/>
              </a:spcBef>
              <a:buChar char=""/>
            </a:pPr>
            <a:endParaRPr sz="3650" dirty="0">
              <a:latin typeface="Times New Roman"/>
              <a:cs typeface="Times New Roman"/>
            </a:endParaRPr>
          </a:p>
          <a:p>
            <a:pPr marL="287655" indent="-274320">
              <a:buClr>
                <a:srgbClr val="4F81BC"/>
              </a:buClr>
              <a:buSzPct val="80357"/>
              <a:buFont typeface="Wingdings"/>
              <a:buChar char=""/>
              <a:tabLst>
                <a:tab pos="288290" algn="l"/>
              </a:tabLst>
            </a:pPr>
            <a:r>
              <a:rPr sz="2800" spc="5" dirty="0">
                <a:latin typeface="Perpetua"/>
                <a:cs typeface="Perpetua"/>
              </a:rPr>
              <a:t>Crucial </a:t>
            </a:r>
            <a:r>
              <a:rPr sz="2800" spc="-10" dirty="0">
                <a:latin typeface="Perpetua"/>
                <a:cs typeface="Perpetua"/>
              </a:rPr>
              <a:t>role </a:t>
            </a:r>
            <a:r>
              <a:rPr sz="2800" dirty="0">
                <a:latin typeface="Perpetua"/>
                <a:cs typeface="Perpetua"/>
              </a:rPr>
              <a:t>of </a:t>
            </a:r>
            <a:r>
              <a:rPr sz="2800" spc="-10" dirty="0">
                <a:latin typeface="Perpetua"/>
                <a:cs typeface="Perpetua"/>
              </a:rPr>
              <a:t>‘volatility’ in </a:t>
            </a:r>
            <a:r>
              <a:rPr sz="2800" spc="-5" dirty="0">
                <a:latin typeface="Perpetua"/>
                <a:cs typeface="Perpetua"/>
              </a:rPr>
              <a:t>varied </a:t>
            </a:r>
            <a:r>
              <a:rPr sz="2800" spc="-10" dirty="0">
                <a:latin typeface="Perpetua"/>
                <a:cs typeface="Perpetua"/>
              </a:rPr>
              <a:t>applications </a:t>
            </a:r>
            <a:r>
              <a:rPr sz="2800" spc="-5" dirty="0">
                <a:latin typeface="Perpetua"/>
                <a:cs typeface="Perpetua"/>
              </a:rPr>
              <a:t>of</a:t>
            </a:r>
            <a:r>
              <a:rPr sz="2800" spc="-325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finance</a:t>
            </a:r>
            <a:endParaRPr sz="2800" dirty="0">
              <a:latin typeface="Perpetua"/>
              <a:cs typeface="Perpetua"/>
            </a:endParaRPr>
          </a:p>
          <a:p>
            <a:pPr marL="561975" lvl="1" indent="-228600">
              <a:spcBef>
                <a:spcPts val="480"/>
              </a:spcBef>
              <a:buClr>
                <a:srgbClr val="C0504D"/>
              </a:buClr>
              <a:buSzPct val="84090"/>
              <a:buFont typeface="Wingdings"/>
              <a:buChar char=""/>
              <a:tabLst>
                <a:tab pos="562610" algn="l"/>
              </a:tabLst>
            </a:pPr>
            <a:r>
              <a:rPr sz="2200" spc="-5" dirty="0">
                <a:latin typeface="Perpetua"/>
                <a:cs typeface="Perpetua"/>
              </a:rPr>
              <a:t>Portfolio selection; Option </a:t>
            </a:r>
            <a:r>
              <a:rPr sz="2200" dirty="0">
                <a:latin typeface="Perpetua"/>
                <a:cs typeface="Perpetua"/>
              </a:rPr>
              <a:t>Pricing; </a:t>
            </a:r>
            <a:r>
              <a:rPr sz="2200" spc="-10" dirty="0">
                <a:latin typeface="Perpetua"/>
                <a:cs typeface="Perpetua"/>
              </a:rPr>
              <a:t>Risk </a:t>
            </a:r>
            <a:r>
              <a:rPr sz="2200" spc="-5" dirty="0">
                <a:latin typeface="Perpetua"/>
                <a:cs typeface="Perpetua"/>
              </a:rPr>
              <a:t>Management</a:t>
            </a:r>
            <a:r>
              <a:rPr sz="2200" spc="-85" dirty="0">
                <a:latin typeface="Perpetua"/>
                <a:cs typeface="Perpetua"/>
              </a:rPr>
              <a:t> </a:t>
            </a:r>
            <a:r>
              <a:rPr sz="2200" spc="-15" dirty="0">
                <a:latin typeface="Perpetua"/>
                <a:cs typeface="Perpetua"/>
              </a:rPr>
              <a:t>etc.</a:t>
            </a:r>
            <a:endParaRPr sz="2200" dirty="0">
              <a:latin typeface="Perpetua"/>
              <a:cs typeface="Perpetua"/>
            </a:endParaRPr>
          </a:p>
          <a:p>
            <a:pPr>
              <a:lnSpc>
                <a:spcPct val="100000"/>
              </a:lnSpc>
            </a:pPr>
            <a:endParaRPr sz="25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3150" dirty="0">
              <a:latin typeface="Times New Roman"/>
              <a:cs typeface="Times New Roman"/>
            </a:endParaRPr>
          </a:p>
          <a:p>
            <a:pPr marL="12700"/>
            <a:r>
              <a:rPr sz="2400" dirty="0">
                <a:latin typeface="Perpetua"/>
                <a:cs typeface="Perpetua"/>
              </a:rPr>
              <a:t>“less </a:t>
            </a:r>
            <a:r>
              <a:rPr sz="2400" spc="10" dirty="0">
                <a:latin typeface="Perpetua"/>
                <a:cs typeface="Perpetua"/>
              </a:rPr>
              <a:t>risk </a:t>
            </a:r>
            <a:r>
              <a:rPr sz="2400" dirty="0">
                <a:latin typeface="Perpetua"/>
                <a:cs typeface="Perpetua"/>
              </a:rPr>
              <a:t>is </a:t>
            </a:r>
            <a:r>
              <a:rPr sz="2400" spc="-5" dirty="0">
                <a:latin typeface="Perpetua"/>
                <a:cs typeface="Perpetua"/>
              </a:rPr>
              <a:t>preferred </a:t>
            </a:r>
            <a:r>
              <a:rPr sz="2400" dirty="0">
                <a:latin typeface="Perpetua"/>
                <a:cs typeface="Perpetua"/>
              </a:rPr>
              <a:t>to </a:t>
            </a:r>
            <a:r>
              <a:rPr sz="2400" spc="-10" dirty="0">
                <a:latin typeface="Perpetua"/>
                <a:cs typeface="Perpetua"/>
              </a:rPr>
              <a:t>more” </a:t>
            </a:r>
            <a:r>
              <a:rPr sz="2400" dirty="0">
                <a:latin typeface="Perpetua"/>
                <a:cs typeface="Perpetua"/>
              </a:rPr>
              <a:t>…A good </a:t>
            </a:r>
            <a:r>
              <a:rPr sz="2400" spc="-10" dirty="0">
                <a:latin typeface="Perpetua"/>
                <a:cs typeface="Perpetua"/>
              </a:rPr>
              <a:t>market </a:t>
            </a:r>
            <a:r>
              <a:rPr sz="2400" dirty="0">
                <a:latin typeface="Perpetua"/>
                <a:cs typeface="Perpetua"/>
              </a:rPr>
              <a:t>should not be</a:t>
            </a:r>
            <a:r>
              <a:rPr sz="2400" spc="-204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volatile?</a:t>
            </a:r>
            <a:endParaRPr sz="2400"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0335" y="414273"/>
            <a:ext cx="8955828" cy="6350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Stylized </a:t>
            </a:r>
            <a:r>
              <a:rPr sz="4000" spc="-15" dirty="0"/>
              <a:t>Features </a:t>
            </a:r>
            <a:r>
              <a:rPr sz="4000" spc="-5" dirty="0"/>
              <a:t>of</a:t>
            </a:r>
            <a:r>
              <a:rPr sz="4000" spc="10" dirty="0"/>
              <a:t> </a:t>
            </a:r>
            <a:r>
              <a:rPr sz="4000" spc="-20" dirty="0"/>
              <a:t>Volatility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1835608" y="1208659"/>
            <a:ext cx="9629561" cy="47665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indent="-274320">
              <a:lnSpc>
                <a:spcPts val="2790"/>
              </a:lnSpc>
              <a:spcBef>
                <a:spcPts val="95"/>
              </a:spcBef>
              <a:buClr>
                <a:srgbClr val="4F81BC"/>
              </a:buClr>
              <a:buSzPct val="84000"/>
              <a:buFont typeface="Wingdings"/>
              <a:buChar char=""/>
              <a:tabLst>
                <a:tab pos="287020" algn="l"/>
              </a:tabLst>
            </a:pPr>
            <a:r>
              <a:rPr sz="3600" b="1" spc="-5" dirty="0">
                <a:latin typeface="Perpetua"/>
                <a:cs typeface="Perpetua"/>
              </a:rPr>
              <a:t>Time</a:t>
            </a:r>
            <a:r>
              <a:rPr sz="3600" b="1" spc="-310" dirty="0">
                <a:latin typeface="Perpetua"/>
                <a:cs typeface="Perpetua"/>
              </a:rPr>
              <a:t> </a:t>
            </a:r>
            <a:r>
              <a:rPr sz="3600" b="1" spc="-35" dirty="0">
                <a:latin typeface="Perpetua"/>
                <a:cs typeface="Perpetua"/>
              </a:rPr>
              <a:t>Varying</a:t>
            </a:r>
            <a:r>
              <a:rPr sz="3600" b="1" spc="-315" dirty="0">
                <a:latin typeface="Perpetua"/>
                <a:cs typeface="Perpetua"/>
              </a:rPr>
              <a:t> </a:t>
            </a:r>
            <a:r>
              <a:rPr sz="3600" b="1" spc="-35" dirty="0">
                <a:latin typeface="Perpetua"/>
                <a:cs typeface="Perpetua"/>
              </a:rPr>
              <a:t>Volatility</a:t>
            </a:r>
            <a:endParaRPr sz="3600" b="1" dirty="0">
              <a:latin typeface="Perpetua"/>
              <a:cs typeface="Perpetua"/>
            </a:endParaRPr>
          </a:p>
          <a:p>
            <a:pPr marL="561340" lvl="1" indent="-228600">
              <a:lnSpc>
                <a:spcPts val="2330"/>
              </a:lnSpc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</a:tabLst>
            </a:pPr>
            <a:endParaRPr lang="en-US" sz="3200" spc="-30" dirty="0">
              <a:latin typeface="Perpetua"/>
              <a:cs typeface="Perpetua"/>
            </a:endParaRPr>
          </a:p>
          <a:p>
            <a:pPr marL="561340" lvl="1" indent="-228600">
              <a:lnSpc>
                <a:spcPts val="2330"/>
              </a:lnSpc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</a:tabLst>
            </a:pPr>
            <a:r>
              <a:rPr sz="3200" spc="-30" dirty="0">
                <a:latin typeface="Perpetua"/>
                <a:cs typeface="Perpetua"/>
              </a:rPr>
              <a:t>Volatility </a:t>
            </a:r>
            <a:r>
              <a:rPr sz="3200" spc="5" dirty="0">
                <a:latin typeface="Perpetua"/>
                <a:cs typeface="Perpetua"/>
              </a:rPr>
              <a:t>changes </a:t>
            </a:r>
            <a:r>
              <a:rPr sz="3200" spc="-5" dirty="0">
                <a:latin typeface="Perpetua"/>
                <a:cs typeface="Perpetua"/>
              </a:rPr>
              <a:t>as </a:t>
            </a:r>
            <a:r>
              <a:rPr sz="3200" dirty="0">
                <a:latin typeface="Perpetua"/>
                <a:cs typeface="Perpetua"/>
              </a:rPr>
              <a:t>time</a:t>
            </a:r>
            <a:r>
              <a:rPr sz="3200" spc="-10" dirty="0">
                <a:latin typeface="Perpetua"/>
                <a:cs typeface="Perpetua"/>
              </a:rPr>
              <a:t> </a:t>
            </a:r>
            <a:r>
              <a:rPr sz="3200" spc="-5" dirty="0">
                <a:latin typeface="Perpetua"/>
                <a:cs typeface="Perpetua"/>
              </a:rPr>
              <a:t>changes.</a:t>
            </a:r>
            <a:endParaRPr sz="3200" dirty="0">
              <a:latin typeface="Perpetua"/>
              <a:cs typeface="Perpetua"/>
            </a:endParaRPr>
          </a:p>
          <a:p>
            <a:pPr marL="561340" lvl="1" indent="-228600">
              <a:lnSpc>
                <a:spcPts val="2390"/>
              </a:lnSpc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</a:tabLst>
            </a:pPr>
            <a:endParaRPr lang="en-US" sz="3200" spc="-65" dirty="0">
              <a:latin typeface="Perpetua"/>
              <a:cs typeface="Perpetua"/>
            </a:endParaRPr>
          </a:p>
          <a:p>
            <a:pPr marL="561340" lvl="1" indent="-228600">
              <a:lnSpc>
                <a:spcPts val="2390"/>
              </a:lnSpc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</a:tabLst>
            </a:pPr>
            <a:r>
              <a:rPr lang="en-IN" sz="3200" spc="-65" dirty="0">
                <a:latin typeface="Perpetua"/>
                <a:cs typeface="Perpetua"/>
              </a:rPr>
              <a:t>Today's</a:t>
            </a:r>
            <a:r>
              <a:rPr sz="3200" spc="-65" dirty="0">
                <a:latin typeface="Perpetua"/>
                <a:cs typeface="Perpetua"/>
              </a:rPr>
              <a:t> </a:t>
            </a:r>
            <a:r>
              <a:rPr sz="3200" spc="-10" dirty="0">
                <a:latin typeface="Perpetua"/>
                <a:cs typeface="Perpetua"/>
              </a:rPr>
              <a:t>volatility </a:t>
            </a:r>
            <a:r>
              <a:rPr sz="3200" spc="-30" dirty="0">
                <a:latin typeface="Perpetua"/>
                <a:cs typeface="Perpetua"/>
              </a:rPr>
              <a:t>may </a:t>
            </a:r>
            <a:r>
              <a:rPr sz="3200" dirty="0">
                <a:latin typeface="Perpetua"/>
                <a:cs typeface="Perpetua"/>
              </a:rPr>
              <a:t>not be the same </a:t>
            </a:r>
            <a:r>
              <a:rPr sz="3200" spc="-5" dirty="0">
                <a:latin typeface="Perpetua"/>
                <a:cs typeface="Perpetua"/>
              </a:rPr>
              <a:t>as </a:t>
            </a:r>
            <a:r>
              <a:rPr sz="3200" spc="-10" dirty="0">
                <a:latin typeface="Perpetua"/>
                <a:cs typeface="Perpetua"/>
              </a:rPr>
              <a:t>that </a:t>
            </a:r>
            <a:r>
              <a:rPr sz="3200" dirty="0">
                <a:latin typeface="Perpetua"/>
                <a:cs typeface="Perpetua"/>
              </a:rPr>
              <a:t>of </a:t>
            </a:r>
            <a:r>
              <a:rPr sz="3200" spc="-15" dirty="0">
                <a:latin typeface="Perpetua"/>
                <a:cs typeface="Perpetua"/>
              </a:rPr>
              <a:t>yesterday </a:t>
            </a:r>
            <a:r>
              <a:rPr sz="3200" dirty="0">
                <a:latin typeface="Perpetua"/>
                <a:cs typeface="Perpetua"/>
              </a:rPr>
              <a:t>or</a:t>
            </a:r>
            <a:r>
              <a:rPr sz="3200" spc="65" dirty="0">
                <a:latin typeface="Perpetua"/>
                <a:cs typeface="Perpetua"/>
              </a:rPr>
              <a:t> </a:t>
            </a:r>
            <a:r>
              <a:rPr sz="3200" spc="-10" dirty="0">
                <a:latin typeface="Perpetua"/>
                <a:cs typeface="Perpetua"/>
              </a:rPr>
              <a:t>tomorrow</a:t>
            </a:r>
            <a:endParaRPr sz="3200" dirty="0">
              <a:latin typeface="Perpetua"/>
              <a:cs typeface="Perpetua"/>
            </a:endParaRPr>
          </a:p>
          <a:p>
            <a:pPr marL="287020" indent="-274320">
              <a:lnSpc>
                <a:spcPts val="2640"/>
              </a:lnSpc>
              <a:buClr>
                <a:srgbClr val="4F81BC"/>
              </a:buClr>
              <a:buSzPct val="84000"/>
              <a:buFont typeface="Wingdings"/>
              <a:buChar char=""/>
              <a:tabLst>
                <a:tab pos="287020" algn="l"/>
              </a:tabLst>
            </a:pPr>
            <a:endParaRPr lang="en-US" sz="3600" b="1" spc="-35" dirty="0">
              <a:latin typeface="Perpetua"/>
              <a:cs typeface="Perpetua"/>
            </a:endParaRPr>
          </a:p>
          <a:p>
            <a:pPr marL="287020" indent="-274320">
              <a:lnSpc>
                <a:spcPts val="2640"/>
              </a:lnSpc>
              <a:buClr>
                <a:srgbClr val="4F81BC"/>
              </a:buClr>
              <a:buSzPct val="84000"/>
              <a:buFont typeface="Wingdings"/>
              <a:buChar char=""/>
              <a:tabLst>
                <a:tab pos="287020" algn="l"/>
              </a:tabLst>
            </a:pPr>
            <a:endParaRPr lang="en-IN" sz="3600" b="1" spc="-35" dirty="0">
              <a:latin typeface="Perpetua"/>
              <a:cs typeface="Perpetua"/>
            </a:endParaRPr>
          </a:p>
          <a:p>
            <a:pPr marL="287020" indent="-274320">
              <a:lnSpc>
                <a:spcPts val="2640"/>
              </a:lnSpc>
              <a:buClr>
                <a:srgbClr val="4F81BC"/>
              </a:buClr>
              <a:buSzPct val="84000"/>
              <a:buFont typeface="Wingdings"/>
              <a:buChar char=""/>
              <a:tabLst>
                <a:tab pos="287020" algn="l"/>
              </a:tabLst>
            </a:pPr>
            <a:r>
              <a:rPr sz="3600" b="1" spc="-35" dirty="0">
                <a:latin typeface="Perpetua"/>
                <a:cs typeface="Perpetua"/>
              </a:rPr>
              <a:t>Volatility</a:t>
            </a:r>
            <a:r>
              <a:rPr sz="3600" b="1" spc="-10" dirty="0">
                <a:latin typeface="Perpetua"/>
                <a:cs typeface="Perpetua"/>
              </a:rPr>
              <a:t> </a:t>
            </a:r>
            <a:r>
              <a:rPr sz="3600" b="1" dirty="0">
                <a:latin typeface="Perpetua"/>
                <a:cs typeface="Perpetua"/>
              </a:rPr>
              <a:t>Clustering</a:t>
            </a:r>
          </a:p>
          <a:p>
            <a:pPr marL="561340" marR="5080" lvl="1" indent="-228600">
              <a:lnSpc>
                <a:spcPct val="70000"/>
              </a:lnSpc>
              <a:spcBef>
                <a:spcPts val="620"/>
              </a:spcBef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  <a:tab pos="4438015" algn="l"/>
              </a:tabLst>
            </a:pPr>
            <a:endParaRPr lang="en-US" sz="3200" spc="-30" dirty="0">
              <a:latin typeface="Perpetua"/>
              <a:cs typeface="Perpetua"/>
            </a:endParaRPr>
          </a:p>
          <a:p>
            <a:pPr marL="561340" marR="5080" lvl="1" indent="-228600">
              <a:lnSpc>
                <a:spcPct val="70000"/>
              </a:lnSpc>
              <a:spcBef>
                <a:spcPts val="620"/>
              </a:spcBef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  <a:tab pos="4438015" algn="l"/>
              </a:tabLst>
            </a:pPr>
            <a:r>
              <a:rPr sz="3200" spc="-30" dirty="0">
                <a:latin typeface="Perpetua"/>
                <a:cs typeface="Perpetua"/>
              </a:rPr>
              <a:t>Volatility </a:t>
            </a:r>
            <a:r>
              <a:rPr sz="3200" dirty="0">
                <a:latin typeface="Perpetua"/>
                <a:cs typeface="Perpetua"/>
              </a:rPr>
              <a:t>comes in cluster</a:t>
            </a:r>
            <a:r>
              <a:rPr sz="3200" spc="5" dirty="0">
                <a:latin typeface="Perpetua"/>
                <a:cs typeface="Perpetua"/>
              </a:rPr>
              <a:t> </a:t>
            </a:r>
            <a:r>
              <a:rPr sz="3200" dirty="0">
                <a:latin typeface="Perpetua"/>
                <a:cs typeface="Perpetua"/>
              </a:rPr>
              <a:t>/</a:t>
            </a:r>
            <a:r>
              <a:rPr sz="3200" spc="10" dirty="0">
                <a:latin typeface="Perpetua"/>
                <a:cs typeface="Perpetua"/>
              </a:rPr>
              <a:t> </a:t>
            </a:r>
            <a:r>
              <a:rPr sz="3200" spc="-20" dirty="0">
                <a:latin typeface="Perpetua"/>
                <a:cs typeface="Perpetua"/>
              </a:rPr>
              <a:t>group.	</a:t>
            </a:r>
            <a:endParaRPr lang="en-US" sz="3200" spc="-20" dirty="0">
              <a:latin typeface="Perpetua"/>
              <a:cs typeface="Perpetua"/>
            </a:endParaRPr>
          </a:p>
          <a:p>
            <a:pPr marL="561340" marR="5080" lvl="1" indent="-228600">
              <a:lnSpc>
                <a:spcPct val="70000"/>
              </a:lnSpc>
              <a:spcBef>
                <a:spcPts val="620"/>
              </a:spcBef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  <a:tab pos="4438015" algn="l"/>
              </a:tabLst>
            </a:pPr>
            <a:r>
              <a:rPr sz="3200" dirty="0">
                <a:latin typeface="Perpetua"/>
                <a:cs typeface="Perpetua"/>
              </a:rPr>
              <a:t>High </a:t>
            </a:r>
            <a:r>
              <a:rPr sz="3200" spc="-15" dirty="0">
                <a:latin typeface="Perpetua"/>
                <a:cs typeface="Perpetua"/>
              </a:rPr>
              <a:t>(low) </a:t>
            </a:r>
            <a:r>
              <a:rPr sz="3200" spc="-10" dirty="0">
                <a:latin typeface="Perpetua"/>
                <a:cs typeface="Perpetua"/>
              </a:rPr>
              <a:t>volatility </a:t>
            </a:r>
            <a:r>
              <a:rPr sz="3200" dirty="0">
                <a:latin typeface="Perpetua"/>
                <a:cs typeface="Perpetua"/>
              </a:rPr>
              <a:t>is </a:t>
            </a:r>
            <a:r>
              <a:rPr sz="3200" spc="-20" dirty="0">
                <a:latin typeface="Perpetua"/>
                <a:cs typeface="Perpetua"/>
              </a:rPr>
              <a:t>followed </a:t>
            </a:r>
            <a:r>
              <a:rPr sz="3200" spc="-25" dirty="0">
                <a:latin typeface="Perpetua"/>
                <a:cs typeface="Perpetua"/>
              </a:rPr>
              <a:t>by </a:t>
            </a:r>
            <a:r>
              <a:rPr sz="3200" dirty="0">
                <a:latin typeface="Perpetua"/>
                <a:cs typeface="Perpetua"/>
              </a:rPr>
              <a:t>high  </a:t>
            </a:r>
            <a:r>
              <a:rPr sz="3200" spc="-15" dirty="0">
                <a:latin typeface="Perpetua"/>
                <a:cs typeface="Perpetua"/>
              </a:rPr>
              <a:t>(low)</a:t>
            </a:r>
            <a:r>
              <a:rPr sz="3200" spc="-5" dirty="0">
                <a:latin typeface="Perpetua"/>
                <a:cs typeface="Perpetua"/>
              </a:rPr>
              <a:t> </a:t>
            </a:r>
            <a:r>
              <a:rPr sz="3200" spc="-30" dirty="0">
                <a:latin typeface="Perpetua"/>
                <a:cs typeface="Perpetua"/>
              </a:rPr>
              <a:t>volatility.</a:t>
            </a:r>
            <a:endParaRPr sz="3200" dirty="0">
              <a:latin typeface="Perpetua"/>
              <a:cs typeface="Perpetua"/>
            </a:endParaRPr>
          </a:p>
          <a:p>
            <a:pPr marL="561340" lvl="1" indent="-228600">
              <a:lnSpc>
                <a:spcPts val="2175"/>
              </a:lnSpc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</a:tabLst>
            </a:pPr>
            <a:endParaRPr lang="en-US" sz="3200" spc="-20" dirty="0">
              <a:latin typeface="Perpetua"/>
              <a:cs typeface="Perpetua"/>
            </a:endParaRPr>
          </a:p>
          <a:p>
            <a:pPr marL="561340" lvl="1" indent="-228600">
              <a:lnSpc>
                <a:spcPts val="2175"/>
              </a:lnSpc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</a:tabLst>
            </a:pPr>
            <a:r>
              <a:rPr sz="3200" spc="-20" dirty="0">
                <a:latin typeface="Perpetua"/>
                <a:cs typeface="Perpetua"/>
              </a:rPr>
              <a:t>Positive </a:t>
            </a:r>
            <a:r>
              <a:rPr sz="3200" spc="-5" dirty="0">
                <a:latin typeface="Perpetua"/>
                <a:cs typeface="Perpetua"/>
              </a:rPr>
              <a:t>autocorrelation </a:t>
            </a:r>
            <a:r>
              <a:rPr sz="3200" dirty="0">
                <a:latin typeface="Perpetua"/>
                <a:cs typeface="Perpetua"/>
              </a:rPr>
              <a:t>in</a:t>
            </a:r>
            <a:r>
              <a:rPr sz="3200" spc="-45" dirty="0">
                <a:latin typeface="Perpetua"/>
                <a:cs typeface="Perpetua"/>
              </a:rPr>
              <a:t> </a:t>
            </a:r>
            <a:r>
              <a:rPr sz="3200" spc="-10" dirty="0">
                <a:latin typeface="Perpetua"/>
                <a:cs typeface="Perpetua"/>
              </a:rPr>
              <a:t>volatility</a:t>
            </a:r>
            <a:endParaRPr sz="3200"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655" y="414273"/>
            <a:ext cx="9906508" cy="6350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Stylized </a:t>
            </a:r>
            <a:r>
              <a:rPr sz="4000" spc="-15" dirty="0"/>
              <a:t>Features </a:t>
            </a:r>
            <a:r>
              <a:rPr sz="4000" spc="-5" dirty="0"/>
              <a:t>of</a:t>
            </a:r>
            <a:r>
              <a:rPr sz="4000" spc="10" dirty="0"/>
              <a:t> </a:t>
            </a:r>
            <a:r>
              <a:rPr sz="4000" spc="-20" dirty="0"/>
              <a:t>Volatility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759655" y="1208659"/>
            <a:ext cx="10902461" cy="495892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indent="-274320">
              <a:lnSpc>
                <a:spcPts val="2635"/>
              </a:lnSpc>
              <a:buClr>
                <a:srgbClr val="4F81BC"/>
              </a:buClr>
              <a:buSzPct val="84000"/>
              <a:buFont typeface="Wingdings"/>
              <a:buChar char=""/>
              <a:tabLst>
                <a:tab pos="287020" algn="l"/>
              </a:tabLst>
            </a:pPr>
            <a:r>
              <a:rPr sz="3200" b="1" dirty="0">
                <a:latin typeface="Perpetua"/>
                <a:cs typeface="Perpetua"/>
              </a:rPr>
              <a:t>Asymmetric</a:t>
            </a:r>
            <a:r>
              <a:rPr sz="3200" b="1" spc="-315" dirty="0">
                <a:latin typeface="Perpetua"/>
                <a:cs typeface="Perpetua"/>
              </a:rPr>
              <a:t> </a:t>
            </a:r>
            <a:r>
              <a:rPr lang="en-US" sz="3200" b="1" spc="-315" dirty="0">
                <a:latin typeface="Perpetua"/>
                <a:cs typeface="Perpetua"/>
              </a:rPr>
              <a:t> </a:t>
            </a:r>
            <a:r>
              <a:rPr sz="3200" b="1" spc="-35" dirty="0">
                <a:latin typeface="Perpetua"/>
                <a:cs typeface="Perpetua"/>
              </a:rPr>
              <a:t>Volatility</a:t>
            </a:r>
            <a:endParaRPr lang="en-US" sz="2800" dirty="0">
              <a:latin typeface="Perpetua"/>
              <a:cs typeface="Perpetua"/>
            </a:endParaRPr>
          </a:p>
          <a:p>
            <a:pPr marL="561340" marR="590550" lvl="1" indent="-228600">
              <a:lnSpc>
                <a:spcPct val="70000"/>
              </a:lnSpc>
              <a:spcBef>
                <a:spcPts val="615"/>
              </a:spcBef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</a:tabLst>
            </a:pPr>
            <a:r>
              <a:rPr sz="2800" dirty="0">
                <a:latin typeface="Perpetua"/>
                <a:cs typeface="Perpetua"/>
              </a:rPr>
              <a:t>Impact of </a:t>
            </a:r>
            <a:r>
              <a:rPr sz="2800" spc="-10" dirty="0">
                <a:latin typeface="Perpetua"/>
                <a:cs typeface="Perpetua"/>
              </a:rPr>
              <a:t>negative news </a:t>
            </a:r>
            <a:r>
              <a:rPr sz="2800" dirty="0">
                <a:latin typeface="Perpetua"/>
                <a:cs typeface="Perpetua"/>
              </a:rPr>
              <a:t>is higher on </a:t>
            </a:r>
            <a:r>
              <a:rPr sz="2800" spc="-10" dirty="0">
                <a:latin typeface="Perpetua"/>
                <a:cs typeface="Perpetua"/>
              </a:rPr>
              <a:t>volatility </a:t>
            </a:r>
            <a:r>
              <a:rPr sz="2800" spc="-5" dirty="0">
                <a:latin typeface="Perpetua"/>
                <a:cs typeface="Perpetua"/>
              </a:rPr>
              <a:t>as compared </a:t>
            </a:r>
            <a:r>
              <a:rPr sz="2800" dirty="0">
                <a:latin typeface="Perpetua"/>
                <a:cs typeface="Perpetua"/>
              </a:rPr>
              <a:t>to the </a:t>
            </a:r>
            <a:r>
              <a:rPr sz="2800" spc="-5" dirty="0">
                <a:latin typeface="Perpetua"/>
                <a:cs typeface="Perpetua"/>
              </a:rPr>
              <a:t>same  amount </a:t>
            </a:r>
            <a:r>
              <a:rPr sz="2800" dirty="0">
                <a:latin typeface="Perpetua"/>
                <a:cs typeface="Perpetua"/>
              </a:rPr>
              <a:t>of </a:t>
            </a:r>
            <a:r>
              <a:rPr sz="2800" spc="-5" dirty="0">
                <a:latin typeface="Perpetua"/>
                <a:cs typeface="Perpetua"/>
              </a:rPr>
              <a:t>positive </a:t>
            </a:r>
            <a:r>
              <a:rPr sz="2800" spc="-10" dirty="0">
                <a:latin typeface="Perpetua"/>
                <a:cs typeface="Perpetua"/>
              </a:rPr>
              <a:t>news</a:t>
            </a:r>
            <a:r>
              <a:rPr sz="2800" spc="-50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impact.</a:t>
            </a:r>
          </a:p>
          <a:p>
            <a:pPr marL="12700">
              <a:lnSpc>
                <a:spcPts val="2485"/>
              </a:lnSpc>
              <a:buClr>
                <a:srgbClr val="4F81BC"/>
              </a:buClr>
              <a:buSzPct val="84000"/>
              <a:tabLst>
                <a:tab pos="287020" algn="l"/>
              </a:tabLst>
            </a:pPr>
            <a:endParaRPr lang="en-US" b="1" spc="-20" dirty="0">
              <a:latin typeface="Perpetua"/>
              <a:cs typeface="Perpetua"/>
            </a:endParaRPr>
          </a:p>
          <a:p>
            <a:pPr marL="287020" indent="-274320">
              <a:lnSpc>
                <a:spcPts val="2485"/>
              </a:lnSpc>
              <a:buClr>
                <a:srgbClr val="4F81BC"/>
              </a:buClr>
              <a:buSzPct val="84000"/>
              <a:buFont typeface="Wingdings"/>
              <a:buChar char=""/>
              <a:tabLst>
                <a:tab pos="287020" algn="l"/>
              </a:tabLst>
            </a:pPr>
            <a:r>
              <a:rPr sz="3200" b="1" spc="-20" dirty="0">
                <a:latin typeface="Perpetua"/>
                <a:cs typeface="Perpetua"/>
              </a:rPr>
              <a:t>Co</a:t>
            </a:r>
            <a:r>
              <a:rPr lang="en-IN" sz="3200" b="1" spc="-20" dirty="0">
                <a:latin typeface="Perpetua"/>
                <a:cs typeface="Perpetua"/>
              </a:rPr>
              <a:t>-</a:t>
            </a:r>
            <a:r>
              <a:rPr sz="3200" b="1" spc="-20" dirty="0">
                <a:latin typeface="Perpetua"/>
                <a:cs typeface="Perpetua"/>
              </a:rPr>
              <a:t>movement</a:t>
            </a:r>
            <a:endParaRPr lang="en-US" sz="2800" spc="-30" dirty="0">
              <a:latin typeface="Perpetua"/>
              <a:cs typeface="Perpetua"/>
            </a:endParaRPr>
          </a:p>
          <a:p>
            <a:pPr marL="561340" lvl="1" indent="-228600">
              <a:lnSpc>
                <a:spcPts val="2400"/>
              </a:lnSpc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</a:tabLst>
            </a:pPr>
            <a:r>
              <a:rPr sz="2800" spc="-30" dirty="0">
                <a:latin typeface="Perpetua"/>
                <a:cs typeface="Perpetua"/>
              </a:rPr>
              <a:t>Volatility </a:t>
            </a:r>
            <a:r>
              <a:rPr sz="2800" dirty="0">
                <a:latin typeface="Perpetua"/>
                <a:cs typeface="Perpetua"/>
              </a:rPr>
              <a:t>of </a:t>
            </a:r>
            <a:r>
              <a:rPr sz="2800" spc="-20" dirty="0">
                <a:latin typeface="Perpetua"/>
                <a:cs typeface="Perpetua"/>
              </a:rPr>
              <a:t>any </a:t>
            </a:r>
            <a:r>
              <a:rPr sz="2800" spc="-5" dirty="0">
                <a:latin typeface="Perpetua"/>
                <a:cs typeface="Perpetua"/>
              </a:rPr>
              <a:t>asset </a:t>
            </a:r>
            <a:r>
              <a:rPr sz="2800" spc="-15" dirty="0">
                <a:latin typeface="Perpetua"/>
                <a:cs typeface="Perpetua"/>
              </a:rPr>
              <a:t>comoves </a:t>
            </a:r>
            <a:r>
              <a:rPr sz="2800" dirty="0">
                <a:latin typeface="Perpetua"/>
                <a:cs typeface="Perpetua"/>
              </a:rPr>
              <a:t>with </a:t>
            </a:r>
            <a:r>
              <a:rPr sz="2800" spc="-10" dirty="0">
                <a:latin typeface="Perpetua"/>
                <a:cs typeface="Perpetua"/>
              </a:rPr>
              <a:t>volatility </a:t>
            </a:r>
            <a:r>
              <a:rPr sz="2800" dirty="0">
                <a:latin typeface="Perpetua"/>
                <a:cs typeface="Perpetua"/>
              </a:rPr>
              <a:t>of </a:t>
            </a:r>
            <a:r>
              <a:rPr sz="2800" spc="-5" dirty="0">
                <a:latin typeface="Perpetua"/>
                <a:cs typeface="Perpetua"/>
              </a:rPr>
              <a:t>another asset </a:t>
            </a:r>
            <a:r>
              <a:rPr sz="2800" dirty="0">
                <a:latin typeface="Perpetua"/>
                <a:cs typeface="Perpetua"/>
              </a:rPr>
              <a:t>/</a:t>
            </a:r>
            <a:r>
              <a:rPr sz="2800" spc="-20" dirty="0">
                <a:latin typeface="Perpetua"/>
                <a:cs typeface="Perpetua"/>
              </a:rPr>
              <a:t> </a:t>
            </a:r>
            <a:r>
              <a:rPr sz="2800" spc="-10" dirty="0">
                <a:latin typeface="Perpetua"/>
                <a:cs typeface="Perpetua"/>
              </a:rPr>
              <a:t>market</a:t>
            </a:r>
            <a:endParaRPr sz="2800" dirty="0">
              <a:latin typeface="Perpetua"/>
              <a:cs typeface="Perpetua"/>
            </a:endParaRPr>
          </a:p>
          <a:p>
            <a:pPr marL="287020" indent="-274320">
              <a:lnSpc>
                <a:spcPts val="2635"/>
              </a:lnSpc>
              <a:buClr>
                <a:srgbClr val="4F81BC"/>
              </a:buClr>
              <a:buSzPct val="84000"/>
              <a:buFont typeface="Wingdings"/>
              <a:buChar char=""/>
              <a:tabLst>
                <a:tab pos="287020" algn="l"/>
              </a:tabLst>
            </a:pPr>
            <a:endParaRPr lang="en-US" sz="3200" b="1" spc="-5" dirty="0">
              <a:latin typeface="Perpetua"/>
              <a:cs typeface="Perpetua"/>
            </a:endParaRPr>
          </a:p>
          <a:p>
            <a:pPr marL="287020" indent="-274320">
              <a:lnSpc>
                <a:spcPts val="2635"/>
              </a:lnSpc>
              <a:buClr>
                <a:srgbClr val="4F81BC"/>
              </a:buClr>
              <a:buSzPct val="84000"/>
              <a:buFont typeface="Wingdings"/>
              <a:buChar char=""/>
              <a:tabLst>
                <a:tab pos="287020" algn="l"/>
              </a:tabLst>
            </a:pPr>
            <a:endParaRPr lang="en-US" sz="3200" b="1" spc="-5" dirty="0">
              <a:latin typeface="Perpetua"/>
              <a:cs typeface="Perpetua"/>
            </a:endParaRPr>
          </a:p>
          <a:p>
            <a:pPr marL="287020" indent="-274320">
              <a:lnSpc>
                <a:spcPts val="2635"/>
              </a:lnSpc>
              <a:buClr>
                <a:srgbClr val="4F81BC"/>
              </a:buClr>
              <a:buSzPct val="84000"/>
              <a:buFont typeface="Wingdings"/>
              <a:buChar char=""/>
              <a:tabLst>
                <a:tab pos="287020" algn="l"/>
              </a:tabLst>
            </a:pPr>
            <a:r>
              <a:rPr sz="3200" b="1" spc="-5" dirty="0">
                <a:latin typeface="Perpetua"/>
                <a:cs typeface="Perpetua"/>
              </a:rPr>
              <a:t>High Risk – High</a:t>
            </a:r>
            <a:r>
              <a:rPr sz="3200" b="1" spc="15" dirty="0">
                <a:latin typeface="Perpetua"/>
                <a:cs typeface="Perpetua"/>
              </a:rPr>
              <a:t> </a:t>
            </a:r>
            <a:r>
              <a:rPr sz="3200" b="1" spc="5" dirty="0">
                <a:latin typeface="Perpetua"/>
                <a:cs typeface="Perpetua"/>
              </a:rPr>
              <a:t>Return</a:t>
            </a:r>
            <a:endParaRPr lang="en-US" sz="2800" dirty="0">
              <a:latin typeface="Perpetua"/>
              <a:cs typeface="Perpetua"/>
            </a:endParaRPr>
          </a:p>
          <a:p>
            <a:pPr marL="561340" lvl="1" indent="-228600">
              <a:lnSpc>
                <a:spcPts val="2395"/>
              </a:lnSpc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</a:tabLst>
            </a:pPr>
            <a:r>
              <a:rPr sz="2800" dirty="0">
                <a:latin typeface="Perpetua"/>
                <a:cs typeface="Perpetua"/>
              </a:rPr>
              <a:t>If </a:t>
            </a:r>
            <a:r>
              <a:rPr sz="2800" spc="-5" dirty="0">
                <a:latin typeface="Perpetua"/>
                <a:cs typeface="Perpetua"/>
              </a:rPr>
              <a:t>an asset </a:t>
            </a:r>
            <a:r>
              <a:rPr sz="2800" spc="10" dirty="0">
                <a:latin typeface="Perpetua"/>
                <a:cs typeface="Perpetua"/>
              </a:rPr>
              <a:t>carries </a:t>
            </a:r>
            <a:r>
              <a:rPr sz="2800" dirty="0">
                <a:latin typeface="Perpetua"/>
                <a:cs typeface="Perpetua"/>
              </a:rPr>
              <a:t>high </a:t>
            </a:r>
            <a:r>
              <a:rPr lang="en-IN" sz="2800" spc="10" dirty="0">
                <a:latin typeface="Perpetua"/>
                <a:cs typeface="Perpetua"/>
              </a:rPr>
              <a:t>risk,</a:t>
            </a:r>
            <a:r>
              <a:rPr sz="2800" spc="10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then one </a:t>
            </a:r>
            <a:r>
              <a:rPr sz="2800" spc="-20" dirty="0">
                <a:latin typeface="Perpetua"/>
                <a:cs typeface="Perpetua"/>
              </a:rPr>
              <a:t>would </a:t>
            </a:r>
            <a:r>
              <a:rPr sz="2800" dirty="0">
                <a:latin typeface="Perpetua"/>
                <a:cs typeface="Perpetua"/>
              </a:rPr>
              <a:t>expect higher</a:t>
            </a:r>
            <a:r>
              <a:rPr sz="2800" spc="-65" dirty="0">
                <a:latin typeface="Perpetua"/>
                <a:cs typeface="Perpetua"/>
              </a:rPr>
              <a:t> </a:t>
            </a:r>
            <a:r>
              <a:rPr sz="2800" spc="5" dirty="0">
                <a:latin typeface="Perpetua"/>
                <a:cs typeface="Perpetua"/>
              </a:rPr>
              <a:t>return</a:t>
            </a:r>
            <a:endParaRPr sz="2800" dirty="0">
              <a:latin typeface="Perpetua"/>
              <a:cs typeface="Perpetua"/>
            </a:endParaRPr>
          </a:p>
          <a:p>
            <a:pPr marL="287020" indent="-274320">
              <a:lnSpc>
                <a:spcPts val="2635"/>
              </a:lnSpc>
              <a:buClr>
                <a:srgbClr val="4F81BC"/>
              </a:buClr>
              <a:buSzPct val="84000"/>
              <a:buFont typeface="Wingdings"/>
              <a:buChar char=""/>
              <a:tabLst>
                <a:tab pos="287020" algn="l"/>
              </a:tabLst>
            </a:pPr>
            <a:endParaRPr lang="en-US" sz="3200" b="1" spc="-35" dirty="0">
              <a:latin typeface="Perpetua"/>
              <a:cs typeface="Perpetua"/>
            </a:endParaRPr>
          </a:p>
          <a:p>
            <a:pPr marL="287020" indent="-274320">
              <a:lnSpc>
                <a:spcPts val="2635"/>
              </a:lnSpc>
              <a:buClr>
                <a:srgbClr val="4F81BC"/>
              </a:buClr>
              <a:buSzPct val="84000"/>
              <a:buFont typeface="Wingdings"/>
              <a:buChar char=""/>
              <a:tabLst>
                <a:tab pos="287020" algn="l"/>
              </a:tabLst>
            </a:pPr>
            <a:endParaRPr lang="en-IN" sz="3200" b="1" spc="-35" dirty="0">
              <a:latin typeface="Perpetua"/>
              <a:cs typeface="Perpetua"/>
            </a:endParaRPr>
          </a:p>
          <a:p>
            <a:pPr marL="287020" indent="-274320">
              <a:lnSpc>
                <a:spcPts val="2635"/>
              </a:lnSpc>
              <a:buClr>
                <a:srgbClr val="4F81BC"/>
              </a:buClr>
              <a:buSzPct val="84000"/>
              <a:buFont typeface="Wingdings"/>
              <a:buChar char=""/>
              <a:tabLst>
                <a:tab pos="287020" algn="l"/>
              </a:tabLst>
            </a:pPr>
            <a:r>
              <a:rPr sz="3200" b="1" spc="-35" dirty="0">
                <a:latin typeface="Perpetua"/>
                <a:cs typeface="Perpetua"/>
              </a:rPr>
              <a:t>Fat </a:t>
            </a:r>
            <a:r>
              <a:rPr sz="3200" b="1" spc="-60" dirty="0">
                <a:latin typeface="Perpetua"/>
                <a:cs typeface="Perpetua"/>
              </a:rPr>
              <a:t>Tails </a:t>
            </a:r>
            <a:r>
              <a:rPr sz="3200" b="1" spc="-5" dirty="0">
                <a:latin typeface="Perpetua"/>
                <a:cs typeface="Perpetua"/>
              </a:rPr>
              <a:t>/ Excess</a:t>
            </a:r>
            <a:r>
              <a:rPr sz="3200" b="1" spc="-165" dirty="0">
                <a:latin typeface="Perpetua"/>
                <a:cs typeface="Perpetua"/>
              </a:rPr>
              <a:t> </a:t>
            </a:r>
            <a:r>
              <a:rPr sz="3200" b="1" spc="-5" dirty="0">
                <a:latin typeface="Perpetua"/>
                <a:cs typeface="Perpetua"/>
              </a:rPr>
              <a:t>Kurtosis</a:t>
            </a:r>
            <a:endParaRPr sz="3200" b="1" dirty="0">
              <a:latin typeface="Perpetua"/>
              <a:cs typeface="Perpetua"/>
            </a:endParaRPr>
          </a:p>
          <a:p>
            <a:pPr marL="561340" lvl="1" indent="-228600">
              <a:lnSpc>
                <a:spcPts val="2550"/>
              </a:lnSpc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</a:tabLst>
            </a:pPr>
            <a:endParaRPr lang="en-US" sz="2800" spc="-5" dirty="0">
              <a:latin typeface="Perpetua"/>
              <a:cs typeface="Perpetua"/>
            </a:endParaRPr>
          </a:p>
          <a:p>
            <a:pPr marL="561340" lvl="1" indent="-228600">
              <a:lnSpc>
                <a:spcPts val="2550"/>
              </a:lnSpc>
              <a:buClr>
                <a:srgbClr val="C0504D"/>
              </a:buClr>
              <a:buSzPct val="84782"/>
              <a:buFont typeface="Wingdings"/>
              <a:buChar char=""/>
              <a:tabLst>
                <a:tab pos="561340" algn="l"/>
              </a:tabLst>
            </a:pPr>
            <a:r>
              <a:rPr sz="2800" spc="-5" dirty="0">
                <a:latin typeface="Perpetua"/>
                <a:cs typeface="Perpetua"/>
              </a:rPr>
              <a:t>Extreme </a:t>
            </a:r>
            <a:r>
              <a:rPr sz="2800" spc="-15" dirty="0">
                <a:latin typeface="Perpetua"/>
                <a:cs typeface="Perpetua"/>
              </a:rPr>
              <a:t>events are </a:t>
            </a:r>
            <a:r>
              <a:rPr sz="2800" spc="-5" dirty="0">
                <a:latin typeface="Perpetua"/>
                <a:cs typeface="Perpetua"/>
              </a:rPr>
              <a:t>frequent as compared </a:t>
            </a:r>
            <a:r>
              <a:rPr sz="2800" dirty="0">
                <a:latin typeface="Perpetua"/>
                <a:cs typeface="Perpetua"/>
              </a:rPr>
              <a:t>to </a:t>
            </a:r>
            <a:r>
              <a:rPr sz="2800" spc="10" dirty="0">
                <a:latin typeface="Perpetua"/>
                <a:cs typeface="Perpetua"/>
              </a:rPr>
              <a:t>normal</a:t>
            </a:r>
            <a:r>
              <a:rPr sz="2800" spc="-55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distribution</a:t>
            </a:r>
            <a:endParaRPr sz="2300" dirty="0">
              <a:latin typeface="Perpetua"/>
              <a:cs typeface="Perpetua"/>
            </a:endParaRPr>
          </a:p>
        </p:txBody>
      </p:sp>
    </p:spTree>
    <p:extLst>
      <p:ext uri="{BB962C8B-B14F-4D97-AF65-F5344CB8AC3E}">
        <p14:creationId xmlns:p14="http://schemas.microsoft.com/office/powerpoint/2010/main" val="395331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5249" y="61926"/>
            <a:ext cx="8156381" cy="57467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" dirty="0"/>
              <a:t>Volatility</a:t>
            </a:r>
            <a:r>
              <a:rPr sz="3600" b="1" spc="-25" dirty="0"/>
              <a:t> </a:t>
            </a:r>
            <a:r>
              <a:rPr sz="3600" b="1" spc="-15" dirty="0"/>
              <a:t>proxies</a:t>
            </a:r>
            <a:r>
              <a:rPr sz="3600" spc="-15" dirty="0"/>
              <a:t>….?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675250" y="815926"/>
            <a:ext cx="9591254" cy="5577809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87020" indent="-274320">
              <a:spcBef>
                <a:spcPts val="295"/>
              </a:spcBef>
              <a:buClr>
                <a:srgbClr val="4F81BC"/>
              </a:buClr>
              <a:buSzPct val="84482"/>
              <a:buFont typeface="Wingdings"/>
              <a:buChar char=""/>
              <a:tabLst>
                <a:tab pos="287020" algn="l"/>
              </a:tabLst>
            </a:pPr>
            <a:r>
              <a:rPr sz="3200" dirty="0">
                <a:latin typeface="Perpetua"/>
                <a:cs typeface="Perpetua"/>
              </a:rPr>
              <a:t>Historical</a:t>
            </a:r>
            <a:r>
              <a:rPr sz="3200" spc="-360" dirty="0">
                <a:latin typeface="Perpetua"/>
                <a:cs typeface="Perpetua"/>
              </a:rPr>
              <a:t> </a:t>
            </a:r>
            <a:r>
              <a:rPr sz="3200" spc="-35" dirty="0">
                <a:latin typeface="Perpetua"/>
                <a:cs typeface="Perpetua"/>
              </a:rPr>
              <a:t>Volatility</a:t>
            </a:r>
            <a:endParaRPr sz="3200" dirty="0">
              <a:latin typeface="Perpetua"/>
              <a:cs typeface="Perpetua"/>
            </a:endParaRPr>
          </a:p>
          <a:p>
            <a:pPr marL="561340" lvl="1" indent="-228600">
              <a:spcBef>
                <a:spcPts val="16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800" spc="-5" dirty="0">
                <a:latin typeface="Perpetua"/>
                <a:cs typeface="Perpetua"/>
              </a:rPr>
              <a:t>Standard </a:t>
            </a:r>
            <a:r>
              <a:rPr sz="2800" spc="-10" dirty="0">
                <a:latin typeface="Perpetua"/>
                <a:cs typeface="Perpetua"/>
              </a:rPr>
              <a:t>Deviation </a:t>
            </a:r>
            <a:r>
              <a:rPr sz="2800" dirty="0">
                <a:latin typeface="Perpetua"/>
                <a:cs typeface="Perpetua"/>
              </a:rPr>
              <a:t>or</a:t>
            </a:r>
            <a:r>
              <a:rPr sz="2800" spc="-300" dirty="0">
                <a:latin typeface="Perpetua"/>
                <a:cs typeface="Perpetua"/>
              </a:rPr>
              <a:t> </a:t>
            </a:r>
            <a:r>
              <a:rPr sz="2800" spc="-25" dirty="0">
                <a:latin typeface="Perpetua"/>
                <a:cs typeface="Perpetua"/>
              </a:rPr>
              <a:t>Variance</a:t>
            </a:r>
            <a:endParaRPr sz="2800" dirty="0">
              <a:latin typeface="Perpetua"/>
              <a:cs typeface="Perpetua"/>
            </a:endParaRPr>
          </a:p>
          <a:p>
            <a:pPr marL="561340" lvl="1" indent="-228600">
              <a:spcBef>
                <a:spcPts val="11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800" spc="-5" dirty="0">
                <a:latin typeface="Perpetua"/>
                <a:cs typeface="Perpetua"/>
              </a:rPr>
              <a:t>Squared</a:t>
            </a:r>
            <a:r>
              <a:rPr sz="2800" spc="-15" dirty="0">
                <a:latin typeface="Perpetua"/>
                <a:cs typeface="Perpetua"/>
              </a:rPr>
              <a:t> </a:t>
            </a:r>
            <a:r>
              <a:rPr sz="2800" spc="5" dirty="0">
                <a:latin typeface="Perpetua"/>
                <a:cs typeface="Perpetua"/>
              </a:rPr>
              <a:t>Returns</a:t>
            </a:r>
            <a:endParaRPr sz="2800" dirty="0">
              <a:latin typeface="Perpetua"/>
              <a:cs typeface="Perpetua"/>
            </a:endParaRPr>
          </a:p>
          <a:p>
            <a:pPr marL="561340" lvl="1" indent="-228600">
              <a:spcBef>
                <a:spcPts val="12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800" spc="-5" dirty="0">
                <a:latin typeface="Perpetua"/>
                <a:cs typeface="Perpetua"/>
              </a:rPr>
              <a:t>Extreme </a:t>
            </a:r>
            <a:r>
              <a:rPr sz="2800" spc="-50" dirty="0">
                <a:latin typeface="Perpetua"/>
                <a:cs typeface="Perpetua"/>
              </a:rPr>
              <a:t>Value </a:t>
            </a:r>
            <a:r>
              <a:rPr sz="2800" spc="-5" dirty="0">
                <a:latin typeface="Perpetua"/>
                <a:cs typeface="Perpetua"/>
              </a:rPr>
              <a:t>(Range </a:t>
            </a:r>
            <a:r>
              <a:rPr sz="2800" dirty="0">
                <a:latin typeface="Perpetua"/>
                <a:cs typeface="Perpetua"/>
              </a:rPr>
              <a:t>based)</a:t>
            </a:r>
            <a:r>
              <a:rPr sz="2800" spc="-290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estimators</a:t>
            </a:r>
          </a:p>
          <a:p>
            <a:pPr marL="561340" lvl="1" indent="-228600">
              <a:spcBef>
                <a:spcPts val="11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800" spc="-5" dirty="0">
                <a:latin typeface="Perpetua"/>
                <a:cs typeface="Perpetua"/>
              </a:rPr>
              <a:t>Semi-variance </a:t>
            </a:r>
            <a:r>
              <a:rPr sz="2800" spc="-10" dirty="0">
                <a:latin typeface="Perpetua"/>
                <a:cs typeface="Perpetua"/>
              </a:rPr>
              <a:t>(Downside </a:t>
            </a:r>
            <a:r>
              <a:rPr sz="2800" spc="-5" dirty="0">
                <a:latin typeface="Perpetua"/>
                <a:cs typeface="Perpetua"/>
              </a:rPr>
              <a:t>Risk</a:t>
            </a:r>
            <a:r>
              <a:rPr sz="2800" spc="-3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Measures)</a:t>
            </a:r>
            <a:endParaRPr sz="2800" dirty="0">
              <a:latin typeface="Perpetua"/>
              <a:cs typeface="Perpetua"/>
            </a:endParaRPr>
          </a:p>
          <a:p>
            <a:pPr lvl="1">
              <a:spcBef>
                <a:spcPts val="25"/>
              </a:spcBef>
              <a:buClr>
                <a:srgbClr val="C0504D"/>
              </a:buClr>
              <a:buFont typeface="Wingdings 2"/>
              <a:buChar char=""/>
            </a:pPr>
            <a:endParaRPr sz="2800" dirty="0">
              <a:latin typeface="Times New Roman"/>
              <a:cs typeface="Times New Roman"/>
            </a:endParaRPr>
          </a:p>
          <a:p>
            <a:pPr marL="287020" indent="-274320">
              <a:buClr>
                <a:srgbClr val="4F81BC"/>
              </a:buClr>
              <a:buSzPct val="84482"/>
              <a:buFont typeface="Wingdings"/>
              <a:buChar char=""/>
              <a:tabLst>
                <a:tab pos="287020" algn="l"/>
              </a:tabLst>
            </a:pPr>
            <a:r>
              <a:rPr lang="en-US" sz="3200" dirty="0">
                <a:latin typeface="Perpetua"/>
                <a:cs typeface="Perpetua"/>
              </a:rPr>
              <a:t>Forward looking Volatility Proxies: </a:t>
            </a:r>
            <a:r>
              <a:rPr sz="3200" dirty="0">
                <a:latin typeface="Perpetua"/>
                <a:cs typeface="Perpetua"/>
              </a:rPr>
              <a:t>Implied</a:t>
            </a:r>
            <a:r>
              <a:rPr sz="3200" spc="-385" dirty="0">
                <a:latin typeface="Perpetua"/>
                <a:cs typeface="Perpetua"/>
              </a:rPr>
              <a:t> </a:t>
            </a:r>
            <a:r>
              <a:rPr sz="3200" spc="-35" dirty="0">
                <a:latin typeface="Perpetua"/>
                <a:cs typeface="Perpetua"/>
              </a:rPr>
              <a:t>Volatility</a:t>
            </a:r>
            <a:endParaRPr sz="3200" dirty="0">
              <a:latin typeface="Perpetua"/>
              <a:cs typeface="Perpetua"/>
            </a:endParaRPr>
          </a:p>
          <a:p>
            <a:pPr marL="561340" lvl="1" indent="-228600">
              <a:spcBef>
                <a:spcPts val="17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800" spc="-5" dirty="0">
                <a:latin typeface="Perpetua"/>
                <a:cs typeface="Perpetua"/>
              </a:rPr>
              <a:t>Implicit </a:t>
            </a:r>
            <a:r>
              <a:rPr sz="2800" dirty="0">
                <a:latin typeface="Perpetua"/>
                <a:cs typeface="Perpetua"/>
              </a:rPr>
              <a:t>in the </a:t>
            </a:r>
            <a:r>
              <a:rPr sz="2800" spc="-10" dirty="0">
                <a:latin typeface="Perpetua"/>
                <a:cs typeface="Perpetua"/>
              </a:rPr>
              <a:t>market </a:t>
            </a:r>
            <a:r>
              <a:rPr sz="2800" spc="5" dirty="0">
                <a:latin typeface="Perpetua"/>
                <a:cs typeface="Perpetua"/>
              </a:rPr>
              <a:t>price </a:t>
            </a:r>
            <a:r>
              <a:rPr sz="2800" dirty="0">
                <a:latin typeface="Perpetua"/>
                <a:cs typeface="Perpetua"/>
              </a:rPr>
              <a:t>of </a:t>
            </a:r>
            <a:r>
              <a:rPr sz="2800" spc="-5" dirty="0">
                <a:latin typeface="Perpetua"/>
                <a:cs typeface="Perpetua"/>
              </a:rPr>
              <a:t>an</a:t>
            </a:r>
            <a:r>
              <a:rPr sz="2800" spc="-60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option</a:t>
            </a:r>
          </a:p>
          <a:p>
            <a:pPr marL="561340" lvl="1" indent="-228600">
              <a:lnSpc>
                <a:spcPts val="2735"/>
              </a:lnSpc>
              <a:spcBef>
                <a:spcPts val="11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800" spc="-35" dirty="0">
                <a:latin typeface="Perpetua"/>
                <a:cs typeface="Perpetua"/>
              </a:rPr>
              <a:t>Market’s </a:t>
            </a:r>
            <a:r>
              <a:rPr sz="2800" spc="-5" dirty="0">
                <a:latin typeface="Perpetua"/>
                <a:cs typeface="Perpetua"/>
              </a:rPr>
              <a:t>forecast </a:t>
            </a:r>
            <a:r>
              <a:rPr sz="2800" dirty="0">
                <a:latin typeface="Perpetua"/>
                <a:cs typeface="Perpetua"/>
              </a:rPr>
              <a:t>of </a:t>
            </a:r>
            <a:r>
              <a:rPr sz="2800" spc="-10" dirty="0">
                <a:latin typeface="Perpetua"/>
                <a:cs typeface="Perpetua"/>
              </a:rPr>
              <a:t>volatility </a:t>
            </a:r>
            <a:r>
              <a:rPr sz="2800" dirty="0">
                <a:latin typeface="Perpetua"/>
                <a:cs typeface="Perpetua"/>
              </a:rPr>
              <a:t>of the </a:t>
            </a:r>
            <a:r>
              <a:rPr sz="2800" spc="-5" dirty="0">
                <a:latin typeface="Perpetua"/>
                <a:cs typeface="Perpetua"/>
              </a:rPr>
              <a:t>underlying asset </a:t>
            </a:r>
            <a:r>
              <a:rPr sz="2800" spc="-35" dirty="0">
                <a:latin typeface="Perpetua"/>
                <a:cs typeface="Perpetua"/>
              </a:rPr>
              <a:t>over </a:t>
            </a:r>
            <a:r>
              <a:rPr sz="2800" spc="-5" dirty="0">
                <a:latin typeface="Perpetua"/>
                <a:cs typeface="Perpetua"/>
              </a:rPr>
              <a:t>the life</a:t>
            </a:r>
            <a:r>
              <a:rPr sz="2800" spc="25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of</a:t>
            </a:r>
          </a:p>
          <a:p>
            <a:pPr marL="561340">
              <a:lnSpc>
                <a:spcPts val="2735"/>
              </a:lnSpc>
            </a:pPr>
            <a:r>
              <a:rPr sz="2800" dirty="0">
                <a:latin typeface="Perpetua"/>
                <a:cs typeface="Perpetua"/>
              </a:rPr>
              <a:t>option</a:t>
            </a:r>
          </a:p>
          <a:p>
            <a:pPr marL="561340" marR="5080" lvl="1" indent="-228600">
              <a:lnSpc>
                <a:spcPts val="2660"/>
              </a:lnSpc>
              <a:spcBef>
                <a:spcPts val="38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800" dirty="0">
                <a:latin typeface="Perpetua"/>
                <a:cs typeface="Perpetua"/>
              </a:rPr>
              <a:t>Best guess of </a:t>
            </a:r>
            <a:r>
              <a:rPr sz="2800" spc="-30" dirty="0">
                <a:latin typeface="Perpetua"/>
                <a:cs typeface="Perpetua"/>
              </a:rPr>
              <a:t>volatility, </a:t>
            </a:r>
            <a:r>
              <a:rPr sz="2800" dirty="0">
                <a:latin typeface="Perpetua"/>
                <a:cs typeface="Perpetua"/>
              </a:rPr>
              <a:t>if the </a:t>
            </a:r>
            <a:r>
              <a:rPr sz="2800" spc="-10" dirty="0">
                <a:latin typeface="Perpetua"/>
                <a:cs typeface="Perpetua"/>
              </a:rPr>
              <a:t>market </a:t>
            </a:r>
            <a:r>
              <a:rPr sz="2800" dirty="0">
                <a:latin typeface="Perpetua"/>
                <a:cs typeface="Perpetua"/>
              </a:rPr>
              <a:t>is efficient </a:t>
            </a:r>
            <a:r>
              <a:rPr sz="2800" spc="-5" dirty="0">
                <a:latin typeface="Perpetua"/>
                <a:cs typeface="Perpetua"/>
              </a:rPr>
              <a:t>and </a:t>
            </a:r>
            <a:r>
              <a:rPr sz="2800" dirty="0">
                <a:latin typeface="Perpetua"/>
                <a:cs typeface="Perpetua"/>
              </a:rPr>
              <a:t>the </a:t>
            </a:r>
            <a:r>
              <a:rPr sz="2800" spc="5" dirty="0">
                <a:latin typeface="Perpetua"/>
                <a:cs typeface="Perpetua"/>
              </a:rPr>
              <a:t>pricing </a:t>
            </a:r>
            <a:r>
              <a:rPr sz="2800" dirty="0">
                <a:latin typeface="Perpetua"/>
                <a:cs typeface="Perpetua"/>
              </a:rPr>
              <a:t>model</a:t>
            </a:r>
            <a:r>
              <a:rPr sz="2800" spc="-220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is  </a:t>
            </a:r>
            <a:r>
              <a:rPr sz="2800" spc="-5" dirty="0">
                <a:latin typeface="Perpetua"/>
                <a:cs typeface="Perpetua"/>
              </a:rPr>
              <a:t>appropriate</a:t>
            </a:r>
            <a:r>
              <a:rPr sz="2800" spc="-30" dirty="0">
                <a:latin typeface="Perpetua"/>
                <a:cs typeface="Perpetua"/>
              </a:rPr>
              <a:t> </a:t>
            </a:r>
            <a:endParaRPr sz="2800" dirty="0">
              <a:latin typeface="Wingdings"/>
              <a:cs typeface="Wingdings"/>
            </a:endParaRPr>
          </a:p>
          <a:p>
            <a:pPr marL="561340" lvl="1" indent="-228600"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800" spc="-10" dirty="0">
                <a:latin typeface="Perpetua"/>
                <a:cs typeface="Perpetua"/>
              </a:rPr>
              <a:t>Problems </a:t>
            </a:r>
            <a:r>
              <a:rPr sz="2800" dirty="0">
                <a:latin typeface="Perpetua"/>
                <a:cs typeface="Perpetua"/>
              </a:rPr>
              <a:t>with </a:t>
            </a:r>
            <a:r>
              <a:rPr sz="2800" spc="-5" dirty="0">
                <a:latin typeface="Perpetua"/>
                <a:cs typeface="Perpetua"/>
              </a:rPr>
              <a:t>Implied</a:t>
            </a:r>
            <a:r>
              <a:rPr sz="2800" spc="-25" dirty="0">
                <a:latin typeface="Perpetua"/>
                <a:cs typeface="Perpetua"/>
              </a:rPr>
              <a:t> </a:t>
            </a:r>
            <a:r>
              <a:rPr sz="2800" spc="-10" dirty="0">
                <a:latin typeface="Perpetua"/>
                <a:cs typeface="Perpetua"/>
              </a:rPr>
              <a:t>volatility</a:t>
            </a:r>
            <a:endParaRPr sz="2400"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26720" y="4753648"/>
            <a:ext cx="11765280" cy="17357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spc="-25" dirty="0">
                <a:latin typeface="Perpetua"/>
                <a:cs typeface="Perpetua"/>
              </a:rPr>
              <a:t>Variance </a:t>
            </a:r>
            <a:r>
              <a:rPr sz="2800" spc="-5" dirty="0">
                <a:latin typeface="Perpetua"/>
                <a:cs typeface="Perpetua"/>
              </a:rPr>
              <a:t>or </a:t>
            </a:r>
            <a:r>
              <a:rPr sz="2800" spc="-10" dirty="0">
                <a:latin typeface="Perpetua"/>
                <a:cs typeface="Perpetua"/>
              </a:rPr>
              <a:t>Standard Deviation remains </a:t>
            </a:r>
            <a:r>
              <a:rPr sz="2800" spc="-5" dirty="0">
                <a:latin typeface="Perpetua"/>
                <a:cs typeface="Perpetua"/>
              </a:rPr>
              <a:t>constant </a:t>
            </a:r>
            <a:r>
              <a:rPr sz="2800" spc="-35" dirty="0">
                <a:latin typeface="Perpetua"/>
                <a:cs typeface="Perpetua"/>
              </a:rPr>
              <a:t>over </a:t>
            </a:r>
            <a:r>
              <a:rPr sz="2800" spc="-5" dirty="0">
                <a:latin typeface="Perpetua"/>
                <a:cs typeface="Perpetua"/>
              </a:rPr>
              <a:t>an </a:t>
            </a:r>
            <a:r>
              <a:rPr sz="2800" dirty="0">
                <a:latin typeface="Perpetua"/>
                <a:cs typeface="Perpetua"/>
              </a:rPr>
              <a:t>interval </a:t>
            </a:r>
            <a:r>
              <a:rPr sz="2800" spc="-5" dirty="0">
                <a:latin typeface="Perpetua"/>
                <a:cs typeface="Perpetua"/>
              </a:rPr>
              <a:t>of</a:t>
            </a:r>
            <a:r>
              <a:rPr sz="2800" spc="229" dirty="0">
                <a:latin typeface="Perpetua"/>
                <a:cs typeface="Perpetua"/>
              </a:rPr>
              <a:t> </a:t>
            </a:r>
            <a:r>
              <a:rPr sz="2800" spc="-30" dirty="0">
                <a:latin typeface="Perpetua"/>
                <a:cs typeface="Perpetua"/>
              </a:rPr>
              <a:t>days.</a:t>
            </a:r>
            <a:endParaRPr sz="2800" dirty="0">
              <a:latin typeface="Perpetua"/>
              <a:cs typeface="Perpetua"/>
            </a:endParaRPr>
          </a:p>
          <a:p>
            <a:pPr marL="299085" marR="5080" indent="-286385">
              <a:buFont typeface="Arial"/>
              <a:buChar char="•"/>
              <a:tabLst>
                <a:tab pos="299085" algn="l"/>
                <a:tab pos="299720" algn="l"/>
                <a:tab pos="3530600" algn="l"/>
                <a:tab pos="4760595" algn="l"/>
              </a:tabLst>
            </a:pPr>
            <a:r>
              <a:rPr sz="2800" spc="-10" dirty="0">
                <a:latin typeface="Perpetua"/>
                <a:cs typeface="Perpetua"/>
              </a:rPr>
              <a:t>Violates</a:t>
            </a:r>
            <a:r>
              <a:rPr sz="2800" spc="1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the</a:t>
            </a:r>
            <a:r>
              <a:rPr sz="2800" spc="-250" dirty="0">
                <a:latin typeface="Perpetua"/>
                <a:cs typeface="Perpetua"/>
              </a:rPr>
              <a:t> </a:t>
            </a:r>
            <a:r>
              <a:rPr sz="2800" spc="-20" dirty="0">
                <a:latin typeface="Perpetua"/>
                <a:cs typeface="Perpetua"/>
              </a:rPr>
              <a:t>TimeVarying</a:t>
            </a:r>
            <a:r>
              <a:rPr sz="2800" spc="-265" dirty="0">
                <a:latin typeface="Perpetua"/>
                <a:cs typeface="Perpetua"/>
              </a:rPr>
              <a:t> </a:t>
            </a:r>
            <a:r>
              <a:rPr sz="2800" spc="-30" dirty="0">
                <a:latin typeface="Perpetua"/>
                <a:cs typeface="Perpetua"/>
              </a:rPr>
              <a:t>Volatility</a:t>
            </a:r>
            <a:r>
              <a:rPr sz="2800" spc="15" dirty="0">
                <a:latin typeface="Perpetua"/>
                <a:cs typeface="Perpetua"/>
              </a:rPr>
              <a:t> </a:t>
            </a:r>
            <a:r>
              <a:rPr sz="2800" spc="-20" dirty="0">
                <a:latin typeface="Perpetua"/>
                <a:cs typeface="Perpetua"/>
              </a:rPr>
              <a:t>feature.</a:t>
            </a:r>
            <a:r>
              <a:rPr lang="en-US" sz="2800" spc="-20" dirty="0">
                <a:latin typeface="Perpetua"/>
                <a:cs typeface="Perpetua"/>
              </a:rPr>
              <a:t> </a:t>
            </a:r>
          </a:p>
          <a:p>
            <a:pPr marL="299085" marR="5080" indent="-286385">
              <a:buFont typeface="Arial"/>
              <a:buChar char="•"/>
              <a:tabLst>
                <a:tab pos="299085" algn="l"/>
                <a:tab pos="299720" algn="l"/>
                <a:tab pos="3530600" algn="l"/>
                <a:tab pos="4760595" algn="l"/>
              </a:tabLst>
            </a:pPr>
            <a:r>
              <a:rPr sz="2800" spc="-10" dirty="0">
                <a:latin typeface="Perpetua"/>
                <a:cs typeface="Perpetua"/>
              </a:rPr>
              <a:t>So, Variance </a:t>
            </a:r>
            <a:r>
              <a:rPr sz="2800" spc="-5" dirty="0">
                <a:latin typeface="Perpetua"/>
                <a:cs typeface="Perpetua"/>
              </a:rPr>
              <a:t>or </a:t>
            </a:r>
            <a:r>
              <a:rPr sz="2800" spc="-10" dirty="0">
                <a:latin typeface="Perpetua"/>
                <a:cs typeface="Perpetua"/>
              </a:rPr>
              <a:t>StdDeviation, calculated  </a:t>
            </a:r>
            <a:r>
              <a:rPr sz="2800" spc="-5" dirty="0">
                <a:latin typeface="Perpetua"/>
                <a:cs typeface="Perpetua"/>
              </a:rPr>
              <a:t>as </a:t>
            </a:r>
            <a:r>
              <a:rPr sz="2800" spc="-35" dirty="0">
                <a:latin typeface="Perpetua"/>
                <a:cs typeface="Perpetua"/>
              </a:rPr>
              <a:t>above,  </a:t>
            </a:r>
            <a:r>
              <a:rPr sz="2800" spc="-5" dirty="0">
                <a:latin typeface="Perpetua"/>
                <a:cs typeface="Perpetua"/>
              </a:rPr>
              <a:t>is not a</a:t>
            </a:r>
            <a:r>
              <a:rPr sz="2800" spc="75" dirty="0">
                <a:latin typeface="Perpetua"/>
                <a:cs typeface="Perpetua"/>
              </a:rPr>
              <a:t> </a:t>
            </a:r>
            <a:r>
              <a:rPr sz="2800" spc="5" dirty="0">
                <a:latin typeface="Perpetua"/>
                <a:cs typeface="Perpetua"/>
              </a:rPr>
              <a:t>right</a:t>
            </a:r>
            <a:r>
              <a:rPr sz="2800" spc="10" dirty="0">
                <a:latin typeface="Perpetua"/>
                <a:cs typeface="Perpetua"/>
              </a:rPr>
              <a:t> </a:t>
            </a:r>
            <a:r>
              <a:rPr sz="2800" spc="-50" dirty="0">
                <a:latin typeface="Perpetua"/>
                <a:cs typeface="Perpetua"/>
              </a:rPr>
              <a:t>proxy.</a:t>
            </a:r>
            <a:r>
              <a:rPr lang="en-US" sz="2800" spc="-50" dirty="0">
                <a:latin typeface="Perpetua"/>
                <a:cs typeface="Perpetua"/>
              </a:rPr>
              <a:t> </a:t>
            </a:r>
          </a:p>
          <a:p>
            <a:pPr marL="299085" marR="5080" indent="-286385">
              <a:buFont typeface="Arial"/>
              <a:buChar char="•"/>
              <a:tabLst>
                <a:tab pos="299085" algn="l"/>
                <a:tab pos="299720" algn="l"/>
                <a:tab pos="3530600" algn="l"/>
                <a:tab pos="4760595" algn="l"/>
              </a:tabLst>
            </a:pPr>
            <a:r>
              <a:rPr sz="2800" spc="-5" dirty="0">
                <a:latin typeface="Perpetua"/>
                <a:cs typeface="Perpetua"/>
              </a:rPr>
              <a:t>Need to </a:t>
            </a:r>
            <a:r>
              <a:rPr sz="2800" spc="-35" dirty="0">
                <a:latin typeface="Perpetua"/>
                <a:cs typeface="Perpetua"/>
              </a:rPr>
              <a:t>have </a:t>
            </a:r>
            <a:r>
              <a:rPr sz="2800" spc="-5" dirty="0">
                <a:latin typeface="Perpetua"/>
                <a:cs typeface="Perpetua"/>
              </a:rPr>
              <a:t>a </a:t>
            </a:r>
            <a:r>
              <a:rPr sz="2800" spc="-50" dirty="0">
                <a:latin typeface="Perpetua"/>
                <a:cs typeface="Perpetua"/>
              </a:rPr>
              <a:t>proxy, </a:t>
            </a:r>
            <a:r>
              <a:rPr sz="2800" spc="5" dirty="0">
                <a:latin typeface="Perpetua"/>
                <a:cs typeface="Perpetua"/>
              </a:rPr>
              <a:t>which </a:t>
            </a:r>
            <a:r>
              <a:rPr sz="2800" dirty="0">
                <a:latin typeface="Perpetua"/>
                <a:cs typeface="Perpetua"/>
              </a:rPr>
              <a:t>changes </a:t>
            </a:r>
            <a:r>
              <a:rPr sz="2800" spc="-5" dirty="0">
                <a:latin typeface="Perpetua"/>
                <a:cs typeface="Perpetua"/>
              </a:rPr>
              <a:t>as time </a:t>
            </a:r>
            <a:r>
              <a:rPr sz="2800" dirty="0">
                <a:latin typeface="Perpetua"/>
                <a:cs typeface="Perpetua"/>
              </a:rPr>
              <a:t>interval  </a:t>
            </a:r>
            <a:r>
              <a:rPr sz="2800" spc="-5" dirty="0">
                <a:latin typeface="Perpetua"/>
                <a:cs typeface="Perpetua"/>
              </a:rPr>
              <a:t>changes.</a:t>
            </a:r>
            <a:endParaRPr sz="2200" dirty="0">
              <a:latin typeface="Perpetua"/>
              <a:cs typeface="Perpetu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1D2ADC-4A1F-4CA2-AD13-4913F18C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" y="182880"/>
            <a:ext cx="11507372" cy="42889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625" y="61926"/>
            <a:ext cx="8058891" cy="57467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 dirty="0"/>
              <a:t>Squared</a:t>
            </a:r>
            <a:r>
              <a:rPr sz="3600" b="1" spc="-60" dirty="0"/>
              <a:t> </a:t>
            </a:r>
            <a:r>
              <a:rPr sz="3600" b="1" spc="-15" dirty="0"/>
              <a:t>Returns</a:t>
            </a:r>
            <a:endParaRPr sz="36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337625" y="948781"/>
            <a:ext cx="10243889" cy="5475858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spcBef>
                <a:spcPts val="7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3200" dirty="0">
                <a:latin typeface="Perpetua"/>
                <a:cs typeface="Perpetua"/>
              </a:rPr>
              <a:t>On </a:t>
            </a:r>
            <a:r>
              <a:rPr sz="3200" spc="-25" dirty="0">
                <a:latin typeface="Perpetua"/>
                <a:cs typeface="Perpetua"/>
              </a:rPr>
              <a:t>average, how </a:t>
            </a:r>
            <a:r>
              <a:rPr sz="3200" spc="-20" dirty="0">
                <a:latin typeface="Perpetua"/>
                <a:cs typeface="Perpetua"/>
              </a:rPr>
              <a:t>many </a:t>
            </a:r>
            <a:r>
              <a:rPr sz="3200" spc="-5" dirty="0">
                <a:latin typeface="Perpetua"/>
                <a:cs typeface="Perpetua"/>
              </a:rPr>
              <a:t>points </a:t>
            </a:r>
            <a:r>
              <a:rPr sz="3200" dirty="0">
                <a:latin typeface="Perpetua"/>
                <a:cs typeface="Perpetua"/>
              </a:rPr>
              <a:t>Nifty or </a:t>
            </a:r>
            <a:r>
              <a:rPr sz="3200" spc="-5" dirty="0">
                <a:latin typeface="Perpetua"/>
                <a:cs typeface="Perpetua"/>
              </a:rPr>
              <a:t>Sensex </a:t>
            </a:r>
            <a:r>
              <a:rPr sz="3200" dirty="0">
                <a:latin typeface="Perpetua"/>
                <a:cs typeface="Perpetua"/>
              </a:rPr>
              <a:t>will </a:t>
            </a:r>
            <a:r>
              <a:rPr sz="3200" spc="5" dirty="0">
                <a:latin typeface="Perpetua"/>
                <a:cs typeface="Perpetua"/>
              </a:rPr>
              <a:t>change </a:t>
            </a:r>
            <a:r>
              <a:rPr sz="3200" dirty="0">
                <a:latin typeface="Perpetua"/>
                <a:cs typeface="Perpetua"/>
              </a:rPr>
              <a:t>on </a:t>
            </a:r>
            <a:r>
              <a:rPr sz="3200" spc="-10" dirty="0">
                <a:latin typeface="Perpetua"/>
                <a:cs typeface="Perpetua"/>
              </a:rPr>
              <a:t>daily</a:t>
            </a:r>
            <a:r>
              <a:rPr sz="3200" spc="-20" dirty="0">
                <a:latin typeface="Perpetua"/>
                <a:cs typeface="Perpetua"/>
              </a:rPr>
              <a:t> </a:t>
            </a:r>
            <a:r>
              <a:rPr sz="3200" dirty="0">
                <a:latin typeface="Perpetua"/>
                <a:cs typeface="Perpetua"/>
              </a:rPr>
              <a:t>basis?</a:t>
            </a:r>
          </a:p>
          <a:p>
            <a:pPr marL="287020" indent="-274320"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3200" spc="-5" dirty="0">
                <a:latin typeface="Perpetua"/>
                <a:cs typeface="Perpetua"/>
              </a:rPr>
              <a:t>Sensex </a:t>
            </a:r>
            <a:r>
              <a:rPr sz="3200" dirty="0">
                <a:latin typeface="Perpetua"/>
                <a:cs typeface="Perpetua"/>
              </a:rPr>
              <a:t>is </a:t>
            </a:r>
            <a:r>
              <a:rPr sz="3200" spc="-10" dirty="0">
                <a:latin typeface="Perpetua"/>
                <a:cs typeface="Perpetua"/>
              </a:rPr>
              <a:t>around </a:t>
            </a:r>
            <a:r>
              <a:rPr lang="en-US" sz="3200" spc="-5" dirty="0">
                <a:latin typeface="Perpetua"/>
                <a:cs typeface="Perpetua"/>
              </a:rPr>
              <a:t>82</a:t>
            </a:r>
            <a:r>
              <a:rPr sz="3200" spc="-5" dirty="0">
                <a:latin typeface="Perpetua"/>
                <a:cs typeface="Perpetua"/>
              </a:rPr>
              <a:t>k….some </a:t>
            </a:r>
            <a:r>
              <a:rPr sz="3200" spc="-25" dirty="0">
                <a:latin typeface="Perpetua"/>
                <a:cs typeface="Perpetua"/>
              </a:rPr>
              <a:t>days </a:t>
            </a:r>
            <a:r>
              <a:rPr sz="3200" spc="5" dirty="0">
                <a:latin typeface="Perpetua"/>
                <a:cs typeface="Perpetua"/>
              </a:rPr>
              <a:t>+/- </a:t>
            </a:r>
            <a:r>
              <a:rPr sz="3200" spc="-5" dirty="0">
                <a:latin typeface="Perpetua"/>
                <a:cs typeface="Perpetua"/>
              </a:rPr>
              <a:t>100 and other </a:t>
            </a:r>
            <a:r>
              <a:rPr sz="3200" spc="-25" dirty="0">
                <a:latin typeface="Perpetua"/>
                <a:cs typeface="Perpetua"/>
              </a:rPr>
              <a:t>days</a:t>
            </a:r>
            <a:r>
              <a:rPr sz="3200" spc="35" dirty="0">
                <a:latin typeface="Perpetua"/>
                <a:cs typeface="Perpetua"/>
              </a:rPr>
              <a:t> </a:t>
            </a:r>
            <a:r>
              <a:rPr sz="3200" dirty="0">
                <a:latin typeface="Perpetua"/>
                <a:cs typeface="Perpetua"/>
              </a:rPr>
              <a:t>+/-</a:t>
            </a:r>
          </a:p>
          <a:p>
            <a:pPr marL="286385"/>
            <a:r>
              <a:rPr sz="3200" spc="-20" dirty="0">
                <a:latin typeface="Perpetua"/>
                <a:cs typeface="Perpetua"/>
              </a:rPr>
              <a:t>500…over </a:t>
            </a:r>
            <a:r>
              <a:rPr sz="3200" dirty="0">
                <a:latin typeface="Perpetua"/>
                <a:cs typeface="Perpetua"/>
              </a:rPr>
              <a:t>the </a:t>
            </a:r>
            <a:r>
              <a:rPr sz="3200" spc="-5" dirty="0">
                <a:latin typeface="Perpetua"/>
                <a:cs typeface="Perpetua"/>
              </a:rPr>
              <a:t>last</a:t>
            </a:r>
            <a:r>
              <a:rPr sz="3200" spc="-15" dirty="0">
                <a:latin typeface="Perpetua"/>
                <a:cs typeface="Perpetua"/>
              </a:rPr>
              <a:t> </a:t>
            </a:r>
            <a:r>
              <a:rPr sz="3200" spc="-10" dirty="0">
                <a:latin typeface="Perpetua"/>
                <a:cs typeface="Perpetua"/>
              </a:rPr>
              <a:t>year</a:t>
            </a:r>
            <a:endParaRPr sz="3200" dirty="0">
              <a:latin typeface="Perpetua"/>
              <a:cs typeface="Perpetua"/>
            </a:endParaRPr>
          </a:p>
          <a:p>
            <a:pPr marL="287020" indent="-274320"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3200" dirty="0">
                <a:latin typeface="Perpetua"/>
                <a:cs typeface="Perpetua"/>
              </a:rPr>
              <a:t>On </a:t>
            </a:r>
            <a:r>
              <a:rPr sz="3200" spc="-25" dirty="0">
                <a:latin typeface="Perpetua"/>
                <a:cs typeface="Perpetua"/>
              </a:rPr>
              <a:t>average, </a:t>
            </a:r>
            <a:r>
              <a:rPr sz="3200" spc="-5" dirty="0">
                <a:latin typeface="Perpetua"/>
                <a:cs typeface="Perpetua"/>
              </a:rPr>
              <a:t>Sensex </a:t>
            </a:r>
            <a:r>
              <a:rPr sz="3200" dirty="0">
                <a:latin typeface="Perpetua"/>
                <a:cs typeface="Perpetua"/>
              </a:rPr>
              <a:t>will </a:t>
            </a:r>
            <a:r>
              <a:rPr sz="3200" spc="5" dirty="0">
                <a:latin typeface="Perpetua"/>
                <a:cs typeface="Perpetua"/>
              </a:rPr>
              <a:t>change </a:t>
            </a:r>
            <a:r>
              <a:rPr sz="3200" spc="-25" dirty="0">
                <a:latin typeface="Perpetua"/>
                <a:cs typeface="Perpetua"/>
              </a:rPr>
              <a:t>by </a:t>
            </a:r>
            <a:r>
              <a:rPr sz="3200" dirty="0">
                <a:latin typeface="Perpetua"/>
                <a:cs typeface="Perpetua"/>
              </a:rPr>
              <a:t>+/-</a:t>
            </a:r>
            <a:r>
              <a:rPr lang="en-US" sz="3200" dirty="0">
                <a:latin typeface="Perpetua"/>
                <a:cs typeface="Perpetua"/>
              </a:rPr>
              <a:t>8</a:t>
            </a:r>
            <a:r>
              <a:rPr sz="3200" dirty="0">
                <a:latin typeface="Perpetua"/>
                <a:cs typeface="Perpetua"/>
              </a:rPr>
              <a:t>0</a:t>
            </a:r>
            <a:r>
              <a:rPr sz="3200" spc="-95" dirty="0">
                <a:latin typeface="Perpetua"/>
                <a:cs typeface="Perpetua"/>
              </a:rPr>
              <a:t> </a:t>
            </a:r>
            <a:r>
              <a:rPr sz="3200" spc="-10" dirty="0">
                <a:latin typeface="Perpetua"/>
                <a:cs typeface="Perpetua"/>
              </a:rPr>
              <a:t>points.</a:t>
            </a:r>
            <a:endParaRPr sz="3200" dirty="0">
              <a:latin typeface="Perpetua"/>
              <a:cs typeface="Perpetua"/>
            </a:endParaRPr>
          </a:p>
          <a:p>
            <a:pPr marL="287020" indent="-274320"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3200" spc="-5" dirty="0">
                <a:latin typeface="Perpetua"/>
                <a:cs typeface="Perpetua"/>
              </a:rPr>
              <a:t>Implies </a:t>
            </a:r>
            <a:r>
              <a:rPr sz="3200" dirty="0">
                <a:latin typeface="Perpetua"/>
                <a:cs typeface="Perpetua"/>
              </a:rPr>
              <a:t>a </a:t>
            </a:r>
            <a:r>
              <a:rPr sz="3200" spc="-5" dirty="0">
                <a:latin typeface="Perpetua"/>
                <a:cs typeface="Perpetua"/>
              </a:rPr>
              <a:t>0.1% </a:t>
            </a:r>
            <a:r>
              <a:rPr sz="3200" spc="5" dirty="0">
                <a:latin typeface="Perpetua"/>
                <a:cs typeface="Perpetua"/>
              </a:rPr>
              <a:t>change </a:t>
            </a:r>
            <a:r>
              <a:rPr sz="3200" spc="-5" dirty="0">
                <a:latin typeface="Perpetua"/>
                <a:cs typeface="Perpetua"/>
              </a:rPr>
              <a:t>or</a:t>
            </a:r>
            <a:r>
              <a:rPr sz="3200" spc="20" dirty="0">
                <a:latin typeface="Perpetua"/>
                <a:cs typeface="Perpetua"/>
              </a:rPr>
              <a:t> </a:t>
            </a:r>
            <a:r>
              <a:rPr sz="3200" spc="-5" dirty="0">
                <a:latin typeface="Perpetua"/>
                <a:cs typeface="Perpetua"/>
              </a:rPr>
              <a:t>0.001</a:t>
            </a:r>
            <a:endParaRPr sz="3200" dirty="0">
              <a:latin typeface="Perpetua"/>
              <a:cs typeface="Perpetua"/>
            </a:endParaRPr>
          </a:p>
          <a:p>
            <a:pPr marL="561340" lvl="1" indent="-228600">
              <a:spcBef>
                <a:spcPts val="43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3200" spc="-5" dirty="0">
                <a:latin typeface="Perpetua"/>
                <a:cs typeface="Perpetua"/>
              </a:rPr>
              <a:t>Can </a:t>
            </a:r>
            <a:r>
              <a:rPr lang="en-IN" sz="3200" spc="-15" dirty="0">
                <a:latin typeface="Perpetua"/>
                <a:cs typeface="Perpetua"/>
              </a:rPr>
              <a:t>assume</a:t>
            </a:r>
            <a:r>
              <a:rPr sz="3200" dirty="0">
                <a:latin typeface="Perpetua"/>
                <a:cs typeface="Perpetua"/>
              </a:rPr>
              <a:t> of </a:t>
            </a:r>
            <a:r>
              <a:rPr lang="en-US" sz="3200" dirty="0">
                <a:latin typeface="Perpetua"/>
                <a:cs typeface="Perpetua"/>
              </a:rPr>
              <a:t>return value </a:t>
            </a:r>
            <a:r>
              <a:rPr sz="3200" spc="-10" dirty="0">
                <a:latin typeface="Perpetua"/>
                <a:cs typeface="Perpetua"/>
              </a:rPr>
              <a:t>equivalent </a:t>
            </a:r>
            <a:r>
              <a:rPr sz="3200" spc="-5" dirty="0">
                <a:latin typeface="Perpetua"/>
                <a:cs typeface="Perpetua"/>
              </a:rPr>
              <a:t>to</a:t>
            </a:r>
            <a:r>
              <a:rPr sz="3200" spc="-45" dirty="0">
                <a:latin typeface="Perpetua"/>
                <a:cs typeface="Perpetua"/>
              </a:rPr>
              <a:t> </a:t>
            </a:r>
            <a:r>
              <a:rPr sz="3200" dirty="0">
                <a:latin typeface="Perpetua"/>
                <a:cs typeface="Perpetua"/>
              </a:rPr>
              <a:t>0</a:t>
            </a:r>
            <a:r>
              <a:rPr lang="en-US" sz="3200" dirty="0">
                <a:latin typeface="Perpetua"/>
                <a:cs typeface="Perpetua"/>
              </a:rPr>
              <a:t> (tending to zero)</a:t>
            </a:r>
            <a:endParaRPr sz="3200" dirty="0">
              <a:latin typeface="Perpetua"/>
              <a:cs typeface="Perpetua"/>
            </a:endParaRPr>
          </a:p>
          <a:p>
            <a:pPr marL="561340" lvl="1" indent="-228600">
              <a:spcBef>
                <a:spcPts val="39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  <a:tab pos="1372870" algn="l"/>
              </a:tabLst>
            </a:pPr>
            <a:r>
              <a:rPr sz="3200" dirty="0">
                <a:latin typeface="Perpetua"/>
                <a:cs typeface="Perpetua"/>
              </a:rPr>
              <a:t>Then,	</a:t>
            </a:r>
            <a:r>
              <a:rPr sz="3200" spc="-15" dirty="0">
                <a:latin typeface="Perpetua"/>
                <a:cs typeface="Perpetua"/>
              </a:rPr>
              <a:t>Var(Rt)=E(Rt-Mean(R)</a:t>
            </a:r>
            <a:r>
              <a:rPr sz="3200" spc="-50" dirty="0">
                <a:latin typeface="Perpetua"/>
                <a:cs typeface="Perpetua"/>
              </a:rPr>
              <a:t> </a:t>
            </a:r>
            <a:r>
              <a:rPr sz="3200" dirty="0">
                <a:latin typeface="Perpetua"/>
                <a:cs typeface="Perpetua"/>
              </a:rPr>
              <a:t>)</a:t>
            </a:r>
            <a:r>
              <a:rPr sz="3200" baseline="24305" dirty="0">
                <a:latin typeface="Perpetua"/>
                <a:cs typeface="Perpetua"/>
              </a:rPr>
              <a:t>2</a:t>
            </a:r>
          </a:p>
          <a:p>
            <a:pPr marL="561340" lvl="1" indent="-228600">
              <a:spcBef>
                <a:spcPts val="409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3200" spc="-5" dirty="0">
                <a:latin typeface="Perpetua"/>
                <a:cs typeface="Perpetua"/>
              </a:rPr>
              <a:t>Assuming </a:t>
            </a:r>
            <a:r>
              <a:rPr sz="3200" dirty="0">
                <a:latin typeface="Perpetua"/>
                <a:cs typeface="Perpetua"/>
              </a:rPr>
              <a:t>Mean(R)= </a:t>
            </a:r>
            <a:r>
              <a:rPr sz="3200" spc="-20" dirty="0">
                <a:latin typeface="Perpetua"/>
                <a:cs typeface="Perpetua"/>
              </a:rPr>
              <a:t>zero,Var(Rt) </a:t>
            </a:r>
            <a:r>
              <a:rPr sz="3200" dirty="0">
                <a:latin typeface="Perpetua"/>
                <a:cs typeface="Perpetua"/>
              </a:rPr>
              <a:t>is </a:t>
            </a:r>
            <a:r>
              <a:rPr sz="3200" spc="-5" dirty="0">
                <a:latin typeface="Perpetua"/>
                <a:cs typeface="Perpetua"/>
              </a:rPr>
              <a:t>Squared</a:t>
            </a:r>
            <a:r>
              <a:rPr sz="3200" spc="-45" dirty="0">
                <a:latin typeface="Perpetua"/>
                <a:cs typeface="Perpetua"/>
              </a:rPr>
              <a:t> </a:t>
            </a:r>
            <a:r>
              <a:rPr sz="3200" dirty="0">
                <a:latin typeface="Perpetua"/>
                <a:cs typeface="Perpetua"/>
              </a:rPr>
              <a:t>Returns.</a:t>
            </a:r>
          </a:p>
          <a:p>
            <a:pPr marL="287020" indent="-274320">
              <a:spcBef>
                <a:spcPts val="57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  <a:tab pos="5090795" algn="l"/>
              </a:tabLst>
            </a:pPr>
            <a:r>
              <a:rPr sz="3200" spc="-5" dirty="0">
                <a:latin typeface="Perpetua"/>
                <a:cs typeface="Perpetua"/>
              </a:rPr>
              <a:t>SqRt </a:t>
            </a:r>
            <a:r>
              <a:rPr sz="3200" dirty="0">
                <a:latin typeface="Perpetua"/>
                <a:cs typeface="Perpetua"/>
              </a:rPr>
              <a:t>changes </a:t>
            </a:r>
            <a:r>
              <a:rPr sz="3200" spc="-5" dirty="0">
                <a:latin typeface="Perpetua"/>
                <a:cs typeface="Perpetua"/>
              </a:rPr>
              <a:t>as </a:t>
            </a:r>
            <a:r>
              <a:rPr sz="3200" spc="-35" dirty="0">
                <a:latin typeface="Perpetua"/>
                <a:cs typeface="Perpetua"/>
              </a:rPr>
              <a:t>day </a:t>
            </a:r>
            <a:r>
              <a:rPr sz="3200" dirty="0">
                <a:latin typeface="Perpetua"/>
                <a:cs typeface="Perpetua"/>
              </a:rPr>
              <a:t>or</a:t>
            </a:r>
            <a:r>
              <a:rPr sz="3200" spc="105" dirty="0">
                <a:latin typeface="Perpetua"/>
                <a:cs typeface="Perpetua"/>
              </a:rPr>
              <a:t> </a:t>
            </a:r>
            <a:r>
              <a:rPr sz="3200" spc="5" dirty="0">
                <a:latin typeface="Perpetua"/>
                <a:cs typeface="Perpetua"/>
              </a:rPr>
              <a:t>return</a:t>
            </a:r>
            <a:r>
              <a:rPr sz="3200" spc="20" dirty="0">
                <a:latin typeface="Perpetua"/>
                <a:cs typeface="Perpetua"/>
              </a:rPr>
              <a:t> </a:t>
            </a:r>
            <a:r>
              <a:rPr sz="3200" spc="-5" dirty="0">
                <a:latin typeface="Perpetua"/>
                <a:cs typeface="Perpetua"/>
              </a:rPr>
              <a:t>changes</a:t>
            </a:r>
            <a:r>
              <a:rPr lang="en-US" sz="3200" spc="-5" dirty="0">
                <a:latin typeface="Perpetua"/>
                <a:cs typeface="Perpetua"/>
              </a:rPr>
              <a:t> - </a:t>
            </a:r>
            <a:r>
              <a:rPr sz="3200" dirty="0">
                <a:latin typeface="Perpetua"/>
                <a:cs typeface="Perpetua"/>
              </a:rPr>
              <a:t>A </a:t>
            </a:r>
            <a:r>
              <a:rPr sz="3200" spc="5" dirty="0">
                <a:latin typeface="Perpetua"/>
                <a:cs typeface="Perpetua"/>
              </a:rPr>
              <a:t>crude </a:t>
            </a:r>
            <a:r>
              <a:rPr sz="3200" spc="-15" dirty="0">
                <a:latin typeface="Perpetua"/>
                <a:cs typeface="Perpetua"/>
              </a:rPr>
              <a:t>proxy </a:t>
            </a:r>
            <a:r>
              <a:rPr sz="3200" spc="-5" dirty="0">
                <a:latin typeface="Perpetua"/>
                <a:cs typeface="Perpetua"/>
              </a:rPr>
              <a:t>of</a:t>
            </a:r>
            <a:r>
              <a:rPr sz="3200" spc="-315" dirty="0">
                <a:latin typeface="Perpetua"/>
                <a:cs typeface="Perpetua"/>
              </a:rPr>
              <a:t> </a:t>
            </a:r>
            <a:r>
              <a:rPr lang="en-US" sz="3200" spc="-315" dirty="0">
                <a:latin typeface="Perpetua"/>
                <a:cs typeface="Perpetua"/>
              </a:rPr>
              <a:t> </a:t>
            </a:r>
            <a:r>
              <a:rPr sz="3200" spc="-35" dirty="0">
                <a:latin typeface="Perpetua"/>
                <a:cs typeface="Perpetua"/>
              </a:rPr>
              <a:t>Volatility</a:t>
            </a:r>
            <a:endParaRPr sz="26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7444" y="688974"/>
            <a:ext cx="6268720" cy="6350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ARE THESE </a:t>
            </a:r>
            <a:r>
              <a:rPr sz="4000" spc="-105" dirty="0"/>
              <a:t>DAYS </a:t>
            </a:r>
            <a:r>
              <a:rPr sz="4000" spc="-10" dirty="0"/>
              <a:t>THE</a:t>
            </a:r>
            <a:r>
              <a:rPr sz="4000" spc="85" dirty="0"/>
              <a:t> </a:t>
            </a:r>
            <a:r>
              <a:rPr sz="4000" spc="-10" dirty="0"/>
              <a:t>SAME?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2209800" y="2438400"/>
            <a:ext cx="0" cy="3200400"/>
          </a:xfrm>
          <a:custGeom>
            <a:avLst/>
            <a:gdLst/>
            <a:ahLst/>
            <a:cxnLst/>
            <a:rect l="l" t="t" r="r" b="b"/>
            <a:pathLst>
              <a:path h="3200400">
                <a:moveTo>
                  <a:pt x="0" y="0"/>
                </a:moveTo>
                <a:lnTo>
                  <a:pt x="0" y="32004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09800" y="5638800"/>
            <a:ext cx="3352800" cy="0"/>
          </a:xfrm>
          <a:custGeom>
            <a:avLst/>
            <a:gdLst/>
            <a:ahLst/>
            <a:cxnLst/>
            <a:rect l="l" t="t" r="r" b="b"/>
            <a:pathLst>
              <a:path w="3352800">
                <a:moveTo>
                  <a:pt x="0" y="0"/>
                </a:moveTo>
                <a:lnTo>
                  <a:pt x="33528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1155" y="3069335"/>
            <a:ext cx="2452370" cy="502920"/>
          </a:xfrm>
          <a:custGeom>
            <a:avLst/>
            <a:gdLst/>
            <a:ahLst/>
            <a:cxnLst/>
            <a:rect l="l" t="t" r="r" b="b"/>
            <a:pathLst>
              <a:path w="2452370" h="502920">
                <a:moveTo>
                  <a:pt x="17398" y="290322"/>
                </a:moveTo>
                <a:lnTo>
                  <a:pt x="24155" y="282757"/>
                </a:lnTo>
                <a:lnTo>
                  <a:pt x="32115" y="275050"/>
                </a:lnTo>
                <a:lnTo>
                  <a:pt x="37097" y="268247"/>
                </a:lnTo>
                <a:lnTo>
                  <a:pt x="34925" y="263398"/>
                </a:lnTo>
                <a:lnTo>
                  <a:pt x="25413" y="261651"/>
                </a:lnTo>
                <a:lnTo>
                  <a:pt x="15033" y="264953"/>
                </a:lnTo>
                <a:lnTo>
                  <a:pt x="5867" y="271827"/>
                </a:lnTo>
                <a:lnTo>
                  <a:pt x="0" y="280797"/>
                </a:lnTo>
                <a:lnTo>
                  <a:pt x="1504" y="285214"/>
                </a:lnTo>
                <a:lnTo>
                  <a:pt x="8509" y="287369"/>
                </a:lnTo>
                <a:lnTo>
                  <a:pt x="17609" y="288619"/>
                </a:lnTo>
                <a:lnTo>
                  <a:pt x="25400" y="290322"/>
                </a:lnTo>
                <a:lnTo>
                  <a:pt x="44698" y="317547"/>
                </a:lnTo>
                <a:lnTo>
                  <a:pt x="72628" y="328390"/>
                </a:lnTo>
                <a:lnTo>
                  <a:pt x="107106" y="330898"/>
                </a:lnTo>
                <a:lnTo>
                  <a:pt x="146050" y="333121"/>
                </a:lnTo>
                <a:lnTo>
                  <a:pt x="140045" y="339357"/>
                </a:lnTo>
                <a:lnTo>
                  <a:pt x="105521" y="365267"/>
                </a:lnTo>
                <a:lnTo>
                  <a:pt x="98736" y="368790"/>
                </a:lnTo>
                <a:lnTo>
                  <a:pt x="95250" y="374396"/>
                </a:lnTo>
                <a:lnTo>
                  <a:pt x="93926" y="389304"/>
                </a:lnTo>
                <a:lnTo>
                  <a:pt x="95424" y="405368"/>
                </a:lnTo>
                <a:lnTo>
                  <a:pt x="100804" y="419026"/>
                </a:lnTo>
                <a:lnTo>
                  <a:pt x="111125" y="426719"/>
                </a:lnTo>
                <a:lnTo>
                  <a:pt x="126640" y="431236"/>
                </a:lnTo>
                <a:lnTo>
                  <a:pt x="143811" y="436467"/>
                </a:lnTo>
                <a:lnTo>
                  <a:pt x="157720" y="440793"/>
                </a:lnTo>
                <a:lnTo>
                  <a:pt x="163448" y="442594"/>
                </a:lnTo>
                <a:lnTo>
                  <a:pt x="216396" y="426632"/>
                </a:lnTo>
                <a:lnTo>
                  <a:pt x="250317" y="401574"/>
                </a:lnTo>
                <a:lnTo>
                  <a:pt x="281285" y="369657"/>
                </a:lnTo>
                <a:lnTo>
                  <a:pt x="325374" y="333121"/>
                </a:lnTo>
                <a:lnTo>
                  <a:pt x="366574" y="303141"/>
                </a:lnTo>
                <a:lnTo>
                  <a:pt x="406964" y="271230"/>
                </a:lnTo>
                <a:lnTo>
                  <a:pt x="447226" y="238928"/>
                </a:lnTo>
                <a:lnTo>
                  <a:pt x="488043" y="207779"/>
                </a:lnTo>
                <a:lnTo>
                  <a:pt x="530097" y="179324"/>
                </a:lnTo>
                <a:lnTo>
                  <a:pt x="572896" y="119570"/>
                </a:lnTo>
                <a:lnTo>
                  <a:pt x="615695" y="58674"/>
                </a:lnTo>
                <a:lnTo>
                  <a:pt x="632549" y="84693"/>
                </a:lnTo>
                <a:lnTo>
                  <a:pt x="649081" y="109664"/>
                </a:lnTo>
                <a:lnTo>
                  <a:pt x="667970" y="132540"/>
                </a:lnTo>
                <a:lnTo>
                  <a:pt x="691895" y="152273"/>
                </a:lnTo>
                <a:lnTo>
                  <a:pt x="704359" y="173670"/>
                </a:lnTo>
                <a:lnTo>
                  <a:pt x="713978" y="191341"/>
                </a:lnTo>
                <a:lnTo>
                  <a:pt x="725668" y="206940"/>
                </a:lnTo>
                <a:lnTo>
                  <a:pt x="744346" y="222123"/>
                </a:lnTo>
                <a:lnTo>
                  <a:pt x="751335" y="246878"/>
                </a:lnTo>
                <a:lnTo>
                  <a:pt x="757777" y="263001"/>
                </a:lnTo>
                <a:lnTo>
                  <a:pt x="770171" y="269003"/>
                </a:lnTo>
                <a:lnTo>
                  <a:pt x="795019" y="263398"/>
                </a:lnTo>
                <a:lnTo>
                  <a:pt x="808761" y="243865"/>
                </a:lnTo>
                <a:lnTo>
                  <a:pt x="821610" y="225250"/>
                </a:lnTo>
                <a:lnTo>
                  <a:pt x="833864" y="206658"/>
                </a:lnTo>
                <a:lnTo>
                  <a:pt x="845819" y="187198"/>
                </a:lnTo>
                <a:lnTo>
                  <a:pt x="855295" y="171920"/>
                </a:lnTo>
                <a:lnTo>
                  <a:pt x="866854" y="155273"/>
                </a:lnTo>
                <a:lnTo>
                  <a:pt x="876627" y="141888"/>
                </a:lnTo>
                <a:lnTo>
                  <a:pt x="880744" y="136398"/>
                </a:lnTo>
                <a:lnTo>
                  <a:pt x="892736" y="102387"/>
                </a:lnTo>
                <a:lnTo>
                  <a:pt x="906192" y="68818"/>
                </a:lnTo>
                <a:lnTo>
                  <a:pt x="919624" y="34938"/>
                </a:lnTo>
                <a:lnTo>
                  <a:pt x="931544" y="0"/>
                </a:lnTo>
                <a:lnTo>
                  <a:pt x="961546" y="15499"/>
                </a:lnTo>
                <a:lnTo>
                  <a:pt x="984869" y="38465"/>
                </a:lnTo>
                <a:lnTo>
                  <a:pt x="1004929" y="65597"/>
                </a:lnTo>
                <a:lnTo>
                  <a:pt x="1025144" y="93599"/>
                </a:lnTo>
                <a:lnTo>
                  <a:pt x="1034405" y="105769"/>
                </a:lnTo>
                <a:lnTo>
                  <a:pt x="1043225" y="118379"/>
                </a:lnTo>
                <a:lnTo>
                  <a:pt x="1051736" y="131300"/>
                </a:lnTo>
                <a:lnTo>
                  <a:pt x="1060069" y="144399"/>
                </a:lnTo>
                <a:lnTo>
                  <a:pt x="1065486" y="151689"/>
                </a:lnTo>
                <a:lnTo>
                  <a:pt x="1071213" y="160051"/>
                </a:lnTo>
                <a:lnTo>
                  <a:pt x="1075749" y="166937"/>
                </a:lnTo>
                <a:lnTo>
                  <a:pt x="1077595" y="169799"/>
                </a:lnTo>
                <a:lnTo>
                  <a:pt x="1102945" y="129186"/>
                </a:lnTo>
                <a:lnTo>
                  <a:pt x="1111329" y="119792"/>
                </a:lnTo>
                <a:lnTo>
                  <a:pt x="1115546" y="135401"/>
                </a:lnTo>
                <a:lnTo>
                  <a:pt x="1128395" y="169799"/>
                </a:lnTo>
                <a:lnTo>
                  <a:pt x="1137064" y="186380"/>
                </a:lnTo>
                <a:lnTo>
                  <a:pt x="1144412" y="194341"/>
                </a:lnTo>
                <a:lnTo>
                  <a:pt x="1154451" y="198731"/>
                </a:lnTo>
                <a:lnTo>
                  <a:pt x="1171194" y="204597"/>
                </a:lnTo>
                <a:lnTo>
                  <a:pt x="1175252" y="196879"/>
                </a:lnTo>
                <a:lnTo>
                  <a:pt x="1178702" y="187817"/>
                </a:lnTo>
                <a:lnTo>
                  <a:pt x="1182749" y="180826"/>
                </a:lnTo>
                <a:lnTo>
                  <a:pt x="1188593" y="179324"/>
                </a:lnTo>
                <a:lnTo>
                  <a:pt x="1197770" y="188706"/>
                </a:lnTo>
                <a:lnTo>
                  <a:pt x="1200102" y="204469"/>
                </a:lnTo>
                <a:lnTo>
                  <a:pt x="1200648" y="222329"/>
                </a:lnTo>
                <a:lnTo>
                  <a:pt x="1204468" y="237998"/>
                </a:lnTo>
                <a:lnTo>
                  <a:pt x="1217128" y="257714"/>
                </a:lnTo>
                <a:lnTo>
                  <a:pt x="1230693" y="276860"/>
                </a:lnTo>
                <a:lnTo>
                  <a:pt x="1244258" y="296005"/>
                </a:lnTo>
                <a:lnTo>
                  <a:pt x="1256919" y="315722"/>
                </a:lnTo>
                <a:lnTo>
                  <a:pt x="1272932" y="348293"/>
                </a:lnTo>
                <a:lnTo>
                  <a:pt x="1295781" y="381317"/>
                </a:lnTo>
                <a:lnTo>
                  <a:pt x="1316247" y="406911"/>
                </a:lnTo>
                <a:lnTo>
                  <a:pt x="1325118" y="417194"/>
                </a:lnTo>
                <a:lnTo>
                  <a:pt x="1333144" y="440197"/>
                </a:lnTo>
                <a:lnTo>
                  <a:pt x="1342945" y="461867"/>
                </a:lnTo>
                <a:lnTo>
                  <a:pt x="1354532" y="482631"/>
                </a:lnTo>
                <a:lnTo>
                  <a:pt x="1367917" y="502919"/>
                </a:lnTo>
                <a:lnTo>
                  <a:pt x="1381089" y="448371"/>
                </a:lnTo>
                <a:lnTo>
                  <a:pt x="1389951" y="392477"/>
                </a:lnTo>
                <a:lnTo>
                  <a:pt x="1398527" y="336274"/>
                </a:lnTo>
                <a:lnTo>
                  <a:pt x="1410843" y="280797"/>
                </a:lnTo>
                <a:lnTo>
                  <a:pt x="1424981" y="319057"/>
                </a:lnTo>
                <a:lnTo>
                  <a:pt x="1442989" y="352567"/>
                </a:lnTo>
                <a:lnTo>
                  <a:pt x="1463974" y="384292"/>
                </a:lnTo>
                <a:lnTo>
                  <a:pt x="1487043" y="417194"/>
                </a:lnTo>
                <a:lnTo>
                  <a:pt x="1495389" y="439283"/>
                </a:lnTo>
                <a:lnTo>
                  <a:pt x="1505235" y="456739"/>
                </a:lnTo>
                <a:lnTo>
                  <a:pt x="1518654" y="471505"/>
                </a:lnTo>
                <a:lnTo>
                  <a:pt x="1537715" y="485521"/>
                </a:lnTo>
                <a:lnTo>
                  <a:pt x="1545976" y="462666"/>
                </a:lnTo>
                <a:lnTo>
                  <a:pt x="1553797" y="444420"/>
                </a:lnTo>
                <a:lnTo>
                  <a:pt x="1564308" y="427674"/>
                </a:lnTo>
                <a:lnTo>
                  <a:pt x="1580642" y="409321"/>
                </a:lnTo>
                <a:lnTo>
                  <a:pt x="1604392" y="434246"/>
                </a:lnTo>
                <a:lnTo>
                  <a:pt x="1622059" y="451754"/>
                </a:lnTo>
                <a:lnTo>
                  <a:pt x="1642417" y="465095"/>
                </a:lnTo>
                <a:lnTo>
                  <a:pt x="1674240" y="477519"/>
                </a:lnTo>
                <a:lnTo>
                  <a:pt x="1710378" y="437036"/>
                </a:lnTo>
                <a:lnTo>
                  <a:pt x="1742074" y="391493"/>
                </a:lnTo>
                <a:lnTo>
                  <a:pt x="1771985" y="344164"/>
                </a:lnTo>
                <a:lnTo>
                  <a:pt x="1802764" y="298323"/>
                </a:lnTo>
                <a:lnTo>
                  <a:pt x="1810440" y="267587"/>
                </a:lnTo>
                <a:lnTo>
                  <a:pt x="1819878" y="240744"/>
                </a:lnTo>
                <a:lnTo>
                  <a:pt x="1835840" y="219259"/>
                </a:lnTo>
                <a:lnTo>
                  <a:pt x="1863089" y="204597"/>
                </a:lnTo>
                <a:lnTo>
                  <a:pt x="1882336" y="219356"/>
                </a:lnTo>
                <a:lnTo>
                  <a:pt x="1900570" y="234569"/>
                </a:lnTo>
                <a:lnTo>
                  <a:pt x="1919114" y="249495"/>
                </a:lnTo>
                <a:lnTo>
                  <a:pt x="1939290" y="263398"/>
                </a:lnTo>
                <a:lnTo>
                  <a:pt x="1958810" y="239361"/>
                </a:lnTo>
                <a:lnTo>
                  <a:pt x="1978771" y="216550"/>
                </a:lnTo>
                <a:lnTo>
                  <a:pt x="1998422" y="193764"/>
                </a:lnTo>
                <a:lnTo>
                  <a:pt x="2017014" y="169799"/>
                </a:lnTo>
                <a:lnTo>
                  <a:pt x="2020214" y="157716"/>
                </a:lnTo>
                <a:lnTo>
                  <a:pt x="2025951" y="142382"/>
                </a:lnTo>
                <a:lnTo>
                  <a:pt x="2035569" y="130026"/>
                </a:lnTo>
                <a:lnTo>
                  <a:pt x="2050415" y="126873"/>
                </a:lnTo>
                <a:lnTo>
                  <a:pt x="2055475" y="130430"/>
                </a:lnTo>
                <a:lnTo>
                  <a:pt x="2057558" y="137239"/>
                </a:lnTo>
                <a:lnTo>
                  <a:pt x="2058451" y="145214"/>
                </a:lnTo>
                <a:lnTo>
                  <a:pt x="2059940" y="152273"/>
                </a:lnTo>
                <a:lnTo>
                  <a:pt x="2070145" y="186973"/>
                </a:lnTo>
                <a:lnTo>
                  <a:pt x="2074148" y="201279"/>
                </a:lnTo>
                <a:lnTo>
                  <a:pt x="2081746" y="210512"/>
                </a:lnTo>
                <a:lnTo>
                  <a:pt x="2102739" y="229997"/>
                </a:lnTo>
                <a:lnTo>
                  <a:pt x="2111492" y="228534"/>
                </a:lnTo>
                <a:lnTo>
                  <a:pt x="2120566" y="227822"/>
                </a:lnTo>
                <a:lnTo>
                  <a:pt x="2164619" y="186007"/>
                </a:lnTo>
                <a:lnTo>
                  <a:pt x="2178939" y="161798"/>
                </a:lnTo>
                <a:lnTo>
                  <a:pt x="2201806" y="176103"/>
                </a:lnTo>
                <a:lnTo>
                  <a:pt x="2212054" y="196326"/>
                </a:lnTo>
                <a:lnTo>
                  <a:pt x="2218443" y="220716"/>
                </a:lnTo>
                <a:lnTo>
                  <a:pt x="2229739" y="247523"/>
                </a:lnTo>
                <a:lnTo>
                  <a:pt x="2241395" y="288877"/>
                </a:lnTo>
                <a:lnTo>
                  <a:pt x="2253932" y="330803"/>
                </a:lnTo>
                <a:lnTo>
                  <a:pt x="2269422" y="371538"/>
                </a:lnTo>
                <a:lnTo>
                  <a:pt x="2289936" y="409321"/>
                </a:lnTo>
                <a:lnTo>
                  <a:pt x="2274966" y="413031"/>
                </a:lnTo>
                <a:lnTo>
                  <a:pt x="2256853" y="416623"/>
                </a:lnTo>
                <a:lnTo>
                  <a:pt x="2250932" y="412214"/>
                </a:lnTo>
                <a:lnTo>
                  <a:pt x="2272537" y="391922"/>
                </a:lnTo>
                <a:lnTo>
                  <a:pt x="2278060" y="389082"/>
                </a:lnTo>
                <a:lnTo>
                  <a:pt x="2284618" y="387302"/>
                </a:lnTo>
                <a:lnTo>
                  <a:pt x="2291486" y="385831"/>
                </a:lnTo>
                <a:lnTo>
                  <a:pt x="2297937" y="383921"/>
                </a:lnTo>
                <a:lnTo>
                  <a:pt x="2277167" y="370081"/>
                </a:lnTo>
                <a:lnTo>
                  <a:pt x="2275887" y="351789"/>
                </a:lnTo>
                <a:lnTo>
                  <a:pt x="2285632" y="328164"/>
                </a:lnTo>
                <a:lnTo>
                  <a:pt x="2297937" y="298323"/>
                </a:lnTo>
                <a:lnTo>
                  <a:pt x="2300283" y="287347"/>
                </a:lnTo>
                <a:lnTo>
                  <a:pt x="2301462" y="276240"/>
                </a:lnTo>
                <a:lnTo>
                  <a:pt x="2303260" y="265443"/>
                </a:lnTo>
                <a:lnTo>
                  <a:pt x="2307462" y="255397"/>
                </a:lnTo>
                <a:lnTo>
                  <a:pt x="2312288" y="249553"/>
                </a:lnTo>
                <a:lnTo>
                  <a:pt x="2318924" y="245506"/>
                </a:lnTo>
                <a:lnTo>
                  <a:pt x="2326179" y="242056"/>
                </a:lnTo>
                <a:lnTo>
                  <a:pt x="2332862" y="237998"/>
                </a:lnTo>
                <a:lnTo>
                  <a:pt x="2365521" y="205612"/>
                </a:lnTo>
                <a:lnTo>
                  <a:pt x="2376297" y="191992"/>
                </a:lnTo>
                <a:lnTo>
                  <a:pt x="2384405" y="186705"/>
                </a:lnTo>
                <a:lnTo>
                  <a:pt x="2409062" y="179324"/>
                </a:lnTo>
                <a:lnTo>
                  <a:pt x="2415734" y="173692"/>
                </a:lnTo>
                <a:lnTo>
                  <a:pt x="2421953" y="167608"/>
                </a:lnTo>
                <a:lnTo>
                  <a:pt x="2428458" y="163000"/>
                </a:lnTo>
                <a:lnTo>
                  <a:pt x="2435986" y="161798"/>
                </a:lnTo>
                <a:lnTo>
                  <a:pt x="2442932" y="165123"/>
                </a:lnTo>
                <a:lnTo>
                  <a:pt x="2448686" y="171545"/>
                </a:lnTo>
                <a:lnTo>
                  <a:pt x="2452060" y="179443"/>
                </a:lnTo>
                <a:lnTo>
                  <a:pt x="2451861" y="187198"/>
                </a:lnTo>
                <a:lnTo>
                  <a:pt x="2446553" y="191823"/>
                </a:lnTo>
                <a:lnTo>
                  <a:pt x="2437971" y="194198"/>
                </a:lnTo>
                <a:lnTo>
                  <a:pt x="2429984" y="195073"/>
                </a:lnTo>
                <a:lnTo>
                  <a:pt x="2426461" y="195199"/>
                </a:lnTo>
              </a:path>
            </a:pathLst>
          </a:custGeom>
          <a:ln w="952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67000" y="3276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182529" y="4644"/>
                </a:lnTo>
                <a:lnTo>
                  <a:pt x="139619" y="17966"/>
                </a:lnTo>
                <a:lnTo>
                  <a:pt x="100788" y="39045"/>
                </a:lnTo>
                <a:lnTo>
                  <a:pt x="66955" y="66960"/>
                </a:lnTo>
                <a:lnTo>
                  <a:pt x="39041" y="100793"/>
                </a:lnTo>
                <a:lnTo>
                  <a:pt x="17964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4644" y="274666"/>
                </a:lnTo>
                <a:lnTo>
                  <a:pt x="17964" y="317575"/>
                </a:lnTo>
                <a:lnTo>
                  <a:pt x="39041" y="356406"/>
                </a:lnTo>
                <a:lnTo>
                  <a:pt x="66955" y="390239"/>
                </a:lnTo>
                <a:lnTo>
                  <a:pt x="100788" y="418154"/>
                </a:lnTo>
                <a:lnTo>
                  <a:pt x="139619" y="439233"/>
                </a:lnTo>
                <a:lnTo>
                  <a:pt x="182529" y="452555"/>
                </a:lnTo>
                <a:lnTo>
                  <a:pt x="228600" y="457200"/>
                </a:lnTo>
                <a:lnTo>
                  <a:pt x="274666" y="452555"/>
                </a:lnTo>
                <a:lnTo>
                  <a:pt x="317575" y="439233"/>
                </a:lnTo>
                <a:lnTo>
                  <a:pt x="356406" y="418154"/>
                </a:lnTo>
                <a:lnTo>
                  <a:pt x="390239" y="390239"/>
                </a:lnTo>
                <a:lnTo>
                  <a:pt x="418154" y="356406"/>
                </a:lnTo>
                <a:lnTo>
                  <a:pt x="439233" y="317575"/>
                </a:lnTo>
                <a:lnTo>
                  <a:pt x="452555" y="274666"/>
                </a:lnTo>
                <a:lnTo>
                  <a:pt x="457200" y="228600"/>
                </a:lnTo>
                <a:lnTo>
                  <a:pt x="452555" y="182533"/>
                </a:lnTo>
                <a:lnTo>
                  <a:pt x="439233" y="139624"/>
                </a:lnTo>
                <a:lnTo>
                  <a:pt x="418154" y="100793"/>
                </a:lnTo>
                <a:lnTo>
                  <a:pt x="390239" y="66960"/>
                </a:lnTo>
                <a:lnTo>
                  <a:pt x="356406" y="39045"/>
                </a:lnTo>
                <a:lnTo>
                  <a:pt x="317575" y="17966"/>
                </a:lnTo>
                <a:lnTo>
                  <a:pt x="274666" y="4644"/>
                </a:lnTo>
                <a:lnTo>
                  <a:pt x="22860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67000" y="3276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4" y="139624"/>
                </a:lnTo>
                <a:lnTo>
                  <a:pt x="39041" y="100793"/>
                </a:lnTo>
                <a:lnTo>
                  <a:pt x="66955" y="66960"/>
                </a:lnTo>
                <a:lnTo>
                  <a:pt x="100788" y="39045"/>
                </a:lnTo>
                <a:lnTo>
                  <a:pt x="139619" y="17966"/>
                </a:lnTo>
                <a:lnTo>
                  <a:pt x="182529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29" y="452555"/>
                </a:lnTo>
                <a:lnTo>
                  <a:pt x="139619" y="439233"/>
                </a:lnTo>
                <a:lnTo>
                  <a:pt x="100788" y="418154"/>
                </a:lnTo>
                <a:lnTo>
                  <a:pt x="66955" y="390239"/>
                </a:lnTo>
                <a:lnTo>
                  <a:pt x="39041" y="356406"/>
                </a:lnTo>
                <a:lnTo>
                  <a:pt x="17964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05400" y="2971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182533" y="4644"/>
                </a:lnTo>
                <a:lnTo>
                  <a:pt x="139624" y="17966"/>
                </a:lnTo>
                <a:lnTo>
                  <a:pt x="100793" y="39045"/>
                </a:lnTo>
                <a:lnTo>
                  <a:pt x="66960" y="66960"/>
                </a:lnTo>
                <a:lnTo>
                  <a:pt x="39045" y="100793"/>
                </a:lnTo>
                <a:lnTo>
                  <a:pt x="17966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4644" y="274666"/>
                </a:lnTo>
                <a:lnTo>
                  <a:pt x="17966" y="317575"/>
                </a:lnTo>
                <a:lnTo>
                  <a:pt x="39045" y="356406"/>
                </a:lnTo>
                <a:lnTo>
                  <a:pt x="66960" y="390239"/>
                </a:lnTo>
                <a:lnTo>
                  <a:pt x="100793" y="418154"/>
                </a:lnTo>
                <a:lnTo>
                  <a:pt x="139624" y="439233"/>
                </a:lnTo>
                <a:lnTo>
                  <a:pt x="182533" y="452555"/>
                </a:lnTo>
                <a:lnTo>
                  <a:pt x="228600" y="457200"/>
                </a:lnTo>
                <a:lnTo>
                  <a:pt x="274666" y="452555"/>
                </a:lnTo>
                <a:lnTo>
                  <a:pt x="317575" y="439233"/>
                </a:lnTo>
                <a:lnTo>
                  <a:pt x="356406" y="418154"/>
                </a:lnTo>
                <a:lnTo>
                  <a:pt x="390239" y="390239"/>
                </a:lnTo>
                <a:lnTo>
                  <a:pt x="418154" y="356406"/>
                </a:lnTo>
                <a:lnTo>
                  <a:pt x="439233" y="317575"/>
                </a:lnTo>
                <a:lnTo>
                  <a:pt x="452555" y="274666"/>
                </a:lnTo>
                <a:lnTo>
                  <a:pt x="457200" y="228600"/>
                </a:lnTo>
                <a:lnTo>
                  <a:pt x="452555" y="182533"/>
                </a:lnTo>
                <a:lnTo>
                  <a:pt x="439233" y="139624"/>
                </a:lnTo>
                <a:lnTo>
                  <a:pt x="418154" y="100793"/>
                </a:lnTo>
                <a:lnTo>
                  <a:pt x="390239" y="66960"/>
                </a:lnTo>
                <a:lnTo>
                  <a:pt x="356406" y="39045"/>
                </a:lnTo>
                <a:lnTo>
                  <a:pt x="317575" y="17966"/>
                </a:lnTo>
                <a:lnTo>
                  <a:pt x="274666" y="4644"/>
                </a:lnTo>
                <a:lnTo>
                  <a:pt x="2286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05400" y="2971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58000" y="2362200"/>
            <a:ext cx="0" cy="3200400"/>
          </a:xfrm>
          <a:custGeom>
            <a:avLst/>
            <a:gdLst/>
            <a:ahLst/>
            <a:cxnLst/>
            <a:rect l="l" t="t" r="r" b="b"/>
            <a:pathLst>
              <a:path h="3200400">
                <a:moveTo>
                  <a:pt x="0" y="0"/>
                </a:moveTo>
                <a:lnTo>
                  <a:pt x="0" y="32004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58000" y="5562600"/>
            <a:ext cx="3352800" cy="0"/>
          </a:xfrm>
          <a:custGeom>
            <a:avLst/>
            <a:gdLst/>
            <a:ahLst/>
            <a:cxnLst/>
            <a:rect l="l" t="t" r="r" b="b"/>
            <a:pathLst>
              <a:path w="3352800">
                <a:moveTo>
                  <a:pt x="0" y="0"/>
                </a:moveTo>
                <a:lnTo>
                  <a:pt x="33528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10400" y="335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182533" y="4644"/>
                </a:lnTo>
                <a:lnTo>
                  <a:pt x="139624" y="17966"/>
                </a:lnTo>
                <a:lnTo>
                  <a:pt x="100793" y="39045"/>
                </a:lnTo>
                <a:lnTo>
                  <a:pt x="66960" y="66960"/>
                </a:lnTo>
                <a:lnTo>
                  <a:pt x="39045" y="100793"/>
                </a:lnTo>
                <a:lnTo>
                  <a:pt x="17966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4644" y="274666"/>
                </a:lnTo>
                <a:lnTo>
                  <a:pt x="17966" y="317575"/>
                </a:lnTo>
                <a:lnTo>
                  <a:pt x="39045" y="356406"/>
                </a:lnTo>
                <a:lnTo>
                  <a:pt x="66960" y="390239"/>
                </a:lnTo>
                <a:lnTo>
                  <a:pt x="100793" y="418154"/>
                </a:lnTo>
                <a:lnTo>
                  <a:pt x="139624" y="439233"/>
                </a:lnTo>
                <a:lnTo>
                  <a:pt x="182533" y="452555"/>
                </a:lnTo>
                <a:lnTo>
                  <a:pt x="228600" y="457200"/>
                </a:lnTo>
                <a:lnTo>
                  <a:pt x="274666" y="452555"/>
                </a:lnTo>
                <a:lnTo>
                  <a:pt x="317575" y="439233"/>
                </a:lnTo>
                <a:lnTo>
                  <a:pt x="356406" y="418154"/>
                </a:lnTo>
                <a:lnTo>
                  <a:pt x="390239" y="390239"/>
                </a:lnTo>
                <a:lnTo>
                  <a:pt x="418154" y="356406"/>
                </a:lnTo>
                <a:lnTo>
                  <a:pt x="439233" y="317575"/>
                </a:lnTo>
                <a:lnTo>
                  <a:pt x="452555" y="274666"/>
                </a:lnTo>
                <a:lnTo>
                  <a:pt x="457200" y="228600"/>
                </a:lnTo>
                <a:lnTo>
                  <a:pt x="452555" y="182533"/>
                </a:lnTo>
                <a:lnTo>
                  <a:pt x="439233" y="139624"/>
                </a:lnTo>
                <a:lnTo>
                  <a:pt x="418154" y="100793"/>
                </a:lnTo>
                <a:lnTo>
                  <a:pt x="390239" y="66960"/>
                </a:lnTo>
                <a:lnTo>
                  <a:pt x="356406" y="39045"/>
                </a:lnTo>
                <a:lnTo>
                  <a:pt x="317575" y="17966"/>
                </a:lnTo>
                <a:lnTo>
                  <a:pt x="274666" y="4644"/>
                </a:lnTo>
                <a:lnTo>
                  <a:pt x="22860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10400" y="335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448800" y="3048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182533" y="4644"/>
                </a:lnTo>
                <a:lnTo>
                  <a:pt x="139624" y="17966"/>
                </a:lnTo>
                <a:lnTo>
                  <a:pt x="100793" y="39045"/>
                </a:lnTo>
                <a:lnTo>
                  <a:pt x="66960" y="66960"/>
                </a:lnTo>
                <a:lnTo>
                  <a:pt x="39045" y="100793"/>
                </a:lnTo>
                <a:lnTo>
                  <a:pt x="17966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4644" y="274666"/>
                </a:lnTo>
                <a:lnTo>
                  <a:pt x="17966" y="317575"/>
                </a:lnTo>
                <a:lnTo>
                  <a:pt x="39045" y="356406"/>
                </a:lnTo>
                <a:lnTo>
                  <a:pt x="66960" y="390239"/>
                </a:lnTo>
                <a:lnTo>
                  <a:pt x="100793" y="418154"/>
                </a:lnTo>
                <a:lnTo>
                  <a:pt x="139624" y="439233"/>
                </a:lnTo>
                <a:lnTo>
                  <a:pt x="182533" y="452555"/>
                </a:lnTo>
                <a:lnTo>
                  <a:pt x="228600" y="457200"/>
                </a:lnTo>
                <a:lnTo>
                  <a:pt x="274666" y="452555"/>
                </a:lnTo>
                <a:lnTo>
                  <a:pt x="317575" y="439233"/>
                </a:lnTo>
                <a:lnTo>
                  <a:pt x="356406" y="418154"/>
                </a:lnTo>
                <a:lnTo>
                  <a:pt x="390239" y="390239"/>
                </a:lnTo>
                <a:lnTo>
                  <a:pt x="418154" y="356406"/>
                </a:lnTo>
                <a:lnTo>
                  <a:pt x="439233" y="317575"/>
                </a:lnTo>
                <a:lnTo>
                  <a:pt x="452555" y="274666"/>
                </a:lnTo>
                <a:lnTo>
                  <a:pt x="457200" y="228600"/>
                </a:lnTo>
                <a:lnTo>
                  <a:pt x="452555" y="182533"/>
                </a:lnTo>
                <a:lnTo>
                  <a:pt x="439233" y="139624"/>
                </a:lnTo>
                <a:lnTo>
                  <a:pt x="418154" y="100793"/>
                </a:lnTo>
                <a:lnTo>
                  <a:pt x="390239" y="66960"/>
                </a:lnTo>
                <a:lnTo>
                  <a:pt x="356406" y="39045"/>
                </a:lnTo>
                <a:lnTo>
                  <a:pt x="317575" y="17966"/>
                </a:lnTo>
                <a:lnTo>
                  <a:pt x="274666" y="4644"/>
                </a:lnTo>
                <a:lnTo>
                  <a:pt x="2286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448800" y="3048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58812" y="1264919"/>
            <a:ext cx="2418715" cy="2665730"/>
          </a:xfrm>
          <a:custGeom>
            <a:avLst/>
            <a:gdLst/>
            <a:ahLst/>
            <a:cxnLst/>
            <a:rect l="l" t="t" r="r" b="b"/>
            <a:pathLst>
              <a:path w="2418715" h="2665729">
                <a:moveTo>
                  <a:pt x="0" y="2349499"/>
                </a:moveTo>
                <a:lnTo>
                  <a:pt x="30311" y="2337841"/>
                </a:lnTo>
                <a:lnTo>
                  <a:pt x="56753" y="2320528"/>
                </a:lnTo>
                <a:lnTo>
                  <a:pt x="82599" y="2302619"/>
                </a:lnTo>
                <a:lnTo>
                  <a:pt x="111125" y="2289175"/>
                </a:lnTo>
                <a:lnTo>
                  <a:pt x="156434" y="2275119"/>
                </a:lnTo>
                <a:lnTo>
                  <a:pt x="201316" y="2259855"/>
                </a:lnTo>
                <a:lnTo>
                  <a:pt x="239410" y="2265759"/>
                </a:lnTo>
                <a:lnTo>
                  <a:pt x="277242" y="2281783"/>
                </a:lnTo>
                <a:lnTo>
                  <a:pt x="315849" y="2298700"/>
                </a:lnTo>
                <a:lnTo>
                  <a:pt x="341659" y="2291087"/>
                </a:lnTo>
                <a:lnTo>
                  <a:pt x="364029" y="2282856"/>
                </a:lnTo>
                <a:lnTo>
                  <a:pt x="386089" y="2278197"/>
                </a:lnTo>
                <a:lnTo>
                  <a:pt x="410972" y="2281301"/>
                </a:lnTo>
                <a:lnTo>
                  <a:pt x="438044" y="2300102"/>
                </a:lnTo>
                <a:lnTo>
                  <a:pt x="459438" y="2315035"/>
                </a:lnTo>
                <a:lnTo>
                  <a:pt x="481998" y="2328181"/>
                </a:lnTo>
                <a:lnTo>
                  <a:pt x="558469" y="2320424"/>
                </a:lnTo>
                <a:lnTo>
                  <a:pt x="591718" y="2287652"/>
                </a:lnTo>
                <a:lnTo>
                  <a:pt x="615670" y="2246583"/>
                </a:lnTo>
                <a:lnTo>
                  <a:pt x="633679" y="2200491"/>
                </a:lnTo>
                <a:lnTo>
                  <a:pt x="649097" y="2152650"/>
                </a:lnTo>
                <a:lnTo>
                  <a:pt x="650261" y="2138721"/>
                </a:lnTo>
                <a:lnTo>
                  <a:pt x="653653" y="2111232"/>
                </a:lnTo>
                <a:lnTo>
                  <a:pt x="666496" y="2059051"/>
                </a:lnTo>
                <a:lnTo>
                  <a:pt x="687530" y="2027078"/>
                </a:lnTo>
                <a:lnTo>
                  <a:pt x="701421" y="2008251"/>
                </a:lnTo>
                <a:lnTo>
                  <a:pt x="717992" y="1967124"/>
                </a:lnTo>
                <a:lnTo>
                  <a:pt x="740933" y="1926891"/>
                </a:lnTo>
                <a:lnTo>
                  <a:pt x="769518" y="1890825"/>
                </a:lnTo>
                <a:lnTo>
                  <a:pt x="803020" y="1862201"/>
                </a:lnTo>
                <a:lnTo>
                  <a:pt x="811156" y="1881917"/>
                </a:lnTo>
                <a:lnTo>
                  <a:pt x="820483" y="1901063"/>
                </a:lnTo>
                <a:lnTo>
                  <a:pt x="829810" y="1920208"/>
                </a:lnTo>
                <a:lnTo>
                  <a:pt x="837945" y="1939925"/>
                </a:lnTo>
                <a:lnTo>
                  <a:pt x="858349" y="1929838"/>
                </a:lnTo>
                <a:lnTo>
                  <a:pt x="871632" y="1917525"/>
                </a:lnTo>
                <a:lnTo>
                  <a:pt x="880772" y="1901330"/>
                </a:lnTo>
                <a:lnTo>
                  <a:pt x="888745" y="1879600"/>
                </a:lnTo>
                <a:lnTo>
                  <a:pt x="884440" y="1836025"/>
                </a:lnTo>
                <a:lnTo>
                  <a:pt x="879445" y="1784203"/>
                </a:lnTo>
                <a:lnTo>
                  <a:pt x="879931" y="1731156"/>
                </a:lnTo>
                <a:lnTo>
                  <a:pt x="892066" y="1683906"/>
                </a:lnTo>
                <a:lnTo>
                  <a:pt x="922019" y="1649476"/>
                </a:lnTo>
                <a:lnTo>
                  <a:pt x="932662" y="1676066"/>
                </a:lnTo>
                <a:lnTo>
                  <a:pt x="942863" y="1690751"/>
                </a:lnTo>
                <a:lnTo>
                  <a:pt x="974470" y="1665351"/>
                </a:lnTo>
                <a:lnTo>
                  <a:pt x="983940" y="1618152"/>
                </a:lnTo>
                <a:lnTo>
                  <a:pt x="986795" y="1570283"/>
                </a:lnTo>
                <a:lnTo>
                  <a:pt x="987455" y="1522201"/>
                </a:lnTo>
                <a:lnTo>
                  <a:pt x="990340" y="1474363"/>
                </a:lnTo>
                <a:lnTo>
                  <a:pt x="999870" y="1427226"/>
                </a:lnTo>
                <a:lnTo>
                  <a:pt x="1008431" y="1374429"/>
                </a:lnTo>
                <a:lnTo>
                  <a:pt x="1018635" y="1322990"/>
                </a:lnTo>
                <a:lnTo>
                  <a:pt x="1032125" y="1272456"/>
                </a:lnTo>
                <a:lnTo>
                  <a:pt x="1050543" y="1222375"/>
                </a:lnTo>
                <a:lnTo>
                  <a:pt x="1052478" y="1209305"/>
                </a:lnTo>
                <a:lnTo>
                  <a:pt x="1060068" y="1170051"/>
                </a:lnTo>
                <a:lnTo>
                  <a:pt x="1079769" y="1126934"/>
                </a:lnTo>
                <a:lnTo>
                  <a:pt x="1093469" y="1101725"/>
                </a:lnTo>
                <a:lnTo>
                  <a:pt x="1096297" y="1089036"/>
                </a:lnTo>
                <a:lnTo>
                  <a:pt x="1099423" y="1074991"/>
                </a:lnTo>
                <a:lnTo>
                  <a:pt x="1101953" y="1063613"/>
                </a:lnTo>
                <a:lnTo>
                  <a:pt x="1102994" y="1058926"/>
                </a:lnTo>
                <a:lnTo>
                  <a:pt x="1105564" y="1069044"/>
                </a:lnTo>
                <a:lnTo>
                  <a:pt x="1108122" y="1080531"/>
                </a:lnTo>
                <a:lnTo>
                  <a:pt x="1110085" y="1089947"/>
                </a:lnTo>
                <a:lnTo>
                  <a:pt x="1110868" y="1093851"/>
                </a:lnTo>
                <a:lnTo>
                  <a:pt x="1117891" y="1070457"/>
                </a:lnTo>
                <a:lnTo>
                  <a:pt x="1119235" y="1068816"/>
                </a:lnTo>
                <a:lnTo>
                  <a:pt x="1124745" y="1066579"/>
                </a:lnTo>
                <a:lnTo>
                  <a:pt x="1144269" y="1041400"/>
                </a:lnTo>
                <a:lnTo>
                  <a:pt x="1153959" y="1022832"/>
                </a:lnTo>
                <a:lnTo>
                  <a:pt x="1161113" y="1003347"/>
                </a:lnTo>
                <a:lnTo>
                  <a:pt x="1168576" y="983839"/>
                </a:lnTo>
                <a:lnTo>
                  <a:pt x="1179194" y="965200"/>
                </a:lnTo>
                <a:lnTo>
                  <a:pt x="1186203" y="944810"/>
                </a:lnTo>
                <a:lnTo>
                  <a:pt x="1193641" y="925909"/>
                </a:lnTo>
                <a:lnTo>
                  <a:pt x="1202555" y="907603"/>
                </a:lnTo>
                <a:lnTo>
                  <a:pt x="1213992" y="889000"/>
                </a:lnTo>
                <a:lnTo>
                  <a:pt x="1234235" y="911832"/>
                </a:lnTo>
                <a:lnTo>
                  <a:pt x="1247155" y="908304"/>
                </a:lnTo>
                <a:lnTo>
                  <a:pt x="1256194" y="888392"/>
                </a:lnTo>
                <a:lnTo>
                  <a:pt x="1264792" y="862076"/>
                </a:lnTo>
                <a:lnTo>
                  <a:pt x="1269021" y="821703"/>
                </a:lnTo>
                <a:lnTo>
                  <a:pt x="1274451" y="772814"/>
                </a:lnTo>
                <a:lnTo>
                  <a:pt x="1284598" y="723626"/>
                </a:lnTo>
                <a:lnTo>
                  <a:pt x="1302982" y="682357"/>
                </a:lnTo>
                <a:lnTo>
                  <a:pt x="1333118" y="657225"/>
                </a:lnTo>
                <a:lnTo>
                  <a:pt x="1328170" y="700644"/>
                </a:lnTo>
                <a:lnTo>
                  <a:pt x="1331346" y="745789"/>
                </a:lnTo>
                <a:lnTo>
                  <a:pt x="1341104" y="791860"/>
                </a:lnTo>
                <a:lnTo>
                  <a:pt x="1355899" y="838057"/>
                </a:lnTo>
                <a:lnTo>
                  <a:pt x="1374189" y="883581"/>
                </a:lnTo>
                <a:lnTo>
                  <a:pt x="1394430" y="927633"/>
                </a:lnTo>
                <a:lnTo>
                  <a:pt x="1415078" y="969415"/>
                </a:lnTo>
                <a:lnTo>
                  <a:pt x="1434591" y="1008126"/>
                </a:lnTo>
                <a:lnTo>
                  <a:pt x="1446014" y="1033597"/>
                </a:lnTo>
                <a:lnTo>
                  <a:pt x="1455483" y="1059688"/>
                </a:lnTo>
                <a:lnTo>
                  <a:pt x="1465238" y="1085778"/>
                </a:lnTo>
                <a:lnTo>
                  <a:pt x="1477517" y="1111250"/>
                </a:lnTo>
                <a:lnTo>
                  <a:pt x="1484850" y="1106959"/>
                </a:lnTo>
                <a:lnTo>
                  <a:pt x="1492170" y="1103122"/>
                </a:lnTo>
                <a:lnTo>
                  <a:pt x="1526524" y="1061672"/>
                </a:lnTo>
                <a:lnTo>
                  <a:pt x="1544008" y="1022350"/>
                </a:lnTo>
                <a:lnTo>
                  <a:pt x="1550495" y="1003300"/>
                </a:lnTo>
                <a:lnTo>
                  <a:pt x="1557006" y="984250"/>
                </a:lnTo>
                <a:lnTo>
                  <a:pt x="1563242" y="965200"/>
                </a:lnTo>
                <a:lnTo>
                  <a:pt x="1556942" y="919543"/>
                </a:lnTo>
                <a:lnTo>
                  <a:pt x="1553321" y="884459"/>
                </a:lnTo>
                <a:lnTo>
                  <a:pt x="1561010" y="855614"/>
                </a:lnTo>
                <a:lnTo>
                  <a:pt x="1588642" y="828675"/>
                </a:lnTo>
                <a:lnTo>
                  <a:pt x="1597187" y="841559"/>
                </a:lnTo>
                <a:lnTo>
                  <a:pt x="1606041" y="854122"/>
                </a:lnTo>
                <a:lnTo>
                  <a:pt x="1614896" y="866661"/>
                </a:lnTo>
                <a:lnTo>
                  <a:pt x="1623440" y="879475"/>
                </a:lnTo>
                <a:lnTo>
                  <a:pt x="1628858" y="886819"/>
                </a:lnTo>
                <a:lnTo>
                  <a:pt x="1634585" y="895175"/>
                </a:lnTo>
                <a:lnTo>
                  <a:pt x="1639121" y="902031"/>
                </a:lnTo>
                <a:lnTo>
                  <a:pt x="1640966" y="904875"/>
                </a:lnTo>
                <a:lnTo>
                  <a:pt x="1654022" y="869469"/>
                </a:lnTo>
                <a:lnTo>
                  <a:pt x="1658798" y="823223"/>
                </a:lnTo>
                <a:lnTo>
                  <a:pt x="1658381" y="770366"/>
                </a:lnTo>
                <a:lnTo>
                  <a:pt x="1655858" y="715127"/>
                </a:lnTo>
                <a:lnTo>
                  <a:pt x="1654316" y="661737"/>
                </a:lnTo>
                <a:lnTo>
                  <a:pt x="1656841" y="614426"/>
                </a:lnTo>
                <a:lnTo>
                  <a:pt x="1665696" y="581151"/>
                </a:lnTo>
                <a:lnTo>
                  <a:pt x="1680051" y="549687"/>
                </a:lnTo>
                <a:lnTo>
                  <a:pt x="1695882" y="518842"/>
                </a:lnTo>
                <a:lnTo>
                  <a:pt x="1709165" y="487425"/>
                </a:lnTo>
                <a:lnTo>
                  <a:pt x="1723663" y="439824"/>
                </a:lnTo>
                <a:lnTo>
                  <a:pt x="1737994" y="389985"/>
                </a:lnTo>
                <a:lnTo>
                  <a:pt x="1754993" y="341622"/>
                </a:lnTo>
                <a:lnTo>
                  <a:pt x="1777491" y="298450"/>
                </a:lnTo>
                <a:lnTo>
                  <a:pt x="1785446" y="247794"/>
                </a:lnTo>
                <a:lnTo>
                  <a:pt x="1796170" y="197452"/>
                </a:lnTo>
                <a:lnTo>
                  <a:pt x="1809003" y="147462"/>
                </a:lnTo>
                <a:lnTo>
                  <a:pt x="1823287" y="97865"/>
                </a:lnTo>
                <a:lnTo>
                  <a:pt x="1838360" y="48698"/>
                </a:lnTo>
                <a:lnTo>
                  <a:pt x="1853564" y="0"/>
                </a:lnTo>
                <a:lnTo>
                  <a:pt x="1873434" y="9205"/>
                </a:lnTo>
                <a:lnTo>
                  <a:pt x="1896490" y="58800"/>
                </a:lnTo>
                <a:lnTo>
                  <a:pt x="1902725" y="108569"/>
                </a:lnTo>
                <a:lnTo>
                  <a:pt x="1907730" y="158233"/>
                </a:lnTo>
                <a:lnTo>
                  <a:pt x="1911797" y="207802"/>
                </a:lnTo>
                <a:lnTo>
                  <a:pt x="1915215" y="257284"/>
                </a:lnTo>
                <a:lnTo>
                  <a:pt x="1918274" y="306688"/>
                </a:lnTo>
                <a:lnTo>
                  <a:pt x="1921266" y="356022"/>
                </a:lnTo>
                <a:lnTo>
                  <a:pt x="1924480" y="405296"/>
                </a:lnTo>
                <a:lnTo>
                  <a:pt x="1928207" y="454518"/>
                </a:lnTo>
                <a:lnTo>
                  <a:pt x="1932736" y="503696"/>
                </a:lnTo>
                <a:lnTo>
                  <a:pt x="1938359" y="552840"/>
                </a:lnTo>
                <a:lnTo>
                  <a:pt x="1945365" y="601958"/>
                </a:lnTo>
                <a:lnTo>
                  <a:pt x="1954045" y="651059"/>
                </a:lnTo>
                <a:lnTo>
                  <a:pt x="1964689" y="700151"/>
                </a:lnTo>
                <a:lnTo>
                  <a:pt x="1965028" y="734375"/>
                </a:lnTo>
                <a:lnTo>
                  <a:pt x="1964937" y="774596"/>
                </a:lnTo>
                <a:lnTo>
                  <a:pt x="1964545" y="820002"/>
                </a:lnTo>
                <a:lnTo>
                  <a:pt x="1963979" y="869781"/>
                </a:lnTo>
                <a:lnTo>
                  <a:pt x="1963367" y="923122"/>
                </a:lnTo>
                <a:lnTo>
                  <a:pt x="1962837" y="979214"/>
                </a:lnTo>
                <a:lnTo>
                  <a:pt x="1962515" y="1037246"/>
                </a:lnTo>
                <a:lnTo>
                  <a:pt x="1962531" y="1096406"/>
                </a:lnTo>
                <a:lnTo>
                  <a:pt x="1963010" y="1155884"/>
                </a:lnTo>
                <a:lnTo>
                  <a:pt x="1964082" y="1214866"/>
                </a:lnTo>
                <a:lnTo>
                  <a:pt x="1965873" y="1272544"/>
                </a:lnTo>
                <a:lnTo>
                  <a:pt x="1968511" y="1328104"/>
                </a:lnTo>
                <a:lnTo>
                  <a:pt x="1972125" y="1380736"/>
                </a:lnTo>
                <a:lnTo>
                  <a:pt x="1976840" y="1429629"/>
                </a:lnTo>
                <a:lnTo>
                  <a:pt x="1982786" y="1473971"/>
                </a:lnTo>
                <a:lnTo>
                  <a:pt x="1990089" y="1512951"/>
                </a:lnTo>
                <a:lnTo>
                  <a:pt x="2011642" y="1468475"/>
                </a:lnTo>
                <a:lnTo>
                  <a:pt x="2024586" y="1421463"/>
                </a:lnTo>
                <a:lnTo>
                  <a:pt x="2033363" y="1372951"/>
                </a:lnTo>
                <a:lnTo>
                  <a:pt x="2042414" y="1323975"/>
                </a:lnTo>
                <a:lnTo>
                  <a:pt x="2050633" y="1355453"/>
                </a:lnTo>
                <a:lnTo>
                  <a:pt x="2056923" y="1387681"/>
                </a:lnTo>
                <a:lnTo>
                  <a:pt x="2062309" y="1420219"/>
                </a:lnTo>
                <a:lnTo>
                  <a:pt x="2067814" y="1452626"/>
                </a:lnTo>
                <a:lnTo>
                  <a:pt x="2068931" y="1505549"/>
                </a:lnTo>
                <a:lnTo>
                  <a:pt x="2069096" y="1558187"/>
                </a:lnTo>
                <a:lnTo>
                  <a:pt x="2068668" y="1610548"/>
                </a:lnTo>
                <a:lnTo>
                  <a:pt x="2068010" y="1662638"/>
                </a:lnTo>
                <a:lnTo>
                  <a:pt x="2067481" y="1714465"/>
                </a:lnTo>
                <a:lnTo>
                  <a:pt x="2067444" y="1766034"/>
                </a:lnTo>
                <a:lnTo>
                  <a:pt x="2068258" y="1817354"/>
                </a:lnTo>
                <a:lnTo>
                  <a:pt x="2070285" y="1868430"/>
                </a:lnTo>
                <a:lnTo>
                  <a:pt x="2073887" y="1919271"/>
                </a:lnTo>
                <a:lnTo>
                  <a:pt x="2079423" y="1969882"/>
                </a:lnTo>
                <a:lnTo>
                  <a:pt x="2087255" y="2020271"/>
                </a:lnTo>
                <a:lnTo>
                  <a:pt x="2097745" y="2070445"/>
                </a:lnTo>
                <a:lnTo>
                  <a:pt x="2111252" y="2120411"/>
                </a:lnTo>
                <a:lnTo>
                  <a:pt x="2128139" y="2170176"/>
                </a:lnTo>
                <a:lnTo>
                  <a:pt x="2133709" y="2218975"/>
                </a:lnTo>
                <a:lnTo>
                  <a:pt x="2138120" y="2268163"/>
                </a:lnTo>
                <a:lnTo>
                  <a:pt x="2141554" y="2317653"/>
                </a:lnTo>
                <a:lnTo>
                  <a:pt x="2144193" y="2367363"/>
                </a:lnTo>
                <a:lnTo>
                  <a:pt x="2146220" y="2417206"/>
                </a:lnTo>
                <a:lnTo>
                  <a:pt x="2147816" y="2467099"/>
                </a:lnTo>
                <a:lnTo>
                  <a:pt x="2149164" y="2516958"/>
                </a:lnTo>
                <a:lnTo>
                  <a:pt x="2150446" y="2566696"/>
                </a:lnTo>
                <a:lnTo>
                  <a:pt x="2151843" y="2616230"/>
                </a:lnTo>
                <a:lnTo>
                  <a:pt x="2153539" y="2665475"/>
                </a:lnTo>
                <a:lnTo>
                  <a:pt x="2162155" y="2634360"/>
                </a:lnTo>
                <a:lnTo>
                  <a:pt x="2173604" y="2603531"/>
                </a:lnTo>
                <a:lnTo>
                  <a:pt x="2187721" y="2573893"/>
                </a:lnTo>
                <a:lnTo>
                  <a:pt x="2204339" y="2546349"/>
                </a:lnTo>
                <a:lnTo>
                  <a:pt x="2211508" y="2523853"/>
                </a:lnTo>
                <a:lnTo>
                  <a:pt x="2218642" y="2506868"/>
                </a:lnTo>
                <a:lnTo>
                  <a:pt x="2229324" y="2492575"/>
                </a:lnTo>
                <a:lnTo>
                  <a:pt x="2247138" y="2478150"/>
                </a:lnTo>
                <a:lnTo>
                  <a:pt x="2254589" y="2454104"/>
                </a:lnTo>
                <a:lnTo>
                  <a:pt x="2255504" y="2453893"/>
                </a:lnTo>
                <a:lnTo>
                  <a:pt x="2260586" y="2453112"/>
                </a:lnTo>
                <a:lnTo>
                  <a:pt x="2280539" y="2427350"/>
                </a:lnTo>
                <a:lnTo>
                  <a:pt x="2288996" y="2409578"/>
                </a:lnTo>
                <a:lnTo>
                  <a:pt x="2295810" y="2388997"/>
                </a:lnTo>
                <a:lnTo>
                  <a:pt x="2301720" y="2368129"/>
                </a:lnTo>
                <a:lnTo>
                  <a:pt x="2307463" y="2349499"/>
                </a:lnTo>
                <a:lnTo>
                  <a:pt x="2312251" y="2309633"/>
                </a:lnTo>
                <a:lnTo>
                  <a:pt x="2319146" y="2258996"/>
                </a:lnTo>
                <a:lnTo>
                  <a:pt x="2328941" y="2203497"/>
                </a:lnTo>
                <a:lnTo>
                  <a:pt x="2342430" y="2149046"/>
                </a:lnTo>
                <a:lnTo>
                  <a:pt x="2360406" y="2101553"/>
                </a:lnTo>
                <a:lnTo>
                  <a:pt x="2383663" y="2066925"/>
                </a:lnTo>
                <a:lnTo>
                  <a:pt x="2401125" y="2054225"/>
                </a:lnTo>
                <a:lnTo>
                  <a:pt x="2410452" y="2048172"/>
                </a:lnTo>
                <a:lnTo>
                  <a:pt x="2418588" y="2041525"/>
                </a:lnTo>
              </a:path>
            </a:pathLst>
          </a:custGeom>
          <a:ln w="952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178508" y="6223813"/>
            <a:ext cx="72624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CAN </a:t>
            </a:r>
            <a:r>
              <a:rPr sz="2000" dirty="0">
                <a:solidFill>
                  <a:srgbClr val="1F487C"/>
                </a:solidFill>
                <a:latin typeface="Franklin Gothic Book"/>
                <a:cs typeface="Franklin Gothic Book"/>
              </a:rPr>
              <a:t>WE USE </a:t>
            </a:r>
            <a:r>
              <a:rPr sz="20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THIS </a:t>
            </a:r>
            <a:r>
              <a:rPr sz="2000" spc="-20" dirty="0">
                <a:solidFill>
                  <a:srgbClr val="1F487C"/>
                </a:solidFill>
                <a:latin typeface="Franklin Gothic Book"/>
                <a:cs typeface="Franklin Gothic Book"/>
              </a:rPr>
              <a:t>INFORMATION </a:t>
            </a:r>
            <a:r>
              <a:rPr sz="2000" spc="-35" dirty="0">
                <a:solidFill>
                  <a:srgbClr val="1F487C"/>
                </a:solidFill>
                <a:latin typeface="Franklin Gothic Book"/>
                <a:cs typeface="Franklin Gothic Book"/>
              </a:rPr>
              <a:t>TO </a:t>
            </a:r>
            <a:r>
              <a:rPr sz="20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MEASURE </a:t>
            </a:r>
            <a:r>
              <a:rPr sz="20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VOLATILITY</a:t>
            </a:r>
            <a:r>
              <a:rPr sz="2000" spc="45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BETTER?</a:t>
            </a:r>
            <a:endParaRPr sz="20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1" y="336930"/>
            <a:ext cx="8984894" cy="48260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/>
              <a:t>Extreme </a:t>
            </a:r>
            <a:r>
              <a:rPr sz="3000" b="1" spc="-20" dirty="0"/>
              <a:t>Value </a:t>
            </a:r>
            <a:r>
              <a:rPr sz="3000" b="1" spc="5" dirty="0"/>
              <a:t>or </a:t>
            </a:r>
            <a:r>
              <a:rPr sz="3000" b="1" dirty="0"/>
              <a:t>Range based </a:t>
            </a:r>
            <a:r>
              <a:rPr sz="3000" b="1" spc="-10" dirty="0"/>
              <a:t>Volatility</a:t>
            </a:r>
            <a:r>
              <a:rPr sz="3000" b="1" spc="-160" dirty="0"/>
              <a:t> </a:t>
            </a:r>
            <a:r>
              <a:rPr sz="3000" b="1" spc="-5" dirty="0"/>
              <a:t>Estimators</a:t>
            </a:r>
            <a:endParaRPr sz="30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914400" y="1125416"/>
            <a:ext cx="10972800" cy="4973797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87020" indent="-274320">
              <a:spcBef>
                <a:spcPts val="70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800" dirty="0">
                <a:latin typeface="Perpetua"/>
                <a:cs typeface="Perpetua"/>
              </a:rPr>
              <a:t>Uses </a:t>
            </a:r>
            <a:r>
              <a:rPr sz="2800" spc="-5" dirty="0">
                <a:latin typeface="Perpetua"/>
                <a:cs typeface="Perpetua"/>
              </a:rPr>
              <a:t>Open, </a:t>
            </a:r>
            <a:r>
              <a:rPr sz="2800" dirty="0">
                <a:latin typeface="Perpetua"/>
                <a:cs typeface="Perpetua"/>
              </a:rPr>
              <a:t>High, </a:t>
            </a:r>
            <a:r>
              <a:rPr sz="2800" spc="-25" dirty="0">
                <a:latin typeface="Perpetua"/>
                <a:cs typeface="Perpetua"/>
              </a:rPr>
              <a:t>Low </a:t>
            </a:r>
            <a:r>
              <a:rPr sz="2800" spc="-5" dirty="0">
                <a:latin typeface="Perpetua"/>
                <a:cs typeface="Perpetua"/>
              </a:rPr>
              <a:t>and Close </a:t>
            </a:r>
            <a:r>
              <a:rPr sz="2800" spc="-10" dirty="0">
                <a:latin typeface="Perpetua"/>
                <a:cs typeface="Perpetua"/>
              </a:rPr>
              <a:t>values </a:t>
            </a:r>
            <a:r>
              <a:rPr sz="2800" dirty="0">
                <a:latin typeface="Perpetua"/>
                <a:cs typeface="Perpetua"/>
              </a:rPr>
              <a:t>of </a:t>
            </a:r>
            <a:r>
              <a:rPr sz="2800" spc="10" dirty="0">
                <a:latin typeface="Perpetua"/>
                <a:cs typeface="Perpetua"/>
              </a:rPr>
              <a:t>each </a:t>
            </a:r>
            <a:r>
              <a:rPr sz="2800" spc="-35" dirty="0">
                <a:latin typeface="Perpetua"/>
                <a:cs typeface="Perpetua"/>
              </a:rPr>
              <a:t>day </a:t>
            </a:r>
            <a:r>
              <a:rPr sz="2800" dirty="0">
                <a:latin typeface="Perpetua"/>
                <a:cs typeface="Perpetua"/>
              </a:rPr>
              <a:t>/</a:t>
            </a:r>
            <a:r>
              <a:rPr sz="2800" spc="-200" dirty="0">
                <a:latin typeface="Perpetua"/>
                <a:cs typeface="Perpetua"/>
              </a:rPr>
              <a:t> </a:t>
            </a:r>
            <a:r>
              <a:rPr sz="2800" spc="5" dirty="0">
                <a:latin typeface="Perpetua"/>
                <a:cs typeface="Perpetua"/>
              </a:rPr>
              <a:t>period</a:t>
            </a:r>
            <a:endParaRPr sz="2800" dirty="0">
              <a:latin typeface="Perpetua"/>
              <a:cs typeface="Perpetua"/>
            </a:endParaRPr>
          </a:p>
          <a:p>
            <a:pPr marL="287020" indent="-274320"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800" b="1" spc="-10" dirty="0">
                <a:solidFill>
                  <a:srgbClr val="FF0000"/>
                </a:solidFill>
                <a:latin typeface="Perpetua"/>
                <a:cs typeface="Perpetua"/>
              </a:rPr>
              <a:t>Parkinson </a:t>
            </a:r>
            <a:r>
              <a:rPr sz="2800" b="1" spc="-35" dirty="0">
                <a:solidFill>
                  <a:srgbClr val="FF0000"/>
                </a:solidFill>
                <a:latin typeface="Perpetua"/>
                <a:cs typeface="Perpetua"/>
              </a:rPr>
              <a:t>Volatility </a:t>
            </a:r>
            <a:r>
              <a:rPr sz="2800" b="1" spc="-15" dirty="0">
                <a:solidFill>
                  <a:srgbClr val="FF0000"/>
                </a:solidFill>
                <a:latin typeface="Perpetua"/>
                <a:cs typeface="Perpetua"/>
              </a:rPr>
              <a:t>proxy </a:t>
            </a:r>
            <a:r>
              <a:rPr sz="2800" spc="-5" dirty="0">
                <a:latin typeface="Perpetua"/>
                <a:cs typeface="Perpetua"/>
              </a:rPr>
              <a:t>looks </a:t>
            </a:r>
            <a:r>
              <a:rPr sz="2800" spc="-15" dirty="0">
                <a:latin typeface="Perpetua"/>
                <a:cs typeface="Perpetua"/>
              </a:rPr>
              <a:t>at </a:t>
            </a:r>
            <a:r>
              <a:rPr sz="2800" dirty="0">
                <a:latin typeface="Perpetua"/>
                <a:cs typeface="Perpetua"/>
              </a:rPr>
              <a:t>just High </a:t>
            </a:r>
            <a:r>
              <a:rPr sz="2800" spc="-5" dirty="0">
                <a:latin typeface="Perpetua"/>
                <a:cs typeface="Perpetua"/>
              </a:rPr>
              <a:t>and </a:t>
            </a:r>
            <a:r>
              <a:rPr sz="2800" spc="-25" dirty="0">
                <a:latin typeface="Perpetua"/>
                <a:cs typeface="Perpetua"/>
              </a:rPr>
              <a:t>Low</a:t>
            </a:r>
            <a:r>
              <a:rPr sz="2800" spc="-260" dirty="0">
                <a:latin typeface="Perpetua"/>
                <a:cs typeface="Perpetua"/>
              </a:rPr>
              <a:t> </a:t>
            </a:r>
            <a:r>
              <a:rPr sz="2800" spc="-20" dirty="0">
                <a:latin typeface="Perpetua"/>
                <a:cs typeface="Perpetua"/>
              </a:rPr>
              <a:t>values.</a:t>
            </a:r>
            <a:endParaRPr sz="2800" dirty="0">
              <a:latin typeface="Perpetua"/>
              <a:cs typeface="Perpetua"/>
            </a:endParaRPr>
          </a:p>
          <a:p>
            <a:pPr marL="561340" lvl="1" indent="-228600">
              <a:spcBef>
                <a:spcPts val="43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800" b="1" spc="-15" dirty="0">
                <a:latin typeface="Perpetua"/>
                <a:cs typeface="Perpetua"/>
              </a:rPr>
              <a:t>(H-L)/Avg </a:t>
            </a:r>
            <a:r>
              <a:rPr sz="2800" b="1" dirty="0">
                <a:latin typeface="Perpetua"/>
                <a:cs typeface="Perpetua"/>
              </a:rPr>
              <a:t>of (H,</a:t>
            </a:r>
            <a:r>
              <a:rPr sz="2800" b="1" spc="-130" dirty="0">
                <a:latin typeface="Perpetua"/>
                <a:cs typeface="Perpetua"/>
              </a:rPr>
              <a:t> </a:t>
            </a:r>
            <a:r>
              <a:rPr sz="2800" b="1" dirty="0">
                <a:latin typeface="Perpetua"/>
                <a:cs typeface="Perpetua"/>
              </a:rPr>
              <a:t>L)</a:t>
            </a:r>
          </a:p>
          <a:p>
            <a:pPr marL="287020" marR="5080" indent="-274320">
              <a:spcBef>
                <a:spcPts val="56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endParaRPr lang="en-US" sz="2800" b="1" dirty="0">
              <a:solidFill>
                <a:schemeClr val="accent1"/>
              </a:solidFill>
              <a:latin typeface="Perpetua"/>
              <a:cs typeface="Perpetua"/>
            </a:endParaRPr>
          </a:p>
          <a:p>
            <a:pPr marL="287020" marR="5080" indent="-274320">
              <a:spcBef>
                <a:spcPts val="56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800" b="1" dirty="0" err="1">
                <a:solidFill>
                  <a:schemeClr val="accent1"/>
                </a:solidFill>
                <a:latin typeface="Perpetua"/>
                <a:cs typeface="Perpetua"/>
              </a:rPr>
              <a:t>GarmanKlass</a:t>
            </a:r>
            <a:r>
              <a:rPr sz="2800" b="1" dirty="0">
                <a:solidFill>
                  <a:schemeClr val="accent1"/>
                </a:solidFill>
                <a:latin typeface="Perpetua"/>
                <a:cs typeface="Perpetua"/>
              </a:rPr>
              <a:t> </a:t>
            </a:r>
            <a:r>
              <a:rPr sz="2800" b="1" spc="-10" dirty="0">
                <a:solidFill>
                  <a:schemeClr val="accent1"/>
                </a:solidFill>
                <a:latin typeface="Perpetua"/>
                <a:cs typeface="Perpetua"/>
              </a:rPr>
              <a:t>volatility </a:t>
            </a:r>
            <a:r>
              <a:rPr sz="2800" b="1" spc="-15" dirty="0">
                <a:solidFill>
                  <a:schemeClr val="accent1"/>
                </a:solidFill>
                <a:latin typeface="Perpetua"/>
                <a:cs typeface="Perpetua"/>
              </a:rPr>
              <a:t>proxy</a:t>
            </a:r>
            <a:r>
              <a:rPr sz="2800" spc="-15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looks </a:t>
            </a:r>
            <a:r>
              <a:rPr sz="2800" spc="-15" dirty="0">
                <a:latin typeface="Perpetua"/>
                <a:cs typeface="Perpetua"/>
              </a:rPr>
              <a:t>at </a:t>
            </a:r>
            <a:r>
              <a:rPr sz="2800" dirty="0">
                <a:latin typeface="Perpetua"/>
                <a:cs typeface="Perpetua"/>
              </a:rPr>
              <a:t>the </a:t>
            </a:r>
            <a:r>
              <a:rPr sz="2800" spc="-5" dirty="0">
                <a:latin typeface="Perpetua"/>
                <a:cs typeface="Perpetua"/>
              </a:rPr>
              <a:t>combination of </a:t>
            </a:r>
            <a:r>
              <a:rPr sz="2800" spc="-114" dirty="0">
                <a:latin typeface="Perpetua"/>
                <a:cs typeface="Perpetua"/>
              </a:rPr>
              <a:t>O, </a:t>
            </a:r>
            <a:r>
              <a:rPr sz="2800" dirty="0">
                <a:latin typeface="Perpetua"/>
                <a:cs typeface="Perpetua"/>
              </a:rPr>
              <a:t>H, L,</a:t>
            </a:r>
            <a:r>
              <a:rPr sz="2800" spc="-120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C  </a:t>
            </a:r>
            <a:r>
              <a:rPr sz="2800" spc="-15" dirty="0">
                <a:latin typeface="Perpetua"/>
                <a:cs typeface="Perpetua"/>
              </a:rPr>
              <a:t>values.</a:t>
            </a:r>
            <a:endParaRPr lang="en-US" sz="2800" spc="-15" dirty="0">
              <a:latin typeface="Perpetua"/>
              <a:cs typeface="Perpetua"/>
            </a:endParaRPr>
          </a:p>
          <a:p>
            <a:pPr marL="287020" marR="5080" indent="-274320">
              <a:spcBef>
                <a:spcPts val="56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endParaRPr sz="1400" dirty="0">
              <a:latin typeface="Perpetua"/>
              <a:cs typeface="Perpetua"/>
            </a:endParaRPr>
          </a:p>
          <a:p>
            <a:pPr algn="ctr"/>
            <a:r>
              <a:rPr lang="en-IN" sz="2800" b="0" i="0" dirty="0">
                <a:solidFill>
                  <a:srgbClr val="374151"/>
                </a:solidFill>
                <a:effectLst/>
                <a:latin typeface="KaTeX_Main"/>
              </a:rPr>
              <a:t>2*ln(</a:t>
            </a:r>
            <a:r>
              <a:rPr lang="en-IN" sz="2800" b="0" i="1" dirty="0">
                <a:solidFill>
                  <a:srgbClr val="374151"/>
                </a:solidFill>
                <a:effectLst/>
                <a:latin typeface="KaTeX_Math"/>
              </a:rPr>
              <a:t>H/L</a:t>
            </a:r>
            <a:r>
              <a:rPr lang="en-IN" sz="2800" b="0" i="0" dirty="0">
                <a:solidFill>
                  <a:srgbClr val="374151"/>
                </a:solidFill>
                <a:effectLst/>
                <a:latin typeface="KaTeX_Main"/>
              </a:rPr>
              <a:t>​)*ln</a:t>
            </a:r>
            <a:r>
              <a:rPr lang="en-IN" sz="2800" b="0" i="0" dirty="0">
                <a:solidFill>
                  <a:srgbClr val="374151"/>
                </a:solidFill>
                <a:effectLst/>
                <a:latin typeface="KaTeX_Size1"/>
              </a:rPr>
              <a:t>(</a:t>
            </a:r>
            <a:r>
              <a:rPr lang="en-IN" sz="2800" b="0" i="1" dirty="0">
                <a:solidFill>
                  <a:srgbClr val="374151"/>
                </a:solidFill>
                <a:effectLst/>
                <a:latin typeface="KaTeX_Math"/>
              </a:rPr>
              <a:t>C/</a:t>
            </a:r>
            <a:r>
              <a:rPr lang="en-IN" sz="2800" b="0" i="0" dirty="0">
                <a:solidFill>
                  <a:srgbClr val="374151"/>
                </a:solidFill>
                <a:effectLst/>
                <a:latin typeface="KaTeX_Main"/>
              </a:rPr>
              <a:t>Previous​</a:t>
            </a:r>
            <a:r>
              <a:rPr lang="en-IN" sz="2800" b="0" i="1" dirty="0">
                <a:solidFill>
                  <a:srgbClr val="374151"/>
                </a:solidFill>
                <a:effectLst/>
                <a:latin typeface="KaTeX_Math"/>
              </a:rPr>
              <a:t>C</a:t>
            </a:r>
            <a:r>
              <a:rPr lang="en-IN" sz="2800" b="0" i="0" dirty="0">
                <a:solidFill>
                  <a:srgbClr val="374151"/>
                </a:solidFill>
                <a:effectLst/>
                <a:latin typeface="KaTeX_Main"/>
              </a:rPr>
              <a:t>​</a:t>
            </a:r>
            <a:r>
              <a:rPr lang="en-IN" sz="2800" b="0" i="0" dirty="0">
                <a:solidFill>
                  <a:srgbClr val="374151"/>
                </a:solidFill>
                <a:effectLst/>
                <a:latin typeface="KaTeX_Size1"/>
              </a:rPr>
              <a:t>)</a:t>
            </a:r>
            <a:r>
              <a:rPr lang="en-IN" sz="2800" b="0" i="0" dirty="0">
                <a:solidFill>
                  <a:srgbClr val="374151"/>
                </a:solidFill>
                <a:effectLst/>
                <a:latin typeface="KaTeX_Main"/>
              </a:rPr>
              <a:t>​​</a:t>
            </a:r>
          </a:p>
          <a:p>
            <a:pPr algn="ctr"/>
            <a:r>
              <a:rPr lang="en-IN" sz="2800" dirty="0">
                <a:solidFill>
                  <a:srgbClr val="374151"/>
                </a:solidFill>
                <a:latin typeface="KaTeX_Main"/>
              </a:rPr>
              <a:t>= ----------------------------------</a:t>
            </a:r>
          </a:p>
          <a:p>
            <a:pPr algn="ctr"/>
            <a:r>
              <a:rPr lang="en-IN" sz="2800" b="0" i="0" dirty="0">
                <a:solidFill>
                  <a:srgbClr val="374151"/>
                </a:solidFill>
                <a:effectLst/>
                <a:latin typeface="KaTeX_Main"/>
              </a:rPr>
              <a:t>n-1</a:t>
            </a:r>
            <a:endParaRPr sz="4000" dirty="0">
              <a:latin typeface="Times New Roman"/>
              <a:cs typeface="Times New Roman"/>
            </a:endParaRPr>
          </a:p>
          <a:p>
            <a:pPr marL="287020" indent="-274320"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800" spc="-15" dirty="0">
                <a:latin typeface="Perpetua"/>
                <a:cs typeface="Perpetua"/>
              </a:rPr>
              <a:t>Even </a:t>
            </a:r>
            <a:r>
              <a:rPr sz="2800" dirty="0">
                <a:latin typeface="Perpetua"/>
                <a:cs typeface="Perpetua"/>
              </a:rPr>
              <a:t>if the </a:t>
            </a:r>
            <a:r>
              <a:rPr sz="2800" spc="5" dirty="0">
                <a:latin typeface="Perpetua"/>
                <a:cs typeface="Perpetua"/>
              </a:rPr>
              <a:t>Cl</a:t>
            </a:r>
            <a:r>
              <a:rPr lang="en-US" sz="2800" spc="5" dirty="0">
                <a:latin typeface="Perpetua"/>
                <a:cs typeface="Perpetua"/>
              </a:rPr>
              <a:t>. </a:t>
            </a:r>
            <a:r>
              <a:rPr sz="2800" spc="5" dirty="0">
                <a:latin typeface="Perpetua"/>
                <a:cs typeface="Perpetua"/>
              </a:rPr>
              <a:t>Price </a:t>
            </a:r>
            <a:r>
              <a:rPr sz="2800" spc="-5" dirty="0">
                <a:latin typeface="Perpetua"/>
                <a:cs typeface="Perpetua"/>
              </a:rPr>
              <a:t>and </a:t>
            </a:r>
            <a:r>
              <a:rPr sz="2800" spc="5" dirty="0">
                <a:latin typeface="Perpetua"/>
                <a:cs typeface="Perpetua"/>
              </a:rPr>
              <a:t>Op</a:t>
            </a:r>
            <a:r>
              <a:rPr lang="en-US" sz="2800" spc="5" dirty="0">
                <a:latin typeface="Perpetua"/>
                <a:cs typeface="Perpetua"/>
              </a:rPr>
              <a:t>. </a:t>
            </a:r>
            <a:r>
              <a:rPr sz="2800" spc="5" dirty="0">
                <a:latin typeface="Perpetua"/>
                <a:cs typeface="Perpetua"/>
              </a:rPr>
              <a:t>Price </a:t>
            </a:r>
            <a:r>
              <a:rPr sz="2800" spc="-5" dirty="0">
                <a:latin typeface="Perpetua"/>
                <a:cs typeface="Perpetua"/>
              </a:rPr>
              <a:t>remains </a:t>
            </a:r>
            <a:r>
              <a:rPr sz="2800" dirty="0">
                <a:latin typeface="Perpetua"/>
                <a:cs typeface="Perpetua"/>
              </a:rPr>
              <a:t>the same…will</a:t>
            </a:r>
            <a:r>
              <a:rPr sz="2800" spc="-40" dirty="0">
                <a:latin typeface="Perpetua"/>
                <a:cs typeface="Perpetua"/>
              </a:rPr>
              <a:t> </a:t>
            </a:r>
            <a:r>
              <a:rPr sz="2800" spc="-35" dirty="0">
                <a:latin typeface="Perpetua"/>
                <a:cs typeface="Perpetua"/>
              </a:rPr>
              <a:t>have</a:t>
            </a:r>
            <a:endParaRPr sz="2800" dirty="0">
              <a:latin typeface="Perpetua"/>
              <a:cs typeface="Perpetua"/>
            </a:endParaRPr>
          </a:p>
          <a:p>
            <a:pPr marL="287020"/>
            <a:r>
              <a:rPr sz="2800" spc="-10" dirty="0">
                <a:latin typeface="Perpetua"/>
                <a:cs typeface="Perpetua"/>
              </a:rPr>
              <a:t>volatility</a:t>
            </a:r>
            <a:r>
              <a:rPr sz="2800" spc="10" dirty="0">
                <a:latin typeface="Perpetua"/>
                <a:cs typeface="Perpetua"/>
              </a:rPr>
              <a:t> </a:t>
            </a:r>
            <a:r>
              <a:rPr sz="2800" spc="-15" dirty="0">
                <a:latin typeface="Perpetua"/>
                <a:cs typeface="Perpetua"/>
              </a:rPr>
              <a:t>proxy</a:t>
            </a:r>
            <a:endParaRPr sz="26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8940" y="186322"/>
            <a:ext cx="10208260" cy="44371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/>
              <a:t>Example </a:t>
            </a:r>
            <a:r>
              <a:rPr sz="2800" b="1" spc="-5" dirty="0"/>
              <a:t>of </a:t>
            </a:r>
            <a:r>
              <a:rPr sz="2800" b="1" spc="-10" dirty="0"/>
              <a:t>Downside </a:t>
            </a:r>
            <a:r>
              <a:rPr sz="2800" b="1" spc="-5" dirty="0"/>
              <a:t>Risk </a:t>
            </a:r>
            <a:r>
              <a:rPr sz="2800" b="1" spc="-10" dirty="0"/>
              <a:t>Measures </a:t>
            </a:r>
            <a:r>
              <a:rPr sz="2800" b="1" spc="-5" dirty="0"/>
              <a:t>/</a:t>
            </a:r>
            <a:r>
              <a:rPr sz="2800" b="1" spc="105" dirty="0"/>
              <a:t> </a:t>
            </a:r>
            <a:r>
              <a:rPr sz="2800" b="1" spc="-10" dirty="0"/>
              <a:t>Semi-Variance</a:t>
            </a:r>
            <a:r>
              <a:rPr sz="2400" b="1" spc="-10" dirty="0"/>
              <a:t>:</a:t>
            </a:r>
            <a:endParaRPr sz="3600" b="1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574624"/>
              </p:ext>
            </p:extLst>
          </p:nvPr>
        </p:nvGraphicFramePr>
        <p:xfrm>
          <a:off x="1873251" y="1030289"/>
          <a:ext cx="7665083" cy="33518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8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7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50136">
                <a:tc gridSpan="2">
                  <a:txBody>
                    <a:bodyPr/>
                    <a:lstStyle/>
                    <a:p>
                      <a:pPr marL="31750">
                        <a:lnSpc>
                          <a:spcPts val="1405"/>
                        </a:lnSpc>
                      </a:pPr>
                      <a:r>
                        <a:rPr sz="1300" b="1" spc="110" dirty="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sz="1300" b="1" spc="80" dirty="0">
                          <a:latin typeface="Times New Roman"/>
                          <a:cs typeface="Times New Roman"/>
                        </a:rPr>
                        <a:t>see </a:t>
                      </a:r>
                      <a:r>
                        <a:rPr sz="1300" b="1" spc="110" dirty="0">
                          <a:latin typeface="Times New Roman"/>
                          <a:cs typeface="Times New Roman"/>
                        </a:rPr>
                        <a:t>how </a:t>
                      </a:r>
                      <a:r>
                        <a:rPr sz="1300" b="1" spc="80" dirty="0">
                          <a:latin typeface="Times New Roman"/>
                          <a:cs typeface="Times New Roman"/>
                        </a:rPr>
                        <a:t>these </a:t>
                      </a:r>
                      <a:r>
                        <a:rPr sz="1300" b="1" spc="70" dirty="0">
                          <a:latin typeface="Times New Roman"/>
                          <a:cs typeface="Times New Roman"/>
                        </a:rPr>
                        <a:t>alternative risk </a:t>
                      </a:r>
                      <a:r>
                        <a:rPr sz="1300" b="1" spc="65" dirty="0">
                          <a:latin typeface="Times New Roman"/>
                          <a:cs typeface="Times New Roman"/>
                        </a:rPr>
                        <a:t>statistics</a:t>
                      </a:r>
                      <a:r>
                        <a:rPr sz="1300" b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95" dirty="0">
                          <a:latin typeface="Times New Roman"/>
                          <a:cs typeface="Times New Roman"/>
                        </a:rPr>
                        <a:t>compare</a:t>
                      </a:r>
                      <a:r>
                        <a:rPr lang="en-US" sz="1300" b="1" spc="95" dirty="0">
                          <a:latin typeface="Times New Roman"/>
                          <a:cs typeface="Times New Roman"/>
                        </a:rPr>
                        <a:t> </a:t>
                      </a:r>
                      <a:endParaRPr sz="1300" b="1" dirty="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ts val="1535"/>
                        </a:lnSpc>
                      </a:pPr>
                      <a:r>
                        <a:rPr sz="1300" b="1" spc="75" dirty="0">
                          <a:latin typeface="Times New Roman"/>
                          <a:cs typeface="Times New Roman"/>
                        </a:rPr>
                        <a:t>probability distributions for </a:t>
                      </a:r>
                      <a:r>
                        <a:rPr sz="1300" b="1" spc="95" dirty="0">
                          <a:latin typeface="Times New Roman"/>
                          <a:cs typeface="Times New Roman"/>
                        </a:rPr>
                        <a:t>two </a:t>
                      </a:r>
                      <a:r>
                        <a:rPr sz="1300" b="1" spc="85" dirty="0">
                          <a:latin typeface="Times New Roman"/>
                          <a:cs typeface="Times New Roman"/>
                        </a:rPr>
                        <a:t>investment</a:t>
                      </a:r>
                      <a:r>
                        <a:rPr sz="1300" b="1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75" dirty="0">
                          <a:latin typeface="Times New Roman"/>
                          <a:cs typeface="Times New Roman"/>
                        </a:rPr>
                        <a:t>portfolios:</a:t>
                      </a:r>
                      <a:endParaRPr sz="1300" b="1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 b="1" dirty="0">
                        <a:latin typeface="Times New Roman"/>
                        <a:cs typeface="Times New Roman"/>
                      </a:endParaRPr>
                    </a:p>
                    <a:p>
                      <a:pPr marL="507365" marR="630555" indent="-47625">
                        <a:lnSpc>
                          <a:spcPts val="1510"/>
                        </a:lnSpc>
                        <a:tabLst>
                          <a:tab pos="2316480" algn="l"/>
                          <a:tab pos="2602230" algn="l"/>
                        </a:tabLst>
                      </a:pPr>
                      <a:r>
                        <a:rPr sz="1300" b="1" spc="75" dirty="0">
                          <a:latin typeface="Times New Roman"/>
                          <a:cs typeface="Times New Roman"/>
                        </a:rPr>
                        <a:t>Potential	</a:t>
                      </a:r>
                      <a:r>
                        <a:rPr sz="1300" b="1" spc="85" dirty="0">
                          <a:latin typeface="Times New Roman"/>
                          <a:cs typeface="Times New Roman"/>
                        </a:rPr>
                        <a:t>Prob. </a:t>
                      </a:r>
                      <a:r>
                        <a:rPr sz="1300" b="1" spc="8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300" b="1" spc="85" dirty="0">
                          <a:latin typeface="Times New Roman"/>
                          <a:cs typeface="Times New Roman"/>
                        </a:rPr>
                        <a:t>Return</a:t>
                      </a:r>
                      <a:r>
                        <a:rPr sz="1300" b="1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70" dirty="0">
                          <a:latin typeface="Times New Roman"/>
                          <a:cs typeface="Times New Roman"/>
                        </a:rPr>
                        <a:t>for  </a:t>
                      </a:r>
                      <a:r>
                        <a:rPr sz="1300" b="1" u="sng" spc="8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Return</a:t>
                      </a:r>
                      <a:r>
                        <a:rPr sz="1300" b="1" spc="85" dirty="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300" b="1" u="sng" spc="7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Portfolio</a:t>
                      </a:r>
                      <a:r>
                        <a:rPr sz="1300" b="1" u="sng" spc="3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u="sng" spc="9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#1</a:t>
                      </a:r>
                      <a:endParaRPr sz="13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1430"/>
                        </a:lnSpc>
                      </a:pPr>
                      <a:r>
                        <a:rPr sz="1300" b="1" spc="75" dirty="0">
                          <a:latin typeface="Times New Roman"/>
                          <a:cs typeface="Times New Roman"/>
                        </a:rPr>
                        <a:t>to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ts val="1430"/>
                        </a:lnSpc>
                      </a:pPr>
                      <a:r>
                        <a:rPr sz="1300" b="1" spc="80" dirty="0">
                          <a:latin typeface="Times New Roman"/>
                          <a:cs typeface="Times New Roman"/>
                        </a:rPr>
                        <a:t>the variance consider the</a:t>
                      </a:r>
                      <a:r>
                        <a:rPr sz="1300" b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85" dirty="0">
                          <a:latin typeface="Times New Roman"/>
                          <a:cs typeface="Times New Roman"/>
                        </a:rPr>
                        <a:t>following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b="1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50" b="1">
                        <a:latin typeface="Times New Roman"/>
                        <a:cs typeface="Times New Roman"/>
                      </a:endParaRPr>
                    </a:p>
                    <a:p>
                      <a:pPr marL="515620" marR="1322070" indent="-286385">
                        <a:lnSpc>
                          <a:spcPts val="1510"/>
                        </a:lnSpc>
                      </a:pPr>
                      <a:r>
                        <a:rPr sz="1300" b="1" spc="85" dirty="0">
                          <a:latin typeface="Times New Roman"/>
                          <a:cs typeface="Times New Roman"/>
                        </a:rPr>
                        <a:t>Prob. </a:t>
                      </a:r>
                      <a:r>
                        <a:rPr sz="1300" b="1" spc="8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300" b="1" spc="85" dirty="0">
                          <a:latin typeface="Times New Roman"/>
                          <a:cs typeface="Times New Roman"/>
                        </a:rPr>
                        <a:t>Return</a:t>
                      </a:r>
                      <a:r>
                        <a:rPr sz="1300" b="1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70" dirty="0">
                          <a:latin typeface="Times New Roman"/>
                          <a:cs typeface="Times New Roman"/>
                        </a:rPr>
                        <a:t>for  </a:t>
                      </a:r>
                      <a:r>
                        <a:rPr sz="1300" b="1" u="sng" spc="7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Portfolio</a:t>
                      </a:r>
                      <a:r>
                        <a:rPr sz="1300" b="1" u="sng" spc="3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u="sng" spc="9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#2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138">
                <a:tc gridSpan="2">
                  <a:txBody>
                    <a:bodyPr/>
                    <a:lstStyle/>
                    <a:p>
                      <a:pPr marL="507365">
                        <a:lnSpc>
                          <a:spcPts val="1485"/>
                        </a:lnSpc>
                        <a:spcBef>
                          <a:spcPts val="645"/>
                        </a:spcBef>
                        <a:tabLst>
                          <a:tab pos="2887345" algn="l"/>
                        </a:tabLst>
                      </a:pPr>
                      <a:r>
                        <a:rPr sz="1300" b="1" spc="105" dirty="0">
                          <a:latin typeface="Times New Roman"/>
                          <a:cs typeface="Times New Roman"/>
                        </a:rPr>
                        <a:t>-15%	</a:t>
                      </a:r>
                      <a:r>
                        <a:rPr sz="1300" b="1" spc="130" dirty="0">
                          <a:latin typeface="Times New Roman"/>
                          <a:cs typeface="Times New Roman"/>
                        </a:rPr>
                        <a:t>5%</a:t>
                      </a:r>
                      <a:endParaRPr sz="13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191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1370">
                        <a:lnSpc>
                          <a:spcPts val="1485"/>
                        </a:lnSpc>
                        <a:spcBef>
                          <a:spcPts val="645"/>
                        </a:spcBef>
                      </a:pPr>
                      <a:r>
                        <a:rPr sz="1300" b="1" spc="130" dirty="0">
                          <a:latin typeface="Times New Roman"/>
                          <a:cs typeface="Times New Roman"/>
                        </a:rPr>
                        <a:t>0%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8191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28">
                <a:tc>
                  <a:txBody>
                    <a:bodyPr/>
                    <a:lstStyle/>
                    <a:p>
                      <a:pPr marL="507365">
                        <a:lnSpc>
                          <a:spcPts val="1380"/>
                        </a:lnSpc>
                      </a:pPr>
                      <a:r>
                        <a:rPr sz="1300" b="1" spc="85" dirty="0">
                          <a:latin typeface="Times New Roman"/>
                          <a:cs typeface="Times New Roman"/>
                        </a:rPr>
                        <a:t>-10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11605" algn="r">
                        <a:lnSpc>
                          <a:spcPts val="138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056005">
                        <a:lnSpc>
                          <a:spcPts val="138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680">
                <a:tc>
                  <a:txBody>
                    <a:bodyPr/>
                    <a:lstStyle/>
                    <a:p>
                      <a:pPr marL="554990">
                        <a:lnSpc>
                          <a:spcPts val="1410"/>
                        </a:lnSpc>
                      </a:pPr>
                      <a:r>
                        <a:rPr sz="1300" b="1" spc="80" dirty="0">
                          <a:latin typeface="Times New Roman"/>
                          <a:cs typeface="Times New Roman"/>
                        </a:rPr>
                        <a:t>-5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6365" algn="r">
                        <a:lnSpc>
                          <a:spcPts val="141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12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75994">
                        <a:lnSpc>
                          <a:spcPts val="1410"/>
                        </a:lnSpc>
                      </a:pPr>
                      <a:r>
                        <a:rPr sz="1300" b="1" spc="95" dirty="0">
                          <a:latin typeface="Times New Roman"/>
                          <a:cs typeface="Times New Roman"/>
                        </a:rPr>
                        <a:t>25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680">
                <a:tc>
                  <a:txBody>
                    <a:bodyPr/>
                    <a:lstStyle/>
                    <a:p>
                      <a:pPr marR="475615" algn="ctr">
                        <a:lnSpc>
                          <a:spcPts val="141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6365" algn="r">
                        <a:lnSpc>
                          <a:spcPts val="141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16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75994">
                        <a:lnSpc>
                          <a:spcPts val="1410"/>
                        </a:lnSpc>
                      </a:pPr>
                      <a:r>
                        <a:rPr sz="1300" b="1" spc="95" dirty="0">
                          <a:latin typeface="Times New Roman"/>
                          <a:cs typeface="Times New Roman"/>
                        </a:rPr>
                        <a:t>35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680">
                <a:tc>
                  <a:txBody>
                    <a:bodyPr/>
                    <a:lstStyle/>
                    <a:p>
                      <a:pPr marR="475615" algn="ctr">
                        <a:lnSpc>
                          <a:spcPts val="141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6365" algn="r">
                        <a:lnSpc>
                          <a:spcPts val="141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18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75994">
                        <a:lnSpc>
                          <a:spcPts val="1410"/>
                        </a:lnSpc>
                      </a:pPr>
                      <a:r>
                        <a:rPr sz="1300" b="1" spc="95" dirty="0">
                          <a:latin typeface="Times New Roman"/>
                          <a:cs typeface="Times New Roman"/>
                        </a:rPr>
                        <a:t>10</a:t>
                      </a:r>
                      <a:endParaRPr sz="13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1888">
                <a:tc>
                  <a:txBody>
                    <a:bodyPr/>
                    <a:lstStyle/>
                    <a:p>
                      <a:pPr marL="507365">
                        <a:lnSpc>
                          <a:spcPts val="1410"/>
                        </a:lnSpc>
                      </a:pPr>
                      <a:r>
                        <a:rPr sz="1300" b="1" spc="95" dirty="0">
                          <a:latin typeface="Times New Roman"/>
                          <a:cs typeface="Times New Roman"/>
                        </a:rPr>
                        <a:t>10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6365" algn="r">
                        <a:lnSpc>
                          <a:spcPts val="141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16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071245">
                        <a:lnSpc>
                          <a:spcPts val="141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1888">
                <a:tc>
                  <a:txBody>
                    <a:bodyPr/>
                    <a:lstStyle/>
                    <a:p>
                      <a:pPr marL="507365">
                        <a:lnSpc>
                          <a:spcPts val="1410"/>
                        </a:lnSpc>
                      </a:pPr>
                      <a:r>
                        <a:rPr sz="1300" b="1" spc="95" dirty="0">
                          <a:latin typeface="Times New Roman"/>
                          <a:cs typeface="Times New Roman"/>
                        </a:rPr>
                        <a:t>15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6365" algn="r">
                        <a:lnSpc>
                          <a:spcPts val="141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12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071245">
                        <a:lnSpc>
                          <a:spcPts val="141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1680">
                <a:tc>
                  <a:txBody>
                    <a:bodyPr/>
                    <a:lstStyle/>
                    <a:p>
                      <a:pPr marL="507365">
                        <a:lnSpc>
                          <a:spcPts val="1410"/>
                        </a:lnSpc>
                      </a:pPr>
                      <a:r>
                        <a:rPr sz="1300" b="1" spc="95" dirty="0">
                          <a:latin typeface="Times New Roman"/>
                          <a:cs typeface="Times New Roman"/>
                        </a:rPr>
                        <a:t>20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6365" algn="r">
                        <a:lnSpc>
                          <a:spcPts val="141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071245">
                        <a:lnSpc>
                          <a:spcPts val="141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680">
                <a:tc>
                  <a:txBody>
                    <a:bodyPr/>
                    <a:lstStyle/>
                    <a:p>
                      <a:pPr marL="507365">
                        <a:lnSpc>
                          <a:spcPts val="1410"/>
                        </a:lnSpc>
                      </a:pPr>
                      <a:r>
                        <a:rPr sz="1300" b="1" spc="95" dirty="0">
                          <a:latin typeface="Times New Roman"/>
                          <a:cs typeface="Times New Roman"/>
                        </a:rPr>
                        <a:t>25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6365" algn="r">
                        <a:lnSpc>
                          <a:spcPts val="141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071245">
                        <a:lnSpc>
                          <a:spcPts val="1410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846">
                <a:tc>
                  <a:txBody>
                    <a:bodyPr/>
                    <a:lstStyle/>
                    <a:p>
                      <a:pPr marL="507365">
                        <a:lnSpc>
                          <a:spcPts val="1405"/>
                        </a:lnSpc>
                      </a:pPr>
                      <a:r>
                        <a:rPr sz="1300" b="1" spc="95" dirty="0">
                          <a:latin typeface="Times New Roman"/>
                          <a:cs typeface="Times New Roman"/>
                        </a:rPr>
                        <a:t>30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6365" algn="r">
                        <a:lnSpc>
                          <a:spcPts val="1405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071245">
                        <a:lnSpc>
                          <a:spcPts val="1405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7298">
                <a:tc>
                  <a:txBody>
                    <a:bodyPr/>
                    <a:lstStyle/>
                    <a:p>
                      <a:pPr marL="507365">
                        <a:lnSpc>
                          <a:spcPts val="1375"/>
                        </a:lnSpc>
                      </a:pPr>
                      <a:r>
                        <a:rPr sz="1300" b="1" spc="95" dirty="0">
                          <a:latin typeface="Times New Roman"/>
                          <a:cs typeface="Times New Roman"/>
                        </a:rPr>
                        <a:t>35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6365" algn="r">
                        <a:lnSpc>
                          <a:spcPts val="1375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071245">
                        <a:lnSpc>
                          <a:spcPts val="1375"/>
                        </a:lnSpc>
                      </a:pPr>
                      <a:r>
                        <a:rPr sz="1300" b="1" dirty="0">
                          <a:latin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892301" y="4830679"/>
            <a:ext cx="7898813" cy="159146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000" b="1" spc="85" dirty="0">
                <a:latin typeface="Times New Roman"/>
                <a:cs typeface="Times New Roman"/>
              </a:rPr>
              <a:t>Notice</a:t>
            </a:r>
            <a:r>
              <a:rPr sz="2000" b="1" spc="40" dirty="0">
                <a:latin typeface="Times New Roman"/>
                <a:cs typeface="Times New Roman"/>
              </a:rPr>
              <a:t> </a:t>
            </a:r>
            <a:r>
              <a:rPr sz="2000" b="1" spc="70" dirty="0">
                <a:latin typeface="Times New Roman"/>
                <a:cs typeface="Times New Roman"/>
              </a:rPr>
              <a:t>that</a:t>
            </a:r>
            <a:r>
              <a:rPr sz="2000" b="1" spc="50" dirty="0">
                <a:latin typeface="Times New Roman"/>
                <a:cs typeface="Times New Roman"/>
              </a:rPr>
              <a:t> </a:t>
            </a:r>
            <a:r>
              <a:rPr sz="2000" b="1" spc="80" dirty="0">
                <a:latin typeface="Times New Roman"/>
                <a:cs typeface="Times New Roman"/>
              </a:rPr>
              <a:t>the</a:t>
            </a:r>
            <a:r>
              <a:rPr sz="2000" b="1" spc="50" dirty="0">
                <a:latin typeface="Times New Roman"/>
                <a:cs typeface="Times New Roman"/>
              </a:rPr>
              <a:t> </a:t>
            </a:r>
            <a:r>
              <a:rPr sz="2000" b="1" spc="85" dirty="0">
                <a:latin typeface="Times New Roman"/>
                <a:cs typeface="Times New Roman"/>
              </a:rPr>
              <a:t>expected</a:t>
            </a:r>
            <a:r>
              <a:rPr sz="2000" b="1" spc="60" dirty="0">
                <a:latin typeface="Times New Roman"/>
                <a:cs typeface="Times New Roman"/>
              </a:rPr>
              <a:t> </a:t>
            </a:r>
            <a:r>
              <a:rPr sz="2000" b="1" spc="75" dirty="0">
                <a:latin typeface="Times New Roman"/>
                <a:cs typeface="Times New Roman"/>
              </a:rPr>
              <a:t>return</a:t>
            </a:r>
            <a:r>
              <a:rPr sz="2000" b="1" spc="55" dirty="0">
                <a:latin typeface="Times New Roman"/>
                <a:cs typeface="Times New Roman"/>
              </a:rPr>
              <a:t> </a:t>
            </a:r>
            <a:r>
              <a:rPr sz="2000" b="1" spc="70" dirty="0">
                <a:latin typeface="Times New Roman"/>
                <a:cs typeface="Times New Roman"/>
              </a:rPr>
              <a:t>for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b="1" spc="85" dirty="0">
                <a:latin typeface="Times New Roman"/>
                <a:cs typeface="Times New Roman"/>
              </a:rPr>
              <a:t>both</a:t>
            </a:r>
            <a:r>
              <a:rPr sz="2000" b="1" spc="50" dirty="0">
                <a:latin typeface="Times New Roman"/>
                <a:cs typeface="Times New Roman"/>
              </a:rPr>
              <a:t> </a:t>
            </a:r>
            <a:r>
              <a:rPr sz="2000" b="1" spc="90" dirty="0">
                <a:latin typeface="Times New Roman"/>
                <a:cs typeface="Times New Roman"/>
              </a:rPr>
              <a:t>of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b="1" spc="75" dirty="0">
                <a:latin typeface="Times New Roman"/>
                <a:cs typeface="Times New Roman"/>
              </a:rPr>
              <a:t>these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b="1" spc="75" dirty="0">
                <a:latin typeface="Times New Roman"/>
                <a:cs typeface="Times New Roman"/>
              </a:rPr>
              <a:t>portfolios</a:t>
            </a:r>
            <a:r>
              <a:rPr sz="2000" b="1" spc="50" dirty="0">
                <a:latin typeface="Times New Roman"/>
                <a:cs typeface="Times New Roman"/>
              </a:rPr>
              <a:t> </a:t>
            </a:r>
            <a:r>
              <a:rPr sz="2000" b="1" spc="65" dirty="0">
                <a:latin typeface="Times New Roman"/>
                <a:cs typeface="Times New Roman"/>
              </a:rPr>
              <a:t>is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b="1" spc="105" dirty="0">
                <a:latin typeface="Times New Roman"/>
                <a:cs typeface="Times New Roman"/>
              </a:rPr>
              <a:t>5%:</a:t>
            </a:r>
            <a:endParaRPr sz="2000" b="1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2000" b="1" dirty="0">
              <a:latin typeface="Times New Roman"/>
              <a:cs typeface="Times New Roman"/>
            </a:endParaRPr>
          </a:p>
          <a:p>
            <a:pPr marL="440690"/>
            <a:r>
              <a:rPr sz="2000" b="1" spc="90" dirty="0">
                <a:latin typeface="Times New Roman"/>
                <a:cs typeface="Times New Roman"/>
              </a:rPr>
              <a:t>E(R)</a:t>
            </a:r>
            <a:r>
              <a:rPr sz="2400" b="1" spc="135" baseline="-11695" dirty="0">
                <a:latin typeface="Times New Roman"/>
                <a:cs typeface="Times New Roman"/>
              </a:rPr>
              <a:t>1 </a:t>
            </a:r>
            <a:r>
              <a:rPr sz="2000" b="1" spc="110" dirty="0">
                <a:latin typeface="Times New Roman"/>
                <a:cs typeface="Times New Roman"/>
              </a:rPr>
              <a:t>= </a:t>
            </a:r>
            <a:r>
              <a:rPr sz="2000" b="1" spc="75" dirty="0">
                <a:latin typeface="Times New Roman"/>
                <a:cs typeface="Times New Roman"/>
              </a:rPr>
              <a:t>(.05)(-0.15) </a:t>
            </a:r>
            <a:r>
              <a:rPr sz="2000" b="1" spc="110" dirty="0">
                <a:latin typeface="Times New Roman"/>
                <a:cs typeface="Times New Roman"/>
              </a:rPr>
              <a:t>+ </a:t>
            </a:r>
            <a:r>
              <a:rPr sz="2000" b="1" spc="75" dirty="0">
                <a:latin typeface="Times New Roman"/>
                <a:cs typeface="Times New Roman"/>
              </a:rPr>
              <a:t>(.08)(-0.10) </a:t>
            </a:r>
            <a:r>
              <a:rPr sz="2000" b="1" spc="110" dirty="0">
                <a:latin typeface="Times New Roman"/>
                <a:cs typeface="Times New Roman"/>
              </a:rPr>
              <a:t>+ </a:t>
            </a:r>
            <a:r>
              <a:rPr sz="2000" b="1" spc="65" dirty="0">
                <a:latin typeface="Times New Roman"/>
                <a:cs typeface="Times New Roman"/>
              </a:rPr>
              <a:t>...+ </a:t>
            </a:r>
            <a:r>
              <a:rPr sz="2000" b="1" spc="75" dirty="0">
                <a:latin typeface="Times New Roman"/>
                <a:cs typeface="Times New Roman"/>
              </a:rPr>
              <a:t>(.05)(0.25) </a:t>
            </a:r>
            <a:r>
              <a:rPr sz="2000" b="1" spc="110" dirty="0">
                <a:latin typeface="Times New Roman"/>
                <a:cs typeface="Times New Roman"/>
              </a:rPr>
              <a:t>=</a:t>
            </a:r>
            <a:r>
              <a:rPr sz="2000" b="1" spc="135" dirty="0">
                <a:latin typeface="Times New Roman"/>
                <a:cs typeface="Times New Roman"/>
              </a:rPr>
              <a:t> </a:t>
            </a:r>
            <a:r>
              <a:rPr sz="2000" b="1" spc="85" dirty="0">
                <a:latin typeface="Times New Roman"/>
                <a:cs typeface="Times New Roman"/>
              </a:rPr>
              <a:t>0.05</a:t>
            </a:r>
            <a:r>
              <a:rPr lang="en-US" sz="2000" b="1" dirty="0">
                <a:latin typeface="Times New Roman"/>
                <a:cs typeface="Times New Roman"/>
              </a:rPr>
              <a:t>, </a:t>
            </a:r>
            <a:r>
              <a:rPr lang="en-US" sz="2000" b="1" spc="90" dirty="0">
                <a:latin typeface="Times New Roman"/>
                <a:cs typeface="Times New Roman"/>
              </a:rPr>
              <a:t>&amp;</a:t>
            </a:r>
          </a:p>
          <a:p>
            <a:pPr marL="440690"/>
            <a:endParaRPr sz="2000" b="1" dirty="0">
              <a:latin typeface="Times New Roman"/>
              <a:cs typeface="Times New Roman"/>
            </a:endParaRPr>
          </a:p>
          <a:p>
            <a:pPr marL="440690">
              <a:spcBef>
                <a:spcPts val="265"/>
              </a:spcBef>
            </a:pPr>
            <a:r>
              <a:rPr sz="2000" b="1" spc="90" dirty="0">
                <a:latin typeface="Times New Roman"/>
                <a:cs typeface="Times New Roman"/>
              </a:rPr>
              <a:t>E(R)</a:t>
            </a:r>
            <a:r>
              <a:rPr sz="2400" b="1" spc="135" baseline="-11695" dirty="0">
                <a:latin typeface="Times New Roman"/>
                <a:cs typeface="Times New Roman"/>
              </a:rPr>
              <a:t>2 </a:t>
            </a:r>
            <a:r>
              <a:rPr sz="2000" b="1" spc="110" dirty="0">
                <a:latin typeface="Times New Roman"/>
                <a:cs typeface="Times New Roman"/>
              </a:rPr>
              <a:t>= </a:t>
            </a:r>
            <a:r>
              <a:rPr sz="2000" b="1" spc="75" dirty="0">
                <a:latin typeface="Times New Roman"/>
                <a:cs typeface="Times New Roman"/>
              </a:rPr>
              <a:t>(.25)(-0.05) </a:t>
            </a:r>
            <a:r>
              <a:rPr sz="2000" b="1" spc="110" dirty="0">
                <a:latin typeface="Times New Roman"/>
                <a:cs typeface="Times New Roman"/>
              </a:rPr>
              <a:t>+ </a:t>
            </a:r>
            <a:r>
              <a:rPr sz="2000" b="1" spc="75" dirty="0">
                <a:latin typeface="Times New Roman"/>
                <a:cs typeface="Times New Roman"/>
              </a:rPr>
              <a:t>(.35)(0.00) </a:t>
            </a:r>
            <a:r>
              <a:rPr sz="2000" b="1" spc="110" dirty="0">
                <a:latin typeface="Times New Roman"/>
                <a:cs typeface="Times New Roman"/>
              </a:rPr>
              <a:t>+ </a:t>
            </a:r>
            <a:r>
              <a:rPr sz="2000" b="1" spc="65" dirty="0">
                <a:latin typeface="Times New Roman"/>
                <a:cs typeface="Times New Roman"/>
              </a:rPr>
              <a:t>...+ </a:t>
            </a:r>
            <a:r>
              <a:rPr sz="2000" b="1" spc="75" dirty="0">
                <a:latin typeface="Times New Roman"/>
                <a:cs typeface="Times New Roman"/>
              </a:rPr>
              <a:t>(.03)(0.35) </a:t>
            </a:r>
            <a:r>
              <a:rPr sz="2000" b="1" spc="110" dirty="0">
                <a:latin typeface="Times New Roman"/>
                <a:cs typeface="Times New Roman"/>
              </a:rPr>
              <a:t>=</a:t>
            </a:r>
            <a:r>
              <a:rPr sz="2000" b="1" spc="140" dirty="0">
                <a:latin typeface="Times New Roman"/>
                <a:cs typeface="Times New Roman"/>
              </a:rPr>
              <a:t> </a:t>
            </a:r>
            <a:r>
              <a:rPr sz="2000" b="1" spc="85" dirty="0">
                <a:latin typeface="Times New Roman"/>
                <a:cs typeface="Times New Roman"/>
              </a:rPr>
              <a:t>0.05</a:t>
            </a:r>
            <a:endParaRPr sz="20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0145" y="124767"/>
            <a:ext cx="9537218" cy="56682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Example </a:t>
            </a:r>
            <a:r>
              <a:rPr sz="3600" dirty="0"/>
              <a:t>of </a:t>
            </a:r>
            <a:r>
              <a:rPr sz="3600" spc="-10" dirty="0"/>
              <a:t>Downside </a:t>
            </a:r>
            <a:r>
              <a:rPr sz="3600" dirty="0"/>
              <a:t>Risk </a:t>
            </a:r>
            <a:r>
              <a:rPr sz="3600" spc="-10" dirty="0"/>
              <a:t>Measures</a:t>
            </a:r>
            <a:r>
              <a:rPr sz="3600" spc="-40" dirty="0"/>
              <a:t> </a:t>
            </a:r>
            <a:r>
              <a:rPr sz="3600" dirty="0"/>
              <a:t>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1904" y="1073144"/>
            <a:ext cx="9890013" cy="733983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215"/>
              </a:spcBef>
            </a:pPr>
            <a:r>
              <a:rPr sz="2000" spc="45" dirty="0">
                <a:latin typeface="Times New Roman"/>
                <a:cs typeface="Times New Roman"/>
              </a:rPr>
              <a:t>Clearly, </a:t>
            </a:r>
            <a:r>
              <a:rPr sz="2000" spc="55" dirty="0">
                <a:latin typeface="Times New Roman"/>
                <a:cs typeface="Times New Roman"/>
              </a:rPr>
              <a:t>however, </a:t>
            </a:r>
            <a:r>
              <a:rPr sz="2000" spc="50" dirty="0">
                <a:latin typeface="Times New Roman"/>
                <a:cs typeface="Times New Roman"/>
              </a:rPr>
              <a:t>these </a:t>
            </a:r>
            <a:r>
              <a:rPr sz="2000" spc="45" dirty="0">
                <a:latin typeface="Times New Roman"/>
                <a:cs typeface="Times New Roman"/>
              </a:rPr>
              <a:t>portfolios </a:t>
            </a:r>
            <a:r>
              <a:rPr sz="2000" spc="55" dirty="0">
                <a:latin typeface="Times New Roman"/>
                <a:cs typeface="Times New Roman"/>
              </a:rPr>
              <a:t>would be </a:t>
            </a:r>
            <a:r>
              <a:rPr sz="2000" spc="60" dirty="0">
                <a:latin typeface="Times New Roman"/>
                <a:cs typeface="Times New Roman"/>
              </a:rPr>
              <a:t>viewed </a:t>
            </a:r>
            <a:r>
              <a:rPr sz="2000" spc="45" dirty="0">
                <a:latin typeface="Times New Roman"/>
                <a:cs typeface="Times New Roman"/>
              </a:rPr>
              <a:t>differently </a:t>
            </a:r>
            <a:r>
              <a:rPr sz="2000" spc="75" dirty="0">
                <a:latin typeface="Times New Roman"/>
                <a:cs typeface="Times New Roman"/>
              </a:rPr>
              <a:t>by </a:t>
            </a:r>
            <a:r>
              <a:rPr sz="2000" spc="45" dirty="0">
                <a:latin typeface="Times New Roman"/>
                <a:cs typeface="Times New Roman"/>
              </a:rPr>
              <a:t>different investors. </a:t>
            </a:r>
            <a:r>
              <a:rPr lang="en-US" sz="2000" spc="70" dirty="0">
                <a:latin typeface="Times New Roman"/>
                <a:cs typeface="Times New Roman"/>
              </a:rPr>
              <a:t>Th</a:t>
            </a:r>
            <a:r>
              <a:rPr lang="en-US" sz="2000" spc="45" dirty="0">
                <a:latin typeface="Times New Roman"/>
                <a:cs typeface="Times New Roman"/>
              </a:rPr>
              <a:t>e</a:t>
            </a:r>
            <a:r>
              <a:rPr lang="en-US" sz="2000" spc="60" dirty="0">
                <a:latin typeface="Times New Roman"/>
                <a:cs typeface="Times New Roman"/>
              </a:rPr>
              <a:t>s</a:t>
            </a:r>
            <a:r>
              <a:rPr lang="en-US" sz="2000" spc="55" dirty="0">
                <a:latin typeface="Times New Roman"/>
                <a:cs typeface="Times New Roman"/>
              </a:rPr>
              <a:t>e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spc="50" dirty="0">
                <a:latin typeface="Times New Roman"/>
                <a:cs typeface="Times New Roman"/>
              </a:rPr>
              <a:t>nuances </a:t>
            </a:r>
            <a:r>
              <a:rPr sz="2000" spc="45" dirty="0">
                <a:latin typeface="Times New Roman"/>
                <a:cs typeface="Times New Roman"/>
              </a:rPr>
              <a:t>are best </a:t>
            </a:r>
            <a:r>
              <a:rPr sz="2000" spc="55" dirty="0">
                <a:latin typeface="Times New Roman"/>
                <a:cs typeface="Times New Roman"/>
              </a:rPr>
              <a:t>captured </a:t>
            </a:r>
            <a:r>
              <a:rPr sz="2000" spc="65" dirty="0">
                <a:latin typeface="Times New Roman"/>
                <a:cs typeface="Times New Roman"/>
              </a:rPr>
              <a:t>by </a:t>
            </a:r>
            <a:r>
              <a:rPr sz="2000" spc="55" dirty="0">
                <a:latin typeface="Times New Roman"/>
                <a:cs typeface="Times New Roman"/>
              </a:rPr>
              <a:t>measures </a:t>
            </a:r>
            <a:r>
              <a:rPr sz="2000" spc="50" dirty="0">
                <a:latin typeface="Times New Roman"/>
                <a:cs typeface="Times New Roman"/>
              </a:rPr>
              <a:t>of </a:t>
            </a:r>
            <a:r>
              <a:rPr sz="2000" spc="45" dirty="0">
                <a:latin typeface="Times New Roman"/>
                <a:cs typeface="Times New Roman"/>
              </a:rPr>
              <a:t>return </a:t>
            </a:r>
            <a:r>
              <a:rPr sz="2000" spc="50" dirty="0">
                <a:latin typeface="Times New Roman"/>
                <a:cs typeface="Times New Roman"/>
              </a:rPr>
              <a:t>dispersion </a:t>
            </a:r>
            <a:r>
              <a:rPr sz="2000" spc="35" dirty="0">
                <a:latin typeface="Times New Roman"/>
                <a:cs typeface="Times New Roman"/>
              </a:rPr>
              <a:t>(i.e.,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spc="40" dirty="0">
                <a:latin typeface="Times New Roman"/>
                <a:cs typeface="Times New Roman"/>
              </a:rPr>
              <a:t>risk).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0145" y="2170673"/>
            <a:ext cx="9195140" cy="4033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36010">
              <a:spcBef>
                <a:spcPts val="100"/>
              </a:spcBef>
            </a:pPr>
            <a:r>
              <a:rPr sz="2400" b="1" u="sng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1.</a:t>
            </a:r>
            <a:r>
              <a:rPr sz="2400" b="1" u="sng" spc="4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Variance</a:t>
            </a:r>
            <a:endParaRPr sz="2400" b="1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6000"/>
              </a:lnSpc>
            </a:pPr>
            <a:r>
              <a:rPr sz="2000" spc="65" dirty="0">
                <a:latin typeface="Times New Roman"/>
                <a:cs typeface="Times New Roman"/>
              </a:rPr>
              <a:t>As </a:t>
            </a:r>
            <a:r>
              <a:rPr sz="2000" spc="45" dirty="0">
                <a:latin typeface="Times New Roman"/>
                <a:cs typeface="Times New Roman"/>
              </a:rPr>
              <a:t>seen </a:t>
            </a:r>
            <a:r>
              <a:rPr sz="2000" spc="40" dirty="0">
                <a:latin typeface="Times New Roman"/>
                <a:cs typeface="Times New Roman"/>
              </a:rPr>
              <a:t>earlier, </a:t>
            </a:r>
            <a:r>
              <a:rPr sz="2000" spc="45" dirty="0">
                <a:latin typeface="Times New Roman"/>
                <a:cs typeface="Times New Roman"/>
              </a:rPr>
              <a:t>this </a:t>
            </a:r>
            <a:r>
              <a:rPr sz="2000" spc="40" dirty="0">
                <a:latin typeface="Times New Roman"/>
                <a:cs typeface="Times New Roman"/>
              </a:rPr>
              <a:t>is </a:t>
            </a:r>
            <a:r>
              <a:rPr sz="2000" spc="50" dirty="0">
                <a:latin typeface="Times New Roman"/>
                <a:cs typeface="Times New Roman"/>
              </a:rPr>
              <a:t>the </a:t>
            </a:r>
            <a:r>
              <a:rPr sz="2000" spc="45" dirty="0">
                <a:latin typeface="Times New Roman"/>
                <a:cs typeface="Times New Roman"/>
              </a:rPr>
              <a:t>traditional </a:t>
            </a:r>
            <a:r>
              <a:rPr sz="2000" spc="55" dirty="0">
                <a:latin typeface="Times New Roman"/>
                <a:cs typeface="Times New Roman"/>
              </a:rPr>
              <a:t>measure </a:t>
            </a:r>
            <a:r>
              <a:rPr sz="2000" spc="50" dirty="0">
                <a:latin typeface="Times New Roman"/>
                <a:cs typeface="Times New Roman"/>
              </a:rPr>
              <a:t>of </a:t>
            </a:r>
            <a:r>
              <a:rPr sz="2000" spc="40" dirty="0">
                <a:latin typeface="Times New Roman"/>
                <a:cs typeface="Times New Roman"/>
              </a:rPr>
              <a:t>risk, </a:t>
            </a:r>
            <a:r>
              <a:rPr sz="2000" spc="45" dirty="0">
                <a:latin typeface="Times New Roman"/>
                <a:cs typeface="Times New Roman"/>
              </a:rPr>
              <a:t>calculated </a:t>
            </a:r>
            <a:r>
              <a:rPr sz="2000" spc="55" dirty="0">
                <a:latin typeface="Times New Roman"/>
                <a:cs typeface="Times New Roman"/>
              </a:rPr>
              <a:t>the </a:t>
            </a:r>
            <a:r>
              <a:rPr sz="2000" spc="65" dirty="0">
                <a:latin typeface="Times New Roman"/>
                <a:cs typeface="Times New Roman"/>
              </a:rPr>
              <a:t>sum </a:t>
            </a:r>
            <a:r>
              <a:rPr sz="2000" spc="50" dirty="0">
                <a:latin typeface="Times New Roman"/>
                <a:cs typeface="Times New Roman"/>
              </a:rPr>
              <a:t>of the </a:t>
            </a:r>
            <a:r>
              <a:rPr sz="2000" spc="55" dirty="0">
                <a:latin typeface="Times New Roman"/>
                <a:cs typeface="Times New Roman"/>
              </a:rPr>
              <a:t>weighted </a:t>
            </a:r>
            <a:r>
              <a:rPr sz="2000" spc="50" dirty="0">
                <a:latin typeface="Times New Roman"/>
                <a:cs typeface="Times New Roman"/>
              </a:rPr>
              <a:t>squared  </a:t>
            </a:r>
            <a:r>
              <a:rPr sz="2000" spc="45" dirty="0">
                <a:latin typeface="Times New Roman"/>
                <a:cs typeface="Times New Roman"/>
              </a:rPr>
              <a:t>differences </a:t>
            </a:r>
            <a:r>
              <a:rPr sz="2000" spc="50" dirty="0">
                <a:latin typeface="Times New Roman"/>
                <a:cs typeface="Times New Roman"/>
              </a:rPr>
              <a:t>of the potential </a:t>
            </a:r>
            <a:r>
              <a:rPr sz="2000" spc="45" dirty="0">
                <a:latin typeface="Times New Roman"/>
                <a:cs typeface="Times New Roman"/>
              </a:rPr>
              <a:t>returns </a:t>
            </a:r>
            <a:r>
              <a:rPr sz="2000" spc="55" dirty="0">
                <a:latin typeface="Times New Roman"/>
                <a:cs typeface="Times New Roman"/>
              </a:rPr>
              <a:t>from </a:t>
            </a:r>
            <a:r>
              <a:rPr sz="2000" spc="50" dirty="0">
                <a:latin typeface="Times New Roman"/>
                <a:cs typeface="Times New Roman"/>
              </a:rPr>
              <a:t>the expected </a:t>
            </a:r>
            <a:r>
              <a:rPr sz="2000" spc="60" dirty="0">
                <a:latin typeface="Times New Roman"/>
                <a:cs typeface="Times New Roman"/>
              </a:rPr>
              <a:t>outcome </a:t>
            </a:r>
            <a:r>
              <a:rPr sz="2000" spc="50" dirty="0">
                <a:latin typeface="Times New Roman"/>
                <a:cs typeface="Times New Roman"/>
              </a:rPr>
              <a:t>of </a:t>
            </a:r>
            <a:r>
              <a:rPr sz="2000" spc="55" dirty="0">
                <a:latin typeface="Times New Roman"/>
                <a:cs typeface="Times New Roman"/>
              </a:rPr>
              <a:t>a </a:t>
            </a:r>
            <a:r>
              <a:rPr sz="2000" spc="50" dirty="0">
                <a:latin typeface="Times New Roman"/>
                <a:cs typeface="Times New Roman"/>
              </a:rPr>
              <a:t>probability </a:t>
            </a:r>
            <a:r>
              <a:rPr sz="2000" spc="45" dirty="0">
                <a:latin typeface="Times New Roman"/>
                <a:cs typeface="Times New Roman"/>
              </a:rPr>
              <a:t>distribution. </a:t>
            </a:r>
            <a:r>
              <a:rPr sz="2000" spc="55" dirty="0">
                <a:latin typeface="Times New Roman"/>
                <a:cs typeface="Times New Roman"/>
              </a:rPr>
              <a:t>For </a:t>
            </a:r>
            <a:r>
              <a:rPr sz="2000" spc="50" dirty="0">
                <a:latin typeface="Times New Roman"/>
                <a:cs typeface="Times New Roman"/>
              </a:rPr>
              <a:t>these </a:t>
            </a:r>
            <a:r>
              <a:rPr sz="2000" spc="60" dirty="0">
                <a:latin typeface="Times New Roman"/>
                <a:cs typeface="Times New Roman"/>
              </a:rPr>
              <a:t>two </a:t>
            </a:r>
            <a:r>
              <a:rPr sz="2000" spc="45" dirty="0">
                <a:latin typeface="Times New Roman"/>
                <a:cs typeface="Times New Roman"/>
              </a:rPr>
              <a:t>portfolios </a:t>
            </a:r>
            <a:r>
              <a:rPr sz="2000" spc="50" dirty="0">
                <a:latin typeface="Times New Roman"/>
                <a:cs typeface="Times New Roman"/>
              </a:rPr>
              <a:t>the </a:t>
            </a:r>
            <a:r>
              <a:rPr sz="2000" spc="45" dirty="0">
                <a:latin typeface="Times New Roman"/>
                <a:cs typeface="Times New Roman"/>
              </a:rPr>
              <a:t>calculations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40" dirty="0">
                <a:latin typeface="Times New Roman"/>
                <a:cs typeface="Times New Roman"/>
              </a:rPr>
              <a:t>are:</a:t>
            </a:r>
            <a:endParaRPr sz="2000" dirty="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 algn="just"/>
            <a:r>
              <a:rPr sz="2000" b="1" spc="50" dirty="0">
                <a:latin typeface="Times New Roman"/>
                <a:cs typeface="Times New Roman"/>
              </a:rPr>
              <a:t>(Var)</a:t>
            </a:r>
            <a:r>
              <a:rPr sz="2400" b="1" spc="75" baseline="-12626" dirty="0">
                <a:latin typeface="Times New Roman"/>
                <a:cs typeface="Times New Roman"/>
              </a:rPr>
              <a:t>1</a:t>
            </a:r>
            <a:r>
              <a:rPr sz="2400" spc="75" baseline="-12626" dirty="0">
                <a:latin typeface="Times New Roman"/>
                <a:cs typeface="Times New Roman"/>
              </a:rPr>
              <a:t> </a:t>
            </a:r>
            <a:r>
              <a:rPr sz="2000" spc="70" dirty="0">
                <a:latin typeface="Times New Roman"/>
                <a:cs typeface="Times New Roman"/>
              </a:rPr>
              <a:t>= </a:t>
            </a:r>
            <a:r>
              <a:rPr sz="2000" spc="45" dirty="0">
                <a:latin typeface="Times New Roman"/>
                <a:cs typeface="Times New Roman"/>
              </a:rPr>
              <a:t>(.05)[-0.15 </a:t>
            </a:r>
            <a:r>
              <a:rPr sz="2000" spc="40" dirty="0">
                <a:latin typeface="Times New Roman"/>
                <a:cs typeface="Times New Roman"/>
              </a:rPr>
              <a:t>- </a:t>
            </a:r>
            <a:r>
              <a:rPr sz="2000" spc="55" dirty="0">
                <a:latin typeface="Times New Roman"/>
                <a:cs typeface="Times New Roman"/>
              </a:rPr>
              <a:t>0.05]</a:t>
            </a:r>
            <a:r>
              <a:rPr sz="2400" spc="82" baseline="20202" dirty="0">
                <a:latin typeface="Times New Roman"/>
                <a:cs typeface="Times New Roman"/>
              </a:rPr>
              <a:t>2 </a:t>
            </a:r>
            <a:r>
              <a:rPr sz="2000" spc="70" dirty="0">
                <a:latin typeface="Times New Roman"/>
                <a:cs typeface="Times New Roman"/>
              </a:rPr>
              <a:t>+ </a:t>
            </a:r>
            <a:r>
              <a:rPr sz="2000" spc="45" dirty="0">
                <a:latin typeface="Times New Roman"/>
                <a:cs typeface="Times New Roman"/>
              </a:rPr>
              <a:t>(.08)[-0.10 </a:t>
            </a:r>
            <a:r>
              <a:rPr sz="2000" spc="40" dirty="0">
                <a:latin typeface="Times New Roman"/>
                <a:cs typeface="Times New Roman"/>
              </a:rPr>
              <a:t>- </a:t>
            </a:r>
            <a:r>
              <a:rPr sz="2000" spc="50" dirty="0">
                <a:latin typeface="Times New Roman"/>
                <a:cs typeface="Times New Roman"/>
              </a:rPr>
              <a:t>0.05]</a:t>
            </a:r>
            <a:r>
              <a:rPr sz="2400" spc="75" baseline="20202" dirty="0">
                <a:latin typeface="Times New Roman"/>
                <a:cs typeface="Times New Roman"/>
              </a:rPr>
              <a:t>2 </a:t>
            </a:r>
            <a:r>
              <a:rPr sz="2000" spc="70" dirty="0">
                <a:latin typeface="Times New Roman"/>
                <a:cs typeface="Times New Roman"/>
              </a:rPr>
              <a:t>+ </a:t>
            </a:r>
            <a:r>
              <a:rPr sz="2000" spc="30" dirty="0">
                <a:latin typeface="Times New Roman"/>
                <a:cs typeface="Times New Roman"/>
              </a:rPr>
              <a:t>... </a:t>
            </a:r>
            <a:r>
              <a:rPr sz="2000" spc="70" dirty="0">
                <a:latin typeface="Times New Roman"/>
                <a:cs typeface="Times New Roman"/>
              </a:rPr>
              <a:t>+ </a:t>
            </a:r>
            <a:r>
              <a:rPr sz="2000" spc="50" dirty="0">
                <a:latin typeface="Times New Roman"/>
                <a:cs typeface="Times New Roman"/>
              </a:rPr>
              <a:t>(.05)[0.25 </a:t>
            </a:r>
            <a:r>
              <a:rPr sz="2000" spc="40" dirty="0">
                <a:latin typeface="Times New Roman"/>
                <a:cs typeface="Times New Roman"/>
              </a:rPr>
              <a:t>- </a:t>
            </a:r>
            <a:r>
              <a:rPr sz="2000" spc="55" dirty="0">
                <a:latin typeface="Times New Roman"/>
                <a:cs typeface="Times New Roman"/>
              </a:rPr>
              <a:t>0.05]</a:t>
            </a:r>
            <a:r>
              <a:rPr sz="2400" spc="82" baseline="20202" dirty="0">
                <a:latin typeface="Times New Roman"/>
                <a:cs typeface="Times New Roman"/>
              </a:rPr>
              <a:t>2 </a:t>
            </a:r>
            <a:r>
              <a:rPr sz="2000" spc="70" dirty="0">
                <a:latin typeface="Times New Roman"/>
                <a:cs typeface="Times New Roman"/>
              </a:rPr>
              <a:t>=</a:t>
            </a:r>
            <a:r>
              <a:rPr sz="2000" spc="-254" dirty="0">
                <a:latin typeface="Times New Roman"/>
                <a:cs typeface="Times New Roman"/>
              </a:rPr>
              <a:t> </a:t>
            </a:r>
            <a:r>
              <a:rPr sz="2000" spc="55" dirty="0">
                <a:latin typeface="Times New Roman"/>
                <a:cs typeface="Times New Roman"/>
              </a:rPr>
              <a:t>0.0108</a:t>
            </a:r>
            <a:endParaRPr sz="2000" dirty="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 algn="just"/>
            <a:r>
              <a:rPr sz="2000" spc="55" dirty="0">
                <a:latin typeface="Times New Roman"/>
                <a:cs typeface="Times New Roman"/>
              </a:rPr>
              <a:t>and</a:t>
            </a:r>
            <a:endParaRPr sz="20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 algn="just"/>
            <a:r>
              <a:rPr sz="2000" b="1" spc="50" dirty="0">
                <a:latin typeface="Times New Roman"/>
                <a:cs typeface="Times New Roman"/>
              </a:rPr>
              <a:t>(Var)</a:t>
            </a:r>
            <a:r>
              <a:rPr sz="2400" b="1" spc="75" baseline="-12626" dirty="0">
                <a:latin typeface="Times New Roman"/>
                <a:cs typeface="Times New Roman"/>
              </a:rPr>
              <a:t>2 </a:t>
            </a:r>
            <a:r>
              <a:rPr sz="2000" spc="70" dirty="0">
                <a:latin typeface="Times New Roman"/>
                <a:cs typeface="Times New Roman"/>
              </a:rPr>
              <a:t>= </a:t>
            </a:r>
            <a:r>
              <a:rPr sz="2000" spc="45" dirty="0">
                <a:latin typeface="Times New Roman"/>
                <a:cs typeface="Times New Roman"/>
              </a:rPr>
              <a:t>(.25)[-0.05 </a:t>
            </a:r>
            <a:r>
              <a:rPr sz="2000" spc="40" dirty="0">
                <a:latin typeface="Times New Roman"/>
                <a:cs typeface="Times New Roman"/>
              </a:rPr>
              <a:t>- </a:t>
            </a:r>
            <a:r>
              <a:rPr sz="2000" spc="55" dirty="0">
                <a:latin typeface="Times New Roman"/>
                <a:cs typeface="Times New Roman"/>
              </a:rPr>
              <a:t>0.05]</a:t>
            </a:r>
            <a:r>
              <a:rPr sz="2400" spc="82" baseline="20202" dirty="0">
                <a:latin typeface="Times New Roman"/>
                <a:cs typeface="Times New Roman"/>
              </a:rPr>
              <a:t>2 </a:t>
            </a:r>
            <a:r>
              <a:rPr sz="2000" spc="70" dirty="0">
                <a:latin typeface="Times New Roman"/>
                <a:cs typeface="Times New Roman"/>
              </a:rPr>
              <a:t>+ </a:t>
            </a:r>
            <a:r>
              <a:rPr sz="2000" spc="50" dirty="0">
                <a:latin typeface="Times New Roman"/>
                <a:cs typeface="Times New Roman"/>
              </a:rPr>
              <a:t>(.35)[0.00 </a:t>
            </a:r>
            <a:r>
              <a:rPr sz="2000" spc="40" dirty="0">
                <a:latin typeface="Times New Roman"/>
                <a:cs typeface="Times New Roman"/>
              </a:rPr>
              <a:t>- </a:t>
            </a:r>
            <a:r>
              <a:rPr sz="2000" spc="50" dirty="0">
                <a:latin typeface="Times New Roman"/>
                <a:cs typeface="Times New Roman"/>
              </a:rPr>
              <a:t>0.05]</a:t>
            </a:r>
            <a:r>
              <a:rPr sz="2400" spc="75" baseline="20202" dirty="0">
                <a:latin typeface="Times New Roman"/>
                <a:cs typeface="Times New Roman"/>
              </a:rPr>
              <a:t>2 </a:t>
            </a:r>
            <a:r>
              <a:rPr sz="2000" spc="70" dirty="0">
                <a:latin typeface="Times New Roman"/>
                <a:cs typeface="Times New Roman"/>
              </a:rPr>
              <a:t>+ </a:t>
            </a:r>
            <a:r>
              <a:rPr sz="2000" spc="30" dirty="0">
                <a:latin typeface="Times New Roman"/>
                <a:cs typeface="Times New Roman"/>
              </a:rPr>
              <a:t>... </a:t>
            </a:r>
            <a:r>
              <a:rPr sz="2000" spc="70" dirty="0">
                <a:latin typeface="Times New Roman"/>
                <a:cs typeface="Times New Roman"/>
              </a:rPr>
              <a:t>+ </a:t>
            </a:r>
            <a:r>
              <a:rPr sz="2000" spc="50" dirty="0">
                <a:latin typeface="Times New Roman"/>
                <a:cs typeface="Times New Roman"/>
              </a:rPr>
              <a:t>(.03)[0.35 </a:t>
            </a:r>
            <a:r>
              <a:rPr sz="2000" spc="40" dirty="0">
                <a:latin typeface="Times New Roman"/>
                <a:cs typeface="Times New Roman"/>
              </a:rPr>
              <a:t>- </a:t>
            </a:r>
            <a:r>
              <a:rPr sz="2000" spc="55" dirty="0">
                <a:latin typeface="Times New Roman"/>
                <a:cs typeface="Times New Roman"/>
              </a:rPr>
              <a:t>0.05]</a:t>
            </a:r>
            <a:r>
              <a:rPr sz="2400" spc="82" baseline="20202" dirty="0">
                <a:latin typeface="Times New Roman"/>
                <a:cs typeface="Times New Roman"/>
              </a:rPr>
              <a:t>2 </a:t>
            </a:r>
            <a:r>
              <a:rPr sz="2000" spc="70" dirty="0">
                <a:latin typeface="Times New Roman"/>
                <a:cs typeface="Times New Roman"/>
              </a:rPr>
              <a:t>=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55" dirty="0">
                <a:latin typeface="Times New Roman"/>
                <a:cs typeface="Times New Roman"/>
              </a:rPr>
              <a:t>0.0114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800" dirty="0">
              <a:latin typeface="Times New Roman"/>
              <a:cs typeface="Times New Roman"/>
            </a:endParaRPr>
          </a:p>
          <a:p>
            <a:pPr marL="12700" algn="just">
              <a:spcBef>
                <a:spcPts val="1365"/>
              </a:spcBef>
            </a:pPr>
            <a:r>
              <a:rPr sz="2000" spc="55" dirty="0">
                <a:latin typeface="Times New Roman"/>
                <a:cs typeface="Times New Roman"/>
              </a:rPr>
              <a:t>Taking the </a:t>
            </a:r>
            <a:r>
              <a:rPr sz="2000" spc="50" dirty="0">
                <a:latin typeface="Times New Roman"/>
                <a:cs typeface="Times New Roman"/>
              </a:rPr>
              <a:t>square roots </a:t>
            </a:r>
            <a:r>
              <a:rPr sz="2000" spc="55" dirty="0">
                <a:latin typeface="Times New Roman"/>
                <a:cs typeface="Times New Roman"/>
              </a:rPr>
              <a:t>of </a:t>
            </a:r>
            <a:r>
              <a:rPr sz="2000" spc="45" dirty="0">
                <a:latin typeface="Times New Roman"/>
                <a:cs typeface="Times New Roman"/>
              </a:rPr>
              <a:t>these </a:t>
            </a:r>
            <a:r>
              <a:rPr sz="2000" spc="50" dirty="0">
                <a:latin typeface="Times New Roman"/>
                <a:cs typeface="Times New Roman"/>
              </a:rPr>
              <a:t>values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spc="45" dirty="0">
                <a:latin typeface="Times New Roman"/>
                <a:cs typeface="Times New Roman"/>
              </a:rPr>
              <a:t>leaves: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32870" y="6241562"/>
            <a:ext cx="193484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70" dirty="0">
                <a:solidFill>
                  <a:srgbClr val="FF0000"/>
                </a:solidFill>
                <a:latin typeface="Times New Roman"/>
                <a:cs typeface="Times New Roman"/>
              </a:rPr>
              <a:t>SD</a:t>
            </a:r>
            <a:r>
              <a:rPr sz="2000" spc="104" baseline="-12626" dirty="0">
                <a:solidFill>
                  <a:srgbClr val="FF0000"/>
                </a:solidFill>
                <a:latin typeface="Times New Roman"/>
                <a:cs typeface="Times New Roman"/>
              </a:rPr>
              <a:t>1 </a:t>
            </a:r>
            <a:r>
              <a:rPr spc="70" dirty="0">
                <a:solidFill>
                  <a:srgbClr val="FF0000"/>
                </a:solidFill>
                <a:latin typeface="Times New Roman"/>
                <a:cs typeface="Times New Roman"/>
              </a:rPr>
              <a:t>=</a:t>
            </a:r>
            <a:r>
              <a:rPr spc="5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pc="60" dirty="0">
                <a:solidFill>
                  <a:srgbClr val="FF0000"/>
                </a:solidFill>
                <a:latin typeface="Times New Roman"/>
                <a:cs typeface="Times New Roman"/>
              </a:rPr>
              <a:t>10.39%</a:t>
            </a:r>
            <a:endParaRPr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21066" y="6241562"/>
            <a:ext cx="278225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19760" algn="l"/>
              </a:tabLst>
            </a:pPr>
            <a:r>
              <a:rPr spc="55" dirty="0">
                <a:solidFill>
                  <a:srgbClr val="FF0000"/>
                </a:solidFill>
                <a:latin typeface="Times New Roman"/>
                <a:cs typeface="Times New Roman"/>
              </a:rPr>
              <a:t>and	</a:t>
            </a:r>
            <a:r>
              <a:rPr spc="70" dirty="0">
                <a:solidFill>
                  <a:srgbClr val="FF0000"/>
                </a:solidFill>
                <a:latin typeface="Times New Roman"/>
                <a:cs typeface="Times New Roman"/>
              </a:rPr>
              <a:t>SD</a:t>
            </a:r>
            <a:r>
              <a:rPr sz="2000" spc="104" baseline="-12626" dirty="0">
                <a:solidFill>
                  <a:srgbClr val="FF0000"/>
                </a:solidFill>
                <a:latin typeface="Times New Roman"/>
                <a:cs typeface="Times New Roman"/>
              </a:rPr>
              <a:t>2 </a:t>
            </a:r>
            <a:r>
              <a:rPr spc="70" dirty="0">
                <a:solidFill>
                  <a:srgbClr val="FF0000"/>
                </a:solidFill>
                <a:latin typeface="Times New Roman"/>
                <a:cs typeface="Times New Roman"/>
              </a:rPr>
              <a:t>=</a:t>
            </a:r>
            <a:r>
              <a:rPr spc="5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pc="60" dirty="0">
                <a:solidFill>
                  <a:srgbClr val="FF0000"/>
                </a:solidFill>
                <a:latin typeface="Times New Roman"/>
                <a:cs typeface="Times New Roman"/>
              </a:rPr>
              <a:t>10.65%</a:t>
            </a:r>
            <a:endParaRPr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8940" y="155544"/>
            <a:ext cx="8564245" cy="505267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Example </a:t>
            </a:r>
            <a:r>
              <a:rPr sz="3200" dirty="0"/>
              <a:t>of </a:t>
            </a:r>
            <a:r>
              <a:rPr sz="3200" spc="-10" dirty="0"/>
              <a:t>Downside </a:t>
            </a:r>
            <a:r>
              <a:rPr sz="3200" dirty="0"/>
              <a:t>Risk </a:t>
            </a:r>
            <a:r>
              <a:rPr sz="3200" spc="-10" dirty="0"/>
              <a:t>Measures</a:t>
            </a:r>
            <a:r>
              <a:rPr sz="3200" spc="-35" dirty="0"/>
              <a:t> </a:t>
            </a:r>
            <a:r>
              <a:rPr sz="3200" dirty="0"/>
              <a:t>(cont.):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534572" y="1021382"/>
            <a:ext cx="11141613" cy="559319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6350" algn="ctr">
              <a:spcBef>
                <a:spcPts val="114"/>
              </a:spcBef>
            </a:pPr>
            <a:r>
              <a:rPr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2. </a:t>
            </a:r>
            <a:r>
              <a:rPr b="1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Semi-Variance</a:t>
            </a:r>
            <a:endParaRPr b="1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dirty="0">
              <a:latin typeface="Times New Roman"/>
              <a:cs typeface="Times New Roman"/>
            </a:endParaRPr>
          </a:p>
          <a:p>
            <a:pPr marL="12700" marR="5080">
              <a:lnSpc>
                <a:spcPts val="1860"/>
              </a:lnSpc>
            </a:pPr>
            <a:r>
              <a:rPr sz="2000" spc="-40" dirty="0">
                <a:latin typeface="Times New Roman"/>
                <a:cs typeface="Times New Roman"/>
              </a:rPr>
              <a:t>The </a:t>
            </a:r>
            <a:r>
              <a:rPr sz="2000" spc="-35" dirty="0">
                <a:latin typeface="Times New Roman"/>
                <a:cs typeface="Times New Roman"/>
              </a:rPr>
              <a:t>semi-variance </a:t>
            </a:r>
            <a:r>
              <a:rPr sz="2000" spc="-30" dirty="0">
                <a:latin typeface="Times New Roman"/>
                <a:cs typeface="Times New Roman"/>
              </a:rPr>
              <a:t>adjusts the </a:t>
            </a:r>
            <a:r>
              <a:rPr sz="2000" spc="-35" dirty="0">
                <a:latin typeface="Times New Roman"/>
                <a:cs typeface="Times New Roman"/>
              </a:rPr>
              <a:t>variance </a:t>
            </a:r>
            <a:r>
              <a:rPr sz="2000" spc="-25" dirty="0">
                <a:latin typeface="Times New Roman"/>
                <a:cs typeface="Times New Roman"/>
              </a:rPr>
              <a:t>by </a:t>
            </a:r>
            <a:r>
              <a:rPr sz="2000" spc="-35" dirty="0">
                <a:latin typeface="Times New Roman"/>
                <a:cs typeface="Times New Roman"/>
              </a:rPr>
              <a:t>considering </a:t>
            </a:r>
            <a:r>
              <a:rPr sz="2000" spc="-30" dirty="0">
                <a:latin typeface="Times New Roman"/>
                <a:cs typeface="Times New Roman"/>
              </a:rPr>
              <a:t>only those potential </a:t>
            </a:r>
            <a:r>
              <a:rPr sz="2000" spc="-40" dirty="0">
                <a:latin typeface="Times New Roman"/>
                <a:cs typeface="Times New Roman"/>
              </a:rPr>
              <a:t>outcomes </a:t>
            </a:r>
            <a:r>
              <a:rPr sz="2000" spc="-30" dirty="0">
                <a:latin typeface="Times New Roman"/>
                <a:cs typeface="Times New Roman"/>
              </a:rPr>
              <a:t>that </a:t>
            </a:r>
            <a:r>
              <a:rPr sz="2000" spc="-25" dirty="0">
                <a:latin typeface="Times New Roman"/>
                <a:cs typeface="Times New Roman"/>
              </a:rPr>
              <a:t>fall  </a:t>
            </a:r>
            <a:r>
              <a:rPr sz="2000" spc="-40" dirty="0">
                <a:latin typeface="Times New Roman"/>
                <a:cs typeface="Times New Roman"/>
              </a:rPr>
              <a:t>below </a:t>
            </a:r>
            <a:r>
              <a:rPr sz="2000" spc="-30" dirty="0">
                <a:latin typeface="Times New Roman"/>
                <a:cs typeface="Times New Roman"/>
              </a:rPr>
              <a:t>the </a:t>
            </a:r>
            <a:r>
              <a:rPr sz="2000" spc="-35" dirty="0">
                <a:latin typeface="Times New Roman"/>
                <a:cs typeface="Times New Roman"/>
              </a:rPr>
              <a:t>expected </a:t>
            </a:r>
            <a:r>
              <a:rPr sz="2000" spc="-30" dirty="0">
                <a:latin typeface="Times New Roman"/>
                <a:cs typeface="Times New Roman"/>
              </a:rPr>
              <a:t>returns. </a:t>
            </a:r>
            <a:r>
              <a:rPr sz="2000" spc="-40" dirty="0">
                <a:latin typeface="Times New Roman"/>
                <a:cs typeface="Times New Roman"/>
              </a:rPr>
              <a:t>For </a:t>
            </a:r>
            <a:r>
              <a:rPr sz="2000" spc="-35" dirty="0">
                <a:latin typeface="Times New Roman"/>
                <a:cs typeface="Times New Roman"/>
              </a:rPr>
              <a:t>our </a:t>
            </a:r>
            <a:r>
              <a:rPr sz="2000" spc="-40" dirty="0">
                <a:latin typeface="Times New Roman"/>
                <a:cs typeface="Times New Roman"/>
              </a:rPr>
              <a:t>two </a:t>
            </a:r>
            <a:r>
              <a:rPr sz="2000" spc="-30" dirty="0">
                <a:latin typeface="Times New Roman"/>
                <a:cs typeface="Times New Roman"/>
              </a:rPr>
              <a:t>portfolios </a:t>
            </a:r>
            <a:r>
              <a:rPr sz="2000" spc="-45" dirty="0">
                <a:latin typeface="Times New Roman"/>
                <a:cs typeface="Times New Roman"/>
              </a:rPr>
              <a:t>we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have: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dirty="0">
              <a:latin typeface="Times New Roman"/>
              <a:cs typeface="Times New Roman"/>
            </a:endParaRPr>
          </a:p>
          <a:p>
            <a:pPr marL="303530"/>
            <a:r>
              <a:rPr sz="2000" b="1" spc="-35" dirty="0">
                <a:latin typeface="Times New Roman"/>
                <a:cs typeface="Times New Roman"/>
              </a:rPr>
              <a:t>(SemiVar)</a:t>
            </a:r>
            <a:r>
              <a:rPr sz="2400" b="1" spc="-52" baseline="-11574" dirty="0">
                <a:latin typeface="Times New Roman"/>
                <a:cs typeface="Times New Roman"/>
              </a:rPr>
              <a:t>1 </a:t>
            </a:r>
            <a:r>
              <a:rPr sz="2000" spc="-45" dirty="0">
                <a:latin typeface="Times New Roman"/>
                <a:cs typeface="Times New Roman"/>
              </a:rPr>
              <a:t>= </a:t>
            </a:r>
            <a:r>
              <a:rPr sz="2000" spc="-30" dirty="0">
                <a:latin typeface="Times New Roman"/>
                <a:cs typeface="Times New Roman"/>
              </a:rPr>
              <a:t>(.05)[-0.15 </a:t>
            </a:r>
            <a:r>
              <a:rPr sz="2000" spc="-25" dirty="0">
                <a:latin typeface="Times New Roman"/>
                <a:cs typeface="Times New Roman"/>
              </a:rPr>
              <a:t>- </a:t>
            </a:r>
            <a:r>
              <a:rPr sz="2000" spc="-30" dirty="0">
                <a:latin typeface="Times New Roman"/>
                <a:cs typeface="Times New Roman"/>
              </a:rPr>
              <a:t>0.05]</a:t>
            </a:r>
            <a:r>
              <a:rPr sz="2400" spc="-44" baseline="18518" dirty="0">
                <a:latin typeface="Times New Roman"/>
                <a:cs typeface="Times New Roman"/>
              </a:rPr>
              <a:t>2 </a:t>
            </a:r>
            <a:r>
              <a:rPr sz="2000" spc="-45" dirty="0">
                <a:latin typeface="Times New Roman"/>
                <a:cs typeface="Times New Roman"/>
              </a:rPr>
              <a:t>+ </a:t>
            </a:r>
            <a:r>
              <a:rPr sz="2000" spc="-30" dirty="0">
                <a:latin typeface="Times New Roman"/>
                <a:cs typeface="Times New Roman"/>
              </a:rPr>
              <a:t>(.08)[-0.10 </a:t>
            </a:r>
            <a:r>
              <a:rPr sz="2000" spc="-25" dirty="0">
                <a:latin typeface="Times New Roman"/>
                <a:cs typeface="Times New Roman"/>
              </a:rPr>
              <a:t>- </a:t>
            </a:r>
            <a:r>
              <a:rPr sz="2000" spc="-30" dirty="0">
                <a:latin typeface="Times New Roman"/>
                <a:cs typeface="Times New Roman"/>
              </a:rPr>
              <a:t>0.05]</a:t>
            </a:r>
            <a:r>
              <a:rPr sz="2400" spc="-44" baseline="18518" dirty="0">
                <a:latin typeface="Times New Roman"/>
                <a:cs typeface="Times New Roman"/>
              </a:rPr>
              <a:t>2 </a:t>
            </a:r>
            <a:r>
              <a:rPr sz="2000" spc="-45" dirty="0">
                <a:latin typeface="Times New Roman"/>
                <a:cs typeface="Times New Roman"/>
              </a:rPr>
              <a:t>+ </a:t>
            </a:r>
            <a:r>
              <a:rPr sz="2000" spc="-30" dirty="0">
                <a:latin typeface="Times New Roman"/>
                <a:cs typeface="Times New Roman"/>
              </a:rPr>
              <a:t>(.12)[-0.05 </a:t>
            </a:r>
            <a:r>
              <a:rPr sz="2000" spc="-25" dirty="0">
                <a:latin typeface="Times New Roman"/>
                <a:cs typeface="Times New Roman"/>
              </a:rPr>
              <a:t>- </a:t>
            </a:r>
            <a:r>
              <a:rPr sz="2000" spc="-30" dirty="0">
                <a:latin typeface="Times New Roman"/>
                <a:cs typeface="Times New Roman"/>
              </a:rPr>
              <a:t>0.05]</a:t>
            </a:r>
            <a:r>
              <a:rPr sz="2400" spc="-44" baseline="18518" dirty="0">
                <a:latin typeface="Times New Roman"/>
                <a:cs typeface="Times New Roman"/>
              </a:rPr>
              <a:t>2</a:t>
            </a:r>
            <a:r>
              <a:rPr sz="2400" spc="277" baseline="18518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+</a:t>
            </a:r>
            <a:endParaRPr sz="2000" dirty="0">
              <a:latin typeface="Times New Roman"/>
              <a:cs typeface="Times New Roman"/>
            </a:endParaRPr>
          </a:p>
          <a:p>
            <a:pPr marL="1760220">
              <a:spcBef>
                <a:spcPts val="685"/>
              </a:spcBef>
            </a:pPr>
            <a:r>
              <a:rPr sz="2000" spc="-30" dirty="0">
                <a:latin typeface="Times New Roman"/>
                <a:cs typeface="Times New Roman"/>
              </a:rPr>
              <a:t>(.16)[0.00 </a:t>
            </a:r>
            <a:r>
              <a:rPr sz="2000" spc="-25" dirty="0">
                <a:latin typeface="Times New Roman"/>
                <a:cs typeface="Times New Roman"/>
              </a:rPr>
              <a:t>- </a:t>
            </a:r>
            <a:r>
              <a:rPr sz="2000" spc="-30" dirty="0">
                <a:latin typeface="Times New Roman"/>
                <a:cs typeface="Times New Roman"/>
              </a:rPr>
              <a:t>0.05]</a:t>
            </a:r>
            <a:r>
              <a:rPr sz="2400" spc="-44" baseline="18518" dirty="0">
                <a:latin typeface="Times New Roman"/>
                <a:cs typeface="Times New Roman"/>
              </a:rPr>
              <a:t>2 </a:t>
            </a:r>
            <a:r>
              <a:rPr sz="2000" spc="-45" dirty="0">
                <a:latin typeface="Times New Roman"/>
                <a:cs typeface="Times New Roman"/>
              </a:rPr>
              <a:t>=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40" dirty="0">
                <a:latin typeface="Times New Roman"/>
                <a:cs typeface="Times New Roman"/>
              </a:rPr>
              <a:t>0.0054</a:t>
            </a:r>
            <a:endParaRPr sz="2000" dirty="0">
              <a:latin typeface="Times New Roman"/>
              <a:cs typeface="Times New Roman"/>
            </a:endParaRPr>
          </a:p>
          <a:p>
            <a:pPr marL="5715" algn="ctr"/>
            <a:endParaRPr lang="en-US" sz="2000" dirty="0">
              <a:latin typeface="Times New Roman"/>
              <a:cs typeface="Times New Roman"/>
            </a:endParaRPr>
          </a:p>
          <a:p>
            <a:pPr marL="5715" algn="ctr"/>
            <a:endParaRPr lang="en-IN" sz="2000" spc="-40" dirty="0">
              <a:latin typeface="Times New Roman"/>
              <a:cs typeface="Times New Roman"/>
            </a:endParaRPr>
          </a:p>
          <a:p>
            <a:pPr marL="5715"/>
            <a:r>
              <a:rPr lang="en-US" sz="2000" b="1" spc="-40" dirty="0">
                <a:latin typeface="Times New Roman"/>
                <a:cs typeface="Times New Roman"/>
              </a:rPr>
              <a:t>     </a:t>
            </a:r>
            <a:r>
              <a:rPr sz="2000" b="1" spc="-40" dirty="0">
                <a:latin typeface="Times New Roman"/>
                <a:cs typeface="Times New Roman"/>
              </a:rPr>
              <a:t>(SemiVar)</a:t>
            </a:r>
            <a:r>
              <a:rPr sz="2400" b="1" spc="-60" baseline="-11574" dirty="0">
                <a:latin typeface="Times New Roman"/>
                <a:cs typeface="Times New Roman"/>
              </a:rPr>
              <a:t>2</a:t>
            </a:r>
            <a:r>
              <a:rPr sz="2400" spc="-60" baseline="-11574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= </a:t>
            </a:r>
            <a:r>
              <a:rPr sz="2000" spc="-30" dirty="0">
                <a:latin typeface="Times New Roman"/>
                <a:cs typeface="Times New Roman"/>
              </a:rPr>
              <a:t>(.25)[-0.05 </a:t>
            </a:r>
            <a:r>
              <a:rPr sz="2000" spc="-25" dirty="0">
                <a:latin typeface="Times New Roman"/>
                <a:cs typeface="Times New Roman"/>
              </a:rPr>
              <a:t>- </a:t>
            </a:r>
            <a:r>
              <a:rPr sz="2000" spc="-30" dirty="0">
                <a:latin typeface="Times New Roman"/>
                <a:cs typeface="Times New Roman"/>
              </a:rPr>
              <a:t>0.05]</a:t>
            </a:r>
            <a:r>
              <a:rPr sz="2400" spc="-44" baseline="18518" dirty="0">
                <a:latin typeface="Times New Roman"/>
                <a:cs typeface="Times New Roman"/>
              </a:rPr>
              <a:t>2 </a:t>
            </a:r>
            <a:r>
              <a:rPr sz="2000" spc="-45" dirty="0">
                <a:latin typeface="Times New Roman"/>
                <a:cs typeface="Times New Roman"/>
              </a:rPr>
              <a:t>+ </a:t>
            </a:r>
            <a:r>
              <a:rPr sz="2000" spc="-30" dirty="0">
                <a:latin typeface="Times New Roman"/>
                <a:cs typeface="Times New Roman"/>
              </a:rPr>
              <a:t>(.35)[0.00 </a:t>
            </a:r>
            <a:r>
              <a:rPr sz="2000" spc="-25" dirty="0">
                <a:latin typeface="Times New Roman"/>
                <a:cs typeface="Times New Roman"/>
              </a:rPr>
              <a:t>- </a:t>
            </a:r>
            <a:r>
              <a:rPr sz="2000" spc="-30" dirty="0">
                <a:latin typeface="Times New Roman"/>
                <a:cs typeface="Times New Roman"/>
              </a:rPr>
              <a:t>0.05]</a:t>
            </a:r>
            <a:r>
              <a:rPr sz="2400" spc="-44" baseline="18518" dirty="0">
                <a:latin typeface="Times New Roman"/>
                <a:cs typeface="Times New Roman"/>
              </a:rPr>
              <a:t>2 </a:t>
            </a:r>
            <a:r>
              <a:rPr sz="2000" spc="-45" dirty="0">
                <a:latin typeface="Times New Roman"/>
                <a:cs typeface="Times New Roman"/>
              </a:rPr>
              <a:t>=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0.0034</a:t>
            </a:r>
            <a:endParaRPr sz="2000" dirty="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779905" marR="1147445" indent="-1767839">
              <a:lnSpc>
                <a:spcPct val="194600"/>
              </a:lnSpc>
              <a:tabLst>
                <a:tab pos="3774440" algn="l"/>
                <a:tab pos="4345305" algn="l"/>
              </a:tabLst>
            </a:pPr>
            <a:r>
              <a:rPr sz="2000" spc="-35" dirty="0">
                <a:latin typeface="Times New Roman"/>
                <a:cs typeface="Times New Roman"/>
              </a:rPr>
              <a:t>Also, </a:t>
            </a:r>
            <a:r>
              <a:rPr sz="2000" spc="-30" dirty="0">
                <a:latin typeface="Times New Roman"/>
                <a:cs typeface="Times New Roman"/>
              </a:rPr>
              <a:t>the </a:t>
            </a:r>
            <a:r>
              <a:rPr sz="2000" spc="-35" dirty="0">
                <a:latin typeface="Times New Roman"/>
                <a:cs typeface="Times New Roman"/>
              </a:rPr>
              <a:t>semi-standard </a:t>
            </a:r>
            <a:r>
              <a:rPr sz="2000" spc="-30" dirty="0">
                <a:latin typeface="Times New Roman"/>
                <a:cs typeface="Times New Roman"/>
              </a:rPr>
              <a:t>deviations </a:t>
            </a:r>
            <a:r>
              <a:rPr sz="2000" spc="-40" dirty="0">
                <a:latin typeface="Times New Roman"/>
                <a:cs typeface="Times New Roman"/>
              </a:rPr>
              <a:t>can </a:t>
            </a:r>
            <a:r>
              <a:rPr sz="2000" spc="-35" dirty="0">
                <a:latin typeface="Times New Roman"/>
                <a:cs typeface="Times New Roman"/>
              </a:rPr>
              <a:t>be derived as </a:t>
            </a:r>
            <a:r>
              <a:rPr sz="2000" spc="-30" dirty="0">
                <a:latin typeface="Times New Roman"/>
                <a:cs typeface="Times New Roman"/>
              </a:rPr>
              <a:t>the </a:t>
            </a:r>
            <a:r>
              <a:rPr sz="2000" spc="-35" dirty="0">
                <a:latin typeface="Times New Roman"/>
                <a:cs typeface="Times New Roman"/>
              </a:rPr>
              <a:t>square </a:t>
            </a:r>
            <a:r>
              <a:rPr sz="2000" spc="-30" dirty="0">
                <a:latin typeface="Times New Roman"/>
                <a:cs typeface="Times New Roman"/>
              </a:rPr>
              <a:t>roots of these </a:t>
            </a:r>
            <a:r>
              <a:rPr sz="2000" spc="-35" dirty="0">
                <a:latin typeface="Times New Roman"/>
                <a:cs typeface="Times New Roman"/>
              </a:rPr>
              <a:t>values:  </a:t>
            </a:r>
            <a:endParaRPr lang="en-US" sz="2000" spc="-35" dirty="0">
              <a:latin typeface="Times New Roman"/>
              <a:cs typeface="Times New Roman"/>
            </a:endParaRPr>
          </a:p>
          <a:p>
            <a:pPr marL="1779905" marR="1147445" indent="-1767839">
              <a:lnSpc>
                <a:spcPct val="194600"/>
              </a:lnSpc>
              <a:tabLst>
                <a:tab pos="3774440" algn="l"/>
                <a:tab pos="4345305" algn="l"/>
              </a:tabLst>
            </a:pPr>
            <a:r>
              <a:rPr lang="en-IN" sz="2000" spc="-35" dirty="0">
                <a:latin typeface="Times New Roman"/>
                <a:cs typeface="Times New Roman"/>
              </a:rPr>
              <a:t>	</a:t>
            </a:r>
            <a:r>
              <a:rPr sz="2000" b="1" spc="-40" dirty="0">
                <a:latin typeface="Times New Roman"/>
                <a:cs typeface="Times New Roman"/>
              </a:rPr>
              <a:t>(SemiSD)</a:t>
            </a:r>
            <a:r>
              <a:rPr sz="2400" b="1" spc="-60" baseline="-11574" dirty="0">
                <a:latin typeface="Times New Roman"/>
                <a:cs typeface="Times New Roman"/>
              </a:rPr>
              <a:t>1  </a:t>
            </a:r>
            <a:r>
              <a:rPr sz="2400" b="1" spc="-52" baseline="-11574" dirty="0">
                <a:latin typeface="Times New Roman"/>
                <a:cs typeface="Times New Roman"/>
              </a:rPr>
              <a:t> </a:t>
            </a:r>
            <a:r>
              <a:rPr sz="2000" b="1" spc="-45" dirty="0">
                <a:latin typeface="Times New Roman"/>
                <a:cs typeface="Times New Roman"/>
              </a:rPr>
              <a:t>= </a:t>
            </a:r>
            <a:r>
              <a:rPr sz="2000" b="1" spc="15" dirty="0">
                <a:latin typeface="Times New Roman"/>
                <a:cs typeface="Times New Roman"/>
              </a:rPr>
              <a:t> </a:t>
            </a:r>
            <a:r>
              <a:rPr sz="2000" b="1" spc="-40" dirty="0">
                <a:latin typeface="Times New Roman"/>
                <a:cs typeface="Times New Roman"/>
              </a:rPr>
              <a:t>7.35%	</a:t>
            </a:r>
            <a:r>
              <a:rPr sz="2000" spc="-40" dirty="0">
                <a:latin typeface="Times New Roman"/>
                <a:cs typeface="Times New Roman"/>
              </a:rPr>
              <a:t>and	</a:t>
            </a:r>
            <a:r>
              <a:rPr sz="2000" b="1" spc="-40" dirty="0">
                <a:latin typeface="Times New Roman"/>
                <a:cs typeface="Times New Roman"/>
              </a:rPr>
              <a:t>(SemiSD)</a:t>
            </a:r>
            <a:r>
              <a:rPr sz="2400" b="1" spc="-60" baseline="-11574" dirty="0">
                <a:latin typeface="Times New Roman"/>
                <a:cs typeface="Times New Roman"/>
              </a:rPr>
              <a:t>2 </a:t>
            </a:r>
            <a:r>
              <a:rPr sz="2000" b="1" spc="-45" dirty="0">
                <a:latin typeface="Times New Roman"/>
                <a:cs typeface="Times New Roman"/>
              </a:rPr>
              <a:t>=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40" dirty="0">
                <a:latin typeface="Times New Roman"/>
                <a:cs typeface="Times New Roman"/>
              </a:rPr>
              <a:t>5.81%</a:t>
            </a:r>
            <a:endParaRPr sz="2000" b="1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800" dirty="0">
              <a:latin typeface="Times New Roman"/>
              <a:cs typeface="Times New Roman"/>
            </a:endParaRPr>
          </a:p>
          <a:p>
            <a:pPr marL="12700" marR="178435">
              <a:lnSpc>
                <a:spcPts val="1860"/>
              </a:lnSpc>
              <a:spcBef>
                <a:spcPts val="1639"/>
              </a:spcBef>
            </a:pPr>
            <a:r>
              <a:rPr sz="2000" spc="-40" dirty="0">
                <a:latin typeface="Times New Roman"/>
                <a:cs typeface="Times New Roman"/>
              </a:rPr>
              <a:t>Notice </a:t>
            </a:r>
            <a:r>
              <a:rPr sz="2000" spc="-35" dirty="0">
                <a:latin typeface="Times New Roman"/>
                <a:cs typeface="Times New Roman"/>
              </a:rPr>
              <a:t>here </a:t>
            </a:r>
            <a:r>
              <a:rPr sz="2000" spc="-30" dirty="0">
                <a:latin typeface="Times New Roman"/>
                <a:cs typeface="Times New Roman"/>
              </a:rPr>
              <a:t>that </a:t>
            </a:r>
            <a:r>
              <a:rPr sz="2000" spc="-35" dirty="0">
                <a:latin typeface="Times New Roman"/>
                <a:cs typeface="Times New Roman"/>
              </a:rPr>
              <a:t>although </a:t>
            </a:r>
            <a:r>
              <a:rPr sz="2000" spc="-30" dirty="0">
                <a:latin typeface="Times New Roman"/>
                <a:cs typeface="Times New Roman"/>
              </a:rPr>
              <a:t>Portfolio </a:t>
            </a:r>
            <a:r>
              <a:rPr sz="2000" spc="-40" dirty="0">
                <a:latin typeface="Times New Roman"/>
                <a:cs typeface="Times New Roman"/>
              </a:rPr>
              <a:t>#2 </a:t>
            </a:r>
            <a:r>
              <a:rPr sz="2000" spc="-35" dirty="0">
                <a:latin typeface="Times New Roman"/>
                <a:cs typeface="Times New Roman"/>
              </a:rPr>
              <a:t>has a higher standard deviation than </a:t>
            </a:r>
            <a:r>
              <a:rPr sz="2000" spc="-30" dirty="0">
                <a:latin typeface="Times New Roman"/>
                <a:cs typeface="Times New Roman"/>
              </a:rPr>
              <a:t>Portfolio #1, </a:t>
            </a:r>
            <a:r>
              <a:rPr sz="2000" spc="-25" dirty="0">
                <a:latin typeface="Times New Roman"/>
                <a:cs typeface="Times New Roman"/>
              </a:rPr>
              <a:t>it's </a:t>
            </a:r>
            <a:r>
              <a:rPr sz="2000" spc="-30" dirty="0">
                <a:latin typeface="Times New Roman"/>
                <a:cs typeface="Times New Roman"/>
              </a:rPr>
              <a:t>semi-</a:t>
            </a:r>
            <a:r>
              <a:rPr sz="2000" spc="-35" dirty="0">
                <a:latin typeface="Times New Roman"/>
                <a:cs typeface="Times New Roman"/>
              </a:rPr>
              <a:t>standard deviation </a:t>
            </a:r>
            <a:r>
              <a:rPr sz="2000" spc="-25" dirty="0">
                <a:latin typeface="Times New Roman"/>
                <a:cs typeface="Times New Roman"/>
              </a:rPr>
              <a:t>is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smaller.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97505" y="1196162"/>
            <a:ext cx="59956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596265" algn="l"/>
                <a:tab pos="1162685" algn="l"/>
                <a:tab pos="1713230" algn="l"/>
                <a:tab pos="2280285" algn="l"/>
                <a:tab pos="3489325" algn="l"/>
                <a:tab pos="4056379" algn="l"/>
              </a:tabLst>
            </a:pPr>
            <a:r>
              <a:rPr sz="4000" spc="-35" dirty="0">
                <a:latin typeface="Perpetua"/>
                <a:cs typeface="Perpetua"/>
              </a:rPr>
              <a:t>Y</a:t>
            </a:r>
            <a:r>
              <a:rPr sz="3975" spc="-52" baseline="-20964" dirty="0">
                <a:latin typeface="Perpetua"/>
                <a:cs typeface="Perpetua"/>
              </a:rPr>
              <a:t>i	</a:t>
            </a:r>
            <a:r>
              <a:rPr sz="4000" spc="-5" dirty="0">
                <a:latin typeface="Perpetua"/>
                <a:cs typeface="Perpetua"/>
              </a:rPr>
              <a:t>=	</a:t>
            </a:r>
            <a:r>
              <a:rPr sz="4000" spc="-5" dirty="0">
                <a:latin typeface="Symbol"/>
                <a:cs typeface="Symbol"/>
              </a:rPr>
              <a:t></a:t>
            </a:r>
            <a:r>
              <a:rPr sz="4000" spc="-5" dirty="0">
                <a:latin typeface="Times New Roman"/>
                <a:cs typeface="Times New Roman"/>
              </a:rPr>
              <a:t>	</a:t>
            </a:r>
            <a:r>
              <a:rPr sz="4000" spc="-5" dirty="0">
                <a:latin typeface="Perpetua"/>
                <a:cs typeface="Perpetua"/>
              </a:rPr>
              <a:t>+	</a:t>
            </a:r>
            <a:r>
              <a:rPr sz="4000" dirty="0">
                <a:latin typeface="Symbol"/>
                <a:cs typeface="Symbol"/>
              </a:rPr>
              <a:t></a:t>
            </a:r>
            <a:r>
              <a:rPr sz="3975" baseline="-20964" dirty="0">
                <a:latin typeface="Perpetua"/>
                <a:cs typeface="Perpetua"/>
              </a:rPr>
              <a:t>1</a:t>
            </a:r>
            <a:r>
              <a:rPr sz="4000" dirty="0">
                <a:latin typeface="Perpetua"/>
                <a:cs typeface="Perpetua"/>
              </a:rPr>
              <a:t>X</a:t>
            </a:r>
            <a:r>
              <a:rPr sz="3975" baseline="-20964" dirty="0">
                <a:latin typeface="Perpetua"/>
                <a:cs typeface="Perpetua"/>
              </a:rPr>
              <a:t>1i	</a:t>
            </a:r>
            <a:r>
              <a:rPr sz="4000" spc="-5" dirty="0">
                <a:latin typeface="Perpetua"/>
                <a:cs typeface="Perpetua"/>
              </a:rPr>
              <a:t>+	</a:t>
            </a:r>
            <a:r>
              <a:rPr sz="4000" dirty="0">
                <a:latin typeface="Symbol"/>
                <a:cs typeface="Symbol"/>
              </a:rPr>
              <a:t></a:t>
            </a:r>
            <a:r>
              <a:rPr sz="3975" baseline="-20964" dirty="0">
                <a:latin typeface="Perpetua"/>
                <a:cs typeface="Perpetua"/>
              </a:rPr>
              <a:t>2</a:t>
            </a:r>
            <a:r>
              <a:rPr sz="4000" dirty="0">
                <a:latin typeface="Perpetua"/>
                <a:cs typeface="Perpetua"/>
              </a:rPr>
              <a:t>X</a:t>
            </a:r>
            <a:r>
              <a:rPr sz="3975" baseline="-20964" dirty="0">
                <a:latin typeface="Perpetua"/>
                <a:cs typeface="Perpetua"/>
              </a:rPr>
              <a:t>2i </a:t>
            </a:r>
            <a:r>
              <a:rPr sz="4000" spc="-5" dirty="0">
                <a:latin typeface="Perpetua"/>
                <a:cs typeface="Perpetua"/>
              </a:rPr>
              <a:t>+</a:t>
            </a:r>
            <a:r>
              <a:rPr sz="4000" spc="-60" dirty="0">
                <a:latin typeface="Perpetua"/>
                <a:cs typeface="Perpetua"/>
              </a:rPr>
              <a:t> </a:t>
            </a:r>
            <a:r>
              <a:rPr sz="4000" spc="-5" dirty="0">
                <a:latin typeface="Perpetua"/>
                <a:cs typeface="Perpetua"/>
              </a:rPr>
              <a:t>U</a:t>
            </a:r>
            <a:r>
              <a:rPr sz="3975" spc="-7" baseline="-20964" dirty="0">
                <a:latin typeface="Perpetua"/>
                <a:cs typeface="Perpetua"/>
              </a:rPr>
              <a:t>i</a:t>
            </a:r>
            <a:endParaRPr sz="3975" baseline="-20964">
              <a:latin typeface="Perpetua"/>
              <a:cs typeface="Perpetu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0426" y="0"/>
            <a:ext cx="3330575" cy="6350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000000"/>
                </a:solidFill>
                <a:latin typeface="Perpetua"/>
                <a:cs typeface="Perpetua"/>
              </a:rPr>
              <a:t>Regression</a:t>
            </a:r>
            <a:r>
              <a:rPr sz="4000" spc="-85" dirty="0">
                <a:solidFill>
                  <a:srgbClr val="000000"/>
                </a:solidFill>
                <a:latin typeface="Perpetua"/>
                <a:cs typeface="Perpetua"/>
              </a:rPr>
              <a:t> </a:t>
            </a:r>
            <a:r>
              <a:rPr sz="4000" dirty="0">
                <a:solidFill>
                  <a:srgbClr val="000000"/>
                </a:solidFill>
                <a:latin typeface="Perpetua"/>
                <a:cs typeface="Perpetua"/>
              </a:rPr>
              <a:t>Model</a:t>
            </a:r>
            <a:endParaRPr sz="4000">
              <a:latin typeface="Perpetua"/>
              <a:cs typeface="Perpetu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79541" y="2954273"/>
            <a:ext cx="22307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50" dirty="0">
                <a:latin typeface="Perpetua"/>
                <a:cs typeface="Perpetua"/>
              </a:rPr>
              <a:t>Var(U</a:t>
            </a:r>
            <a:r>
              <a:rPr sz="3600" spc="-75" baseline="-20833" dirty="0">
                <a:latin typeface="Perpetua"/>
                <a:cs typeface="Perpetua"/>
              </a:rPr>
              <a:t>i</a:t>
            </a:r>
            <a:r>
              <a:rPr sz="3600" spc="-50" dirty="0">
                <a:latin typeface="Perpetua"/>
                <a:cs typeface="Perpetua"/>
              </a:rPr>
              <a:t>) </a:t>
            </a:r>
            <a:r>
              <a:rPr sz="3600" dirty="0">
                <a:latin typeface="Perpetua"/>
                <a:cs typeface="Perpetua"/>
              </a:rPr>
              <a:t>= </a:t>
            </a:r>
            <a:r>
              <a:rPr sz="3600" dirty="0">
                <a:latin typeface="Symbol"/>
                <a:cs typeface="Symbol"/>
              </a:rPr>
              <a:t></a:t>
            </a:r>
            <a:r>
              <a:rPr sz="3600" spc="-450" dirty="0">
                <a:latin typeface="Times New Roman"/>
                <a:cs typeface="Times New Roman"/>
              </a:rPr>
              <a:t> </a:t>
            </a:r>
            <a:r>
              <a:rPr sz="3600" baseline="25462" dirty="0">
                <a:latin typeface="Perpetua"/>
                <a:cs typeface="Perpetua"/>
              </a:rPr>
              <a:t>2</a:t>
            </a:r>
            <a:endParaRPr sz="3600" baseline="25462">
              <a:latin typeface="Perpetua"/>
              <a:cs typeface="Perpetu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6531" y="3022855"/>
            <a:ext cx="27590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5" dirty="0">
                <a:latin typeface="Perpetua"/>
                <a:cs typeface="Perpetua"/>
              </a:rPr>
              <a:t>Homoskedasticity:</a:t>
            </a:r>
            <a:endParaRPr sz="3200">
              <a:latin typeface="Perpetua"/>
              <a:cs typeface="Perpetu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24762" y="4725161"/>
            <a:ext cx="9017635" cy="0"/>
          </a:xfrm>
          <a:custGeom>
            <a:avLst/>
            <a:gdLst/>
            <a:ahLst/>
            <a:cxnLst/>
            <a:rect l="l" t="t" r="r" b="b"/>
            <a:pathLst>
              <a:path w="9017635">
                <a:moveTo>
                  <a:pt x="0" y="0"/>
                </a:moveTo>
                <a:lnTo>
                  <a:pt x="9017508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50670" y="2286761"/>
            <a:ext cx="9016365" cy="0"/>
          </a:xfrm>
          <a:custGeom>
            <a:avLst/>
            <a:gdLst/>
            <a:ahLst/>
            <a:cxnLst/>
            <a:rect l="l" t="t" r="r" b="b"/>
            <a:pathLst>
              <a:path w="9016365">
                <a:moveTo>
                  <a:pt x="0" y="0"/>
                </a:moveTo>
                <a:lnTo>
                  <a:pt x="9015984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211426" y="5004309"/>
            <a:ext cx="28644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spc="-5" dirty="0">
                <a:latin typeface="Perpetua"/>
                <a:cs typeface="Perpetua"/>
              </a:rPr>
              <a:t>Heteroskedasticity:</a:t>
            </a:r>
            <a:endParaRPr sz="3200">
              <a:latin typeface="Perpetua"/>
              <a:cs typeface="Perpetu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79541" y="4935728"/>
            <a:ext cx="2300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50" dirty="0">
                <a:latin typeface="Perpetua"/>
                <a:cs typeface="Perpetua"/>
              </a:rPr>
              <a:t>Var(U</a:t>
            </a:r>
            <a:r>
              <a:rPr sz="3600" spc="-75" baseline="-20833" dirty="0">
                <a:latin typeface="Perpetua"/>
                <a:cs typeface="Perpetua"/>
              </a:rPr>
              <a:t>i</a:t>
            </a:r>
            <a:r>
              <a:rPr sz="3600" spc="-50" dirty="0">
                <a:latin typeface="Perpetua"/>
                <a:cs typeface="Perpetua"/>
              </a:rPr>
              <a:t>) </a:t>
            </a:r>
            <a:r>
              <a:rPr sz="3600" dirty="0">
                <a:latin typeface="Perpetua"/>
                <a:cs typeface="Perpetua"/>
              </a:rPr>
              <a:t>= </a:t>
            </a:r>
            <a:r>
              <a:rPr sz="3600" dirty="0">
                <a:latin typeface="Symbol"/>
                <a:cs typeface="Symbol"/>
              </a:rPr>
              <a:t></a:t>
            </a:r>
            <a:r>
              <a:rPr sz="3600" baseline="-20833" dirty="0">
                <a:latin typeface="Perpetua"/>
                <a:cs typeface="Perpetua"/>
              </a:rPr>
              <a:t>i</a:t>
            </a:r>
            <a:r>
              <a:rPr sz="3600" spc="-135" baseline="-20833" dirty="0">
                <a:latin typeface="Perpetua"/>
                <a:cs typeface="Perpetua"/>
              </a:rPr>
              <a:t> </a:t>
            </a:r>
            <a:r>
              <a:rPr sz="3600" baseline="25462" dirty="0">
                <a:latin typeface="Perpetua"/>
                <a:cs typeface="Perpetua"/>
              </a:rPr>
              <a:t>2</a:t>
            </a:r>
            <a:endParaRPr sz="3600" baseline="25462">
              <a:latin typeface="Perpetua"/>
              <a:cs typeface="Perpetu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81490" y="6113605"/>
            <a:ext cx="9948813" cy="50975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spcBef>
                <a:spcPts val="1095"/>
              </a:spcBef>
            </a:pPr>
            <a:r>
              <a:rPr sz="2400" dirty="0">
                <a:latin typeface="Perpetua"/>
                <a:cs typeface="Perpetua"/>
              </a:rPr>
              <a:t>A larger variance when </a:t>
            </a:r>
            <a:r>
              <a:rPr sz="2400" spc="-5" dirty="0">
                <a:latin typeface="Perpetua"/>
                <a:cs typeface="Perpetua"/>
              </a:rPr>
              <a:t>values </a:t>
            </a:r>
            <a:r>
              <a:rPr sz="2400" dirty="0">
                <a:latin typeface="Perpetua"/>
                <a:cs typeface="Perpetua"/>
              </a:rPr>
              <a:t>of some </a:t>
            </a:r>
            <a:r>
              <a:rPr sz="2400" spc="-5" dirty="0">
                <a:latin typeface="Perpetua"/>
                <a:cs typeface="Perpetua"/>
              </a:rPr>
              <a:t>Xi </a:t>
            </a:r>
            <a:r>
              <a:rPr sz="2400" dirty="0">
                <a:latin typeface="Perpetua"/>
                <a:cs typeface="Perpetua"/>
              </a:rPr>
              <a:t>(or </a:t>
            </a:r>
            <a:r>
              <a:rPr sz="2400" spc="-15" dirty="0">
                <a:latin typeface="Perpetua"/>
                <a:cs typeface="Perpetua"/>
              </a:rPr>
              <a:t>theYi’s</a:t>
            </a:r>
            <a:r>
              <a:rPr sz="2400" spc="-15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themselves)</a:t>
            </a:r>
            <a:r>
              <a:rPr lang="x-none" sz="240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are large </a:t>
            </a:r>
            <a:r>
              <a:rPr sz="2400" dirty="0">
                <a:latin typeface="Perpetua"/>
                <a:cs typeface="Perpetua"/>
              </a:rPr>
              <a:t>(or</a:t>
            </a:r>
            <a:r>
              <a:rPr sz="2400" spc="-2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small)</a:t>
            </a:r>
            <a:endParaRPr sz="24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948" y="122378"/>
            <a:ext cx="9371739" cy="422909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dirty="0"/>
              <a:t>What</a:t>
            </a:r>
            <a:r>
              <a:rPr lang="en-US" sz="2600" b="1" dirty="0"/>
              <a:t>'</a:t>
            </a:r>
            <a:r>
              <a:rPr sz="2600" b="1" dirty="0"/>
              <a:t>s the </a:t>
            </a:r>
            <a:r>
              <a:rPr sz="2600" b="1" spc="-5" dirty="0"/>
              <a:t>problem with </a:t>
            </a:r>
            <a:r>
              <a:rPr sz="2600" b="1" dirty="0"/>
              <a:t>the </a:t>
            </a:r>
            <a:r>
              <a:rPr sz="2600" b="1" spc="-5" dirty="0"/>
              <a:t>afore-mentioned</a:t>
            </a:r>
            <a:r>
              <a:rPr sz="2600" b="1" spc="-135" dirty="0"/>
              <a:t> </a:t>
            </a:r>
            <a:r>
              <a:rPr sz="2600" b="1" dirty="0"/>
              <a:t>remedies?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6948" y="927354"/>
            <a:ext cx="10144661" cy="5693866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87020" indent="-274320">
              <a:spcBef>
                <a:spcPts val="265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15" dirty="0">
                <a:latin typeface="Perpetua"/>
                <a:cs typeface="Perpetua"/>
              </a:rPr>
              <a:t>For </a:t>
            </a:r>
            <a:r>
              <a:rPr sz="2400" dirty="0">
                <a:latin typeface="Perpetua"/>
                <a:cs typeface="Perpetua"/>
              </a:rPr>
              <a:t>finance</a:t>
            </a:r>
            <a:r>
              <a:rPr sz="2400" spc="-1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people….variance</a:t>
            </a:r>
            <a:r>
              <a:rPr sz="2400" spc="-4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is a</a:t>
            </a:r>
            <a:r>
              <a:rPr sz="2400" spc="-1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measure</a:t>
            </a:r>
            <a:r>
              <a:rPr sz="2400" spc="-2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of</a:t>
            </a:r>
            <a:r>
              <a:rPr sz="2400" spc="-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risk….and</a:t>
            </a:r>
            <a:r>
              <a:rPr sz="2400" spc="-10" dirty="0">
                <a:latin typeface="Perpetua"/>
                <a:cs typeface="Perpetua"/>
              </a:rPr>
              <a:t> </a:t>
            </a:r>
            <a:r>
              <a:rPr sz="2400" spc="5" dirty="0">
                <a:latin typeface="Perpetua"/>
                <a:cs typeface="Perpetua"/>
              </a:rPr>
              <a:t>which</a:t>
            </a:r>
            <a:r>
              <a:rPr sz="2400" spc="-1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takes</a:t>
            </a:r>
            <a:r>
              <a:rPr sz="2400" spc="-20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‘central’</a:t>
            </a:r>
            <a:r>
              <a:rPr sz="2400" spc="-90" dirty="0">
                <a:latin typeface="Perpetua"/>
                <a:cs typeface="Perpetua"/>
              </a:rPr>
              <a:t> </a:t>
            </a:r>
            <a:r>
              <a:rPr sz="2400" spc="15" dirty="0">
                <a:latin typeface="Perpetua"/>
                <a:cs typeface="Perpetua"/>
              </a:rPr>
              <a:t>part</a:t>
            </a:r>
            <a:r>
              <a:rPr sz="2400" spc="-1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in </a:t>
            </a:r>
            <a:r>
              <a:rPr sz="2400" spc="-15" dirty="0">
                <a:latin typeface="Perpetua"/>
                <a:cs typeface="Perpetua"/>
              </a:rPr>
              <a:t>any </a:t>
            </a:r>
            <a:r>
              <a:rPr sz="2400" spc="-5" dirty="0">
                <a:latin typeface="Perpetua"/>
                <a:cs typeface="Perpetua"/>
              </a:rPr>
              <a:t>procedure.</a:t>
            </a:r>
            <a:endParaRPr sz="2400" dirty="0">
              <a:latin typeface="Perpetua"/>
              <a:cs typeface="Perpetua"/>
            </a:endParaRPr>
          </a:p>
          <a:p>
            <a:pPr marL="287020" indent="-274320">
              <a:lnSpc>
                <a:spcPts val="1945"/>
              </a:lnSpc>
              <a:spcBef>
                <a:spcPts val="170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lang="x-none" sz="2400" spc="-5" dirty="0">
              <a:latin typeface="Perpetua"/>
              <a:cs typeface="Perpetua"/>
            </a:endParaRPr>
          </a:p>
          <a:p>
            <a:pPr marL="287020" indent="-274320">
              <a:lnSpc>
                <a:spcPts val="1945"/>
              </a:lnSpc>
              <a:spcBef>
                <a:spcPts val="170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5" dirty="0">
                <a:latin typeface="Perpetua"/>
                <a:cs typeface="Perpetua"/>
              </a:rPr>
              <a:t>Changes </a:t>
            </a:r>
            <a:r>
              <a:rPr sz="2400" dirty="0">
                <a:latin typeface="Perpetua"/>
                <a:cs typeface="Perpetua"/>
              </a:rPr>
              <a:t>in </a:t>
            </a:r>
            <a:r>
              <a:rPr sz="2400" spc="-5" dirty="0">
                <a:latin typeface="Perpetua"/>
                <a:cs typeface="Perpetua"/>
              </a:rPr>
              <a:t>Risk are almost </a:t>
            </a:r>
            <a:r>
              <a:rPr sz="2400" dirty="0">
                <a:latin typeface="Perpetua"/>
                <a:cs typeface="Perpetua"/>
              </a:rPr>
              <a:t>order of the </a:t>
            </a:r>
            <a:r>
              <a:rPr sz="2400" spc="-10" dirty="0">
                <a:latin typeface="Perpetua"/>
                <a:cs typeface="Perpetua"/>
              </a:rPr>
              <a:t>day….so explicitly </a:t>
            </a:r>
            <a:r>
              <a:rPr sz="2400" spc="-5" dirty="0">
                <a:latin typeface="Perpetua"/>
                <a:cs typeface="Perpetua"/>
              </a:rPr>
              <a:t>modeling </a:t>
            </a:r>
            <a:r>
              <a:rPr sz="2400" spc="-15" dirty="0">
                <a:latin typeface="Perpetua"/>
                <a:cs typeface="Perpetua"/>
              </a:rPr>
              <a:t>how </a:t>
            </a:r>
            <a:r>
              <a:rPr sz="2400" spc="-5" dirty="0">
                <a:latin typeface="Perpetua"/>
                <a:cs typeface="Perpetua"/>
              </a:rPr>
              <a:t>risk(volatility </a:t>
            </a:r>
            <a:r>
              <a:rPr sz="2400" dirty="0">
                <a:latin typeface="Perpetua"/>
                <a:cs typeface="Perpetua"/>
              </a:rPr>
              <a:t>/ variance) is</a:t>
            </a:r>
            <a:r>
              <a:rPr lang="x-none" sz="2400" dirty="0">
                <a:latin typeface="Perpetua"/>
                <a:cs typeface="Perpetua"/>
              </a:rPr>
              <a:t> </a:t>
            </a:r>
            <a:r>
              <a:rPr sz="2400" spc="10" dirty="0">
                <a:latin typeface="Perpetua"/>
                <a:cs typeface="Perpetua"/>
              </a:rPr>
              <a:t>changing </a:t>
            </a:r>
            <a:r>
              <a:rPr sz="2400" dirty="0">
                <a:latin typeface="Perpetua"/>
                <a:cs typeface="Perpetua"/>
              </a:rPr>
              <a:t>is of </a:t>
            </a:r>
            <a:r>
              <a:rPr sz="2400" spc="-5" dirty="0">
                <a:latin typeface="Perpetua"/>
                <a:cs typeface="Perpetua"/>
              </a:rPr>
              <a:t>utmost</a:t>
            </a:r>
            <a:r>
              <a:rPr sz="2400" spc="-8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need.</a:t>
            </a:r>
            <a:endParaRPr lang="x-none" sz="2400" dirty="0">
              <a:latin typeface="Perpetua"/>
              <a:cs typeface="Perpetua"/>
            </a:endParaRPr>
          </a:p>
          <a:p>
            <a:pPr marL="287020" indent="-274320">
              <a:lnSpc>
                <a:spcPts val="1945"/>
              </a:lnSpc>
              <a:spcBef>
                <a:spcPts val="170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sz="2800" dirty="0">
              <a:latin typeface="Times New Roman"/>
              <a:cs typeface="Times New Roman"/>
            </a:endParaRPr>
          </a:p>
          <a:p>
            <a:pPr marL="287020" indent="-274320">
              <a:lnSpc>
                <a:spcPts val="2145"/>
              </a:lnSpc>
              <a:spcBef>
                <a:spcPts val="5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Perpetua"/>
                <a:cs typeface="Perpetua"/>
              </a:rPr>
              <a:t>Simplest </a:t>
            </a:r>
            <a:r>
              <a:rPr sz="2400" spc="-10" dirty="0">
                <a:latin typeface="Perpetua"/>
                <a:cs typeface="Perpetua"/>
              </a:rPr>
              <a:t>problem </a:t>
            </a:r>
            <a:r>
              <a:rPr sz="2400" spc="15" dirty="0">
                <a:latin typeface="Perpetua"/>
                <a:cs typeface="Perpetua"/>
              </a:rPr>
              <a:t>:What </a:t>
            </a:r>
            <a:r>
              <a:rPr sz="2400" dirty="0">
                <a:latin typeface="Perpetua"/>
                <a:cs typeface="Perpetua"/>
              </a:rPr>
              <a:t>is the </a:t>
            </a:r>
            <a:r>
              <a:rPr sz="2400" spc="-5" dirty="0">
                <a:latin typeface="Perpetua"/>
                <a:cs typeface="Perpetua"/>
              </a:rPr>
              <a:t>estimate </a:t>
            </a:r>
            <a:r>
              <a:rPr sz="2400" dirty="0">
                <a:latin typeface="Perpetua"/>
                <a:cs typeface="Perpetua"/>
              </a:rPr>
              <a:t>of </a:t>
            </a:r>
            <a:r>
              <a:rPr sz="2400" spc="-20" dirty="0">
                <a:latin typeface="Perpetua"/>
                <a:cs typeface="Perpetua"/>
              </a:rPr>
              <a:t>“Volatility </a:t>
            </a:r>
            <a:r>
              <a:rPr sz="2400" spc="-15" dirty="0">
                <a:latin typeface="Perpetua"/>
                <a:cs typeface="Perpetua"/>
              </a:rPr>
              <a:t>now”</a:t>
            </a:r>
            <a:r>
              <a:rPr sz="2400" spc="-254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?</a:t>
            </a:r>
          </a:p>
          <a:p>
            <a:pPr marL="561340" lvl="1" indent="-228600">
              <a:lnSpc>
                <a:spcPts val="2125"/>
              </a:lnSpc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Perpetua"/>
                <a:cs typeface="Perpetua"/>
              </a:rPr>
              <a:t>standard </a:t>
            </a:r>
            <a:r>
              <a:rPr sz="2400" spc="-5" dirty="0">
                <a:latin typeface="Perpetua"/>
                <a:cs typeface="Perpetua"/>
              </a:rPr>
              <a:t>deviation </a:t>
            </a:r>
            <a:r>
              <a:rPr sz="2400" spc="-20" dirty="0">
                <a:latin typeface="Perpetua"/>
                <a:cs typeface="Perpetua"/>
              </a:rPr>
              <a:t>over </a:t>
            </a: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-5" dirty="0">
                <a:latin typeface="Perpetua"/>
                <a:cs typeface="Perpetua"/>
              </a:rPr>
              <a:t>last </a:t>
            </a:r>
            <a:r>
              <a:rPr sz="2400" dirty="0">
                <a:latin typeface="Perpetua"/>
                <a:cs typeface="Perpetua"/>
              </a:rPr>
              <a:t>5 years (old</a:t>
            </a:r>
            <a:r>
              <a:rPr sz="2400" spc="-8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info??)</a:t>
            </a:r>
          </a:p>
          <a:p>
            <a:pPr marL="561340" lvl="1" indent="-228600">
              <a:lnSpc>
                <a:spcPts val="2130"/>
              </a:lnSpc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Perpetua"/>
                <a:cs typeface="Perpetua"/>
              </a:rPr>
              <a:t>standard </a:t>
            </a:r>
            <a:r>
              <a:rPr sz="2400" spc="-5" dirty="0">
                <a:latin typeface="Perpetua"/>
                <a:cs typeface="Perpetua"/>
              </a:rPr>
              <a:t>deviation </a:t>
            </a:r>
            <a:r>
              <a:rPr sz="2400" spc="-20" dirty="0">
                <a:latin typeface="Perpetua"/>
                <a:cs typeface="Perpetua"/>
              </a:rPr>
              <a:t>over </a:t>
            </a: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-5" dirty="0">
                <a:latin typeface="Perpetua"/>
                <a:cs typeface="Perpetua"/>
              </a:rPr>
              <a:t>last </a:t>
            </a:r>
            <a:r>
              <a:rPr sz="2400" dirty="0">
                <a:latin typeface="Perpetua"/>
                <a:cs typeface="Perpetua"/>
              </a:rPr>
              <a:t>5 </a:t>
            </a:r>
            <a:r>
              <a:rPr sz="2400" spc="-15" dirty="0">
                <a:latin typeface="Perpetua"/>
                <a:cs typeface="Perpetua"/>
              </a:rPr>
              <a:t>days </a:t>
            </a:r>
            <a:r>
              <a:rPr sz="2400" dirty="0">
                <a:latin typeface="Perpetua"/>
                <a:cs typeface="Perpetua"/>
              </a:rPr>
              <a:t>(little</a:t>
            </a:r>
            <a:r>
              <a:rPr sz="2400" spc="-8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info??)</a:t>
            </a:r>
          </a:p>
          <a:p>
            <a:pPr marL="561340" lvl="1" indent="-228600">
              <a:lnSpc>
                <a:spcPts val="2130"/>
              </a:lnSpc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Alternative??</a:t>
            </a:r>
            <a:endParaRPr sz="2400" dirty="0">
              <a:latin typeface="Perpetua"/>
              <a:cs typeface="Perpetua"/>
            </a:endParaRPr>
          </a:p>
          <a:p>
            <a:pPr marL="835660" lvl="2" indent="-228600">
              <a:lnSpc>
                <a:spcPts val="1925"/>
              </a:lnSpc>
              <a:buClr>
                <a:srgbClr val="B1C1DB"/>
              </a:buClr>
              <a:buSzPct val="83333"/>
              <a:buFont typeface="Wingdings 2"/>
              <a:buChar char=""/>
              <a:tabLst>
                <a:tab pos="836294" algn="l"/>
              </a:tabLst>
            </a:pPr>
            <a:r>
              <a:rPr sz="2400" spc="-25" dirty="0">
                <a:latin typeface="Perpetua"/>
                <a:cs typeface="Perpetua"/>
              </a:rPr>
              <a:t>Weighted </a:t>
            </a:r>
            <a:r>
              <a:rPr sz="2400" spc="-15" dirty="0">
                <a:latin typeface="Perpetua"/>
                <a:cs typeface="Perpetua"/>
              </a:rPr>
              <a:t>average </a:t>
            </a:r>
            <a:r>
              <a:rPr sz="2400" dirty="0">
                <a:latin typeface="Perpetua"/>
                <a:cs typeface="Perpetua"/>
              </a:rPr>
              <a:t>of these </a:t>
            </a:r>
            <a:r>
              <a:rPr sz="2400" spc="-10" dirty="0">
                <a:latin typeface="Perpetua"/>
                <a:cs typeface="Perpetua"/>
              </a:rPr>
              <a:t>two…higher weights </a:t>
            </a:r>
            <a:r>
              <a:rPr sz="2400" dirty="0">
                <a:latin typeface="Perpetua"/>
                <a:cs typeface="Perpetua"/>
              </a:rPr>
              <a:t>on </a:t>
            </a:r>
            <a:r>
              <a:rPr sz="2400" spc="-5" dirty="0">
                <a:latin typeface="Perpetua"/>
                <a:cs typeface="Perpetua"/>
              </a:rPr>
              <a:t>recent </a:t>
            </a:r>
            <a:r>
              <a:rPr sz="2400" dirty="0">
                <a:latin typeface="Perpetua"/>
                <a:cs typeface="Perpetua"/>
              </a:rPr>
              <a:t>past &amp; non-zero </a:t>
            </a:r>
            <a:r>
              <a:rPr sz="2400" spc="-5" dirty="0">
                <a:latin typeface="Perpetua"/>
                <a:cs typeface="Perpetua"/>
              </a:rPr>
              <a:t>small </a:t>
            </a:r>
            <a:r>
              <a:rPr sz="2400" spc="-10" dirty="0">
                <a:latin typeface="Perpetua"/>
                <a:cs typeface="Perpetua"/>
              </a:rPr>
              <a:t>weights</a:t>
            </a:r>
            <a:r>
              <a:rPr sz="2400" spc="-18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on</a:t>
            </a:r>
            <a:r>
              <a:rPr lang="x-none" sz="240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distant</a:t>
            </a:r>
            <a:r>
              <a:rPr lang="x-none" sz="2400" dirty="0">
                <a:latin typeface="Perpetua"/>
                <a:cs typeface="Perpetua"/>
              </a:rPr>
              <a:t> past</a:t>
            </a:r>
            <a:endParaRPr sz="2400" dirty="0">
              <a:latin typeface="Perpetua"/>
              <a:cs typeface="Perpetua"/>
            </a:endParaRPr>
          </a:p>
          <a:p>
            <a:pPr marL="835660" lvl="2" indent="-228600">
              <a:lnSpc>
                <a:spcPts val="2130"/>
              </a:lnSpc>
              <a:buClr>
                <a:srgbClr val="B1C1DB"/>
              </a:buClr>
              <a:buSzPct val="83333"/>
              <a:buFont typeface="Wingdings 2"/>
              <a:buChar char=""/>
              <a:tabLst>
                <a:tab pos="836294" algn="l"/>
              </a:tabLst>
            </a:pPr>
            <a:r>
              <a:rPr sz="2400" spc="-5" dirty="0">
                <a:latin typeface="Perpetua"/>
                <a:cs typeface="Perpetua"/>
              </a:rPr>
              <a:t>But </a:t>
            </a:r>
            <a:r>
              <a:rPr sz="2400" spc="-15" dirty="0">
                <a:latin typeface="Perpetua"/>
                <a:cs typeface="Perpetua"/>
              </a:rPr>
              <a:t>how </a:t>
            </a:r>
            <a:r>
              <a:rPr sz="2400" dirty="0">
                <a:latin typeface="Perpetua"/>
                <a:cs typeface="Perpetua"/>
              </a:rPr>
              <a:t>to determine the</a:t>
            </a:r>
            <a:r>
              <a:rPr sz="2400" spc="-70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weights?</a:t>
            </a:r>
            <a:endParaRPr sz="2400" dirty="0">
              <a:latin typeface="Perpetua"/>
              <a:cs typeface="Perpetua"/>
            </a:endParaRPr>
          </a:p>
          <a:p>
            <a:pPr marL="835660" lvl="2" indent="-228600">
              <a:lnSpc>
                <a:spcPts val="2150"/>
              </a:lnSpc>
              <a:buClr>
                <a:srgbClr val="B1C1DB"/>
              </a:buClr>
              <a:buSzPct val="83333"/>
              <a:buFont typeface="Wingdings 2"/>
              <a:buChar char=""/>
              <a:tabLst>
                <a:tab pos="836294" algn="l"/>
              </a:tabLst>
            </a:pPr>
            <a:r>
              <a:rPr sz="2400" dirty="0">
                <a:latin typeface="Perpetua"/>
                <a:cs typeface="Perpetua"/>
              </a:rPr>
              <a:t>Determine </a:t>
            </a:r>
            <a:r>
              <a:rPr sz="2400" spc="-5" dirty="0">
                <a:latin typeface="Perpetua"/>
                <a:cs typeface="Perpetua"/>
              </a:rPr>
              <a:t>from </a:t>
            </a:r>
            <a:r>
              <a:rPr sz="2400" dirty="0">
                <a:latin typeface="Perpetua"/>
                <a:cs typeface="Perpetua"/>
              </a:rPr>
              <a:t>historical </a:t>
            </a:r>
            <a:r>
              <a:rPr sz="2400" spc="-5" dirty="0">
                <a:latin typeface="Perpetua"/>
                <a:cs typeface="Perpetua"/>
              </a:rPr>
              <a:t>data….statistical estimation problem….which </a:t>
            </a:r>
            <a:r>
              <a:rPr sz="2400" dirty="0">
                <a:latin typeface="Perpetua"/>
                <a:cs typeface="Perpetua"/>
              </a:rPr>
              <a:t>is </a:t>
            </a:r>
            <a:r>
              <a:rPr sz="2400" spc="-15" dirty="0">
                <a:latin typeface="Perpetua"/>
                <a:cs typeface="Perpetua"/>
              </a:rPr>
              <a:t>answered </a:t>
            </a:r>
            <a:r>
              <a:rPr sz="2400" spc="-20" dirty="0">
                <a:latin typeface="Perpetua"/>
                <a:cs typeface="Perpetua"/>
              </a:rPr>
              <a:t>by</a:t>
            </a:r>
            <a:r>
              <a:rPr sz="2400" spc="-12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ARCH</a:t>
            </a:r>
            <a:endParaRPr sz="2400" dirty="0">
              <a:latin typeface="Perpetua"/>
              <a:cs typeface="Perpetua"/>
            </a:endParaRPr>
          </a:p>
          <a:p>
            <a:pPr lvl="2">
              <a:spcBef>
                <a:spcPts val="45"/>
              </a:spcBef>
              <a:buClr>
                <a:srgbClr val="B1C1DB"/>
              </a:buClr>
              <a:buFont typeface="Wingdings 2"/>
              <a:buChar char=""/>
            </a:pPr>
            <a:endParaRPr sz="2400" dirty="0">
              <a:latin typeface="Times New Roman"/>
              <a:cs typeface="Times New Roman"/>
            </a:endParaRPr>
          </a:p>
          <a:p>
            <a:pPr marL="287020" indent="-274320">
              <a:lnSpc>
                <a:spcPts val="2145"/>
              </a:lnSpc>
              <a:spcBef>
                <a:spcPts val="5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5" dirty="0">
                <a:latin typeface="Perpetua"/>
                <a:cs typeface="Perpetua"/>
              </a:rPr>
              <a:t>Autoregressive Conditional</a:t>
            </a:r>
            <a:r>
              <a:rPr sz="2400" spc="-4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Heteroskedasticity</a:t>
            </a:r>
            <a:endParaRPr sz="2400" dirty="0">
              <a:latin typeface="Perpetua"/>
              <a:cs typeface="Perpetua"/>
            </a:endParaRPr>
          </a:p>
          <a:p>
            <a:pPr marL="561340" lvl="1" indent="-228600">
              <a:lnSpc>
                <a:spcPts val="2130"/>
              </a:lnSpc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Predictive</a:t>
            </a:r>
            <a:r>
              <a:rPr sz="2400" spc="-4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(conditional)</a:t>
            </a:r>
            <a:endParaRPr sz="2400" dirty="0">
              <a:latin typeface="Perpetua"/>
              <a:cs typeface="Perpetua"/>
            </a:endParaRPr>
          </a:p>
          <a:p>
            <a:pPr marL="561340" lvl="1" indent="-228600">
              <a:lnSpc>
                <a:spcPts val="2130"/>
              </a:lnSpc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spc="5" dirty="0">
                <a:latin typeface="Perpetua"/>
                <a:cs typeface="Perpetua"/>
              </a:rPr>
              <a:t>Uncertainty</a:t>
            </a:r>
            <a:r>
              <a:rPr sz="2400" spc="-3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(heteroskedasticity)</a:t>
            </a:r>
            <a:endParaRPr sz="2400" dirty="0">
              <a:latin typeface="Perpetua"/>
              <a:cs typeface="Perpetua"/>
            </a:endParaRPr>
          </a:p>
          <a:p>
            <a:pPr marL="561340" lvl="1" indent="-228600">
              <a:lnSpc>
                <a:spcPts val="2140"/>
              </a:lnSpc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That fluctuates </a:t>
            </a:r>
            <a:r>
              <a:rPr sz="2400" spc="-20" dirty="0">
                <a:latin typeface="Perpetua"/>
                <a:cs typeface="Perpetua"/>
              </a:rPr>
              <a:t>over </a:t>
            </a:r>
            <a:r>
              <a:rPr sz="2400" dirty="0">
                <a:latin typeface="Perpetua"/>
                <a:cs typeface="Perpetua"/>
              </a:rPr>
              <a:t>time</a:t>
            </a:r>
            <a:r>
              <a:rPr sz="2400" spc="-6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(autoregressive)</a:t>
            </a:r>
            <a:endParaRPr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625" y="170982"/>
            <a:ext cx="8764481" cy="627736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So </a:t>
            </a:r>
            <a:r>
              <a:rPr sz="4000" spc="-20" dirty="0"/>
              <a:t>ARCH </a:t>
            </a:r>
            <a:r>
              <a:rPr sz="4000" dirty="0"/>
              <a:t>looks</a:t>
            </a:r>
            <a:r>
              <a:rPr lang="x-none" sz="4000" dirty="0"/>
              <a:t> </a:t>
            </a:r>
            <a:r>
              <a:rPr sz="4000" spc="-30" dirty="0"/>
              <a:t>like</a:t>
            </a:r>
            <a:r>
              <a:rPr sz="4000" spc="-50" dirty="0"/>
              <a:t> </a:t>
            </a:r>
            <a:r>
              <a:rPr sz="4000" spc="-5" dirty="0"/>
              <a:t>?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263428" y="923839"/>
            <a:ext cx="10939974" cy="20345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46100" indent="-533400">
              <a:spcBef>
                <a:spcPts val="10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545465" algn="l"/>
                <a:tab pos="546100" algn="l"/>
              </a:tabLst>
            </a:pPr>
            <a:r>
              <a:rPr sz="2800" spc="-5" dirty="0">
                <a:latin typeface="Perpetua"/>
                <a:cs typeface="Perpetua"/>
              </a:rPr>
              <a:t>Proposed </a:t>
            </a:r>
            <a:r>
              <a:rPr sz="2800" spc="-20" dirty="0">
                <a:latin typeface="Perpetua"/>
                <a:cs typeface="Perpetua"/>
              </a:rPr>
              <a:t>by </a:t>
            </a:r>
            <a:r>
              <a:rPr sz="2800" spc="-5" dirty="0">
                <a:latin typeface="Perpetua"/>
                <a:cs typeface="Perpetua"/>
              </a:rPr>
              <a:t>Engle </a:t>
            </a:r>
            <a:r>
              <a:rPr sz="2800" dirty="0">
                <a:latin typeface="Perpetua"/>
                <a:cs typeface="Perpetua"/>
              </a:rPr>
              <a:t>to </a:t>
            </a:r>
            <a:r>
              <a:rPr sz="2800" spc="-5" dirty="0">
                <a:latin typeface="Perpetua"/>
                <a:cs typeface="Perpetua"/>
              </a:rPr>
              <a:t>explain </a:t>
            </a:r>
            <a:r>
              <a:rPr sz="2800" dirty="0">
                <a:latin typeface="Perpetua"/>
                <a:cs typeface="Perpetua"/>
              </a:rPr>
              <a:t>the </a:t>
            </a:r>
            <a:r>
              <a:rPr sz="2800" spc="-5" dirty="0">
                <a:latin typeface="Perpetua"/>
                <a:cs typeface="Perpetua"/>
              </a:rPr>
              <a:t>variation </a:t>
            </a:r>
            <a:r>
              <a:rPr sz="2800" dirty="0">
                <a:latin typeface="Perpetua"/>
                <a:cs typeface="Perpetua"/>
              </a:rPr>
              <a:t>in</a:t>
            </a:r>
            <a:r>
              <a:rPr sz="2800" spc="1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Inflation</a:t>
            </a:r>
            <a:endParaRPr sz="2800" dirty="0">
              <a:latin typeface="Perpetua"/>
              <a:cs typeface="Perpetua"/>
            </a:endParaRPr>
          </a:p>
          <a:p>
            <a:pPr>
              <a:lnSpc>
                <a:spcPct val="100000"/>
              </a:lnSpc>
              <a:buClr>
                <a:srgbClr val="4F81BC"/>
              </a:buClr>
              <a:buFont typeface="Wingdings 2"/>
              <a:buChar char=""/>
            </a:pPr>
            <a:endParaRPr sz="1600" dirty="0">
              <a:latin typeface="Times New Roman"/>
              <a:cs typeface="Times New Roman"/>
            </a:endParaRPr>
          </a:p>
          <a:p>
            <a:pPr marL="546100" indent="-533400">
              <a:spcBef>
                <a:spcPts val="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545465" algn="l"/>
                <a:tab pos="546100" algn="l"/>
              </a:tabLst>
            </a:pPr>
            <a:r>
              <a:rPr sz="2800" spc="-5" dirty="0">
                <a:latin typeface="Perpetua"/>
                <a:cs typeface="Perpetua"/>
              </a:rPr>
              <a:t>Basic ARCH (1)</a:t>
            </a:r>
            <a:r>
              <a:rPr sz="2800" spc="-155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model</a:t>
            </a:r>
            <a:endParaRPr sz="2800" dirty="0">
              <a:latin typeface="Perpetua"/>
              <a:cs typeface="Perpetua"/>
            </a:endParaRPr>
          </a:p>
          <a:p>
            <a:pPr marL="927100" lvl="1" indent="-457200">
              <a:spcBef>
                <a:spcPts val="425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927100" algn="l"/>
                <a:tab pos="927735" algn="l"/>
              </a:tabLst>
            </a:pPr>
            <a:r>
              <a:rPr sz="2800" dirty="0">
                <a:latin typeface="Perpetua"/>
                <a:cs typeface="Perpetua"/>
              </a:rPr>
              <a:t>conditional variance of a </a:t>
            </a:r>
            <a:r>
              <a:rPr sz="2800" spc="5" dirty="0">
                <a:latin typeface="Perpetua"/>
                <a:cs typeface="Perpetua"/>
              </a:rPr>
              <a:t>shock </a:t>
            </a:r>
            <a:r>
              <a:rPr sz="2800" spc="-5" dirty="0">
                <a:latin typeface="Perpetua"/>
                <a:cs typeface="Perpetua"/>
              </a:rPr>
              <a:t>at </a:t>
            </a:r>
            <a:r>
              <a:rPr sz="2800" dirty="0">
                <a:latin typeface="Perpetua"/>
                <a:cs typeface="Perpetua"/>
              </a:rPr>
              <a:t>time </a:t>
            </a:r>
            <a:r>
              <a:rPr sz="2800" i="1" dirty="0">
                <a:latin typeface="Perpetua"/>
                <a:cs typeface="Perpetua"/>
              </a:rPr>
              <a:t>t </a:t>
            </a:r>
            <a:r>
              <a:rPr sz="2800" dirty="0">
                <a:latin typeface="Perpetua"/>
                <a:cs typeface="Perpetua"/>
              </a:rPr>
              <a:t>is a function of the squares of past </a:t>
            </a:r>
            <a:r>
              <a:rPr sz="2800" spc="5" dirty="0">
                <a:latin typeface="Perpetua"/>
                <a:cs typeface="Perpetua"/>
              </a:rPr>
              <a:t>shocks: </a:t>
            </a:r>
            <a:r>
              <a:rPr sz="2800" dirty="0">
                <a:latin typeface="Perpetua"/>
                <a:cs typeface="Perpetua"/>
              </a:rPr>
              <a:t>. </a:t>
            </a:r>
            <a:r>
              <a:rPr sz="2800" spc="5" dirty="0">
                <a:latin typeface="Perpetua"/>
                <a:cs typeface="Perpetua"/>
              </a:rPr>
              <a:t>(</a:t>
            </a:r>
            <a:r>
              <a:rPr sz="2800" i="1" spc="5" dirty="0">
                <a:latin typeface="Perpetua"/>
                <a:cs typeface="Perpetua"/>
              </a:rPr>
              <a:t>h</a:t>
            </a:r>
            <a:r>
              <a:rPr sz="2800" i="1" spc="7" baseline="-20833" dirty="0">
                <a:latin typeface="Perpetua"/>
                <a:cs typeface="Perpetua"/>
              </a:rPr>
              <a:t>t </a:t>
            </a:r>
            <a:r>
              <a:rPr sz="2800" dirty="0">
                <a:latin typeface="Perpetua"/>
                <a:cs typeface="Perpetua"/>
              </a:rPr>
              <a:t>is</a:t>
            </a:r>
            <a:r>
              <a:rPr sz="2800" spc="55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the</a:t>
            </a:r>
            <a:r>
              <a:rPr lang="en-US" sz="2800" dirty="0">
                <a:latin typeface="Perpetua"/>
                <a:cs typeface="Perpetua"/>
              </a:rPr>
              <a:t> </a:t>
            </a:r>
            <a:r>
              <a:rPr lang="en-IN" sz="2800" dirty="0">
                <a:latin typeface="Perpetua"/>
                <a:cs typeface="Perpetua"/>
              </a:rPr>
              <a:t>variance</a:t>
            </a:r>
            <a:r>
              <a:rPr lang="en-IN" sz="2800" spc="-25" dirty="0">
                <a:latin typeface="Perpetua"/>
                <a:cs typeface="Perpetua"/>
              </a:rPr>
              <a:t> </a:t>
            </a:r>
            <a:r>
              <a:rPr lang="en-IN" sz="2800" dirty="0">
                <a:latin typeface="Perpetua"/>
                <a:cs typeface="Perpetua"/>
              </a:rPr>
              <a:t>and</a:t>
            </a:r>
            <a:r>
              <a:rPr lang="en-IN" sz="2800" spc="-10" dirty="0">
                <a:latin typeface="Perpetua"/>
                <a:cs typeface="Perpetua"/>
              </a:rPr>
              <a:t> </a:t>
            </a:r>
            <a:r>
              <a:rPr lang="en-IN" sz="2800" dirty="0">
                <a:latin typeface="Symbol"/>
                <a:cs typeface="Symbol"/>
              </a:rPr>
              <a:t></a:t>
            </a:r>
            <a:r>
              <a:rPr lang="en-IN" sz="2800" spc="-55" dirty="0">
                <a:latin typeface="Times New Roman"/>
                <a:cs typeface="Times New Roman"/>
              </a:rPr>
              <a:t> </a:t>
            </a:r>
            <a:r>
              <a:rPr lang="en-IN" sz="2800" dirty="0">
                <a:latin typeface="Perpetua"/>
                <a:cs typeface="Perpetua"/>
              </a:rPr>
              <a:t>is</a:t>
            </a:r>
            <a:r>
              <a:rPr lang="en-IN" sz="2800" spc="-20" dirty="0">
                <a:latin typeface="Perpetua"/>
                <a:cs typeface="Perpetua"/>
              </a:rPr>
              <a:t> </a:t>
            </a:r>
            <a:r>
              <a:rPr lang="en-IN" sz="2800" dirty="0">
                <a:latin typeface="Perpetua"/>
                <a:cs typeface="Perpetua"/>
              </a:rPr>
              <a:t>a</a:t>
            </a:r>
            <a:r>
              <a:rPr lang="en-IN" sz="2800" spc="-70" dirty="0">
                <a:latin typeface="Perpetua"/>
                <a:cs typeface="Perpetua"/>
              </a:rPr>
              <a:t> </a:t>
            </a:r>
            <a:r>
              <a:rPr lang="en-IN" sz="2800" spc="-15" dirty="0">
                <a:latin typeface="Perpetua"/>
                <a:cs typeface="Perpetua"/>
              </a:rPr>
              <a:t>“shock”, </a:t>
            </a:r>
            <a:r>
              <a:rPr lang="en-IN" sz="2800" spc="-180" dirty="0">
                <a:latin typeface="Perpetua"/>
                <a:cs typeface="Perpetua"/>
              </a:rPr>
              <a:t> </a:t>
            </a:r>
            <a:r>
              <a:rPr lang="en-IN" sz="2800" spc="-25" dirty="0">
                <a:latin typeface="Perpetua"/>
                <a:cs typeface="Perpetua"/>
              </a:rPr>
              <a:t>“news,”</a:t>
            </a:r>
            <a:r>
              <a:rPr lang="en-IN" sz="2800" spc="-100" dirty="0">
                <a:latin typeface="Perpetua"/>
                <a:cs typeface="Perpetua"/>
              </a:rPr>
              <a:t> </a:t>
            </a:r>
            <a:r>
              <a:rPr lang="en-IN" sz="2800" dirty="0">
                <a:latin typeface="Perpetua"/>
                <a:cs typeface="Perpetua"/>
              </a:rPr>
              <a:t>or</a:t>
            </a:r>
            <a:r>
              <a:rPr lang="en-IN" sz="2800" spc="-75" dirty="0">
                <a:latin typeface="Perpetua"/>
                <a:cs typeface="Perpetua"/>
              </a:rPr>
              <a:t> </a:t>
            </a:r>
            <a:r>
              <a:rPr lang="en-IN" sz="2800" dirty="0">
                <a:latin typeface="Perpetua"/>
                <a:cs typeface="Perpetua"/>
              </a:rPr>
              <a:t>“error”).</a:t>
            </a:r>
            <a:endParaRPr lang="en-IN" sz="2400" dirty="0">
              <a:latin typeface="Perpetua"/>
              <a:cs typeface="Perpetu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8598" y="3969948"/>
            <a:ext cx="10214804" cy="275716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927100" marR="5080" indent="-457200">
              <a:lnSpc>
                <a:spcPts val="2100"/>
              </a:lnSpc>
              <a:spcBef>
                <a:spcPts val="219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927100" algn="l"/>
                <a:tab pos="927735" algn="l"/>
              </a:tabLst>
            </a:pPr>
            <a:r>
              <a:rPr sz="2400" dirty="0">
                <a:latin typeface="Perpetua"/>
                <a:cs typeface="Perpetua"/>
              </a:rPr>
              <a:t>Since the conditional variance needs to be </a:t>
            </a:r>
            <a:r>
              <a:rPr sz="2400" spc="-10" dirty="0">
                <a:latin typeface="Perpetua"/>
                <a:cs typeface="Perpetua"/>
              </a:rPr>
              <a:t>non</a:t>
            </a:r>
            <a:r>
              <a:rPr lang="x-none" sz="2400" spc="-10" dirty="0">
                <a:latin typeface="Perpetua"/>
                <a:cs typeface="Perpetua"/>
              </a:rPr>
              <a:t>-</a:t>
            </a:r>
            <a:r>
              <a:rPr sz="2400" spc="-10" dirty="0">
                <a:latin typeface="Perpetua"/>
                <a:cs typeface="Perpetua"/>
              </a:rPr>
              <a:t>negative, </a:t>
            </a:r>
            <a:r>
              <a:rPr sz="2400" dirty="0">
                <a:latin typeface="Perpetua"/>
                <a:cs typeface="Perpetua"/>
              </a:rPr>
              <a:t>the conditions </a:t>
            </a:r>
            <a:r>
              <a:rPr sz="2400" spc="-20" dirty="0">
                <a:latin typeface="Perpetua"/>
                <a:cs typeface="Perpetua"/>
              </a:rPr>
              <a:t>have </a:t>
            </a:r>
            <a:r>
              <a:rPr sz="2400" dirty="0">
                <a:latin typeface="Perpetua"/>
                <a:cs typeface="Perpetua"/>
              </a:rPr>
              <a:t>to be </a:t>
            </a:r>
            <a:r>
              <a:rPr sz="2400" spc="-5" dirty="0">
                <a:latin typeface="Perpetua"/>
                <a:cs typeface="Perpetua"/>
              </a:rPr>
              <a:t>met. </a:t>
            </a:r>
            <a:r>
              <a:rPr sz="2400" dirty="0">
                <a:latin typeface="Perpetua"/>
                <a:cs typeface="Perpetua"/>
              </a:rPr>
              <a:t>If </a:t>
            </a:r>
            <a:r>
              <a:rPr sz="2400" dirty="0">
                <a:latin typeface="Symbol"/>
                <a:cs typeface="Symbol"/>
              </a:rPr>
              <a:t></a:t>
            </a:r>
            <a:r>
              <a:rPr sz="2400" baseline="-20833" dirty="0">
                <a:latin typeface="Perpetua"/>
                <a:cs typeface="Perpetua"/>
              </a:rPr>
              <a:t>1 </a:t>
            </a:r>
            <a:r>
              <a:rPr sz="2400" dirty="0">
                <a:latin typeface="Perpetua"/>
                <a:cs typeface="Perpetua"/>
              </a:rPr>
              <a:t>= 0,  then the conditional variance is constant and is </a:t>
            </a:r>
            <a:r>
              <a:rPr sz="2400" spc="-5" dirty="0">
                <a:latin typeface="Perpetua"/>
                <a:cs typeface="Perpetua"/>
              </a:rPr>
              <a:t>conditionally</a:t>
            </a:r>
            <a:r>
              <a:rPr sz="2400" spc="-13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homoscedastic.</a:t>
            </a:r>
            <a:endParaRPr sz="2000" dirty="0">
              <a:latin typeface="Perpetua"/>
              <a:cs typeface="Perpetua"/>
            </a:endParaRPr>
          </a:p>
          <a:p>
            <a:pPr marL="546100" indent="-533400">
              <a:spcBef>
                <a:spcPts val="50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545465" algn="l"/>
                <a:tab pos="546100" algn="l"/>
              </a:tabLst>
            </a:pPr>
            <a:r>
              <a:rPr sz="2400" spc="-5" dirty="0">
                <a:latin typeface="Perpetua"/>
                <a:cs typeface="Perpetua"/>
              </a:rPr>
              <a:t>Can </a:t>
            </a:r>
            <a:r>
              <a:rPr sz="2400" dirty="0">
                <a:latin typeface="Perpetua"/>
                <a:cs typeface="Perpetua"/>
              </a:rPr>
              <a:t>be </a:t>
            </a:r>
            <a:r>
              <a:rPr sz="2400" spc="-5" dirty="0">
                <a:latin typeface="Perpetua"/>
                <a:cs typeface="Perpetua"/>
              </a:rPr>
              <a:t>generalized </a:t>
            </a:r>
            <a:r>
              <a:rPr sz="2400" dirty="0">
                <a:latin typeface="Perpetua"/>
                <a:cs typeface="Perpetua"/>
              </a:rPr>
              <a:t>to</a:t>
            </a:r>
            <a:r>
              <a:rPr sz="2400" spc="-36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‘p’ </a:t>
            </a:r>
            <a:r>
              <a:rPr sz="2400" spc="-5" dirty="0">
                <a:latin typeface="Perpetua"/>
                <a:cs typeface="Perpetua"/>
              </a:rPr>
              <a:t>lags…ARCH(p) model</a:t>
            </a:r>
            <a:endParaRPr sz="2000" dirty="0">
              <a:latin typeface="Perpetua"/>
              <a:cs typeface="Perpetua"/>
            </a:endParaRPr>
          </a:p>
          <a:p>
            <a:pPr>
              <a:spcBef>
                <a:spcPts val="40"/>
              </a:spcBef>
              <a:buClr>
                <a:srgbClr val="4F81BC"/>
              </a:buClr>
              <a:buFont typeface="Wingdings 2"/>
              <a:buChar char=""/>
            </a:pPr>
            <a:endParaRPr dirty="0">
              <a:latin typeface="Times New Roman"/>
              <a:cs typeface="Times New Roman"/>
            </a:endParaRPr>
          </a:p>
          <a:p>
            <a:pPr marL="546100" indent="-533400">
              <a:buClr>
                <a:srgbClr val="4F81BC"/>
              </a:buClr>
              <a:buSzPct val="85000"/>
              <a:buFont typeface="Wingdings 2"/>
              <a:buChar char=""/>
              <a:tabLst>
                <a:tab pos="545465" algn="l"/>
                <a:tab pos="546100" algn="l"/>
              </a:tabLst>
            </a:pPr>
            <a:r>
              <a:rPr sz="2400" spc="-5" dirty="0">
                <a:latin typeface="Perpetua"/>
                <a:cs typeface="Perpetua"/>
              </a:rPr>
              <a:t>Remember…there </a:t>
            </a:r>
            <a:r>
              <a:rPr sz="2400" spc="-15" dirty="0">
                <a:latin typeface="Perpetua"/>
                <a:cs typeface="Perpetua"/>
              </a:rPr>
              <a:t>are </a:t>
            </a:r>
            <a:r>
              <a:rPr sz="2400" spc="-25" dirty="0">
                <a:latin typeface="Perpetua"/>
                <a:cs typeface="Perpetua"/>
              </a:rPr>
              <a:t>two </a:t>
            </a:r>
            <a:r>
              <a:rPr sz="2400" dirty="0">
                <a:latin typeface="Perpetua"/>
                <a:cs typeface="Perpetua"/>
              </a:rPr>
              <a:t>eqns in the </a:t>
            </a:r>
            <a:r>
              <a:rPr sz="2400" spc="-5" dirty="0">
                <a:latin typeface="Perpetua"/>
                <a:cs typeface="Perpetua"/>
              </a:rPr>
              <a:t>regression model</a:t>
            </a:r>
            <a:r>
              <a:rPr sz="2400" dirty="0">
                <a:latin typeface="Perpetua"/>
                <a:cs typeface="Perpetua"/>
              </a:rPr>
              <a:t> </a:t>
            </a:r>
            <a:r>
              <a:rPr sz="2400" spc="-80" dirty="0">
                <a:latin typeface="Perpetua"/>
                <a:cs typeface="Perpetua"/>
              </a:rPr>
              <a:t>now.</a:t>
            </a:r>
            <a:endParaRPr sz="2400" dirty="0">
              <a:latin typeface="Perpetua"/>
              <a:cs typeface="Perpetua"/>
            </a:endParaRPr>
          </a:p>
          <a:p>
            <a:pPr marL="927100" lvl="1" indent="-457200">
              <a:spcBef>
                <a:spcPts val="430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927100" algn="l"/>
                <a:tab pos="927735" algn="l"/>
              </a:tabLst>
            </a:pPr>
            <a:r>
              <a:rPr sz="2400" dirty="0">
                <a:latin typeface="Perpetua"/>
                <a:cs typeface="Perpetua"/>
              </a:rPr>
              <a:t>One for Mean</a:t>
            </a:r>
            <a:r>
              <a:rPr sz="2400" spc="-40" dirty="0">
                <a:latin typeface="Perpetua"/>
                <a:cs typeface="Perpetua"/>
              </a:rPr>
              <a:t> </a:t>
            </a:r>
            <a:r>
              <a:rPr sz="2400" spc="-15" dirty="0">
                <a:latin typeface="Perpetua"/>
                <a:cs typeface="Perpetua"/>
              </a:rPr>
              <a:t>level</a:t>
            </a:r>
            <a:r>
              <a:rPr lang="en-US" sz="2400" spc="-15" dirty="0">
                <a:latin typeface="Perpetua"/>
                <a:cs typeface="Perpetua"/>
              </a:rPr>
              <a:t>, </a:t>
            </a:r>
            <a:r>
              <a:rPr sz="2400" dirty="0">
                <a:latin typeface="Perpetua"/>
                <a:cs typeface="Perpetua"/>
              </a:rPr>
              <a:t>Other for </a:t>
            </a:r>
            <a:r>
              <a:rPr sz="2400" spc="-20" dirty="0">
                <a:latin typeface="Perpetua"/>
                <a:cs typeface="Perpetua"/>
              </a:rPr>
              <a:t>Variance</a:t>
            </a:r>
            <a:r>
              <a:rPr sz="2400" spc="-265" dirty="0">
                <a:latin typeface="Perpetua"/>
                <a:cs typeface="Perpetua"/>
              </a:rPr>
              <a:t> </a:t>
            </a:r>
            <a:r>
              <a:rPr sz="2400" spc="-15" dirty="0">
                <a:latin typeface="Perpetua"/>
                <a:cs typeface="Perpetua"/>
              </a:rPr>
              <a:t>level</a:t>
            </a:r>
            <a:endParaRPr sz="2400" dirty="0">
              <a:latin typeface="Perpetua"/>
              <a:cs typeface="Perpetua"/>
            </a:endParaRPr>
          </a:p>
          <a:p>
            <a:pPr marL="927100" lvl="1" indent="-457200">
              <a:spcBef>
                <a:spcPts val="400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927100" algn="l"/>
                <a:tab pos="927735" algn="l"/>
              </a:tabLst>
            </a:pPr>
            <a:r>
              <a:rPr sz="2400" spc="-5" dirty="0">
                <a:latin typeface="Perpetua"/>
                <a:cs typeface="Perpetua"/>
              </a:rPr>
              <a:t>Both </a:t>
            </a:r>
            <a:r>
              <a:rPr sz="2400" spc="-20" dirty="0">
                <a:latin typeface="Perpetua"/>
                <a:cs typeface="Perpetua"/>
              </a:rPr>
              <a:t>have </a:t>
            </a:r>
            <a:r>
              <a:rPr sz="2400" dirty="0">
                <a:latin typeface="Perpetua"/>
                <a:cs typeface="Perpetua"/>
              </a:rPr>
              <a:t>to be </a:t>
            </a:r>
            <a:r>
              <a:rPr sz="2400" spc="-5" dirty="0">
                <a:latin typeface="Perpetua"/>
                <a:cs typeface="Perpetua"/>
              </a:rPr>
              <a:t>estimated simultaneously….thats </a:t>
            </a:r>
            <a:r>
              <a:rPr sz="2400" dirty="0">
                <a:latin typeface="Perpetua"/>
                <a:cs typeface="Perpetua"/>
              </a:rPr>
              <a:t>where </a:t>
            </a:r>
            <a:r>
              <a:rPr sz="2400" spc="-5" dirty="0">
                <a:latin typeface="Perpetua"/>
                <a:cs typeface="Perpetua"/>
              </a:rPr>
              <a:t>complexity</a:t>
            </a:r>
            <a:r>
              <a:rPr sz="2400" spc="-130" dirty="0">
                <a:latin typeface="Perpetua"/>
                <a:cs typeface="Perpetua"/>
              </a:rPr>
              <a:t> </a:t>
            </a:r>
            <a:r>
              <a:rPr sz="2400" spc="5" dirty="0">
                <a:latin typeface="Perpetua"/>
                <a:cs typeface="Perpetua"/>
              </a:rPr>
              <a:t>arises</a:t>
            </a:r>
            <a:endParaRPr dirty="0">
              <a:latin typeface="Perpetua"/>
              <a:cs typeface="Perpetu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42112" y="3318818"/>
            <a:ext cx="1372235" cy="3854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290830" algn="l"/>
              </a:tabLst>
            </a:pPr>
            <a:r>
              <a:rPr sz="2200" i="1" spc="50" dirty="0">
                <a:latin typeface="Times New Roman"/>
                <a:cs typeface="Times New Roman"/>
              </a:rPr>
              <a:t>h	</a:t>
            </a:r>
            <a:r>
              <a:rPr sz="2200" spc="55" dirty="0">
                <a:latin typeface="Symbol"/>
                <a:cs typeface="Symbol"/>
              </a:rPr>
              <a:t></a:t>
            </a:r>
            <a:r>
              <a:rPr sz="2200" spc="-215" dirty="0">
                <a:latin typeface="Times New Roman"/>
                <a:cs typeface="Times New Roman"/>
              </a:rPr>
              <a:t> </a:t>
            </a:r>
            <a:r>
              <a:rPr sz="2350" i="1" spc="-35" dirty="0">
                <a:latin typeface="Symbol"/>
                <a:cs typeface="Symbol"/>
              </a:rPr>
              <a:t></a:t>
            </a:r>
            <a:r>
              <a:rPr sz="2350" i="1" spc="-95" dirty="0">
                <a:latin typeface="Times New Roman"/>
                <a:cs typeface="Times New Roman"/>
              </a:rPr>
              <a:t> </a:t>
            </a:r>
            <a:r>
              <a:rPr sz="2200" spc="55" dirty="0">
                <a:latin typeface="Symbol"/>
                <a:cs typeface="Symbol"/>
              </a:rPr>
              <a:t></a:t>
            </a:r>
            <a:r>
              <a:rPr sz="2200" spc="-345" dirty="0">
                <a:latin typeface="Times New Roman"/>
                <a:cs typeface="Times New Roman"/>
              </a:rPr>
              <a:t> </a:t>
            </a:r>
            <a:r>
              <a:rPr sz="2350" i="1" spc="-30" dirty="0">
                <a:latin typeface="Symbol"/>
                <a:cs typeface="Symbol"/>
              </a:rPr>
              <a:t></a:t>
            </a:r>
            <a:r>
              <a:rPr sz="2350" i="1" spc="120" dirty="0">
                <a:latin typeface="Times New Roman"/>
                <a:cs typeface="Times New Roman"/>
              </a:rPr>
              <a:t> </a:t>
            </a:r>
            <a:r>
              <a:rPr sz="2350" i="1" spc="-20" dirty="0">
                <a:latin typeface="Symbol"/>
                <a:cs typeface="Symbol"/>
              </a:rPr>
              <a:t></a:t>
            </a:r>
            <a:endParaRPr sz="2350" dirty="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76390" y="3527671"/>
            <a:ext cx="151638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029969" algn="l"/>
                <a:tab pos="1261110" algn="l"/>
              </a:tabLst>
            </a:pPr>
            <a:r>
              <a:rPr sz="1300" i="1" spc="10" dirty="0">
                <a:latin typeface="Times New Roman"/>
                <a:cs typeface="Times New Roman"/>
              </a:rPr>
              <a:t>t	</a:t>
            </a:r>
            <a:r>
              <a:rPr sz="1300" spc="20" dirty="0">
                <a:latin typeface="Times New Roman"/>
                <a:cs typeface="Times New Roman"/>
              </a:rPr>
              <a:t>1	</a:t>
            </a:r>
            <a:r>
              <a:rPr sz="1300" i="1" spc="10" dirty="0">
                <a:latin typeface="Times New Roman"/>
                <a:cs typeface="Times New Roman"/>
              </a:rPr>
              <a:t>t</a:t>
            </a:r>
            <a:r>
              <a:rPr sz="1300" i="1" spc="-229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Symbol"/>
                <a:cs typeface="Symbol"/>
              </a:rPr>
              <a:t></a:t>
            </a:r>
            <a:r>
              <a:rPr sz="1300" dirty="0"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8" name="object 8"/>
          <p:cNvSpPr txBox="1"/>
          <p:nvPr/>
        </p:nvSpPr>
        <p:spPr>
          <a:xfrm flipH="1">
            <a:off x="6714347" y="3333611"/>
            <a:ext cx="212049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20" dirty="0">
                <a:latin typeface="Times New Roman"/>
                <a:cs typeface="Times New Roman"/>
              </a:rPr>
              <a:t>2</a:t>
            </a:r>
            <a:endParaRPr sz="13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6049" y="1"/>
            <a:ext cx="11073161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2738" y="191136"/>
            <a:ext cx="7030273" cy="68929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Then what </a:t>
            </a:r>
            <a:r>
              <a:rPr spc="-5" dirty="0"/>
              <a:t>is </a:t>
            </a:r>
            <a:r>
              <a:rPr spc="-10" dirty="0"/>
              <a:t>GARCH</a:t>
            </a:r>
            <a:r>
              <a:rPr spc="-25" dirty="0"/>
              <a:t> </a:t>
            </a:r>
            <a:r>
              <a:rPr spc="-5"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2740" y="1111758"/>
            <a:ext cx="7743278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spcBef>
                <a:spcPts val="10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lang="en-US" sz="2800" dirty="0">
                <a:latin typeface="Perpetua"/>
                <a:cs typeface="Perpetua"/>
              </a:rPr>
              <a:t>Prof. </a:t>
            </a:r>
            <a:r>
              <a:rPr sz="2800" dirty="0" err="1">
                <a:latin typeface="Perpetua"/>
                <a:cs typeface="Perpetua"/>
              </a:rPr>
              <a:t>Bollerslev</a:t>
            </a:r>
            <a:r>
              <a:rPr sz="2800" dirty="0">
                <a:latin typeface="Perpetua"/>
                <a:cs typeface="Perpetua"/>
              </a:rPr>
              <a:t>…1986…GENERALIZED</a:t>
            </a:r>
            <a:r>
              <a:rPr sz="2800" spc="-315" dirty="0">
                <a:latin typeface="Perpetua"/>
                <a:cs typeface="Perpetua"/>
              </a:rPr>
              <a:t> </a:t>
            </a:r>
            <a:r>
              <a:rPr lang="en-US" sz="2800" spc="-315" dirty="0">
                <a:latin typeface="Perpetua"/>
                <a:cs typeface="Perpetua"/>
              </a:rPr>
              <a:t>-</a:t>
            </a:r>
            <a:r>
              <a:rPr sz="2800" dirty="0">
                <a:latin typeface="Perpetua"/>
                <a:cs typeface="Perpetua"/>
              </a:rPr>
              <a:t>ARCH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02739" y="1525056"/>
            <a:ext cx="5601338" cy="996427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87020" indent="-274320">
              <a:spcBef>
                <a:spcPts val="57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800" spc="-100" dirty="0">
                <a:latin typeface="Perpetua"/>
                <a:cs typeface="Perpetua"/>
              </a:rPr>
              <a:t>Today’s </a:t>
            </a:r>
            <a:r>
              <a:rPr sz="2800" spc="-5" dirty="0">
                <a:latin typeface="Perpetua"/>
                <a:cs typeface="Perpetua"/>
              </a:rPr>
              <a:t>variance </a:t>
            </a:r>
            <a:r>
              <a:rPr sz="2800" dirty="0">
                <a:latin typeface="Perpetua"/>
                <a:cs typeface="Perpetua"/>
              </a:rPr>
              <a:t>is a </a:t>
            </a:r>
            <a:r>
              <a:rPr sz="2800" spc="-15" dirty="0">
                <a:latin typeface="Perpetua"/>
                <a:cs typeface="Perpetua"/>
              </a:rPr>
              <a:t>weighted </a:t>
            </a:r>
            <a:r>
              <a:rPr sz="2800" spc="-20" dirty="0">
                <a:latin typeface="Perpetua"/>
                <a:cs typeface="Perpetua"/>
              </a:rPr>
              <a:t>average </a:t>
            </a:r>
            <a:r>
              <a:rPr sz="2800" spc="-5" dirty="0">
                <a:latin typeface="Perpetua"/>
                <a:cs typeface="Perpetua"/>
              </a:rPr>
              <a:t>of</a:t>
            </a:r>
            <a:r>
              <a:rPr sz="2800" spc="155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the</a:t>
            </a:r>
            <a:r>
              <a:rPr lang="en-IN" sz="2800" spc="-5" dirty="0">
                <a:latin typeface="Perpetua"/>
                <a:cs typeface="Perpetua"/>
              </a:rPr>
              <a:t> </a:t>
            </a:r>
            <a:r>
              <a:rPr lang="en-IN" sz="3200" dirty="0">
                <a:latin typeface="Perpetua"/>
                <a:cs typeface="Perpetua"/>
              </a:rPr>
              <a:t>l</a:t>
            </a:r>
            <a:r>
              <a:rPr sz="3200" dirty="0" err="1">
                <a:latin typeface="Perpetua"/>
                <a:cs typeface="Perpetua"/>
              </a:rPr>
              <a:t>ong</a:t>
            </a:r>
            <a:r>
              <a:rPr lang="en-IN" sz="3200" dirty="0">
                <a:latin typeface="Perpetua"/>
                <a:cs typeface="Perpetua"/>
              </a:rPr>
              <a:t>-</a:t>
            </a:r>
            <a:r>
              <a:rPr sz="3200" spc="15" dirty="0">
                <a:latin typeface="Perpetua"/>
                <a:cs typeface="Perpetua"/>
              </a:rPr>
              <a:t>run </a:t>
            </a:r>
            <a:r>
              <a:rPr sz="3200" spc="-20" dirty="0">
                <a:latin typeface="Perpetua"/>
                <a:cs typeface="Perpetua"/>
              </a:rPr>
              <a:t>average</a:t>
            </a:r>
            <a:r>
              <a:rPr sz="3200" spc="-50" dirty="0">
                <a:latin typeface="Perpetua"/>
                <a:cs typeface="Perpetua"/>
              </a:rPr>
              <a:t> </a:t>
            </a:r>
            <a:r>
              <a:rPr sz="3200" spc="-5" dirty="0">
                <a:latin typeface="Perpetua"/>
                <a:cs typeface="Perpetua"/>
              </a:rPr>
              <a:t>variance</a:t>
            </a:r>
            <a:endParaRPr sz="2400" dirty="0">
              <a:latin typeface="Perpetua"/>
              <a:cs typeface="Perpetu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602738" y="2606664"/>
            <a:ext cx="10515600" cy="3180999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561340">
              <a:lnSpc>
                <a:spcPct val="100000"/>
              </a:lnSpc>
              <a:spcBef>
                <a:spcPts val="50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  <a:tab pos="3797300" algn="l"/>
              </a:tabLst>
            </a:pPr>
            <a:r>
              <a:rPr sz="2400" spc="-55" dirty="0"/>
              <a:t>Yesterday’s</a:t>
            </a:r>
            <a:r>
              <a:rPr sz="2400" spc="10" dirty="0"/>
              <a:t> </a:t>
            </a:r>
            <a:r>
              <a:rPr sz="2400" spc="-5" dirty="0"/>
              <a:t>variance</a:t>
            </a:r>
            <a:r>
              <a:rPr sz="2400" spc="20" dirty="0"/>
              <a:t> </a:t>
            </a:r>
            <a:r>
              <a:rPr sz="2400" spc="-5" dirty="0"/>
              <a:t>lptha</a:t>
            </a:r>
            <a:r>
              <a:rPr sz="2000" spc="-7" baseline="-20833" dirty="0"/>
              <a:t>1</a:t>
            </a:r>
            <a:r>
              <a:rPr sz="2000" spc="-5" dirty="0"/>
              <a:t>+Beta</a:t>
            </a:r>
            <a:r>
              <a:rPr sz="2000" spc="-7" baseline="-20833" dirty="0"/>
              <a:t>1</a:t>
            </a:r>
            <a:r>
              <a:rPr sz="2000" spc="-5" dirty="0"/>
              <a:t>&lt;1</a:t>
            </a:r>
            <a:endParaRPr sz="2000" dirty="0"/>
          </a:p>
          <a:p>
            <a:pPr marL="561340">
              <a:lnSpc>
                <a:spcPct val="100000"/>
              </a:lnSpc>
              <a:spcBef>
                <a:spcPts val="50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  <a:tab pos="3797300" algn="l"/>
              </a:tabLst>
            </a:pPr>
            <a:r>
              <a:rPr sz="2400" dirty="0"/>
              <a:t>GARCH(1,1)--</a:t>
            </a:r>
            <a:r>
              <a:rPr sz="2400" dirty="0" err="1"/>
              <a:t>Parsimoniou</a:t>
            </a:r>
            <a:r>
              <a:rPr lang="en-IN" sz="2400" spc="-5" dirty="0"/>
              <a:t>forecast	</a:t>
            </a:r>
            <a:r>
              <a:rPr lang="en-IN" sz="2400" dirty="0"/>
              <a:t>-- </a:t>
            </a:r>
            <a:r>
              <a:rPr lang="en-IN" sz="2400" spc="-5" dirty="0">
                <a:solidFill>
                  <a:srgbClr val="FF0000"/>
                </a:solidFill>
              </a:rPr>
              <a:t>Persistence</a:t>
            </a:r>
            <a:r>
              <a:rPr lang="en-IN" sz="2400" spc="-30" dirty="0">
                <a:solidFill>
                  <a:srgbClr val="FF0000"/>
                </a:solidFill>
              </a:rPr>
              <a:t> </a:t>
            </a:r>
            <a:r>
              <a:rPr lang="en-IN" sz="2400" dirty="0">
                <a:solidFill>
                  <a:srgbClr val="FF0000"/>
                </a:solidFill>
              </a:rPr>
              <a:t>coefficient</a:t>
            </a:r>
          </a:p>
          <a:p>
            <a:pPr marL="561340">
              <a:lnSpc>
                <a:spcPct val="100000"/>
              </a:lnSpc>
              <a:spcBef>
                <a:spcPts val="409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  <a:tab pos="4272915" algn="l"/>
              </a:tabLst>
            </a:pPr>
            <a:r>
              <a:rPr lang="en-IN" sz="2400" dirty="0"/>
              <a:t>The </a:t>
            </a:r>
            <a:r>
              <a:rPr lang="en-IN" sz="2400" spc="-10" dirty="0"/>
              <a:t>news </a:t>
            </a:r>
            <a:r>
              <a:rPr lang="en-IN" sz="2400" spc="-45" dirty="0"/>
              <a:t>(</a:t>
            </a:r>
            <a:r>
              <a:rPr lang="en-IN" sz="2400" spc="-45" dirty="0" err="1"/>
              <a:t>yday’s</a:t>
            </a:r>
            <a:r>
              <a:rPr lang="en-IN" sz="2400" spc="10" dirty="0"/>
              <a:t> </a:t>
            </a:r>
            <a:r>
              <a:rPr lang="en-IN" sz="2400" spc="-5" dirty="0"/>
              <a:t>squared</a:t>
            </a:r>
            <a:r>
              <a:rPr lang="en-IN" sz="2400" spc="-15" dirty="0"/>
              <a:t> </a:t>
            </a:r>
            <a:r>
              <a:rPr lang="en-IN" sz="2400" spc="5" dirty="0"/>
              <a:t>shock)	             </a:t>
            </a:r>
            <a:r>
              <a:rPr lang="en-IN" sz="2400" dirty="0"/>
              <a:t>-- </a:t>
            </a:r>
            <a:r>
              <a:rPr lang="en-IN" sz="2400" dirty="0">
                <a:solidFill>
                  <a:schemeClr val="accent1"/>
                </a:solidFill>
              </a:rPr>
              <a:t>Information absorption</a:t>
            </a:r>
            <a:r>
              <a:rPr lang="en-IN" sz="2400" spc="-65" dirty="0">
                <a:solidFill>
                  <a:schemeClr val="accent1"/>
                </a:solidFill>
              </a:rPr>
              <a:t> </a:t>
            </a:r>
            <a:r>
              <a:rPr lang="en-IN" sz="2400" dirty="0">
                <a:solidFill>
                  <a:schemeClr val="accent1"/>
                </a:solidFill>
              </a:rPr>
              <a:t>coefficient</a:t>
            </a:r>
          </a:p>
          <a:p>
            <a:pPr marL="561340">
              <a:lnSpc>
                <a:spcPct val="100000"/>
              </a:lnSpc>
              <a:spcBef>
                <a:spcPts val="40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lang="en-IN" sz="2400" spc="-5" dirty="0"/>
              <a:t>Non-negativity</a:t>
            </a:r>
            <a:r>
              <a:rPr lang="en-IN" sz="2400" spc="-10" dirty="0"/>
              <a:t> </a:t>
            </a:r>
            <a:r>
              <a:rPr lang="en-IN" sz="2400" dirty="0"/>
              <a:t>constraints:</a:t>
            </a:r>
            <a:r>
              <a:rPr lang="en-IN" sz="2400" spc="-114" dirty="0"/>
              <a:t> </a:t>
            </a:r>
            <a:r>
              <a:rPr lang="en-IN" sz="2400" dirty="0"/>
              <a:t>w</a:t>
            </a:r>
            <a:r>
              <a:rPr lang="en-IN" sz="2400" spc="-5" dirty="0"/>
              <a:t> &gt;0;</a:t>
            </a:r>
            <a:r>
              <a:rPr lang="en-IN" sz="2400" spc="-280" dirty="0"/>
              <a:t> </a:t>
            </a:r>
            <a:r>
              <a:rPr lang="en-IN" sz="2400" spc="-5" dirty="0"/>
              <a:t>Alpha</a:t>
            </a:r>
            <a:r>
              <a:rPr lang="en-IN" sz="2000" spc="-7" baseline="-20833" dirty="0"/>
              <a:t>1</a:t>
            </a:r>
            <a:r>
              <a:rPr lang="en-IN" sz="2000" spc="-5" dirty="0"/>
              <a:t>&gt;=0;</a:t>
            </a:r>
            <a:r>
              <a:rPr lang="en-IN" sz="2400" spc="-110" dirty="0"/>
              <a:t> </a:t>
            </a:r>
            <a:r>
              <a:rPr lang="en-IN" sz="2400" spc="-5" dirty="0"/>
              <a:t>Beta</a:t>
            </a:r>
            <a:r>
              <a:rPr lang="en-IN" sz="2400" spc="-7" baseline="-20833" dirty="0"/>
              <a:t>1</a:t>
            </a:r>
            <a:r>
              <a:rPr lang="en-IN" sz="2400" spc="-5" dirty="0"/>
              <a:t>&gt;=0</a:t>
            </a:r>
            <a:endParaRPr lang="en-IN" sz="2400" dirty="0"/>
          </a:p>
          <a:p>
            <a:pPr marL="561340">
              <a:lnSpc>
                <a:spcPct val="100000"/>
              </a:lnSpc>
              <a:spcBef>
                <a:spcPts val="39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lang="en-IN" sz="2400" dirty="0"/>
              <a:t>Stationarity constraints:</a:t>
            </a:r>
            <a:r>
              <a:rPr lang="en-IN" sz="2400" spc="-320" dirty="0"/>
              <a:t> </a:t>
            </a:r>
            <a:r>
              <a:rPr lang="en-IN" sz="2400" spc="-5" dirty="0"/>
              <a:t>A</a:t>
            </a:r>
            <a:r>
              <a:rPr sz="2400" dirty="0"/>
              <a:t>s </a:t>
            </a:r>
            <a:r>
              <a:rPr sz="2400" spc="-10" dirty="0"/>
              <a:t>representation </a:t>
            </a:r>
            <a:r>
              <a:rPr sz="2400" dirty="0"/>
              <a:t>of</a:t>
            </a:r>
            <a:r>
              <a:rPr sz="2400" spc="-254" dirty="0"/>
              <a:t> </a:t>
            </a:r>
            <a:r>
              <a:rPr sz="2400" dirty="0"/>
              <a:t>ARCH(p)</a:t>
            </a: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4F81BC"/>
              </a:buClr>
              <a:buFont typeface="Wingdings 2"/>
              <a:buChar char=""/>
            </a:pPr>
            <a:endParaRPr sz="360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400" dirty="0"/>
              <a:t>GARCH(1,1) is empirically </a:t>
            </a:r>
            <a:r>
              <a:rPr sz="2400" spc="-5" dirty="0"/>
              <a:t>successful</a:t>
            </a:r>
            <a:r>
              <a:rPr sz="2400" spc="-30" dirty="0"/>
              <a:t> </a:t>
            </a:r>
            <a:r>
              <a:rPr sz="2400" spc="-5" dirty="0"/>
              <a:t>model</a:t>
            </a:r>
            <a:endParaRPr sz="2600" dirty="0"/>
          </a:p>
        </p:txBody>
      </p:sp>
      <p:sp>
        <p:nvSpPr>
          <p:cNvPr id="6" name="object 6"/>
          <p:cNvSpPr txBox="1"/>
          <p:nvPr/>
        </p:nvSpPr>
        <p:spPr>
          <a:xfrm>
            <a:off x="7829916" y="1755488"/>
            <a:ext cx="7302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i="1" spc="10" dirty="0">
                <a:latin typeface="Times New Roman"/>
                <a:cs typeface="Times New Roman"/>
              </a:rPr>
              <a:t>t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04736" y="1550823"/>
            <a:ext cx="2310130" cy="3854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290830" algn="l"/>
                <a:tab pos="1689100" algn="l"/>
              </a:tabLst>
            </a:pPr>
            <a:r>
              <a:rPr sz="2200" i="1" spc="50" dirty="0">
                <a:solidFill>
                  <a:srgbClr val="FF0000"/>
                </a:solidFill>
                <a:latin typeface="Times New Roman"/>
                <a:cs typeface="Times New Roman"/>
              </a:rPr>
              <a:t>h	</a:t>
            </a:r>
            <a:r>
              <a:rPr sz="2200" spc="5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2200" spc="-1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50" i="1" spc="-35" dirty="0">
                <a:solidFill>
                  <a:srgbClr val="FF0000"/>
                </a:solidFill>
                <a:latin typeface="Symbol"/>
                <a:cs typeface="Symbol"/>
              </a:rPr>
              <a:t></a:t>
            </a:r>
            <a:r>
              <a:rPr sz="2350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55" dirty="0">
                <a:solidFill>
                  <a:srgbClr val="FF0000"/>
                </a:solidFill>
                <a:latin typeface="Symbol"/>
                <a:cs typeface="Symbol"/>
              </a:rPr>
              <a:t></a:t>
            </a:r>
            <a:r>
              <a:rPr sz="2200" spc="-3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50" i="1" spc="-30" dirty="0">
                <a:solidFill>
                  <a:srgbClr val="FF0000"/>
                </a:solidFill>
                <a:latin typeface="Symbol"/>
                <a:cs typeface="Symbol"/>
              </a:rPr>
              <a:t></a:t>
            </a:r>
            <a:r>
              <a:rPr sz="2350" i="1" spc="1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50" i="1" spc="-20" dirty="0">
                <a:solidFill>
                  <a:srgbClr val="FF0000"/>
                </a:solidFill>
                <a:latin typeface="Symbol"/>
                <a:cs typeface="Symbol"/>
              </a:rPr>
              <a:t></a:t>
            </a:r>
            <a:r>
              <a:rPr sz="2350" spc="-2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spc="55" dirty="0">
                <a:solidFill>
                  <a:srgbClr val="FF0000"/>
                </a:solidFill>
                <a:latin typeface="Symbol"/>
                <a:cs typeface="Symbol"/>
              </a:rPr>
              <a:t></a:t>
            </a:r>
            <a:r>
              <a:rPr sz="2200" spc="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50" i="1" spc="-25" dirty="0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sz="2350" i="1" spc="-1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i="1" spc="50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endParaRPr sz="2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47543" y="1755488"/>
            <a:ext cx="49847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43840" algn="l"/>
              </a:tabLst>
            </a:pPr>
            <a:r>
              <a:rPr sz="1300" spc="20" dirty="0">
                <a:latin typeface="Times New Roman"/>
                <a:cs typeface="Times New Roman"/>
              </a:rPr>
              <a:t>1	</a:t>
            </a:r>
            <a:r>
              <a:rPr sz="1300" i="1" spc="10" dirty="0">
                <a:latin typeface="Times New Roman"/>
                <a:cs typeface="Times New Roman"/>
              </a:rPr>
              <a:t>t</a:t>
            </a:r>
            <a:r>
              <a:rPr sz="1300" i="1" spc="-229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Symbol"/>
                <a:cs typeface="Symbol"/>
              </a:rPr>
              <a:t></a:t>
            </a:r>
            <a:r>
              <a:rPr sz="1300" dirty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78915" y="1558574"/>
            <a:ext cx="11112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20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15879" y="1755488"/>
            <a:ext cx="47117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20" dirty="0">
                <a:latin typeface="Times New Roman"/>
                <a:cs typeface="Times New Roman"/>
              </a:rPr>
              <a:t>1 </a:t>
            </a:r>
            <a:r>
              <a:rPr sz="1300" i="1" spc="10" dirty="0">
                <a:latin typeface="Times New Roman"/>
                <a:cs typeface="Times New Roman"/>
              </a:rPr>
              <a:t>t</a:t>
            </a:r>
            <a:r>
              <a:rPr sz="1300" i="1" spc="-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Symbol"/>
                <a:cs typeface="Symbol"/>
              </a:rPr>
              <a:t></a:t>
            </a:r>
            <a:r>
              <a:rPr sz="1300" dirty="0">
                <a:latin typeface="Times New Roman"/>
                <a:cs typeface="Times New Roman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CD5BC6-829F-4E7C-9230-D8E795292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8816"/>
            <a:ext cx="9144000" cy="680036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79389" y="143002"/>
            <a:ext cx="3996054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  <a:latin typeface="Perpetua"/>
                <a:cs typeface="Perpetua"/>
              </a:rPr>
              <a:t>ARMA(1,1) </a:t>
            </a:r>
            <a:r>
              <a:rPr sz="2400" dirty="0">
                <a:solidFill>
                  <a:srgbClr val="000000"/>
                </a:solidFill>
                <a:latin typeface="Perpetua"/>
                <a:cs typeface="Perpetua"/>
              </a:rPr>
              <a:t>– GARCH (1,1)</a:t>
            </a:r>
            <a:r>
              <a:rPr sz="2400" spc="-95" dirty="0">
                <a:solidFill>
                  <a:srgbClr val="000000"/>
                </a:solidFill>
                <a:latin typeface="Perpetua"/>
                <a:cs typeface="Perpetua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Perpetua"/>
                <a:cs typeface="Perpetua"/>
              </a:rPr>
              <a:t>model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2739" y="5783071"/>
            <a:ext cx="88366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0" dirty="0">
                <a:latin typeface="Perpetua"/>
                <a:cs typeface="Perpetua"/>
              </a:rPr>
              <a:t>Gives </a:t>
            </a:r>
            <a:r>
              <a:rPr spc="-5" dirty="0">
                <a:latin typeface="Perpetua"/>
                <a:cs typeface="Perpetua"/>
              </a:rPr>
              <a:t>an </a:t>
            </a:r>
            <a:r>
              <a:rPr spc="-10" dirty="0">
                <a:latin typeface="Perpetua"/>
                <a:cs typeface="Perpetua"/>
              </a:rPr>
              <a:t>output,Volatility </a:t>
            </a:r>
            <a:r>
              <a:rPr spc="-5" dirty="0">
                <a:latin typeface="Perpetua"/>
                <a:cs typeface="Perpetua"/>
              </a:rPr>
              <a:t>estimate, </a:t>
            </a:r>
            <a:r>
              <a:rPr dirty="0">
                <a:latin typeface="Perpetua"/>
                <a:cs typeface="Perpetua"/>
              </a:rPr>
              <a:t>one for </a:t>
            </a:r>
            <a:r>
              <a:rPr spc="-10" dirty="0">
                <a:latin typeface="Perpetua"/>
                <a:cs typeface="Perpetua"/>
              </a:rPr>
              <a:t>every </a:t>
            </a:r>
            <a:r>
              <a:rPr dirty="0">
                <a:latin typeface="Perpetua"/>
                <a:cs typeface="Perpetua"/>
              </a:rPr>
              <a:t>time </a:t>
            </a:r>
            <a:r>
              <a:rPr spc="5" dirty="0">
                <a:latin typeface="Perpetua"/>
                <a:cs typeface="Perpetua"/>
              </a:rPr>
              <a:t>period </a:t>
            </a:r>
            <a:r>
              <a:rPr dirty="0">
                <a:latin typeface="Perpetua"/>
                <a:cs typeface="Perpetua"/>
              </a:rPr>
              <a:t>t. </a:t>
            </a:r>
            <a:r>
              <a:rPr spc="-15" dirty="0">
                <a:latin typeface="Perpetua"/>
                <a:cs typeface="Perpetua"/>
              </a:rPr>
              <a:t>TimeVarying </a:t>
            </a:r>
            <a:r>
              <a:rPr spc="-5" dirty="0">
                <a:latin typeface="Perpetua"/>
                <a:cs typeface="Perpetua"/>
              </a:rPr>
              <a:t>feature</a:t>
            </a:r>
            <a:r>
              <a:rPr spc="-45" dirty="0">
                <a:latin typeface="Perpetua"/>
                <a:cs typeface="Perpetua"/>
              </a:rPr>
              <a:t> </a:t>
            </a:r>
            <a:r>
              <a:rPr spc="-5" dirty="0">
                <a:latin typeface="Perpetua"/>
                <a:cs typeface="Perpetua"/>
              </a:rPr>
              <a:t>satisfied.</a:t>
            </a:r>
            <a:endParaRPr>
              <a:latin typeface="Perpetua"/>
              <a:cs typeface="Perpetua"/>
            </a:endParaRPr>
          </a:p>
          <a:p>
            <a:pPr marL="299085" marR="5080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Perpetua"/>
                <a:cs typeface="Perpetua"/>
              </a:rPr>
              <a:t>As </a:t>
            </a:r>
            <a:r>
              <a:rPr dirty="0">
                <a:latin typeface="Perpetua"/>
                <a:cs typeface="Perpetua"/>
              </a:rPr>
              <a:t>Beta</a:t>
            </a:r>
            <a:r>
              <a:rPr baseline="-20833" dirty="0">
                <a:latin typeface="Perpetua"/>
                <a:cs typeface="Perpetua"/>
              </a:rPr>
              <a:t>1 </a:t>
            </a:r>
            <a:r>
              <a:rPr dirty="0">
                <a:latin typeface="Perpetua"/>
                <a:cs typeface="Perpetua"/>
              </a:rPr>
              <a:t>is </a:t>
            </a:r>
            <a:r>
              <a:rPr spc="-10" dirty="0">
                <a:latin typeface="Perpetua"/>
                <a:cs typeface="Perpetua"/>
              </a:rPr>
              <a:t>positive, </a:t>
            </a:r>
            <a:r>
              <a:rPr spc="-5" dirty="0">
                <a:latin typeface="Perpetua"/>
                <a:cs typeface="Perpetua"/>
              </a:rPr>
              <a:t>high(Low) </a:t>
            </a:r>
            <a:r>
              <a:rPr spc="-25" dirty="0">
                <a:latin typeface="Perpetua"/>
                <a:cs typeface="Perpetua"/>
              </a:rPr>
              <a:t>Volatility </a:t>
            </a:r>
            <a:r>
              <a:rPr dirty="0">
                <a:latin typeface="Perpetua"/>
                <a:cs typeface="Perpetua"/>
              </a:rPr>
              <a:t>is </a:t>
            </a:r>
            <a:r>
              <a:rPr spc="-15" dirty="0">
                <a:latin typeface="Perpetua"/>
                <a:cs typeface="Perpetua"/>
              </a:rPr>
              <a:t>followed </a:t>
            </a:r>
            <a:r>
              <a:rPr spc="-20" dirty="0">
                <a:latin typeface="Perpetua"/>
                <a:cs typeface="Perpetua"/>
              </a:rPr>
              <a:t>by </a:t>
            </a:r>
            <a:r>
              <a:rPr spc="-5" dirty="0">
                <a:latin typeface="Perpetua"/>
                <a:cs typeface="Perpetua"/>
              </a:rPr>
              <a:t>another </a:t>
            </a:r>
            <a:r>
              <a:rPr dirty="0">
                <a:latin typeface="Perpetua"/>
                <a:cs typeface="Perpetua"/>
              </a:rPr>
              <a:t>high </a:t>
            </a:r>
            <a:r>
              <a:rPr spc="-10" dirty="0">
                <a:latin typeface="Perpetua"/>
                <a:cs typeface="Perpetua"/>
              </a:rPr>
              <a:t>(low) </a:t>
            </a:r>
            <a:r>
              <a:rPr spc="-25" dirty="0">
                <a:latin typeface="Perpetua"/>
                <a:cs typeface="Perpetua"/>
              </a:rPr>
              <a:t>volatility. Volatility </a:t>
            </a:r>
            <a:r>
              <a:rPr dirty="0">
                <a:latin typeface="Perpetua"/>
                <a:cs typeface="Perpetua"/>
              </a:rPr>
              <a:t>clustering  </a:t>
            </a:r>
            <a:r>
              <a:rPr spc="-5" dirty="0">
                <a:latin typeface="Perpetua"/>
                <a:cs typeface="Perpetua"/>
              </a:rPr>
              <a:t>satisfied.</a:t>
            </a:r>
            <a:endParaRPr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9D16A-3395-2BFB-D838-9256D909A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Now let’s head towards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7A464-DEB9-702D-7074-D12674C8B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Tests on market quality due to events such as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regulatory interventions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technological innovations, etc.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Please open your R-Studios</a:t>
            </a:r>
          </a:p>
        </p:txBody>
      </p:sp>
    </p:spTree>
    <p:extLst>
      <p:ext uri="{BB962C8B-B14F-4D97-AF65-F5344CB8AC3E}">
        <p14:creationId xmlns:p14="http://schemas.microsoft.com/office/powerpoint/2010/main" val="25955295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1124" y="5684724"/>
            <a:ext cx="0" cy="810895"/>
          </a:xfrm>
          <a:custGeom>
            <a:avLst/>
            <a:gdLst/>
            <a:ahLst/>
            <a:cxnLst/>
            <a:rect l="l" t="t" r="r" b="b"/>
            <a:pathLst>
              <a:path h="810895">
                <a:moveTo>
                  <a:pt x="0" y="810539"/>
                </a:moveTo>
                <a:lnTo>
                  <a:pt x="0" y="0"/>
                </a:lnTo>
              </a:path>
            </a:pathLst>
          </a:custGeom>
          <a:ln w="22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282671" y="5684724"/>
            <a:ext cx="0" cy="810895"/>
          </a:xfrm>
          <a:custGeom>
            <a:avLst/>
            <a:gdLst/>
            <a:ahLst/>
            <a:cxnLst/>
            <a:rect l="l" t="t" r="r" b="b"/>
            <a:pathLst>
              <a:path h="810895">
                <a:moveTo>
                  <a:pt x="0" y="810539"/>
                </a:moveTo>
                <a:lnTo>
                  <a:pt x="0" y="0"/>
                </a:lnTo>
              </a:path>
            </a:pathLst>
          </a:custGeom>
          <a:ln w="110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20121" y="865303"/>
            <a:ext cx="8385175" cy="0"/>
          </a:xfrm>
          <a:custGeom>
            <a:avLst/>
            <a:gdLst/>
            <a:ahLst/>
            <a:cxnLst/>
            <a:rect l="l" t="t" r="r" b="b"/>
            <a:pathLst>
              <a:path w="8385175">
                <a:moveTo>
                  <a:pt x="0" y="0"/>
                </a:moveTo>
                <a:lnTo>
                  <a:pt x="8384557" y="0"/>
                </a:lnTo>
              </a:path>
            </a:pathLst>
          </a:custGeom>
          <a:ln w="65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20121" y="5695676"/>
            <a:ext cx="8385175" cy="0"/>
          </a:xfrm>
          <a:custGeom>
            <a:avLst/>
            <a:gdLst/>
            <a:ahLst/>
            <a:cxnLst/>
            <a:rect l="l" t="t" r="r" b="b"/>
            <a:pathLst>
              <a:path w="8385175">
                <a:moveTo>
                  <a:pt x="0" y="0"/>
                </a:moveTo>
                <a:lnTo>
                  <a:pt x="8384557" y="0"/>
                </a:lnTo>
              </a:path>
            </a:pathLst>
          </a:custGeom>
          <a:ln w="10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20121" y="6473356"/>
            <a:ext cx="8385175" cy="0"/>
          </a:xfrm>
          <a:custGeom>
            <a:avLst/>
            <a:gdLst/>
            <a:ahLst/>
            <a:cxnLst/>
            <a:rect l="l" t="t" r="r" b="b"/>
            <a:pathLst>
              <a:path w="8385175">
                <a:moveTo>
                  <a:pt x="0" y="0"/>
                </a:moveTo>
                <a:lnTo>
                  <a:pt x="8384557" y="0"/>
                </a:lnTo>
              </a:path>
            </a:pathLst>
          </a:custGeom>
          <a:ln w="10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82522" y="317726"/>
            <a:ext cx="6447155" cy="401320"/>
          </a:xfrm>
          <a:prstGeom prst="rect">
            <a:avLst/>
          </a:prstGeom>
        </p:spPr>
        <p:txBody>
          <a:bodyPr vert="horz" wrap="square" lIns="0" tIns="14604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380104" algn="l"/>
              </a:tabLst>
            </a:pPr>
            <a:r>
              <a:rPr sz="2450" b="1" spc="40" dirty="0">
                <a:solidFill>
                  <a:srgbClr val="010000"/>
                </a:solidFill>
                <a:latin typeface="Arial"/>
                <a:cs typeface="Arial"/>
              </a:rPr>
              <a:t>Derivatives</a:t>
            </a:r>
            <a:r>
              <a:rPr sz="2450" b="1" spc="65" dirty="0">
                <a:solidFill>
                  <a:srgbClr val="010000"/>
                </a:solidFill>
                <a:latin typeface="Arial"/>
                <a:cs typeface="Arial"/>
              </a:rPr>
              <a:t> </a:t>
            </a:r>
            <a:r>
              <a:rPr sz="2450" b="1" u="heavy" spc="45" dirty="0">
                <a:solidFill>
                  <a:srgbClr val="010000"/>
                </a:solidFill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Trading</a:t>
            </a:r>
            <a:r>
              <a:rPr sz="2450" b="1" spc="-125" dirty="0">
                <a:solidFill>
                  <a:srgbClr val="010000"/>
                </a:solidFill>
                <a:latin typeface="Arial"/>
                <a:cs typeface="Arial"/>
              </a:rPr>
              <a:t> </a:t>
            </a:r>
            <a:r>
              <a:rPr sz="2450" b="1" spc="30" dirty="0">
                <a:solidFill>
                  <a:srgbClr val="010000"/>
                </a:solidFill>
                <a:latin typeface="Arial"/>
                <a:cs typeface="Arial"/>
              </a:rPr>
              <a:t>-	</a:t>
            </a:r>
            <a:r>
              <a:rPr sz="2450" b="1" u="heavy" spc="55" dirty="0">
                <a:solidFill>
                  <a:srgbClr val="010000"/>
                </a:solidFill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S</a:t>
            </a:r>
            <a:r>
              <a:rPr sz="2450" b="1" u="heavy" spc="55" dirty="0">
                <a:solidFill>
                  <a:srgbClr val="310008"/>
                </a:solidFill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p</a:t>
            </a:r>
            <a:r>
              <a:rPr sz="2450" b="1" u="heavy" spc="55" dirty="0">
                <a:solidFill>
                  <a:srgbClr val="010000"/>
                </a:solidFill>
                <a:uFill>
                  <a:solidFill>
                    <a:srgbClr val="010000"/>
                  </a:solidFill>
                </a:uFill>
                <a:latin typeface="Arial"/>
                <a:cs typeface="Arial"/>
              </a:rPr>
              <a:t>ot</a:t>
            </a:r>
            <a:r>
              <a:rPr sz="2450" b="1" spc="55" dirty="0">
                <a:solidFill>
                  <a:srgbClr val="010000"/>
                </a:solidFill>
                <a:latin typeface="Arial"/>
                <a:cs typeface="Arial"/>
              </a:rPr>
              <a:t> </a:t>
            </a:r>
            <a:r>
              <a:rPr sz="2450" b="1" spc="65" dirty="0">
                <a:solidFill>
                  <a:srgbClr val="010000"/>
                </a:solidFill>
                <a:latin typeface="Arial"/>
                <a:cs typeface="Arial"/>
              </a:rPr>
              <a:t>Market</a:t>
            </a:r>
            <a:r>
              <a:rPr sz="2450" b="1" spc="40" dirty="0">
                <a:solidFill>
                  <a:srgbClr val="010000"/>
                </a:solidFill>
                <a:latin typeface="Arial"/>
                <a:cs typeface="Arial"/>
              </a:rPr>
              <a:t> </a:t>
            </a:r>
            <a:r>
              <a:rPr sz="2450" b="1" u="heavy" spc="30" dirty="0">
                <a:solidFill>
                  <a:srgbClr val="310008"/>
                </a:solidFill>
                <a:uFill>
                  <a:solidFill>
                    <a:srgbClr val="310008"/>
                  </a:solidFill>
                </a:uFill>
                <a:latin typeface="Arial"/>
                <a:cs typeface="Arial"/>
              </a:rPr>
              <a:t>Q</a:t>
            </a:r>
            <a:r>
              <a:rPr sz="2450" b="1" u="heavy" spc="30" dirty="0">
                <a:solidFill>
                  <a:srgbClr val="010000"/>
                </a:solidFill>
                <a:uFill>
                  <a:solidFill>
                    <a:srgbClr val="310008"/>
                  </a:solidFill>
                </a:uFill>
                <a:latin typeface="Arial"/>
                <a:cs typeface="Arial"/>
              </a:rPr>
              <a:t>ualit</a:t>
            </a:r>
            <a:r>
              <a:rPr sz="2450" b="1" u="heavy" spc="30" dirty="0">
                <a:solidFill>
                  <a:srgbClr val="310008"/>
                </a:solidFill>
                <a:uFill>
                  <a:solidFill>
                    <a:srgbClr val="310008"/>
                  </a:solidFill>
                </a:uFill>
                <a:latin typeface="Arial"/>
                <a:cs typeface="Arial"/>
              </a:rPr>
              <a:t>y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91978" y="1386938"/>
            <a:ext cx="8285790" cy="2733056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464184" indent="-464184">
              <a:spcBef>
                <a:spcPts val="1260"/>
              </a:spcBef>
              <a:buClr>
                <a:srgbClr val="010000"/>
              </a:buClr>
              <a:buFont typeface="Times New Roman"/>
              <a:buChar char="•"/>
              <a:tabLst>
                <a:tab pos="464184" algn="l"/>
                <a:tab pos="464820" algn="l"/>
              </a:tabLst>
            </a:pPr>
            <a:r>
              <a:rPr sz="2050" b="1" spc="-50" dirty="0">
                <a:solidFill>
                  <a:srgbClr val="282828"/>
                </a:solidFill>
                <a:latin typeface="Times New Roman"/>
                <a:cs typeface="Times New Roman"/>
              </a:rPr>
              <a:t>Destabilizing </a:t>
            </a:r>
            <a:r>
              <a:rPr sz="2050" b="1" spc="-35" dirty="0">
                <a:solidFill>
                  <a:srgbClr val="282828"/>
                </a:solidFill>
                <a:latin typeface="Times New Roman"/>
                <a:cs typeface="Times New Roman"/>
              </a:rPr>
              <a:t>View</a:t>
            </a:r>
            <a:r>
              <a:rPr sz="2050" i="1" spc="-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2050" i="1" dirty="0">
                <a:solidFill>
                  <a:srgbClr val="383838"/>
                </a:solidFill>
                <a:latin typeface="Times New Roman"/>
                <a:cs typeface="Times New Roman"/>
              </a:rPr>
              <a:t>:: </a:t>
            </a:r>
            <a:r>
              <a:rPr sz="2050" i="1" spc="-5" dirty="0">
                <a:solidFill>
                  <a:srgbClr val="131313"/>
                </a:solidFill>
                <a:latin typeface="Times New Roman"/>
                <a:cs typeface="Times New Roman"/>
              </a:rPr>
              <a:t>I</a:t>
            </a:r>
            <a:r>
              <a:rPr sz="2050" i="1" spc="-5" dirty="0">
                <a:solidFill>
                  <a:srgbClr val="383838"/>
                </a:solidFill>
                <a:latin typeface="Times New Roman"/>
                <a:cs typeface="Times New Roman"/>
              </a:rPr>
              <a:t>ncrease </a:t>
            </a:r>
            <a:r>
              <a:rPr sz="2050" i="1" spc="60" dirty="0">
                <a:solidFill>
                  <a:srgbClr val="383838"/>
                </a:solidFill>
                <a:latin typeface="Times New Roman"/>
                <a:cs typeface="Times New Roman"/>
              </a:rPr>
              <a:t>in </a:t>
            </a:r>
            <a:r>
              <a:rPr sz="2050" i="1" spc="-25" dirty="0">
                <a:solidFill>
                  <a:srgbClr val="383838"/>
                </a:solidFill>
                <a:latin typeface="Times New Roman"/>
                <a:cs typeface="Times New Roman"/>
              </a:rPr>
              <a:t>spot</a:t>
            </a:r>
            <a:r>
              <a:rPr sz="2050" i="1" spc="-335" dirty="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sz="2050" i="1" spc="-15" dirty="0">
                <a:solidFill>
                  <a:srgbClr val="383838"/>
                </a:solidFill>
                <a:latin typeface="Times New Roman"/>
                <a:cs typeface="Times New Roman"/>
              </a:rPr>
              <a:t>volatility</a:t>
            </a:r>
            <a:endParaRPr sz="2050" dirty="0">
              <a:latin typeface="Times New Roman"/>
              <a:cs typeface="Times New Roman"/>
            </a:endParaRPr>
          </a:p>
          <a:p>
            <a:pPr marL="882015">
              <a:spcBef>
                <a:spcPts val="1160"/>
              </a:spcBef>
            </a:pPr>
            <a:r>
              <a:rPr sz="2050" i="1" spc="-85" dirty="0">
                <a:solidFill>
                  <a:srgbClr val="282828"/>
                </a:solidFill>
                <a:latin typeface="Times New Roman"/>
                <a:cs typeface="Times New Roman"/>
              </a:rPr>
              <a:t>Due </a:t>
            </a:r>
            <a:r>
              <a:rPr sz="2050" i="1" spc="-60" dirty="0">
                <a:solidFill>
                  <a:srgbClr val="383838"/>
                </a:solidFill>
                <a:latin typeface="Times New Roman"/>
                <a:cs typeface="Times New Roman"/>
              </a:rPr>
              <a:t>to </a:t>
            </a:r>
            <a:r>
              <a:rPr sz="2050" i="1" spc="-10" dirty="0">
                <a:solidFill>
                  <a:srgbClr val="383838"/>
                </a:solidFill>
                <a:latin typeface="Times New Roman"/>
                <a:cs typeface="Times New Roman"/>
              </a:rPr>
              <a:t>highly </a:t>
            </a:r>
            <a:r>
              <a:rPr sz="2050" i="1" spc="-40" dirty="0">
                <a:solidFill>
                  <a:srgbClr val="282828"/>
                </a:solidFill>
                <a:latin typeface="Times New Roman"/>
                <a:cs typeface="Times New Roman"/>
              </a:rPr>
              <a:t>levered </a:t>
            </a:r>
            <a:r>
              <a:rPr sz="2050" i="1" spc="-45" dirty="0">
                <a:solidFill>
                  <a:srgbClr val="383838"/>
                </a:solidFill>
                <a:latin typeface="Times New Roman"/>
                <a:cs typeface="Times New Roman"/>
              </a:rPr>
              <a:t>and </a:t>
            </a:r>
            <a:r>
              <a:rPr sz="2050" i="1" spc="-25" dirty="0">
                <a:solidFill>
                  <a:srgbClr val="383838"/>
                </a:solidFill>
                <a:latin typeface="Times New Roman"/>
                <a:cs typeface="Times New Roman"/>
              </a:rPr>
              <a:t>speculative</a:t>
            </a:r>
            <a:r>
              <a:rPr sz="2050" i="1" spc="25" dirty="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sz="2050" i="1" spc="-25" dirty="0">
                <a:solidFill>
                  <a:srgbClr val="282828"/>
                </a:solidFill>
                <a:latin typeface="Times New Roman"/>
                <a:cs typeface="Times New Roman"/>
              </a:rPr>
              <a:t>participants</a:t>
            </a:r>
            <a:endParaRPr sz="205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365760" marR="590550" indent="-365760">
              <a:lnSpc>
                <a:spcPct val="147200"/>
              </a:lnSpc>
              <a:buClr>
                <a:srgbClr val="99030F"/>
              </a:buClr>
              <a:buFont typeface="Times New Roman"/>
              <a:buChar char="•"/>
              <a:tabLst>
                <a:tab pos="365760" algn="l"/>
                <a:tab pos="367030" algn="l"/>
              </a:tabLst>
            </a:pPr>
            <a:r>
              <a:rPr sz="2050" b="1" spc="-25" dirty="0">
                <a:solidFill>
                  <a:srgbClr val="282828"/>
                </a:solidFill>
                <a:latin typeface="Times New Roman"/>
                <a:cs typeface="Times New Roman"/>
              </a:rPr>
              <a:t>Stabilizing </a:t>
            </a:r>
            <a:r>
              <a:rPr sz="2050" b="1" spc="-35" dirty="0">
                <a:solidFill>
                  <a:srgbClr val="282828"/>
                </a:solidFill>
                <a:latin typeface="Times New Roman"/>
                <a:cs typeface="Times New Roman"/>
              </a:rPr>
              <a:t>View</a:t>
            </a:r>
            <a:r>
              <a:rPr sz="2050" i="1" spc="-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2050" i="1" dirty="0">
                <a:solidFill>
                  <a:srgbClr val="383838"/>
                </a:solidFill>
                <a:latin typeface="Times New Roman"/>
                <a:cs typeface="Times New Roman"/>
              </a:rPr>
              <a:t>:: </a:t>
            </a:r>
            <a:r>
              <a:rPr sz="2050" i="1" spc="-25" dirty="0">
                <a:solidFill>
                  <a:srgbClr val="282828"/>
                </a:solidFill>
                <a:latin typeface="Times New Roman"/>
                <a:cs typeface="Times New Roman"/>
              </a:rPr>
              <a:t>Reduces </a:t>
            </a:r>
            <a:r>
              <a:rPr sz="2050" i="1" spc="-5" dirty="0">
                <a:solidFill>
                  <a:srgbClr val="383838"/>
                </a:solidFill>
                <a:latin typeface="Times New Roman"/>
                <a:cs typeface="Times New Roman"/>
              </a:rPr>
              <a:t>spot </a:t>
            </a:r>
            <a:r>
              <a:rPr sz="2050" i="1" spc="-20" dirty="0">
                <a:solidFill>
                  <a:srgbClr val="383838"/>
                </a:solidFill>
                <a:latin typeface="Times New Roman"/>
                <a:cs typeface="Times New Roman"/>
              </a:rPr>
              <a:t>volatility </a:t>
            </a:r>
            <a:r>
              <a:rPr sz="2050" i="1" spc="-20" dirty="0">
                <a:solidFill>
                  <a:srgbClr val="131313"/>
                </a:solidFill>
                <a:latin typeface="Times New Roman"/>
                <a:cs typeface="Times New Roman"/>
              </a:rPr>
              <a:t> P</a:t>
            </a:r>
            <a:r>
              <a:rPr sz="2050" i="1" spc="-20" dirty="0">
                <a:solidFill>
                  <a:srgbClr val="383838"/>
                </a:solidFill>
                <a:latin typeface="Times New Roman"/>
                <a:cs typeface="Times New Roman"/>
              </a:rPr>
              <a:t>rovides </a:t>
            </a:r>
            <a:r>
              <a:rPr sz="2050" i="1" spc="-25" dirty="0">
                <a:solidFill>
                  <a:srgbClr val="383838"/>
                </a:solidFill>
                <a:latin typeface="Times New Roman"/>
                <a:cs typeface="Times New Roman"/>
              </a:rPr>
              <a:t>low </a:t>
            </a:r>
            <a:r>
              <a:rPr sz="2050" i="1" spc="5" dirty="0">
                <a:solidFill>
                  <a:srgbClr val="383838"/>
                </a:solidFill>
                <a:latin typeface="Times New Roman"/>
                <a:cs typeface="Times New Roman"/>
              </a:rPr>
              <a:t>cost </a:t>
            </a:r>
            <a:r>
              <a:rPr sz="2050" i="1" spc="-15" dirty="0">
                <a:solidFill>
                  <a:srgbClr val="383838"/>
                </a:solidFill>
                <a:latin typeface="Times New Roman"/>
                <a:cs typeface="Times New Roman"/>
              </a:rPr>
              <a:t>state-contingent</a:t>
            </a:r>
            <a:r>
              <a:rPr sz="2050" i="1" spc="-360" dirty="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sz="2050" i="1" spc="-25" dirty="0">
                <a:solidFill>
                  <a:srgbClr val="383838"/>
                </a:solidFill>
                <a:latin typeface="Times New Roman"/>
                <a:cs typeface="Times New Roman"/>
              </a:rPr>
              <a:t>strategies</a:t>
            </a:r>
            <a:endParaRPr sz="2050" dirty="0">
              <a:latin typeface="Times New Roman"/>
              <a:cs typeface="Times New Roman"/>
            </a:endParaRPr>
          </a:p>
          <a:p>
            <a:pPr marL="844550">
              <a:spcBef>
                <a:spcPts val="1250"/>
              </a:spcBef>
            </a:pPr>
            <a:r>
              <a:rPr sz="2050" i="1" spc="-15" dirty="0">
                <a:solidFill>
                  <a:srgbClr val="282828"/>
                </a:solidFill>
                <a:latin typeface="Times New Roman"/>
                <a:cs typeface="Times New Roman"/>
              </a:rPr>
              <a:t>Transfers </a:t>
            </a:r>
            <a:r>
              <a:rPr sz="2050" i="1" spc="-25" dirty="0">
                <a:solidFill>
                  <a:srgbClr val="383838"/>
                </a:solidFill>
                <a:latin typeface="Times New Roman"/>
                <a:cs typeface="Times New Roman"/>
              </a:rPr>
              <a:t>speculators </a:t>
            </a:r>
            <a:r>
              <a:rPr sz="2050" i="1" spc="-25" dirty="0">
                <a:solidFill>
                  <a:srgbClr val="282828"/>
                </a:solidFill>
                <a:latin typeface="Times New Roman"/>
                <a:cs typeface="Times New Roman"/>
              </a:rPr>
              <a:t>from </a:t>
            </a:r>
            <a:r>
              <a:rPr sz="2050" i="1" spc="-25" dirty="0">
                <a:solidFill>
                  <a:srgbClr val="383838"/>
                </a:solidFill>
                <a:latin typeface="Times New Roman"/>
                <a:cs typeface="Times New Roman"/>
              </a:rPr>
              <a:t>spot </a:t>
            </a:r>
            <a:r>
              <a:rPr sz="2050" i="1" spc="-20" dirty="0">
                <a:solidFill>
                  <a:srgbClr val="383838"/>
                </a:solidFill>
                <a:latin typeface="Times New Roman"/>
                <a:cs typeface="Times New Roman"/>
              </a:rPr>
              <a:t>to </a:t>
            </a:r>
            <a:r>
              <a:rPr sz="2050" i="1" spc="-40" dirty="0">
                <a:solidFill>
                  <a:srgbClr val="383838"/>
                </a:solidFill>
                <a:latin typeface="Times New Roman"/>
                <a:cs typeface="Times New Roman"/>
              </a:rPr>
              <a:t>futures</a:t>
            </a:r>
            <a:r>
              <a:rPr sz="2050" i="1" spc="-70" dirty="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sz="2050" i="1" spc="-25" dirty="0">
                <a:solidFill>
                  <a:srgbClr val="383838"/>
                </a:solidFill>
                <a:latin typeface="Times New Roman"/>
                <a:cs typeface="Times New Roman"/>
              </a:rPr>
              <a:t>market</a:t>
            </a:r>
            <a:endParaRPr sz="205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2128" y="5782467"/>
            <a:ext cx="8335645" cy="61404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15669" marR="1477010" indent="-415290">
              <a:lnSpc>
                <a:spcPts val="2160"/>
              </a:lnSpc>
              <a:spcBef>
                <a:spcPts val="434"/>
              </a:spcBef>
            </a:pPr>
            <a:r>
              <a:rPr sz="2050" i="1" spc="-15" dirty="0">
                <a:solidFill>
                  <a:srgbClr val="A53852"/>
                </a:solidFill>
                <a:latin typeface="Times New Roman"/>
                <a:cs typeface="Times New Roman"/>
              </a:rPr>
              <a:t>Only </a:t>
            </a:r>
            <a:r>
              <a:rPr sz="2050" i="1" spc="-35" dirty="0">
                <a:solidFill>
                  <a:srgbClr val="A53852"/>
                </a:solidFill>
                <a:latin typeface="Times New Roman"/>
                <a:cs typeface="Times New Roman"/>
              </a:rPr>
              <a:t>price </a:t>
            </a:r>
            <a:r>
              <a:rPr sz="2050" i="1" spc="-20" dirty="0">
                <a:solidFill>
                  <a:srgbClr val="A53852"/>
                </a:solidFill>
                <a:latin typeface="Times New Roman"/>
                <a:cs typeface="Times New Roman"/>
              </a:rPr>
              <a:t>volatility </a:t>
            </a:r>
            <a:r>
              <a:rPr sz="2050" i="1" spc="-30" dirty="0">
                <a:solidFill>
                  <a:srgbClr val="A53852"/>
                </a:solidFill>
                <a:latin typeface="Times New Roman"/>
                <a:cs typeface="Times New Roman"/>
              </a:rPr>
              <a:t>greater </a:t>
            </a:r>
            <a:r>
              <a:rPr sz="2050" i="1" spc="15" dirty="0">
                <a:solidFill>
                  <a:srgbClr val="A53852"/>
                </a:solidFill>
                <a:latin typeface="Times New Roman"/>
                <a:cs typeface="Times New Roman"/>
              </a:rPr>
              <a:t>than </a:t>
            </a:r>
            <a:r>
              <a:rPr sz="2050" i="1" spc="20" dirty="0">
                <a:solidFill>
                  <a:srgbClr val="A53852"/>
                </a:solidFill>
                <a:latin typeface="Times New Roman"/>
                <a:cs typeface="Times New Roman"/>
              </a:rPr>
              <a:t>that </a:t>
            </a:r>
            <a:r>
              <a:rPr sz="2050" i="1" spc="-50" dirty="0">
                <a:solidFill>
                  <a:srgbClr val="A53852"/>
                </a:solidFill>
                <a:latin typeface="Times New Roman"/>
                <a:cs typeface="Times New Roman"/>
              </a:rPr>
              <a:t>justified </a:t>
            </a:r>
            <a:r>
              <a:rPr sz="2050" i="1" spc="55" dirty="0">
                <a:solidFill>
                  <a:srgbClr val="A53852"/>
                </a:solidFill>
                <a:latin typeface="Times New Roman"/>
                <a:cs typeface="Times New Roman"/>
              </a:rPr>
              <a:t>by </a:t>
            </a:r>
            <a:r>
              <a:rPr sz="2050" i="1" spc="-45" dirty="0">
                <a:solidFill>
                  <a:srgbClr val="A53852"/>
                </a:solidFill>
                <a:latin typeface="Times New Roman"/>
                <a:cs typeface="Times New Roman"/>
              </a:rPr>
              <a:t>fundamental  </a:t>
            </a:r>
            <a:r>
              <a:rPr sz="2050" i="1" spc="-15" dirty="0">
                <a:solidFill>
                  <a:srgbClr val="A53852"/>
                </a:solidFill>
                <a:latin typeface="Times New Roman"/>
                <a:cs typeface="Times New Roman"/>
              </a:rPr>
              <a:t>economic conditions </a:t>
            </a:r>
            <a:r>
              <a:rPr sz="2050" i="1" spc="-10" dirty="0">
                <a:solidFill>
                  <a:srgbClr val="A53852"/>
                </a:solidFill>
                <a:latin typeface="Times New Roman"/>
                <a:cs typeface="Times New Roman"/>
              </a:rPr>
              <a:t>is </a:t>
            </a:r>
            <a:r>
              <a:rPr sz="2050" i="1" spc="-30" dirty="0">
                <a:solidFill>
                  <a:srgbClr val="A53852"/>
                </a:solidFill>
                <a:latin typeface="Times New Roman"/>
                <a:cs typeface="Times New Roman"/>
              </a:rPr>
              <a:t>undesirable, </a:t>
            </a:r>
            <a:r>
              <a:rPr sz="2050" i="1" spc="55" dirty="0">
                <a:solidFill>
                  <a:srgbClr val="A53852"/>
                </a:solidFill>
                <a:latin typeface="Times New Roman"/>
                <a:cs typeface="Times New Roman"/>
              </a:rPr>
              <a:t>by</a:t>
            </a:r>
            <a:r>
              <a:rPr sz="2050" i="1" spc="-185" dirty="0">
                <a:solidFill>
                  <a:srgbClr val="A53852"/>
                </a:solidFill>
                <a:latin typeface="Times New Roman"/>
                <a:cs typeface="Times New Roman"/>
              </a:rPr>
              <a:t> </a:t>
            </a:r>
            <a:r>
              <a:rPr sz="2050" i="1" spc="-20" dirty="0">
                <a:solidFill>
                  <a:srgbClr val="A53852"/>
                </a:solidFill>
                <a:latin typeface="Times New Roman"/>
                <a:cs typeface="Times New Roman"/>
              </a:rPr>
              <a:t>definition</a:t>
            </a:r>
            <a:endParaRPr sz="20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1" y="1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0" y="6019799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0" y="838199"/>
                </a:moveTo>
                <a:lnTo>
                  <a:pt x="9144000" y="838199"/>
                </a:lnTo>
                <a:lnTo>
                  <a:pt x="9144000" y="0"/>
                </a:lnTo>
                <a:lnTo>
                  <a:pt x="0" y="0"/>
                </a:lnTo>
                <a:lnTo>
                  <a:pt x="0" y="838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0" y="6019799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0" y="838199"/>
                </a:moveTo>
                <a:lnTo>
                  <a:pt x="9144000" y="838199"/>
                </a:lnTo>
                <a:lnTo>
                  <a:pt x="9144000" y="0"/>
                </a:lnTo>
                <a:lnTo>
                  <a:pt x="0" y="0"/>
                </a:lnTo>
                <a:lnTo>
                  <a:pt x="0" y="838199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5688" y="45572"/>
            <a:ext cx="11630722" cy="658449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37795">
              <a:spcBef>
                <a:spcPts val="585"/>
              </a:spcBef>
            </a:pPr>
            <a:r>
              <a:rPr sz="3200" b="1" dirty="0">
                <a:solidFill>
                  <a:srgbClr val="1F487C"/>
                </a:solidFill>
                <a:latin typeface="Franklin Gothic Book"/>
                <a:cs typeface="Franklin Gothic Book"/>
              </a:rPr>
              <a:t>Is the spot </a:t>
            </a:r>
            <a:r>
              <a:rPr sz="3200" b="1" spc="-15" dirty="0">
                <a:solidFill>
                  <a:srgbClr val="1F487C"/>
                </a:solidFill>
                <a:latin typeface="Franklin Gothic Book"/>
                <a:cs typeface="Franklin Gothic Book"/>
              </a:rPr>
              <a:t>market </a:t>
            </a:r>
            <a:r>
              <a:rPr sz="3200" b="1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better </a:t>
            </a:r>
            <a:r>
              <a:rPr sz="3200" b="1" spc="20" dirty="0">
                <a:solidFill>
                  <a:srgbClr val="1F487C"/>
                </a:solidFill>
                <a:latin typeface="Franklin Gothic Book"/>
                <a:cs typeface="Franklin Gothic Book"/>
              </a:rPr>
              <a:t>off </a:t>
            </a:r>
            <a:r>
              <a:rPr sz="3200" b="1" spc="5" dirty="0">
                <a:solidFill>
                  <a:srgbClr val="1F487C"/>
                </a:solidFill>
                <a:latin typeface="Franklin Gothic Book"/>
                <a:cs typeface="Franklin Gothic Book"/>
              </a:rPr>
              <a:t>after </a:t>
            </a:r>
            <a:r>
              <a:rPr sz="3200" b="1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derivatives</a:t>
            </a:r>
            <a:r>
              <a:rPr sz="3200" b="1" spc="-60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3200" b="1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introduction?</a:t>
            </a:r>
            <a:endParaRPr sz="2300" b="1" dirty="0">
              <a:latin typeface="Franklin Gothic Book"/>
              <a:cs typeface="Franklin Gothic Book"/>
            </a:endParaRPr>
          </a:p>
          <a:p>
            <a:pPr marL="287020" indent="-274320">
              <a:spcBef>
                <a:spcPts val="55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  <a:tab pos="3470275" algn="l"/>
              </a:tabLst>
            </a:pPr>
            <a:endParaRPr lang="en-IN" sz="1600" spc="-5" dirty="0">
              <a:latin typeface="Perpetua"/>
              <a:cs typeface="Perpetua"/>
            </a:endParaRPr>
          </a:p>
          <a:p>
            <a:pPr marL="287020" indent="-274320">
              <a:spcBef>
                <a:spcPts val="55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  <a:tab pos="3470275" algn="l"/>
              </a:tabLst>
            </a:pPr>
            <a:r>
              <a:rPr sz="2600" spc="-5" dirty="0">
                <a:latin typeface="Perpetua"/>
                <a:cs typeface="Perpetua"/>
              </a:rPr>
              <a:t>Index</a:t>
            </a:r>
            <a:r>
              <a:rPr sz="2600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futures</a:t>
            </a:r>
            <a:r>
              <a:rPr sz="2600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introduced:	</a:t>
            </a:r>
            <a:r>
              <a:rPr sz="2600" dirty="0">
                <a:latin typeface="Perpetua"/>
                <a:cs typeface="Perpetua"/>
              </a:rPr>
              <a:t>12</a:t>
            </a:r>
            <a:r>
              <a:rPr sz="2550" baseline="26143" dirty="0">
                <a:latin typeface="Perpetua"/>
                <a:cs typeface="Perpetua"/>
              </a:rPr>
              <a:t>th </a:t>
            </a:r>
            <a:r>
              <a:rPr sz="2600" spc="-5" dirty="0">
                <a:latin typeface="Perpetua"/>
                <a:cs typeface="Perpetua"/>
              </a:rPr>
              <a:t>June</a:t>
            </a:r>
            <a:r>
              <a:rPr sz="2600" spc="-195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2000</a:t>
            </a:r>
            <a:endParaRPr sz="2600" dirty="0">
              <a:latin typeface="Perpetua"/>
              <a:cs typeface="Perpetua"/>
            </a:endParaRPr>
          </a:p>
          <a:p>
            <a:pPr marL="287020" indent="-274320">
              <a:spcBef>
                <a:spcPts val="28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5" dirty="0">
                <a:latin typeface="Perpetua"/>
                <a:cs typeface="Perpetua"/>
              </a:rPr>
              <a:t>Index options introduced: </a:t>
            </a:r>
            <a:r>
              <a:rPr sz="2600" dirty="0">
                <a:latin typeface="Perpetua"/>
                <a:cs typeface="Perpetua"/>
              </a:rPr>
              <a:t>04</a:t>
            </a:r>
            <a:r>
              <a:rPr sz="2550" baseline="26143" dirty="0">
                <a:latin typeface="Perpetua"/>
                <a:cs typeface="Perpetua"/>
              </a:rPr>
              <a:t>th </a:t>
            </a:r>
            <a:r>
              <a:rPr sz="2600" spc="-5" dirty="0">
                <a:latin typeface="Perpetua"/>
                <a:cs typeface="Perpetua"/>
              </a:rPr>
              <a:t>June</a:t>
            </a:r>
            <a:r>
              <a:rPr sz="2600" spc="-290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2001</a:t>
            </a:r>
            <a:endParaRPr sz="2600" dirty="0">
              <a:latin typeface="Perpetua"/>
              <a:cs typeface="Perpetua"/>
            </a:endParaRPr>
          </a:p>
          <a:p>
            <a:pPr marL="287020" indent="-274320">
              <a:spcBef>
                <a:spcPts val="29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80" dirty="0">
                <a:latin typeface="Perpetua"/>
                <a:cs typeface="Perpetua"/>
              </a:rPr>
              <a:t>Take </a:t>
            </a:r>
            <a:r>
              <a:rPr sz="2600" spc="-10" dirty="0">
                <a:latin typeface="Perpetua"/>
                <a:cs typeface="Perpetua"/>
              </a:rPr>
              <a:t>one-year </a:t>
            </a:r>
            <a:r>
              <a:rPr sz="2600" spc="-5" dirty="0">
                <a:latin typeface="Perpetua"/>
                <a:cs typeface="Perpetua"/>
              </a:rPr>
              <a:t>before </a:t>
            </a:r>
            <a:r>
              <a:rPr sz="2600" dirty="0">
                <a:latin typeface="Perpetua"/>
                <a:cs typeface="Perpetua"/>
              </a:rPr>
              <a:t>the </a:t>
            </a:r>
            <a:r>
              <a:rPr sz="2600" spc="-5" dirty="0">
                <a:latin typeface="Perpetua"/>
                <a:cs typeface="Perpetua"/>
              </a:rPr>
              <a:t>introduction </a:t>
            </a:r>
            <a:r>
              <a:rPr sz="2600" dirty="0">
                <a:latin typeface="Perpetua"/>
                <a:cs typeface="Perpetua"/>
              </a:rPr>
              <a:t>of index </a:t>
            </a:r>
            <a:r>
              <a:rPr sz="2600" spc="-5" dirty="0">
                <a:latin typeface="Perpetua"/>
                <a:cs typeface="Perpetua"/>
              </a:rPr>
              <a:t>futures as</a:t>
            </a:r>
            <a:r>
              <a:rPr sz="2600" spc="40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PreSeries</a:t>
            </a:r>
          </a:p>
          <a:p>
            <a:pPr marL="561340" lvl="1" indent="-228600">
              <a:spcBef>
                <a:spcPts val="13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Perpetua"/>
                <a:cs typeface="Perpetua"/>
              </a:rPr>
              <a:t>But </a:t>
            </a:r>
            <a:r>
              <a:rPr sz="2400" spc="-5" dirty="0">
                <a:latin typeface="Perpetua"/>
                <a:cs typeface="Perpetua"/>
              </a:rPr>
              <a:t>be</a:t>
            </a:r>
            <a:r>
              <a:rPr lang="en-IN" sz="2400" spc="-80" dirty="0">
                <a:latin typeface="Perpetua"/>
                <a:cs typeface="Perpetua"/>
              </a:rPr>
              <a:t>Take </a:t>
            </a:r>
            <a:r>
              <a:rPr lang="en-IN" sz="2400" spc="-10" dirty="0">
                <a:latin typeface="Perpetua"/>
                <a:cs typeface="Perpetua"/>
              </a:rPr>
              <a:t>one-year data </a:t>
            </a:r>
            <a:r>
              <a:rPr lang="en-IN" sz="2400" spc="-5" dirty="0">
                <a:latin typeface="Perpetua"/>
                <a:cs typeface="Perpetua"/>
              </a:rPr>
              <a:t>after </a:t>
            </a:r>
            <a:r>
              <a:rPr lang="en-IN" sz="2400" dirty="0">
                <a:latin typeface="Perpetua"/>
                <a:cs typeface="Perpetua"/>
              </a:rPr>
              <a:t>the </a:t>
            </a:r>
            <a:r>
              <a:rPr lang="en-IN" sz="2400" spc="-5" dirty="0">
                <a:latin typeface="Perpetua"/>
                <a:cs typeface="Perpetua"/>
              </a:rPr>
              <a:t>introduction </a:t>
            </a:r>
            <a:r>
              <a:rPr lang="en-IN" sz="2400" dirty="0">
                <a:latin typeface="Perpetua"/>
                <a:cs typeface="Perpetua"/>
              </a:rPr>
              <a:t>of index </a:t>
            </a:r>
            <a:r>
              <a:rPr lang="en-IN" sz="2400" spc="-5" dirty="0">
                <a:latin typeface="Perpetua"/>
                <a:cs typeface="Perpetua"/>
              </a:rPr>
              <a:t>futures as</a:t>
            </a:r>
            <a:r>
              <a:rPr lang="en-IN" sz="2400" spc="85" dirty="0">
                <a:latin typeface="Perpetua"/>
                <a:cs typeface="Perpetua"/>
              </a:rPr>
              <a:t> </a:t>
            </a:r>
            <a:r>
              <a:rPr lang="en-IN" sz="2400" spc="-10" dirty="0" err="1">
                <a:latin typeface="Perpetua"/>
                <a:cs typeface="Perpetua"/>
              </a:rPr>
              <a:t>PostSeries</a:t>
            </a:r>
            <a:endParaRPr lang="en-IN" sz="2400" dirty="0">
              <a:latin typeface="Perpetua"/>
              <a:cs typeface="Perpetua"/>
            </a:endParaRPr>
          </a:p>
          <a:p>
            <a:pPr marL="561340" lvl="1" indent="-228600">
              <a:spcBef>
                <a:spcPts val="13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fore </a:t>
            </a:r>
            <a:r>
              <a:rPr sz="2400" dirty="0">
                <a:latin typeface="Perpetua"/>
                <a:cs typeface="Perpetua"/>
              </a:rPr>
              <a:t>the IndexOptions </a:t>
            </a:r>
            <a:r>
              <a:rPr sz="2400" spc="-5" dirty="0">
                <a:latin typeface="Perpetua"/>
                <a:cs typeface="Perpetua"/>
              </a:rPr>
              <a:t>introduction, </a:t>
            </a:r>
            <a:r>
              <a:rPr sz="2400" dirty="0">
                <a:latin typeface="Perpetua"/>
                <a:cs typeface="Perpetua"/>
              </a:rPr>
              <a:t>to </a:t>
            </a:r>
            <a:r>
              <a:rPr sz="2400" spc="-30" dirty="0">
                <a:latin typeface="Perpetua"/>
                <a:cs typeface="Perpetua"/>
              </a:rPr>
              <a:t>avoid </a:t>
            </a:r>
            <a:r>
              <a:rPr sz="2400" dirty="0">
                <a:latin typeface="Perpetua"/>
                <a:cs typeface="Perpetua"/>
              </a:rPr>
              <a:t>confounded</a:t>
            </a:r>
            <a:r>
              <a:rPr sz="2400" spc="-150" dirty="0">
                <a:latin typeface="Perpetua"/>
                <a:cs typeface="Perpetua"/>
              </a:rPr>
              <a:t> </a:t>
            </a:r>
            <a:r>
              <a:rPr sz="2400" spc="-15" dirty="0">
                <a:latin typeface="Perpetua"/>
                <a:cs typeface="Perpetua"/>
              </a:rPr>
              <a:t>events</a:t>
            </a:r>
            <a:endParaRPr sz="2400" dirty="0">
              <a:latin typeface="Perpetua"/>
              <a:cs typeface="Perpetua"/>
            </a:endParaRPr>
          </a:p>
          <a:p>
            <a:pPr marL="287020" indent="-274320">
              <a:spcBef>
                <a:spcPts val="27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dirty="0">
                <a:latin typeface="Perpetua"/>
                <a:cs typeface="Perpetua"/>
              </a:rPr>
              <a:t>Fit </a:t>
            </a:r>
            <a:r>
              <a:rPr sz="2600" spc="-5" dirty="0">
                <a:latin typeface="Perpetua"/>
                <a:cs typeface="Perpetua"/>
              </a:rPr>
              <a:t>an appropriate </a:t>
            </a:r>
            <a:r>
              <a:rPr sz="2600" dirty="0">
                <a:latin typeface="Perpetua"/>
                <a:cs typeface="Perpetua"/>
              </a:rPr>
              <a:t>ARMA-GARCH </a:t>
            </a:r>
            <a:r>
              <a:rPr sz="2600" spc="-5" dirty="0">
                <a:latin typeface="Perpetua"/>
                <a:cs typeface="Perpetua"/>
              </a:rPr>
              <a:t>model for</a:t>
            </a:r>
            <a:r>
              <a:rPr sz="2600" spc="-200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PreSeries</a:t>
            </a:r>
          </a:p>
          <a:p>
            <a:pPr marL="561340" lvl="1" indent="-228600">
              <a:spcBef>
                <a:spcPts val="20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Perpetua"/>
                <a:cs typeface="Perpetua"/>
              </a:rPr>
              <a:t>Note the information absorption </a:t>
            </a:r>
            <a:r>
              <a:rPr sz="2400" spc="5" dirty="0">
                <a:latin typeface="Perpetua"/>
                <a:cs typeface="Perpetua"/>
              </a:rPr>
              <a:t>(</a:t>
            </a:r>
            <a:r>
              <a:rPr sz="2400" spc="5" dirty="0">
                <a:latin typeface="Times New Roman"/>
                <a:cs typeface="Times New Roman"/>
              </a:rPr>
              <a:t>α</a:t>
            </a:r>
            <a:r>
              <a:rPr sz="2400" spc="5" dirty="0">
                <a:latin typeface="Perpetua"/>
                <a:cs typeface="Perpetua"/>
              </a:rPr>
              <a:t>1) </a:t>
            </a:r>
            <a:r>
              <a:rPr sz="2400" spc="-5" dirty="0">
                <a:latin typeface="Perpetua"/>
                <a:cs typeface="Perpetua"/>
              </a:rPr>
              <a:t>and </a:t>
            </a:r>
            <a:r>
              <a:rPr sz="2400" dirty="0">
                <a:latin typeface="Perpetua"/>
                <a:cs typeface="Perpetua"/>
              </a:rPr>
              <a:t>persistence </a:t>
            </a:r>
            <a:r>
              <a:rPr sz="2400" spc="5" dirty="0">
                <a:latin typeface="Perpetua"/>
                <a:cs typeface="Perpetua"/>
              </a:rPr>
              <a:t>(</a:t>
            </a:r>
            <a:r>
              <a:rPr sz="2400" spc="5" dirty="0">
                <a:latin typeface="Times New Roman"/>
                <a:cs typeface="Times New Roman"/>
              </a:rPr>
              <a:t>β</a:t>
            </a:r>
            <a:r>
              <a:rPr sz="2400" spc="5" dirty="0">
                <a:latin typeface="Perpetua"/>
                <a:cs typeface="Perpetua"/>
              </a:rPr>
              <a:t>1)</a:t>
            </a:r>
            <a:r>
              <a:rPr sz="2400" spc="-8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coefficients</a:t>
            </a:r>
          </a:p>
          <a:p>
            <a:pPr marL="287020" indent="-274320">
              <a:spcBef>
                <a:spcPts val="19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dirty="0">
                <a:latin typeface="Perpetua"/>
                <a:cs typeface="Perpetua"/>
              </a:rPr>
              <a:t>Fit </a:t>
            </a:r>
            <a:r>
              <a:rPr sz="2600" spc="-5" dirty="0">
                <a:latin typeface="Perpetua"/>
                <a:cs typeface="Perpetua"/>
              </a:rPr>
              <a:t>an appropriate </a:t>
            </a:r>
            <a:r>
              <a:rPr sz="2600" dirty="0">
                <a:latin typeface="Perpetua"/>
                <a:cs typeface="Perpetua"/>
              </a:rPr>
              <a:t>ARMA-GARCH </a:t>
            </a:r>
            <a:r>
              <a:rPr sz="2600" spc="-5" dirty="0">
                <a:latin typeface="Perpetua"/>
                <a:cs typeface="Perpetua"/>
              </a:rPr>
              <a:t>model for</a:t>
            </a:r>
            <a:r>
              <a:rPr sz="2600" spc="-195" dirty="0">
                <a:latin typeface="Perpetua"/>
                <a:cs typeface="Perpetua"/>
              </a:rPr>
              <a:t> </a:t>
            </a:r>
            <a:r>
              <a:rPr sz="2600" spc="-10" dirty="0" err="1">
                <a:latin typeface="Perpetua"/>
                <a:cs typeface="Perpetua"/>
              </a:rPr>
              <a:t>PostSeries</a:t>
            </a:r>
            <a:endParaRPr sz="2600" dirty="0">
              <a:latin typeface="Perpetua"/>
              <a:cs typeface="Perpetua"/>
            </a:endParaRPr>
          </a:p>
          <a:p>
            <a:pPr marL="561340" lvl="1" indent="-228600">
              <a:spcBef>
                <a:spcPts val="20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Perpetua"/>
                <a:cs typeface="Perpetua"/>
              </a:rPr>
              <a:t>Note the information absorption </a:t>
            </a:r>
            <a:r>
              <a:rPr sz="2400" spc="5" dirty="0">
                <a:latin typeface="Perpetua"/>
                <a:cs typeface="Perpetua"/>
              </a:rPr>
              <a:t>(</a:t>
            </a:r>
            <a:r>
              <a:rPr sz="2400" spc="5" dirty="0">
                <a:latin typeface="Times New Roman"/>
                <a:cs typeface="Times New Roman"/>
              </a:rPr>
              <a:t>α</a:t>
            </a:r>
            <a:r>
              <a:rPr sz="2400" spc="5" dirty="0">
                <a:latin typeface="Perpetua"/>
                <a:cs typeface="Perpetua"/>
              </a:rPr>
              <a:t>1) </a:t>
            </a:r>
            <a:r>
              <a:rPr sz="2400" spc="-5" dirty="0">
                <a:latin typeface="Perpetua"/>
                <a:cs typeface="Perpetua"/>
              </a:rPr>
              <a:t>and </a:t>
            </a:r>
            <a:r>
              <a:rPr sz="2400" dirty="0">
                <a:latin typeface="Perpetua"/>
                <a:cs typeface="Perpetua"/>
              </a:rPr>
              <a:t>persistence </a:t>
            </a:r>
            <a:r>
              <a:rPr sz="2400" spc="5" dirty="0">
                <a:latin typeface="Perpetua"/>
                <a:cs typeface="Perpetua"/>
              </a:rPr>
              <a:t>(</a:t>
            </a:r>
            <a:r>
              <a:rPr sz="2400" spc="5" dirty="0">
                <a:latin typeface="Times New Roman"/>
                <a:cs typeface="Times New Roman"/>
              </a:rPr>
              <a:t>β</a:t>
            </a:r>
            <a:r>
              <a:rPr sz="2400" spc="5" dirty="0">
                <a:latin typeface="Perpetua"/>
                <a:cs typeface="Perpetua"/>
              </a:rPr>
              <a:t>1)</a:t>
            </a:r>
            <a:r>
              <a:rPr sz="2400" spc="-8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coefficients</a:t>
            </a:r>
          </a:p>
          <a:p>
            <a:pPr marL="287020" indent="-274320">
              <a:spcBef>
                <a:spcPts val="21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dirty="0">
                <a:latin typeface="Perpetua"/>
                <a:cs typeface="Perpetua"/>
              </a:rPr>
              <a:t>If the </a:t>
            </a:r>
            <a:r>
              <a:rPr sz="2600" spc="-5" dirty="0">
                <a:latin typeface="Perpetua"/>
                <a:cs typeface="Perpetua"/>
              </a:rPr>
              <a:t>spot </a:t>
            </a:r>
            <a:r>
              <a:rPr sz="2600" spc="-10" dirty="0">
                <a:latin typeface="Perpetua"/>
                <a:cs typeface="Perpetua"/>
              </a:rPr>
              <a:t>market </a:t>
            </a:r>
            <a:r>
              <a:rPr sz="2600" dirty="0">
                <a:latin typeface="Perpetua"/>
                <a:cs typeface="Perpetua"/>
              </a:rPr>
              <a:t>has </a:t>
            </a:r>
            <a:r>
              <a:rPr sz="2600" spc="-5" dirty="0">
                <a:latin typeface="Perpetua"/>
                <a:cs typeface="Perpetua"/>
              </a:rPr>
              <a:t>become </a:t>
            </a:r>
            <a:r>
              <a:rPr sz="2600" dirty="0">
                <a:latin typeface="Perpetua"/>
                <a:cs typeface="Perpetua"/>
              </a:rPr>
              <a:t>efficient </a:t>
            </a:r>
            <a:r>
              <a:rPr sz="2600" spc="-5" dirty="0">
                <a:latin typeface="Perpetua"/>
                <a:cs typeface="Perpetua"/>
              </a:rPr>
              <a:t>after futures introduction,</a:t>
            </a:r>
            <a:r>
              <a:rPr sz="2600" spc="-75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then:</a:t>
            </a:r>
            <a:endParaRPr sz="2600" dirty="0">
              <a:latin typeface="Perpetua"/>
              <a:cs typeface="Perpetua"/>
            </a:endParaRPr>
          </a:p>
          <a:p>
            <a:pPr marL="561340" lvl="1" indent="-228600">
              <a:spcBef>
                <a:spcPts val="20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  <a:tab pos="2669540" algn="l"/>
              </a:tabLst>
            </a:pPr>
            <a:r>
              <a:rPr sz="2400" dirty="0">
                <a:latin typeface="Times New Roman"/>
                <a:cs typeface="Times New Roman"/>
              </a:rPr>
              <a:t>α1Post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&gt;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α1Pre	and </a:t>
            </a:r>
            <a:r>
              <a:rPr sz="2400" spc="-15" dirty="0">
                <a:latin typeface="Times New Roman"/>
                <a:cs typeface="Times New Roman"/>
              </a:rPr>
              <a:t>β</a:t>
            </a:r>
            <a:r>
              <a:rPr sz="2400" spc="-15" dirty="0">
                <a:latin typeface="Perpetua"/>
                <a:cs typeface="Perpetua"/>
              </a:rPr>
              <a:t>1Post </a:t>
            </a:r>
            <a:r>
              <a:rPr sz="2400" dirty="0">
                <a:latin typeface="Perpetua"/>
                <a:cs typeface="Perpetua"/>
              </a:rPr>
              <a:t>&lt;</a:t>
            </a:r>
            <a:r>
              <a:rPr sz="2400" spc="-10" dirty="0">
                <a:latin typeface="Perpetua"/>
                <a:cs typeface="Perpetua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β</a:t>
            </a:r>
            <a:r>
              <a:rPr sz="2400" spc="-5" dirty="0">
                <a:latin typeface="Perpetua"/>
                <a:cs typeface="Perpetua"/>
              </a:rPr>
              <a:t>1Pre</a:t>
            </a:r>
            <a:endParaRPr sz="2400" dirty="0">
              <a:latin typeface="Perpetua"/>
              <a:cs typeface="Perpetua"/>
            </a:endParaRPr>
          </a:p>
          <a:p>
            <a:pPr marL="561340" marR="601980" lvl="1" indent="-228600">
              <a:lnSpc>
                <a:spcPts val="2590"/>
              </a:lnSpc>
              <a:spcBef>
                <a:spcPts val="36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lang="en-US" sz="2400" dirty="0">
                <a:latin typeface="Perpetua"/>
                <a:cs typeface="Perpetua"/>
              </a:rPr>
              <a:t>EXPECTATIONS: </a:t>
            </a:r>
            <a:r>
              <a:rPr sz="2400" dirty="0">
                <a:latin typeface="Perpetua"/>
                <a:cs typeface="Perpetua"/>
              </a:rPr>
              <a:t>Higher information absorption </a:t>
            </a:r>
            <a:r>
              <a:rPr sz="2400" spc="-5" dirty="0">
                <a:latin typeface="Perpetua"/>
                <a:cs typeface="Perpetua"/>
              </a:rPr>
              <a:t>and lesser </a:t>
            </a:r>
            <a:r>
              <a:rPr sz="2400" dirty="0">
                <a:latin typeface="Perpetua"/>
                <a:cs typeface="Perpetua"/>
              </a:rPr>
              <a:t>persistence coefficient </a:t>
            </a:r>
            <a:r>
              <a:rPr sz="2400" spc="-5" dirty="0">
                <a:latin typeface="Perpetua"/>
                <a:cs typeface="Perpetua"/>
              </a:rPr>
              <a:t>after  </a:t>
            </a:r>
            <a:r>
              <a:rPr sz="2400" dirty="0">
                <a:latin typeface="Perpetua"/>
                <a:cs typeface="Perpetua"/>
              </a:rPr>
              <a:t>index </a:t>
            </a:r>
            <a:r>
              <a:rPr sz="2400" spc="-5" dirty="0">
                <a:latin typeface="Perpetua"/>
                <a:cs typeface="Perpetua"/>
              </a:rPr>
              <a:t>futures</a:t>
            </a:r>
            <a:r>
              <a:rPr sz="2400" spc="-2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introduction</a:t>
            </a:r>
            <a:endParaRPr sz="2400" dirty="0">
              <a:latin typeface="Perpetua"/>
              <a:cs typeface="Perpetua"/>
            </a:endParaRPr>
          </a:p>
          <a:p>
            <a:pPr marL="561340" lvl="1" indent="-228600">
              <a:spcBef>
                <a:spcPts val="8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Otherwise, </a:t>
            </a:r>
            <a:r>
              <a:rPr sz="2400" dirty="0">
                <a:latin typeface="Perpetua"/>
                <a:cs typeface="Perpetua"/>
              </a:rPr>
              <a:t>index </a:t>
            </a:r>
            <a:r>
              <a:rPr sz="2400" spc="-5" dirty="0">
                <a:latin typeface="Perpetua"/>
                <a:cs typeface="Perpetua"/>
              </a:rPr>
              <a:t>futures </a:t>
            </a:r>
            <a:r>
              <a:rPr sz="2400" spc="-10" dirty="0">
                <a:latin typeface="Perpetua"/>
                <a:cs typeface="Perpetua"/>
              </a:rPr>
              <a:t>are </a:t>
            </a:r>
            <a:r>
              <a:rPr sz="2400" dirty="0">
                <a:latin typeface="Perpetua"/>
                <a:cs typeface="Perpetua"/>
              </a:rPr>
              <a:t>not </a:t>
            </a:r>
            <a:r>
              <a:rPr sz="2400" spc="-15" dirty="0">
                <a:latin typeface="Perpetua"/>
                <a:cs typeface="Perpetua"/>
              </a:rPr>
              <a:t>welcome </a:t>
            </a:r>
            <a:r>
              <a:rPr sz="2400" spc="-10" dirty="0">
                <a:latin typeface="Perpetua"/>
                <a:cs typeface="Perpetua"/>
              </a:rPr>
              <a:t>feature </a:t>
            </a:r>
            <a:r>
              <a:rPr sz="2400" spc="-5" dirty="0">
                <a:latin typeface="Perpetua"/>
                <a:cs typeface="Perpetua"/>
              </a:rPr>
              <a:t>to </a:t>
            </a:r>
            <a:r>
              <a:rPr sz="2400" dirty="0">
                <a:latin typeface="Perpetua"/>
                <a:cs typeface="Perpetua"/>
              </a:rPr>
              <a:t>Indian</a:t>
            </a:r>
            <a:r>
              <a:rPr sz="2400" spc="-130" dirty="0">
                <a:latin typeface="Perpetua"/>
                <a:cs typeface="Perpetua"/>
              </a:rPr>
              <a:t> </a:t>
            </a:r>
            <a:r>
              <a:rPr sz="2400" spc="-15" dirty="0">
                <a:latin typeface="Perpetua"/>
                <a:cs typeface="Perpetua"/>
              </a:rPr>
              <a:t>markets.</a:t>
            </a:r>
            <a:endParaRPr sz="2400"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936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1669" y="57677"/>
            <a:ext cx="9921616" cy="44371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5" dirty="0"/>
              <a:t>Steps </a:t>
            </a:r>
            <a:r>
              <a:rPr sz="2800" b="1" spc="-5" dirty="0"/>
              <a:t>in estimation </a:t>
            </a:r>
            <a:r>
              <a:rPr sz="2800" b="1" dirty="0"/>
              <a:t>of ARMA-GARCH model</a:t>
            </a:r>
            <a:r>
              <a:rPr sz="2800" b="1" spc="-50" dirty="0"/>
              <a:t> </a:t>
            </a:r>
            <a:r>
              <a:rPr sz="2800" b="1" dirty="0"/>
              <a:t>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6232" y="552637"/>
            <a:ext cx="11054236" cy="6558847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87020" marR="5080" indent="-274320">
              <a:spcBef>
                <a:spcPts val="300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60" dirty="0">
                <a:latin typeface="Calibri" panose="020F0502020204030204" pitchFamily="34" charset="0"/>
                <a:cs typeface="Calibri" panose="020F0502020204030204" pitchFamily="34" charset="0"/>
              </a:rPr>
              <a:t>Say, </a:t>
            </a:r>
            <a:r>
              <a:rPr sz="2400" spc="-10" dirty="0">
                <a:latin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would </a:t>
            </a:r>
            <a:r>
              <a:rPr sz="2400" spc="-10" dirty="0">
                <a:latin typeface="Calibri" panose="020F0502020204030204" pitchFamily="34" charset="0"/>
                <a:cs typeface="Calibri" panose="020F0502020204030204" pitchFamily="34" charset="0"/>
              </a:rPr>
              <a:t>like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build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a time </a:t>
            </a:r>
            <a:r>
              <a:rPr sz="2400" spc="5" dirty="0">
                <a:latin typeface="Calibri" panose="020F0502020204030204" pitchFamily="34" charset="0"/>
                <a:cs typeface="Calibri" panose="020F0502020204030204" pitchFamily="34" charset="0"/>
              </a:rPr>
              <a:t>series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model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to Nifty or </a:t>
            </a:r>
            <a:r>
              <a:rPr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any </a:t>
            </a:r>
            <a:r>
              <a:rPr sz="2400" spc="5" dirty="0">
                <a:latin typeface="Calibri" panose="020F0502020204030204" pitchFamily="34" charset="0"/>
                <a:cs typeface="Calibri" panose="020F0502020204030204" pitchFamily="34" charset="0"/>
              </a:rPr>
              <a:t>series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...lets list </a:t>
            </a:r>
            <a:r>
              <a:rPr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down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the steps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sz="2400" spc="-1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10" dirty="0">
                <a:latin typeface="Calibri" panose="020F0502020204030204" pitchFamily="34" charset="0"/>
                <a:cs typeface="Calibri" panose="020F0502020204030204" pitchFamily="34" charset="0"/>
              </a:rPr>
              <a:t>you 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sz="2400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sequentially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7020" marR="1235075" indent="-274320">
              <a:spcBef>
                <a:spcPts val="300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lang="en-US" sz="1100" spc="-7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7020" marR="1235075" indent="-274320">
              <a:spcBef>
                <a:spcPts val="300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70" dirty="0">
                <a:latin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have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Nifty </a:t>
            </a:r>
            <a:r>
              <a:rPr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levels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data </a:t>
            </a:r>
            <a:r>
              <a:rPr sz="2400" spc="1725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sz="2400" spc="-2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Plot the </a:t>
            </a:r>
            <a:r>
              <a:rPr sz="2400" spc="5" dirty="0">
                <a:latin typeface="Calibri" panose="020F0502020204030204" pitchFamily="34" charset="0"/>
                <a:cs typeface="Calibri" panose="020F0502020204030204" pitchFamily="34" charset="0"/>
              </a:rPr>
              <a:t>series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(trend present?); Plot the </a:t>
            </a:r>
            <a:r>
              <a:rPr sz="2400" spc="5" dirty="0">
                <a:latin typeface="Calibri" panose="020F0502020204030204" pitchFamily="34" charset="0"/>
                <a:cs typeface="Calibri" panose="020F0502020204030204" pitchFamily="34" charset="0"/>
              </a:rPr>
              <a:t>correlogram </a:t>
            </a:r>
            <a:r>
              <a:rPr sz="2400" spc="-409" dirty="0">
                <a:latin typeface="Calibri" panose="020F0502020204030204" pitchFamily="34" charset="0"/>
                <a:cs typeface="Calibri" panose="020F0502020204030204" pitchFamily="34" charset="0"/>
              </a:rPr>
              <a:t>(long </a:t>
            </a:r>
            <a:r>
              <a:rPr sz="2400" spc="-39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memory?);Objective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test for Stationarity (adf</a:t>
            </a:r>
            <a:r>
              <a:rPr sz="2400" spc="-9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test).</a:t>
            </a:r>
          </a:p>
          <a:p>
            <a:pPr marL="561340" lvl="1" indent="-228600">
              <a:spcBef>
                <a:spcPts val="300"/>
              </a:spcBef>
              <a:buClr>
                <a:srgbClr val="C0504D"/>
              </a:buClr>
              <a:buSzPct val="84375"/>
              <a:buFont typeface="Wingdings 2"/>
              <a:buChar char=""/>
              <a:tabLst>
                <a:tab pos="560705" algn="l"/>
                <a:tab pos="561340" algn="l"/>
                <a:tab pos="4271010" algn="l"/>
              </a:tabLst>
            </a:pP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If the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series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IN"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stationary,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 then go ahead</a:t>
            </a:r>
            <a:r>
              <a:rPr sz="2000" spc="1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sz="2000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model.</a:t>
            </a:r>
            <a:r>
              <a:rPr lang="en-US"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IN"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not,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 then difference the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series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make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sz="20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stationary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7020" indent="-274320">
              <a:spcBef>
                <a:spcPts val="300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7020" indent="-274320">
              <a:spcBef>
                <a:spcPts val="300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If the </a:t>
            </a:r>
            <a:r>
              <a:rPr sz="2400" spc="5" dirty="0">
                <a:latin typeface="Calibri" panose="020F0502020204030204" pitchFamily="34" charset="0"/>
                <a:cs typeface="Calibri" panose="020F0502020204030204" pitchFamily="34" charset="0"/>
              </a:rPr>
              <a:t>series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stationary,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then </a:t>
            </a:r>
            <a:r>
              <a:rPr sz="2400" spc="15" dirty="0">
                <a:latin typeface="Calibri" panose="020F0502020204030204" pitchFamily="34" charset="0"/>
                <a:cs typeface="Calibri" panose="020F0502020204030204" pitchFamily="34" charset="0"/>
              </a:rPr>
              <a:t>check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its dependence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sz="2400" spc="-2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past</a:t>
            </a:r>
          </a:p>
          <a:p>
            <a:pPr marL="561340" lvl="1" indent="-228600">
              <a:spcBef>
                <a:spcPts val="300"/>
              </a:spcBef>
              <a:buClr>
                <a:srgbClr val="C0504D"/>
              </a:buClr>
              <a:buSzPct val="84375"/>
              <a:buFont typeface="Wingdings 2"/>
              <a:buChar char=""/>
              <a:tabLst>
                <a:tab pos="560705" algn="l"/>
                <a:tab pos="561340" algn="l"/>
              </a:tabLst>
            </a:pP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Correlogram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and note the lags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which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autocorrelation is</a:t>
            </a:r>
            <a:r>
              <a:rPr sz="2000" spc="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significant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61340" lvl="1" indent="-228600">
              <a:spcBef>
                <a:spcPts val="300"/>
              </a:spcBef>
              <a:buClr>
                <a:srgbClr val="C0504D"/>
              </a:buClr>
              <a:buSzPct val="84375"/>
              <a:buFont typeface="Wingdings 2"/>
              <a:buChar char=""/>
              <a:tabLst>
                <a:tab pos="560705" algn="l"/>
                <a:tab pos="561340" algn="l"/>
              </a:tabLst>
            </a:pP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IN"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general,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 &lt;for financial </a:t>
            </a:r>
            <a:r>
              <a:rPr sz="2000" spc="-15" dirty="0">
                <a:latin typeface="Calibri" panose="020F0502020204030204" pitchFamily="34" charset="0"/>
                <a:cs typeface="Calibri" panose="020F0502020204030204" pitchFamily="34" charset="0"/>
              </a:rPr>
              <a:t>daily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returns&gt;,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look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for the maximum ten</a:t>
            </a:r>
            <a:r>
              <a:rPr sz="20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lags.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7020" indent="-274320">
              <a:spcBef>
                <a:spcPts val="300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7020" indent="-274320">
              <a:spcBef>
                <a:spcPts val="300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Fit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an ARMA model with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appropriate</a:t>
            </a:r>
            <a:r>
              <a:rPr sz="2400" spc="-1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lags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61340" lvl="1" indent="-228600">
              <a:spcBef>
                <a:spcPts val="300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Check</a:t>
            </a:r>
            <a:r>
              <a:rPr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400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compare</a:t>
            </a:r>
            <a:r>
              <a:rPr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400" spc="-1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AR,</a:t>
            </a:r>
            <a:r>
              <a:rPr sz="2400" spc="-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MA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400" spc="-1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ARMA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models</a:t>
            </a:r>
            <a:r>
              <a:rPr sz="2400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lag</a:t>
            </a:r>
            <a:r>
              <a:rPr sz="2400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significant</a:t>
            </a:r>
            <a:r>
              <a:rPr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5" dirty="0">
                <a:latin typeface="Calibri" panose="020F0502020204030204" pitchFamily="34" charset="0"/>
                <a:cs typeface="Calibri" panose="020F0502020204030204" pitchFamily="34" charset="0"/>
              </a:rPr>
              <a:t>correlogram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61340" lvl="1" indent="-228600">
              <a:spcBef>
                <a:spcPts val="300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ARMA-X models (in case </a:t>
            </a:r>
            <a:r>
              <a:rPr sz="2400" spc="-10" dirty="0">
                <a:latin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have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some other explanatory</a:t>
            </a:r>
            <a:r>
              <a:rPr sz="2400" spc="-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variable)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61340" lvl="1" indent="-228600">
              <a:spcBef>
                <a:spcPts val="300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Preliminary selection based on the </a:t>
            </a:r>
            <a:r>
              <a:rPr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lowest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AIC </a:t>
            </a:r>
            <a:r>
              <a:rPr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(lowest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residual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sum of</a:t>
            </a:r>
            <a:r>
              <a:rPr sz="2400" spc="-2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squares)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7020" indent="-274320">
              <a:lnSpc>
                <a:spcPts val="2014"/>
              </a:lnSpc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1669" y="57677"/>
            <a:ext cx="9921616" cy="44371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5" dirty="0"/>
              <a:t>Steps </a:t>
            </a:r>
            <a:r>
              <a:rPr sz="2800" b="1" spc="-5" dirty="0"/>
              <a:t>in estimation </a:t>
            </a:r>
            <a:r>
              <a:rPr sz="2800" b="1" dirty="0"/>
              <a:t>of ARMA-GARCH model</a:t>
            </a:r>
            <a:r>
              <a:rPr sz="2800" b="1" spc="-50" dirty="0"/>
              <a:t> </a:t>
            </a:r>
            <a:r>
              <a:rPr sz="2800" b="1" dirty="0"/>
              <a:t>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6232" y="552637"/>
            <a:ext cx="11054236" cy="6135654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87020" indent="-274320">
              <a:spcBef>
                <a:spcPts val="300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Validate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the selected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model with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diagnostics </a:t>
            </a:r>
            <a:r>
              <a:rPr sz="2400" spc="10" dirty="0">
                <a:latin typeface="Calibri" panose="020F0502020204030204" pitchFamily="34" charset="0"/>
                <a:cs typeface="Calibri" panose="020F0502020204030204" pitchFamily="34" charset="0"/>
              </a:rPr>
              <a:t>(check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sz="2400" spc="-10" dirty="0">
                <a:latin typeface="Calibri" panose="020F0502020204030204" pitchFamily="34" charset="0"/>
                <a:cs typeface="Calibri" panose="020F0502020204030204" pitchFamily="34" charset="0"/>
              </a:rPr>
              <a:t>validity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assumptions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sz="2400" spc="-1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10" dirty="0">
                <a:latin typeface="Calibri" panose="020F0502020204030204" pitchFamily="34" charset="0"/>
                <a:cs typeface="Calibri" panose="020F0502020204030204" pitchFamily="34" charset="0"/>
              </a:rPr>
              <a:t>errors)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61340" lvl="1" indent="-228600">
              <a:spcBef>
                <a:spcPts val="300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Zero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autocorrelation of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residuals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(Residual </a:t>
            </a:r>
            <a:r>
              <a:rPr sz="2400" spc="5" dirty="0">
                <a:latin typeface="Calibri" panose="020F0502020204030204" pitchFamily="34" charset="0"/>
                <a:cs typeface="Calibri" panose="020F0502020204030204" pitchFamily="34" charset="0"/>
              </a:rPr>
              <a:t>correlogram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– insignificant</a:t>
            </a:r>
            <a:r>
              <a:rPr sz="2400" spc="-11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correlations)</a:t>
            </a:r>
          </a:p>
          <a:p>
            <a:pPr marL="835660" lvl="2" indent="-228600">
              <a:spcBef>
                <a:spcPts val="300"/>
              </a:spcBef>
              <a:buClr>
                <a:srgbClr val="B1C1DB"/>
              </a:buClr>
              <a:buSzPct val="82142"/>
              <a:buFont typeface="Wingdings 2"/>
              <a:buChar char=""/>
              <a:tabLst>
                <a:tab pos="835025" algn="l"/>
                <a:tab pos="835660" algn="l"/>
              </a:tabLst>
            </a:pPr>
            <a:r>
              <a:rPr sz="2100" spc="-5" dirty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sz="2100" spc="-10" dirty="0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sz="21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5" dirty="0">
                <a:latin typeface="Calibri" panose="020F0502020204030204" pitchFamily="34" charset="0"/>
                <a:cs typeface="Calibri" panose="020F0502020204030204" pitchFamily="34" charset="0"/>
              </a:rPr>
              <a:t>see</a:t>
            </a:r>
            <a:r>
              <a:rPr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significant</a:t>
            </a:r>
            <a:r>
              <a:rPr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5" dirty="0">
                <a:latin typeface="Calibri" panose="020F0502020204030204" pitchFamily="34" charset="0"/>
                <a:cs typeface="Calibri" panose="020F0502020204030204" pitchFamily="34" charset="0"/>
              </a:rPr>
              <a:t>correlations</a:t>
            </a:r>
            <a:r>
              <a:rPr sz="21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5" dirty="0">
                <a:latin typeface="Calibri" panose="020F0502020204030204" pitchFamily="34" charset="0"/>
                <a:cs typeface="Calibri" panose="020F0502020204030204" pitchFamily="34" charset="0"/>
              </a:rPr>
              <a:t>then</a:t>
            </a:r>
            <a:r>
              <a:rPr sz="2100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adjust</a:t>
            </a:r>
            <a:r>
              <a:rPr sz="21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5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 order</a:t>
            </a:r>
            <a:r>
              <a:rPr sz="21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100" spc="-1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AR /</a:t>
            </a:r>
            <a:r>
              <a:rPr sz="21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MA /</a:t>
            </a:r>
            <a:r>
              <a:rPr sz="2100" spc="-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ARMA</a:t>
            </a:r>
            <a:r>
              <a:rPr sz="21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5" dirty="0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endParaRPr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61340" lvl="1" indent="-228600">
              <a:spcBef>
                <a:spcPts val="300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Constant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variance of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residuals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(Squared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Residuals </a:t>
            </a:r>
            <a:r>
              <a:rPr sz="2400" spc="5" dirty="0">
                <a:latin typeface="Calibri" panose="020F0502020204030204" pitchFamily="34" charset="0"/>
                <a:cs typeface="Calibri" panose="020F0502020204030204" pitchFamily="34" charset="0"/>
              </a:rPr>
              <a:t>correlogram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insignificant</a:t>
            </a:r>
            <a:r>
              <a:rPr sz="2400" spc="-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correlations)</a:t>
            </a:r>
          </a:p>
          <a:p>
            <a:pPr marL="835660" marR="323850" lvl="2" indent="-228600">
              <a:spcBef>
                <a:spcPts val="300"/>
              </a:spcBef>
              <a:buClr>
                <a:srgbClr val="B1C1DB"/>
              </a:buClr>
              <a:buSzPct val="82142"/>
              <a:buFont typeface="Wingdings 2"/>
              <a:buChar char=""/>
              <a:tabLst>
                <a:tab pos="835025" algn="l"/>
                <a:tab pos="835660" algn="l"/>
              </a:tabLst>
            </a:pP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see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significant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correlations then </a:t>
            </a:r>
            <a:r>
              <a:rPr sz="2000" spc="-35" dirty="0">
                <a:latin typeface="Calibri" panose="020F0502020204030204" pitchFamily="34" charset="0"/>
                <a:cs typeface="Calibri" panose="020F0502020204030204" pitchFamily="34" charset="0"/>
              </a:rPr>
              <a:t>it’s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sz="2000" spc="5" dirty="0">
                <a:latin typeface="Calibri" panose="020F0502020204030204" pitchFamily="34" charset="0"/>
                <a:cs typeface="Calibri" panose="020F0502020204030204" pitchFamily="34" charset="0"/>
              </a:rPr>
              <a:t>changing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variance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problem </a:t>
            </a:r>
            <a:r>
              <a:rPr sz="2000" spc="135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sz="2000" spc="-2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time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varying volatility </a:t>
            </a:r>
            <a:r>
              <a:rPr sz="2000" spc="265" dirty="0">
                <a:latin typeface="Calibri" panose="020F0502020204030204" pitchFamily="34" charset="0"/>
                <a:cs typeface="Calibri" panose="020F0502020204030204" pitchFamily="34" charset="0"/>
              </a:rPr>
              <a:t>→need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fit</a:t>
            </a:r>
            <a:r>
              <a:rPr lang="x-none"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 a GARCH model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7020" indent="-274320">
              <a:spcBef>
                <a:spcPts val="300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Fit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an ARMA-GARCH</a:t>
            </a:r>
            <a:r>
              <a:rPr sz="2400" spc="-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61340" lvl="1" indent="-228600">
              <a:spcBef>
                <a:spcPts val="300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spc="15" dirty="0">
                <a:latin typeface="Calibri" panose="020F0502020204030204" pitchFamily="34" charset="0"/>
                <a:cs typeface="Calibri" panose="020F0502020204030204" pitchFamily="34" charset="0"/>
              </a:rPr>
              <a:t>check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non-stationarity and non-negativity</a:t>
            </a:r>
            <a:r>
              <a:rPr sz="2400" spc="-2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constraints</a:t>
            </a:r>
          </a:p>
          <a:p>
            <a:pPr marL="287020" indent="-274320">
              <a:spcBef>
                <a:spcPts val="300"/>
              </a:spcBef>
              <a:buClr>
                <a:srgbClr val="4F81BC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25" dirty="0">
                <a:latin typeface="Calibri" panose="020F0502020204030204" pitchFamily="34" charset="0"/>
                <a:cs typeface="Calibri" panose="020F0502020204030204" pitchFamily="34" charset="0"/>
              </a:rPr>
              <a:t>Validate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model with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diagnostics </a:t>
            </a:r>
            <a:r>
              <a:rPr sz="2400" spc="10" dirty="0">
                <a:latin typeface="Calibri" panose="020F0502020204030204" pitchFamily="34" charset="0"/>
                <a:cs typeface="Calibri" panose="020F0502020204030204" pitchFamily="34" charset="0"/>
              </a:rPr>
              <a:t>(check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assumptions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sz="2400" spc="-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10" dirty="0">
                <a:latin typeface="Calibri" panose="020F0502020204030204" pitchFamily="34" charset="0"/>
                <a:cs typeface="Calibri" panose="020F0502020204030204" pitchFamily="34" charset="0"/>
              </a:rPr>
              <a:t>errors)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61340" lvl="1" indent="-228600">
              <a:spcBef>
                <a:spcPts val="300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Residual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plot,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Residual </a:t>
            </a:r>
            <a:r>
              <a:rPr sz="2400" spc="5" dirty="0">
                <a:latin typeface="Calibri" panose="020F0502020204030204" pitchFamily="34" charset="0"/>
                <a:cs typeface="Calibri" panose="020F0502020204030204" pitchFamily="34" charset="0"/>
              </a:rPr>
              <a:t>correlogram,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SqResidual</a:t>
            </a:r>
            <a:r>
              <a:rPr sz="2400" spc="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5" dirty="0">
                <a:latin typeface="Calibri" panose="020F0502020204030204" pitchFamily="34" charset="0"/>
                <a:cs typeface="Calibri" panose="020F0502020204030204" pitchFamily="34" charset="0"/>
              </a:rPr>
              <a:t>correlogram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35660" lvl="2" indent="-228600">
              <a:spcBef>
                <a:spcPts val="300"/>
              </a:spcBef>
              <a:buClr>
                <a:srgbClr val="B1C1DB"/>
              </a:buClr>
              <a:buSzPct val="82142"/>
              <a:buFont typeface="Wingdings 2"/>
              <a:buChar char=""/>
              <a:tabLst>
                <a:tab pos="835025" algn="l"/>
                <a:tab pos="835660" algn="l"/>
              </a:tabLst>
            </a:pP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All </a:t>
            </a:r>
            <a:r>
              <a:rPr lang="en-US"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above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need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sz="2000" spc="-15" dirty="0">
                <a:latin typeface="Calibri" panose="020F0502020204030204" pitchFamily="34" charset="0"/>
                <a:cs typeface="Calibri" panose="020F0502020204030204" pitchFamily="34" charset="0"/>
              </a:rPr>
              <a:t>have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insignificant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correlations then the model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appropriate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and can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be used. Otherwise need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to modify</a:t>
            </a:r>
            <a:r>
              <a:rPr sz="2000" spc="-1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model.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61340" lvl="1" indent="-228600">
              <a:spcBef>
                <a:spcPts val="300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Obtain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/ Use the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model outcome, sigma</a:t>
            </a:r>
            <a:r>
              <a:rPr sz="2400" spc="-7" baseline="-20833" dirty="0"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as proxy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400" spc="-2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10" dirty="0">
                <a:latin typeface="Calibri" panose="020F0502020204030204" pitchFamily="34" charset="0"/>
                <a:cs typeface="Calibri" panose="020F0502020204030204" pitchFamily="34" charset="0"/>
              </a:rPr>
              <a:t>volatility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61340" lvl="1" indent="-228600">
              <a:spcBef>
                <a:spcPts val="300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Plot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Sigma</a:t>
            </a:r>
            <a:r>
              <a:rPr sz="2400" spc="-7" baseline="-20833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, Compare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realized</a:t>
            </a:r>
            <a:r>
              <a:rPr sz="2400" spc="-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10" dirty="0">
                <a:latin typeface="Calibri" panose="020F0502020204030204" pitchFamily="34" charset="0"/>
                <a:cs typeface="Calibri" panose="020F0502020204030204" pitchFamily="34" charset="0"/>
              </a:rPr>
              <a:t>volatility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46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78915" y="100965"/>
            <a:ext cx="6626859" cy="58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spcBef>
                <a:spcPts val="100"/>
              </a:spcBef>
            </a:pPr>
            <a:r>
              <a:rPr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GARCH </a:t>
            </a:r>
            <a:r>
              <a:rPr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Estimation in </a:t>
            </a:r>
            <a:r>
              <a:rPr dirty="0">
                <a:solidFill>
                  <a:srgbClr val="1F487C"/>
                </a:solidFill>
                <a:latin typeface="Franklin Gothic Book"/>
                <a:cs typeface="Franklin Gothic Book"/>
              </a:rPr>
              <a:t>R </a:t>
            </a:r>
            <a:r>
              <a:rPr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using </a:t>
            </a:r>
            <a:r>
              <a:rPr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RUGARCH</a:t>
            </a:r>
            <a:r>
              <a:rPr spc="5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package</a:t>
            </a:r>
            <a:endParaRPr dirty="0">
              <a:latin typeface="Franklin Gothic Book"/>
              <a:cs typeface="Franklin Gothic Book"/>
            </a:endParaRPr>
          </a:p>
          <a:p>
            <a:pPr marL="12700">
              <a:spcBef>
                <a:spcPts val="95"/>
              </a:spcBef>
            </a:pPr>
            <a:r>
              <a:rPr spc="340" dirty="0">
                <a:latin typeface="Calibri"/>
                <a:cs typeface="Calibri"/>
              </a:rPr>
              <a:t>File</a:t>
            </a:r>
            <a:r>
              <a:rPr lang="en-IN" spc="340" dirty="0">
                <a:latin typeface="Wingdings"/>
                <a:cs typeface="Wingdings"/>
              </a:rPr>
              <a:t>→</a:t>
            </a:r>
            <a:r>
              <a:rPr spc="34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Calibri"/>
                <a:cs typeface="Calibri"/>
              </a:rPr>
              <a:t>Change </a:t>
            </a:r>
            <a:r>
              <a:rPr spc="-10" dirty="0">
                <a:latin typeface="Calibri"/>
                <a:cs typeface="Calibri"/>
              </a:rPr>
              <a:t>Directory </a:t>
            </a:r>
            <a:r>
              <a:rPr dirty="0">
                <a:latin typeface="Calibri"/>
                <a:cs typeface="Calibri"/>
              </a:rPr>
              <a:t>and then </a:t>
            </a:r>
            <a:r>
              <a:rPr spc="-5" dirty="0">
                <a:latin typeface="Calibri"/>
                <a:cs typeface="Calibri"/>
              </a:rPr>
              <a:t>select </a:t>
            </a:r>
            <a:r>
              <a:rPr dirty="0">
                <a:latin typeface="Calibri"/>
                <a:cs typeface="Calibri"/>
              </a:rPr>
              <a:t>the </a:t>
            </a:r>
            <a:r>
              <a:rPr spc="-10" dirty="0">
                <a:latin typeface="Calibri"/>
                <a:cs typeface="Calibri"/>
              </a:rPr>
              <a:t>folder </a:t>
            </a:r>
            <a:r>
              <a:rPr spc="-5" dirty="0">
                <a:latin typeface="Calibri"/>
                <a:cs typeface="Calibri"/>
              </a:rPr>
              <a:t>where </a:t>
            </a:r>
            <a:r>
              <a:rPr spc="-15" dirty="0">
                <a:latin typeface="Calibri"/>
                <a:cs typeface="Calibri"/>
              </a:rPr>
              <a:t>data </a:t>
            </a:r>
            <a:r>
              <a:rPr spc="-5" dirty="0">
                <a:latin typeface="Calibri"/>
                <a:cs typeface="Calibri"/>
              </a:rPr>
              <a:t>is</a:t>
            </a:r>
            <a:r>
              <a:rPr spc="-210" dirty="0">
                <a:latin typeface="Calibri"/>
                <a:cs typeface="Calibri"/>
              </a:rPr>
              <a:t> </a:t>
            </a:r>
            <a:r>
              <a:rPr spc="-280" dirty="0">
                <a:latin typeface="Calibri"/>
                <a:cs typeface="Calibri"/>
              </a:rPr>
              <a:t>stored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37123" y="658748"/>
            <a:ext cx="44869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# </a:t>
            </a:r>
            <a:r>
              <a:rPr spc="-10" dirty="0">
                <a:latin typeface="Calibri"/>
                <a:cs typeface="Calibri"/>
              </a:rPr>
              <a:t>indexfutures.csv </a:t>
            </a:r>
            <a:r>
              <a:rPr spc="-5" dirty="0">
                <a:latin typeface="Calibri"/>
                <a:cs typeface="Calibri"/>
              </a:rPr>
              <a:t>file </a:t>
            </a:r>
            <a:r>
              <a:rPr spc="-10" dirty="0">
                <a:latin typeface="Calibri"/>
                <a:cs typeface="Calibri"/>
              </a:rPr>
              <a:t>contains </a:t>
            </a:r>
            <a:r>
              <a:rPr spc="-20" dirty="0">
                <a:latin typeface="Calibri"/>
                <a:cs typeface="Calibri"/>
              </a:rPr>
              <a:t>raw </a:t>
            </a:r>
            <a:r>
              <a:rPr spc="-15" dirty="0">
                <a:latin typeface="Calibri"/>
                <a:cs typeface="Calibri"/>
              </a:rPr>
              <a:t>data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Nifty</a:t>
            </a:r>
            <a:endParaRPr>
              <a:latin typeface="Calibri"/>
              <a:cs typeface="Calibri"/>
            </a:endParaRPr>
          </a:p>
          <a:p>
            <a:pPr marL="927100"/>
            <a:r>
              <a:rPr dirty="0">
                <a:latin typeface="Calibri"/>
                <a:cs typeface="Calibri"/>
              </a:rPr>
              <a:t># </a:t>
            </a:r>
            <a:r>
              <a:rPr spc="-15" dirty="0">
                <a:latin typeface="Calibri"/>
                <a:cs typeface="Calibri"/>
              </a:rPr>
              <a:t>calculate </a:t>
            </a:r>
            <a:r>
              <a:rPr spc="-5" dirty="0">
                <a:latin typeface="Calibri"/>
                <a:cs typeface="Calibri"/>
              </a:rPr>
              <a:t>log </a:t>
            </a:r>
            <a:r>
              <a:rPr spc="-10" dirty="0">
                <a:latin typeface="Calibri"/>
                <a:cs typeface="Calibri"/>
              </a:rPr>
              <a:t>returns </a:t>
            </a:r>
            <a:r>
              <a:rPr spc="-5" dirty="0">
                <a:latin typeface="Calibri"/>
                <a:cs typeface="Calibri"/>
              </a:rPr>
              <a:t>of </a:t>
            </a:r>
            <a:r>
              <a:rPr dirty="0">
                <a:latin typeface="Calibri"/>
                <a:cs typeface="Calibri"/>
              </a:rPr>
              <a:t>NSE</a:t>
            </a:r>
            <a:r>
              <a:rPr spc="8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Nifty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# </a:t>
            </a:r>
            <a:r>
              <a:rPr spc="-20" dirty="0">
                <a:latin typeface="Calibri"/>
                <a:cs typeface="Calibri"/>
              </a:rPr>
              <a:t>invoke </a:t>
            </a:r>
            <a:r>
              <a:rPr spc="-5" dirty="0">
                <a:latin typeface="Calibri"/>
                <a:cs typeface="Calibri"/>
              </a:rPr>
              <a:t>‘tseries’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package</a:t>
            </a:r>
            <a:endParaRPr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78914" y="658749"/>
            <a:ext cx="33274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Nifty&lt;- read.csv(“indexfutures.csv”)  ret=diff(log(nifty$AdjClose))*100  library(tseries)  </a:t>
            </a:r>
            <a:r>
              <a:rPr spc="-10" dirty="0">
                <a:latin typeface="Calibri"/>
                <a:cs typeface="Calibri"/>
              </a:rPr>
              <a:t>Install.packages(“rugarch”)  library(rugarch)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37124" y="1756409"/>
            <a:ext cx="2370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# </a:t>
            </a:r>
            <a:r>
              <a:rPr spc="-20" dirty="0">
                <a:latin typeface="Calibri"/>
                <a:cs typeface="Calibri"/>
              </a:rPr>
              <a:t>invoke </a:t>
            </a:r>
            <a:r>
              <a:rPr spc="-10" dirty="0">
                <a:latin typeface="Calibri"/>
                <a:cs typeface="Calibri"/>
              </a:rPr>
              <a:t>‘ruarch’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package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78915" y="2030730"/>
            <a:ext cx="833500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2755900" algn="l"/>
              </a:tabLst>
            </a:pPr>
            <a:r>
              <a:rPr spc="-5" dirty="0">
                <a:latin typeface="Calibri"/>
                <a:cs typeface="Calibri"/>
              </a:rPr>
              <a:t>acf(ret,lag.max=10)	</a:t>
            </a:r>
            <a:r>
              <a:rPr dirty="0">
                <a:latin typeface="Calibri"/>
                <a:cs typeface="Calibri"/>
              </a:rPr>
              <a:t># </a:t>
            </a:r>
            <a:r>
              <a:rPr spc="-5" dirty="0">
                <a:latin typeface="Calibri"/>
                <a:cs typeface="Calibri"/>
              </a:rPr>
              <a:t>plot </a:t>
            </a:r>
            <a:r>
              <a:rPr spc="-10" dirty="0">
                <a:latin typeface="Calibri"/>
                <a:cs typeface="Calibri"/>
              </a:rPr>
              <a:t>correlogram </a:t>
            </a:r>
            <a:r>
              <a:rPr spc="-5" dirty="0">
                <a:latin typeface="Calibri"/>
                <a:cs typeface="Calibri"/>
              </a:rPr>
              <a:t>(acf </a:t>
            </a:r>
            <a:r>
              <a:rPr dirty="0">
                <a:latin typeface="Calibri"/>
                <a:cs typeface="Calibri"/>
              </a:rPr>
              <a:t>n pacf) </a:t>
            </a:r>
            <a:r>
              <a:rPr spc="-5" dirty="0">
                <a:latin typeface="Calibri"/>
                <a:cs typeface="Calibri"/>
              </a:rPr>
              <a:t>of </a:t>
            </a:r>
            <a:r>
              <a:rPr spc="-15" dirty="0">
                <a:latin typeface="Calibri"/>
                <a:cs typeface="Calibri"/>
              </a:rPr>
              <a:t>ret </a:t>
            </a:r>
            <a:r>
              <a:rPr spc="-5" dirty="0">
                <a:latin typeface="Calibri"/>
                <a:cs typeface="Calibri"/>
              </a:rPr>
              <a:t>series; </a:t>
            </a:r>
            <a:r>
              <a:rPr dirty="0">
                <a:latin typeface="Calibri"/>
                <a:cs typeface="Calibri"/>
              </a:rPr>
              <a:t>see </a:t>
            </a:r>
            <a:r>
              <a:rPr spc="-5" dirty="0">
                <a:latin typeface="Calibri"/>
                <a:cs typeface="Calibri"/>
              </a:rPr>
              <a:t>help: </a:t>
            </a:r>
            <a:r>
              <a:rPr dirty="0">
                <a:latin typeface="Calibri"/>
                <a:cs typeface="Calibri"/>
              </a:rPr>
              <a:t>?acf  </a:t>
            </a:r>
            <a:r>
              <a:rPr spc="-5" dirty="0">
                <a:latin typeface="Calibri"/>
                <a:cs typeface="Calibri"/>
              </a:rPr>
              <a:t>meqn2=arima(ret,order=c(0,0,1)) </a:t>
            </a:r>
            <a:r>
              <a:rPr dirty="0">
                <a:latin typeface="Calibri"/>
                <a:cs typeface="Calibri"/>
              </a:rPr>
              <a:t># </a:t>
            </a:r>
            <a:r>
              <a:rPr spc="-10" dirty="0">
                <a:latin typeface="Calibri"/>
                <a:cs typeface="Calibri"/>
              </a:rPr>
              <a:t>fitting </a:t>
            </a:r>
            <a:r>
              <a:rPr spc="-5" dirty="0">
                <a:latin typeface="Calibri"/>
                <a:cs typeface="Calibri"/>
              </a:rPr>
              <a:t>MA(1) </a:t>
            </a:r>
            <a:r>
              <a:rPr dirty="0">
                <a:latin typeface="Calibri"/>
                <a:cs typeface="Calibri"/>
              </a:rPr>
              <a:t>model </a:t>
            </a:r>
            <a:r>
              <a:rPr spc="-15" dirty="0">
                <a:latin typeface="Calibri"/>
                <a:cs typeface="Calibri"/>
              </a:rPr>
              <a:t>for ret </a:t>
            </a:r>
            <a:r>
              <a:rPr spc="-5" dirty="0">
                <a:latin typeface="Calibri"/>
                <a:cs typeface="Calibri"/>
              </a:rPr>
              <a:t>series </a:t>
            </a:r>
            <a:r>
              <a:rPr dirty="0">
                <a:latin typeface="Calibri"/>
                <a:cs typeface="Calibri"/>
              </a:rPr>
              <a:t>n </a:t>
            </a:r>
            <a:r>
              <a:rPr spc="-5" dirty="0">
                <a:latin typeface="Calibri"/>
                <a:cs typeface="Calibri"/>
              </a:rPr>
              <a:t>name it </a:t>
            </a:r>
            <a:r>
              <a:rPr dirty="0">
                <a:latin typeface="Calibri"/>
                <a:cs typeface="Calibri"/>
              </a:rPr>
              <a:t>as meqn2  </a:t>
            </a:r>
            <a:r>
              <a:rPr spc="-5" dirty="0">
                <a:latin typeface="Calibri"/>
                <a:cs typeface="Calibri"/>
              </a:rPr>
              <a:t>res=residuals(meqn2)	</a:t>
            </a:r>
            <a:r>
              <a:rPr dirty="0">
                <a:latin typeface="Calibri"/>
                <a:cs typeface="Calibri"/>
              </a:rPr>
              <a:t># </a:t>
            </a:r>
            <a:r>
              <a:rPr spc="-15" dirty="0">
                <a:latin typeface="Calibri"/>
                <a:cs typeface="Calibri"/>
              </a:rPr>
              <a:t>extract </a:t>
            </a:r>
            <a:r>
              <a:rPr spc="-5" dirty="0">
                <a:latin typeface="Calibri"/>
                <a:cs typeface="Calibri"/>
              </a:rPr>
              <a:t>residuals of </a:t>
            </a:r>
            <a:r>
              <a:rPr dirty="0">
                <a:latin typeface="Calibri"/>
                <a:cs typeface="Calibri"/>
              </a:rPr>
              <a:t>meqn1 and </a:t>
            </a:r>
            <a:r>
              <a:rPr spc="-15" dirty="0">
                <a:latin typeface="Calibri"/>
                <a:cs typeface="Calibri"/>
              </a:rPr>
              <a:t>standardize </a:t>
            </a:r>
            <a:r>
              <a:rPr dirty="0">
                <a:latin typeface="Calibri"/>
                <a:cs typeface="Calibri"/>
              </a:rPr>
              <a:t>the </a:t>
            </a:r>
            <a:r>
              <a:rPr spc="-5" dirty="0">
                <a:latin typeface="Calibri"/>
                <a:cs typeface="Calibri"/>
              </a:rPr>
              <a:t>residuals  </a:t>
            </a:r>
            <a:r>
              <a:rPr spc="-10" dirty="0">
                <a:latin typeface="Calibri"/>
                <a:cs typeface="Calibri"/>
              </a:rPr>
              <a:t>sres=(res-mean(res))/sd(res)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78915" y="3128264"/>
            <a:ext cx="14852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</a:t>
            </a:r>
            <a:r>
              <a:rPr spc="-25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e</a:t>
            </a:r>
            <a:r>
              <a:rPr spc="5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q=</a:t>
            </a:r>
            <a:r>
              <a:rPr spc="-5" dirty="0">
                <a:latin typeface="Calibri"/>
                <a:cs typeface="Calibri"/>
              </a:rPr>
              <a:t>s</a:t>
            </a:r>
            <a:r>
              <a:rPr spc="-25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e</a:t>
            </a:r>
            <a:r>
              <a:rPr spc="10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*</a:t>
            </a:r>
            <a:r>
              <a:rPr spc="-5" dirty="0">
                <a:latin typeface="Calibri"/>
                <a:cs typeface="Calibri"/>
              </a:rPr>
              <a:t>s</a:t>
            </a:r>
            <a:r>
              <a:rPr spc="-25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es  </a:t>
            </a:r>
            <a:r>
              <a:rPr spc="-5" dirty="0">
                <a:latin typeface="Calibri"/>
                <a:cs typeface="Calibri"/>
              </a:rPr>
              <a:t>acf(sres)  acf(sresq)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08070" y="3128264"/>
            <a:ext cx="677608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# </a:t>
            </a:r>
            <a:r>
              <a:rPr spc="-10" dirty="0">
                <a:latin typeface="Calibri"/>
                <a:cs typeface="Calibri"/>
              </a:rPr>
              <a:t>Examine correlogram </a:t>
            </a:r>
            <a:r>
              <a:rPr spc="-5" dirty="0">
                <a:latin typeface="Calibri"/>
                <a:cs typeface="Calibri"/>
              </a:rPr>
              <a:t>of </a:t>
            </a:r>
            <a:r>
              <a:rPr spc="-20" dirty="0">
                <a:latin typeface="Calibri"/>
                <a:cs typeface="Calibri"/>
              </a:rPr>
              <a:t>std </a:t>
            </a:r>
            <a:r>
              <a:rPr spc="-5" dirty="0">
                <a:latin typeface="Calibri"/>
                <a:cs typeface="Calibri"/>
              </a:rPr>
              <a:t>residuals </a:t>
            </a:r>
            <a:r>
              <a:rPr dirty="0">
                <a:latin typeface="Calibri"/>
                <a:cs typeface="Calibri"/>
              </a:rPr>
              <a:t>and </a:t>
            </a:r>
            <a:r>
              <a:rPr spc="-20" dirty="0">
                <a:latin typeface="Calibri"/>
                <a:cs typeface="Calibri"/>
              </a:rPr>
              <a:t>std </a:t>
            </a:r>
            <a:r>
              <a:rPr spc="-5" dirty="0">
                <a:latin typeface="Calibri"/>
                <a:cs typeface="Calibri"/>
              </a:rPr>
              <a:t>residual</a:t>
            </a:r>
            <a:r>
              <a:rPr spc="15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squares</a:t>
            </a:r>
            <a:endParaRPr dirty="0">
              <a:latin typeface="Calibri"/>
              <a:cs typeface="Calibri"/>
            </a:endParaRPr>
          </a:p>
          <a:p>
            <a:pPr marL="927100" marR="5080"/>
            <a:r>
              <a:rPr dirty="0">
                <a:latin typeface="Calibri"/>
                <a:cs typeface="Calibri"/>
              </a:rPr>
              <a:t># </a:t>
            </a:r>
            <a:r>
              <a:rPr spc="-5" dirty="0">
                <a:latin typeface="Calibri"/>
                <a:cs typeface="Calibri"/>
              </a:rPr>
              <a:t>presence of </a:t>
            </a:r>
            <a:r>
              <a:rPr spc="-10" dirty="0">
                <a:latin typeface="Calibri"/>
                <a:cs typeface="Calibri"/>
              </a:rPr>
              <a:t>significant </a:t>
            </a:r>
            <a:r>
              <a:rPr spc="-15" dirty="0">
                <a:latin typeface="Calibri"/>
                <a:cs typeface="Calibri"/>
              </a:rPr>
              <a:t>spikes </a:t>
            </a:r>
            <a:r>
              <a:rPr spc="-5" dirty="0">
                <a:latin typeface="Calibri"/>
                <a:cs typeface="Calibri"/>
              </a:rPr>
              <a:t>in residual squares </a:t>
            </a:r>
            <a:r>
              <a:rPr spc="-10" dirty="0">
                <a:latin typeface="Calibri"/>
                <a:cs typeface="Calibri"/>
              </a:rPr>
              <a:t>correlogram  </a:t>
            </a:r>
            <a:r>
              <a:rPr dirty="0">
                <a:latin typeface="Calibri"/>
                <a:cs typeface="Calibri"/>
              </a:rPr>
              <a:t># </a:t>
            </a:r>
            <a:r>
              <a:rPr spc="-10" dirty="0">
                <a:latin typeface="Calibri"/>
                <a:cs typeface="Calibri"/>
              </a:rPr>
              <a:t>indicates </a:t>
            </a:r>
            <a:r>
              <a:rPr spc="-5" dirty="0">
                <a:latin typeface="Calibri"/>
                <a:cs typeface="Calibri"/>
              </a:rPr>
              <a:t>time varying </a:t>
            </a:r>
            <a:r>
              <a:rPr spc="-10" dirty="0">
                <a:latin typeface="Calibri"/>
                <a:cs typeface="Calibri"/>
              </a:rPr>
              <a:t>volatility </a:t>
            </a:r>
            <a:r>
              <a:rPr spc="-15" dirty="0">
                <a:latin typeface="Calibri"/>
                <a:cs typeface="Calibri"/>
              </a:rPr>
              <a:t>feature </a:t>
            </a:r>
            <a:r>
              <a:rPr dirty="0">
                <a:latin typeface="Calibri"/>
                <a:cs typeface="Calibri"/>
              </a:rPr>
              <a:t>n need </a:t>
            </a:r>
            <a:r>
              <a:rPr spc="-10" dirty="0">
                <a:latin typeface="Calibri"/>
                <a:cs typeface="Calibri"/>
              </a:rPr>
              <a:t>to </a:t>
            </a:r>
            <a:r>
              <a:rPr spc="-5" dirty="0">
                <a:latin typeface="Calibri"/>
                <a:cs typeface="Calibri"/>
              </a:rPr>
              <a:t>use</a:t>
            </a:r>
            <a:r>
              <a:rPr spc="1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GARCH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78914" y="3951478"/>
            <a:ext cx="88087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>
              <a:spcBef>
                <a:spcPts val="100"/>
              </a:spcBef>
              <a:tabLst>
                <a:tab pos="4109720" algn="l"/>
              </a:tabLst>
            </a:pPr>
            <a:r>
              <a:rPr spc="-5" dirty="0">
                <a:latin typeface="Calibri"/>
                <a:cs typeface="Calibri"/>
              </a:rPr>
              <a:t>fit1=ugarchfit(spec=ugarchspec(variance.model=list(model="sGARCH",garchOrder=c(1,1)),mea  </a:t>
            </a:r>
            <a:r>
              <a:rPr spc="-10" dirty="0">
                <a:latin typeface="Calibri"/>
                <a:cs typeface="Calibri"/>
              </a:rPr>
              <a:t>n.model=list(armaOrder=c(1,0))),data=ret)	</a:t>
            </a:r>
            <a:r>
              <a:rPr dirty="0">
                <a:latin typeface="Calibri"/>
                <a:cs typeface="Calibri"/>
              </a:rPr>
              <a:t># </a:t>
            </a:r>
            <a:r>
              <a:rPr spc="-10" dirty="0">
                <a:latin typeface="Calibri"/>
                <a:cs typeface="Calibri"/>
              </a:rPr>
              <a:t>Fitting </a:t>
            </a:r>
            <a:r>
              <a:rPr spc="-5" dirty="0">
                <a:latin typeface="Calibri"/>
                <a:cs typeface="Calibri"/>
              </a:rPr>
              <a:t>MA(1)-GARCH(1,1) </a:t>
            </a:r>
            <a:r>
              <a:rPr dirty="0">
                <a:latin typeface="Calibri"/>
                <a:cs typeface="Calibri"/>
              </a:rPr>
              <a:t>model </a:t>
            </a:r>
            <a:r>
              <a:rPr spc="-10" dirty="0">
                <a:latin typeface="Calibri"/>
                <a:cs typeface="Calibri"/>
              </a:rPr>
              <a:t>to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ret</a:t>
            </a:r>
            <a:endParaRPr>
              <a:latin typeface="Calibri"/>
              <a:cs typeface="Calibri"/>
            </a:endParaRPr>
          </a:p>
          <a:p>
            <a:pPr marL="12700">
              <a:tabLst>
                <a:tab pos="3958590" algn="l"/>
                <a:tab pos="4420870" algn="l"/>
                <a:tab pos="4704080" algn="l"/>
                <a:tab pos="6550025" algn="l"/>
                <a:tab pos="7315200" algn="l"/>
                <a:tab pos="7753984" algn="l"/>
                <a:tab pos="8194675" algn="l"/>
              </a:tabLst>
            </a:pPr>
            <a:r>
              <a:rPr spc="-10" dirty="0">
                <a:latin typeface="Calibri"/>
                <a:cs typeface="Calibri"/>
              </a:rPr>
              <a:t>gres&lt;-residuals(fit1,standardize=TRUE)</a:t>
            </a:r>
            <a:r>
              <a:rPr spc="25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#	</a:t>
            </a:r>
            <a:r>
              <a:rPr spc="-5" dirty="0">
                <a:latin typeface="Calibri"/>
                <a:cs typeface="Calibri"/>
              </a:rPr>
              <a:t>fits	</a:t>
            </a:r>
            <a:r>
              <a:rPr dirty="0">
                <a:latin typeface="Calibri"/>
                <a:cs typeface="Calibri"/>
              </a:rPr>
              <a:t>a	</a:t>
            </a:r>
            <a:r>
              <a:rPr spc="-5" dirty="0">
                <a:latin typeface="Calibri"/>
                <a:cs typeface="Calibri"/>
              </a:rPr>
              <a:t>AR(1)-GARCH(1,1)	</a:t>
            </a:r>
            <a:r>
              <a:rPr dirty="0">
                <a:latin typeface="Calibri"/>
                <a:cs typeface="Calibri"/>
              </a:rPr>
              <a:t>model	</a:t>
            </a:r>
            <a:r>
              <a:rPr spc="-15" dirty="0">
                <a:latin typeface="Calibri"/>
                <a:cs typeface="Calibri"/>
              </a:rPr>
              <a:t>for	ret	</a:t>
            </a:r>
            <a:r>
              <a:rPr spc="-5" dirty="0">
                <a:latin typeface="Calibri"/>
                <a:cs typeface="Calibri"/>
              </a:rPr>
              <a:t>series;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78914" y="4774133"/>
            <a:ext cx="2160270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acf(gsres)  gsresq=gsres**2  acf(gsresq)  </a:t>
            </a:r>
            <a:r>
              <a:rPr dirty="0">
                <a:latin typeface="Calibri"/>
                <a:cs typeface="Calibri"/>
              </a:rPr>
              <a:t>ac</a:t>
            </a:r>
            <a:r>
              <a:rPr spc="-5" dirty="0">
                <a:latin typeface="Calibri"/>
                <a:cs typeface="Calibri"/>
              </a:rPr>
              <a:t>f</a:t>
            </a:r>
            <a:r>
              <a:rPr spc="5" dirty="0">
                <a:latin typeface="Calibri"/>
                <a:cs typeface="Calibri"/>
              </a:rPr>
              <a:t>(</a:t>
            </a:r>
            <a:r>
              <a:rPr dirty="0">
                <a:latin typeface="Calibri"/>
                <a:cs typeface="Calibri"/>
              </a:rPr>
              <a:t>g</a:t>
            </a:r>
            <a:r>
              <a:rPr spc="5" dirty="0">
                <a:latin typeface="Calibri"/>
                <a:cs typeface="Calibri"/>
              </a:rPr>
              <a:t>s</a:t>
            </a:r>
            <a:r>
              <a:rPr spc="-30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e</a:t>
            </a:r>
            <a:r>
              <a:rPr spc="5" dirty="0">
                <a:latin typeface="Calibri"/>
                <a:cs typeface="Calibri"/>
              </a:rPr>
              <a:t>s</a:t>
            </a:r>
            <a:r>
              <a:rPr spc="-5" dirty="0">
                <a:latin typeface="Calibri"/>
                <a:cs typeface="Calibri"/>
              </a:rPr>
              <a:t>q,</a:t>
            </a:r>
            <a:r>
              <a:rPr spc="-10" dirty="0">
                <a:latin typeface="Calibri"/>
                <a:cs typeface="Calibri"/>
              </a:rPr>
              <a:t>l</a:t>
            </a:r>
            <a:r>
              <a:rPr dirty="0">
                <a:latin typeface="Calibri"/>
                <a:cs typeface="Calibri"/>
              </a:rPr>
              <a:t>a</a:t>
            </a:r>
            <a:r>
              <a:rPr spc="15" dirty="0">
                <a:latin typeface="Calibri"/>
                <a:cs typeface="Calibri"/>
              </a:rPr>
              <a:t>g</a:t>
            </a:r>
            <a:r>
              <a:rPr dirty="0">
                <a:latin typeface="Calibri"/>
                <a:cs typeface="Calibri"/>
              </a:rPr>
              <a:t>.m</a:t>
            </a:r>
            <a:r>
              <a:rPr spc="-10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x=</a:t>
            </a:r>
            <a:r>
              <a:rPr spc="-5" dirty="0">
                <a:latin typeface="Calibri"/>
                <a:cs typeface="Calibri"/>
              </a:rPr>
              <a:t>10</a:t>
            </a:r>
            <a:r>
              <a:rPr dirty="0">
                <a:latin typeface="Calibri"/>
                <a:cs typeface="Calibri"/>
              </a:rPr>
              <a:t>)  </a:t>
            </a:r>
            <a:r>
              <a:rPr spc="-5" dirty="0">
                <a:latin typeface="Calibri"/>
                <a:cs typeface="Calibri"/>
              </a:rPr>
              <a:t>fit1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22724" y="4774133"/>
            <a:ext cx="5723255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# </a:t>
            </a:r>
            <a:r>
              <a:rPr spc="-10" dirty="0">
                <a:latin typeface="Calibri"/>
                <a:cs typeface="Calibri"/>
              </a:rPr>
              <a:t>Extract </a:t>
            </a:r>
            <a:r>
              <a:rPr spc="-15" dirty="0">
                <a:latin typeface="Calibri"/>
                <a:cs typeface="Calibri"/>
              </a:rPr>
              <a:t>standardized </a:t>
            </a:r>
            <a:r>
              <a:rPr spc="-10" dirty="0">
                <a:latin typeface="Calibri"/>
                <a:cs typeface="Calibri"/>
              </a:rPr>
              <a:t>residuals </a:t>
            </a:r>
            <a:r>
              <a:rPr spc="-5" dirty="0">
                <a:latin typeface="Calibri"/>
                <a:cs typeface="Calibri"/>
              </a:rPr>
              <a:t>of </a:t>
            </a:r>
            <a:r>
              <a:rPr spc="-15" dirty="0">
                <a:latin typeface="Calibri"/>
                <a:cs typeface="Calibri"/>
              </a:rPr>
              <a:t>fitted </a:t>
            </a:r>
            <a:r>
              <a:rPr spc="-5" dirty="0">
                <a:latin typeface="Calibri"/>
                <a:cs typeface="Calibri"/>
              </a:rPr>
              <a:t>AR-GARCH</a:t>
            </a:r>
            <a:r>
              <a:rPr spc="1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model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dirty="0">
                <a:latin typeface="Calibri"/>
                <a:cs typeface="Calibri"/>
              </a:rPr>
              <a:t># </a:t>
            </a:r>
            <a:r>
              <a:rPr spc="-10" dirty="0">
                <a:latin typeface="Calibri"/>
                <a:cs typeface="Calibri"/>
              </a:rPr>
              <a:t>construct </a:t>
            </a:r>
            <a:r>
              <a:rPr spc="-5" dirty="0">
                <a:latin typeface="Calibri"/>
                <a:cs typeface="Calibri"/>
              </a:rPr>
              <a:t>squared </a:t>
            </a:r>
            <a:r>
              <a:rPr spc="-15" dirty="0">
                <a:latin typeface="Calibri"/>
                <a:cs typeface="Calibri"/>
              </a:rPr>
              <a:t>standardized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residuals</a:t>
            </a:r>
            <a:endParaRPr>
              <a:latin typeface="Calibri"/>
              <a:cs typeface="Calibri"/>
            </a:endParaRPr>
          </a:p>
          <a:p>
            <a:pPr marL="927100"/>
            <a:r>
              <a:rPr dirty="0">
                <a:latin typeface="Calibri"/>
                <a:cs typeface="Calibri"/>
              </a:rPr>
              <a:t># </a:t>
            </a:r>
            <a:r>
              <a:rPr spc="-5" dirty="0">
                <a:latin typeface="Calibri"/>
                <a:cs typeface="Calibri"/>
              </a:rPr>
              <a:t>check </a:t>
            </a:r>
            <a:r>
              <a:rPr spc="-10" dirty="0">
                <a:latin typeface="Calibri"/>
                <a:cs typeface="Calibri"/>
              </a:rPr>
              <a:t>correlogram </a:t>
            </a:r>
            <a:r>
              <a:rPr spc="-5" dirty="0">
                <a:latin typeface="Calibri"/>
                <a:cs typeface="Calibri"/>
              </a:rPr>
              <a:t>of </a:t>
            </a:r>
            <a:r>
              <a:rPr spc="-20" dirty="0">
                <a:latin typeface="Calibri"/>
                <a:cs typeface="Calibri"/>
              </a:rPr>
              <a:t>std </a:t>
            </a:r>
            <a:r>
              <a:rPr spc="-5" dirty="0">
                <a:latin typeface="Calibri"/>
                <a:cs typeface="Calibri"/>
              </a:rPr>
              <a:t>residuals </a:t>
            </a:r>
            <a:r>
              <a:rPr dirty="0">
                <a:latin typeface="Calibri"/>
                <a:cs typeface="Calibri"/>
              </a:rPr>
              <a:t>and </a:t>
            </a:r>
            <a:r>
              <a:rPr spc="-5" dirty="0">
                <a:latin typeface="Calibri"/>
                <a:cs typeface="Calibri"/>
              </a:rPr>
              <a:t>its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squares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#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# </a:t>
            </a:r>
            <a:r>
              <a:rPr spc="-10" dirty="0">
                <a:latin typeface="Calibri"/>
                <a:cs typeface="Calibri"/>
              </a:rPr>
              <a:t>displays estimation results </a:t>
            </a:r>
            <a:r>
              <a:rPr spc="-5" dirty="0">
                <a:latin typeface="Calibri"/>
                <a:cs typeface="Calibri"/>
              </a:rPr>
              <a:t>of </a:t>
            </a:r>
            <a:r>
              <a:rPr spc="-15" dirty="0">
                <a:latin typeface="Calibri"/>
                <a:cs typeface="Calibri"/>
              </a:rPr>
              <a:t>fitted </a:t>
            </a:r>
            <a:r>
              <a:rPr spc="-5" dirty="0">
                <a:latin typeface="Calibri"/>
                <a:cs typeface="Calibri"/>
              </a:rPr>
              <a:t>AR-GARCH</a:t>
            </a:r>
            <a:r>
              <a:rPr spc="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model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78914" y="6146089"/>
            <a:ext cx="69608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073275" algn="l"/>
              </a:tabLst>
            </a:pPr>
            <a:r>
              <a:rPr spc="-5" dirty="0">
                <a:latin typeface="Calibri"/>
                <a:cs typeface="Calibri"/>
              </a:rPr>
              <a:t>volatility=sigma(fit1)	</a:t>
            </a:r>
            <a:r>
              <a:rPr dirty="0">
                <a:latin typeface="Calibri"/>
                <a:cs typeface="Calibri"/>
              </a:rPr>
              <a:t># </a:t>
            </a:r>
            <a:r>
              <a:rPr spc="-10" dirty="0">
                <a:latin typeface="Calibri"/>
                <a:cs typeface="Calibri"/>
              </a:rPr>
              <a:t>Extracts estimated </a:t>
            </a:r>
            <a:r>
              <a:rPr spc="-5" dirty="0">
                <a:latin typeface="Calibri"/>
                <a:cs typeface="Calibri"/>
              </a:rPr>
              <a:t>GARCH </a:t>
            </a:r>
            <a:r>
              <a:rPr spc="-10" dirty="0">
                <a:latin typeface="Calibri"/>
                <a:cs typeface="Calibri"/>
              </a:rPr>
              <a:t>volatility </a:t>
            </a:r>
            <a:r>
              <a:rPr spc="-20" dirty="0">
                <a:latin typeface="Calibri"/>
                <a:cs typeface="Calibri"/>
              </a:rPr>
              <a:t>(std</a:t>
            </a:r>
            <a:r>
              <a:rPr spc="10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deviation)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  <a:tabLst>
                <a:tab pos="3670300" algn="l"/>
              </a:tabLst>
            </a:pPr>
            <a:r>
              <a:rPr spc="-15" dirty="0">
                <a:latin typeface="Calibri"/>
                <a:cs typeface="Calibri"/>
              </a:rPr>
              <a:t>plot(volatility,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type="l")	</a:t>
            </a:r>
            <a:r>
              <a:rPr dirty="0">
                <a:latin typeface="Calibri"/>
                <a:cs typeface="Calibri"/>
              </a:rPr>
              <a:t># </a:t>
            </a:r>
            <a:r>
              <a:rPr spc="-10" dirty="0">
                <a:latin typeface="Calibri"/>
                <a:cs typeface="Calibri"/>
              </a:rPr>
              <a:t>plotting estimated </a:t>
            </a:r>
            <a:r>
              <a:rPr spc="-15" dirty="0">
                <a:latin typeface="Calibri"/>
                <a:cs typeface="Calibri"/>
              </a:rPr>
              <a:t>garch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volatility</a:t>
            </a:r>
            <a:endParaRPr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99800" cy="1325563"/>
          </a:xfrm>
        </p:spPr>
        <p:txBody>
          <a:bodyPr/>
          <a:lstStyle/>
          <a:p>
            <a:r>
              <a:rPr lang="en-US" sz="3200" b="1" dirty="0"/>
              <a:t>How to read data directly from a compressed files like </a:t>
            </a:r>
            <a:r>
              <a:rPr lang="en-US" sz="3200" b="1" dirty="0">
                <a:solidFill>
                  <a:srgbClr val="FF0000"/>
                </a:solidFill>
              </a:rPr>
              <a:t>.</a:t>
            </a:r>
            <a:r>
              <a:rPr lang="en-US" sz="3200" b="1" dirty="0" err="1">
                <a:solidFill>
                  <a:srgbClr val="FF0000"/>
                </a:solidFill>
              </a:rPr>
              <a:t>gz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install.packages</a:t>
            </a:r>
            <a:r>
              <a:rPr lang="en-US" dirty="0"/>
              <a:t>("</a:t>
            </a:r>
            <a:r>
              <a:rPr lang="en-US" dirty="0" err="1"/>
              <a:t>readr</a:t>
            </a:r>
            <a:r>
              <a:rPr lang="en-US" dirty="0"/>
              <a:t>")</a:t>
            </a:r>
          </a:p>
          <a:p>
            <a:pPr marL="0" indent="0">
              <a:buNone/>
            </a:pPr>
            <a:r>
              <a:rPr lang="en-US" dirty="0"/>
              <a:t>library(</a:t>
            </a:r>
            <a:r>
              <a:rPr lang="en-US" dirty="0" err="1"/>
              <a:t>readr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 err="1"/>
              <a:t>trds</a:t>
            </a:r>
            <a:r>
              <a:rPr lang="en-US" dirty="0"/>
              <a:t>=</a:t>
            </a:r>
            <a:r>
              <a:rPr lang="en-US" dirty="0" err="1"/>
              <a:t>read_delim</a:t>
            </a:r>
            <a:r>
              <a:rPr lang="en-US" dirty="0"/>
              <a:t>(”20090803.gz", </a:t>
            </a:r>
            <a:r>
              <a:rPr lang="en-US" dirty="0" err="1"/>
              <a:t>delim</a:t>
            </a:r>
            <a:r>
              <a:rPr lang="en-US" dirty="0"/>
              <a:t>="|”) </a:t>
            </a:r>
            <a:r>
              <a:rPr lang="en-US" sz="2400" dirty="0">
                <a:solidFill>
                  <a:srgbClr val="008000"/>
                </a:solidFill>
              </a:rPr>
              <a:t>#</a:t>
            </a:r>
            <a:r>
              <a:rPr lang="en-US" sz="2400" dirty="0" err="1">
                <a:solidFill>
                  <a:srgbClr val="008000"/>
                </a:solidFill>
              </a:rPr>
              <a:t>col.types</a:t>
            </a:r>
            <a:r>
              <a:rPr lang="en-US" sz="2400" dirty="0">
                <a:solidFill>
                  <a:srgbClr val="008000"/>
                </a:solidFill>
              </a:rPr>
              <a:t>=list(</a:t>
            </a:r>
            <a:r>
              <a:rPr lang="en-US" sz="2400" dirty="0" err="1">
                <a:solidFill>
                  <a:srgbClr val="008000"/>
                </a:solidFill>
              </a:rPr>
              <a:t>col.double</a:t>
            </a:r>
            <a:r>
              <a:rPr lang="en-US" sz="2400" dirty="0">
                <a:solidFill>
                  <a:srgbClr val="008000"/>
                </a:solidFill>
              </a:rPr>
              <a:t>(), </a:t>
            </a:r>
            <a:r>
              <a:rPr lang="en-US" sz="2400" dirty="0" err="1">
                <a:solidFill>
                  <a:srgbClr val="008000"/>
                </a:solidFill>
              </a:rPr>
              <a:t>col.character</a:t>
            </a:r>
            <a:r>
              <a:rPr lang="en-US" sz="2400" dirty="0">
                <a:solidFill>
                  <a:srgbClr val="008000"/>
                </a:solidFill>
              </a:rPr>
              <a:t>(), </a:t>
            </a:r>
            <a:r>
              <a:rPr lang="en-US" sz="2400" dirty="0" err="1">
                <a:solidFill>
                  <a:srgbClr val="008000"/>
                </a:solidFill>
              </a:rPr>
              <a:t>col.character</a:t>
            </a:r>
            <a:r>
              <a:rPr lang="en-US" sz="2400" dirty="0">
                <a:solidFill>
                  <a:srgbClr val="008000"/>
                </a:solidFill>
              </a:rPr>
              <a:t>(), </a:t>
            </a:r>
            <a:r>
              <a:rPr lang="en-US" sz="2400" dirty="0" err="1">
                <a:solidFill>
                  <a:srgbClr val="008000"/>
                </a:solidFill>
              </a:rPr>
              <a:t>col.character</a:t>
            </a:r>
            <a:r>
              <a:rPr lang="en-US" sz="2400" dirty="0">
                <a:solidFill>
                  <a:srgbClr val="008000"/>
                </a:solidFill>
              </a:rPr>
              <a:t>(), </a:t>
            </a:r>
            <a:r>
              <a:rPr lang="en-US" sz="2400" dirty="0" err="1">
                <a:solidFill>
                  <a:srgbClr val="008000"/>
                </a:solidFill>
              </a:rPr>
              <a:t>col.double</a:t>
            </a:r>
            <a:r>
              <a:rPr lang="en-US" sz="2400" dirty="0">
                <a:solidFill>
                  <a:srgbClr val="008000"/>
                </a:solidFill>
              </a:rPr>
              <a:t>(), </a:t>
            </a:r>
            <a:r>
              <a:rPr lang="en-US" sz="2400" dirty="0" err="1">
                <a:solidFill>
                  <a:srgbClr val="008000"/>
                </a:solidFill>
              </a:rPr>
              <a:t>col.double</a:t>
            </a:r>
            <a:r>
              <a:rPr lang="en-US" sz="2400" dirty="0">
                <a:solidFill>
                  <a:srgbClr val="008000"/>
                </a:solidFill>
              </a:rPr>
              <a:t>())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/>
              <a:t>head(</a:t>
            </a:r>
            <a:r>
              <a:rPr lang="en-US" dirty="0" err="1"/>
              <a:t>gz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names(xx)=c("</a:t>
            </a:r>
            <a:r>
              <a:rPr lang="en-US" dirty="0" err="1"/>
              <a:t>tid</a:t>
            </a:r>
            <a:r>
              <a:rPr lang="en-US" dirty="0"/>
              <a:t>","</a:t>
            </a:r>
            <a:r>
              <a:rPr lang="en-US" dirty="0" err="1"/>
              <a:t>sym</a:t>
            </a:r>
            <a:r>
              <a:rPr lang="en-US" dirty="0"/>
              <a:t>","series","time","price","</a:t>
            </a:r>
            <a:r>
              <a:rPr lang="en-US" dirty="0" err="1"/>
              <a:t>qty</a:t>
            </a:r>
            <a:r>
              <a:rPr lang="en-US" dirty="0"/>
              <a:t>")</a:t>
            </a:r>
          </a:p>
          <a:p>
            <a:pPr marL="0" indent="0">
              <a:buNone/>
            </a:pPr>
            <a:r>
              <a:rPr lang="en-US" dirty="0"/>
              <a:t>head(xx)</a:t>
            </a:r>
          </a:p>
        </p:txBody>
      </p:sp>
    </p:spTree>
    <p:extLst>
      <p:ext uri="{BB962C8B-B14F-4D97-AF65-F5344CB8AC3E}">
        <p14:creationId xmlns:p14="http://schemas.microsoft.com/office/powerpoint/2010/main" val="1258336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13765</TotalTime>
  <Words>2986</Words>
  <Application>Microsoft Macintosh PowerPoint</Application>
  <PresentationFormat>Widescreen</PresentationFormat>
  <Paragraphs>333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4" baseType="lpstr">
      <vt:lpstr>Arial</vt:lpstr>
      <vt:lpstr>Calibri</vt:lpstr>
      <vt:lpstr>Calibri Light</vt:lpstr>
      <vt:lpstr>Cambria Math</vt:lpstr>
      <vt:lpstr>Franklin Gothic Book</vt:lpstr>
      <vt:lpstr>KaTeX_Main</vt:lpstr>
      <vt:lpstr>KaTeX_Math</vt:lpstr>
      <vt:lpstr>KaTeX_Size1</vt:lpstr>
      <vt:lpstr>Perpetua</vt:lpstr>
      <vt:lpstr>Symbol</vt:lpstr>
      <vt:lpstr>Times New Roman</vt:lpstr>
      <vt:lpstr>Wingdings</vt:lpstr>
      <vt:lpstr>Wingdings 2</vt:lpstr>
      <vt:lpstr>Office Theme</vt:lpstr>
      <vt:lpstr>Volatility in Finance and GARCH Models</vt:lpstr>
      <vt:lpstr>A Quick Recap: ARMA models in Financial Markets context</vt:lpstr>
      <vt:lpstr>Market Efficiency – Speed of convergence to Mkt Efficiency</vt:lpstr>
      <vt:lpstr>Today’s Agenda</vt:lpstr>
      <vt:lpstr>   Volatility …</vt:lpstr>
      <vt:lpstr>Stylized Features of Volatility</vt:lpstr>
      <vt:lpstr>Stylized Features of Volatility</vt:lpstr>
      <vt:lpstr>Volatility proxies….?</vt:lpstr>
      <vt:lpstr>PowerPoint Presentation</vt:lpstr>
      <vt:lpstr>Squared Returns</vt:lpstr>
      <vt:lpstr>ARE THESE DAYS THE SAME?</vt:lpstr>
      <vt:lpstr>Extreme Value or Range based Volatility Estimators</vt:lpstr>
      <vt:lpstr>Example of Downside Risk Measures / Semi-Variance:</vt:lpstr>
      <vt:lpstr>Example of Downside Risk Measures …</vt:lpstr>
      <vt:lpstr>Example of Downside Risk Measures (cont.):</vt:lpstr>
      <vt:lpstr>Regression Model</vt:lpstr>
      <vt:lpstr>What's the problem with the afore-mentioned remedies?</vt:lpstr>
      <vt:lpstr>So ARCH looks like ?</vt:lpstr>
      <vt:lpstr>PowerPoint Presentation</vt:lpstr>
      <vt:lpstr>Then what is GARCH ?</vt:lpstr>
      <vt:lpstr>ARMA(1,1) – GARCH (1,1) model</vt:lpstr>
      <vt:lpstr>Now let’s head towards applications</vt:lpstr>
      <vt:lpstr>Derivatives Trading - Spot Market Quality</vt:lpstr>
      <vt:lpstr>PowerPoint Presentation</vt:lpstr>
      <vt:lpstr>PowerPoint Presentation</vt:lpstr>
      <vt:lpstr>PowerPoint Presentation</vt:lpstr>
      <vt:lpstr>Steps in estimation of ARMA-GARCH model ?</vt:lpstr>
      <vt:lpstr>Steps in estimation of ARMA-GARCH model ?</vt:lpstr>
      <vt:lpstr>PowerPoint Presentation</vt:lpstr>
      <vt:lpstr>How to read data directly from a compressed files like .gz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FAuR</dc:title>
  <dc:creator>HP</dc:creator>
  <cp:lastModifiedBy>Mohammad Shameem Jawed</cp:lastModifiedBy>
  <cp:revision>52</cp:revision>
  <dcterms:created xsi:type="dcterms:W3CDTF">2019-07-08T16:27:53Z</dcterms:created>
  <dcterms:modified xsi:type="dcterms:W3CDTF">2025-03-16T03:16:41Z</dcterms:modified>
</cp:coreProperties>
</file>