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6" r:id="rId2"/>
    <p:sldId id="397" r:id="rId3"/>
    <p:sldId id="297" r:id="rId4"/>
    <p:sldId id="298" r:id="rId5"/>
    <p:sldId id="303" r:id="rId6"/>
    <p:sldId id="271" r:id="rId7"/>
    <p:sldId id="300" r:id="rId8"/>
    <p:sldId id="257" r:id="rId9"/>
    <p:sldId id="258" r:id="rId10"/>
    <p:sldId id="398" r:id="rId11"/>
    <p:sldId id="299" r:id="rId12"/>
    <p:sldId id="260" r:id="rId13"/>
    <p:sldId id="293" r:id="rId14"/>
    <p:sldId id="399" r:id="rId15"/>
    <p:sldId id="325" r:id="rId16"/>
    <p:sldId id="326" r:id="rId17"/>
    <p:sldId id="327" r:id="rId18"/>
    <p:sldId id="400" r:id="rId19"/>
    <p:sldId id="304" r:id="rId20"/>
    <p:sldId id="306" r:id="rId21"/>
    <p:sldId id="305" r:id="rId22"/>
    <p:sldId id="335" r:id="rId23"/>
    <p:sldId id="308" r:id="rId24"/>
    <p:sldId id="309" r:id="rId25"/>
    <p:sldId id="310" r:id="rId26"/>
    <p:sldId id="311" r:id="rId27"/>
    <p:sldId id="312" r:id="rId28"/>
    <p:sldId id="273" r:id="rId29"/>
    <p:sldId id="262" r:id="rId30"/>
    <p:sldId id="313" r:id="rId31"/>
    <p:sldId id="314" r:id="rId32"/>
    <p:sldId id="315" r:id="rId33"/>
    <p:sldId id="266" r:id="rId34"/>
    <p:sldId id="267" r:id="rId35"/>
    <p:sldId id="268" r:id="rId36"/>
    <p:sldId id="269" r:id="rId37"/>
    <p:sldId id="270" r:id="rId38"/>
    <p:sldId id="316" r:id="rId39"/>
    <p:sldId id="274" r:id="rId40"/>
    <p:sldId id="275" r:id="rId41"/>
    <p:sldId id="404" r:id="rId42"/>
    <p:sldId id="402" r:id="rId43"/>
    <p:sldId id="403" r:id="rId44"/>
    <p:sldId id="318" r:id="rId45"/>
    <p:sldId id="319" r:id="rId46"/>
    <p:sldId id="320" r:id="rId47"/>
    <p:sldId id="321" r:id="rId48"/>
    <p:sldId id="322" r:id="rId49"/>
    <p:sldId id="323" r:id="rId50"/>
    <p:sldId id="324" r:id="rId51"/>
    <p:sldId id="328" r:id="rId52"/>
    <p:sldId id="259" r:id="rId53"/>
    <p:sldId id="294" r:id="rId54"/>
    <p:sldId id="263" r:id="rId55"/>
    <p:sldId id="264" r:id="rId56"/>
    <p:sldId id="265" r:id="rId57"/>
    <p:sldId id="302" r:id="rId58"/>
    <p:sldId id="407" r:id="rId59"/>
    <p:sldId id="408" r:id="rId60"/>
    <p:sldId id="409" r:id="rId61"/>
    <p:sldId id="412" r:id="rId62"/>
    <p:sldId id="410" r:id="rId63"/>
    <p:sldId id="261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82" autoAdjust="0"/>
    <p:restoredTop sz="94660"/>
  </p:normalViewPr>
  <p:slideViewPr>
    <p:cSldViewPr snapToGrid="0">
      <p:cViewPr varScale="1">
        <p:scale>
          <a:sx n="64" d="100"/>
          <a:sy n="64" d="100"/>
        </p:scale>
        <p:origin x="11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PM_2021_2022\course\3\TBS\TY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PM_2021_2022\course\3\TBS\TY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PM_2021_2022\course\3\CMG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PM_2021_2022\course\3\CMG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PM_2021_2022\course\3\Jammu_Temp.csv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Growth Rate (Brand X)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Growth Rate (Brand X)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Sheet2!$A$2:$A$7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Sheet2!$B$2:$B$7</c:f>
              <c:numCache>
                <c:formatCode>General</c:formatCode>
                <c:ptCount val="6"/>
                <c:pt idx="0">
                  <c:v>14.8</c:v>
                </c:pt>
                <c:pt idx="1">
                  <c:v>15.5</c:v>
                </c:pt>
                <c:pt idx="2">
                  <c:v>15.7</c:v>
                </c:pt>
                <c:pt idx="3">
                  <c:v>16</c:v>
                </c:pt>
                <c:pt idx="4">
                  <c:v>16.600000000000001</c:v>
                </c:pt>
                <c:pt idx="5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05-4124-BF1B-68CC084AA3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3797791"/>
        <c:axId val="323343823"/>
      </c:barChart>
      <c:catAx>
        <c:axId val="253797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43823"/>
        <c:crosses val="autoZero"/>
        <c:auto val="1"/>
        <c:lblAlgn val="ctr"/>
        <c:lblOffset val="100"/>
        <c:noMultiLvlLbl val="0"/>
      </c:catAx>
      <c:valAx>
        <c:axId val="323343823"/>
        <c:scaling>
          <c:orientation val="minMax"/>
          <c:max val="2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Growth Rate (Brand Y)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Growth Rate (Brand Y)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14.8</c:v>
                </c:pt>
                <c:pt idx="1">
                  <c:v>15.5</c:v>
                </c:pt>
                <c:pt idx="2">
                  <c:v>15.7</c:v>
                </c:pt>
                <c:pt idx="3">
                  <c:v>16</c:v>
                </c:pt>
                <c:pt idx="4">
                  <c:v>16.600000000000001</c:v>
                </c:pt>
                <c:pt idx="5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7C-4FC4-9DD5-0DCC9F040B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5364111"/>
        <c:axId val="320700751"/>
      </c:barChart>
      <c:catAx>
        <c:axId val="2553641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700751"/>
        <c:crosses val="autoZero"/>
        <c:auto val="1"/>
        <c:lblAlgn val="ctr"/>
        <c:lblOffset val="100"/>
        <c:noMultiLvlLbl val="0"/>
      </c:catAx>
      <c:valAx>
        <c:axId val="320700751"/>
        <c:scaling>
          <c:orientation val="minMax"/>
          <c:max val="20"/>
          <c:min val="1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364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Growth Rate (Brand Y)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14.8</c:v>
                </c:pt>
                <c:pt idx="1">
                  <c:v>15.5</c:v>
                </c:pt>
                <c:pt idx="2">
                  <c:v>15.7</c:v>
                </c:pt>
                <c:pt idx="3">
                  <c:v>16</c:v>
                </c:pt>
                <c:pt idx="4">
                  <c:v>16.600000000000001</c:v>
                </c:pt>
                <c:pt idx="5">
                  <c:v>17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34B-4B51-AAFC-7BED2F9401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4686592"/>
        <c:axId val="297285920"/>
      </c:scatterChart>
      <c:valAx>
        <c:axId val="4046865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85920"/>
        <c:crosses val="autoZero"/>
        <c:crossBetween val="midCat"/>
      </c:valAx>
      <c:valAx>
        <c:axId val="29728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6865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Growth Rate (Brand X)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Sheet2!$A$2:$A$7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xVal>
          <c:yVal>
            <c:numRef>
              <c:f>Sheet2!$B$2:$B$7</c:f>
              <c:numCache>
                <c:formatCode>General</c:formatCode>
                <c:ptCount val="6"/>
                <c:pt idx="0">
                  <c:v>14.8</c:v>
                </c:pt>
                <c:pt idx="1">
                  <c:v>15.5</c:v>
                </c:pt>
                <c:pt idx="2">
                  <c:v>15.7</c:v>
                </c:pt>
                <c:pt idx="3">
                  <c:v>16</c:v>
                </c:pt>
                <c:pt idx="4">
                  <c:v>16.600000000000001</c:v>
                </c:pt>
                <c:pt idx="5">
                  <c:v>17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A36-4226-83FA-4A90AC6AEF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4685392"/>
        <c:axId val="297282592"/>
      </c:scatterChart>
      <c:valAx>
        <c:axId val="4046853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82592"/>
        <c:crosses val="autoZero"/>
        <c:crossBetween val="midCat"/>
      </c:valAx>
      <c:valAx>
        <c:axId val="297282592"/>
        <c:scaling>
          <c:orientation val="minMax"/>
          <c:max val="2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6853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/>
              <a:t>Cummulative</a:t>
            </a:r>
            <a:r>
              <a:rPr lang="en-US" b="1" dirty="0"/>
              <a:t> Revenue(in million $)</a:t>
            </a:r>
          </a:p>
        </c:rich>
      </c:tx>
      <c:layout>
        <c:manualLayout>
          <c:xMode val="edge"/>
          <c:yMode val="edge"/>
          <c:x val="0.32745676749810881"/>
          <c:y val="1.61987041036717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Cummulative Revenue(in million $)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Sheet1!$A$2:$A$11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670</c:v>
                </c:pt>
                <c:pt idx="1">
                  <c:v>1470</c:v>
                </c:pt>
                <c:pt idx="2">
                  <c:v>2170</c:v>
                </c:pt>
                <c:pt idx="3">
                  <c:v>3070</c:v>
                </c:pt>
                <c:pt idx="4">
                  <c:v>3920</c:v>
                </c:pt>
                <c:pt idx="5">
                  <c:v>4920</c:v>
                </c:pt>
                <c:pt idx="6">
                  <c:v>5720</c:v>
                </c:pt>
                <c:pt idx="7">
                  <c:v>6400</c:v>
                </c:pt>
                <c:pt idx="8">
                  <c:v>7050</c:v>
                </c:pt>
                <c:pt idx="9">
                  <c:v>7650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25-49B3-8452-970C5243C0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4229984"/>
        <c:axId val="1231929040"/>
      </c:areaChart>
      <c:catAx>
        <c:axId val="1234229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1929040"/>
        <c:crosses val="autoZero"/>
        <c:auto val="1"/>
        <c:lblAlgn val="ctr"/>
        <c:lblOffset val="100"/>
        <c:noMultiLvlLbl val="0"/>
      </c:catAx>
      <c:valAx>
        <c:axId val="123192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42299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Revenue(in million $)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Sheet1!$A$2:$A$11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xVal>
          <c:yVal>
            <c:numRef>
              <c:f>Sheet1!$B$2:$B$11</c:f>
              <c:numCache>
                <c:formatCode>General</c:formatCode>
                <c:ptCount val="10"/>
                <c:pt idx="0">
                  <c:v>720</c:v>
                </c:pt>
                <c:pt idx="1">
                  <c:v>800</c:v>
                </c:pt>
                <c:pt idx="2">
                  <c:v>700</c:v>
                </c:pt>
                <c:pt idx="3">
                  <c:v>900</c:v>
                </c:pt>
                <c:pt idx="4">
                  <c:v>850</c:v>
                </c:pt>
                <c:pt idx="5">
                  <c:v>1000</c:v>
                </c:pt>
                <c:pt idx="6">
                  <c:v>800</c:v>
                </c:pt>
                <c:pt idx="7">
                  <c:v>680</c:v>
                </c:pt>
                <c:pt idx="8">
                  <c:v>650</c:v>
                </c:pt>
                <c:pt idx="9">
                  <c:v>600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428-4E97-BC3E-58AEDA99CF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59769840"/>
        <c:axId val="1265137392"/>
      </c:scatterChart>
      <c:valAx>
        <c:axId val="12597698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5137392"/>
        <c:crosses val="autoZero"/>
        <c:crossBetween val="midCat"/>
      </c:valAx>
      <c:valAx>
        <c:axId val="126513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976984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chemeClr val="tx1"/>
                </a:solidFill>
              </a:rPr>
              <a:t>Mean maximum </a:t>
            </a:r>
            <a:r>
              <a:rPr lang="en-US" b="1" dirty="0" err="1">
                <a:solidFill>
                  <a:schemeClr val="tx1"/>
                </a:solidFill>
              </a:rPr>
              <a:t>øC</a:t>
            </a:r>
            <a:endParaRPr lang="en-US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Jammu_Temp!$A$3</c:f>
              <c:strCache>
                <c:ptCount val="1"/>
                <c:pt idx="0">
                  <c:v>Mean maximum øC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Jammu_Temp!$B$1:$G$1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Jammu_Temp!$B$3:$G$3</c:f>
              <c:numCache>
                <c:formatCode>General</c:formatCode>
                <c:ptCount val="6"/>
                <c:pt idx="0">
                  <c:v>23.7</c:v>
                </c:pt>
                <c:pt idx="1">
                  <c:v>26.6</c:v>
                </c:pt>
                <c:pt idx="2">
                  <c:v>31.6</c:v>
                </c:pt>
                <c:pt idx="3">
                  <c:v>38.799999999999997</c:v>
                </c:pt>
                <c:pt idx="4">
                  <c:v>42.6</c:v>
                </c:pt>
                <c:pt idx="5">
                  <c:v>43.6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9C-461D-90E2-9293B5E0B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5802831"/>
        <c:axId val="1652116079"/>
      </c:lineChart>
      <c:catAx>
        <c:axId val="16558028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116079"/>
        <c:crosses val="autoZero"/>
        <c:auto val="1"/>
        <c:lblAlgn val="ctr"/>
        <c:lblOffset val="100"/>
        <c:noMultiLvlLbl val="0"/>
      </c:catAx>
      <c:valAx>
        <c:axId val="1652116079"/>
        <c:scaling>
          <c:orientation val="minMax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8028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AFFCE-71C9-43B8-B121-4D6CC63F1091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10488-2E0B-4443-BDF8-A5F6750171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8953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EE17F-2DD5-31B6-0863-419D1CD307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13AA8C-F905-55A7-9DDE-53934377CD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ADA97-7D28-0568-4E20-02A5C72B6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B7E0-1926-404C-A8C9-2185E0776F75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1E50C-D156-A54D-A8C3-73823CD5C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20F85-3C6D-AD98-4901-B149FAC7D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2255-1327-4F3F-A71E-06FD4F4F82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8107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3F59-00DD-C87B-44FB-0BD4E1129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CE529-BF76-6FAE-BCFE-0E49E9326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DBDC1-ECD7-C543-8277-00E99816D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B7E0-1926-404C-A8C9-2185E0776F75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2432-FE35-2070-3577-B51498346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7EA6D-A965-F4B6-6B15-3252AEF6D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2255-1327-4F3F-A71E-06FD4F4F82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0567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E87A0-E7A8-EC9F-3089-96E26695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3FE8B-7115-8673-DD19-B8A609B6A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86E96-BF32-4370-D213-D606F4822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B7E0-1926-404C-A8C9-2185E0776F75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FFDA4A-09ED-55A3-4E2B-AC2235413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0F9D0-91B4-9476-1A1D-144633A1A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2255-1327-4F3F-A71E-06FD4F4F82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8808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CCEE0-2463-8336-F806-7AE987AB2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EA209-E15D-D493-71B2-2323F3D83F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D03F21-BC18-A67D-2A93-B9D630C26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9D4FEB-255D-15B9-37E8-BAB958B2E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B7E0-1926-404C-A8C9-2185E0776F75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AC7097-A813-863C-16ED-360129A1B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65806C-4A51-A8D5-BA09-809BD4770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2255-1327-4F3F-A71E-06FD4F4F82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5470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2A5FF-3C01-A9E0-E870-FA0A7CD76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B8E6B-8DF3-C30A-0D59-4858A71A6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3A6895-A8E9-91A3-1661-A8EBD5FC4A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6E4438-DB42-7C11-02C0-76B97D12AC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8156FC-0550-B43B-0814-71E0E1A12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EA379B-5982-E7BB-3701-97DC4124E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B7E0-1926-404C-A8C9-2185E0776F75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7A0878-3343-B531-EE07-AD7B4C5BB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873BD5-2CFB-6F2D-1A23-698FACA61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2255-1327-4F3F-A71E-06FD4F4F82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2261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C9FAD-61DA-E0F1-C16A-D76F2334C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47591-C23B-3088-B6F3-21140F38A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B7E0-1926-404C-A8C9-2185E0776F75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158D09-E9A4-7CA3-8BD9-A384F4681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4901B2-B765-53D8-F5DE-D497CC4A8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2255-1327-4F3F-A71E-06FD4F4F82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5405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B96397-9986-3FD5-A450-BEBDFAC18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B7E0-1926-404C-A8C9-2185E0776F75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CD27B6-7A5C-7B86-A83B-0B4146BEE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780F2B-65EA-25B3-555B-55479C13B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2255-1327-4F3F-A71E-06FD4F4F82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6042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6E926-D3B9-0960-E5D9-108BF352A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CAB29-3B67-E63E-7E89-93587C4D9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FF50AE-8033-5A31-D8A1-E3D8DB360F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5722FD-6F4F-0AED-7688-7289EA27F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B7E0-1926-404C-A8C9-2185E0776F75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3EBB7A-55CB-E427-C485-880AC328A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2D557C-5A18-1DBC-FF81-66E16E707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2255-1327-4F3F-A71E-06FD4F4F82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6582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F1AF7-0161-BAE6-108B-6586D225C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206D88-C2D7-EF3D-2BD1-E094AEDEF2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7CC2B-39F4-1A66-6FD1-73C2337B9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E5E579-D9BC-3766-B0E8-E9C8890E7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B7E0-1926-404C-A8C9-2185E0776F75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4F8260-E3F5-C839-163D-5DA8F0F4D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B2C2D9-45EE-8457-80F5-C3BF0A418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2255-1327-4F3F-A71E-06FD4F4F82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8382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CE2F9-F770-CE09-E4AA-17A68FCBE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DEF0DC-EBBC-24B6-B0E4-1FB68A9382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69C7E3-14A2-4E0E-BDEC-9744F5BC3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B7E0-1926-404C-A8C9-2185E0776F75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7CCE2-0EB6-C4F9-1772-3085ED3A9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48951-D6BD-0AC8-2B63-902E9A16E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2255-1327-4F3F-A71E-06FD4F4F82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129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A2C689-7BED-1025-1F41-01D60CD5ED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B4E5D7-C7D0-5F75-5C43-897CAEA78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E25DD-6F0D-0FB0-07E4-490EBE759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B7E0-1926-404C-A8C9-2185E0776F75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E34DB-E281-6B78-424D-0D757EFE8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5D67F-6419-9EC5-E986-377CCF218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F2255-1327-4F3F-A71E-06FD4F4F82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9553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A9AE9D-4F1A-F6FB-B656-772D957B2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1E9950-1C7A-2087-714A-99FB1A51C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F301D-F049-1378-2B5A-4AA142C27D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80B7E0-1926-404C-A8C9-2185E0776F75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5E3C46-DD44-CA4B-C987-0BC7C35457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90855-0621-4462-AEF6-434BB5621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2F2255-1327-4F3F-A71E-06FD4F4F82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8360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933A6D-5520-2E5E-2D30-E2B22114CF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9304" y="1773238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/>
              <a:t>Data Visualization using Power BI</a:t>
            </a:r>
          </a:p>
          <a:p>
            <a:endParaRPr lang="en-US" sz="4000" dirty="0"/>
          </a:p>
          <a:p>
            <a:r>
              <a:rPr lang="en-IN" sz="3200" dirty="0"/>
              <a:t>12/04/2025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2402923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EEC69EF-93CD-2BBE-8387-DFFE972A6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Session 1 </a:t>
            </a:r>
          </a:p>
          <a:p>
            <a:pPr>
              <a:buFontTx/>
              <a:buChar char="-"/>
            </a:pPr>
            <a:r>
              <a:rPr lang="en-IN" dirty="0"/>
              <a:t>Introduction to Power BI Ecosystem </a:t>
            </a:r>
          </a:p>
          <a:p>
            <a:pPr>
              <a:buFontTx/>
              <a:buChar char="-"/>
            </a:pPr>
            <a:r>
              <a:rPr lang="en-IN" dirty="0"/>
              <a:t>Best Practices in Visualization </a:t>
            </a:r>
          </a:p>
          <a:p>
            <a:pPr>
              <a:buFontTx/>
              <a:buChar char="-"/>
            </a:pPr>
            <a:r>
              <a:rPr lang="en-IN" dirty="0"/>
              <a:t>Hands on Exposure to Power BI </a:t>
            </a:r>
          </a:p>
          <a:p>
            <a:pPr marL="0" indent="0">
              <a:buNone/>
            </a:pPr>
            <a:r>
              <a:rPr lang="en-IN" dirty="0"/>
              <a:t>Session 2 </a:t>
            </a:r>
          </a:p>
          <a:p>
            <a:pPr>
              <a:buFontTx/>
              <a:buChar char="-"/>
            </a:pPr>
            <a:r>
              <a:rPr lang="en-IN" dirty="0"/>
              <a:t>Introduction to </a:t>
            </a:r>
            <a:r>
              <a:rPr lang="en-IN" dirty="0" err="1"/>
              <a:t>PowerBI</a:t>
            </a:r>
            <a:r>
              <a:rPr lang="en-IN" dirty="0"/>
              <a:t> advanced features,  DAX , R Integration , Realtime Advanced Financial Dashboards.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270031B-161C-3ADC-AAB0-B2643A291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IN" dirty="0"/>
              <a:t>Learning Objective</a:t>
            </a:r>
          </a:p>
        </p:txBody>
      </p:sp>
    </p:spTree>
    <p:extLst>
      <p:ext uri="{BB962C8B-B14F-4D97-AF65-F5344CB8AC3E}">
        <p14:creationId xmlns:p14="http://schemas.microsoft.com/office/powerpoint/2010/main" val="1774210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B8D78-9344-0D5F-CEB0-A1106BA77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503" y="2461939"/>
            <a:ext cx="6713483" cy="1325563"/>
          </a:xfrm>
        </p:spPr>
        <p:txBody>
          <a:bodyPr/>
          <a:lstStyle/>
          <a:p>
            <a:r>
              <a:rPr lang="en-IN" dirty="0"/>
              <a:t>How to learn any tool ?</a:t>
            </a:r>
          </a:p>
        </p:txBody>
      </p:sp>
    </p:spTree>
    <p:extLst>
      <p:ext uri="{BB962C8B-B14F-4D97-AF65-F5344CB8AC3E}">
        <p14:creationId xmlns:p14="http://schemas.microsoft.com/office/powerpoint/2010/main" val="1027974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98BAB-A89B-11A2-EB9F-4F6CA8D35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421" y="1253331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en-IN" dirty="0"/>
              <a:t>Who made it </a:t>
            </a:r>
          </a:p>
          <a:p>
            <a:r>
              <a:rPr lang="en-IN" dirty="0"/>
              <a:t>Purpose &amp; Use cases </a:t>
            </a:r>
          </a:p>
          <a:p>
            <a:r>
              <a:rPr lang="en-IN" dirty="0"/>
              <a:t>Desktop / Web based / hybrid </a:t>
            </a:r>
          </a:p>
          <a:p>
            <a:r>
              <a:rPr lang="en-IN" dirty="0"/>
              <a:t>GUI  / Command line / Script / Hybrid </a:t>
            </a:r>
          </a:p>
          <a:p>
            <a:endParaRPr lang="en-IN" dirty="0"/>
          </a:p>
          <a:p>
            <a:r>
              <a:rPr lang="en-IN" dirty="0"/>
              <a:t>Input </a:t>
            </a:r>
          </a:p>
          <a:p>
            <a:r>
              <a:rPr lang="en-IN" dirty="0"/>
              <a:t>Process </a:t>
            </a:r>
          </a:p>
          <a:p>
            <a:r>
              <a:rPr lang="en-IN" dirty="0"/>
              <a:t>Output </a:t>
            </a:r>
          </a:p>
          <a:p>
            <a:endParaRPr lang="en-IN" dirty="0"/>
          </a:p>
          <a:p>
            <a:r>
              <a:rPr lang="en-IN" dirty="0"/>
              <a:t>Data types &amp; Structures ( default , user defined) </a:t>
            </a:r>
          </a:p>
          <a:p>
            <a:r>
              <a:rPr lang="en-IN" dirty="0"/>
              <a:t>Documentation / Help/ Forums</a:t>
            </a:r>
          </a:p>
          <a:p>
            <a:r>
              <a:rPr lang="en-IN" i="1" dirty="0"/>
              <a:t>ChatGPT</a:t>
            </a:r>
            <a:r>
              <a:rPr lang="en-IN" dirty="0"/>
              <a:t>  / Copilot </a:t>
            </a:r>
          </a:p>
        </p:txBody>
      </p:sp>
    </p:spTree>
    <p:extLst>
      <p:ext uri="{BB962C8B-B14F-4D97-AF65-F5344CB8AC3E}">
        <p14:creationId xmlns:p14="http://schemas.microsoft.com/office/powerpoint/2010/main" val="2780242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DFA80-F0A5-B7F6-7CBC-22BA47910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935" y="2103437"/>
            <a:ext cx="7496332" cy="1325563"/>
          </a:xfrm>
        </p:spPr>
        <p:txBody>
          <a:bodyPr/>
          <a:lstStyle/>
          <a:p>
            <a:r>
              <a:rPr lang="en-IN" dirty="0"/>
              <a:t>What is Power BI  ?</a:t>
            </a:r>
          </a:p>
        </p:txBody>
      </p:sp>
    </p:spTree>
    <p:extLst>
      <p:ext uri="{BB962C8B-B14F-4D97-AF65-F5344CB8AC3E}">
        <p14:creationId xmlns:p14="http://schemas.microsoft.com/office/powerpoint/2010/main" val="818300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5457CB2-67E2-4146-87C5-78C1DF74B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6314" y="2645061"/>
            <a:ext cx="10779371" cy="2106821"/>
          </a:xfrm>
        </p:spPr>
        <p:txBody>
          <a:bodyPr/>
          <a:lstStyle/>
          <a:p>
            <a:pPr algn="l"/>
            <a:r>
              <a:rPr lang="en-US" dirty="0"/>
              <a:t> </a:t>
            </a:r>
            <a:r>
              <a:rPr lang="en-US" b="1" dirty="0"/>
              <a:t>Analytics and business intelligence (ABI) </a:t>
            </a:r>
            <a:r>
              <a:rPr lang="en-US" dirty="0"/>
              <a:t>platforms enable less technical members of a CX team to “analyze, explore, share and manage data.” </a:t>
            </a:r>
          </a:p>
          <a:p>
            <a:pPr algn="l"/>
            <a:r>
              <a:rPr lang="en-US" dirty="0"/>
              <a:t>The platform also allows users to uncover and visualize insights while providing a foundation for cross-function collaboration.</a:t>
            </a:r>
            <a:endParaRPr lang="en-IN" dirty="0"/>
          </a:p>
        </p:txBody>
      </p:sp>
      <p:pic>
        <p:nvPicPr>
          <p:cNvPr id="1026" name="Picture 2" descr="Gartner Logo PNG Transparent &amp; SVG Vector - Freebie Supply">
            <a:extLst>
              <a:ext uri="{FF2B5EF4-FFF2-40B4-BE49-F238E27FC236}">
                <a16:creationId xmlns:a16="http://schemas.microsoft.com/office/drawing/2014/main" id="{7588B808-F5A5-F3AA-2DD9-DEC873D91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14" y="396537"/>
            <a:ext cx="2218544" cy="221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720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artner Magic Quadrant for Analytics and Business Intelligence Platforms 2024">
            <a:extLst>
              <a:ext uri="{FF2B5EF4-FFF2-40B4-BE49-F238E27FC236}">
                <a16:creationId xmlns:a16="http://schemas.microsoft.com/office/drawing/2014/main" id="{7EB1A48F-BA99-DFC8-F3AC-3C551E0EF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846" y="218516"/>
            <a:ext cx="6182351" cy="642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712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limber Gartner Magic Quadrant Comparison 2021-2022">
            <a:extLst>
              <a:ext uri="{FF2B5EF4-FFF2-40B4-BE49-F238E27FC236}">
                <a16:creationId xmlns:a16="http://schemas.microsoft.com/office/drawing/2014/main" id="{49D6084A-ED71-4779-9F4F-DC4098F72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1218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890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74113-AF68-40DC-8FE5-14F505148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884" y="91748"/>
            <a:ext cx="8390642" cy="589290"/>
          </a:xfrm>
        </p:spPr>
        <p:txBody>
          <a:bodyPr>
            <a:normAutofit fontScale="90000"/>
          </a:bodyPr>
          <a:lstStyle/>
          <a:p>
            <a:r>
              <a:rPr lang="en-IN" dirty="0"/>
              <a:t>Power BI Ecosystem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F94EAE-CDDE-4B24-A4ED-9C358E8939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9567" y="681038"/>
            <a:ext cx="4460924" cy="582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145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D385-8545-0259-D9E3-330C79A04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Microsoft Fabric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CF62A-602A-3588-1310-3A1651BF2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an end-to-end analytics platform introduced by Microsoft </a:t>
            </a:r>
          </a:p>
          <a:p>
            <a:r>
              <a:rPr lang="en-US" dirty="0"/>
              <a:t>unifies various data tools and services into a single, integrated ecosystem. </a:t>
            </a:r>
          </a:p>
          <a:p>
            <a:r>
              <a:rPr lang="en-US" dirty="0"/>
              <a:t>Next evolution of Azure Synapse, bringing together data engineering, data warehousing, data science, real-time analytics, and business intelligence (BI) — all under one roof.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99333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blogger.googleusercontent.com/img/b/R29vZ2xl/AVvXsEiSLjhhQvvOjqiZSDXjFVooL24y3s7NvWkerQ2DkzkhFGz597PdsEabVjBB092gdkVEqjJK_1okmy8XAD9b1Qpc5g5iaRhvdz5R2WisWoQVVhEosH0WRav-J8DUJvQrQ6Z-tRsd3fLXDydtso4Ol7o6LeZXlra6ZWSj8OfjFElA4Cct7TxaLi8zYP-_/s2085/image.png">
            <a:extLst>
              <a:ext uri="{FF2B5EF4-FFF2-40B4-BE49-F238E27FC236}">
                <a16:creationId xmlns:a16="http://schemas.microsoft.com/office/drawing/2014/main" id="{A421BC6D-4FB3-4F7C-A79C-CD64F2E74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0"/>
            <a:ext cx="12192000" cy="673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735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105598-8A72-4D8C-B00E-05D437FBED96}"/>
              </a:ext>
            </a:extLst>
          </p:cNvPr>
          <p:cNvSpPr txBox="1"/>
          <p:nvPr/>
        </p:nvSpPr>
        <p:spPr>
          <a:xfrm>
            <a:off x="10968823" y="6447934"/>
            <a:ext cx="10652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@data-flair</a:t>
            </a:r>
          </a:p>
        </p:txBody>
      </p:sp>
      <p:pic>
        <p:nvPicPr>
          <p:cNvPr id="1028" name="Picture 4" descr="https://data-flair.training/blogs/wp-content/uploads/sites/2/2019/08/Power-BI-Architecture.png">
            <a:extLst>
              <a:ext uri="{FF2B5EF4-FFF2-40B4-BE49-F238E27FC236}">
                <a16:creationId xmlns:a16="http://schemas.microsoft.com/office/drawing/2014/main" id="{E0DCEF6F-9928-42DC-B65A-BCB56E071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" y="1252537"/>
            <a:ext cx="11725275" cy="435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39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E83EB-7629-4E51-9B91-0A852C798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5F55B0-4D15-477A-A3AA-2FE49F28D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82" y="263374"/>
            <a:ext cx="12192000" cy="582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522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534FD-0E17-F909-8467-7AA6447D0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4259"/>
            <a:ext cx="10515600" cy="1325563"/>
          </a:xfrm>
        </p:spPr>
        <p:txBody>
          <a:bodyPr/>
          <a:lstStyle/>
          <a:p>
            <a:r>
              <a:rPr lang="en-IN" dirty="0" err="1"/>
              <a:t>PowerBI</a:t>
            </a:r>
            <a:r>
              <a:rPr lang="en-IN" dirty="0"/>
              <a:t> Dashboard vs Reports </a:t>
            </a:r>
          </a:p>
        </p:txBody>
      </p:sp>
    </p:spTree>
    <p:extLst>
      <p:ext uri="{BB962C8B-B14F-4D97-AF65-F5344CB8AC3E}">
        <p14:creationId xmlns:p14="http://schemas.microsoft.com/office/powerpoint/2010/main" val="1395820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52046-864F-1E13-8568-0A6916C30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269" y="956195"/>
            <a:ext cx="10515600" cy="4351338"/>
          </a:xfrm>
        </p:spPr>
        <p:txBody>
          <a:bodyPr/>
          <a:lstStyle/>
          <a:p>
            <a:r>
              <a:rPr lang="en-US" b="0" i="0" dirty="0">
                <a:solidFill>
                  <a:srgbClr val="000024"/>
                </a:solidFill>
                <a:effectLst/>
                <a:latin typeface="Gelion"/>
              </a:rPr>
              <a:t>Microsoft defines a Power BI dashboard as “</a:t>
            </a:r>
            <a:r>
              <a:rPr lang="en-US" b="0" i="1" dirty="0">
                <a:solidFill>
                  <a:srgbClr val="000024"/>
                </a:solidFill>
                <a:effectLst/>
                <a:latin typeface="Gelion"/>
              </a:rPr>
              <a:t>a single page, often called a canvas, that tells a story through visualizations. Because it’s limited to one page, a well-designed dashboard contains only the story’s highlights, and readers can view related reports for the details</a:t>
            </a:r>
            <a:r>
              <a:rPr lang="en-US" b="0" i="0" dirty="0">
                <a:solidFill>
                  <a:srgbClr val="000024"/>
                </a:solidFill>
                <a:effectLst/>
                <a:latin typeface="Gelion"/>
              </a:rPr>
              <a:t>.”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0593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Power BI Dashboard">
            <a:extLst>
              <a:ext uri="{FF2B5EF4-FFF2-40B4-BE49-F238E27FC236}">
                <a16:creationId xmlns:a16="http://schemas.microsoft.com/office/drawing/2014/main" id="{C1669F98-42B7-FC49-E842-7F512B6FC15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D79851-D461-8EF7-1192-27DEA6DB2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460" y="222587"/>
            <a:ext cx="10485880" cy="610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89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04885-9E00-0B10-8A90-B65141BB8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367" y="821284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0024"/>
                </a:solidFill>
                <a:latin typeface="Gelion"/>
              </a:rPr>
              <a:t>As per Microsoft -</a:t>
            </a:r>
            <a:r>
              <a:rPr lang="en-US" b="0" i="0" dirty="0">
                <a:solidFill>
                  <a:srgbClr val="000024"/>
                </a:solidFill>
                <a:effectLst/>
                <a:latin typeface="Gelion"/>
              </a:rPr>
              <a:t> “A Power BI report is a multi-perspective view of a dataset, with visuals representing different findings and insights from that dataset. A report can have a single visual or pages full of visuals.”</a:t>
            </a:r>
          </a:p>
          <a:p>
            <a:endParaRPr lang="en-US" dirty="0">
              <a:solidFill>
                <a:srgbClr val="000024"/>
              </a:solidFill>
              <a:latin typeface="Gelion"/>
            </a:endParaRPr>
          </a:p>
          <a:p>
            <a:r>
              <a:rPr lang="en-US" b="0" i="0" dirty="0">
                <a:solidFill>
                  <a:srgbClr val="000024"/>
                </a:solidFill>
                <a:effectLst/>
                <a:latin typeface="Gelion"/>
              </a:rPr>
              <a:t> While a dashboard may comprise visuals from several different reports, a report is a detailed breakdown of a single dataset.</a:t>
            </a:r>
          </a:p>
          <a:p>
            <a:endParaRPr lang="en-US" b="0" i="0" dirty="0">
              <a:solidFill>
                <a:srgbClr val="000024"/>
              </a:solidFill>
              <a:effectLst/>
              <a:latin typeface="Gelion"/>
            </a:endParaRPr>
          </a:p>
          <a:p>
            <a:r>
              <a:rPr lang="en-US" b="0" i="0" dirty="0">
                <a:solidFill>
                  <a:srgbClr val="000024"/>
                </a:solidFill>
                <a:effectLst/>
                <a:latin typeface="Gelion"/>
              </a:rPr>
              <a:t>A dashboard may present a teaser or one particular facet of a dataset, whereas a report provides the entire picture and, thus, a more robust view.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3098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C6A98-9131-9004-BB91-C2321888E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More on </a:t>
            </a:r>
            <a:r>
              <a:rPr lang="en-IN" dirty="0" err="1"/>
              <a:t>PowerBI</a:t>
            </a:r>
            <a:r>
              <a:rPr lang="en-IN" dirty="0"/>
              <a:t> bit later , but now let’s  revisit some the best practices in visualization </a:t>
            </a:r>
          </a:p>
        </p:txBody>
      </p:sp>
    </p:spTree>
    <p:extLst>
      <p:ext uri="{BB962C8B-B14F-4D97-AF65-F5344CB8AC3E}">
        <p14:creationId xmlns:p14="http://schemas.microsoft.com/office/powerpoint/2010/main" val="649948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99B302-D4D2-AA05-6A69-E06792AE1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30739"/>
            <a:ext cx="4646904" cy="113829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latin typeface="+mj-lt"/>
                <a:ea typeface="+mj-ea"/>
                <a:cs typeface="+mj-cs"/>
              </a:rPr>
              <a:t>Visualization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BC3D859-7ABA-0CE3-F4D8-0599C2B12A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9750445"/>
              </p:ext>
            </p:extLst>
          </p:nvPr>
        </p:nvGraphicFramePr>
        <p:xfrm>
          <a:off x="1764262" y="1469036"/>
          <a:ext cx="7519987" cy="410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7519939" imgH="4105815" progId="Paint.Picture.1">
                  <p:embed/>
                </p:oleObj>
              </mc:Choice>
              <mc:Fallback>
                <p:oleObj name="Bitmap Image" r:id="rId2" imgW="7519939" imgH="4105815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64262" y="1469036"/>
                        <a:ext cx="7519987" cy="4105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EDD6DBC-DC34-7AD4-2CDC-ECAF9CF4584B}"/>
              </a:ext>
            </a:extLst>
          </p:cNvPr>
          <p:cNvSpPr txBox="1"/>
          <p:nvPr/>
        </p:nvSpPr>
        <p:spPr>
          <a:xfrm>
            <a:off x="4261224" y="6100997"/>
            <a:ext cx="6756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https://hbr.org/2013/06/a-pictures-worth-a-thousand-numbers</a:t>
            </a:r>
          </a:p>
        </p:txBody>
      </p:sp>
    </p:spTree>
    <p:extLst>
      <p:ext uri="{BB962C8B-B14F-4D97-AF65-F5344CB8AC3E}">
        <p14:creationId xmlns:p14="http://schemas.microsoft.com/office/powerpoint/2010/main" val="720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994A9FF6-7C36-3DCC-ADD4-5DA7B5AD24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48128" y="829326"/>
            <a:ext cx="9979703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Experiment: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257 economists were asked to assess regression outcomes.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Text-Based Data Group: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Given statistical summaries (mean, standard deviation) and mostly answered incorrectly.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Visual Data Group: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Given only a scatterplot; some felt they lacked data but performed much better.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Key Insight: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Visualizations enhance understanding more effectively than raw statistics. </a:t>
            </a:r>
          </a:p>
        </p:txBody>
      </p:sp>
    </p:spTree>
    <p:extLst>
      <p:ext uri="{BB962C8B-B14F-4D97-AF65-F5344CB8AC3E}">
        <p14:creationId xmlns:p14="http://schemas.microsoft.com/office/powerpoint/2010/main" val="4096731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7968F-AB6B-74B5-9A60-9A42C8967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396" y="1585783"/>
            <a:ext cx="10515600" cy="4351338"/>
          </a:xfrm>
        </p:spPr>
        <p:txBody>
          <a:bodyPr/>
          <a:lstStyle/>
          <a:p>
            <a:r>
              <a:rPr lang="en-US" dirty="0"/>
              <a:t>Visualizations can enhance decision-making but, unfortunately, can also be </a:t>
            </a:r>
            <a:r>
              <a:rPr lang="en-US" i="1" dirty="0"/>
              <a:t>manipulated</a:t>
            </a:r>
            <a:r>
              <a:rPr lang="en-US" dirty="0"/>
              <a:t> to mislead users by presenting false narratives.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05881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866A4FB-6B6F-2993-46D1-C6B19980A8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9708127"/>
              </p:ext>
            </p:extLst>
          </p:nvPr>
        </p:nvGraphicFramePr>
        <p:xfrm>
          <a:off x="509840" y="836691"/>
          <a:ext cx="11172320" cy="4814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10149539" imgH="4374320" progId="Paint.Picture.1">
                  <p:embed/>
                </p:oleObj>
              </mc:Choice>
              <mc:Fallback>
                <p:oleObj name="Bitmap Image" r:id="rId2" imgW="10149539" imgH="4374320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09840" y="836691"/>
                        <a:ext cx="11172320" cy="48146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100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DDA84EC-6D60-4BCB-B3D1-AE77A80370E1}"/>
              </a:ext>
            </a:extLst>
          </p:cNvPr>
          <p:cNvGraphicFramePr>
            <a:graphicFrameLocks/>
          </p:cNvGraphicFramePr>
          <p:nvPr/>
        </p:nvGraphicFramePr>
        <p:xfrm>
          <a:off x="1940560" y="741680"/>
          <a:ext cx="795528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4959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36172CA-958A-4899-B307-86C292B302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0867397"/>
              </p:ext>
            </p:extLst>
          </p:nvPr>
        </p:nvGraphicFramePr>
        <p:xfrm>
          <a:off x="1682896" y="555136"/>
          <a:ext cx="771144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12081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45C06-ECE9-41FF-8FF7-538DD1607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7880" y="2618105"/>
            <a:ext cx="8732520" cy="897255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Which is performing better -  Brand X or Brand Y ?</a:t>
            </a:r>
          </a:p>
        </p:txBody>
      </p:sp>
    </p:spTree>
    <p:extLst>
      <p:ext uri="{BB962C8B-B14F-4D97-AF65-F5344CB8AC3E}">
        <p14:creationId xmlns:p14="http://schemas.microsoft.com/office/powerpoint/2010/main" val="20351900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05C88-190C-45CE-A27E-0FFB82334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2840" y="1471374"/>
            <a:ext cx="4414520" cy="1325563"/>
          </a:xfrm>
        </p:spPr>
        <p:txBody>
          <a:bodyPr/>
          <a:lstStyle/>
          <a:p>
            <a:r>
              <a:rPr lang="en-IN" dirty="0"/>
              <a:t>Truncated Y-Axis</a:t>
            </a:r>
            <a:br>
              <a:rPr lang="en-IN" dirty="0"/>
            </a:b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CC4FE-07B6-428D-86B8-7AFA86788036}"/>
              </a:ext>
            </a:extLst>
          </p:cNvPr>
          <p:cNvSpPr txBox="1"/>
          <p:nvPr/>
        </p:nvSpPr>
        <p:spPr>
          <a:xfrm>
            <a:off x="5212080" y="4815840"/>
            <a:ext cx="319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TYA.xlsx</a:t>
            </a:r>
          </a:p>
        </p:txBody>
      </p:sp>
    </p:spTree>
    <p:extLst>
      <p:ext uri="{BB962C8B-B14F-4D97-AF65-F5344CB8AC3E}">
        <p14:creationId xmlns:p14="http://schemas.microsoft.com/office/powerpoint/2010/main" val="478080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81AB846-2EAA-477F-9E3E-1D6016EC45AD}"/>
              </a:ext>
            </a:extLst>
          </p:cNvPr>
          <p:cNvGraphicFramePr>
            <a:graphicFrameLocks/>
          </p:cNvGraphicFramePr>
          <p:nvPr/>
        </p:nvGraphicFramePr>
        <p:xfrm>
          <a:off x="934720" y="1651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0D21C4D-072D-447C-B0E1-2519BC03BD41}"/>
              </a:ext>
            </a:extLst>
          </p:cNvPr>
          <p:cNvGraphicFramePr>
            <a:graphicFrameLocks/>
          </p:cNvGraphicFramePr>
          <p:nvPr/>
        </p:nvGraphicFramePr>
        <p:xfrm>
          <a:off x="6228080" y="1651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955829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: Media Matters">
            <a:extLst>
              <a:ext uri="{FF2B5EF4-FFF2-40B4-BE49-F238E27FC236}">
                <a16:creationId xmlns:a16="http://schemas.microsoft.com/office/drawing/2014/main" id="{C771F8B6-7E54-49A4-A49E-F819FB5B8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049" y="567990"/>
            <a:ext cx="8622221" cy="572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103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E2CE352-B240-4A70-93F3-16B7A3322B99}"/>
              </a:ext>
            </a:extLst>
          </p:cNvPr>
          <p:cNvGraphicFramePr>
            <a:graphicFrameLocks/>
          </p:cNvGraphicFramePr>
          <p:nvPr/>
        </p:nvGraphicFramePr>
        <p:xfrm>
          <a:off x="2341880" y="670560"/>
          <a:ext cx="7508240" cy="4704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B4978AD-5618-4575-A71A-99E2A9A4FD9C}"/>
              </a:ext>
            </a:extLst>
          </p:cNvPr>
          <p:cNvSpPr txBox="1"/>
          <p:nvPr/>
        </p:nvSpPr>
        <p:spPr>
          <a:xfrm>
            <a:off x="5059680" y="6002774"/>
            <a:ext cx="3921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 CEO Success Story ! </a:t>
            </a:r>
          </a:p>
        </p:txBody>
      </p:sp>
    </p:spTree>
    <p:extLst>
      <p:ext uri="{BB962C8B-B14F-4D97-AF65-F5344CB8AC3E}">
        <p14:creationId xmlns:p14="http://schemas.microsoft.com/office/powerpoint/2010/main" val="38525794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6ECEF9-A2E8-40CA-AF31-C1881D207033}"/>
              </a:ext>
            </a:extLst>
          </p:cNvPr>
          <p:cNvSpPr txBox="1"/>
          <p:nvPr/>
        </p:nvSpPr>
        <p:spPr>
          <a:xfrm>
            <a:off x="4216400" y="2794000"/>
            <a:ext cx="5313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Is it really a success story ?</a:t>
            </a:r>
          </a:p>
        </p:txBody>
      </p:sp>
    </p:spTree>
    <p:extLst>
      <p:ext uri="{BB962C8B-B14F-4D97-AF65-F5344CB8AC3E}">
        <p14:creationId xmlns:p14="http://schemas.microsoft.com/office/powerpoint/2010/main" val="31579803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77D63-49C3-4047-B32E-5C68B59EF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D4F52-09E0-460E-931D-659754397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8120" y="1856105"/>
            <a:ext cx="10515600" cy="4351338"/>
          </a:xfrm>
        </p:spPr>
        <p:txBody>
          <a:bodyPr/>
          <a:lstStyle/>
          <a:p>
            <a:r>
              <a:rPr lang="en-IN" dirty="0"/>
              <a:t>Let’s Find out</a:t>
            </a:r>
          </a:p>
          <a:p>
            <a:r>
              <a:rPr lang="en-IN" dirty="0"/>
              <a:t> CMG.xlsx</a:t>
            </a:r>
          </a:p>
        </p:txBody>
      </p:sp>
    </p:spTree>
    <p:extLst>
      <p:ext uri="{BB962C8B-B14F-4D97-AF65-F5344CB8AC3E}">
        <p14:creationId xmlns:p14="http://schemas.microsoft.com/office/powerpoint/2010/main" val="9807317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BAFFFFD-2EA3-48BD-A144-41F5116E54C8}"/>
              </a:ext>
            </a:extLst>
          </p:cNvPr>
          <p:cNvGraphicFramePr>
            <a:graphicFrameLocks/>
          </p:cNvGraphicFramePr>
          <p:nvPr/>
        </p:nvGraphicFramePr>
        <p:xfrm>
          <a:off x="2580640" y="1524000"/>
          <a:ext cx="6431280" cy="4119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94123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20DD6-C747-4EAB-B42F-16BACBA80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cumulative graphs are often used to present things </a:t>
            </a:r>
            <a:r>
              <a:rPr lang="en-US" dirty="0"/>
              <a:t>a lot more positive than they actually are . It is often misleading and wrong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42875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ms.qz.com/wp-content/uploads/2013/09/iphone-sales.jpg?quality=75&amp;strip=all&amp;w=450&amp;h=300&amp;crop=1">
            <a:extLst>
              <a:ext uri="{FF2B5EF4-FFF2-40B4-BE49-F238E27FC236}">
                <a16:creationId xmlns:a16="http://schemas.microsoft.com/office/drawing/2014/main" id="{6A245AD8-F1A7-467B-BCDC-E39E03754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080" y="0"/>
            <a:ext cx="9570720" cy="638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E28A07-76AD-46E4-95A4-C8C25AB4ECBC}"/>
              </a:ext>
            </a:extLst>
          </p:cNvPr>
          <p:cNvSpPr txBox="1"/>
          <p:nvPr/>
        </p:nvSpPr>
        <p:spPr>
          <a:xfrm>
            <a:off x="6238240" y="6498828"/>
            <a:ext cx="731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https://qz.com/122921/the-chart-tim-cook-doesnt-want-you-to-see/</a:t>
            </a:r>
          </a:p>
        </p:txBody>
      </p:sp>
    </p:spTree>
    <p:extLst>
      <p:ext uri="{BB962C8B-B14F-4D97-AF65-F5344CB8AC3E}">
        <p14:creationId xmlns:p14="http://schemas.microsoft.com/office/powerpoint/2010/main" val="10272088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ms.qz.com/wp-content/uploads/2013/09/lb_7986_adjusted_bw.png?quality=75&amp;strip=all&amp;w=450&amp;h=274&amp;crop=1">
            <a:extLst>
              <a:ext uri="{FF2B5EF4-FFF2-40B4-BE49-F238E27FC236}">
                <a16:creationId xmlns:a16="http://schemas.microsoft.com/office/drawing/2014/main" id="{16E8687E-500E-40FE-92D0-CD70C435C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0"/>
            <a:ext cx="10312029" cy="627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14EBCF-60E9-4096-8019-59C84F033B1A}"/>
              </a:ext>
            </a:extLst>
          </p:cNvPr>
          <p:cNvSpPr txBox="1"/>
          <p:nvPr/>
        </p:nvSpPr>
        <p:spPr>
          <a:xfrm>
            <a:off x="5506720" y="6488668"/>
            <a:ext cx="731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https://qz.com/122921/the-chart-tim-cook-doesnt-want-you-to-see/</a:t>
            </a:r>
          </a:p>
        </p:txBody>
      </p:sp>
    </p:spTree>
    <p:extLst>
      <p:ext uri="{BB962C8B-B14F-4D97-AF65-F5344CB8AC3E}">
        <p14:creationId xmlns:p14="http://schemas.microsoft.com/office/powerpoint/2010/main" val="17228293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0959FB3-30D4-4F50-B1D4-63298A7D38F8}"/>
              </a:ext>
            </a:extLst>
          </p:cNvPr>
          <p:cNvGraphicFramePr>
            <a:graphicFrameLocks/>
          </p:cNvGraphicFramePr>
          <p:nvPr/>
        </p:nvGraphicFramePr>
        <p:xfrm>
          <a:off x="2418080" y="558800"/>
          <a:ext cx="7071360" cy="4714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7C70FA9-3D59-4616-BB6A-76180D1BEBC0}"/>
              </a:ext>
            </a:extLst>
          </p:cNvPr>
          <p:cNvSpPr txBox="1"/>
          <p:nvPr/>
        </p:nvSpPr>
        <p:spPr>
          <a:xfrm>
            <a:off x="3169920" y="5965706"/>
            <a:ext cx="695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Is Jammu the epicentre of Global Warming !!!</a:t>
            </a:r>
          </a:p>
        </p:txBody>
      </p:sp>
    </p:spTree>
    <p:extLst>
      <p:ext uri="{BB962C8B-B14F-4D97-AF65-F5344CB8AC3E}">
        <p14:creationId xmlns:p14="http://schemas.microsoft.com/office/powerpoint/2010/main" val="21476608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B6070-1A24-4F94-9AB0-10318E664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Using Incomplete Data to just shock the audience !</a:t>
            </a:r>
          </a:p>
        </p:txBody>
      </p:sp>
    </p:spTree>
    <p:extLst>
      <p:ext uri="{BB962C8B-B14F-4D97-AF65-F5344CB8AC3E}">
        <p14:creationId xmlns:p14="http://schemas.microsoft.com/office/powerpoint/2010/main" val="20471705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minishing return">
            <a:extLst>
              <a:ext uri="{FF2B5EF4-FFF2-40B4-BE49-F238E27FC236}">
                <a16:creationId xmlns:a16="http://schemas.microsoft.com/office/drawing/2014/main" id="{9F55C5C0-1F89-4457-89FB-25955749E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79" y="605867"/>
            <a:ext cx="8143842" cy="600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019C6D-AC66-43D9-B20A-2A254F09C421}"/>
              </a:ext>
            </a:extLst>
          </p:cNvPr>
          <p:cNvSpPr txBox="1"/>
          <p:nvPr/>
        </p:nvSpPr>
        <p:spPr>
          <a:xfrm>
            <a:off x="2572933" y="6614915"/>
            <a:ext cx="11043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https://www.businessinsider.com/these-two-charts-prove-a-college-education-just-isnt-worth-the-money-anymore-2012-6?IR=T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17069B-706D-4EEC-8F7C-03301D7B01D3}"/>
              </a:ext>
            </a:extLst>
          </p:cNvPr>
          <p:cNvSpPr txBox="1"/>
          <p:nvPr/>
        </p:nvSpPr>
        <p:spPr>
          <a:xfrm>
            <a:off x="2785241" y="105103"/>
            <a:ext cx="7798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When one tries to interpret Data without full domain knowledge </a:t>
            </a:r>
          </a:p>
        </p:txBody>
      </p:sp>
    </p:spTree>
    <p:extLst>
      <p:ext uri="{BB962C8B-B14F-4D97-AF65-F5344CB8AC3E}">
        <p14:creationId xmlns:p14="http://schemas.microsoft.com/office/powerpoint/2010/main" val="39008032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4481C-3B17-4FF6-BBA0-116B2C3A6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E1E13-264B-497A-BE4F-78EA1C091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6360" y="201866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Last bit not least</a:t>
            </a:r>
          </a:p>
        </p:txBody>
      </p:sp>
    </p:spTree>
    <p:extLst>
      <p:ext uri="{BB962C8B-B14F-4D97-AF65-F5344CB8AC3E}">
        <p14:creationId xmlns:p14="http://schemas.microsoft.com/office/powerpoint/2010/main" val="27978455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web.whatsapp.com/f1a73c8e-5766-4d48-b6c3-1f6be8147ec8">
            <a:extLst>
              <a:ext uri="{FF2B5EF4-FFF2-40B4-BE49-F238E27FC236}">
                <a16:creationId xmlns:a16="http://schemas.microsoft.com/office/drawing/2014/main" id="{D93B1ED6-5FFE-45C0-B337-7941296037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DC23C8-C6D0-4FB2-ADDE-52612C44A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655" y="451677"/>
            <a:ext cx="8368690" cy="595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715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1F098-34AA-B51D-21E1-00B05231A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Visualization is not just about numbers. </a:t>
            </a:r>
          </a:p>
        </p:txBody>
      </p:sp>
    </p:spTree>
    <p:extLst>
      <p:ext uri="{BB962C8B-B14F-4D97-AF65-F5344CB8AC3E}">
        <p14:creationId xmlns:p14="http://schemas.microsoft.com/office/powerpoint/2010/main" val="33667774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A19E9CF-F59F-111E-C47A-5C9C094427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3238" y="352425"/>
          <a:ext cx="11185525" cy="615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11185378" imgH="6153225" progId="Paint.Picture.1">
                  <p:embed/>
                </p:oleObj>
              </mc:Choice>
              <mc:Fallback>
                <p:oleObj name="Bitmap Image" r:id="rId2" imgW="11185378" imgH="6153225" progId="Paint.Picture.1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A19E9CF-F59F-111E-C47A-5C9C094427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03238" y="352425"/>
                        <a:ext cx="11185525" cy="6153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19297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rek4537l1klr.cloudfront.net/lanum/Figures/01fig03_alt.jpg">
            <a:extLst>
              <a:ext uri="{FF2B5EF4-FFF2-40B4-BE49-F238E27FC236}">
                <a16:creationId xmlns:a16="http://schemas.microsoft.com/office/drawing/2014/main" id="{5B33ADAC-2966-96A9-6E6D-798C97A8D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679" y="706093"/>
            <a:ext cx="9564121" cy="523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2900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D9ED6-9469-4347-AE1F-FC39220FC4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4628" y="1332225"/>
            <a:ext cx="10468131" cy="2387600"/>
          </a:xfrm>
        </p:spPr>
        <p:txBody>
          <a:bodyPr/>
          <a:lstStyle/>
          <a:p>
            <a:r>
              <a:rPr lang="en-IN" dirty="0"/>
              <a:t>Best practices in Visualizations</a:t>
            </a:r>
          </a:p>
        </p:txBody>
      </p:sp>
    </p:spTree>
    <p:extLst>
      <p:ext uri="{BB962C8B-B14F-4D97-AF65-F5344CB8AC3E}">
        <p14:creationId xmlns:p14="http://schemas.microsoft.com/office/powerpoint/2010/main" val="9349848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96AB3-8032-49E3-ACAD-60EC94AD3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2601" y="1435600"/>
            <a:ext cx="9356299" cy="2449949"/>
          </a:xfrm>
        </p:spPr>
        <p:txBody>
          <a:bodyPr>
            <a:normAutofit/>
          </a:bodyPr>
          <a:lstStyle/>
          <a:p>
            <a:r>
              <a:rPr lang="en-US" dirty="0"/>
              <a:t>The five possibilities data comparison in a chart 	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062889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F8A579C7-090D-4FC3-99AA-EACEFA05B437}"/>
              </a:ext>
            </a:extLst>
          </p:cNvPr>
          <p:cNvSpPr txBox="1">
            <a:spLocks/>
          </p:cNvSpPr>
          <p:nvPr/>
        </p:nvSpPr>
        <p:spPr>
          <a:xfrm>
            <a:off x="824032" y="1053483"/>
            <a:ext cx="9369280" cy="417808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800" b="1" dirty="0"/>
              <a:t>Part -to -whole</a:t>
            </a:r>
          </a:p>
          <a:p>
            <a:r>
              <a:rPr lang="en-US" dirty="0"/>
              <a:t>Description :  compares individual values with the sum of those values.</a:t>
            </a:r>
          </a:p>
          <a:p>
            <a:r>
              <a:rPr lang="en-US" dirty="0"/>
              <a:t>Example : Comparing the sales generated by individual products with the total sales enjoyed by a firm.</a:t>
            </a:r>
          </a:p>
          <a:p>
            <a:r>
              <a:rPr lang="en-US" dirty="0"/>
              <a:t>Chart type : pie , doughnut , or area : if you want to make a part-to-whole data comparison, choose a pie chart ( if you’re working with a single data series or a doughnut chart or an area chart (if you’re working with more than one data series 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07921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8D96A-6A4A-4A12-B04F-953E8D72C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7149" y="779074"/>
            <a:ext cx="7734925" cy="4765294"/>
          </a:xfrm>
        </p:spPr>
        <p:txBody>
          <a:bodyPr>
            <a:noAutofit/>
          </a:bodyPr>
          <a:lstStyle/>
          <a:p>
            <a:pPr algn="l"/>
            <a:r>
              <a:rPr lang="en-US" sz="3200" b="1" cap="none" dirty="0">
                <a:latin typeface="Arial" panose="020B0604020202020204" pitchFamily="34" charset="0"/>
                <a:cs typeface="Arial" panose="020B0604020202020204" pitchFamily="34" charset="0"/>
              </a:rPr>
              <a:t>Whole- to- whole :</a:t>
            </a:r>
            <a:br>
              <a:rPr lang="en-US" sz="32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description : compares individual data values and sets of data values ( or what excel calls data series ) to each other .</a:t>
            </a:r>
            <a:b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example : comparing sales revenues of different firms in your industry.</a:t>
            </a:r>
            <a:b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Chart type : bar , cylinder , cone, or pyramid </a:t>
            </a:r>
            <a:b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if you want to make a whole – to – whole data comparison , you probably want to use a chart that uses horizontal data markers . bar charts use horizontal data markers , </a:t>
            </a:r>
            <a:endParaRPr lang="en-IN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008BDE-E227-4FAE-9197-BA2FD4110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V="1">
            <a:off x="10492033" y="3233393"/>
            <a:ext cx="562818" cy="29781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771147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43CEC-D354-4258-8350-C44D4B122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442" y="972468"/>
            <a:ext cx="11642558" cy="4008605"/>
          </a:xfrm>
        </p:spPr>
        <p:txBody>
          <a:bodyPr>
            <a:noAutofit/>
          </a:bodyPr>
          <a:lstStyle/>
          <a:p>
            <a:r>
              <a:rPr lang="en-US" sz="2800" b="1" dirty="0"/>
              <a:t>Geographic :</a:t>
            </a:r>
            <a:br>
              <a:rPr lang="en-US" sz="2800" dirty="0"/>
            </a:br>
            <a:r>
              <a:rPr lang="en-US" sz="2800" dirty="0"/>
              <a:t>description : looks at data values using a geographic map.</a:t>
            </a:r>
            <a:br>
              <a:rPr lang="en-US" sz="2800" dirty="0"/>
            </a:br>
            <a:r>
              <a:rPr lang="en-US" sz="2800" dirty="0"/>
              <a:t>Example : examine sales by country using a map of the world .</a:t>
            </a:r>
            <a:br>
              <a:rPr lang="en-US" sz="2800" dirty="0"/>
            </a:br>
            <a:r>
              <a:rPr lang="en-US" sz="2800" dirty="0"/>
              <a:t>Chart type : Surface , Map chart also available now 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1419452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B27A6-4AAE-4EB8-87FF-36C6D530A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933" y="170922"/>
            <a:ext cx="11612583" cy="668707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Correlation: </a:t>
            </a:r>
            <a:br>
              <a:rPr lang="en-US" sz="2800" b="1" dirty="0"/>
            </a:br>
            <a:br>
              <a:rPr lang="en-US" sz="2800" dirty="0"/>
            </a:br>
            <a:r>
              <a:rPr lang="en-US" sz="2800" dirty="0"/>
              <a:t>description :  looks at different data series in an attempt to explore correlation , or association , between the data series.</a:t>
            </a:r>
            <a:br>
              <a:rPr lang="en-US" sz="2800" dirty="0"/>
            </a:br>
            <a:r>
              <a:rPr lang="en-US" sz="2800" dirty="0"/>
              <a:t>Example :</a:t>
            </a:r>
            <a:br>
              <a:rPr lang="en-US" sz="2800" dirty="0"/>
            </a:br>
            <a:r>
              <a:rPr lang="en-US" sz="2800" dirty="0"/>
              <a:t> comparing information about the numbers of school going age children with sales of toys.</a:t>
            </a:r>
            <a:br>
              <a:rPr lang="en-US" sz="2800" dirty="0"/>
            </a:br>
            <a:r>
              <a:rPr lang="en-US" sz="2800" dirty="0"/>
              <a:t>Checking relation between high trading volumes and increased price swings (volatility) in a specific stock or across a portfolio.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Chart type : scatter or bubble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7486206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8D96A-6A4A-4A12-B04F-953E8D72C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0389" y="785365"/>
            <a:ext cx="10784264" cy="4578487"/>
          </a:xfrm>
        </p:spPr>
        <p:txBody>
          <a:bodyPr>
            <a:noAutofit/>
          </a:bodyPr>
          <a:lstStyle/>
          <a:p>
            <a:pPr algn="l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Time - series : 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description : shows how values change over time.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Example : a chart showing sales revenues over the last 5 years or profits over the last 12 months.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Chart type: Line or column :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to make a time series data comparison , you want to use a chart type that has a horizontal category axis. By convention , western societies ( Europe , north America and south America ) use a horizontal axis moving from left to right to denote the passage of time . Because of this culturally programmed convention , you want to show series data comparisons by using a horizontal category axis. This means </a:t>
            </a: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probably want to use either a line chart or column chart.  ( Do check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PowerBI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Regional settings ) 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008BDE-E227-4FAE-9197-BA2FD4110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V="1">
            <a:off x="4977354" y="4488564"/>
            <a:ext cx="6077498" cy="600503"/>
          </a:xfrm>
        </p:spPr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47630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et Your Hands Dirty - von Borstel &amp; Associates">
            <a:extLst>
              <a:ext uri="{FF2B5EF4-FFF2-40B4-BE49-F238E27FC236}">
                <a16:creationId xmlns:a16="http://schemas.microsoft.com/office/drawing/2014/main" id="{C8FF9546-EFFD-B7C8-5CAE-B11D2B7FA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5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4655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BBB23-613A-4E31-A08B-D0A7754D7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052" y="1429426"/>
            <a:ext cx="10515600" cy="1325563"/>
          </a:xfrm>
        </p:spPr>
        <p:txBody>
          <a:bodyPr/>
          <a:lstStyle/>
          <a:p>
            <a:r>
              <a:rPr lang="en-IN" dirty="0" err="1"/>
              <a:t>PowerBI</a:t>
            </a:r>
            <a:r>
              <a:rPr lang="en-IN" dirty="0"/>
              <a:t> Views</a:t>
            </a:r>
          </a:p>
        </p:txBody>
      </p:sp>
    </p:spTree>
    <p:extLst>
      <p:ext uri="{BB962C8B-B14F-4D97-AF65-F5344CB8AC3E}">
        <p14:creationId xmlns:p14="http://schemas.microsoft.com/office/powerpoint/2010/main" val="8773090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45FFD9-85B9-4479-BBD2-285174CAD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10" y="0"/>
            <a:ext cx="11823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7480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0D95C9-51A6-47A2-8C45-895B1B606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280" y="151499"/>
            <a:ext cx="11073440" cy="59193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BF6C76-70D2-42D8-498A-4EDB6C67FE0D}"/>
              </a:ext>
            </a:extLst>
          </p:cNvPr>
          <p:cNvSpPr txBox="1"/>
          <p:nvPr/>
        </p:nvSpPr>
        <p:spPr>
          <a:xfrm>
            <a:off x="1933731" y="6400800"/>
            <a:ext cx="19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Report View</a:t>
            </a:r>
          </a:p>
        </p:txBody>
      </p:sp>
    </p:spTree>
    <p:extLst>
      <p:ext uri="{BB962C8B-B14F-4D97-AF65-F5344CB8AC3E}">
        <p14:creationId xmlns:p14="http://schemas.microsoft.com/office/powerpoint/2010/main" val="1873442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A94FF-BA47-4910-862A-7E992500E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68523-F552-4496-9C81-6F6550FAE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6749D6-0A08-4AB6-B479-27EB1444B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811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7CC53D-E712-97DB-5795-44530993E866}"/>
              </a:ext>
            </a:extLst>
          </p:cNvPr>
          <p:cNvSpPr txBox="1"/>
          <p:nvPr/>
        </p:nvSpPr>
        <p:spPr>
          <a:xfrm>
            <a:off x="449705" y="6492875"/>
            <a:ext cx="1753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0" i="0" dirty="0">
                <a:solidFill>
                  <a:srgbClr val="001D35"/>
                </a:solidFill>
                <a:effectLst/>
                <a:latin typeface="Google Sans"/>
              </a:rPr>
              <a:t>Data View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856505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F4E55B-8AA3-4285-873B-460397642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91" y="0"/>
            <a:ext cx="11862409" cy="62685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C63A4D-7030-1D6F-DC7C-8962897ABA5A}"/>
              </a:ext>
            </a:extLst>
          </p:cNvPr>
          <p:cNvSpPr txBox="1"/>
          <p:nvPr/>
        </p:nvSpPr>
        <p:spPr>
          <a:xfrm>
            <a:off x="1079292" y="6430780"/>
            <a:ext cx="1843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Modelling View </a:t>
            </a:r>
          </a:p>
        </p:txBody>
      </p:sp>
    </p:spTree>
    <p:extLst>
      <p:ext uri="{BB962C8B-B14F-4D97-AF65-F5344CB8AC3E}">
        <p14:creationId xmlns:p14="http://schemas.microsoft.com/office/powerpoint/2010/main" val="7283027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7A420-6680-B56D-6EF1-E59665C86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B9B9A-06D3-655C-A125-E0140CDE6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test_data_powerBI_1.xlsx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229269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4F1B4-305D-CDFF-AF14-759E581FE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7C451-1917-0FD3-CCAC-E44E68BA2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Slicers (visual filters) … Retail analysis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80298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6D5D3-D5A5-4D6A-D209-A85083FBA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Do explore slicers interaction with elements same page, global </a:t>
            </a:r>
          </a:p>
        </p:txBody>
      </p:sp>
    </p:spTree>
    <p:extLst>
      <p:ext uri="{BB962C8B-B14F-4D97-AF65-F5344CB8AC3E}">
        <p14:creationId xmlns:p14="http://schemas.microsoft.com/office/powerpoint/2010/main" val="13128150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6EA7A-72D4-E06E-73E3-8A13A2F24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Class task 1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24016-6DAA-F4AD-E875-B004063BF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Create a report  using </a:t>
            </a:r>
            <a:r>
              <a:rPr lang="en-US" dirty="0"/>
              <a:t>test_dataset_powerBI_2.xlsx  with multiple pages and try to showcase some interesting findings that are not easily  seen in raw table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65143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A2F6F-94E2-0358-68DB-2B3437B04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Guided class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7B586-22EE-1821-91DC-9D7488A873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a financial dashboard using Financial Sample.xlsx </a:t>
            </a:r>
          </a:p>
          <a:p>
            <a:r>
              <a:rPr lang="en-US" sz="2800" b="0" i="0" u="none" strike="noStrike" baseline="0" dirty="0">
                <a:solidFill>
                  <a:srgbClr val="161616"/>
                </a:solidFill>
                <a:latin typeface="Consolas" panose="020B0609020204030204" pitchFamily="49" charset="0"/>
              </a:rPr>
              <a:t>Total Units Sold = </a:t>
            </a:r>
            <a:r>
              <a:rPr lang="en-US" sz="2800" b="0" i="0" u="none" strike="noStrike" baseline="0" dirty="0">
                <a:solidFill>
                  <a:srgbClr val="0101FE"/>
                </a:solidFill>
                <a:latin typeface="Consolas" panose="020B0609020204030204" pitchFamily="49" charset="0"/>
              </a:rPr>
              <a:t>SUM</a:t>
            </a:r>
            <a:r>
              <a:rPr lang="en-US" sz="2800" b="0" i="0" u="none" strike="noStrike" baseline="0" dirty="0">
                <a:solidFill>
                  <a:srgbClr val="161616"/>
                </a:solidFill>
                <a:latin typeface="Consolas" panose="020B0609020204030204" pitchFamily="49" charset="0"/>
              </a:rPr>
              <a:t>(financials[Units Sold])</a:t>
            </a:r>
            <a:endParaRPr lang="en-US" dirty="0"/>
          </a:p>
          <a:p>
            <a:endParaRPr lang="en-US" dirty="0"/>
          </a:p>
          <a:p>
            <a:r>
              <a:rPr lang="en-IN" sz="1800" b="0" i="0" u="none" strike="noStrike" baseline="0" dirty="0">
                <a:solidFill>
                  <a:srgbClr val="0101FE"/>
                </a:solidFill>
                <a:latin typeface="Consolas" panose="020B0609020204030204" pitchFamily="49" charset="0"/>
              </a:rPr>
              <a:t>Calendar </a:t>
            </a:r>
            <a:r>
              <a:rPr lang="en-IN" sz="1800" b="0" i="0" u="none" strike="noStrike" baseline="0" dirty="0">
                <a:solidFill>
                  <a:srgbClr val="161616"/>
                </a:solidFill>
                <a:latin typeface="Consolas" panose="020B0609020204030204" pitchFamily="49" charset="0"/>
              </a:rPr>
              <a:t>= </a:t>
            </a:r>
            <a:r>
              <a:rPr lang="en-IN" sz="1800" b="0" i="0" u="none" strike="noStrike" baseline="0" dirty="0">
                <a:solidFill>
                  <a:srgbClr val="0101FE"/>
                </a:solidFill>
                <a:latin typeface="Consolas" panose="020B0609020204030204" pitchFamily="49" charset="0"/>
              </a:rPr>
              <a:t>CALENDAR</a:t>
            </a:r>
            <a:r>
              <a:rPr lang="en-IN" sz="1800" b="0" i="0" u="none" strike="noStrike" baseline="0" dirty="0">
                <a:solidFill>
                  <a:srgbClr val="161616"/>
                </a:solidFill>
                <a:latin typeface="Consolas" panose="020B0609020204030204" pitchFamily="49" charset="0"/>
              </a:rPr>
              <a:t>(</a:t>
            </a:r>
            <a:r>
              <a:rPr lang="en-IN" sz="1800" b="0" i="0" u="none" strike="noStrike" baseline="0" dirty="0">
                <a:solidFill>
                  <a:srgbClr val="0101FE"/>
                </a:solidFill>
                <a:latin typeface="Consolas" panose="020B0609020204030204" pitchFamily="49" charset="0"/>
              </a:rPr>
              <a:t>DATE</a:t>
            </a:r>
            <a:r>
              <a:rPr lang="en-IN" sz="1800" b="0" i="0" u="none" strike="noStrike" baseline="0" dirty="0">
                <a:solidFill>
                  <a:srgbClr val="161616"/>
                </a:solidFill>
                <a:latin typeface="Consolas" panose="020B0609020204030204" pitchFamily="49" charset="0"/>
              </a:rPr>
              <a:t>(2013,01,01),</a:t>
            </a:r>
            <a:r>
              <a:rPr lang="en-IN" sz="1800" b="0" i="0" u="none" strike="noStrike" baseline="0" dirty="0">
                <a:solidFill>
                  <a:srgbClr val="0101FE"/>
                </a:solidFill>
                <a:latin typeface="Consolas" panose="020B0609020204030204" pitchFamily="49" charset="0"/>
              </a:rPr>
              <a:t>Date</a:t>
            </a:r>
            <a:r>
              <a:rPr lang="en-IN" sz="1800" b="0" i="0" u="none" strike="noStrike" baseline="0" dirty="0">
                <a:solidFill>
                  <a:srgbClr val="161616"/>
                </a:solidFill>
                <a:latin typeface="Consolas" panose="020B0609020204030204" pitchFamily="49" charset="0"/>
              </a:rPr>
              <a:t>(2014,12,31))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18478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30D62-B0F5-5551-E269-31C7031EF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home task - 3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50A0C-3257-1CC2-C762-A6F43DE7A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Create a comprehensive report  using </a:t>
            </a:r>
            <a:r>
              <a:rPr lang="en-US" dirty="0"/>
              <a:t>Dataset - Superstore (1).xlsx with multiple pages and try to showcase some interesting findings that are not easily  seen in raw table .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23411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20F0E-4ABA-4D20-A48B-73F0007CD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DAX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95FA3-E6C8-40E5-9F37-B4BF45E86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Analysis Expressions - is a formula expression language and can be used in different BI and visualization tools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09879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1240</Words>
  <Application>Microsoft Office PowerPoint</Application>
  <PresentationFormat>Widescreen</PresentationFormat>
  <Paragraphs>101</Paragraphs>
  <Slides>63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1" baseType="lpstr">
      <vt:lpstr>Aptos</vt:lpstr>
      <vt:lpstr>Aptos Display</vt:lpstr>
      <vt:lpstr>Arial</vt:lpstr>
      <vt:lpstr>Consolas</vt:lpstr>
      <vt:lpstr>Gelion</vt:lpstr>
      <vt:lpstr>Google Sans</vt:lpstr>
      <vt:lpstr>Office Theme</vt:lpstr>
      <vt:lpstr>Bitmap Image</vt:lpstr>
      <vt:lpstr>PowerPoint Presentation</vt:lpstr>
      <vt:lpstr>Learning Objective</vt:lpstr>
      <vt:lpstr>How to learn any tool ?</vt:lpstr>
      <vt:lpstr>PowerPoint Presentation</vt:lpstr>
      <vt:lpstr>What is Power BI  ?</vt:lpstr>
      <vt:lpstr>PowerPoint Presentation</vt:lpstr>
      <vt:lpstr>PowerPoint Presentation</vt:lpstr>
      <vt:lpstr>PowerPoint Presentation</vt:lpstr>
      <vt:lpstr>Power BI Ecosystem</vt:lpstr>
      <vt:lpstr>Microsoft Fabric</vt:lpstr>
      <vt:lpstr>PowerPoint Presentation</vt:lpstr>
      <vt:lpstr>PowerPoint Presentation</vt:lpstr>
      <vt:lpstr>PowerPoint Presentation</vt:lpstr>
      <vt:lpstr>PowerBI Dashboard vs Reports </vt:lpstr>
      <vt:lpstr>PowerPoint Presentation</vt:lpstr>
      <vt:lpstr>PowerPoint Presentation</vt:lpstr>
      <vt:lpstr>PowerPoint Presentation</vt:lpstr>
      <vt:lpstr>PowerPoint Presentation</vt:lpstr>
      <vt:lpstr>Visualization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Truncated Y-Axis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Best practices in Visualizations</vt:lpstr>
      <vt:lpstr>The five possibilities data comparison in a chart  </vt:lpstr>
      <vt:lpstr>PowerPoint Presentation</vt:lpstr>
      <vt:lpstr>Whole- to- whole :  description : compares individual data values and sets of data values ( or what excel calls data series ) to each other .  example : comparing sales revenues of different firms in your industry.  Chart type : bar , cylinder , cone, or pyramid    if you want to make a whole – to – whole data comparison , you probably want to use a chart that uses horizontal data markers . bar charts use horizontal data markers , </vt:lpstr>
      <vt:lpstr>Geographic : description : looks at data values using a geographic map. Example : examine sales by country using a map of the world . Chart type : Surface , Map chart also available now </vt:lpstr>
      <vt:lpstr>Correlation:   description :  looks at different data series in an attempt to explore correlation , or association , between the data series. Example :  comparing information about the numbers of school going age children with sales of toys. Checking relation between high trading volumes and increased price swings (volatility) in a specific stock or across a portfolio.  Chart type : scatter or bubble</vt:lpstr>
      <vt:lpstr>Time - series :  description : shows how values change over time.  Example : a chart showing sales revenues over the last 5 years or profits over the last 12 months.  Chart type: Line or column :   to make a time series data comparison , you want to use a chart type that has a horizontal category axis. By convention , western societies ( Europe , north America and south America ) use a horizontal axis moving from left to right to denote the passage of time . Because of this culturally programmed convention , you want to show series data comparisons by using a horizontal category axis. This means you probably want to use either a line chart or column chart.  ( Do check PowerBI Regional settings )  </vt:lpstr>
      <vt:lpstr>PowerPoint Presentation</vt:lpstr>
      <vt:lpstr>PowerBI Views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Class task 1 </vt:lpstr>
      <vt:lpstr>Guided class task</vt:lpstr>
      <vt:lpstr>Take home task - 3 </vt:lpstr>
      <vt:lpstr>DAX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Abhishek Srivastava</dc:creator>
  <cp:lastModifiedBy>Abhishek Srivastava</cp:lastModifiedBy>
  <cp:revision>34</cp:revision>
  <dcterms:created xsi:type="dcterms:W3CDTF">2024-08-28T04:19:42Z</dcterms:created>
  <dcterms:modified xsi:type="dcterms:W3CDTF">2025-04-16T05:04:21Z</dcterms:modified>
</cp:coreProperties>
</file>