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sdx" ContentType="application/vnd.ms-visio.drawing"/>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58"/>
  </p:notesMasterIdLst>
  <p:sldIdLst>
    <p:sldId id="331" r:id="rId2"/>
    <p:sldId id="332" r:id="rId3"/>
    <p:sldId id="333" r:id="rId4"/>
    <p:sldId id="336" r:id="rId5"/>
    <p:sldId id="337" r:id="rId6"/>
    <p:sldId id="334" r:id="rId7"/>
    <p:sldId id="338" r:id="rId8"/>
    <p:sldId id="341" r:id="rId9"/>
    <p:sldId id="342" r:id="rId10"/>
    <p:sldId id="343" r:id="rId11"/>
    <p:sldId id="344" r:id="rId12"/>
    <p:sldId id="346" r:id="rId13"/>
    <p:sldId id="348" r:id="rId14"/>
    <p:sldId id="349" r:id="rId15"/>
    <p:sldId id="350" r:id="rId16"/>
    <p:sldId id="351" r:id="rId17"/>
    <p:sldId id="352" r:id="rId18"/>
    <p:sldId id="353" r:id="rId19"/>
    <p:sldId id="354" r:id="rId20"/>
    <p:sldId id="347" r:id="rId21"/>
    <p:sldId id="339" r:id="rId22"/>
    <p:sldId id="340" r:id="rId23"/>
    <p:sldId id="265" r:id="rId24"/>
    <p:sldId id="302" r:id="rId25"/>
    <p:sldId id="303" r:id="rId26"/>
    <p:sldId id="304" r:id="rId27"/>
    <p:sldId id="306" r:id="rId28"/>
    <p:sldId id="307" r:id="rId29"/>
    <p:sldId id="308" r:id="rId30"/>
    <p:sldId id="309" r:id="rId31"/>
    <p:sldId id="310" r:id="rId32"/>
    <p:sldId id="311" r:id="rId33"/>
    <p:sldId id="313" r:id="rId34"/>
    <p:sldId id="314" r:id="rId35"/>
    <p:sldId id="315" r:id="rId36"/>
    <p:sldId id="316" r:id="rId37"/>
    <p:sldId id="317" r:id="rId38"/>
    <p:sldId id="318" r:id="rId39"/>
    <p:sldId id="319" r:id="rId40"/>
    <p:sldId id="320" r:id="rId41"/>
    <p:sldId id="322" r:id="rId42"/>
    <p:sldId id="323" r:id="rId43"/>
    <p:sldId id="324" r:id="rId44"/>
    <p:sldId id="325" r:id="rId45"/>
    <p:sldId id="326" r:id="rId46"/>
    <p:sldId id="327" r:id="rId47"/>
    <p:sldId id="328" r:id="rId48"/>
    <p:sldId id="329" r:id="rId49"/>
    <p:sldId id="330" r:id="rId50"/>
    <p:sldId id="298" r:id="rId51"/>
    <p:sldId id="292" r:id="rId52"/>
    <p:sldId id="300" r:id="rId53"/>
    <p:sldId id="355" r:id="rId54"/>
    <p:sldId id="356" r:id="rId55"/>
    <p:sldId id="357" r:id="rId56"/>
    <p:sldId id="35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8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4.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[Book1.xlsx]Sheet2!$C$2</c:f>
              <c:strCache>
                <c:ptCount val="1"/>
                <c:pt idx="0">
                  <c:v>weight</c:v>
                </c:pt>
              </c:strCache>
            </c:strRef>
          </c:tx>
          <c:invertIfNegative val="0"/>
          <c:val>
            <c:numRef>
              <c:f>[Book1.xlsx]Sheet2!$C$3:$C$16</c:f>
              <c:numCache>
                <c:formatCode>General</c:formatCode>
                <c:ptCount val="14"/>
                <c:pt idx="0">
                  <c:v>3625</c:v>
                </c:pt>
                <c:pt idx="1">
                  <c:v>3325</c:v>
                </c:pt>
                <c:pt idx="2">
                  <c:v>3225</c:v>
                </c:pt>
                <c:pt idx="3">
                  <c:v>2275</c:v>
                </c:pt>
                <c:pt idx="4">
                  <c:v>2150</c:v>
                </c:pt>
                <c:pt idx="5">
                  <c:v>1700</c:v>
                </c:pt>
                <c:pt idx="6">
                  <c:v>1550</c:v>
                </c:pt>
                <c:pt idx="7">
                  <c:v>1250</c:v>
                </c:pt>
                <c:pt idx="8">
                  <c:v>1150</c:v>
                </c:pt>
                <c:pt idx="9">
                  <c:v>1000</c:v>
                </c:pt>
                <c:pt idx="10">
                  <c:v>850</c:v>
                </c:pt>
                <c:pt idx="11">
                  <c:v>700</c:v>
                </c:pt>
                <c:pt idx="12">
                  <c:v>150</c:v>
                </c:pt>
                <c:pt idx="13">
                  <c:v>0</c:v>
                </c:pt>
              </c:numCache>
            </c:numRef>
          </c:val>
          <c:extLst xmlns:c16r2="http://schemas.microsoft.com/office/drawing/2015/06/chart">
            <c:ext xmlns:c16="http://schemas.microsoft.com/office/drawing/2014/chart" uri="{C3380CC4-5D6E-409C-BE32-E72D297353CC}">
              <c16:uniqueId val="{00000000-9165-461A-A70A-298E416E6E4E}"/>
            </c:ext>
          </c:extLst>
        </c:ser>
        <c:ser>
          <c:idx val="1"/>
          <c:order val="1"/>
          <c:tx>
            <c:strRef>
              <c:f>[Book1.xlsx]Sheet2!$D$2</c:f>
              <c:strCache>
                <c:ptCount val="1"/>
                <c:pt idx="0">
                  <c:v>co2</c:v>
                </c:pt>
              </c:strCache>
            </c:strRef>
          </c:tx>
          <c:invertIfNegative val="0"/>
          <c:val>
            <c:numRef>
              <c:f>[Book1.xlsx]Sheet2!$D$3:$D$16</c:f>
              <c:numCache>
                <c:formatCode>General</c:formatCode>
                <c:ptCount val="14"/>
                <c:pt idx="0">
                  <c:v>2495.4518629999998</c:v>
                </c:pt>
                <c:pt idx="1">
                  <c:v>4741.45</c:v>
                </c:pt>
                <c:pt idx="2">
                  <c:v>787.99323130000005</c:v>
                </c:pt>
                <c:pt idx="3">
                  <c:v>234.5473193</c:v>
                </c:pt>
                <c:pt idx="4">
                  <c:v>1749.5099310000001</c:v>
                </c:pt>
                <c:pt idx="5">
                  <c:v>590.54999999999995</c:v>
                </c:pt>
                <c:pt idx="6">
                  <c:v>1853.370979</c:v>
                </c:pt>
                <c:pt idx="7">
                  <c:v>849.97822470000006</c:v>
                </c:pt>
                <c:pt idx="8">
                  <c:v>3721.7723900000001</c:v>
                </c:pt>
                <c:pt idx="9">
                  <c:v>2594.3615519999998</c:v>
                </c:pt>
                <c:pt idx="10">
                  <c:v>776.81602229999999</c:v>
                </c:pt>
                <c:pt idx="11">
                  <c:v>1362.625444</c:v>
                </c:pt>
                <c:pt idx="12">
                  <c:v>5392.3963130000002</c:v>
                </c:pt>
                <c:pt idx="13">
                  <c:v>661.70660039999996</c:v>
                </c:pt>
              </c:numCache>
            </c:numRef>
          </c:val>
          <c:extLst xmlns:c16r2="http://schemas.microsoft.com/office/drawing/2015/06/chart">
            <c:ext xmlns:c16="http://schemas.microsoft.com/office/drawing/2014/chart" uri="{C3380CC4-5D6E-409C-BE32-E72D297353CC}">
              <c16:uniqueId val="{00000001-9165-461A-A70A-298E416E6E4E}"/>
            </c:ext>
          </c:extLst>
        </c:ser>
        <c:dLbls>
          <c:showLegendKey val="0"/>
          <c:showVal val="0"/>
          <c:showCatName val="0"/>
          <c:showSerName val="0"/>
          <c:showPercent val="0"/>
          <c:showBubbleSize val="0"/>
        </c:dLbls>
        <c:gapWidth val="150"/>
        <c:axId val="288788048"/>
        <c:axId val="287710000"/>
      </c:barChart>
      <c:catAx>
        <c:axId val="288788048"/>
        <c:scaling>
          <c:orientation val="minMax"/>
        </c:scaling>
        <c:delete val="0"/>
        <c:axPos val="b"/>
        <c:majorTickMark val="out"/>
        <c:minorTickMark val="none"/>
        <c:tickLblPos val="nextTo"/>
        <c:crossAx val="287710000"/>
        <c:crosses val="autoZero"/>
        <c:auto val="1"/>
        <c:lblAlgn val="ctr"/>
        <c:lblOffset val="100"/>
        <c:noMultiLvlLbl val="0"/>
      </c:catAx>
      <c:valAx>
        <c:axId val="287710000"/>
        <c:scaling>
          <c:orientation val="minMax"/>
        </c:scaling>
        <c:delete val="0"/>
        <c:axPos val="l"/>
        <c:majorGridlines/>
        <c:numFmt formatCode="General" sourceLinked="1"/>
        <c:majorTickMark val="out"/>
        <c:minorTickMark val="none"/>
        <c:tickLblPos val="nextTo"/>
        <c:crossAx val="288788048"/>
        <c:crosses val="autoZero"/>
        <c:crossBetween val="between"/>
      </c:valAx>
    </c:plotArea>
    <c:legend>
      <c:legendPos val="r"/>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EA08B0-F02C-4FF3-9030-430511376958}" type="datetimeFigureOut">
              <a:rPr lang="en-US" smtClean="0"/>
              <a:t>9/4/2022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865D16-3710-45C2-8F71-2ACA75AD1428}" type="slidenum">
              <a:rPr lang="en-US" smtClean="0"/>
              <a:t>‹#›</a:t>
            </a:fld>
            <a:endParaRPr lang="en-US"/>
          </a:p>
        </p:txBody>
      </p:sp>
    </p:spTree>
    <p:extLst>
      <p:ext uri="{BB962C8B-B14F-4D97-AF65-F5344CB8AC3E}">
        <p14:creationId xmlns:p14="http://schemas.microsoft.com/office/powerpoint/2010/main" val="377069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3B54F55-6028-4BAA-9107-FFBF52B067DC}" type="datetime1">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E0D87-66CC-4293-AC03-148E2413E4CA}"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C07DE-3A78-48B7-B649-34B7FA22162C}" type="datetime1">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352CEA-6E07-4E46-AB82-326399EBC529}" type="datetime1">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E0D87-66CC-4293-AC03-148E2413E4CA}"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9DED18-3C20-499D-BA08-6E75256EB016}" type="datetime1">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06E969-951F-4A20-9120-C41F34E54B14}" type="datetime1">
              <a:rPr lang="en-US" smtClean="0"/>
              <a:t>9/4/2022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E0D87-66CC-4293-AC03-148E2413E4CA}"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21638-6D71-474F-9607-49B649310854}" type="datetime1">
              <a:rPr lang="en-US" smtClean="0"/>
              <a:t>9/4/2022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C235BC-1837-4149-8225-0434C417D2C0}" type="datetime1">
              <a:rPr lang="en-US" smtClean="0"/>
              <a:t>9/4/2022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19669A-064B-476D-99C8-AD8875CA12CA}" type="datetime1">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E0D87-66CC-4293-AC03-148E2413E4CA}"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EADEF3-65F7-47AE-87B9-AF65C9E2B2FB}" type="datetime1">
              <a:rPr lang="en-US" smtClean="0"/>
              <a:t>9/4/2022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57D6-5E30-4FD9-BCF8-0563441AEA0F}" type="datetime1">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2E2BBA-8C7D-4A1E-8A13-ECCF5CB10D4A}" type="datetime1">
              <a:rPr lang="en-US" smtClean="0"/>
              <a:t>9/4/2022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E0D87-66CC-4293-AC03-148E2413E4C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49FFA70A-44DD-4F1B-9955-04D01861E911}" type="datetime1">
              <a:rPr lang="en-US" smtClean="0"/>
              <a:t>9/4/2022</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D4E0D87-66CC-4293-AC03-148E2413E4C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image" Target="../media/image12.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Visio_Drawing111.vsd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4.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5.wmf"/></Relationships>
</file>

<file path=ppt/slides/_rels/slide34.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7.wmf"/><Relationship Id="rId5" Type="http://schemas.openxmlformats.org/officeDocument/2006/relationships/oleObject" Target="../embeddings/oleObject6.bin"/><Relationship Id="rId4" Type="http://schemas.openxmlformats.org/officeDocument/2006/relationships/image" Target="../media/image16.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0.wmf"/><Relationship Id="rId5" Type="http://schemas.openxmlformats.org/officeDocument/2006/relationships/oleObject" Target="../embeddings/oleObject9.bin"/><Relationship Id="rId4" Type="http://schemas.openxmlformats.org/officeDocument/2006/relationships/image" Target="../media/image19.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Visio_Drawing222.vsdx"/><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2.emf"/></Relationships>
</file>

<file path=ppt/slides/_rels/slide3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4.wmf"/><Relationship Id="rId5" Type="http://schemas.openxmlformats.org/officeDocument/2006/relationships/oleObject" Target="../embeddings/oleObject12.bin"/><Relationship Id="rId4" Type="http://schemas.openxmlformats.org/officeDocument/2006/relationships/image" Target="../media/image23.wmf"/></Relationships>
</file>

<file path=ppt/slides/_rels/slide4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6.emf"/><Relationship Id="rId4" Type="http://schemas.openxmlformats.org/officeDocument/2006/relationships/package" Target="../embeddings/Microsoft_Visio_Drawing333.vsdx"/></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Visio_Drawing444.vsdx"/><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8.emf"/></Relationships>
</file>

<file path=ppt/slides/_rels/slide44.xml.rels><?xml version="1.0" encoding="UTF-8" standalone="yes"?>
<Relationships xmlns="http://schemas.openxmlformats.org/package/2006/relationships"><Relationship Id="rId2" Type="http://schemas.openxmlformats.org/officeDocument/2006/relationships/hyperlink" Target="http://neo.lcc.uma.es/radi-aeb/WebVRP/"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Vehicle Routing Problem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3505200"/>
            <a:ext cx="6400800" cy="1752600"/>
          </a:xfrm>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 </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1</a:t>
            </a:fld>
            <a:endParaRPr lang="en-US"/>
          </a:p>
        </p:txBody>
      </p:sp>
    </p:spTree>
    <p:extLst>
      <p:ext uri="{BB962C8B-B14F-4D97-AF65-F5344CB8AC3E}">
        <p14:creationId xmlns:p14="http://schemas.microsoft.com/office/powerpoint/2010/main" val="2536333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Introduction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Vehicle Routing Problem (VRP) is a generic name given to a set of problems in which set of routes for a fleet of vehicles based at one or several depots are to be formed for servicing the customers dispersed geographically. </a:t>
            </a:r>
            <a:endParaRPr lang="en-US" dirty="0" smtClean="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2</a:t>
            </a:fld>
            <a:endParaRPr lang="en-US"/>
          </a:p>
        </p:txBody>
      </p:sp>
    </p:spTree>
    <p:extLst>
      <p:ext uri="{BB962C8B-B14F-4D97-AF65-F5344CB8AC3E}">
        <p14:creationId xmlns:p14="http://schemas.microsoft.com/office/powerpoint/2010/main" val="4198165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Introduction </a:t>
            </a:r>
            <a:endParaRPr lang="en-IN"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Generally, distribution or collection of goods from customers to depot is called as VRP or Vehicle Scheduling Problem.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distribution of goods concerns the service, in a given time period, to a set of customers by a fleet of vehicles, which are located in one or more depots.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These vehicles are operated by a set of crews (drivers), and perform their movements by using an appropriate network. </a:t>
            </a: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3</a:t>
            </a:fld>
            <a:endParaRPr lang="en-US"/>
          </a:p>
        </p:txBody>
      </p:sp>
    </p:spTree>
    <p:extLst>
      <p:ext uri="{BB962C8B-B14F-4D97-AF65-F5344CB8AC3E}">
        <p14:creationId xmlns:p14="http://schemas.microsoft.com/office/powerpoint/2010/main" val="1595147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Introduction </a:t>
            </a:r>
            <a:endParaRPr lang="en-IN" dirty="0"/>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A classical Vehicle routing problem having a single depot with certain number of correspondent vehicles with constant capacity, and a set of customers with known demands</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The Primary objective of classical VRP is to minimize total cost by minimizing total </a:t>
            </a:r>
            <a:r>
              <a:rPr lang="en-US" dirty="0" smtClean="0">
                <a:latin typeface="Times New Roman" panose="02020603050405020304" pitchFamily="18" charset="0"/>
                <a:cs typeface="Times New Roman" panose="02020603050405020304" pitchFamily="18" charset="0"/>
              </a:rPr>
              <a:t>travelling </a:t>
            </a:r>
            <a:r>
              <a:rPr lang="en-US" dirty="0">
                <a:latin typeface="Times New Roman" panose="02020603050405020304" pitchFamily="18" charset="0"/>
                <a:cs typeface="Times New Roman" panose="02020603050405020304" pitchFamily="18" charset="0"/>
              </a:rPr>
              <a:t>distance travelled by vehicle. </a:t>
            </a:r>
            <a:endParaRPr lang="en-US" dirty="0" smtClean="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operational constraints can be a vehicle capacity, route length, time window, precedence relation between customers</a:t>
            </a: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4</a:t>
            </a:fld>
            <a:endParaRPr lang="en-US"/>
          </a:p>
        </p:txBody>
      </p:sp>
    </p:spTree>
    <p:extLst>
      <p:ext uri="{BB962C8B-B14F-4D97-AF65-F5344CB8AC3E}">
        <p14:creationId xmlns:p14="http://schemas.microsoft.com/office/powerpoint/2010/main" val="960691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Introduction </a:t>
            </a:r>
            <a:endParaRPr lang="en-IN" dirty="0"/>
          </a:p>
        </p:txBody>
      </p:sp>
      <p:sp>
        <p:nvSpPr>
          <p:cNvPr id="4" name="Slide Number Placeholder 3"/>
          <p:cNvSpPr>
            <a:spLocks noGrp="1"/>
          </p:cNvSpPr>
          <p:nvPr>
            <p:ph type="sldNum" sz="quarter" idx="12"/>
          </p:nvPr>
        </p:nvSpPr>
        <p:spPr/>
        <p:txBody>
          <a:bodyPr/>
          <a:lstStyle/>
          <a:p>
            <a:fld id="{1D4E0D87-66CC-4293-AC03-148E2413E4CA}" type="slidenum">
              <a:rPr lang="en-US" smtClean="0"/>
              <a:t>5</a:t>
            </a:fld>
            <a:endParaRPr lang="en-US"/>
          </a:p>
        </p:txBody>
      </p:sp>
      <p:pic>
        <p:nvPicPr>
          <p:cNvPr id="5" name="Picture 4"/>
          <p:cNvPicPr>
            <a:picLocks noChangeAspect="1"/>
          </p:cNvPicPr>
          <p:nvPr/>
        </p:nvPicPr>
        <p:blipFill>
          <a:blip r:embed="rId2"/>
          <a:stretch>
            <a:fillRect/>
          </a:stretch>
        </p:blipFill>
        <p:spPr>
          <a:xfrm>
            <a:off x="1143000" y="2057400"/>
            <a:ext cx="7391400" cy="4244898"/>
          </a:xfrm>
          <a:prstGeom prst="rect">
            <a:avLst/>
          </a:prstGeom>
        </p:spPr>
      </p:pic>
    </p:spTree>
    <p:extLst>
      <p:ext uri="{BB962C8B-B14F-4D97-AF65-F5344CB8AC3E}">
        <p14:creationId xmlns:p14="http://schemas.microsoft.com/office/powerpoint/2010/main" val="34339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FF0000"/>
                </a:solidFill>
                <a:latin typeface="Times New Roman" panose="02020603050405020304" pitchFamily="18" charset="0"/>
                <a:cs typeface="Times New Roman" panose="02020603050405020304" pitchFamily="18" charset="0"/>
              </a:rPr>
              <a:t>VARIANTS OF VRP </a:t>
            </a:r>
            <a:br>
              <a:rPr lang="en-IN"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Usually, in real world VRPs, many side constraints will appear.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6</a:t>
            </a:fld>
            <a:endParaRPr lang="en-US"/>
          </a:p>
        </p:txBody>
      </p:sp>
      <p:pic>
        <p:nvPicPr>
          <p:cNvPr id="5" name="Picture 4"/>
          <p:cNvPicPr>
            <a:picLocks noChangeAspect="1"/>
          </p:cNvPicPr>
          <p:nvPr/>
        </p:nvPicPr>
        <p:blipFill>
          <a:blip r:embed="rId2"/>
          <a:stretch>
            <a:fillRect/>
          </a:stretch>
        </p:blipFill>
        <p:spPr>
          <a:xfrm>
            <a:off x="838200" y="2438400"/>
            <a:ext cx="7631963" cy="2547938"/>
          </a:xfrm>
          <a:prstGeom prst="rect">
            <a:avLst/>
          </a:prstGeom>
        </p:spPr>
      </p:pic>
    </p:spTree>
    <p:extLst>
      <p:ext uri="{BB962C8B-B14F-4D97-AF65-F5344CB8AC3E}">
        <p14:creationId xmlns:p14="http://schemas.microsoft.com/office/powerpoint/2010/main" val="1662486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VARIANTS OF VRP</a:t>
            </a:r>
            <a:endParaRPr lang="en-IN" dirty="0"/>
          </a:p>
        </p:txBody>
      </p:sp>
      <p:sp>
        <p:nvSpPr>
          <p:cNvPr id="3" name="Content Placeholder 2"/>
          <p:cNvSpPr>
            <a:spLocks noGrp="1"/>
          </p:cNvSpPr>
          <p:nvPr>
            <p:ph idx="1"/>
          </p:nvPr>
        </p:nvSpPr>
        <p:spPr/>
        <p:txBody>
          <a:bodyPr>
            <a:normAutofit/>
          </a:bodyPr>
          <a:lstStyle/>
          <a:p>
            <a:r>
              <a:rPr lang="en-IN" dirty="0">
                <a:latin typeface="Times New Roman" panose="02020603050405020304" pitchFamily="18" charset="0"/>
                <a:cs typeface="Times New Roman" panose="02020603050405020304" pitchFamily="18" charset="0"/>
              </a:rPr>
              <a:t>Capacitated VRP (CVRP) </a:t>
            </a:r>
            <a:endParaRPr lang="en-IN"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VRP </a:t>
            </a:r>
            <a:r>
              <a:rPr lang="en-US" dirty="0">
                <a:latin typeface="Times New Roman" panose="02020603050405020304" pitchFamily="18" charset="0"/>
                <a:cs typeface="Times New Roman" panose="02020603050405020304" pitchFamily="18" charset="0"/>
              </a:rPr>
              <a:t>with Time Windows (VRPTW) </a:t>
            </a:r>
            <a:endParaRPr lang="en-US"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VRP with Backhauls (VRPB)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Distance-Constrained VRP (DCVRP)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Multi-Depot VRP (MDVRP) </a:t>
            </a:r>
            <a:endParaRPr lang="en-IN"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VRP with Pick-Up and Delivering (VRPPD) </a:t>
            </a:r>
            <a:endParaRPr lang="en-US"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Split Delivery VRP (SDVRP)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Stochastic </a:t>
            </a:r>
            <a:r>
              <a:rPr lang="en-IN" dirty="0">
                <a:latin typeface="Times New Roman" panose="02020603050405020304" pitchFamily="18" charset="0"/>
                <a:cs typeface="Times New Roman" panose="02020603050405020304" pitchFamily="18" charset="0"/>
              </a:rPr>
              <a:t>VRP (SVRP)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Periodic VRP (PVRP) </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7</a:t>
            </a:fld>
            <a:endParaRPr lang="en-US"/>
          </a:p>
        </p:txBody>
      </p:sp>
    </p:spTree>
    <p:extLst>
      <p:ext uri="{BB962C8B-B14F-4D97-AF65-F5344CB8AC3E}">
        <p14:creationId xmlns:p14="http://schemas.microsoft.com/office/powerpoint/2010/main" val="4206275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latin typeface="Times New Roman" panose="02020603050405020304" pitchFamily="18" charset="0"/>
                <a:cs typeface="Times New Roman" panose="02020603050405020304" pitchFamily="18" charset="0"/>
              </a:rPr>
              <a:t>Capacitated VRP (CVRP) </a:t>
            </a:r>
            <a:br>
              <a:rPr lang="en-IN" b="1" dirty="0">
                <a:latin typeface="Times New Roman" panose="02020603050405020304" pitchFamily="18" charset="0"/>
                <a:cs typeface="Times New Roman" panose="02020603050405020304" pitchFamily="18" charset="0"/>
              </a:rPr>
            </a:br>
            <a:endParaRPr lang="en-US" b="1"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CVRP is a Vehicle Routing Problem (VRP) in which a fixed fleet of delivery vehicles of uniform capacity must service known customer demands for a single commodity from a common depot at minimum transit cost.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That </a:t>
            </a:r>
            <a:r>
              <a:rPr lang="en-US" dirty="0">
                <a:latin typeface="Times New Roman" panose="02020603050405020304" pitchFamily="18" charset="0"/>
                <a:cs typeface="Times New Roman" panose="02020603050405020304" pitchFamily="18" charset="0"/>
              </a:rPr>
              <a:t>is, CVRP is like VRP with the additional constraint that every vehicle must have uniform capacity of a single commodity.</a:t>
            </a:r>
          </a:p>
        </p:txBody>
      </p:sp>
      <p:sp>
        <p:nvSpPr>
          <p:cNvPr id="4" name="Slide Number Placeholder 3"/>
          <p:cNvSpPr>
            <a:spLocks noGrp="1"/>
          </p:cNvSpPr>
          <p:nvPr>
            <p:ph type="sldNum" sz="quarter" idx="12"/>
          </p:nvPr>
        </p:nvSpPr>
        <p:spPr/>
        <p:txBody>
          <a:bodyPr/>
          <a:lstStyle/>
          <a:p>
            <a:fld id="{1D4E0D87-66CC-4293-AC03-148E2413E4CA}" type="slidenum">
              <a:rPr lang="en-US" smtClean="0"/>
              <a:t>8</a:t>
            </a:fld>
            <a:endParaRPr lang="en-US"/>
          </a:p>
        </p:txBody>
      </p:sp>
    </p:spTree>
    <p:extLst>
      <p:ext uri="{BB962C8B-B14F-4D97-AF65-F5344CB8AC3E}">
        <p14:creationId xmlns:p14="http://schemas.microsoft.com/office/powerpoint/2010/main" val="174036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latin typeface="Times New Roman" panose="02020603050405020304" pitchFamily="18" charset="0"/>
                <a:cs typeface="Times New Roman" panose="02020603050405020304" pitchFamily="18" charset="0"/>
              </a:rPr>
              <a:t>Capacitated VRP (CVRP) </a:t>
            </a:r>
            <a:br>
              <a:rPr lang="en-IN"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Objective: </a:t>
            </a:r>
            <a:r>
              <a:rPr lang="en-US" dirty="0">
                <a:latin typeface="Times New Roman" panose="02020603050405020304" pitchFamily="18" charset="0"/>
                <a:cs typeface="Times New Roman" panose="02020603050405020304" pitchFamily="18" charset="0"/>
              </a:rPr>
              <a:t>The objective is to minimize the vehicle fleet and the sum of travel time, and the total demand of commodities for each route may not exceed the capacity of the vehicle which serves that route</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Feasibility: </a:t>
            </a:r>
            <a:r>
              <a:rPr lang="en-US" dirty="0">
                <a:latin typeface="Times New Roman" panose="02020603050405020304" pitchFamily="18" charset="0"/>
                <a:cs typeface="Times New Roman" panose="02020603050405020304" pitchFamily="18" charset="0"/>
              </a:rPr>
              <a:t>A solution is feasible if the total quantity assigned to each route does not exceed the capacity of the vehicle which services the route. </a:t>
            </a:r>
          </a:p>
        </p:txBody>
      </p:sp>
      <p:sp>
        <p:nvSpPr>
          <p:cNvPr id="4" name="Slide Number Placeholder 3"/>
          <p:cNvSpPr>
            <a:spLocks noGrp="1"/>
          </p:cNvSpPr>
          <p:nvPr>
            <p:ph type="sldNum" sz="quarter" idx="12"/>
          </p:nvPr>
        </p:nvSpPr>
        <p:spPr/>
        <p:txBody>
          <a:bodyPr/>
          <a:lstStyle/>
          <a:p>
            <a:fld id="{1D4E0D87-66CC-4293-AC03-148E2413E4CA}" type="slidenum">
              <a:rPr lang="en-US" smtClean="0"/>
              <a:t>9</a:t>
            </a:fld>
            <a:endParaRPr lang="en-US"/>
          </a:p>
        </p:txBody>
      </p:sp>
    </p:spTree>
    <p:extLst>
      <p:ext uri="{BB962C8B-B14F-4D97-AF65-F5344CB8AC3E}">
        <p14:creationId xmlns:p14="http://schemas.microsoft.com/office/powerpoint/2010/main" val="842968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latin typeface="Times New Roman" panose="02020603050405020304" pitchFamily="18" charset="0"/>
                <a:cs typeface="Times New Roman" panose="02020603050405020304" pitchFamily="18" charset="0"/>
              </a:rPr>
              <a:t>Capacitated VRP (CVRP) </a:t>
            </a:r>
            <a:br>
              <a:rPr lang="en-IN"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D4E0D87-66CC-4293-AC03-148E2413E4CA}" type="slidenum">
              <a:rPr lang="en-US" smtClean="0"/>
              <a:t>10</a:t>
            </a:fld>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 y="1676400"/>
            <a:ext cx="8566150"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845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VRP with Time Windows (VRPTW) </a:t>
            </a:r>
            <a:br>
              <a:rPr lang="en-US" b="1" dirty="0">
                <a:latin typeface="Times New Roman" panose="02020603050405020304" pitchFamily="18" charset="0"/>
                <a:cs typeface="Times New Roman" panose="02020603050405020304" pitchFamily="18" charset="0"/>
              </a:rPr>
            </a:br>
            <a:endParaRPr lang="en-US" b="1"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can be reviewed as a combined vehicle routing and scheduling problem which often arises in many real-world applications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It is to </a:t>
            </a:r>
            <a:r>
              <a:rPr lang="en-US" dirty="0" smtClean="0">
                <a:latin typeface="Times New Roman" panose="02020603050405020304" pitchFamily="18" charset="0"/>
                <a:cs typeface="Times New Roman" panose="02020603050405020304" pitchFamily="18" charset="0"/>
              </a:rPr>
              <a:t>optimize </a:t>
            </a:r>
            <a:r>
              <a:rPr lang="en-US" dirty="0">
                <a:latin typeface="Times New Roman" panose="02020603050405020304" pitchFamily="18" charset="0"/>
                <a:cs typeface="Times New Roman" panose="02020603050405020304" pitchFamily="18" charset="0"/>
              </a:rPr>
              <a:t>the use of a fleet of vehicles that must make a number of stops to serve a set of </a:t>
            </a:r>
            <a:r>
              <a:rPr lang="en-US" dirty="0" smtClean="0">
                <a:latin typeface="Times New Roman" panose="02020603050405020304" pitchFamily="18" charset="0"/>
                <a:cs typeface="Times New Roman" panose="02020603050405020304" pitchFamily="18" charset="0"/>
              </a:rPr>
              <a:t>customers</a:t>
            </a:r>
          </a:p>
          <a:p>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specify which customers should be served by each vehicle and in what order to </a:t>
            </a:r>
            <a:r>
              <a:rPr lang="en-US" dirty="0" smtClean="0">
                <a:latin typeface="Times New Roman" panose="02020603050405020304" pitchFamily="18" charset="0"/>
                <a:cs typeface="Times New Roman" panose="02020603050405020304" pitchFamily="18" charset="0"/>
              </a:rPr>
              <a:t>minimize </a:t>
            </a:r>
            <a:r>
              <a:rPr lang="en-US" dirty="0">
                <a:latin typeface="Times New Roman" panose="02020603050405020304" pitchFamily="18" charset="0"/>
                <a:cs typeface="Times New Roman" panose="02020603050405020304" pitchFamily="18" charset="0"/>
              </a:rPr>
              <a:t>the cost, subject to vehicle capacity and service time </a:t>
            </a:r>
            <a:r>
              <a:rPr lang="en-US" dirty="0" smtClean="0">
                <a:latin typeface="Times New Roman" panose="02020603050405020304" pitchFamily="18" charset="0"/>
                <a:cs typeface="Times New Roman" panose="02020603050405020304" pitchFamily="18" charset="0"/>
              </a:rPr>
              <a:t>restrictions.</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problem involves assignment of vehicles to trips such that the assignment cost and the corresponding routing cost are minimal.</a:t>
            </a:r>
          </a:p>
        </p:txBody>
      </p:sp>
      <p:sp>
        <p:nvSpPr>
          <p:cNvPr id="4" name="Slide Number Placeholder 3"/>
          <p:cNvSpPr>
            <a:spLocks noGrp="1"/>
          </p:cNvSpPr>
          <p:nvPr>
            <p:ph type="sldNum" sz="quarter" idx="12"/>
          </p:nvPr>
        </p:nvSpPr>
        <p:spPr/>
        <p:txBody>
          <a:bodyPr/>
          <a:lstStyle/>
          <a:p>
            <a:fld id="{1D4E0D87-66CC-4293-AC03-148E2413E4CA}" type="slidenum">
              <a:rPr lang="en-US" smtClean="0"/>
              <a:t>11</a:t>
            </a:fld>
            <a:endParaRPr lang="en-US"/>
          </a:p>
        </p:txBody>
      </p:sp>
    </p:spTree>
    <p:extLst>
      <p:ext uri="{BB962C8B-B14F-4D97-AF65-F5344CB8AC3E}">
        <p14:creationId xmlns:p14="http://schemas.microsoft.com/office/powerpoint/2010/main" val="265914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Vehicle Routing Problem with Pick-Up and Delivery (VRPPD)</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One complication that arises in practice is that goods not only need to be brought from the depot to the customers, but also must be picked up at a number of customers and brought back to the </a:t>
            </a:r>
            <a:r>
              <a:rPr lang="en-US" dirty="0" smtClean="0">
                <a:latin typeface="Times New Roman" panose="02020603050405020304" pitchFamily="18" charset="0"/>
                <a:cs typeface="Times New Roman" panose="02020603050405020304" pitchFamily="18" charset="0"/>
              </a:rPr>
              <a:t>depot.</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VRPPD is also called VRP with </a:t>
            </a:r>
            <a:r>
              <a:rPr lang="en-US" dirty="0" smtClean="0">
                <a:latin typeface="Times New Roman" panose="02020603050405020304" pitchFamily="18" charset="0"/>
                <a:cs typeface="Times New Roman" panose="02020603050405020304" pitchFamily="18" charset="0"/>
              </a:rPr>
              <a:t>Backhauls.</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problem can be divided into two independent CVRPs </a:t>
            </a:r>
            <a:endParaRPr lang="en-US"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a:latin typeface="Times New Roman" panose="02020603050405020304" pitchFamily="18" charset="0"/>
                <a:cs typeface="Times New Roman" panose="02020603050405020304" pitchFamily="18" charset="0"/>
              </a:rPr>
              <a:t>F</a:t>
            </a:r>
            <a:r>
              <a:rPr lang="en-US" dirty="0" smtClean="0">
                <a:latin typeface="Times New Roman" panose="02020603050405020304" pitchFamily="18" charset="0"/>
                <a:cs typeface="Times New Roman" panose="02020603050405020304" pitchFamily="18" charset="0"/>
              </a:rPr>
              <a:t>or </a:t>
            </a:r>
            <a:r>
              <a:rPr lang="en-US" dirty="0">
                <a:latin typeface="Times New Roman" panose="02020603050405020304" pitchFamily="18" charset="0"/>
                <a:cs typeface="Times New Roman" panose="02020603050405020304" pitchFamily="18" charset="0"/>
              </a:rPr>
              <a:t>the delivery (</a:t>
            </a:r>
            <a:r>
              <a:rPr lang="en-US" dirty="0" err="1">
                <a:latin typeface="Times New Roman" panose="02020603050405020304" pitchFamily="18" charset="0"/>
                <a:cs typeface="Times New Roman" panose="02020603050405020304" pitchFamily="18" charset="0"/>
              </a:rPr>
              <a:t>linehaul</a:t>
            </a:r>
            <a:r>
              <a:rPr lang="en-US" dirty="0" smtClean="0">
                <a:latin typeface="Times New Roman" panose="02020603050405020304" pitchFamily="18" charset="0"/>
                <a:cs typeface="Times New Roman" panose="02020603050405020304" pitchFamily="18" charset="0"/>
              </a:rPr>
              <a:t>) customers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For the </a:t>
            </a:r>
            <a:r>
              <a:rPr lang="en-US" dirty="0">
                <a:latin typeface="Times New Roman" panose="02020603050405020304" pitchFamily="18" charset="0"/>
                <a:cs typeface="Times New Roman" panose="02020603050405020304" pitchFamily="18" charset="0"/>
              </a:rPr>
              <a:t>pickup (backhaul) customers</a:t>
            </a:r>
          </a:p>
        </p:txBody>
      </p:sp>
      <p:sp>
        <p:nvSpPr>
          <p:cNvPr id="4" name="Slide Number Placeholder 3"/>
          <p:cNvSpPr>
            <a:spLocks noGrp="1"/>
          </p:cNvSpPr>
          <p:nvPr>
            <p:ph type="sldNum" sz="quarter" idx="12"/>
          </p:nvPr>
        </p:nvSpPr>
        <p:spPr/>
        <p:txBody>
          <a:bodyPr/>
          <a:lstStyle/>
          <a:p>
            <a:fld id="{1D4E0D87-66CC-4293-AC03-148E2413E4CA}" type="slidenum">
              <a:rPr lang="en-US" smtClean="0"/>
              <a:t>12</a:t>
            </a:fld>
            <a:endParaRPr lang="en-US"/>
          </a:p>
        </p:txBody>
      </p:sp>
    </p:spTree>
    <p:extLst>
      <p:ext uri="{BB962C8B-B14F-4D97-AF65-F5344CB8AC3E}">
        <p14:creationId xmlns:p14="http://schemas.microsoft.com/office/powerpoint/2010/main" val="534291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latin typeface="Times New Roman" panose="02020603050405020304" pitchFamily="18" charset="0"/>
                <a:cs typeface="Times New Roman" panose="02020603050405020304" pitchFamily="18" charset="0"/>
              </a:rPr>
              <a:t>Distance-Constrained VRP (DCVRP) </a:t>
            </a:r>
            <a:br>
              <a:rPr lang="en-IN" b="1" dirty="0">
                <a:latin typeface="Times New Roman" panose="02020603050405020304" pitchFamily="18" charset="0"/>
                <a:cs typeface="Times New Roman" panose="02020603050405020304" pitchFamily="18" charset="0"/>
              </a:rPr>
            </a:br>
            <a:endParaRPr lang="en-US" b="1"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non-negative demand is associated with each customer and the sum of demands on any vehicle route may not exceed the vehicle capacity</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length of each vehicle route consists of loading time at the depot, inter-customer travel times and service time at each customer</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total length of any vehicle route may not exceed the specified vehicle range.</a:t>
            </a:r>
          </a:p>
        </p:txBody>
      </p:sp>
      <p:sp>
        <p:nvSpPr>
          <p:cNvPr id="4" name="Slide Number Placeholder 3"/>
          <p:cNvSpPr>
            <a:spLocks noGrp="1"/>
          </p:cNvSpPr>
          <p:nvPr>
            <p:ph type="sldNum" sz="quarter" idx="12"/>
          </p:nvPr>
        </p:nvSpPr>
        <p:spPr/>
        <p:txBody>
          <a:bodyPr/>
          <a:lstStyle/>
          <a:p>
            <a:fld id="{1D4E0D87-66CC-4293-AC03-148E2413E4CA}" type="slidenum">
              <a:rPr lang="en-US" smtClean="0"/>
              <a:t>13</a:t>
            </a:fld>
            <a:endParaRPr lang="en-US"/>
          </a:p>
        </p:txBody>
      </p:sp>
    </p:spTree>
    <p:extLst>
      <p:ext uri="{BB962C8B-B14F-4D97-AF65-F5344CB8AC3E}">
        <p14:creationId xmlns:p14="http://schemas.microsoft.com/office/powerpoint/2010/main" val="2208792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Multi-depot Vehicle Routing Problem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multi-depot vehicle routing problem (MDVRP) arises as a </a:t>
            </a:r>
            <a:r>
              <a:rPr lang="en-US" dirty="0" smtClean="0">
                <a:latin typeface="Times New Roman" panose="02020603050405020304" pitchFamily="18" charset="0"/>
                <a:cs typeface="Times New Roman" panose="02020603050405020304" pitchFamily="18" charset="0"/>
              </a:rPr>
              <a:t>generalization </a:t>
            </a:r>
            <a:r>
              <a:rPr lang="en-US" dirty="0">
                <a:latin typeface="Times New Roman" panose="02020603050405020304" pitchFamily="18" charset="0"/>
                <a:cs typeface="Times New Roman" panose="02020603050405020304" pitchFamily="18" charset="0"/>
              </a:rPr>
              <a:t>of the vehicle routing problem (VRP</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where </a:t>
            </a:r>
            <a:r>
              <a:rPr lang="en-US" dirty="0">
                <a:latin typeface="Times New Roman" panose="02020603050405020304" pitchFamily="18" charset="0"/>
                <a:cs typeface="Times New Roman" panose="02020603050405020304" pitchFamily="18" charset="0"/>
              </a:rPr>
              <a:t>vehicles depart from and return to one of multiple depot locations.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Therefore</a:t>
            </a:r>
            <a:r>
              <a:rPr lang="en-US" dirty="0">
                <a:latin typeface="Times New Roman" panose="02020603050405020304" pitchFamily="18" charset="0"/>
                <a:cs typeface="Times New Roman" panose="02020603050405020304" pitchFamily="18" charset="0"/>
              </a:rPr>
              <a:t>, besides the definition of the vehicles’ routes, it is also necessary to decide from which depot the customers are visited</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MDVRP simultaneously defines the service areas of each depot and establishes the associated vehicle routes. </a:t>
            </a:r>
          </a:p>
        </p:txBody>
      </p:sp>
      <p:sp>
        <p:nvSpPr>
          <p:cNvPr id="4" name="Slide Number Placeholder 3"/>
          <p:cNvSpPr>
            <a:spLocks noGrp="1"/>
          </p:cNvSpPr>
          <p:nvPr>
            <p:ph type="sldNum" sz="quarter" idx="12"/>
          </p:nvPr>
        </p:nvSpPr>
        <p:spPr/>
        <p:txBody>
          <a:bodyPr/>
          <a:lstStyle/>
          <a:p>
            <a:fld id="{1D4E0D87-66CC-4293-AC03-148E2413E4CA}" type="slidenum">
              <a:rPr lang="en-US" smtClean="0"/>
              <a:t>14</a:t>
            </a:fld>
            <a:endParaRPr lang="en-US"/>
          </a:p>
        </p:txBody>
      </p:sp>
    </p:spTree>
    <p:extLst>
      <p:ext uri="{BB962C8B-B14F-4D97-AF65-F5344CB8AC3E}">
        <p14:creationId xmlns:p14="http://schemas.microsoft.com/office/powerpoint/2010/main" val="3674565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solidFill>
                  <a:srgbClr val="C00000"/>
                </a:solidFill>
                <a:latin typeface="Times New Roman" pitchFamily="18" charset="0"/>
                <a:cs typeface="Times New Roman" pitchFamily="18" charset="0"/>
              </a:rPr>
              <a:t>Multi depot vehicle routing Problem </a:t>
            </a:r>
            <a:endParaRPr lang="en-US" sz="3200"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Proposed a model for </a:t>
            </a:r>
            <a:r>
              <a:rPr lang="en-GB" sz="1800" dirty="0">
                <a:latin typeface="Times New Roman" pitchFamily="18" charset="0"/>
                <a:cs typeface="Times New Roman" pitchFamily="18" charset="0"/>
              </a:rPr>
              <a:t>The multi-objective, multi-depot vehicle routing problem with simultaneous deliveries and pickups </a:t>
            </a:r>
            <a:endParaRPr lang="en-GB" sz="1800" dirty="0" smtClean="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grpSp>
        <p:nvGrpSpPr>
          <p:cNvPr id="4" name="Canvas 8"/>
          <p:cNvGrpSpPr/>
          <p:nvPr/>
        </p:nvGrpSpPr>
        <p:grpSpPr>
          <a:xfrm>
            <a:off x="1113881" y="2696313"/>
            <a:ext cx="5753100" cy="2908993"/>
            <a:chOff x="0" y="0"/>
            <a:chExt cx="5753100" cy="2908993"/>
          </a:xfrm>
        </p:grpSpPr>
        <p:sp>
          <p:nvSpPr>
            <p:cNvPr id="5" name="Rectangle 4"/>
            <p:cNvSpPr/>
            <p:nvPr/>
          </p:nvSpPr>
          <p:spPr>
            <a:xfrm>
              <a:off x="0" y="0"/>
              <a:ext cx="5753100" cy="2908300"/>
            </a:xfrm>
            <a:prstGeom prst="rect">
              <a:avLst/>
            </a:prstGeom>
          </p:spPr>
        </p:sp>
        <p:sp>
          <p:nvSpPr>
            <p:cNvPr id="6" name="Text Box 11"/>
            <p:cNvSpPr txBox="1"/>
            <p:nvPr/>
          </p:nvSpPr>
          <p:spPr>
            <a:xfrm>
              <a:off x="762000" y="1127819"/>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a:t>
              </a:r>
              <a:endParaRPr lang="en-US" sz="1000">
                <a:effectLst/>
                <a:latin typeface="Times New Roman"/>
                <a:ea typeface="SimSun"/>
              </a:endParaRPr>
            </a:p>
          </p:txBody>
        </p:sp>
        <p:sp>
          <p:nvSpPr>
            <p:cNvPr id="7" name="Text Box 12"/>
            <p:cNvSpPr txBox="1"/>
            <p:nvPr/>
          </p:nvSpPr>
          <p:spPr>
            <a:xfrm>
              <a:off x="409575" y="28961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000">
                <a:effectLst/>
                <a:latin typeface="Times New Roman"/>
                <a:ea typeface="SimSun"/>
              </a:endParaRPr>
            </a:p>
          </p:txBody>
        </p:sp>
        <p:sp>
          <p:nvSpPr>
            <p:cNvPr id="8" name="Text Box 12"/>
            <p:cNvSpPr txBox="1"/>
            <p:nvPr/>
          </p:nvSpPr>
          <p:spPr>
            <a:xfrm>
              <a:off x="19050" y="6791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C4</a:t>
              </a:r>
              <a:endParaRPr lang="en-US" sz="1200">
                <a:effectLst/>
                <a:latin typeface="Times New Roman"/>
                <a:ea typeface="PMingLiU"/>
              </a:endParaRPr>
            </a:p>
          </p:txBody>
        </p:sp>
        <p:sp>
          <p:nvSpPr>
            <p:cNvPr id="9" name="Text Box 12"/>
            <p:cNvSpPr txBox="1"/>
            <p:nvPr/>
          </p:nvSpPr>
          <p:spPr>
            <a:xfrm>
              <a:off x="1037250" y="28961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C2</a:t>
              </a:r>
              <a:endParaRPr lang="en-US" sz="1200">
                <a:effectLst/>
                <a:latin typeface="Times New Roman"/>
                <a:ea typeface="PMingLiU"/>
              </a:endParaRPr>
            </a:p>
          </p:txBody>
        </p:sp>
        <p:sp>
          <p:nvSpPr>
            <p:cNvPr id="10" name="Text Box 12"/>
            <p:cNvSpPr txBox="1"/>
            <p:nvPr/>
          </p:nvSpPr>
          <p:spPr>
            <a:xfrm>
              <a:off x="180000" y="1384019"/>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C5</a:t>
              </a:r>
              <a:endParaRPr lang="en-US" sz="1200">
                <a:effectLst/>
                <a:latin typeface="Times New Roman"/>
                <a:ea typeface="PMingLiU"/>
              </a:endParaRPr>
            </a:p>
          </p:txBody>
        </p:sp>
        <p:sp>
          <p:nvSpPr>
            <p:cNvPr id="11" name="Text Box 12"/>
            <p:cNvSpPr txBox="1"/>
            <p:nvPr/>
          </p:nvSpPr>
          <p:spPr>
            <a:xfrm>
              <a:off x="680380"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C6</a:t>
              </a:r>
              <a:endParaRPr lang="en-US" sz="1200">
                <a:effectLst/>
                <a:latin typeface="Times New Roman"/>
                <a:ea typeface="PMingLiU"/>
              </a:endParaRPr>
            </a:p>
          </p:txBody>
        </p:sp>
        <p:sp>
          <p:nvSpPr>
            <p:cNvPr id="12" name="Text Box 12"/>
            <p:cNvSpPr txBox="1"/>
            <p:nvPr/>
          </p:nvSpPr>
          <p:spPr>
            <a:xfrm>
              <a:off x="1343025"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C7</a:t>
              </a:r>
              <a:endParaRPr lang="en-US" sz="1200">
                <a:effectLst/>
                <a:latin typeface="Times New Roman"/>
                <a:ea typeface="PMingLiU"/>
              </a:endParaRPr>
            </a:p>
          </p:txBody>
        </p:sp>
        <p:sp>
          <p:nvSpPr>
            <p:cNvPr id="13" name="Text Box 12"/>
            <p:cNvSpPr txBox="1"/>
            <p:nvPr/>
          </p:nvSpPr>
          <p:spPr>
            <a:xfrm>
              <a:off x="1680845" y="6029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C3</a:t>
              </a:r>
              <a:endParaRPr lang="en-US" sz="1200">
                <a:effectLst/>
                <a:latin typeface="Times New Roman"/>
                <a:ea typeface="PMingLiU"/>
              </a:endParaRPr>
            </a:p>
          </p:txBody>
        </p:sp>
        <p:sp>
          <p:nvSpPr>
            <p:cNvPr id="14" name="Text Box 12"/>
            <p:cNvSpPr txBox="1"/>
            <p:nvPr/>
          </p:nvSpPr>
          <p:spPr>
            <a:xfrm>
              <a:off x="1674790" y="1298293"/>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C8</a:t>
              </a:r>
              <a:endParaRPr lang="en-US" sz="1200">
                <a:effectLst/>
                <a:latin typeface="Times New Roman"/>
                <a:ea typeface="PMingLiU"/>
              </a:endParaRPr>
            </a:p>
          </p:txBody>
        </p:sp>
        <p:cxnSp>
          <p:nvCxnSpPr>
            <p:cNvPr id="15" name="Straight Arrow Connector 14"/>
            <p:cNvCxnSpPr>
              <a:stCxn id="6" idx="1"/>
              <a:endCxn id="8" idx="3"/>
            </p:cNvCxnSpPr>
            <p:nvPr/>
          </p:nvCxnSpPr>
          <p:spPr>
            <a:xfrm flipH="1" flipV="1">
              <a:off x="356870" y="807756"/>
              <a:ext cx="405130" cy="4438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0"/>
              <a:endCxn id="7" idx="1"/>
            </p:cNvCxnSpPr>
            <p:nvPr/>
          </p:nvCxnSpPr>
          <p:spPr>
            <a:xfrm flipV="1">
              <a:off x="187960" y="418206"/>
              <a:ext cx="221615" cy="2609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9" idx="1"/>
            </p:cNvCxnSpPr>
            <p:nvPr/>
          </p:nvCxnSpPr>
          <p:spPr>
            <a:xfrm>
              <a:off x="762000" y="418206"/>
              <a:ext cx="27525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6" idx="0"/>
            </p:cNvCxnSpPr>
            <p:nvPr/>
          </p:nvCxnSpPr>
          <p:spPr>
            <a:xfrm flipH="1">
              <a:off x="1057275" y="546793"/>
              <a:ext cx="161925" cy="5810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1"/>
            </p:cNvCxnSpPr>
            <p:nvPr/>
          </p:nvCxnSpPr>
          <p:spPr>
            <a:xfrm flipH="1">
              <a:off x="356870" y="1251644"/>
              <a:ext cx="405130" cy="1238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1" idx="1"/>
            </p:cNvCxnSpPr>
            <p:nvPr/>
          </p:nvCxnSpPr>
          <p:spPr>
            <a:xfrm>
              <a:off x="356870" y="1641194"/>
              <a:ext cx="323510" cy="3857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1" idx="0"/>
              <a:endCxn id="6" idx="2"/>
            </p:cNvCxnSpPr>
            <p:nvPr/>
          </p:nvCxnSpPr>
          <p:spPr>
            <a:xfrm flipV="1">
              <a:off x="849290" y="1375469"/>
              <a:ext cx="207985" cy="5228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2" idx="0"/>
            </p:cNvCxnSpPr>
            <p:nvPr/>
          </p:nvCxnSpPr>
          <p:spPr>
            <a:xfrm>
              <a:off x="1057275" y="1384019"/>
              <a:ext cx="454660" cy="51434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4" idx="2"/>
            </p:cNvCxnSpPr>
            <p:nvPr/>
          </p:nvCxnSpPr>
          <p:spPr>
            <a:xfrm flipV="1">
              <a:off x="1511935" y="1555468"/>
              <a:ext cx="331765"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0"/>
            </p:cNvCxnSpPr>
            <p:nvPr/>
          </p:nvCxnSpPr>
          <p:spPr>
            <a:xfrm flipV="1">
              <a:off x="1843700" y="860143"/>
              <a:ext cx="0" cy="4381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3" idx="1"/>
              <a:endCxn id="6" idx="0"/>
            </p:cNvCxnSpPr>
            <p:nvPr/>
          </p:nvCxnSpPr>
          <p:spPr>
            <a:xfrm flipH="1">
              <a:off x="1057275" y="731556"/>
              <a:ext cx="623570" cy="3962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 Box 32"/>
            <p:cNvSpPr txBox="1"/>
            <p:nvPr/>
          </p:nvSpPr>
          <p:spPr>
            <a:xfrm>
              <a:off x="438150" y="807756"/>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000">
                <a:effectLst/>
                <a:latin typeface="Times New Roman"/>
                <a:ea typeface="SimSun"/>
              </a:endParaRPr>
            </a:p>
          </p:txBody>
        </p:sp>
        <p:sp>
          <p:nvSpPr>
            <p:cNvPr id="27" name="Text Box 32"/>
            <p:cNvSpPr txBox="1"/>
            <p:nvPr/>
          </p:nvSpPr>
          <p:spPr>
            <a:xfrm>
              <a:off x="19050" y="31721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28" name="Text Box 32"/>
            <p:cNvSpPr txBox="1"/>
            <p:nvPr/>
          </p:nvSpPr>
          <p:spPr>
            <a:xfrm>
              <a:off x="737870" y="21818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29" name="Text Box 32"/>
            <p:cNvSpPr txBox="1"/>
            <p:nvPr/>
          </p:nvSpPr>
          <p:spPr>
            <a:xfrm>
              <a:off x="849290" y="6791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30" name="Text Box 32"/>
            <p:cNvSpPr txBox="1"/>
            <p:nvPr/>
          </p:nvSpPr>
          <p:spPr>
            <a:xfrm>
              <a:off x="279695" y="110681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1" name="Text Box 32"/>
            <p:cNvSpPr txBox="1"/>
            <p:nvPr/>
          </p:nvSpPr>
          <p:spPr>
            <a:xfrm>
              <a:off x="180000" y="17554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2" name="Text Box 32"/>
            <p:cNvSpPr txBox="1"/>
            <p:nvPr/>
          </p:nvSpPr>
          <p:spPr>
            <a:xfrm>
              <a:off x="603545" y="1555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3" name="Text Box 32"/>
            <p:cNvSpPr txBox="1"/>
            <p:nvPr/>
          </p:nvSpPr>
          <p:spPr>
            <a:xfrm>
              <a:off x="1219200" y="144116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4" name="Text Box 32"/>
            <p:cNvSpPr txBox="1"/>
            <p:nvPr/>
          </p:nvSpPr>
          <p:spPr>
            <a:xfrm>
              <a:off x="1843700" y="100778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5" name="Text Box 32"/>
            <p:cNvSpPr txBox="1"/>
            <p:nvPr/>
          </p:nvSpPr>
          <p:spPr>
            <a:xfrm>
              <a:off x="1228725" y="6400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6" name="Text Box 66"/>
            <p:cNvSpPr txBox="1"/>
            <p:nvPr/>
          </p:nvSpPr>
          <p:spPr>
            <a:xfrm>
              <a:off x="279695" y="2480368"/>
              <a:ext cx="1501479" cy="4286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GB" sz="1000">
                  <a:effectLst/>
                  <a:latin typeface="Times New Roman"/>
                  <a:ea typeface="SimSun"/>
                </a:rPr>
                <a:t>(a)Classical Vehicle Routing Problem</a:t>
              </a:r>
              <a:endParaRPr lang="en-US" sz="1000">
                <a:effectLst/>
                <a:latin typeface="Times New Roman"/>
                <a:ea typeface="SimSun"/>
              </a:endParaRPr>
            </a:p>
          </p:txBody>
        </p:sp>
        <p:sp>
          <p:nvSpPr>
            <p:cNvPr id="37" name="Text Box 11"/>
            <p:cNvSpPr txBox="1"/>
            <p:nvPr/>
          </p:nvSpPr>
          <p:spPr>
            <a:xfrm>
              <a:off x="4456725" y="1126844"/>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Depot2</a:t>
              </a:r>
              <a:endParaRPr lang="en-US" sz="1200">
                <a:effectLst/>
                <a:latin typeface="Times New Roman"/>
                <a:ea typeface="PMingLiU"/>
              </a:endParaRPr>
            </a:p>
          </p:txBody>
        </p:sp>
        <p:sp>
          <p:nvSpPr>
            <p:cNvPr id="38" name="Text Box 11"/>
            <p:cNvSpPr txBox="1"/>
            <p:nvPr/>
          </p:nvSpPr>
          <p:spPr>
            <a:xfrm>
              <a:off x="3189900" y="1155419"/>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Depot1</a:t>
              </a:r>
              <a:endParaRPr lang="en-US" sz="1200">
                <a:effectLst/>
                <a:latin typeface="Times New Roman"/>
                <a:ea typeface="PMingLiU"/>
              </a:endParaRPr>
            </a:p>
          </p:txBody>
        </p:sp>
        <p:sp>
          <p:nvSpPr>
            <p:cNvPr id="39" name="Text Box 12"/>
            <p:cNvSpPr txBox="1"/>
            <p:nvPr/>
          </p:nvSpPr>
          <p:spPr>
            <a:xfrm>
              <a:off x="2774270"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200">
                <a:effectLst/>
                <a:latin typeface="Times New Roman"/>
                <a:ea typeface="PMingLiU"/>
              </a:endParaRPr>
            </a:p>
          </p:txBody>
        </p:sp>
        <p:sp>
          <p:nvSpPr>
            <p:cNvPr id="40" name="Text Box 12"/>
            <p:cNvSpPr txBox="1"/>
            <p:nvPr/>
          </p:nvSpPr>
          <p:spPr>
            <a:xfrm>
              <a:off x="2446950" y="1144919"/>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dirty="0">
                  <a:effectLst/>
                  <a:latin typeface="Times New Roman"/>
                  <a:ea typeface="SimSun"/>
                </a:rPr>
                <a:t>C3</a:t>
              </a:r>
              <a:endParaRPr lang="en-US" sz="1200" dirty="0">
                <a:effectLst/>
                <a:latin typeface="Times New Roman"/>
                <a:ea typeface="PMingLiU"/>
              </a:endParaRPr>
            </a:p>
          </p:txBody>
        </p:sp>
        <p:sp>
          <p:nvSpPr>
            <p:cNvPr id="41" name="Text Box 12"/>
            <p:cNvSpPr txBox="1"/>
            <p:nvPr/>
          </p:nvSpPr>
          <p:spPr>
            <a:xfrm>
              <a:off x="2784770"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C4</a:t>
              </a:r>
              <a:endParaRPr lang="en-US" sz="1200">
                <a:effectLst/>
                <a:latin typeface="Times New Roman"/>
                <a:ea typeface="PMingLiU"/>
              </a:endParaRPr>
            </a:p>
          </p:txBody>
        </p:sp>
        <p:sp>
          <p:nvSpPr>
            <p:cNvPr id="42" name="Text Box 12"/>
            <p:cNvSpPr txBox="1"/>
            <p:nvPr/>
          </p:nvSpPr>
          <p:spPr>
            <a:xfrm>
              <a:off x="3442630" y="1876394"/>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C5</a:t>
              </a:r>
              <a:endParaRPr lang="en-US" sz="1200">
                <a:effectLst/>
                <a:latin typeface="Times New Roman"/>
                <a:ea typeface="PMingLiU"/>
              </a:endParaRPr>
            </a:p>
          </p:txBody>
        </p:sp>
        <p:sp>
          <p:nvSpPr>
            <p:cNvPr id="43" name="Text Box 12"/>
            <p:cNvSpPr txBox="1"/>
            <p:nvPr/>
          </p:nvSpPr>
          <p:spPr>
            <a:xfrm>
              <a:off x="3551850" y="5057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C2</a:t>
              </a:r>
              <a:endParaRPr lang="en-US" sz="1200">
                <a:effectLst/>
                <a:latin typeface="Times New Roman"/>
                <a:ea typeface="PMingLiU"/>
              </a:endParaRPr>
            </a:p>
          </p:txBody>
        </p:sp>
        <p:sp>
          <p:nvSpPr>
            <p:cNvPr id="44" name="Text Box 12"/>
            <p:cNvSpPr txBox="1"/>
            <p:nvPr/>
          </p:nvSpPr>
          <p:spPr>
            <a:xfrm>
              <a:off x="3990000" y="1608719"/>
              <a:ext cx="4013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C11</a:t>
              </a:r>
              <a:endParaRPr lang="en-US" sz="1200">
                <a:effectLst/>
                <a:latin typeface="Times New Roman"/>
                <a:ea typeface="PMingLiU"/>
              </a:endParaRPr>
            </a:p>
          </p:txBody>
        </p:sp>
        <p:sp>
          <p:nvSpPr>
            <p:cNvPr id="45" name="Text Box 12"/>
            <p:cNvSpPr txBox="1"/>
            <p:nvPr/>
          </p:nvSpPr>
          <p:spPr>
            <a:xfrm>
              <a:off x="5323500" y="1135394"/>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C9</a:t>
              </a:r>
              <a:endParaRPr lang="en-US" sz="1200">
                <a:effectLst/>
                <a:latin typeface="Times New Roman"/>
                <a:ea typeface="PMingLiU"/>
              </a:endParaRPr>
            </a:p>
          </p:txBody>
        </p:sp>
        <p:sp>
          <p:nvSpPr>
            <p:cNvPr id="46" name="Text Box 12"/>
            <p:cNvSpPr txBox="1"/>
            <p:nvPr/>
          </p:nvSpPr>
          <p:spPr>
            <a:xfrm>
              <a:off x="5094900"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C7</a:t>
              </a:r>
              <a:endParaRPr lang="en-US" sz="1200">
                <a:effectLst/>
                <a:latin typeface="Times New Roman"/>
                <a:ea typeface="PMingLiU"/>
              </a:endParaRPr>
            </a:p>
          </p:txBody>
        </p:sp>
        <p:sp>
          <p:nvSpPr>
            <p:cNvPr id="47" name="Text Box 12"/>
            <p:cNvSpPr txBox="1"/>
            <p:nvPr/>
          </p:nvSpPr>
          <p:spPr>
            <a:xfrm>
              <a:off x="4456725"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C6</a:t>
              </a:r>
              <a:endParaRPr lang="en-US" sz="1200">
                <a:effectLst/>
                <a:latin typeface="Times New Roman"/>
                <a:ea typeface="PMingLiU"/>
              </a:endParaRPr>
            </a:p>
          </p:txBody>
        </p:sp>
        <p:sp>
          <p:nvSpPr>
            <p:cNvPr id="48" name="Text Box 12"/>
            <p:cNvSpPr txBox="1"/>
            <p:nvPr/>
          </p:nvSpPr>
          <p:spPr>
            <a:xfrm>
              <a:off x="4985680" y="2026956"/>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C8</a:t>
              </a:r>
              <a:endParaRPr lang="en-US" sz="1200">
                <a:effectLst/>
                <a:latin typeface="Times New Roman"/>
                <a:ea typeface="PMingLiU"/>
              </a:endParaRPr>
            </a:p>
          </p:txBody>
        </p:sp>
        <p:sp>
          <p:nvSpPr>
            <p:cNvPr id="49" name="Text Box 12"/>
            <p:cNvSpPr txBox="1"/>
            <p:nvPr/>
          </p:nvSpPr>
          <p:spPr>
            <a:xfrm>
              <a:off x="3990000" y="935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200">
                <a:effectLst/>
                <a:latin typeface="Times New Roman"/>
                <a:ea typeface="PMingLiU"/>
              </a:endParaRPr>
            </a:p>
          </p:txBody>
        </p:sp>
        <p:sp>
          <p:nvSpPr>
            <p:cNvPr id="50" name="Text Box 12"/>
            <p:cNvSpPr txBox="1"/>
            <p:nvPr/>
          </p:nvSpPr>
          <p:spPr>
            <a:xfrm>
              <a:off x="4456725" y="2025981"/>
              <a:ext cx="4013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C10</a:t>
              </a:r>
              <a:endParaRPr lang="en-US" sz="1200">
                <a:effectLst/>
                <a:latin typeface="Times New Roman"/>
                <a:ea typeface="PMingLiU"/>
              </a:endParaRPr>
            </a:p>
          </p:txBody>
        </p:sp>
        <p:cxnSp>
          <p:nvCxnSpPr>
            <p:cNvPr id="51" name="Straight Arrow Connector 50"/>
            <p:cNvCxnSpPr>
              <a:stCxn id="38" idx="1"/>
              <a:endCxn id="40" idx="3"/>
            </p:cNvCxnSpPr>
            <p:nvPr/>
          </p:nvCxnSpPr>
          <p:spPr>
            <a:xfrm flipH="1" flipV="1">
              <a:off x="2784770" y="1273507"/>
              <a:ext cx="405130" cy="57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0" idx="0"/>
            </p:cNvCxnSpPr>
            <p:nvPr/>
          </p:nvCxnSpPr>
          <p:spPr>
            <a:xfrm flipV="1">
              <a:off x="2615860" y="546793"/>
              <a:ext cx="158410" cy="5981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9" idx="3"/>
              <a:endCxn id="43" idx="1"/>
            </p:cNvCxnSpPr>
            <p:nvPr/>
          </p:nvCxnSpPr>
          <p:spPr>
            <a:xfrm>
              <a:off x="3112090" y="602969"/>
              <a:ext cx="439760" cy="313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43" idx="2"/>
              <a:endCxn id="38" idx="0"/>
            </p:cNvCxnSpPr>
            <p:nvPr/>
          </p:nvCxnSpPr>
          <p:spPr>
            <a:xfrm flipH="1">
              <a:off x="3485175" y="762943"/>
              <a:ext cx="235585" cy="3924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41" idx="0"/>
            </p:cNvCxnSpPr>
            <p:nvPr/>
          </p:nvCxnSpPr>
          <p:spPr>
            <a:xfrm flipH="1">
              <a:off x="2953680" y="1403069"/>
              <a:ext cx="531495" cy="4952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1" idx="3"/>
              <a:endCxn id="42" idx="1"/>
            </p:cNvCxnSpPr>
            <p:nvPr/>
          </p:nvCxnSpPr>
          <p:spPr>
            <a:xfrm flipV="1">
              <a:off x="3122590" y="2004982"/>
              <a:ext cx="320040" cy="2197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42" idx="0"/>
              <a:endCxn id="38" idx="2"/>
            </p:cNvCxnSpPr>
            <p:nvPr/>
          </p:nvCxnSpPr>
          <p:spPr>
            <a:xfrm flipH="1" flipV="1">
              <a:off x="3485175" y="1403069"/>
              <a:ext cx="126365" cy="4733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37" idx="1"/>
              <a:endCxn id="49" idx="3"/>
            </p:cNvCxnSpPr>
            <p:nvPr/>
          </p:nvCxnSpPr>
          <p:spPr>
            <a:xfrm flipH="1" flipV="1">
              <a:off x="4327820" y="1063956"/>
              <a:ext cx="128905" cy="1867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9" idx="0"/>
            </p:cNvCxnSpPr>
            <p:nvPr/>
          </p:nvCxnSpPr>
          <p:spPr>
            <a:xfrm flipV="1">
              <a:off x="4158910" y="546793"/>
              <a:ext cx="297815" cy="3885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7" idx="3"/>
              <a:endCxn id="46" idx="1"/>
            </p:cNvCxnSpPr>
            <p:nvPr/>
          </p:nvCxnSpPr>
          <p:spPr>
            <a:xfrm>
              <a:off x="4794545" y="602969"/>
              <a:ext cx="30035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45" idx="0"/>
            </p:cNvCxnSpPr>
            <p:nvPr/>
          </p:nvCxnSpPr>
          <p:spPr>
            <a:xfrm>
              <a:off x="5323500" y="731556"/>
              <a:ext cx="168910" cy="4038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37" idx="3"/>
            </p:cNvCxnSpPr>
            <p:nvPr/>
          </p:nvCxnSpPr>
          <p:spPr>
            <a:xfrm flipH="1" flipV="1">
              <a:off x="5047275" y="1250669"/>
              <a:ext cx="276225" cy="285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37" idx="2"/>
            </p:cNvCxnSpPr>
            <p:nvPr/>
          </p:nvCxnSpPr>
          <p:spPr>
            <a:xfrm flipH="1">
              <a:off x="4105275" y="1374494"/>
              <a:ext cx="646725" cy="2342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4" idx="2"/>
              <a:endCxn id="50" idx="1"/>
            </p:cNvCxnSpPr>
            <p:nvPr/>
          </p:nvCxnSpPr>
          <p:spPr>
            <a:xfrm>
              <a:off x="4158910" y="1865894"/>
              <a:ext cx="297815" cy="2886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0" idx="3"/>
              <a:endCxn id="48" idx="1"/>
            </p:cNvCxnSpPr>
            <p:nvPr/>
          </p:nvCxnSpPr>
          <p:spPr>
            <a:xfrm>
              <a:off x="4794545" y="2154569"/>
              <a:ext cx="191135" cy="9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 Box 66"/>
            <p:cNvSpPr txBox="1"/>
            <p:nvPr/>
          </p:nvSpPr>
          <p:spPr>
            <a:xfrm>
              <a:off x="3231470" y="2431769"/>
              <a:ext cx="1501140" cy="4286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GB" sz="1000">
                  <a:effectLst/>
                  <a:latin typeface="Times New Roman"/>
                  <a:ea typeface="SimSun"/>
                </a:rPr>
                <a:t>(b)Multi-depot Vehicle Routing Problem</a:t>
              </a:r>
              <a:endParaRPr lang="en-US" sz="1200">
                <a:effectLst/>
                <a:latin typeface="Times New Roman"/>
                <a:ea typeface="PMingLiU"/>
              </a:endParaRPr>
            </a:p>
          </p:txBody>
        </p:sp>
        <p:sp>
          <p:nvSpPr>
            <p:cNvPr id="67" name="Text Box 32"/>
            <p:cNvSpPr txBox="1"/>
            <p:nvPr/>
          </p:nvSpPr>
          <p:spPr>
            <a:xfrm>
              <a:off x="2351700" y="78101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68" name="Text Box 32"/>
            <p:cNvSpPr txBox="1"/>
            <p:nvPr/>
          </p:nvSpPr>
          <p:spPr>
            <a:xfrm>
              <a:off x="3132115" y="36484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69" name="Text Box 32"/>
            <p:cNvSpPr txBox="1"/>
            <p:nvPr/>
          </p:nvSpPr>
          <p:spPr>
            <a:xfrm>
              <a:off x="2817790" y="104014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70" name="Text Box 32"/>
            <p:cNvSpPr txBox="1"/>
            <p:nvPr/>
          </p:nvSpPr>
          <p:spPr>
            <a:xfrm>
              <a:off x="3228000" y="7990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71" name="Text Box 32"/>
            <p:cNvSpPr txBox="1"/>
            <p:nvPr/>
          </p:nvSpPr>
          <p:spPr>
            <a:xfrm>
              <a:off x="2827315" y="153544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2" name="Text Box 32"/>
            <p:cNvSpPr txBox="1"/>
            <p:nvPr/>
          </p:nvSpPr>
          <p:spPr>
            <a:xfrm>
              <a:off x="3132115" y="215456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3" name="Text Box 32"/>
            <p:cNvSpPr txBox="1"/>
            <p:nvPr/>
          </p:nvSpPr>
          <p:spPr>
            <a:xfrm>
              <a:off x="3551850" y="1555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4" name="Text Box 32"/>
            <p:cNvSpPr txBox="1"/>
            <p:nvPr/>
          </p:nvSpPr>
          <p:spPr>
            <a:xfrm>
              <a:off x="4013495" y="5809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5" name="Text Box 32"/>
            <p:cNvSpPr txBox="1"/>
            <p:nvPr/>
          </p:nvSpPr>
          <p:spPr>
            <a:xfrm>
              <a:off x="4428150" y="1534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sp>
          <p:nvSpPr>
            <p:cNvPr id="76" name="Text Box 32"/>
            <p:cNvSpPr txBox="1"/>
            <p:nvPr/>
          </p:nvSpPr>
          <p:spPr>
            <a:xfrm>
              <a:off x="4771050" y="43433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7" name="Text Box 32"/>
            <p:cNvSpPr txBox="1"/>
            <p:nvPr/>
          </p:nvSpPr>
          <p:spPr>
            <a:xfrm>
              <a:off x="5047275" y="8305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8" name="Text Box 32"/>
            <p:cNvSpPr txBox="1"/>
            <p:nvPr/>
          </p:nvSpPr>
          <p:spPr>
            <a:xfrm>
              <a:off x="5009175" y="130684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cxnSp>
          <p:nvCxnSpPr>
            <p:cNvPr id="79" name="Straight Arrow Connector 78"/>
            <p:cNvCxnSpPr>
              <a:stCxn id="48" idx="0"/>
            </p:cNvCxnSpPr>
            <p:nvPr/>
          </p:nvCxnSpPr>
          <p:spPr>
            <a:xfrm flipH="1" flipV="1">
              <a:off x="4752000" y="1384019"/>
              <a:ext cx="402590" cy="6429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Text Box 32"/>
            <p:cNvSpPr txBox="1"/>
            <p:nvPr/>
          </p:nvSpPr>
          <p:spPr>
            <a:xfrm>
              <a:off x="3990000" y="2026956"/>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sp>
          <p:nvSpPr>
            <p:cNvPr id="81" name="Text Box 32"/>
            <p:cNvSpPr txBox="1"/>
            <p:nvPr/>
          </p:nvSpPr>
          <p:spPr>
            <a:xfrm>
              <a:off x="4985680" y="164119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grpSp>
      <p:sp>
        <p:nvSpPr>
          <p:cNvPr id="82" name="Slide Number Placeholder 81"/>
          <p:cNvSpPr>
            <a:spLocks noGrp="1"/>
          </p:cNvSpPr>
          <p:nvPr>
            <p:ph type="sldNum" sz="quarter" idx="12"/>
          </p:nvPr>
        </p:nvSpPr>
        <p:spPr/>
        <p:txBody>
          <a:bodyPr/>
          <a:lstStyle/>
          <a:p>
            <a:fld id="{1D4E0D87-66CC-4293-AC03-148E2413E4CA}" type="slidenum">
              <a:rPr lang="en-US" smtClean="0"/>
              <a:t>15</a:t>
            </a:fld>
            <a:endParaRPr lang="en-US"/>
          </a:p>
        </p:txBody>
      </p:sp>
    </p:spTree>
    <p:extLst>
      <p:ext uri="{BB962C8B-B14F-4D97-AF65-F5344CB8AC3E}">
        <p14:creationId xmlns:p14="http://schemas.microsoft.com/office/powerpoint/2010/main" val="724922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solidFill>
                  <a:srgbClr val="C00000"/>
                </a:solidFill>
                <a:latin typeface="Times New Roman" pitchFamily="18" charset="0"/>
                <a:cs typeface="Times New Roman" pitchFamily="18" charset="0"/>
              </a:rPr>
              <a:t>Multi </a:t>
            </a:r>
            <a:r>
              <a:rPr lang="en-US" sz="3200" b="1" dirty="0">
                <a:solidFill>
                  <a:srgbClr val="C00000"/>
                </a:solidFill>
                <a:latin typeface="Times New Roman" pitchFamily="18" charset="0"/>
                <a:cs typeface="Times New Roman" pitchFamily="18" charset="0"/>
              </a:rPr>
              <a:t>depot vehicle routing Problem </a:t>
            </a:r>
            <a:endParaRPr lang="en-US" sz="3200" b="1" dirty="0">
              <a:solidFill>
                <a:srgbClr val="C00000"/>
              </a:solidFill>
            </a:endParaRPr>
          </a:p>
        </p:txBody>
      </p:sp>
      <p:sp>
        <p:nvSpPr>
          <p:cNvPr id="3" name="Content Placeholder 2"/>
          <p:cNvSpPr>
            <a:spLocks noGrp="1"/>
          </p:cNvSpPr>
          <p:nvPr>
            <p:ph idx="1"/>
          </p:nvPr>
        </p:nvSpPr>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484" y="1752600"/>
            <a:ext cx="4447316" cy="114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971800"/>
            <a:ext cx="46482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1D4E0D87-66CC-4293-AC03-148E2413E4CA}" type="slidenum">
              <a:rPr lang="en-US" smtClean="0"/>
              <a:t>16</a:t>
            </a:fld>
            <a:endParaRPr lang="en-US"/>
          </a:p>
        </p:txBody>
      </p:sp>
    </p:spTree>
    <p:extLst>
      <p:ext uri="{BB962C8B-B14F-4D97-AF65-F5344CB8AC3E}">
        <p14:creationId xmlns:p14="http://schemas.microsoft.com/office/powerpoint/2010/main" val="2094482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Split Delivery Vehicle Routing Problem (SDVRP)</a:t>
            </a:r>
            <a:endParaRPr lang="en-US" b="1"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Split Delivery Vehicle Routing Problem (SDVRP) is a relaxation of the Capacitated Vehicle Routing Problem (CVRP) where each customer can be visited more than once</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17</a:t>
            </a:fld>
            <a:endParaRPr lang="en-US"/>
          </a:p>
        </p:txBody>
      </p:sp>
    </p:spTree>
    <p:extLst>
      <p:ext uri="{BB962C8B-B14F-4D97-AF65-F5344CB8AC3E}">
        <p14:creationId xmlns:p14="http://schemas.microsoft.com/office/powerpoint/2010/main" val="3538215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Stochastic </a:t>
            </a:r>
            <a:r>
              <a:rPr lang="en-US" b="1" dirty="0" smtClean="0">
                <a:latin typeface="Times New Roman" panose="02020603050405020304" pitchFamily="18" charset="0"/>
                <a:cs typeface="Times New Roman" panose="02020603050405020304" pitchFamily="18" charset="0"/>
              </a:rPr>
              <a:t>VRP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Stochastic VRP (SVRP) are VRPs where one or several components of the problem are random.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Three </a:t>
            </a:r>
            <a:r>
              <a:rPr lang="en-US" dirty="0">
                <a:latin typeface="Times New Roman" panose="02020603050405020304" pitchFamily="18" charset="0"/>
                <a:cs typeface="Times New Roman" panose="02020603050405020304" pitchFamily="18" charset="0"/>
              </a:rPr>
              <a:t>different kinds of SVRP are the next examples</a:t>
            </a:r>
            <a:r>
              <a:rPr lang="en-US" dirty="0" smtClean="0">
                <a:latin typeface="Times New Roman" panose="02020603050405020304" pitchFamily="18" charset="0"/>
                <a:cs typeface="Times New Roman" panose="02020603050405020304" pitchFamily="18" charset="0"/>
              </a:rPr>
              <a:t>:</a:t>
            </a:r>
          </a:p>
          <a:p>
            <a:pPr marL="457200" indent="-457200" fontAlgn="base">
              <a:buFont typeface="+mj-lt"/>
              <a:buAutoNum type="arabicPeriod"/>
            </a:pPr>
            <a:r>
              <a:rPr lang="en-US" dirty="0">
                <a:latin typeface="Times New Roman" panose="02020603050405020304" pitchFamily="18" charset="0"/>
                <a:cs typeface="Times New Roman" panose="02020603050405020304" pitchFamily="18" charset="0"/>
              </a:rPr>
              <a:t>Stochastic customers: Each customer ${v_{</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is present with probability ${p_{</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and absent with probability ${1-p_{</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a:t>
            </a:r>
          </a:p>
          <a:p>
            <a:pPr marL="457200" indent="-457200" fontAlgn="base">
              <a:buFont typeface="+mj-lt"/>
              <a:buAutoNum type="arabicPeriod"/>
            </a:pPr>
            <a:r>
              <a:rPr lang="en-US" dirty="0">
                <a:latin typeface="Times New Roman" panose="02020603050405020304" pitchFamily="18" charset="0"/>
                <a:cs typeface="Times New Roman" panose="02020603050405020304" pitchFamily="18" charset="0"/>
              </a:rPr>
              <a:t>Stochastic demands: The demand ${d_{</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of each customer is a random variable.</a:t>
            </a:r>
          </a:p>
          <a:p>
            <a:pPr marL="457200" indent="-457200" fontAlgn="base">
              <a:buFont typeface="+mj-lt"/>
              <a:buAutoNum type="arabicPeriod"/>
            </a:pPr>
            <a:r>
              <a:rPr lang="en-US" dirty="0">
                <a:latin typeface="Times New Roman" panose="02020603050405020304" pitchFamily="18" charset="0"/>
                <a:cs typeface="Times New Roman" panose="02020603050405020304" pitchFamily="18" charset="0"/>
              </a:rPr>
              <a:t>Stochastic times: Service times ${\delta_{</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and travel times ${t_{</a:t>
            </a:r>
            <a:r>
              <a:rPr lang="en-US" dirty="0" err="1">
                <a:latin typeface="Times New Roman" panose="02020603050405020304" pitchFamily="18" charset="0"/>
                <a:cs typeface="Times New Roman" panose="02020603050405020304" pitchFamily="18" charset="0"/>
              </a:rPr>
              <a:t>ij</a:t>
            </a:r>
            <a:r>
              <a:rPr lang="en-US" dirty="0">
                <a:latin typeface="Times New Roman" panose="02020603050405020304" pitchFamily="18" charset="0"/>
                <a:cs typeface="Times New Roman" panose="02020603050405020304" pitchFamily="18" charset="0"/>
              </a:rPr>
              <a:t>}}$ are random variables.</a:t>
            </a:r>
          </a:p>
          <a:p>
            <a:pPr marL="457200" indent="-457200">
              <a:buFont typeface="+mj-lt"/>
              <a:buAutoNum type="arabicPeriod"/>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18</a:t>
            </a:fld>
            <a:endParaRPr lang="en-US"/>
          </a:p>
        </p:txBody>
      </p:sp>
    </p:spTree>
    <p:extLst>
      <p:ext uri="{BB962C8B-B14F-4D97-AF65-F5344CB8AC3E}">
        <p14:creationId xmlns:p14="http://schemas.microsoft.com/office/powerpoint/2010/main" val="81295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latin typeface="Times New Roman" panose="02020603050405020304" pitchFamily="18" charset="0"/>
                <a:cs typeface="Times New Roman" panose="02020603050405020304" pitchFamily="18" charset="0"/>
              </a:rPr>
              <a:t>Periodic VRP (PVRP)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the case of the Period Vehicle Routing Problem (PVRP), the classical VRP is generalized by extending the planning period to M days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A vehicle </a:t>
            </a:r>
            <a:r>
              <a:rPr lang="en-US" dirty="0">
                <a:latin typeface="Times New Roman" panose="02020603050405020304" pitchFamily="18" charset="0"/>
                <a:cs typeface="Times New Roman" panose="02020603050405020304" pitchFamily="18" charset="0"/>
              </a:rPr>
              <a:t>may not return to the depot in the same day it departs.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Over the M-day period, each customer must be visited at least once.</a:t>
            </a:r>
          </a:p>
        </p:txBody>
      </p:sp>
      <p:sp>
        <p:nvSpPr>
          <p:cNvPr id="4" name="Slide Number Placeholder 3"/>
          <p:cNvSpPr>
            <a:spLocks noGrp="1"/>
          </p:cNvSpPr>
          <p:nvPr>
            <p:ph type="sldNum" sz="quarter" idx="12"/>
          </p:nvPr>
        </p:nvSpPr>
        <p:spPr/>
        <p:txBody>
          <a:bodyPr/>
          <a:lstStyle/>
          <a:p>
            <a:fld id="{1D4E0D87-66CC-4293-AC03-148E2413E4CA}" type="slidenum">
              <a:rPr lang="en-US" smtClean="0"/>
              <a:t>19</a:t>
            </a:fld>
            <a:endParaRPr lang="en-US"/>
          </a:p>
        </p:txBody>
      </p:sp>
    </p:spTree>
    <p:extLst>
      <p:ext uri="{BB962C8B-B14F-4D97-AF65-F5344CB8AC3E}">
        <p14:creationId xmlns:p14="http://schemas.microsoft.com/office/powerpoint/2010/main" val="2857608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FF0000"/>
                </a:solidFill>
                <a:latin typeface="Times New Roman" panose="02020603050405020304" pitchFamily="18" charset="0"/>
                <a:cs typeface="Times New Roman" panose="02020603050405020304" pitchFamily="18" charset="0"/>
              </a:rPr>
              <a:t>APPLICATIONS OF VRP </a:t>
            </a:r>
            <a:br>
              <a:rPr lang="en-IN"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There are several important problems that must be solved in </a:t>
            </a:r>
            <a:r>
              <a:rPr lang="en-US" dirty="0" smtClean="0">
                <a:latin typeface="Times New Roman" panose="02020603050405020304" pitchFamily="18" charset="0"/>
                <a:cs typeface="Times New Roman" panose="02020603050405020304" pitchFamily="18" charset="0"/>
              </a:rPr>
              <a:t>real-time.</a:t>
            </a:r>
          </a:p>
          <a:p>
            <a:r>
              <a:rPr lang="en-IN" dirty="0">
                <a:latin typeface="Times New Roman" panose="02020603050405020304" pitchFamily="18" charset="0"/>
                <a:cs typeface="Times New Roman" panose="02020603050405020304" pitchFamily="18" charset="0"/>
              </a:rPr>
              <a:t>Dynamic fleet management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Vendor-managed distribution systems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Couriers </a:t>
            </a:r>
          </a:p>
          <a:p>
            <a:r>
              <a:rPr lang="en-US" dirty="0">
                <a:latin typeface="Times New Roman" panose="02020603050405020304" pitchFamily="18" charset="0"/>
                <a:cs typeface="Times New Roman" panose="02020603050405020304" pitchFamily="18" charset="0"/>
              </a:rPr>
              <a:t>Rescue and repair service companies </a:t>
            </a:r>
            <a:endParaRPr lang="en-US"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Dial-a-ride systems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Emergency services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Taxi </a:t>
            </a:r>
            <a:r>
              <a:rPr lang="en-IN" dirty="0">
                <a:latin typeface="Times New Roman" panose="02020603050405020304" pitchFamily="18" charset="0"/>
                <a:cs typeface="Times New Roman" panose="02020603050405020304" pitchFamily="18" charset="0"/>
              </a:rPr>
              <a:t>cab services </a:t>
            </a:r>
            <a:endParaRPr lang="en-IN" dirty="0" smtClean="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Refuse collection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Newspaper </a:t>
            </a:r>
            <a:r>
              <a:rPr lang="en-IN" dirty="0">
                <a:latin typeface="Times New Roman" panose="02020603050405020304" pitchFamily="18" charset="0"/>
                <a:cs typeface="Times New Roman" panose="02020603050405020304" pitchFamily="18" charset="0"/>
              </a:rPr>
              <a:t>distribution </a:t>
            </a:r>
          </a:p>
        </p:txBody>
      </p:sp>
      <p:sp>
        <p:nvSpPr>
          <p:cNvPr id="4" name="Slide Number Placeholder 3"/>
          <p:cNvSpPr>
            <a:spLocks noGrp="1"/>
          </p:cNvSpPr>
          <p:nvPr>
            <p:ph type="sldNum" sz="quarter" idx="12"/>
          </p:nvPr>
        </p:nvSpPr>
        <p:spPr/>
        <p:txBody>
          <a:bodyPr/>
          <a:lstStyle/>
          <a:p>
            <a:fld id="{1D4E0D87-66CC-4293-AC03-148E2413E4CA}" type="slidenum">
              <a:rPr lang="en-US" smtClean="0"/>
              <a:t>20</a:t>
            </a:fld>
            <a:endParaRPr lang="en-US"/>
          </a:p>
        </p:txBody>
      </p:sp>
    </p:spTree>
    <p:extLst>
      <p:ext uri="{BB962C8B-B14F-4D97-AF65-F5344CB8AC3E}">
        <p14:creationId xmlns:p14="http://schemas.microsoft.com/office/powerpoint/2010/main" val="10420827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FF0000"/>
                </a:solidFill>
                <a:latin typeface="Times New Roman" panose="02020603050405020304" pitchFamily="18" charset="0"/>
                <a:cs typeface="Times New Roman" panose="02020603050405020304" pitchFamily="18" charset="0"/>
              </a:rPr>
              <a:t>SOLUTION TECHNIQUES </a:t>
            </a:r>
            <a:br>
              <a:rPr lang="en-IN"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b="1" dirty="0">
                <a:latin typeface="Times New Roman" panose="02020603050405020304" pitchFamily="18" charset="0"/>
                <a:cs typeface="Times New Roman" panose="02020603050405020304" pitchFamily="18" charset="0"/>
              </a:rPr>
              <a:t>Heuristic Algorithm for VRP</a:t>
            </a:r>
            <a:r>
              <a:rPr lang="en-IN"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lvl="1"/>
            <a:r>
              <a:rPr lang="en-IN" dirty="0" smtClean="0">
                <a:latin typeface="Times New Roman" panose="02020603050405020304" pitchFamily="18" charset="0"/>
                <a:cs typeface="Times New Roman" panose="02020603050405020304" pitchFamily="18" charset="0"/>
              </a:rPr>
              <a:t>Classical heuristics</a:t>
            </a:r>
            <a:endParaRPr lang="en-IN" dirty="0">
              <a:latin typeface="Times New Roman" panose="02020603050405020304" pitchFamily="18" charset="0"/>
              <a:cs typeface="Times New Roman" panose="02020603050405020304" pitchFamily="18" charset="0"/>
            </a:endParaRPr>
          </a:p>
          <a:p>
            <a:pPr lvl="1"/>
            <a:r>
              <a:rPr lang="en-IN" dirty="0" smtClean="0">
                <a:latin typeface="Times New Roman" panose="02020603050405020304" pitchFamily="18" charset="0"/>
                <a:cs typeface="Times New Roman" panose="02020603050405020304" pitchFamily="18" charset="0"/>
              </a:rPr>
              <a:t>Metaheuristics </a:t>
            </a:r>
          </a:p>
          <a:p>
            <a:pPr marL="0" indent="0">
              <a:buNone/>
            </a:pPr>
            <a:r>
              <a:rPr lang="en-IN" dirty="0"/>
              <a:t/>
            </a:r>
            <a:br>
              <a:rPr lang="en-IN" dirty="0"/>
            </a:br>
            <a:r>
              <a:rPr lang="en-IN" dirty="0"/>
              <a:t/>
            </a:r>
            <a:br>
              <a:rPr lang="en-IN" dirty="0"/>
            </a:b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21</a:t>
            </a:fld>
            <a:endParaRPr lang="en-US"/>
          </a:p>
        </p:txBody>
      </p:sp>
    </p:spTree>
    <p:extLst>
      <p:ext uri="{BB962C8B-B14F-4D97-AF65-F5344CB8AC3E}">
        <p14:creationId xmlns:p14="http://schemas.microsoft.com/office/powerpoint/2010/main" val="23354595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FF0000"/>
                </a:solidFill>
                <a:latin typeface="Times New Roman" panose="02020603050405020304" pitchFamily="18" charset="0"/>
                <a:cs typeface="Times New Roman" panose="02020603050405020304" pitchFamily="18" charset="0"/>
              </a:rPr>
              <a:t>Metaheuristic methods </a:t>
            </a:r>
            <a:br>
              <a:rPr lang="en-IN"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six main types of metaheuristic methods </a:t>
            </a:r>
            <a:r>
              <a:rPr lang="en-US" dirty="0" smtClean="0">
                <a:latin typeface="Times New Roman" panose="02020603050405020304" pitchFamily="18" charset="0"/>
                <a:cs typeface="Times New Roman" panose="02020603050405020304" pitchFamily="18" charset="0"/>
              </a:rPr>
              <a:t>that have </a:t>
            </a:r>
            <a:r>
              <a:rPr lang="en-US" dirty="0">
                <a:latin typeface="Times New Roman" panose="02020603050405020304" pitchFamily="18" charset="0"/>
                <a:cs typeface="Times New Roman" panose="02020603050405020304" pitchFamily="18" charset="0"/>
              </a:rPr>
              <a:t>been applied to the VRP </a:t>
            </a:r>
          </a:p>
          <a:p>
            <a:pPr marL="457200" indent="-457200">
              <a:buFont typeface="+mj-lt"/>
              <a:buAutoNum type="arabicPeriod"/>
            </a:pPr>
            <a:r>
              <a:rPr lang="en-IN" dirty="0" smtClean="0">
                <a:latin typeface="Times New Roman" panose="02020603050405020304" pitchFamily="18" charset="0"/>
                <a:cs typeface="Times New Roman" panose="02020603050405020304" pitchFamily="18" charset="0"/>
              </a:rPr>
              <a:t>Deterministic </a:t>
            </a:r>
            <a:r>
              <a:rPr lang="en-IN" dirty="0">
                <a:latin typeface="Times New Roman" panose="02020603050405020304" pitchFamily="18" charset="0"/>
                <a:cs typeface="Times New Roman" panose="02020603050405020304" pitchFamily="18" charset="0"/>
              </a:rPr>
              <a:t>Annealing (DA</a:t>
            </a:r>
            <a:r>
              <a:rPr lang="en-IN" dirty="0" smtClean="0">
                <a:latin typeface="Times New Roman" panose="02020603050405020304" pitchFamily="18" charset="0"/>
                <a:cs typeface="Times New Roman" panose="02020603050405020304" pitchFamily="18" charset="0"/>
              </a:rPr>
              <a:t>) </a:t>
            </a:r>
          </a:p>
          <a:p>
            <a:pPr marL="457200" indent="-457200">
              <a:buFont typeface="+mj-lt"/>
              <a:buAutoNum type="arabicPeriod"/>
            </a:pPr>
            <a:r>
              <a:rPr lang="en-IN" dirty="0" smtClean="0">
                <a:latin typeface="Times New Roman" panose="02020603050405020304" pitchFamily="18" charset="0"/>
                <a:cs typeface="Times New Roman" panose="02020603050405020304" pitchFamily="18" charset="0"/>
              </a:rPr>
              <a:t>Simulated</a:t>
            </a: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Annealing </a:t>
            </a:r>
            <a:r>
              <a:rPr lang="en-IN" dirty="0">
                <a:latin typeface="Times New Roman" panose="02020603050405020304" pitchFamily="18" charset="0"/>
                <a:cs typeface="Times New Roman" panose="02020603050405020304" pitchFamily="18" charset="0"/>
              </a:rPr>
              <a:t>(SA</a:t>
            </a:r>
            <a:r>
              <a:rPr lang="en-IN" dirty="0" smtClean="0">
                <a:latin typeface="Times New Roman" panose="02020603050405020304" pitchFamily="18" charset="0"/>
                <a:cs typeface="Times New Roman" panose="02020603050405020304" pitchFamily="18" charset="0"/>
              </a:rPr>
              <a:t>)</a:t>
            </a:r>
          </a:p>
          <a:p>
            <a:pPr marL="457200" indent="-457200">
              <a:buFont typeface="+mj-lt"/>
              <a:buAutoNum type="arabicPeriod"/>
            </a:pPr>
            <a:r>
              <a:rPr lang="en-IN" dirty="0" err="1" smtClean="0">
                <a:latin typeface="Times New Roman" panose="02020603050405020304" pitchFamily="18" charset="0"/>
                <a:cs typeface="Times New Roman" panose="02020603050405020304" pitchFamily="18" charset="0"/>
              </a:rPr>
              <a:t>Tabu</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Search (TS</a:t>
            </a:r>
            <a:r>
              <a:rPr lang="en-IN" dirty="0" smtClean="0">
                <a:latin typeface="Times New Roman" panose="02020603050405020304" pitchFamily="18" charset="0"/>
                <a:cs typeface="Times New Roman" panose="02020603050405020304" pitchFamily="18" charset="0"/>
              </a:rPr>
              <a:t>) </a:t>
            </a:r>
          </a:p>
          <a:p>
            <a:pPr marL="457200" indent="-457200">
              <a:buFont typeface="+mj-lt"/>
              <a:buAutoNum type="arabicPeriod"/>
            </a:pPr>
            <a:r>
              <a:rPr lang="en-IN" dirty="0" smtClean="0">
                <a:latin typeface="Times New Roman" panose="02020603050405020304" pitchFamily="18" charset="0"/>
                <a:cs typeface="Times New Roman" panose="02020603050405020304" pitchFamily="18" charset="0"/>
              </a:rPr>
              <a:t>Genetic </a:t>
            </a:r>
            <a:r>
              <a:rPr lang="en-IN" dirty="0">
                <a:latin typeface="Times New Roman" panose="02020603050405020304" pitchFamily="18" charset="0"/>
                <a:cs typeface="Times New Roman" panose="02020603050405020304" pitchFamily="18" charset="0"/>
              </a:rPr>
              <a:t>Algorithm (GA</a:t>
            </a:r>
            <a:r>
              <a:rPr lang="en-IN" dirty="0" smtClean="0">
                <a:latin typeface="Times New Roman" panose="02020603050405020304" pitchFamily="18" charset="0"/>
                <a:cs typeface="Times New Roman" panose="02020603050405020304" pitchFamily="18" charset="0"/>
              </a:rPr>
              <a:t>) </a:t>
            </a:r>
          </a:p>
          <a:p>
            <a:pPr marL="457200" indent="-457200">
              <a:buFont typeface="+mj-lt"/>
              <a:buAutoNum type="arabicPeriod"/>
            </a:pPr>
            <a:r>
              <a:rPr lang="en-IN" dirty="0" smtClean="0">
                <a:latin typeface="Times New Roman" panose="02020603050405020304" pitchFamily="18" charset="0"/>
                <a:cs typeface="Times New Roman" panose="02020603050405020304" pitchFamily="18" charset="0"/>
              </a:rPr>
              <a:t>Ant Colony Optimization </a:t>
            </a:r>
            <a:r>
              <a:rPr lang="en-IN" dirty="0">
                <a:latin typeface="Times New Roman" panose="02020603050405020304" pitchFamily="18" charset="0"/>
                <a:cs typeface="Times New Roman" panose="02020603050405020304" pitchFamily="18" charset="0"/>
              </a:rPr>
              <a:t>(ACO</a:t>
            </a:r>
            <a:r>
              <a:rPr lang="en-IN" dirty="0" smtClean="0">
                <a:latin typeface="Times New Roman" panose="02020603050405020304" pitchFamily="18" charset="0"/>
                <a:cs typeface="Times New Roman" panose="02020603050405020304" pitchFamily="18" charset="0"/>
              </a:rPr>
              <a:t>) </a:t>
            </a:r>
          </a:p>
          <a:p>
            <a:pPr marL="457200" indent="-457200">
              <a:buFont typeface="+mj-lt"/>
              <a:buAutoNum type="arabicPeriod"/>
            </a:pPr>
            <a:r>
              <a:rPr lang="en-IN" dirty="0" smtClean="0">
                <a:latin typeface="Times New Roman" panose="02020603050405020304" pitchFamily="18" charset="0"/>
                <a:cs typeface="Times New Roman" panose="02020603050405020304" pitchFamily="18" charset="0"/>
              </a:rPr>
              <a:t>Neural </a:t>
            </a:r>
            <a:r>
              <a:rPr lang="en-IN" dirty="0">
                <a:latin typeface="Times New Roman" panose="02020603050405020304" pitchFamily="18" charset="0"/>
                <a:cs typeface="Times New Roman" panose="02020603050405020304" pitchFamily="18" charset="0"/>
              </a:rPr>
              <a:t>Networks (NN). </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In </a:t>
            </a:r>
            <a:r>
              <a:rPr lang="en-IN" dirty="0">
                <a:latin typeface="Times New Roman" panose="02020603050405020304" pitchFamily="18" charset="0"/>
                <a:cs typeface="Times New Roman" panose="02020603050405020304" pitchFamily="18" charset="0"/>
              </a:rPr>
              <a:t>recent years apart </a:t>
            </a:r>
            <a:r>
              <a:rPr lang="en-IN" dirty="0" smtClean="0">
                <a:latin typeface="Times New Roman" panose="02020603050405020304" pitchFamily="18" charset="0"/>
                <a:cs typeface="Times New Roman" panose="02020603050405020304" pitchFamily="18" charset="0"/>
              </a:rPr>
              <a:t>from these </a:t>
            </a:r>
            <a:r>
              <a:rPr lang="en-IN" dirty="0">
                <a:latin typeface="Times New Roman" panose="02020603050405020304" pitchFamily="18" charset="0"/>
                <a:cs typeface="Times New Roman" panose="02020603050405020304" pitchFamily="18" charset="0"/>
              </a:rPr>
              <a:t>metaheuristics, </a:t>
            </a:r>
            <a:r>
              <a:rPr lang="en-IN" dirty="0" smtClean="0">
                <a:latin typeface="Times New Roman" panose="02020603050405020304" pitchFamily="18" charset="0"/>
                <a:cs typeface="Times New Roman" panose="02020603050405020304" pitchFamily="18" charset="0"/>
              </a:rPr>
              <a:t>Particle Swarm </a:t>
            </a:r>
            <a:r>
              <a:rPr lang="en-IN" dirty="0">
                <a:latin typeface="Times New Roman" panose="02020603050405020304" pitchFamily="18" charset="0"/>
                <a:cs typeface="Times New Roman" panose="02020603050405020304" pitchFamily="18" charset="0"/>
              </a:rPr>
              <a:t>Optimization (PSO), Bee </a:t>
            </a:r>
            <a:r>
              <a:rPr lang="en-IN" dirty="0" smtClean="0">
                <a:latin typeface="Times New Roman" panose="02020603050405020304" pitchFamily="18" charset="0"/>
                <a:cs typeface="Times New Roman" panose="02020603050405020304" pitchFamily="18" charset="0"/>
              </a:rPr>
              <a:t>Colony Optimization </a:t>
            </a: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22</a:t>
            </a:fld>
            <a:endParaRPr lang="en-US"/>
          </a:p>
        </p:txBody>
      </p:sp>
    </p:spTree>
    <p:extLst>
      <p:ext uri="{BB962C8B-B14F-4D97-AF65-F5344CB8AC3E}">
        <p14:creationId xmlns:p14="http://schemas.microsoft.com/office/powerpoint/2010/main" val="2622837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3200"/>
            <a:ext cx="8229600" cy="990600"/>
          </a:xfrm>
        </p:spPr>
        <p:txBody>
          <a:bodyPr>
            <a:normAutofit fontScale="90000"/>
          </a:bodyPr>
          <a:lstStyle/>
          <a:p>
            <a:pPr algn="ctr"/>
            <a:r>
              <a:rPr lang="en-US" sz="3600" b="1" dirty="0" smtClean="0">
                <a:solidFill>
                  <a:srgbClr val="C00000"/>
                </a:solidFill>
                <a:latin typeface="Times New Roman" pitchFamily="18" charset="0"/>
                <a:cs typeface="Times New Roman" pitchFamily="18" charset="0"/>
              </a:rPr>
              <a:t>A Novel Approach to solve Green Logistic Problem</a:t>
            </a:r>
            <a:endParaRPr lang="en-US" sz="3600" b="1" dirty="0">
              <a:solidFill>
                <a:srgbClr val="C00000"/>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1D4E0D87-66CC-4293-AC03-148E2413E4CA}" type="slidenum">
              <a:rPr lang="en-US" smtClean="0"/>
              <a:t>23</a:t>
            </a:fld>
            <a:endParaRPr lang="en-US"/>
          </a:p>
        </p:txBody>
      </p:sp>
    </p:spTree>
    <p:extLst>
      <p:ext uri="{BB962C8B-B14F-4D97-AF65-F5344CB8AC3E}">
        <p14:creationId xmlns:p14="http://schemas.microsoft.com/office/powerpoint/2010/main" val="2139688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62000"/>
          </a:xfrm>
        </p:spPr>
        <p:txBody>
          <a:bodyPr>
            <a:noAutofit/>
          </a:bodyPr>
          <a:lstStyle/>
          <a:p>
            <a:r>
              <a:rPr lang="en-US" sz="3200" b="1" dirty="0" smtClean="0">
                <a:solidFill>
                  <a:srgbClr val="C00000"/>
                </a:solidFill>
                <a:latin typeface="Times New Roman" pitchFamily="18" charset="0"/>
                <a:cs typeface="Times New Roman" pitchFamily="18" charset="0"/>
              </a:rPr>
              <a:t>Stage 1: Vehicle </a:t>
            </a:r>
            <a:r>
              <a:rPr lang="en-US" sz="3200" b="1" dirty="0">
                <a:solidFill>
                  <a:srgbClr val="C00000"/>
                </a:solidFill>
                <a:latin typeface="Times New Roman" pitchFamily="18" charset="0"/>
                <a:cs typeface="Times New Roman" pitchFamily="18" charset="0"/>
              </a:rPr>
              <a:t>Routing Problem </a:t>
            </a:r>
            <a:endParaRPr lang="en-US" sz="3200" b="1" dirty="0"/>
          </a:p>
        </p:txBody>
      </p:sp>
      <p:sp>
        <p:nvSpPr>
          <p:cNvPr id="4" name="Slide Number Placeholder 3"/>
          <p:cNvSpPr>
            <a:spLocks noGrp="1"/>
          </p:cNvSpPr>
          <p:nvPr>
            <p:ph type="sldNum" sz="quarter" idx="12"/>
          </p:nvPr>
        </p:nvSpPr>
        <p:spPr/>
        <p:txBody>
          <a:bodyPr/>
          <a:lstStyle/>
          <a:p>
            <a:fld id="{1D4E0D87-66CC-4293-AC03-148E2413E4CA}" type="slidenum">
              <a:rPr lang="en-US" smtClean="0"/>
              <a:t>24</a:t>
            </a:fld>
            <a:endParaRPr lang="en-US"/>
          </a:p>
        </p:txBody>
      </p:sp>
      <p:grpSp>
        <p:nvGrpSpPr>
          <p:cNvPr id="41" name="Canvas 77"/>
          <p:cNvGrpSpPr/>
          <p:nvPr/>
        </p:nvGrpSpPr>
        <p:grpSpPr>
          <a:xfrm>
            <a:off x="1435139" y="2209800"/>
            <a:ext cx="5404914" cy="4035806"/>
            <a:chOff x="0" y="0"/>
            <a:chExt cx="5404914" cy="4035806"/>
          </a:xfrm>
        </p:grpSpPr>
        <p:sp>
          <p:nvSpPr>
            <p:cNvPr id="42" name="Rectangle 41"/>
            <p:cNvSpPr/>
            <p:nvPr/>
          </p:nvSpPr>
          <p:spPr>
            <a:xfrm>
              <a:off x="0" y="0"/>
              <a:ext cx="5400675" cy="3790950"/>
            </a:xfrm>
            <a:prstGeom prst="rect">
              <a:avLst/>
            </a:prstGeom>
          </p:spPr>
        </p:sp>
        <p:pic>
          <p:nvPicPr>
            <p:cNvPr id="43" name="Picture 42" descr="C:\Users\gouth\AppData\Local\Microsoft\Windows\INetCache\Content.Word\13027753-manufacture-factory-building-icon.jpg"/>
            <p:cNvPicPr/>
            <p:nvPr/>
          </p:nvPicPr>
          <p:blipFill>
            <a:blip r:embed="rId2" cstate="print">
              <a:biLevel thresh="50000"/>
              <a:extLst>
                <a:ext uri="{28A0092B-C50C-407E-A947-70E740481C1C}">
                  <a14:useLocalDpi xmlns:a14="http://schemas.microsoft.com/office/drawing/2010/main" val="0"/>
                </a:ext>
              </a:extLst>
            </a:blip>
            <a:srcRect/>
            <a:stretch>
              <a:fillRect/>
            </a:stretch>
          </p:blipFill>
          <p:spPr bwMode="auto">
            <a:xfrm>
              <a:off x="2028694" y="2159488"/>
              <a:ext cx="677382" cy="667725"/>
            </a:xfrm>
            <a:prstGeom prst="rect">
              <a:avLst/>
            </a:prstGeom>
            <a:noFill/>
            <a:ln>
              <a:noFill/>
            </a:ln>
          </p:spPr>
        </p:pic>
        <p:pic>
          <p:nvPicPr>
            <p:cNvPr id="44" name="Picture 43"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4616334" y="1130300"/>
              <a:ext cx="363041" cy="401025"/>
            </a:xfrm>
            <a:prstGeom prst="rect">
              <a:avLst/>
            </a:prstGeom>
            <a:noFill/>
            <a:ln>
              <a:noFill/>
            </a:ln>
          </p:spPr>
        </p:pic>
        <p:pic>
          <p:nvPicPr>
            <p:cNvPr id="45" name="Picture 44"/>
            <p:cNvPicPr>
              <a:picLocks noChangeAspect="1"/>
            </p:cNvPicPr>
            <p:nvPr/>
          </p:nvPicPr>
          <p:blipFill>
            <a:blip r:embed="rId4"/>
            <a:stretch>
              <a:fillRect/>
            </a:stretch>
          </p:blipFill>
          <p:spPr>
            <a:xfrm rot="17289053">
              <a:off x="2628799" y="1093870"/>
              <a:ext cx="632899" cy="194744"/>
            </a:xfrm>
            <a:prstGeom prst="rect">
              <a:avLst/>
            </a:prstGeom>
          </p:spPr>
        </p:pic>
        <p:pic>
          <p:nvPicPr>
            <p:cNvPr id="46" name="Picture 45"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3155950" y="0"/>
              <a:ext cx="362585" cy="400685"/>
            </a:xfrm>
            <a:prstGeom prst="rect">
              <a:avLst/>
            </a:prstGeom>
            <a:noFill/>
            <a:ln>
              <a:noFill/>
            </a:ln>
          </p:spPr>
        </p:pic>
        <p:pic>
          <p:nvPicPr>
            <p:cNvPr id="47" name="Picture 46"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4267200" y="381000"/>
              <a:ext cx="362585" cy="400685"/>
            </a:xfrm>
            <a:prstGeom prst="rect">
              <a:avLst/>
            </a:prstGeom>
            <a:noFill/>
            <a:ln>
              <a:noFill/>
            </a:ln>
          </p:spPr>
        </p:pic>
        <p:pic>
          <p:nvPicPr>
            <p:cNvPr id="48" name="Picture 47"/>
            <p:cNvPicPr/>
            <p:nvPr/>
          </p:nvPicPr>
          <p:blipFill>
            <a:blip r:embed="rId5">
              <a:extLst>
                <a:ext uri="{28A0092B-C50C-407E-A947-70E740481C1C}">
                  <a14:useLocalDpi xmlns:a14="http://schemas.microsoft.com/office/drawing/2010/main" val="0"/>
                </a:ext>
              </a:extLst>
            </a:blip>
            <a:stretch>
              <a:fillRect/>
            </a:stretch>
          </p:blipFill>
          <p:spPr>
            <a:xfrm rot="19598263" flipH="1">
              <a:off x="3311994" y="1672390"/>
              <a:ext cx="635120" cy="190535"/>
            </a:xfrm>
            <a:prstGeom prst="rect">
              <a:avLst/>
            </a:prstGeom>
            <a:scene3d>
              <a:camera prst="orthographicFront">
                <a:rot lat="0" lon="1200000" rev="0"/>
              </a:camera>
              <a:lightRig rig="threePt" dir="t"/>
            </a:scene3d>
          </p:spPr>
        </p:pic>
        <p:cxnSp>
          <p:nvCxnSpPr>
            <p:cNvPr id="49" name="Straight Connector 48"/>
            <p:cNvCxnSpPr>
              <a:stCxn id="43" idx="3"/>
              <a:endCxn id="44" idx="1"/>
            </p:cNvCxnSpPr>
            <p:nvPr/>
          </p:nvCxnSpPr>
          <p:spPr>
            <a:xfrm flipV="1">
              <a:off x="2706076" y="1330813"/>
              <a:ext cx="1910258" cy="1162538"/>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50" name="Straight Connector 49"/>
            <p:cNvCxnSpPr>
              <a:stCxn id="44" idx="1"/>
              <a:endCxn id="47" idx="2"/>
            </p:cNvCxnSpPr>
            <p:nvPr/>
          </p:nvCxnSpPr>
          <p:spPr>
            <a:xfrm flipH="1" flipV="1">
              <a:off x="4448493" y="781685"/>
              <a:ext cx="167841" cy="549128"/>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51" name="Straight Connector 50"/>
            <p:cNvCxnSpPr>
              <a:stCxn id="47" idx="2"/>
              <a:endCxn id="46" idx="2"/>
            </p:cNvCxnSpPr>
            <p:nvPr/>
          </p:nvCxnSpPr>
          <p:spPr>
            <a:xfrm flipH="1" flipV="1">
              <a:off x="3337243" y="400685"/>
              <a:ext cx="1111250" cy="381000"/>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52" name="Straight Connector 51"/>
            <p:cNvCxnSpPr>
              <a:stCxn id="46" idx="2"/>
              <a:endCxn id="43" idx="3"/>
            </p:cNvCxnSpPr>
            <p:nvPr/>
          </p:nvCxnSpPr>
          <p:spPr>
            <a:xfrm flipH="1">
              <a:off x="2706076" y="400685"/>
              <a:ext cx="631167" cy="2092666"/>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sp>
          <p:nvSpPr>
            <p:cNvPr id="53" name="Text Box 52"/>
            <p:cNvSpPr txBox="1"/>
            <p:nvPr/>
          </p:nvSpPr>
          <p:spPr>
            <a:xfrm>
              <a:off x="3508260" y="42250"/>
              <a:ext cx="597990" cy="2371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dirty="0">
                  <a:effectLst/>
                  <a:ea typeface="PMingLiU"/>
                  <a:cs typeface="Times New Roman"/>
                </a:rPr>
                <a:t>P3-520</a:t>
              </a:r>
            </a:p>
          </p:txBody>
        </p:sp>
        <p:sp>
          <p:nvSpPr>
            <p:cNvPr id="54" name="Text Box 22"/>
            <p:cNvSpPr txBox="1"/>
            <p:nvPr/>
          </p:nvSpPr>
          <p:spPr>
            <a:xfrm>
              <a:off x="4349750" y="101600"/>
              <a:ext cx="60740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a:effectLst/>
                  <a:latin typeface="Times New Roman"/>
                  <a:ea typeface="SimSun"/>
                  <a:cs typeface="Latha"/>
                </a:rPr>
                <a:t>P2-400</a:t>
              </a:r>
              <a:endParaRPr lang="en-US" sz="1200">
                <a:effectLst/>
                <a:latin typeface="Times New Roman"/>
                <a:ea typeface="PMingLiU"/>
              </a:endParaRPr>
            </a:p>
          </p:txBody>
        </p:sp>
        <p:sp>
          <p:nvSpPr>
            <p:cNvPr id="55" name="Text Box 22"/>
            <p:cNvSpPr txBox="1"/>
            <p:nvPr/>
          </p:nvSpPr>
          <p:spPr>
            <a:xfrm>
              <a:off x="4454525" y="1536884"/>
              <a:ext cx="52485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dirty="0">
                  <a:effectLst/>
                  <a:latin typeface="Times New Roman"/>
                  <a:ea typeface="SimSun"/>
                  <a:cs typeface="Latha"/>
                </a:rPr>
                <a:t>P1-80</a:t>
              </a:r>
              <a:endParaRPr lang="en-US" sz="1200" dirty="0">
                <a:effectLst/>
                <a:latin typeface="Times New Roman"/>
                <a:ea typeface="PMingLiU"/>
              </a:endParaRPr>
            </a:p>
          </p:txBody>
        </p:sp>
        <p:pic>
          <p:nvPicPr>
            <p:cNvPr id="56" name="Picture 55"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2216150" y="431800"/>
              <a:ext cx="362585" cy="400685"/>
            </a:xfrm>
            <a:prstGeom prst="rect">
              <a:avLst/>
            </a:prstGeom>
            <a:noFill/>
            <a:ln>
              <a:noFill/>
            </a:ln>
          </p:spPr>
        </p:pic>
        <p:pic>
          <p:nvPicPr>
            <p:cNvPr id="57" name="Picture 56"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113663" y="765028"/>
              <a:ext cx="362585" cy="400685"/>
            </a:xfrm>
            <a:prstGeom prst="rect">
              <a:avLst/>
            </a:prstGeom>
            <a:noFill/>
            <a:ln>
              <a:noFill/>
            </a:ln>
          </p:spPr>
        </p:pic>
        <p:pic>
          <p:nvPicPr>
            <p:cNvPr id="58" name="Picture 57"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1153517" y="971686"/>
              <a:ext cx="362585" cy="400685"/>
            </a:xfrm>
            <a:prstGeom prst="rect">
              <a:avLst/>
            </a:prstGeom>
            <a:noFill/>
            <a:ln>
              <a:noFill/>
            </a:ln>
          </p:spPr>
        </p:pic>
        <p:pic>
          <p:nvPicPr>
            <p:cNvPr id="59" name="Picture 58"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220065" y="1968500"/>
              <a:ext cx="362585" cy="400685"/>
            </a:xfrm>
            <a:prstGeom prst="rect">
              <a:avLst/>
            </a:prstGeom>
            <a:noFill/>
            <a:ln>
              <a:noFill/>
            </a:ln>
          </p:spPr>
        </p:pic>
        <p:cxnSp>
          <p:nvCxnSpPr>
            <p:cNvPr id="60" name="Straight Connector 59"/>
            <p:cNvCxnSpPr>
              <a:stCxn id="43" idx="1"/>
              <a:endCxn id="56" idx="2"/>
            </p:cNvCxnSpPr>
            <p:nvPr/>
          </p:nvCxnSpPr>
          <p:spPr>
            <a:xfrm flipV="1">
              <a:off x="2028694" y="832485"/>
              <a:ext cx="368749" cy="1660866"/>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1" name="Straight Connector 60"/>
            <p:cNvCxnSpPr>
              <a:stCxn id="56" idx="2"/>
              <a:endCxn id="58" idx="2"/>
            </p:cNvCxnSpPr>
            <p:nvPr/>
          </p:nvCxnSpPr>
          <p:spPr>
            <a:xfrm flipH="1">
              <a:off x="1334810" y="832485"/>
              <a:ext cx="1062633" cy="539886"/>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2" name="Straight Connector 61"/>
            <p:cNvCxnSpPr>
              <a:stCxn id="58" idx="2"/>
              <a:endCxn id="57" idx="3"/>
            </p:cNvCxnSpPr>
            <p:nvPr/>
          </p:nvCxnSpPr>
          <p:spPr>
            <a:xfrm flipH="1" flipV="1">
              <a:off x="476248" y="965371"/>
              <a:ext cx="858562" cy="407000"/>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3" name="Straight Connector 62"/>
            <p:cNvCxnSpPr>
              <a:stCxn id="57" idx="3"/>
              <a:endCxn id="59" idx="0"/>
            </p:cNvCxnSpPr>
            <p:nvPr/>
          </p:nvCxnSpPr>
          <p:spPr>
            <a:xfrm flipH="1">
              <a:off x="401358" y="965371"/>
              <a:ext cx="74890" cy="1003129"/>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4" name="Straight Connector 63"/>
            <p:cNvCxnSpPr>
              <a:stCxn id="59" idx="0"/>
              <a:endCxn id="43" idx="1"/>
            </p:cNvCxnSpPr>
            <p:nvPr/>
          </p:nvCxnSpPr>
          <p:spPr>
            <a:xfrm>
              <a:off x="401358" y="1968500"/>
              <a:ext cx="1627336" cy="524851"/>
            </a:xfrm>
            <a:prstGeom prst="line">
              <a:avLst/>
            </a:prstGeom>
            <a:ln>
              <a:tailEnd type="triangle"/>
            </a:ln>
          </p:spPr>
          <p:style>
            <a:lnRef idx="3">
              <a:schemeClr val="accent2"/>
            </a:lnRef>
            <a:fillRef idx="0">
              <a:schemeClr val="accent2"/>
            </a:fillRef>
            <a:effectRef idx="2">
              <a:schemeClr val="accent2"/>
            </a:effectRef>
            <a:fontRef idx="minor">
              <a:schemeClr val="tx1"/>
            </a:fontRef>
          </p:style>
        </p:cxnSp>
        <p:pic>
          <p:nvPicPr>
            <p:cNvPr id="65" name="Picture 64"/>
            <p:cNvPicPr/>
            <p:nvPr/>
          </p:nvPicPr>
          <p:blipFill>
            <a:blip r:embed="rId4"/>
            <a:stretch>
              <a:fillRect/>
            </a:stretch>
          </p:blipFill>
          <p:spPr>
            <a:xfrm rot="19931859">
              <a:off x="1584325" y="866775"/>
              <a:ext cx="632460" cy="194310"/>
            </a:xfrm>
            <a:prstGeom prst="rect">
              <a:avLst/>
            </a:prstGeom>
          </p:spPr>
        </p:pic>
        <p:pic>
          <p:nvPicPr>
            <p:cNvPr id="66" name="Picture 65"/>
            <p:cNvPicPr/>
            <p:nvPr/>
          </p:nvPicPr>
          <p:blipFill>
            <a:blip r:embed="rId5">
              <a:extLst>
                <a:ext uri="{28A0092B-C50C-407E-A947-70E740481C1C}">
                  <a14:useLocalDpi xmlns:a14="http://schemas.microsoft.com/office/drawing/2010/main" val="0"/>
                </a:ext>
              </a:extLst>
            </a:blip>
            <a:stretch>
              <a:fillRect/>
            </a:stretch>
          </p:blipFill>
          <p:spPr>
            <a:xfrm rot="977064" flipH="1">
              <a:off x="1066799" y="2070099"/>
              <a:ext cx="635000" cy="190500"/>
            </a:xfrm>
            <a:prstGeom prst="rect">
              <a:avLst/>
            </a:prstGeom>
            <a:scene3d>
              <a:camera prst="orthographicFront">
                <a:rot lat="0" lon="1200000" rev="0"/>
              </a:camera>
              <a:lightRig rig="threePt" dir="t"/>
            </a:scene3d>
          </p:spPr>
        </p:pic>
        <p:sp>
          <p:nvSpPr>
            <p:cNvPr id="67" name="Text Box 22"/>
            <p:cNvSpPr txBox="1"/>
            <p:nvPr/>
          </p:nvSpPr>
          <p:spPr>
            <a:xfrm>
              <a:off x="2076451" y="144145"/>
              <a:ext cx="613749"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a:effectLst/>
                  <a:latin typeface="Times New Roman"/>
                  <a:ea typeface="SimSun"/>
                  <a:cs typeface="Latha"/>
                </a:rPr>
                <a:t>P1-120</a:t>
              </a:r>
              <a:endParaRPr lang="en-US" sz="1200">
                <a:effectLst/>
                <a:latin typeface="Times New Roman"/>
                <a:ea typeface="PMingLiU"/>
              </a:endParaRPr>
            </a:p>
          </p:txBody>
        </p:sp>
        <p:sp>
          <p:nvSpPr>
            <p:cNvPr id="68" name="Text Box 22"/>
            <p:cNvSpPr txBox="1"/>
            <p:nvPr/>
          </p:nvSpPr>
          <p:spPr>
            <a:xfrm>
              <a:off x="901700" y="698205"/>
              <a:ext cx="65185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dirty="0">
                  <a:effectLst/>
                  <a:latin typeface="Times New Roman"/>
                  <a:ea typeface="SimSun"/>
                  <a:cs typeface="Latha"/>
                </a:rPr>
                <a:t>P2-350</a:t>
              </a:r>
              <a:endParaRPr lang="en-US" sz="1200" dirty="0">
                <a:effectLst/>
                <a:latin typeface="Times New Roman"/>
                <a:ea typeface="PMingLiU"/>
              </a:endParaRPr>
            </a:p>
          </p:txBody>
        </p:sp>
        <p:sp>
          <p:nvSpPr>
            <p:cNvPr id="69" name="Text Box 22"/>
            <p:cNvSpPr txBox="1"/>
            <p:nvPr/>
          </p:nvSpPr>
          <p:spPr>
            <a:xfrm>
              <a:off x="113663" y="461350"/>
              <a:ext cx="595337"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dirty="0">
                  <a:effectLst/>
                  <a:latin typeface="Times New Roman"/>
                  <a:ea typeface="SimSun"/>
                  <a:cs typeface="Latha"/>
                </a:rPr>
                <a:t>P1-250</a:t>
              </a:r>
              <a:endParaRPr lang="en-US" sz="1200" dirty="0">
                <a:effectLst/>
                <a:latin typeface="Times New Roman"/>
                <a:ea typeface="PMingLiU"/>
              </a:endParaRPr>
            </a:p>
          </p:txBody>
        </p:sp>
        <p:sp>
          <p:nvSpPr>
            <p:cNvPr id="70" name="Text Box 22"/>
            <p:cNvSpPr txBox="1"/>
            <p:nvPr/>
          </p:nvSpPr>
          <p:spPr>
            <a:xfrm>
              <a:off x="0" y="2400300"/>
              <a:ext cx="60740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6000"/>
                </a:lnSpc>
                <a:spcBef>
                  <a:spcPts val="0"/>
                </a:spcBef>
                <a:spcAft>
                  <a:spcPts val="800"/>
                </a:spcAft>
              </a:pPr>
              <a:r>
                <a:rPr lang="en-US" sz="1100">
                  <a:effectLst/>
                  <a:latin typeface="Times New Roman"/>
                  <a:ea typeface="SimSun"/>
                  <a:cs typeface="Latha"/>
                </a:rPr>
                <a:t>P3-280</a:t>
              </a:r>
              <a:endParaRPr lang="en-US" sz="1200">
                <a:effectLst/>
                <a:latin typeface="Times New Roman"/>
                <a:ea typeface="PMingLiU"/>
              </a:endParaRPr>
            </a:p>
          </p:txBody>
        </p:sp>
        <p:pic>
          <p:nvPicPr>
            <p:cNvPr id="71" name="Picture 70"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4434920" y="2241547"/>
              <a:ext cx="362585" cy="400685"/>
            </a:xfrm>
            <a:prstGeom prst="rect">
              <a:avLst/>
            </a:prstGeom>
            <a:noFill/>
            <a:ln>
              <a:noFill/>
            </a:ln>
          </p:spPr>
        </p:pic>
        <p:sp>
          <p:nvSpPr>
            <p:cNvPr id="72" name="Text Box 22"/>
            <p:cNvSpPr txBox="1"/>
            <p:nvPr/>
          </p:nvSpPr>
          <p:spPr>
            <a:xfrm>
              <a:off x="4144962" y="2627635"/>
              <a:ext cx="60706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5000"/>
                </a:lnSpc>
                <a:spcBef>
                  <a:spcPts val="0"/>
                </a:spcBef>
                <a:spcAft>
                  <a:spcPts val="800"/>
                </a:spcAft>
              </a:pPr>
              <a:r>
                <a:rPr lang="en-US" sz="1100" dirty="0">
                  <a:effectLst/>
                  <a:latin typeface="Times New Roman"/>
                  <a:ea typeface="SimSun"/>
                  <a:cs typeface="Latha"/>
                </a:rPr>
                <a:t>P2-100</a:t>
              </a:r>
              <a:endParaRPr lang="en-US" sz="1200" dirty="0">
                <a:effectLst/>
                <a:latin typeface="Times New Roman"/>
                <a:ea typeface="PMingLiU"/>
              </a:endParaRPr>
            </a:p>
          </p:txBody>
        </p:sp>
        <p:sp>
          <p:nvSpPr>
            <p:cNvPr id="73" name="Text Box 22"/>
            <p:cNvSpPr txBox="1"/>
            <p:nvPr/>
          </p:nvSpPr>
          <p:spPr>
            <a:xfrm>
              <a:off x="2541361" y="3407329"/>
              <a:ext cx="594995"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5000"/>
                </a:lnSpc>
                <a:spcBef>
                  <a:spcPts val="0"/>
                </a:spcBef>
                <a:spcAft>
                  <a:spcPts val="800"/>
                </a:spcAft>
              </a:pPr>
              <a:r>
                <a:rPr lang="en-US" sz="1100" dirty="0">
                  <a:effectLst/>
                  <a:latin typeface="Times New Roman"/>
                  <a:ea typeface="SimSun"/>
                  <a:cs typeface="Latha"/>
                </a:rPr>
                <a:t>P1-50</a:t>
              </a:r>
              <a:endParaRPr lang="en-US" sz="1200" dirty="0">
                <a:effectLst/>
                <a:latin typeface="Times New Roman"/>
                <a:ea typeface="PMingLiU"/>
              </a:endParaRPr>
            </a:p>
          </p:txBody>
        </p:sp>
        <p:pic>
          <p:nvPicPr>
            <p:cNvPr id="74" name="Picture 73"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2974658" y="3635121"/>
              <a:ext cx="362585" cy="400685"/>
            </a:xfrm>
            <a:prstGeom prst="rect">
              <a:avLst/>
            </a:prstGeom>
            <a:noFill/>
            <a:ln>
              <a:noFill/>
            </a:ln>
          </p:spPr>
        </p:pic>
        <p:sp>
          <p:nvSpPr>
            <p:cNvPr id="75" name="Text Box 22"/>
            <p:cNvSpPr txBox="1"/>
            <p:nvPr/>
          </p:nvSpPr>
          <p:spPr>
            <a:xfrm>
              <a:off x="4797854" y="3608333"/>
              <a:ext cx="607060" cy="2368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5000"/>
                </a:lnSpc>
                <a:spcBef>
                  <a:spcPts val="0"/>
                </a:spcBef>
                <a:spcAft>
                  <a:spcPts val="800"/>
                </a:spcAft>
              </a:pPr>
              <a:r>
                <a:rPr lang="en-US" sz="1100">
                  <a:effectLst/>
                  <a:latin typeface="Times New Roman"/>
                  <a:ea typeface="SimSun"/>
                  <a:cs typeface="Latha"/>
                </a:rPr>
                <a:t>P3-80</a:t>
              </a:r>
              <a:endParaRPr lang="en-US" sz="1200">
                <a:effectLst/>
                <a:latin typeface="Times New Roman"/>
                <a:ea typeface="PMingLiU"/>
              </a:endParaRPr>
            </a:p>
          </p:txBody>
        </p:sp>
        <p:pic>
          <p:nvPicPr>
            <p:cNvPr id="76" name="Picture 75" descr="C:\Users\gouth\AppData\Local\Microsoft\Windows\INetCache\Content.Word\can-stock-photo_csp1132308.jpg"/>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4428857" y="3444503"/>
              <a:ext cx="362585" cy="400685"/>
            </a:xfrm>
            <a:prstGeom prst="rect">
              <a:avLst/>
            </a:prstGeom>
            <a:noFill/>
            <a:ln>
              <a:noFill/>
            </a:ln>
          </p:spPr>
        </p:pic>
      </p:grpSp>
      <p:cxnSp>
        <p:nvCxnSpPr>
          <p:cNvPr id="77" name="Straight Connector 76"/>
          <p:cNvCxnSpPr/>
          <p:nvPr/>
        </p:nvCxnSpPr>
        <p:spPr>
          <a:xfrm>
            <a:off x="4141215" y="4703151"/>
            <a:ext cx="430280" cy="1032406"/>
          </a:xfrm>
          <a:prstGeom prst="line">
            <a:avLst/>
          </a:prstGeom>
          <a:ln w="539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596788" y="4925485"/>
            <a:ext cx="267208" cy="929161"/>
          </a:xfrm>
          <a:prstGeom prst="line">
            <a:avLst/>
          </a:prstGeom>
          <a:ln w="539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571495" y="5735557"/>
            <a:ext cx="1292501" cy="119089"/>
          </a:xfrm>
          <a:prstGeom prst="line">
            <a:avLst/>
          </a:prstGeom>
          <a:ln w="539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80" name="Picture 79"/>
          <p:cNvPicPr/>
          <p:nvPr/>
        </p:nvPicPr>
        <p:blipFill>
          <a:blip r:embed="rId4"/>
          <a:stretch>
            <a:fillRect/>
          </a:stretch>
        </p:blipFill>
        <p:spPr>
          <a:xfrm rot="14557887" flipV="1">
            <a:off x="3942634" y="5245843"/>
            <a:ext cx="632460" cy="118363"/>
          </a:xfrm>
          <a:prstGeom prst="rect">
            <a:avLst/>
          </a:prstGeom>
        </p:spPr>
      </p:pic>
      <p:pic>
        <p:nvPicPr>
          <p:cNvPr id="81" name="Picture 80"/>
          <p:cNvPicPr/>
          <p:nvPr/>
        </p:nvPicPr>
        <p:blipFill>
          <a:blip r:embed="rId4"/>
          <a:stretch>
            <a:fillRect/>
          </a:stretch>
        </p:blipFill>
        <p:spPr>
          <a:xfrm rot="4260627">
            <a:off x="5580876" y="5272691"/>
            <a:ext cx="632460" cy="194310"/>
          </a:xfrm>
          <a:prstGeom prst="rect">
            <a:avLst/>
          </a:prstGeom>
        </p:spPr>
      </p:pic>
      <p:pic>
        <p:nvPicPr>
          <p:cNvPr id="82" name="Picture 81"/>
          <p:cNvPicPr/>
          <p:nvPr/>
        </p:nvPicPr>
        <p:blipFill>
          <a:blip r:embed="rId4"/>
          <a:stretch>
            <a:fillRect/>
          </a:stretch>
        </p:blipFill>
        <p:spPr>
          <a:xfrm rot="821244">
            <a:off x="4703176" y="4627675"/>
            <a:ext cx="632460" cy="194310"/>
          </a:xfrm>
          <a:prstGeom prst="rect">
            <a:avLst/>
          </a:prstGeom>
        </p:spPr>
      </p:pic>
      <p:cxnSp>
        <p:nvCxnSpPr>
          <p:cNvPr id="84" name="Straight Connector 83"/>
          <p:cNvCxnSpPr/>
          <p:nvPr/>
        </p:nvCxnSpPr>
        <p:spPr>
          <a:xfrm>
            <a:off x="4141215" y="4703151"/>
            <a:ext cx="1438886" cy="252712"/>
          </a:xfrm>
          <a:prstGeom prst="line">
            <a:avLst/>
          </a:prstGeom>
          <a:noFill/>
          <a:ln w="53975" cap="flat" cmpd="sng" algn="ctr">
            <a:solidFill>
              <a:srgbClr val="9C5252"/>
            </a:solidFill>
            <a:prstDash val="solid"/>
            <a:tailEnd type="triangle"/>
          </a:ln>
          <a:effectLst/>
        </p:spPr>
      </p:cxnSp>
    </p:spTree>
    <p:extLst>
      <p:ext uri="{BB962C8B-B14F-4D97-AF65-F5344CB8AC3E}">
        <p14:creationId xmlns:p14="http://schemas.microsoft.com/office/powerpoint/2010/main" val="37228927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C00000"/>
                </a:solidFill>
                <a:latin typeface="Times New Roman" pitchFamily="18" charset="0"/>
                <a:cs typeface="Times New Roman" pitchFamily="18" charset="0"/>
              </a:rPr>
              <a:t>Green Vehicle Routing Problem</a:t>
            </a:r>
            <a:endParaRPr lang="en-US" sz="3200" dirty="0"/>
          </a:p>
        </p:txBody>
      </p:sp>
      <p:sp>
        <p:nvSpPr>
          <p:cNvPr id="3" name="Content Placeholder 2"/>
          <p:cNvSpPr>
            <a:spLocks noGrp="1"/>
          </p:cNvSpPr>
          <p:nvPr>
            <p:ph idx="1"/>
          </p:nvPr>
        </p:nvSpPr>
        <p:spPr/>
        <p:txBody>
          <a:bodyPr>
            <a:normAutofit/>
          </a:bodyPr>
          <a:lstStyle/>
          <a:p>
            <a:pPr>
              <a:buFont typeface="Wingdings" pitchFamily="2" charset="2"/>
              <a:buChar char="§"/>
            </a:pPr>
            <a:r>
              <a:rPr lang="en-US" sz="2200" dirty="0">
                <a:latin typeface="Times New Roman" pitchFamily="18" charset="0"/>
                <a:cs typeface="Times New Roman" pitchFamily="18" charset="0"/>
              </a:rPr>
              <a:t>The vehicle routing problem (VRP) is a combinatorial optimization ad integer programming problem seeking to service a number of customers with a fleet of vehicles</a:t>
            </a:r>
          </a:p>
          <a:p>
            <a:pPr>
              <a:buFont typeface="Wingdings" pitchFamily="2" charset="2"/>
              <a:buChar char="§"/>
            </a:pPr>
            <a:endParaRPr lang="en-US" sz="2200" dirty="0">
              <a:latin typeface="Times New Roman" pitchFamily="18" charset="0"/>
              <a:cs typeface="Times New Roman" pitchFamily="18" charset="0"/>
            </a:endParaRPr>
          </a:p>
          <a:p>
            <a:pPr>
              <a:buFont typeface="Wingdings" pitchFamily="2" charset="2"/>
              <a:buChar char="§"/>
            </a:pPr>
            <a:r>
              <a:rPr lang="en-US" sz="2200" dirty="0">
                <a:latin typeface="Times New Roman" pitchFamily="18" charset="0"/>
                <a:cs typeface="Times New Roman" pitchFamily="18" charset="0"/>
              </a:rPr>
              <a:t>Green Vehicle Routing Problem Is the Variant of Vehicle Routing Problem</a:t>
            </a:r>
          </a:p>
          <a:p>
            <a:pPr>
              <a:buFont typeface="Wingdings" pitchFamily="2" charset="2"/>
              <a:buChar char="§"/>
            </a:pPr>
            <a:endParaRPr lang="en-US" sz="2200" dirty="0">
              <a:latin typeface="Times New Roman" pitchFamily="18" charset="0"/>
              <a:cs typeface="Times New Roman" pitchFamily="18" charset="0"/>
            </a:endParaRPr>
          </a:p>
          <a:p>
            <a:pPr>
              <a:buFont typeface="Wingdings" pitchFamily="2" charset="2"/>
              <a:buChar char="§"/>
            </a:pPr>
            <a:r>
              <a:rPr lang="en-US" sz="2200" dirty="0">
                <a:latin typeface="Times New Roman" pitchFamily="18" charset="0"/>
                <a:cs typeface="Times New Roman" pitchFamily="18" charset="0"/>
              </a:rPr>
              <a:t>Each Customer(city) must be visited at least once.</a:t>
            </a:r>
          </a:p>
          <a:p>
            <a:pPr>
              <a:buFont typeface="Wingdings" pitchFamily="2" charset="2"/>
              <a:buChar char="§"/>
            </a:pPr>
            <a:r>
              <a:rPr lang="en-US" sz="2200" dirty="0">
                <a:latin typeface="Times New Roman" pitchFamily="18" charset="0"/>
                <a:cs typeface="Times New Roman" pitchFamily="18" charset="0"/>
              </a:rPr>
              <a:t>Demand of customer should fulfill </a:t>
            </a:r>
          </a:p>
          <a:p>
            <a:endParaRPr lang="en-US" sz="2200" dirty="0"/>
          </a:p>
        </p:txBody>
      </p:sp>
      <p:sp>
        <p:nvSpPr>
          <p:cNvPr id="4" name="Slide Number Placeholder 3"/>
          <p:cNvSpPr>
            <a:spLocks noGrp="1"/>
          </p:cNvSpPr>
          <p:nvPr>
            <p:ph type="sldNum" sz="quarter" idx="12"/>
          </p:nvPr>
        </p:nvSpPr>
        <p:spPr/>
        <p:txBody>
          <a:bodyPr/>
          <a:lstStyle/>
          <a:p>
            <a:fld id="{1D4E0D87-66CC-4293-AC03-148E2413E4CA}" type="slidenum">
              <a:rPr lang="en-US" smtClean="0"/>
              <a:t>25</a:t>
            </a:fld>
            <a:endParaRPr lang="en-US"/>
          </a:p>
        </p:txBody>
      </p:sp>
    </p:spTree>
    <p:extLst>
      <p:ext uri="{BB962C8B-B14F-4D97-AF65-F5344CB8AC3E}">
        <p14:creationId xmlns:p14="http://schemas.microsoft.com/office/powerpoint/2010/main" val="4266283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Green Vehicle Routing </a:t>
            </a:r>
            <a:r>
              <a:rPr lang="en-US" sz="3200" b="1" dirty="0" smtClean="0">
                <a:solidFill>
                  <a:srgbClr val="C00000"/>
                </a:solidFill>
                <a:latin typeface="Times New Roman" pitchFamily="18" charset="0"/>
                <a:cs typeface="Times New Roman" pitchFamily="18" charset="0"/>
              </a:rPr>
              <a:t>Problem</a:t>
            </a:r>
            <a:endParaRPr lang="en-US" sz="3200" dirty="0"/>
          </a:p>
        </p:txBody>
      </p:sp>
      <p:sp>
        <p:nvSpPr>
          <p:cNvPr id="3" name="Content Placeholder 2"/>
          <p:cNvSpPr>
            <a:spLocks noGrp="1"/>
          </p:cNvSpPr>
          <p:nvPr>
            <p:ph idx="1"/>
          </p:nvPr>
        </p:nvSpPr>
        <p:spPr/>
        <p:txBody>
          <a:bodyPr>
            <a:normAutofit/>
          </a:bodyPr>
          <a:lstStyle/>
          <a:p>
            <a:r>
              <a:rPr lang="en-US" sz="2200" b="1" dirty="0">
                <a:solidFill>
                  <a:srgbClr val="C00000"/>
                </a:solidFill>
                <a:latin typeface="Times New Roman" pitchFamily="18" charset="0"/>
                <a:cs typeface="Times New Roman" pitchFamily="18" charset="0"/>
              </a:rPr>
              <a:t>The aim of this Study </a:t>
            </a:r>
          </a:p>
          <a:p>
            <a:pPr>
              <a:buFont typeface="Wingdings" pitchFamily="2" charset="2"/>
              <a:buChar char="q"/>
            </a:pPr>
            <a:r>
              <a:rPr lang="en-US" sz="2200" dirty="0">
                <a:latin typeface="Times New Roman" pitchFamily="18" charset="0"/>
                <a:cs typeface="Times New Roman" pitchFamily="18" charset="0"/>
              </a:rPr>
              <a:t>Distance based approach to calculate the carbon dioxide emission</a:t>
            </a:r>
          </a:p>
          <a:p>
            <a:pPr>
              <a:buFont typeface="Wingdings" pitchFamily="2" charset="2"/>
              <a:buChar char="q"/>
            </a:pPr>
            <a:r>
              <a:rPr lang="en-US" sz="2200" dirty="0">
                <a:latin typeface="Times New Roman" pitchFamily="18" charset="0"/>
                <a:cs typeface="Times New Roman" pitchFamily="18" charset="0"/>
              </a:rPr>
              <a:t>A block recombination approach is applied to solve the GVRP benchmark problem </a:t>
            </a:r>
          </a:p>
          <a:p>
            <a:r>
              <a:rPr lang="en-US" sz="2200" b="1" dirty="0">
                <a:solidFill>
                  <a:srgbClr val="C00000"/>
                </a:solidFill>
                <a:latin typeface="Times New Roman" pitchFamily="18" charset="0"/>
                <a:cs typeface="Times New Roman" pitchFamily="18" charset="0"/>
              </a:rPr>
              <a:t>Objective of The study </a:t>
            </a:r>
          </a:p>
          <a:p>
            <a:pPr>
              <a:buFont typeface="Wingdings" pitchFamily="2" charset="2"/>
              <a:buChar char="q"/>
            </a:pPr>
            <a:r>
              <a:rPr lang="en-US" sz="2200" dirty="0">
                <a:latin typeface="Times New Roman" pitchFamily="18" charset="0"/>
                <a:cs typeface="Times New Roman" pitchFamily="18" charset="0"/>
              </a:rPr>
              <a:t>To minimize the total distance travelled by vehicle</a:t>
            </a:r>
          </a:p>
          <a:p>
            <a:pPr>
              <a:buFont typeface="Wingdings" pitchFamily="2" charset="2"/>
              <a:buChar char="q"/>
            </a:pPr>
            <a:r>
              <a:rPr lang="en-US" sz="2200" dirty="0">
                <a:latin typeface="Times New Roman" pitchFamily="18" charset="0"/>
                <a:cs typeface="Times New Roman" pitchFamily="18" charset="0"/>
              </a:rPr>
              <a:t>Reduce the emitted carbon di-oxide</a:t>
            </a:r>
          </a:p>
          <a:p>
            <a:endParaRPr lang="en-US" sz="2200" dirty="0"/>
          </a:p>
        </p:txBody>
      </p:sp>
      <p:sp>
        <p:nvSpPr>
          <p:cNvPr id="4" name="Slide Number Placeholder 3"/>
          <p:cNvSpPr>
            <a:spLocks noGrp="1"/>
          </p:cNvSpPr>
          <p:nvPr>
            <p:ph type="sldNum" sz="quarter" idx="12"/>
          </p:nvPr>
        </p:nvSpPr>
        <p:spPr/>
        <p:txBody>
          <a:bodyPr/>
          <a:lstStyle/>
          <a:p>
            <a:fld id="{1D4E0D87-66CC-4293-AC03-148E2413E4CA}" type="slidenum">
              <a:rPr lang="en-US" smtClean="0"/>
              <a:t>26</a:t>
            </a:fld>
            <a:endParaRPr lang="en-US"/>
          </a:p>
        </p:txBody>
      </p:sp>
    </p:spTree>
    <p:extLst>
      <p:ext uri="{BB962C8B-B14F-4D97-AF65-F5344CB8AC3E}">
        <p14:creationId xmlns:p14="http://schemas.microsoft.com/office/powerpoint/2010/main" val="39509824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229600" cy="838200"/>
          </a:xfrm>
        </p:spPr>
        <p:txBody>
          <a:bodyPr>
            <a:normAutofit/>
          </a:bodyPr>
          <a:lstStyle/>
          <a:p>
            <a:r>
              <a:rPr lang="en-US" sz="3200" b="1" dirty="0" smtClean="0">
                <a:latin typeface="Times New Roman" pitchFamily="18" charset="0"/>
                <a:cs typeface="Times New Roman" pitchFamily="18" charset="0"/>
              </a:rPr>
              <a:t>Problem Formulation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a:solidFill>
                  <a:schemeClr val="tx1"/>
                </a:solidFill>
                <a:latin typeface="Times New Roman" pitchFamily="18" charset="0"/>
                <a:cs typeface="Times New Roman" pitchFamily="18" charset="0"/>
              </a:rPr>
              <a:t>This problem has two </a:t>
            </a:r>
            <a:r>
              <a:rPr lang="en-US" sz="2200" dirty="0" smtClean="0">
                <a:solidFill>
                  <a:schemeClr val="tx1"/>
                </a:solidFill>
                <a:latin typeface="Times New Roman" pitchFamily="18" charset="0"/>
                <a:cs typeface="Times New Roman" pitchFamily="18" charset="0"/>
              </a:rPr>
              <a:t>objectives.</a:t>
            </a:r>
          </a:p>
          <a:p>
            <a:r>
              <a:rPr lang="en-US" sz="2200" dirty="0" smtClean="0">
                <a:solidFill>
                  <a:schemeClr val="tx1"/>
                </a:solidFill>
                <a:latin typeface="Times New Roman" pitchFamily="18" charset="0"/>
                <a:cs typeface="Times New Roman" pitchFamily="18" charset="0"/>
              </a:rPr>
              <a:t>One </a:t>
            </a:r>
            <a:r>
              <a:rPr lang="en-US" sz="2200" dirty="0">
                <a:solidFill>
                  <a:schemeClr val="tx1"/>
                </a:solidFill>
                <a:latin typeface="Times New Roman" pitchFamily="18" charset="0"/>
                <a:cs typeface="Times New Roman" pitchFamily="18" charset="0"/>
              </a:rPr>
              <a:t>is find the minimum distance and second objective is to find the minimum Carbon Dioxide </a:t>
            </a:r>
            <a:r>
              <a:rPr lang="en-US" sz="2200" dirty="0" smtClean="0">
                <a:solidFill>
                  <a:schemeClr val="tx1"/>
                </a:solidFill>
                <a:latin typeface="Times New Roman" pitchFamily="18" charset="0"/>
                <a:cs typeface="Times New Roman" pitchFamily="18" charset="0"/>
              </a:rPr>
              <a:t>Emission.</a:t>
            </a:r>
          </a:p>
          <a:p>
            <a:r>
              <a:rPr lang="en-US" sz="2200" dirty="0" smtClean="0">
                <a:solidFill>
                  <a:schemeClr val="tx1"/>
                </a:solidFill>
                <a:latin typeface="Times New Roman" pitchFamily="18" charset="0"/>
                <a:cs typeface="Times New Roman" pitchFamily="18" charset="0"/>
              </a:rPr>
              <a:t>Total </a:t>
            </a:r>
            <a:r>
              <a:rPr lang="en-US" sz="2200" dirty="0">
                <a:solidFill>
                  <a:schemeClr val="tx1"/>
                </a:solidFill>
                <a:latin typeface="Times New Roman" pitchFamily="18" charset="0"/>
                <a:cs typeface="Times New Roman" pitchFamily="18" charset="0"/>
              </a:rPr>
              <a:t>minimum cost is the equal to the total distance travelled by the entire </a:t>
            </a:r>
            <a:r>
              <a:rPr lang="en-US" sz="2200" dirty="0" smtClean="0">
                <a:solidFill>
                  <a:schemeClr val="tx1"/>
                </a:solidFill>
                <a:latin typeface="Times New Roman" pitchFamily="18" charset="0"/>
                <a:cs typeface="Times New Roman" pitchFamily="18" charset="0"/>
              </a:rPr>
              <a:t>vehicle.</a:t>
            </a:r>
          </a:p>
          <a:p>
            <a:r>
              <a:rPr lang="en-US" sz="2200" dirty="0">
                <a:solidFill>
                  <a:schemeClr val="tx1"/>
                </a:solidFill>
                <a:latin typeface="Times New Roman" pitchFamily="18" charset="0"/>
                <a:cs typeface="Times New Roman" pitchFamily="18" charset="0"/>
              </a:rPr>
              <a:t>The number of </a:t>
            </a:r>
            <a:r>
              <a:rPr lang="en-US" sz="2200" dirty="0" smtClean="0">
                <a:solidFill>
                  <a:schemeClr val="tx1"/>
                </a:solidFill>
                <a:latin typeface="Times New Roman" pitchFamily="18" charset="0"/>
                <a:cs typeface="Times New Roman" pitchFamily="18" charset="0"/>
              </a:rPr>
              <a:t>vehicle </a:t>
            </a:r>
            <a:r>
              <a:rPr lang="en-US" sz="2200" dirty="0">
                <a:solidFill>
                  <a:schemeClr val="tx1"/>
                </a:solidFill>
                <a:latin typeface="Times New Roman" pitchFamily="18" charset="0"/>
                <a:cs typeface="Times New Roman" pitchFamily="18" charset="0"/>
              </a:rPr>
              <a:t>is not </a:t>
            </a:r>
            <a:r>
              <a:rPr lang="en-US" sz="2200" dirty="0" smtClean="0">
                <a:solidFill>
                  <a:schemeClr val="tx1"/>
                </a:solidFill>
                <a:latin typeface="Times New Roman" pitchFamily="18" charset="0"/>
                <a:cs typeface="Times New Roman" pitchFamily="18" charset="0"/>
              </a:rPr>
              <a:t>constraint.</a:t>
            </a:r>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27</a:t>
            </a:fld>
            <a:endParaRPr lang="en-US"/>
          </a:p>
        </p:txBody>
      </p:sp>
    </p:spTree>
    <p:extLst>
      <p:ext uri="{BB962C8B-B14F-4D97-AF65-F5344CB8AC3E}">
        <p14:creationId xmlns:p14="http://schemas.microsoft.com/office/powerpoint/2010/main" val="1344499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762000"/>
          </a:xfrm>
        </p:spPr>
        <p:txBody>
          <a:bodyPr>
            <a:normAutofit/>
          </a:bodyPr>
          <a:lstStyle/>
          <a:p>
            <a:r>
              <a:rPr lang="en-US" sz="3200" b="1" dirty="0" smtClean="0">
                <a:effectLst/>
                <a:latin typeface="Times New Roman" pitchFamily="18" charset="0"/>
                <a:cs typeface="Times New Roman" pitchFamily="18" charset="0"/>
              </a:rPr>
              <a:t>Variable </a:t>
            </a:r>
            <a:r>
              <a:rPr lang="en-US" sz="3200" b="1" dirty="0">
                <a:effectLst/>
                <a:latin typeface="Times New Roman" pitchFamily="18" charset="0"/>
                <a:cs typeface="Times New Roman" pitchFamily="18" charset="0"/>
              </a:rPr>
              <a:t>and </a:t>
            </a:r>
            <a:r>
              <a:rPr lang="en-US" sz="3200" b="1" dirty="0" smtClean="0">
                <a:effectLst/>
                <a:latin typeface="Times New Roman" pitchFamily="18" charset="0"/>
                <a:cs typeface="Times New Roman" pitchFamily="18" charset="0"/>
              </a:rPr>
              <a:t>Parameter</a:t>
            </a:r>
            <a:endParaRPr lang="en-US" sz="3200" dirty="0">
              <a:latin typeface="Times New Roman" pitchFamily="18" charset="0"/>
              <a:cs typeface="Times New Roman" pitchFamily="18" charset="0"/>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814411703"/>
              </p:ext>
            </p:extLst>
          </p:nvPr>
        </p:nvGraphicFramePr>
        <p:xfrm>
          <a:off x="1019431" y="1524000"/>
          <a:ext cx="7389341" cy="4267200"/>
        </p:xfrm>
        <a:graphic>
          <a:graphicData uri="http://schemas.openxmlformats.org/presentationml/2006/ole">
            <mc:AlternateContent xmlns:mc="http://schemas.openxmlformats.org/markup-compatibility/2006">
              <mc:Choice xmlns:v="urn:schemas-microsoft-com:vml" Requires="v">
                <p:oleObj spid="_x0000_s10260" name="Equation" r:id="rId3" imgW="5257800" imgH="2819160" progId="Equation.DSMT4">
                  <p:embed/>
                </p:oleObj>
              </mc:Choice>
              <mc:Fallback>
                <p:oleObj name="Equation" r:id="rId3" imgW="5257800" imgH="2819160" progId="Equation.DSMT4">
                  <p:embed/>
                  <p:pic>
                    <p:nvPicPr>
                      <p:cNvPr id="0" name=""/>
                      <p:cNvPicPr/>
                      <p:nvPr/>
                    </p:nvPicPr>
                    <p:blipFill>
                      <a:blip r:embed="rId4"/>
                      <a:stretch>
                        <a:fillRect/>
                      </a:stretch>
                    </p:blipFill>
                    <p:spPr>
                      <a:xfrm>
                        <a:off x="1019431" y="1524000"/>
                        <a:ext cx="7389341" cy="4267200"/>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1D4E0D87-66CC-4293-AC03-148E2413E4CA}" type="slidenum">
              <a:rPr lang="en-US" smtClean="0"/>
              <a:t>28</a:t>
            </a:fld>
            <a:endParaRPr lang="en-US"/>
          </a:p>
        </p:txBody>
      </p:sp>
    </p:spTree>
    <p:extLst>
      <p:ext uri="{BB962C8B-B14F-4D97-AF65-F5344CB8AC3E}">
        <p14:creationId xmlns:p14="http://schemas.microsoft.com/office/powerpoint/2010/main" val="3214733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sz="3200" b="1" dirty="0" smtClean="0">
                <a:effectLst/>
                <a:latin typeface="Times New Roman" pitchFamily="18" charset="0"/>
                <a:cs typeface="Times New Roman" pitchFamily="18" charset="0"/>
              </a:rPr>
              <a:t>Formulation  </a:t>
            </a:r>
            <a:endParaRPr lang="en-US" sz="3200" dirty="0">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816062888"/>
              </p:ext>
            </p:extLst>
          </p:nvPr>
        </p:nvGraphicFramePr>
        <p:xfrm>
          <a:off x="1752600" y="1447800"/>
          <a:ext cx="4724400" cy="4191000"/>
        </p:xfrm>
        <a:graphic>
          <a:graphicData uri="http://schemas.openxmlformats.org/presentationml/2006/ole">
            <mc:AlternateContent xmlns:mc="http://schemas.openxmlformats.org/markup-compatibility/2006">
              <mc:Choice xmlns:v="urn:schemas-microsoft-com:vml" Requires="v">
                <p:oleObj spid="_x0000_s11302" name="Equation" r:id="rId3" imgW="3619500" imgH="2641600" progId="Equation.DSMT4">
                  <p:embed/>
                </p:oleObj>
              </mc:Choice>
              <mc:Fallback>
                <p:oleObj name="Equation" r:id="rId3" imgW="3619500" imgH="2641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447800"/>
                        <a:ext cx="4724400" cy="4191000"/>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2844461875"/>
              </p:ext>
            </p:extLst>
          </p:nvPr>
        </p:nvGraphicFramePr>
        <p:xfrm>
          <a:off x="1600200" y="5943600"/>
          <a:ext cx="4876801" cy="457200"/>
        </p:xfrm>
        <a:graphic>
          <a:graphicData uri="http://schemas.openxmlformats.org/presentationml/2006/ole">
            <mc:AlternateContent xmlns:mc="http://schemas.openxmlformats.org/markup-compatibility/2006">
              <mc:Choice xmlns:v="urn:schemas-microsoft-com:vml" Requires="v">
                <p:oleObj spid="_x0000_s11303" name="Equation" r:id="rId5" imgW="2755900" imgH="241300" progId="Equation.DSMT4">
                  <p:embed/>
                </p:oleObj>
              </mc:Choice>
              <mc:Fallback>
                <p:oleObj name="Equation" r:id="rId5" imgW="2755900" imgH="2413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5943600"/>
                        <a:ext cx="4876801" cy="457200"/>
                      </a:xfrm>
                      <a:prstGeom prst="rect">
                        <a:avLst/>
                      </a:prstGeom>
                      <a:noFill/>
                    </p:spPr>
                  </p:pic>
                </p:oleObj>
              </mc:Fallback>
            </mc:AlternateContent>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29</a:t>
            </a:fld>
            <a:endParaRPr lang="en-US"/>
          </a:p>
        </p:txBody>
      </p:sp>
    </p:spTree>
    <p:extLst>
      <p:ext uri="{BB962C8B-B14F-4D97-AF65-F5344CB8AC3E}">
        <p14:creationId xmlns:p14="http://schemas.microsoft.com/office/powerpoint/2010/main" val="676581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sz="3200" b="1" dirty="0" smtClean="0">
                <a:latin typeface="Times New Roman" pitchFamily="18" charset="0"/>
                <a:cs typeface="Times New Roman" pitchFamily="18" charset="0"/>
              </a:rPr>
              <a:t>Methodology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a:bodyPr>
          <a:lstStyle/>
          <a:p>
            <a:r>
              <a:rPr lang="en-US" sz="2200" dirty="0" smtClean="0">
                <a:solidFill>
                  <a:schemeClr val="tx1"/>
                </a:solidFill>
                <a:latin typeface="Times New Roman" pitchFamily="18" charset="0"/>
                <a:cs typeface="Times New Roman" pitchFamily="18" charset="0"/>
              </a:rPr>
              <a:t>A </a:t>
            </a:r>
            <a:r>
              <a:rPr lang="en-US" sz="2200" dirty="0">
                <a:solidFill>
                  <a:schemeClr val="tx1"/>
                </a:solidFill>
                <a:latin typeface="Times New Roman" pitchFamily="18" charset="0"/>
                <a:cs typeface="Times New Roman" pitchFamily="18" charset="0"/>
              </a:rPr>
              <a:t>block recombination approach </a:t>
            </a:r>
            <a:r>
              <a:rPr lang="en-US" sz="2200" dirty="0" smtClean="0">
                <a:solidFill>
                  <a:schemeClr val="tx1"/>
                </a:solidFill>
                <a:latin typeface="Times New Roman" pitchFamily="18" charset="0"/>
                <a:cs typeface="Times New Roman" pitchFamily="18" charset="0"/>
              </a:rPr>
              <a:t>used to </a:t>
            </a:r>
            <a:r>
              <a:rPr lang="en-US" sz="2200" dirty="0">
                <a:solidFill>
                  <a:schemeClr val="tx1"/>
                </a:solidFill>
                <a:latin typeface="Times New Roman" pitchFamily="18" charset="0"/>
                <a:cs typeface="Times New Roman" pitchFamily="18" charset="0"/>
              </a:rPr>
              <a:t>calculate the minimum distance and minimum carbon di oxide </a:t>
            </a:r>
            <a:r>
              <a:rPr lang="en-US" sz="2200" dirty="0" smtClean="0">
                <a:solidFill>
                  <a:schemeClr val="tx1"/>
                </a:solidFill>
                <a:latin typeface="Times New Roman" pitchFamily="18" charset="0"/>
                <a:cs typeface="Times New Roman" pitchFamily="18" charset="0"/>
              </a:rPr>
              <a:t>emission.</a:t>
            </a:r>
          </a:p>
          <a:p>
            <a:pPr marL="0" indent="0">
              <a:buNone/>
            </a:pPr>
            <a:endParaRPr lang="en-US" sz="2200" dirty="0" smtClean="0">
              <a:solidFill>
                <a:schemeClr val="tx1"/>
              </a:solidFill>
              <a:latin typeface="Times New Roman" pitchFamily="18" charset="0"/>
              <a:cs typeface="Times New Roman" pitchFamily="18" charset="0"/>
            </a:endParaRPr>
          </a:p>
          <a:p>
            <a:r>
              <a:rPr lang="en-US" sz="2200" dirty="0">
                <a:solidFill>
                  <a:schemeClr val="tx1"/>
                </a:solidFill>
                <a:latin typeface="Times New Roman" pitchFamily="18" charset="0"/>
                <a:cs typeface="Times New Roman" pitchFamily="18" charset="0"/>
              </a:rPr>
              <a:t>To get the better block we used the angel and capacity based allocation method to generate the better artificial chromosome</a:t>
            </a:r>
            <a:r>
              <a:rPr lang="en-US" sz="2200" dirty="0" smtClean="0">
                <a:solidFill>
                  <a:schemeClr val="tx1"/>
                </a:solidFill>
                <a:latin typeface="Times New Roman" pitchFamily="18" charset="0"/>
                <a:cs typeface="Times New Roman" pitchFamily="18" charset="0"/>
              </a:rPr>
              <a:t>.</a:t>
            </a:r>
          </a:p>
          <a:p>
            <a:pPr marL="0" indent="0">
              <a:buNone/>
            </a:pPr>
            <a:endParaRPr lang="en-US" sz="2200" dirty="0" smtClean="0">
              <a:solidFill>
                <a:schemeClr val="tx1"/>
              </a:solidFill>
              <a:latin typeface="Times New Roman" pitchFamily="18" charset="0"/>
              <a:cs typeface="Times New Roman" pitchFamily="18" charset="0"/>
            </a:endParaRPr>
          </a:p>
          <a:p>
            <a:r>
              <a:rPr lang="en-US" sz="2200" dirty="0">
                <a:solidFill>
                  <a:schemeClr val="tx1"/>
                </a:solidFill>
                <a:latin typeface="Times New Roman" pitchFamily="18" charset="0"/>
                <a:cs typeface="Times New Roman" pitchFamily="18" charset="0"/>
              </a:rPr>
              <a:t>The number of blocks depends on the number of vehicle used in each data </a:t>
            </a:r>
            <a:r>
              <a:rPr lang="en-US" sz="2200" dirty="0" smtClean="0">
                <a:solidFill>
                  <a:schemeClr val="tx1"/>
                </a:solidFill>
                <a:latin typeface="Times New Roman" pitchFamily="18" charset="0"/>
                <a:cs typeface="Times New Roman" pitchFamily="18" charset="0"/>
              </a:rPr>
              <a:t>set.</a:t>
            </a:r>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30</a:t>
            </a:fld>
            <a:endParaRPr lang="en-US"/>
          </a:p>
        </p:txBody>
      </p:sp>
    </p:spTree>
    <p:extLst>
      <p:ext uri="{BB962C8B-B14F-4D97-AF65-F5344CB8AC3E}">
        <p14:creationId xmlns:p14="http://schemas.microsoft.com/office/powerpoint/2010/main" val="31911452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Autofit/>
          </a:bodyPr>
          <a:lstStyle/>
          <a:p>
            <a:r>
              <a:rPr lang="en-US" sz="3200" b="1" dirty="0" smtClean="0">
                <a:latin typeface="Times New Roman" pitchFamily="18" charset="0"/>
                <a:cs typeface="Times New Roman" pitchFamily="18" charset="0"/>
              </a:rPr>
              <a:t>Pseudo Code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76800"/>
          </a:xfrm>
        </p:spPr>
        <p:txBody>
          <a:bodyPr>
            <a:normAutofit/>
          </a:bodyPr>
          <a:lstStyle/>
          <a:p>
            <a:r>
              <a:rPr lang="en-US" sz="1200" dirty="0">
                <a:solidFill>
                  <a:schemeClr val="tx1"/>
                </a:solidFill>
                <a:latin typeface="Times New Roman" panose="02020603050405020304" pitchFamily="18" charset="0"/>
                <a:cs typeface="Times New Roman" panose="02020603050405020304" pitchFamily="18" charset="0"/>
              </a:rPr>
              <a:t>1 </a:t>
            </a:r>
            <a:r>
              <a:rPr lang="en-US" sz="1200" i="1" dirty="0">
                <a:solidFill>
                  <a:schemeClr val="tx1"/>
                </a:solidFill>
                <a:latin typeface="Times New Roman" panose="02020603050405020304" pitchFamily="18" charset="0"/>
                <a:cs typeface="Times New Roman" panose="02020603050405020304" pitchFamily="18" charset="0"/>
              </a:rPr>
              <a:t>Arrange the city in clock wise and anti-clock wise uses the polar angles.</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2. </a:t>
            </a:r>
            <a:r>
              <a:rPr lang="en-US" sz="1200" i="1" dirty="0">
                <a:solidFill>
                  <a:schemeClr val="tx1"/>
                </a:solidFill>
                <a:latin typeface="Times New Roman" panose="02020603050405020304" pitchFamily="18" charset="0"/>
                <a:cs typeface="Times New Roman" panose="02020603050405020304" pitchFamily="18" charset="0"/>
              </a:rPr>
              <a:t>Create initial population based on the weight.</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 </a:t>
            </a:r>
          </a:p>
          <a:p>
            <a:r>
              <a:rPr lang="en-US" sz="1200" dirty="0">
                <a:solidFill>
                  <a:schemeClr val="tx1"/>
                </a:solidFill>
                <a:latin typeface="Times New Roman" panose="02020603050405020304" pitchFamily="18" charset="0"/>
                <a:cs typeface="Times New Roman" panose="02020603050405020304" pitchFamily="18" charset="0"/>
              </a:rPr>
              <a:t>3.    </a:t>
            </a:r>
            <a:r>
              <a:rPr lang="en-US" sz="1200" i="1" dirty="0">
                <a:solidFill>
                  <a:schemeClr val="tx1"/>
                </a:solidFill>
                <a:latin typeface="Times New Roman" panose="02020603050405020304" pitchFamily="18" charset="0"/>
                <a:cs typeface="Times New Roman" panose="02020603050405020304" pitchFamily="18" charset="0"/>
              </a:rPr>
              <a:t>For i=0 to every initial population</a:t>
            </a:r>
            <a:r>
              <a:rPr lang="en-US" sz="1200" dirty="0">
                <a:solidFill>
                  <a:schemeClr val="tx1"/>
                </a:solidFill>
                <a:latin typeface="Times New Roman" panose="02020603050405020304" pitchFamily="18" charset="0"/>
                <a:cs typeface="Times New Roman" panose="02020603050405020304" pitchFamily="18" charset="0"/>
              </a:rPr>
              <a:t> </a:t>
            </a:r>
          </a:p>
          <a:p>
            <a:r>
              <a:rPr lang="en-US" sz="1200" dirty="0">
                <a:solidFill>
                  <a:schemeClr val="tx1"/>
                </a:solidFill>
                <a:latin typeface="Times New Roman" panose="02020603050405020304" pitchFamily="18" charset="0"/>
                <a:cs typeface="Times New Roman" panose="02020603050405020304" pitchFamily="18" charset="0"/>
              </a:rPr>
              <a:t>4</a:t>
            </a:r>
            <a:r>
              <a:rPr lang="en-US" sz="1200" i="1" dirty="0">
                <a:solidFill>
                  <a:schemeClr val="tx1"/>
                </a:solidFill>
                <a:latin typeface="Times New Roman" panose="02020603050405020304" pitchFamily="18" charset="0"/>
                <a:cs typeface="Times New Roman" panose="02020603050405020304" pitchFamily="18" charset="0"/>
              </a:rPr>
              <a:t>.        For j=0 to every cluste</a:t>
            </a:r>
            <a:r>
              <a:rPr lang="en-US" sz="1200" dirty="0">
                <a:solidFill>
                  <a:schemeClr val="tx1"/>
                </a:solidFill>
                <a:latin typeface="Times New Roman" panose="02020603050405020304" pitchFamily="18" charset="0"/>
                <a:cs typeface="Times New Roman" panose="02020603050405020304" pitchFamily="18" charset="0"/>
              </a:rPr>
              <a:t>r</a:t>
            </a:r>
          </a:p>
          <a:p>
            <a:r>
              <a:rPr lang="en-US" sz="1200" dirty="0">
                <a:solidFill>
                  <a:schemeClr val="tx1"/>
                </a:solidFill>
                <a:latin typeface="Times New Roman" panose="02020603050405020304" pitchFamily="18" charset="0"/>
                <a:cs typeface="Times New Roman" panose="02020603050405020304" pitchFamily="18" charset="0"/>
              </a:rPr>
              <a:t>5.           </a:t>
            </a:r>
            <a:r>
              <a:rPr lang="en-US" sz="1200" i="1" dirty="0">
                <a:solidFill>
                  <a:schemeClr val="tx1"/>
                </a:solidFill>
                <a:latin typeface="Times New Roman" panose="02020603050405020304" pitchFamily="18" charset="0"/>
                <a:cs typeface="Times New Roman" panose="02020603050405020304" pitchFamily="18" charset="0"/>
              </a:rPr>
              <a:t>Create the structured chromosome using nearest neighbor algorithm. </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i="1" dirty="0">
                <a:solidFill>
                  <a:schemeClr val="tx1"/>
                </a:solidFill>
                <a:latin typeface="Times New Roman" panose="02020603050405020304" pitchFamily="18" charset="0"/>
                <a:cs typeface="Times New Roman" panose="02020603050405020304" pitchFamily="18" charset="0"/>
              </a:rPr>
              <a:t>6.        End for</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7.    </a:t>
            </a:r>
            <a:r>
              <a:rPr lang="en-US" sz="1200" i="1" dirty="0">
                <a:solidFill>
                  <a:schemeClr val="tx1"/>
                </a:solidFill>
                <a:latin typeface="Times New Roman" panose="02020603050405020304" pitchFamily="18" charset="0"/>
                <a:cs typeface="Times New Roman" panose="02020603050405020304" pitchFamily="18" charset="0"/>
              </a:rPr>
              <a:t>End for</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8.//</a:t>
            </a:r>
            <a:r>
              <a:rPr lang="en-US" sz="1200" i="1" dirty="0">
                <a:solidFill>
                  <a:schemeClr val="tx1"/>
                </a:solidFill>
                <a:latin typeface="Times New Roman" panose="02020603050405020304" pitchFamily="18" charset="0"/>
                <a:cs typeface="Times New Roman" panose="02020603050405020304" pitchFamily="18" charset="0"/>
              </a:rPr>
              <a:t>Reverse order</a:t>
            </a:r>
            <a:r>
              <a:rPr lang="en-US" sz="1200" dirty="0">
                <a:solidFill>
                  <a:schemeClr val="tx1"/>
                </a:solidFill>
                <a:latin typeface="Times New Roman" panose="02020603050405020304" pitchFamily="18" charset="0"/>
                <a:cs typeface="Times New Roman" panose="02020603050405020304" pitchFamily="18" charset="0"/>
              </a:rPr>
              <a:t> </a:t>
            </a:r>
          </a:p>
          <a:p>
            <a:r>
              <a:rPr lang="en-US" sz="1200" i="1" dirty="0">
                <a:solidFill>
                  <a:schemeClr val="tx1"/>
                </a:solidFill>
                <a:latin typeface="Times New Roman" panose="02020603050405020304" pitchFamily="18" charset="0"/>
                <a:cs typeface="Times New Roman" panose="02020603050405020304" pitchFamily="18" charset="0"/>
              </a:rPr>
              <a:t>             Arrange the initial population in descending order.</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9. </a:t>
            </a:r>
            <a:r>
              <a:rPr lang="en-US" sz="1200" i="1" dirty="0">
                <a:solidFill>
                  <a:schemeClr val="tx1"/>
                </a:solidFill>
                <a:latin typeface="Times New Roman" panose="02020603050405020304" pitchFamily="18" charset="0"/>
                <a:cs typeface="Times New Roman" panose="02020603050405020304" pitchFamily="18" charset="0"/>
              </a:rPr>
              <a:t>Repeat the steps 3 to 7</a:t>
            </a:r>
            <a:r>
              <a:rPr lang="en-US" sz="1200" dirty="0">
                <a:solidFill>
                  <a:schemeClr val="tx1"/>
                </a:solidFill>
                <a:latin typeface="Times New Roman" panose="02020603050405020304" pitchFamily="18" charset="0"/>
                <a:cs typeface="Times New Roman" panose="02020603050405020304" pitchFamily="18" charset="0"/>
              </a:rPr>
              <a:t>.</a:t>
            </a:r>
          </a:p>
          <a:p>
            <a:r>
              <a:rPr lang="en-US" sz="1200" dirty="0">
                <a:solidFill>
                  <a:schemeClr val="tx1"/>
                </a:solidFill>
                <a:latin typeface="Times New Roman" panose="02020603050405020304" pitchFamily="18" charset="0"/>
                <a:cs typeface="Times New Roman" panose="02020603050405020304" pitchFamily="18" charset="0"/>
              </a:rPr>
              <a:t>10 </a:t>
            </a:r>
            <a:r>
              <a:rPr lang="en-US" sz="1200" i="1" dirty="0">
                <a:solidFill>
                  <a:schemeClr val="tx1"/>
                </a:solidFill>
                <a:latin typeface="Times New Roman" panose="02020603050405020304" pitchFamily="18" charset="0"/>
                <a:cs typeface="Times New Roman" panose="02020603050405020304" pitchFamily="18" charset="0"/>
              </a:rPr>
              <a:t>Combined the entire cluster to form the chromosome.</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    </a:t>
            </a:r>
          </a:p>
          <a:p>
            <a:r>
              <a:rPr lang="en-US" sz="1200" dirty="0">
                <a:solidFill>
                  <a:schemeClr val="tx1"/>
                </a:solidFill>
                <a:latin typeface="Times New Roman" panose="02020603050405020304" pitchFamily="18" charset="0"/>
                <a:cs typeface="Times New Roman" panose="02020603050405020304" pitchFamily="18" charset="0"/>
              </a:rPr>
              <a:t>11. </a:t>
            </a:r>
            <a:r>
              <a:rPr lang="en-US" sz="1200" i="1" dirty="0">
                <a:solidFill>
                  <a:schemeClr val="tx1"/>
                </a:solidFill>
                <a:latin typeface="Times New Roman" panose="02020603050405020304" pitchFamily="18" charset="0"/>
                <a:cs typeface="Times New Roman" panose="02020603050405020304" pitchFamily="18" charset="0"/>
              </a:rPr>
              <a:t>Create better chromosome using dependent matrix</a:t>
            </a:r>
            <a:r>
              <a:rPr lang="en-US" sz="1200" dirty="0">
                <a:solidFill>
                  <a:schemeClr val="tx1"/>
                </a:solidFill>
                <a:latin typeface="Times New Roman" panose="02020603050405020304" pitchFamily="18" charset="0"/>
                <a:cs typeface="Times New Roman" panose="02020603050405020304" pitchFamily="18" charset="0"/>
              </a:rPr>
              <a:t>.</a:t>
            </a:r>
          </a:p>
          <a:p>
            <a:r>
              <a:rPr lang="en-US" sz="1200" dirty="0">
                <a:solidFill>
                  <a:schemeClr val="tx1"/>
                </a:solidFill>
                <a:latin typeface="Times New Roman" panose="02020603050405020304" pitchFamily="18" charset="0"/>
                <a:cs typeface="Times New Roman" panose="02020603050405020304" pitchFamily="18" charset="0"/>
              </a:rPr>
              <a:t>12</a:t>
            </a:r>
            <a:r>
              <a:rPr lang="en-US" sz="1200" i="1" dirty="0">
                <a:solidFill>
                  <a:schemeClr val="tx1"/>
                </a:solidFill>
                <a:latin typeface="Times New Roman" panose="02020603050405020304" pitchFamily="18" charset="0"/>
                <a:cs typeface="Times New Roman" panose="02020603050405020304" pitchFamily="18" charset="0"/>
              </a:rPr>
              <a:t>. Use genetic algorithm for all cluster to find better chromosome</a:t>
            </a:r>
            <a:r>
              <a:rPr lang="en-US" sz="1200" dirty="0">
                <a:solidFill>
                  <a:schemeClr val="tx1"/>
                </a:solidFill>
                <a:latin typeface="Times New Roman" panose="02020603050405020304" pitchFamily="18" charset="0"/>
                <a:cs typeface="Times New Roman" panose="02020603050405020304" pitchFamily="18" charset="0"/>
              </a:rPr>
              <a:t>.</a:t>
            </a:r>
          </a:p>
          <a:p>
            <a:r>
              <a:rPr lang="en-US" sz="1200" dirty="0">
                <a:solidFill>
                  <a:schemeClr val="tx1"/>
                </a:solidFill>
                <a:latin typeface="Times New Roman" panose="02020603050405020304" pitchFamily="18" charset="0"/>
                <a:cs typeface="Times New Roman" panose="02020603050405020304" pitchFamily="18" charset="0"/>
              </a:rPr>
              <a:t>13</a:t>
            </a:r>
            <a:r>
              <a:rPr lang="en-US" sz="1200" i="1" dirty="0">
                <a:solidFill>
                  <a:schemeClr val="tx1"/>
                </a:solidFill>
                <a:latin typeface="Times New Roman" panose="02020603050405020304" pitchFamily="18" charset="0"/>
                <a:cs typeface="Times New Roman" panose="02020603050405020304" pitchFamily="18" charset="0"/>
              </a:rPr>
              <a:t>. Block recombination</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15 Calculate</a:t>
            </a:r>
            <a:r>
              <a:rPr lang="en-US" sz="1200" i="1" dirty="0">
                <a:solidFill>
                  <a:schemeClr val="tx1"/>
                </a:solidFill>
                <a:latin typeface="Times New Roman" panose="02020603050405020304" pitchFamily="18" charset="0"/>
                <a:cs typeface="Times New Roman" panose="02020603050405020304" pitchFamily="18" charset="0"/>
              </a:rPr>
              <a:t> the final fitness.</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14</a:t>
            </a:r>
            <a:r>
              <a:rPr lang="en-US" sz="1200" i="1" dirty="0">
                <a:solidFill>
                  <a:schemeClr val="tx1"/>
                </a:solidFill>
                <a:latin typeface="Times New Roman" panose="02020603050405020304" pitchFamily="18" charset="0"/>
                <a:cs typeface="Times New Roman" panose="02020603050405020304" pitchFamily="18" charset="0"/>
              </a:rPr>
              <a:t>. End </a:t>
            </a:r>
            <a:endParaRPr lang="en-US" sz="1200" dirty="0">
              <a:solidFill>
                <a:schemeClr val="tx1"/>
              </a:solidFill>
              <a:latin typeface="Times New Roman" panose="02020603050405020304" pitchFamily="18" charset="0"/>
              <a:cs typeface="Times New Roman" panose="02020603050405020304" pitchFamily="18" charset="0"/>
            </a:endParaRPr>
          </a:p>
          <a:p>
            <a:r>
              <a:rPr lang="en-US" sz="1200" dirty="0">
                <a:solidFill>
                  <a:schemeClr val="tx1"/>
                </a:solidFill>
                <a:latin typeface="Times New Roman" panose="02020603050405020304" pitchFamily="18" charset="0"/>
                <a:cs typeface="Times New Roman" panose="02020603050405020304" pitchFamily="18" charset="0"/>
              </a:rPr>
              <a:t> </a:t>
            </a:r>
          </a:p>
          <a:p>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31</a:t>
            </a:fld>
            <a:endParaRPr lang="en-US"/>
          </a:p>
        </p:txBody>
      </p:sp>
    </p:spTree>
    <p:extLst>
      <p:ext uri="{BB962C8B-B14F-4D97-AF65-F5344CB8AC3E}">
        <p14:creationId xmlns:p14="http://schemas.microsoft.com/office/powerpoint/2010/main" val="8362548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pPr>
              <a:lnSpc>
                <a:spcPct val="100000"/>
              </a:lnSpc>
            </a:pPr>
            <a:r>
              <a:rPr lang="en-US" sz="3200" b="1" dirty="0" smtClean="0">
                <a:latin typeface="Times New Roman" panose="02020603050405020304" pitchFamily="18" charset="0"/>
                <a:cs typeface="Times New Roman" pitchFamily="18" charset="0"/>
              </a:rPr>
              <a:t>Flow Chart of Proposed Methodology </a:t>
            </a:r>
            <a:endParaRPr lang="en-US" sz="3200" b="1" dirty="0">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093170315"/>
              </p:ext>
            </p:extLst>
          </p:nvPr>
        </p:nvGraphicFramePr>
        <p:xfrm>
          <a:off x="2438400" y="1129150"/>
          <a:ext cx="4657725" cy="5638800"/>
        </p:xfrm>
        <a:graphic>
          <a:graphicData uri="http://schemas.openxmlformats.org/presentationml/2006/ole">
            <mc:AlternateContent xmlns:mc="http://schemas.openxmlformats.org/markup-compatibility/2006">
              <mc:Choice xmlns:v="urn:schemas-microsoft-com:vml" Requires="v">
                <p:oleObj spid="_x0000_s12309" r:id="rId3" imgW="3771900" imgH="6848624" progId="Visio.Drawing.15">
                  <p:embed/>
                </p:oleObj>
              </mc:Choice>
              <mc:Fallback>
                <p:oleObj r:id="rId3" imgW="3771900" imgH="6848624" progId="Visio.Drawing.1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129150"/>
                        <a:ext cx="4657725" cy="5638800"/>
                      </a:xfrm>
                      <a:prstGeom prst="rect">
                        <a:avLst/>
                      </a:prstGeom>
                      <a:noFill/>
                    </p:spPr>
                  </p:pic>
                </p:oleObj>
              </mc:Fallback>
            </mc:AlternateContent>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32</a:t>
            </a:fld>
            <a:endParaRPr lang="en-US"/>
          </a:p>
        </p:txBody>
      </p:sp>
    </p:spTree>
    <p:extLst>
      <p:ext uri="{BB962C8B-B14F-4D97-AF65-F5344CB8AC3E}">
        <p14:creationId xmlns:p14="http://schemas.microsoft.com/office/powerpoint/2010/main" val="19023324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en-US" sz="3200" b="1" dirty="0" smtClean="0">
                <a:effectLst/>
                <a:latin typeface="Times New Roman" panose="02020603050405020304" pitchFamily="18" charset="0"/>
                <a:cs typeface="Times New Roman" pitchFamily="18" charset="0"/>
              </a:rPr>
              <a:t>Arrangement </a:t>
            </a:r>
            <a:r>
              <a:rPr lang="en-US" sz="3200" b="1" dirty="0">
                <a:effectLst/>
                <a:latin typeface="Times New Roman" pitchFamily="18" charset="0"/>
                <a:cs typeface="Times New Roman" pitchFamily="18" charset="0"/>
              </a:rPr>
              <a:t>of the city according to </a:t>
            </a:r>
            <a:r>
              <a:rPr lang="en-US" sz="3200" b="1" dirty="0" smtClean="0">
                <a:effectLst/>
                <a:latin typeface="Times New Roman" pitchFamily="18" charset="0"/>
                <a:cs typeface="Times New Roman" pitchFamily="18" charset="0"/>
              </a:rPr>
              <a:t>angel</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a:solidFill>
                  <a:schemeClr val="tx1"/>
                </a:solidFill>
                <a:latin typeface="Times New Roman" pitchFamily="18" charset="0"/>
                <a:cs typeface="Times New Roman" pitchFamily="18" charset="0"/>
              </a:rPr>
              <a:t>To arrange the city according to angel, first we calculate the coordinate (X, Y) points for all the distribution </a:t>
            </a:r>
            <a:r>
              <a:rPr lang="en-US" sz="2200" dirty="0" smtClean="0">
                <a:solidFill>
                  <a:schemeClr val="tx1"/>
                </a:solidFill>
                <a:latin typeface="Times New Roman" pitchFamily="18" charset="0"/>
                <a:cs typeface="Times New Roman" pitchFamily="18" charset="0"/>
              </a:rPr>
              <a:t>point</a:t>
            </a:r>
          </a:p>
          <a:p>
            <a:r>
              <a:rPr lang="en-US" sz="2200" dirty="0">
                <a:solidFill>
                  <a:schemeClr val="tx1"/>
                </a:solidFill>
                <a:latin typeface="Times New Roman" pitchFamily="18" charset="0"/>
                <a:cs typeface="Times New Roman" pitchFamily="18" charset="0"/>
              </a:rPr>
              <a:t>The X,Y coordinate for all the distribution point relative to their depot area are calculated as follows</a:t>
            </a:r>
            <a:r>
              <a:rPr lang="zh-TW" altLang="en-US" sz="2200" dirty="0">
                <a:solidFill>
                  <a:schemeClr val="tx1"/>
                </a:solidFill>
                <a:latin typeface="Times New Roman" pitchFamily="18" charset="0"/>
                <a:cs typeface="Times New Roman" pitchFamily="18" charset="0"/>
              </a:rPr>
              <a:t>：</a:t>
            </a:r>
            <a:endParaRPr lang="en-US" sz="2200" dirty="0">
              <a:solidFill>
                <a:schemeClr val="tx1"/>
              </a:solidFill>
              <a:latin typeface="Times New Roman" pitchFamily="18" charset="0"/>
              <a:cs typeface="Times New Roman" pitchFamily="18" charset="0"/>
            </a:endParaRPr>
          </a:p>
          <a:p>
            <a:endParaRPr lang="en-US" sz="2200" dirty="0" smtClean="0">
              <a:solidFill>
                <a:schemeClr val="tx1"/>
              </a:solidFill>
              <a:latin typeface="Times New Roman" pitchFamily="18" charset="0"/>
              <a:cs typeface="Times New Roman" pitchFamily="18" charset="0"/>
            </a:endParaRPr>
          </a:p>
          <a:p>
            <a:endParaRPr lang="en-US" sz="2200" dirty="0">
              <a:solidFill>
                <a:schemeClr val="tx1"/>
              </a:solidFill>
              <a:latin typeface="Times New Roman" pitchFamily="18" charset="0"/>
              <a:cs typeface="Times New Roman" pitchFamily="18" charset="0"/>
            </a:endParaRPr>
          </a:p>
          <a:p>
            <a:r>
              <a:rPr lang="en-US" sz="2200" dirty="0">
                <a:solidFill>
                  <a:schemeClr val="tx1"/>
                </a:solidFill>
                <a:latin typeface="Times New Roman" pitchFamily="18" charset="0"/>
                <a:cs typeface="Times New Roman" pitchFamily="18" charset="0"/>
              </a:rPr>
              <a:t>Where the x and y is coordinates of the </a:t>
            </a:r>
            <a:r>
              <a:rPr lang="en-US" sz="2200" i="1" dirty="0" err="1">
                <a:solidFill>
                  <a:schemeClr val="tx1"/>
                </a:solidFill>
                <a:latin typeface="Times New Roman" pitchFamily="18" charset="0"/>
                <a:cs typeface="Times New Roman" pitchFamily="18" charset="0"/>
              </a:rPr>
              <a:t>i</a:t>
            </a:r>
            <a:r>
              <a:rPr lang="en-US" sz="2200" dirty="0" err="1">
                <a:solidFill>
                  <a:schemeClr val="tx1"/>
                </a:solidFill>
                <a:latin typeface="Times New Roman" pitchFamily="18" charset="0"/>
                <a:cs typeface="Times New Roman" pitchFamily="18" charset="0"/>
              </a:rPr>
              <a:t>th</a:t>
            </a:r>
            <a:r>
              <a:rPr lang="en-US" sz="2200" dirty="0">
                <a:solidFill>
                  <a:schemeClr val="tx1"/>
                </a:solidFill>
                <a:latin typeface="Times New Roman" pitchFamily="18" charset="0"/>
                <a:cs typeface="Times New Roman" pitchFamily="18" charset="0"/>
              </a:rPr>
              <a:t> distribution point relative to the depot </a:t>
            </a:r>
          </a:p>
        </p:txBody>
      </p:sp>
      <p:graphicFrame>
        <p:nvGraphicFramePr>
          <p:cNvPr id="4" name="Object 3"/>
          <p:cNvGraphicFramePr>
            <a:graphicFrameLocks noChangeAspect="1"/>
          </p:cNvGraphicFramePr>
          <p:nvPr>
            <p:extLst>
              <p:ext uri="{D42A27DB-BD31-4B8C-83A1-F6EECF244321}">
                <p14:modId xmlns:p14="http://schemas.microsoft.com/office/powerpoint/2010/main" val="3465672801"/>
              </p:ext>
            </p:extLst>
          </p:nvPr>
        </p:nvGraphicFramePr>
        <p:xfrm>
          <a:off x="3581400" y="3048000"/>
          <a:ext cx="1676400" cy="914400"/>
        </p:xfrm>
        <a:graphic>
          <a:graphicData uri="http://schemas.openxmlformats.org/presentationml/2006/ole">
            <mc:AlternateContent xmlns:mc="http://schemas.openxmlformats.org/markup-compatibility/2006">
              <mc:Choice xmlns:v="urn:schemas-microsoft-com:vml" Requires="v">
                <p:oleObj spid="_x0000_s13333" name="Equation" r:id="rId3" imgW="558720" imgH="304560" progId="Equation.DSMT4">
                  <p:embed/>
                </p:oleObj>
              </mc:Choice>
              <mc:Fallback>
                <p:oleObj name="Equation" r:id="rId3" imgW="558720" imgH="304560" progId="Equation.DSMT4">
                  <p:embed/>
                  <p:pic>
                    <p:nvPicPr>
                      <p:cNvPr id="0" name=""/>
                      <p:cNvPicPr/>
                      <p:nvPr/>
                    </p:nvPicPr>
                    <p:blipFill>
                      <a:blip r:embed="rId4"/>
                      <a:stretch>
                        <a:fillRect/>
                      </a:stretch>
                    </p:blipFill>
                    <p:spPr>
                      <a:xfrm>
                        <a:off x="3581400" y="3048000"/>
                        <a:ext cx="1676400" cy="914400"/>
                      </a:xfrm>
                      <a:prstGeom prst="rect">
                        <a:avLst/>
                      </a:prstGeom>
                    </p:spPr>
                  </p:pic>
                </p:oleObj>
              </mc:Fallback>
            </mc:AlternateContent>
          </a:graphicData>
        </a:graphic>
      </p:graphicFrame>
      <p:sp>
        <p:nvSpPr>
          <p:cNvPr id="5" name="Slide Number Placeholder 4"/>
          <p:cNvSpPr>
            <a:spLocks noGrp="1"/>
          </p:cNvSpPr>
          <p:nvPr>
            <p:ph type="sldNum" sz="quarter" idx="12"/>
          </p:nvPr>
        </p:nvSpPr>
        <p:spPr/>
        <p:txBody>
          <a:bodyPr/>
          <a:lstStyle/>
          <a:p>
            <a:fld id="{1D4E0D87-66CC-4293-AC03-148E2413E4CA}" type="slidenum">
              <a:rPr lang="en-US" smtClean="0"/>
              <a:t>33</a:t>
            </a:fld>
            <a:endParaRPr lang="en-US"/>
          </a:p>
        </p:txBody>
      </p:sp>
    </p:spTree>
    <p:extLst>
      <p:ext uri="{BB962C8B-B14F-4D97-AF65-F5344CB8AC3E}">
        <p14:creationId xmlns:p14="http://schemas.microsoft.com/office/powerpoint/2010/main" val="4065629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295400"/>
          </a:xfrm>
        </p:spPr>
        <p:txBody>
          <a:bodyPr>
            <a:normAutofit/>
          </a:bodyPr>
          <a:lstStyle/>
          <a:p>
            <a:pPr>
              <a:lnSpc>
                <a:spcPct val="100000"/>
              </a:lnSpc>
            </a:pPr>
            <a:r>
              <a:rPr lang="en-US" sz="3200" b="1" dirty="0" smtClean="0">
                <a:effectLst/>
                <a:latin typeface="Times New Roman" pitchFamily="18" charset="0"/>
                <a:cs typeface="Times New Roman" pitchFamily="18" charset="0"/>
              </a:rPr>
              <a:t>Generate the Cluster based on axial clustering and capacity allocation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600200"/>
            <a:ext cx="8763000" cy="5105400"/>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solidFill>
                  <a:schemeClr val="tx1"/>
                </a:solidFill>
                <a:latin typeface="Times New Roman" pitchFamily="18" charset="0"/>
                <a:cs typeface="Times New Roman" pitchFamily="18" charset="0"/>
              </a:rPr>
              <a:t>Where    represents</a:t>
            </a:r>
            <a:r>
              <a:rPr lang="en-US" dirty="0">
                <a:solidFill>
                  <a:schemeClr val="tx1"/>
                </a:solidFill>
                <a:latin typeface="Times New Roman" pitchFamily="18" charset="0"/>
                <a:cs typeface="Times New Roman" pitchFamily="18" charset="0"/>
              </a:rPr>
              <a:t>, the polar angel of the </a:t>
            </a:r>
            <a:r>
              <a:rPr lang="en-US" i="1" dirty="0" err="1" smtClean="0">
                <a:solidFill>
                  <a:schemeClr val="tx1"/>
                </a:solidFill>
                <a:latin typeface="Times New Roman" pitchFamily="18" charset="0"/>
                <a:cs typeface="Times New Roman" pitchFamily="18" charset="0"/>
              </a:rPr>
              <a:t>i</a:t>
            </a:r>
            <a:r>
              <a:rPr lang="en-US" dirty="0" err="1" smtClean="0">
                <a:solidFill>
                  <a:schemeClr val="tx1"/>
                </a:solidFill>
                <a:latin typeface="Times New Roman" pitchFamily="18" charset="0"/>
                <a:cs typeface="Times New Roman" pitchFamily="18" charset="0"/>
              </a:rPr>
              <a:t>th</a:t>
            </a:r>
            <a:r>
              <a:rPr lang="en-US" dirty="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distribution </a:t>
            </a:r>
            <a:r>
              <a:rPr lang="en-US" dirty="0">
                <a:solidFill>
                  <a:schemeClr val="tx1"/>
                </a:solidFill>
                <a:latin typeface="Times New Roman" pitchFamily="18" charset="0"/>
                <a:cs typeface="Times New Roman" pitchFamily="18" charset="0"/>
              </a:rPr>
              <a:t>point. </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822864190"/>
              </p:ext>
            </p:extLst>
          </p:nvPr>
        </p:nvGraphicFramePr>
        <p:xfrm>
          <a:off x="2842925" y="1524000"/>
          <a:ext cx="3458150" cy="3505200"/>
        </p:xfrm>
        <a:graphic>
          <a:graphicData uri="http://schemas.openxmlformats.org/presentationml/2006/ole">
            <mc:AlternateContent xmlns:mc="http://schemas.openxmlformats.org/markup-compatibility/2006">
              <mc:Choice xmlns:v="urn:schemas-microsoft-com:vml" Requires="v">
                <p:oleObj spid="_x0000_s14392" name="Equation" r:id="rId3" imgW="2501900" imgH="2540000" progId="Equation.DSMT4">
                  <p:embed/>
                </p:oleObj>
              </mc:Choice>
              <mc:Fallback>
                <p:oleObj name="Equation" r:id="rId3" imgW="2501900" imgH="2540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2925" y="1524000"/>
                        <a:ext cx="3458150" cy="3505200"/>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289834833"/>
              </p:ext>
            </p:extLst>
          </p:nvPr>
        </p:nvGraphicFramePr>
        <p:xfrm>
          <a:off x="3276600" y="5943600"/>
          <a:ext cx="1543050" cy="390525"/>
        </p:xfrm>
        <a:graphic>
          <a:graphicData uri="http://schemas.openxmlformats.org/presentationml/2006/ole">
            <mc:AlternateContent xmlns:mc="http://schemas.openxmlformats.org/markup-compatibility/2006">
              <mc:Choice xmlns:v="urn:schemas-microsoft-com:vml" Requires="v">
                <p:oleObj spid="_x0000_s14393" name="Equation" r:id="rId5" imgW="939392" imgH="241195" progId="Equation.DSMT4">
                  <p:embed/>
                </p:oleObj>
              </mc:Choice>
              <mc:Fallback>
                <p:oleObj name="Equation" r:id="rId5" imgW="939392" imgH="241195"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5943600"/>
                        <a:ext cx="1543050"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5430486"/>
              </p:ext>
            </p:extLst>
          </p:nvPr>
        </p:nvGraphicFramePr>
        <p:xfrm>
          <a:off x="1447800" y="5105400"/>
          <a:ext cx="304800" cy="498764"/>
        </p:xfrm>
        <a:graphic>
          <a:graphicData uri="http://schemas.openxmlformats.org/presentationml/2006/ole">
            <mc:AlternateContent xmlns:mc="http://schemas.openxmlformats.org/markup-compatibility/2006">
              <mc:Choice xmlns:v="urn:schemas-microsoft-com:vml" Requires="v">
                <p:oleObj spid="_x0000_s14394" name="Equation" r:id="rId7" imgW="139680" imgH="228600" progId="Equation.DSMT4">
                  <p:embed/>
                </p:oleObj>
              </mc:Choice>
              <mc:Fallback>
                <p:oleObj name="Equation" r:id="rId7" imgW="139680" imgH="228600" progId="Equation.DSMT4">
                  <p:embed/>
                  <p:pic>
                    <p:nvPicPr>
                      <p:cNvPr id="0" name=""/>
                      <p:cNvPicPr/>
                      <p:nvPr/>
                    </p:nvPicPr>
                    <p:blipFill>
                      <a:blip r:embed="rId8"/>
                      <a:stretch>
                        <a:fillRect/>
                      </a:stretch>
                    </p:blipFill>
                    <p:spPr>
                      <a:xfrm>
                        <a:off x="1447800" y="5105400"/>
                        <a:ext cx="304800" cy="498764"/>
                      </a:xfrm>
                      <a:prstGeom prst="rect">
                        <a:avLst/>
                      </a:prstGeom>
                    </p:spPr>
                  </p:pic>
                </p:oleObj>
              </mc:Fallback>
            </mc:AlternateContent>
          </a:graphicData>
        </a:graphic>
      </p:graphicFrame>
      <p:sp>
        <p:nvSpPr>
          <p:cNvPr id="9" name="Slide Number Placeholder 8"/>
          <p:cNvSpPr>
            <a:spLocks noGrp="1"/>
          </p:cNvSpPr>
          <p:nvPr>
            <p:ph type="sldNum" sz="quarter" idx="12"/>
          </p:nvPr>
        </p:nvSpPr>
        <p:spPr/>
        <p:txBody>
          <a:bodyPr/>
          <a:lstStyle/>
          <a:p>
            <a:fld id="{1D4E0D87-66CC-4293-AC03-148E2413E4CA}" type="slidenum">
              <a:rPr lang="en-US" smtClean="0"/>
              <a:t>34</a:t>
            </a:fld>
            <a:endParaRPr lang="en-US"/>
          </a:p>
        </p:txBody>
      </p:sp>
    </p:spTree>
    <p:extLst>
      <p:ext uri="{BB962C8B-B14F-4D97-AF65-F5344CB8AC3E}">
        <p14:creationId xmlns:p14="http://schemas.microsoft.com/office/powerpoint/2010/main" val="30517115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686800" cy="1219200"/>
          </a:xfrm>
        </p:spPr>
        <p:txBody>
          <a:bodyPr>
            <a:normAutofit/>
          </a:bodyPr>
          <a:lstStyle/>
          <a:p>
            <a:pPr>
              <a:lnSpc>
                <a:spcPct val="100000"/>
              </a:lnSpc>
            </a:pPr>
            <a:r>
              <a:rPr lang="en-US" sz="3200" b="1" dirty="0" smtClean="0">
                <a:effectLst/>
                <a:latin typeface="Times New Roman" pitchFamily="18" charset="0"/>
                <a:cs typeface="Times New Roman" pitchFamily="18" charset="0"/>
              </a:rPr>
              <a:t>Generate </a:t>
            </a:r>
            <a:r>
              <a:rPr lang="en-US" sz="3200" b="1" dirty="0">
                <a:effectLst/>
                <a:latin typeface="Times New Roman" pitchFamily="18" charset="0"/>
                <a:cs typeface="Times New Roman" pitchFamily="18" charset="0"/>
              </a:rPr>
              <a:t>the Cluster based on axial clustering and capacity allocation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a:solidFill>
                  <a:schemeClr val="tx1"/>
                </a:solidFill>
                <a:latin typeface="Times New Roman" pitchFamily="18" charset="0"/>
                <a:cs typeface="Times New Roman" pitchFamily="18" charset="0"/>
              </a:rPr>
              <a:t>In this problem we consider load as an important </a:t>
            </a:r>
            <a:r>
              <a:rPr lang="en-US" sz="2200" dirty="0" smtClean="0">
                <a:solidFill>
                  <a:schemeClr val="tx1"/>
                </a:solidFill>
                <a:latin typeface="Times New Roman" pitchFamily="18" charset="0"/>
                <a:cs typeface="Times New Roman" pitchFamily="18" charset="0"/>
              </a:rPr>
              <a:t>factor.</a:t>
            </a:r>
          </a:p>
          <a:p>
            <a:r>
              <a:rPr lang="en-US" sz="2200" dirty="0">
                <a:solidFill>
                  <a:schemeClr val="tx1"/>
                </a:solidFill>
                <a:latin typeface="Times New Roman" pitchFamily="18" charset="0"/>
                <a:cs typeface="Times New Roman" pitchFamily="18" charset="0"/>
              </a:rPr>
              <a:t>generate the initial chromosome based on the capacity </a:t>
            </a:r>
            <a:r>
              <a:rPr lang="en-US" sz="2200" dirty="0" smtClean="0">
                <a:solidFill>
                  <a:schemeClr val="tx1"/>
                </a:solidFill>
                <a:latin typeface="Times New Roman" pitchFamily="18" charset="0"/>
                <a:cs typeface="Times New Roman" pitchFamily="18" charset="0"/>
              </a:rPr>
              <a:t>allocation</a:t>
            </a:r>
          </a:p>
          <a:p>
            <a:r>
              <a:rPr lang="en-US" sz="2200" dirty="0" smtClean="0">
                <a:solidFill>
                  <a:schemeClr val="tx1"/>
                </a:solidFill>
                <a:latin typeface="Times New Roman" pitchFamily="18" charset="0"/>
                <a:cs typeface="Times New Roman" pitchFamily="18" charset="0"/>
              </a:rPr>
              <a:t>Each </a:t>
            </a:r>
            <a:r>
              <a:rPr lang="en-US" sz="2200" dirty="0">
                <a:solidFill>
                  <a:schemeClr val="tx1"/>
                </a:solidFill>
                <a:latin typeface="Times New Roman" pitchFamily="18" charset="0"/>
                <a:cs typeface="Times New Roman" pitchFamily="18" charset="0"/>
              </a:rPr>
              <a:t>vehicle have a minimum and maximum capacity </a:t>
            </a:r>
            <a:r>
              <a:rPr lang="en-US" sz="2200" dirty="0" smtClean="0">
                <a:solidFill>
                  <a:schemeClr val="tx1"/>
                </a:solidFill>
                <a:latin typeface="Times New Roman" pitchFamily="18" charset="0"/>
                <a:cs typeface="Times New Roman" pitchFamily="18" charset="0"/>
              </a:rPr>
              <a:t>limit</a:t>
            </a:r>
          </a:p>
          <a:p>
            <a:r>
              <a:rPr lang="en-US" sz="2200" dirty="0" smtClean="0">
                <a:solidFill>
                  <a:schemeClr val="tx1"/>
                </a:solidFill>
                <a:latin typeface="Times New Roman" pitchFamily="18" charset="0"/>
                <a:cs typeface="Times New Roman" pitchFamily="18" charset="0"/>
              </a:rPr>
              <a:t>Generate </a:t>
            </a:r>
            <a:r>
              <a:rPr lang="en-US" sz="2200" dirty="0">
                <a:solidFill>
                  <a:schemeClr val="tx1"/>
                </a:solidFill>
                <a:latin typeface="Times New Roman" pitchFamily="18" charset="0"/>
                <a:cs typeface="Times New Roman" pitchFamily="18" charset="0"/>
              </a:rPr>
              <a:t>the new distribution point based on capacity </a:t>
            </a:r>
            <a:r>
              <a:rPr lang="en-US" sz="2200" dirty="0" smtClean="0">
                <a:solidFill>
                  <a:schemeClr val="tx1"/>
                </a:solidFill>
                <a:latin typeface="Times New Roman" pitchFamily="18" charset="0"/>
                <a:cs typeface="Times New Roman" pitchFamily="18" charset="0"/>
              </a:rPr>
              <a:t>allocation  based on distribution points from polar angel. </a:t>
            </a:r>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35</a:t>
            </a:fld>
            <a:endParaRPr lang="en-US"/>
          </a:p>
        </p:txBody>
      </p:sp>
    </p:spTree>
    <p:extLst>
      <p:ext uri="{BB962C8B-B14F-4D97-AF65-F5344CB8AC3E}">
        <p14:creationId xmlns:p14="http://schemas.microsoft.com/office/powerpoint/2010/main" val="38245290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228600"/>
            <a:ext cx="8610600" cy="1600200"/>
          </a:xfrm>
        </p:spPr>
        <p:txBody>
          <a:bodyPr>
            <a:normAutofit/>
          </a:bodyPr>
          <a:lstStyle/>
          <a:p>
            <a:pPr>
              <a:lnSpc>
                <a:spcPct val="100000"/>
              </a:lnSpc>
            </a:pPr>
            <a:r>
              <a:rPr lang="en-US" sz="3200" b="1" dirty="0" smtClean="0">
                <a:effectLst/>
                <a:latin typeface="Times New Roman" pitchFamily="18" charset="0"/>
                <a:cs typeface="Times New Roman" pitchFamily="18" charset="0"/>
              </a:rPr>
              <a:t>Generate </a:t>
            </a:r>
            <a:r>
              <a:rPr lang="en-US" sz="3200" b="1" dirty="0">
                <a:effectLst/>
                <a:latin typeface="Times New Roman" pitchFamily="18" charset="0"/>
                <a:cs typeface="Times New Roman" pitchFamily="18" charset="0"/>
              </a:rPr>
              <a:t>the Cluster based on axial clustering and capacity allocation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05000"/>
            <a:ext cx="8229600" cy="4525963"/>
          </a:xfrm>
        </p:spPr>
        <p:txBody>
          <a:bodyPr/>
          <a:lstStyle/>
          <a:p>
            <a:r>
              <a:rPr lang="en-US" dirty="0">
                <a:solidFill>
                  <a:schemeClr val="tx1"/>
                </a:solidFill>
                <a:latin typeface="Times New Roman" pitchFamily="18" charset="0"/>
                <a:cs typeface="Times New Roman" pitchFamily="18" charset="0"/>
              </a:rPr>
              <a:t>The capacity allocation of the distribution points is as fallows </a:t>
            </a:r>
            <a:endParaRPr lang="en-US" dirty="0" smtClean="0">
              <a:solidFill>
                <a:schemeClr val="tx1"/>
              </a:solidFill>
              <a:latin typeface="Times New Roman" pitchFamily="18" charset="0"/>
              <a:cs typeface="Times New Roman" pitchFamily="18" charset="0"/>
            </a:endParaRPr>
          </a:p>
          <a:p>
            <a:endParaRPr lang="en-US" dirty="0" smtClean="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a:p>
            <a:r>
              <a:rPr lang="en-US" dirty="0">
                <a:solidFill>
                  <a:schemeClr val="tx1"/>
                </a:solidFill>
                <a:latin typeface="Times New Roman" pitchFamily="18" charset="0"/>
                <a:cs typeface="Times New Roman" pitchFamily="18" charset="0"/>
              </a:rPr>
              <a:t>Where C represents the vehicle capacity constraint, </a:t>
            </a:r>
            <a:endParaRPr lang="en-US" dirty="0" smtClean="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is the demand of the </a:t>
            </a:r>
            <a:r>
              <a:rPr lang="en-US" i="1" dirty="0" err="1">
                <a:solidFill>
                  <a:schemeClr val="tx1"/>
                </a:solidFill>
                <a:latin typeface="Times New Roman" pitchFamily="18" charset="0"/>
                <a:cs typeface="Times New Roman" pitchFamily="18" charset="0"/>
              </a:rPr>
              <a:t>j</a:t>
            </a:r>
            <a:r>
              <a:rPr lang="en-US" dirty="0" err="1">
                <a:solidFill>
                  <a:schemeClr val="tx1"/>
                </a:solidFill>
                <a:latin typeface="Times New Roman" pitchFamily="18" charset="0"/>
                <a:cs typeface="Times New Roman" pitchFamily="18" charset="0"/>
              </a:rPr>
              <a:t>th</a:t>
            </a:r>
            <a:r>
              <a:rPr lang="en-US" dirty="0">
                <a:solidFill>
                  <a:schemeClr val="tx1"/>
                </a:solidFill>
                <a:latin typeface="Times New Roman" pitchFamily="18" charset="0"/>
                <a:cs typeface="Times New Roman" pitchFamily="18" charset="0"/>
              </a:rPr>
              <a:t> distribution points</a:t>
            </a:r>
            <a:r>
              <a:rPr lang="en-US" dirty="0" smtClean="0">
                <a:solidFill>
                  <a:schemeClr val="tx1"/>
                </a:solidFill>
                <a:latin typeface="Times New Roman" pitchFamily="18" charset="0"/>
                <a:cs typeface="Times New Roman" pitchFamily="18" charset="0"/>
              </a:rPr>
              <a:t>,</a:t>
            </a:r>
          </a:p>
          <a:p>
            <a:r>
              <a:rPr lang="en-US" i="1" dirty="0">
                <a:solidFill>
                  <a:schemeClr val="tx1"/>
                </a:solidFill>
                <a:latin typeface="Times New Roman" pitchFamily="18" charset="0"/>
                <a:cs typeface="Times New Roman" pitchFamily="18" charset="0"/>
              </a:rPr>
              <a:t>k</a:t>
            </a:r>
            <a:r>
              <a:rPr lang="en-US" dirty="0">
                <a:solidFill>
                  <a:schemeClr val="tx1"/>
                </a:solidFill>
                <a:latin typeface="Times New Roman" pitchFamily="18" charset="0"/>
                <a:cs typeface="Times New Roman" pitchFamily="18" charset="0"/>
              </a:rPr>
              <a:t> is the number of </a:t>
            </a:r>
            <a:r>
              <a:rPr lang="en-US" dirty="0" smtClean="0">
                <a:solidFill>
                  <a:schemeClr val="tx1"/>
                </a:solidFill>
                <a:latin typeface="Times New Roman" pitchFamily="18" charset="0"/>
                <a:cs typeface="Times New Roman" pitchFamily="18" charset="0"/>
              </a:rPr>
              <a:t>vehicle</a:t>
            </a:r>
          </a:p>
          <a:p>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is the last distribution point after sorting according to polar angel.</a:t>
            </a:r>
            <a:endParaRPr lang="en-US" dirty="0" smtClean="0">
              <a:solidFill>
                <a:schemeClr val="tx1"/>
              </a:solidFill>
              <a:latin typeface="Times New Roman" pitchFamily="18" charset="0"/>
              <a:cs typeface="Times New Roman" pitchFamily="18" charset="0"/>
            </a:endParaRPr>
          </a:p>
          <a:p>
            <a:endParaRPr lang="en-US" dirty="0" smtClean="0">
              <a:solidFill>
                <a:schemeClr val="tx1"/>
              </a:solidFill>
              <a:latin typeface="Times New Roman" pitchFamily="18" charset="0"/>
              <a:cs typeface="Times New Roman" pitchFamily="18" charset="0"/>
            </a:endParaRPr>
          </a:p>
          <a:p>
            <a:pPr marL="0" indent="0">
              <a:buNone/>
            </a:pPr>
            <a:endParaRPr lang="en-US" dirty="0">
              <a:solidFill>
                <a:schemeClr val="tx1"/>
              </a:solidFill>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068080496"/>
              </p:ext>
            </p:extLst>
          </p:nvPr>
        </p:nvGraphicFramePr>
        <p:xfrm>
          <a:off x="2590800" y="2590800"/>
          <a:ext cx="3648075" cy="581025"/>
        </p:xfrm>
        <a:graphic>
          <a:graphicData uri="http://schemas.openxmlformats.org/presentationml/2006/ole">
            <mc:AlternateContent xmlns:mc="http://schemas.openxmlformats.org/markup-compatibility/2006">
              <mc:Choice xmlns:v="urn:schemas-microsoft-com:vml" Requires="v">
                <p:oleObj spid="_x0000_s15416" name="Equation" r:id="rId3" imgW="2946400" imgH="469900" progId="Equation.DSMT4">
                  <p:embed/>
                </p:oleObj>
              </mc:Choice>
              <mc:Fallback>
                <p:oleObj name="Equation" r:id="rId3" imgW="2946400" imgH="4699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590800"/>
                        <a:ext cx="3648075"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615700447"/>
              </p:ext>
            </p:extLst>
          </p:nvPr>
        </p:nvGraphicFramePr>
        <p:xfrm>
          <a:off x="838200" y="3733800"/>
          <a:ext cx="381000" cy="556846"/>
        </p:xfrm>
        <a:graphic>
          <a:graphicData uri="http://schemas.openxmlformats.org/presentationml/2006/ole">
            <mc:AlternateContent xmlns:mc="http://schemas.openxmlformats.org/markup-compatibility/2006">
              <mc:Choice xmlns:v="urn:schemas-microsoft-com:vml" Requires="v">
                <p:oleObj spid="_x0000_s15417" name="Equation" r:id="rId5" imgW="164880" imgH="241200" progId="Equation.DSMT4">
                  <p:embed/>
                </p:oleObj>
              </mc:Choice>
              <mc:Fallback>
                <p:oleObj name="Equation" r:id="rId5" imgW="164880" imgH="241200" progId="Equation.DSMT4">
                  <p:embed/>
                  <p:pic>
                    <p:nvPicPr>
                      <p:cNvPr id="0" name=""/>
                      <p:cNvPicPr/>
                      <p:nvPr/>
                    </p:nvPicPr>
                    <p:blipFill>
                      <a:blip r:embed="rId6"/>
                      <a:stretch>
                        <a:fillRect/>
                      </a:stretch>
                    </p:blipFill>
                    <p:spPr>
                      <a:xfrm>
                        <a:off x="838200" y="3733800"/>
                        <a:ext cx="381000" cy="556846"/>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833380261"/>
              </p:ext>
            </p:extLst>
          </p:nvPr>
        </p:nvGraphicFramePr>
        <p:xfrm>
          <a:off x="838200" y="4572000"/>
          <a:ext cx="457200" cy="381000"/>
        </p:xfrm>
        <a:graphic>
          <a:graphicData uri="http://schemas.openxmlformats.org/presentationml/2006/ole">
            <mc:AlternateContent xmlns:mc="http://schemas.openxmlformats.org/markup-compatibility/2006">
              <mc:Choice xmlns:v="urn:schemas-microsoft-com:vml" Requires="v">
                <p:oleObj spid="_x0000_s15418" name="Equation" r:id="rId7" imgW="139680" imgH="228600" progId="Equation.DSMT4">
                  <p:embed/>
                </p:oleObj>
              </mc:Choice>
              <mc:Fallback>
                <p:oleObj name="Equation" r:id="rId7" imgW="139680" imgH="228600" progId="Equation.DSMT4">
                  <p:embed/>
                  <p:pic>
                    <p:nvPicPr>
                      <p:cNvPr id="0" name=""/>
                      <p:cNvPicPr/>
                      <p:nvPr/>
                    </p:nvPicPr>
                    <p:blipFill>
                      <a:blip r:embed="rId8"/>
                      <a:stretch>
                        <a:fillRect/>
                      </a:stretch>
                    </p:blipFill>
                    <p:spPr>
                      <a:xfrm>
                        <a:off x="838200" y="4572000"/>
                        <a:ext cx="457200" cy="381000"/>
                      </a:xfrm>
                      <a:prstGeom prst="rect">
                        <a:avLst/>
                      </a:prstGeom>
                    </p:spPr>
                  </p:pic>
                </p:oleObj>
              </mc:Fallback>
            </mc:AlternateContent>
          </a:graphicData>
        </a:graphic>
      </p:graphicFrame>
      <p:sp>
        <p:nvSpPr>
          <p:cNvPr id="8" name="Slide Number Placeholder 7"/>
          <p:cNvSpPr>
            <a:spLocks noGrp="1"/>
          </p:cNvSpPr>
          <p:nvPr>
            <p:ph type="sldNum" sz="quarter" idx="12"/>
          </p:nvPr>
        </p:nvSpPr>
        <p:spPr/>
        <p:txBody>
          <a:bodyPr/>
          <a:lstStyle/>
          <a:p>
            <a:fld id="{1D4E0D87-66CC-4293-AC03-148E2413E4CA}" type="slidenum">
              <a:rPr lang="en-US" smtClean="0"/>
              <a:t>36</a:t>
            </a:fld>
            <a:endParaRPr lang="en-US"/>
          </a:p>
        </p:txBody>
      </p:sp>
    </p:spTree>
    <p:extLst>
      <p:ext uri="{BB962C8B-B14F-4D97-AF65-F5344CB8AC3E}">
        <p14:creationId xmlns:p14="http://schemas.microsoft.com/office/powerpoint/2010/main" val="1587035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05" y="228600"/>
            <a:ext cx="8229600" cy="1600200"/>
          </a:xfrm>
        </p:spPr>
        <p:txBody>
          <a:bodyPr>
            <a:normAutofit/>
          </a:bodyPr>
          <a:lstStyle/>
          <a:p>
            <a:pPr>
              <a:lnSpc>
                <a:spcPct val="100000"/>
              </a:lnSpc>
            </a:pPr>
            <a:r>
              <a:rPr lang="en-US" sz="3200" b="1" dirty="0" smtClean="0">
                <a:effectLst/>
                <a:latin typeface="Times New Roman" pitchFamily="18" charset="0"/>
                <a:cs typeface="Times New Roman" pitchFamily="18" charset="0"/>
              </a:rPr>
              <a:t>Generate </a:t>
            </a:r>
            <a:r>
              <a:rPr lang="en-US" sz="3200" b="1" dirty="0">
                <a:effectLst/>
                <a:latin typeface="Times New Roman" pitchFamily="18" charset="0"/>
                <a:cs typeface="Times New Roman" pitchFamily="18" charset="0"/>
              </a:rPr>
              <a:t>the Cluster based on axial clustering and capacity allocation</a:t>
            </a:r>
            <a:endParaRPr lang="en-US" sz="3200" dirty="0"/>
          </a:p>
        </p:txBody>
      </p:sp>
      <p:sp>
        <p:nvSpPr>
          <p:cNvPr id="3" name="Content Placeholder 2"/>
          <p:cNvSpPr>
            <a:spLocks noGrp="1"/>
          </p:cNvSpPr>
          <p:nvPr>
            <p:ph idx="1"/>
          </p:nvPr>
        </p:nvSpPr>
        <p:spPr>
          <a:xfrm>
            <a:off x="465504" y="1890788"/>
            <a:ext cx="8229600" cy="4525963"/>
          </a:xfrm>
        </p:spPr>
        <p:txBody>
          <a:bodyPr/>
          <a:lstStyle/>
          <a:p>
            <a:pPr marL="0" indent="0">
              <a:buNone/>
            </a:pPr>
            <a:r>
              <a:rPr lang="en-US" dirty="0">
                <a:solidFill>
                  <a:schemeClr val="tx1"/>
                </a:solidFill>
                <a:latin typeface="Times New Roman" pitchFamily="18" charset="0"/>
                <a:cs typeface="Times New Roman" pitchFamily="18" charset="0"/>
              </a:rPr>
              <a:t>Representation of Distribution Point based on Polar angel</a:t>
            </a:r>
          </a:p>
          <a:p>
            <a:pPr marL="0" indent="0">
              <a:buNone/>
            </a:pPr>
            <a:endParaRPr lang="en-US" dirty="0">
              <a:solidFill>
                <a:schemeClr val="tx1"/>
              </a:solidFill>
              <a:latin typeface="Times New Roman" pitchFamily="18" charset="0"/>
              <a:cs typeface="Times New Roman" pitchFamily="18" charset="0"/>
            </a:endParaRPr>
          </a:p>
        </p:txBody>
      </p:sp>
      <p:grpSp>
        <p:nvGrpSpPr>
          <p:cNvPr id="82" name="Canvas 85"/>
          <p:cNvGrpSpPr/>
          <p:nvPr/>
        </p:nvGrpSpPr>
        <p:grpSpPr>
          <a:xfrm>
            <a:off x="1862983" y="2798105"/>
            <a:ext cx="5400040" cy="3008630"/>
            <a:chOff x="0" y="0"/>
            <a:chExt cx="5400040" cy="3008630"/>
          </a:xfrm>
        </p:grpSpPr>
        <p:sp>
          <p:nvSpPr>
            <p:cNvPr id="83" name="Rectangle 82"/>
            <p:cNvSpPr/>
            <p:nvPr/>
          </p:nvSpPr>
          <p:spPr>
            <a:xfrm>
              <a:off x="0" y="0"/>
              <a:ext cx="5400040" cy="3008630"/>
            </a:xfrm>
            <a:prstGeom prst="rect">
              <a:avLst/>
            </a:prstGeom>
            <a:ln>
              <a:solidFill>
                <a:schemeClr val="tx1"/>
              </a:solidFill>
            </a:ln>
          </p:spPr>
        </p:sp>
        <p:cxnSp>
          <p:nvCxnSpPr>
            <p:cNvPr id="84" name="Straight Connector 83"/>
            <p:cNvCxnSpPr/>
            <p:nvPr/>
          </p:nvCxnSpPr>
          <p:spPr>
            <a:xfrm flipH="1">
              <a:off x="2743200" y="91104"/>
              <a:ext cx="823" cy="274865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19" y="1455069"/>
              <a:ext cx="5153772" cy="8545"/>
            </a:xfrm>
            <a:prstGeom prst="line">
              <a:avLst/>
            </a:prstGeom>
          </p:spPr>
          <p:style>
            <a:lnRef idx="1">
              <a:schemeClr val="accent1"/>
            </a:lnRef>
            <a:fillRef idx="0">
              <a:schemeClr val="accent1"/>
            </a:fillRef>
            <a:effectRef idx="0">
              <a:schemeClr val="accent1"/>
            </a:effectRef>
            <a:fontRef idx="minor">
              <a:schemeClr val="tx1"/>
            </a:fontRef>
          </p:style>
        </p:cxnSp>
        <p:sp>
          <p:nvSpPr>
            <p:cNvPr id="86" name="Oval 85"/>
            <p:cNvSpPr/>
            <p:nvPr/>
          </p:nvSpPr>
          <p:spPr>
            <a:xfrm>
              <a:off x="3657600" y="411447"/>
              <a:ext cx="129396" cy="129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7" name="Oval 86"/>
            <p:cNvSpPr/>
            <p:nvPr/>
          </p:nvSpPr>
          <p:spPr>
            <a:xfrm>
              <a:off x="3786996" y="91114"/>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88" name="Oval 87"/>
            <p:cNvSpPr/>
            <p:nvPr/>
          </p:nvSpPr>
          <p:spPr>
            <a:xfrm>
              <a:off x="4182656" y="505182"/>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89" name="Oval 88"/>
            <p:cNvSpPr/>
            <p:nvPr/>
          </p:nvSpPr>
          <p:spPr>
            <a:xfrm>
              <a:off x="3112981" y="168261"/>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0" name="Oval 89"/>
            <p:cNvSpPr/>
            <p:nvPr/>
          </p:nvSpPr>
          <p:spPr>
            <a:xfrm>
              <a:off x="3328642" y="850239"/>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1" name="Oval 90"/>
            <p:cNvSpPr/>
            <p:nvPr/>
          </p:nvSpPr>
          <p:spPr>
            <a:xfrm>
              <a:off x="4053751" y="1065900"/>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2" name="Oval 91"/>
            <p:cNvSpPr/>
            <p:nvPr/>
          </p:nvSpPr>
          <p:spPr>
            <a:xfrm>
              <a:off x="3112981" y="634087"/>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3" name="Oval 92"/>
            <p:cNvSpPr/>
            <p:nvPr/>
          </p:nvSpPr>
          <p:spPr>
            <a:xfrm>
              <a:off x="4484581" y="81332"/>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4" name="Oval 93"/>
            <p:cNvSpPr/>
            <p:nvPr/>
          </p:nvSpPr>
          <p:spPr>
            <a:xfrm>
              <a:off x="4441449" y="1963047"/>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5" name="Oval 94"/>
            <p:cNvSpPr/>
            <p:nvPr/>
          </p:nvSpPr>
          <p:spPr>
            <a:xfrm>
              <a:off x="4726120" y="2601401"/>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6" name="Oval 95"/>
            <p:cNvSpPr/>
            <p:nvPr/>
          </p:nvSpPr>
          <p:spPr>
            <a:xfrm>
              <a:off x="3596061" y="2368488"/>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7" name="Oval 96"/>
            <p:cNvSpPr/>
            <p:nvPr/>
          </p:nvSpPr>
          <p:spPr>
            <a:xfrm>
              <a:off x="3087103" y="192738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8" name="Oval 97"/>
            <p:cNvSpPr/>
            <p:nvPr/>
          </p:nvSpPr>
          <p:spPr>
            <a:xfrm>
              <a:off x="3658091" y="1780073"/>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99" name="Oval 98"/>
            <p:cNvSpPr/>
            <p:nvPr/>
          </p:nvSpPr>
          <p:spPr>
            <a:xfrm>
              <a:off x="2914573" y="1064254"/>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0" name="Oval 99"/>
            <p:cNvSpPr/>
            <p:nvPr/>
          </p:nvSpPr>
          <p:spPr>
            <a:xfrm>
              <a:off x="2284845" y="3935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1" name="Oval 100"/>
            <p:cNvSpPr/>
            <p:nvPr/>
          </p:nvSpPr>
          <p:spPr>
            <a:xfrm>
              <a:off x="2155940" y="376277"/>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2" name="Oval 101"/>
            <p:cNvSpPr/>
            <p:nvPr/>
          </p:nvSpPr>
          <p:spPr>
            <a:xfrm>
              <a:off x="1698249" y="3935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3" name="Oval 102"/>
            <p:cNvSpPr/>
            <p:nvPr/>
          </p:nvSpPr>
          <p:spPr>
            <a:xfrm>
              <a:off x="1896656" y="540843"/>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4" name="Oval 103"/>
            <p:cNvSpPr/>
            <p:nvPr/>
          </p:nvSpPr>
          <p:spPr>
            <a:xfrm>
              <a:off x="1482588" y="540843"/>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5" name="Oval 104"/>
            <p:cNvSpPr/>
            <p:nvPr/>
          </p:nvSpPr>
          <p:spPr>
            <a:xfrm>
              <a:off x="1025389" y="495400"/>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6" name="Oval 105"/>
            <p:cNvSpPr/>
            <p:nvPr/>
          </p:nvSpPr>
          <p:spPr>
            <a:xfrm>
              <a:off x="844234" y="264134"/>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7" name="Oval 106"/>
            <p:cNvSpPr/>
            <p:nvPr/>
          </p:nvSpPr>
          <p:spPr>
            <a:xfrm>
              <a:off x="844234" y="95095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8" name="Oval 107"/>
            <p:cNvSpPr/>
            <p:nvPr/>
          </p:nvSpPr>
          <p:spPr>
            <a:xfrm>
              <a:off x="180000" y="1157498"/>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09" name="Oval 108"/>
            <p:cNvSpPr/>
            <p:nvPr/>
          </p:nvSpPr>
          <p:spPr>
            <a:xfrm>
              <a:off x="180000" y="3935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0" name="Oval 109"/>
            <p:cNvSpPr/>
            <p:nvPr/>
          </p:nvSpPr>
          <p:spPr>
            <a:xfrm>
              <a:off x="591193" y="2098441"/>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1" name="Oval 110"/>
            <p:cNvSpPr/>
            <p:nvPr/>
          </p:nvSpPr>
          <p:spPr>
            <a:xfrm>
              <a:off x="1154294" y="1796344"/>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2" name="Oval 111"/>
            <p:cNvSpPr/>
            <p:nvPr/>
          </p:nvSpPr>
          <p:spPr>
            <a:xfrm>
              <a:off x="461305" y="1682554"/>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3" name="Oval 112"/>
            <p:cNvSpPr/>
            <p:nvPr/>
          </p:nvSpPr>
          <p:spPr>
            <a:xfrm>
              <a:off x="1698249" y="1978162"/>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4" name="Oval 113"/>
            <p:cNvSpPr/>
            <p:nvPr/>
          </p:nvSpPr>
          <p:spPr>
            <a:xfrm>
              <a:off x="2083562" y="1853362"/>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5" name="Oval 114"/>
            <p:cNvSpPr/>
            <p:nvPr/>
          </p:nvSpPr>
          <p:spPr>
            <a:xfrm>
              <a:off x="1283199" y="2472496"/>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6" name="Oval 115"/>
            <p:cNvSpPr/>
            <p:nvPr/>
          </p:nvSpPr>
          <p:spPr>
            <a:xfrm>
              <a:off x="1698249" y="1651168"/>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7" name="Oval 116"/>
            <p:cNvSpPr/>
            <p:nvPr/>
          </p:nvSpPr>
          <p:spPr>
            <a:xfrm>
              <a:off x="2025561" y="2592111"/>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sp>
          <p:nvSpPr>
            <p:cNvPr id="118" name="Oval 117"/>
            <p:cNvSpPr/>
            <p:nvPr/>
          </p:nvSpPr>
          <p:spPr>
            <a:xfrm>
              <a:off x="2025561" y="1148208"/>
              <a:ext cx="128905" cy="128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kern="100">
                  <a:effectLst/>
                  <a:latin typeface="Times New Roman"/>
                  <a:ea typeface="Times New Roman"/>
                  <a:cs typeface="Times New Roman"/>
                </a:rPr>
                <a:t> </a:t>
              </a:r>
              <a:endParaRPr lang="en-US" sz="1200" kern="100">
                <a:effectLst/>
                <a:latin typeface="Times New Roman"/>
                <a:ea typeface="DFKai-SB"/>
                <a:cs typeface="Times New Roman"/>
              </a:endParaRPr>
            </a:p>
          </p:txBody>
        </p:sp>
        <p:cxnSp>
          <p:nvCxnSpPr>
            <p:cNvPr id="119" name="Straight Connector 118"/>
            <p:cNvCxnSpPr>
              <a:endCxn id="89" idx="0"/>
            </p:cNvCxnSpPr>
            <p:nvPr/>
          </p:nvCxnSpPr>
          <p:spPr>
            <a:xfrm flipV="1">
              <a:off x="2743200" y="168261"/>
              <a:ext cx="434234" cy="12870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p:cNvCxnSpPr>
              <a:endCxn id="92" idx="1"/>
            </p:cNvCxnSpPr>
            <p:nvPr/>
          </p:nvCxnSpPr>
          <p:spPr>
            <a:xfrm flipV="1">
              <a:off x="2743200" y="652965"/>
              <a:ext cx="388659" cy="8023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99" idx="5"/>
            </p:cNvCxnSpPr>
            <p:nvPr/>
          </p:nvCxnSpPr>
          <p:spPr>
            <a:xfrm flipV="1">
              <a:off x="2743200" y="1174281"/>
              <a:ext cx="281400" cy="2810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a:endCxn id="86" idx="7"/>
            </p:cNvCxnSpPr>
            <p:nvPr/>
          </p:nvCxnSpPr>
          <p:spPr>
            <a:xfrm flipV="1">
              <a:off x="2743200" y="430397"/>
              <a:ext cx="1024846" cy="10334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a:endCxn id="91" idx="7"/>
            </p:cNvCxnSpPr>
            <p:nvPr/>
          </p:nvCxnSpPr>
          <p:spPr>
            <a:xfrm flipV="1">
              <a:off x="2743200" y="1084778"/>
              <a:ext cx="1420578" cy="3790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p:cNvCxnSpPr>
              <a:endCxn id="88" idx="7"/>
            </p:cNvCxnSpPr>
            <p:nvPr/>
          </p:nvCxnSpPr>
          <p:spPr>
            <a:xfrm flipV="1">
              <a:off x="2743200" y="524060"/>
              <a:ext cx="1549483" cy="9397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93" idx="6"/>
            </p:cNvCxnSpPr>
            <p:nvPr/>
          </p:nvCxnSpPr>
          <p:spPr>
            <a:xfrm flipV="1">
              <a:off x="2743200" y="145785"/>
              <a:ext cx="1870286" cy="1309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87" idx="3"/>
            </p:cNvCxnSpPr>
            <p:nvPr/>
          </p:nvCxnSpPr>
          <p:spPr>
            <a:xfrm flipV="1">
              <a:off x="2743200" y="201141"/>
              <a:ext cx="1062674" cy="1254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8" idx="5"/>
            </p:cNvCxnSpPr>
            <p:nvPr/>
          </p:nvCxnSpPr>
          <p:spPr>
            <a:xfrm flipH="1" flipV="1">
              <a:off x="2135588" y="1258235"/>
              <a:ext cx="607612" cy="205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01" idx="4"/>
            </p:cNvCxnSpPr>
            <p:nvPr/>
          </p:nvCxnSpPr>
          <p:spPr>
            <a:xfrm flipH="1" flipV="1">
              <a:off x="2220393" y="505182"/>
              <a:ext cx="522807" cy="950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00" idx="5"/>
            </p:cNvCxnSpPr>
            <p:nvPr/>
          </p:nvCxnSpPr>
          <p:spPr>
            <a:xfrm flipH="1" flipV="1">
              <a:off x="2394872" y="149383"/>
              <a:ext cx="348328" cy="1305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03" idx="5"/>
            </p:cNvCxnSpPr>
            <p:nvPr/>
          </p:nvCxnSpPr>
          <p:spPr>
            <a:xfrm flipH="1" flipV="1">
              <a:off x="2006683" y="650870"/>
              <a:ext cx="736517" cy="8129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02" idx="1"/>
            </p:cNvCxnSpPr>
            <p:nvPr/>
          </p:nvCxnSpPr>
          <p:spPr>
            <a:xfrm flipH="1" flipV="1">
              <a:off x="1717127" y="58234"/>
              <a:ext cx="1026073" cy="13970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04" idx="6"/>
            </p:cNvCxnSpPr>
            <p:nvPr/>
          </p:nvCxnSpPr>
          <p:spPr>
            <a:xfrm flipH="1" flipV="1">
              <a:off x="1611493" y="605296"/>
              <a:ext cx="1131707" cy="849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05" idx="7"/>
            </p:cNvCxnSpPr>
            <p:nvPr/>
          </p:nvCxnSpPr>
          <p:spPr>
            <a:xfrm flipH="1" flipV="1">
              <a:off x="1135416" y="514278"/>
              <a:ext cx="1607784" cy="9323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07" idx="1"/>
            </p:cNvCxnSpPr>
            <p:nvPr/>
          </p:nvCxnSpPr>
          <p:spPr>
            <a:xfrm flipH="1" flipV="1">
              <a:off x="863112" y="969834"/>
              <a:ext cx="1880088" cy="4768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06" idx="7"/>
            </p:cNvCxnSpPr>
            <p:nvPr/>
          </p:nvCxnSpPr>
          <p:spPr>
            <a:xfrm flipH="1" flipV="1">
              <a:off x="954261" y="283012"/>
              <a:ext cx="1788939" cy="11808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a:endCxn id="109" idx="0"/>
            </p:cNvCxnSpPr>
            <p:nvPr/>
          </p:nvCxnSpPr>
          <p:spPr>
            <a:xfrm flipH="1" flipV="1">
              <a:off x="244453" y="39356"/>
              <a:ext cx="2498747" cy="1424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p:cNvCxnSpPr>
              <a:endCxn id="108" idx="7"/>
            </p:cNvCxnSpPr>
            <p:nvPr/>
          </p:nvCxnSpPr>
          <p:spPr>
            <a:xfrm flipH="1" flipV="1">
              <a:off x="290027" y="1176376"/>
              <a:ext cx="2453173" cy="287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Straight Connector 137"/>
            <p:cNvCxnSpPr>
              <a:endCxn id="116" idx="2"/>
            </p:cNvCxnSpPr>
            <p:nvPr/>
          </p:nvCxnSpPr>
          <p:spPr>
            <a:xfrm flipH="1">
              <a:off x="1698249" y="1463829"/>
              <a:ext cx="1044951" cy="2517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a:endCxn id="112" idx="2"/>
            </p:cNvCxnSpPr>
            <p:nvPr/>
          </p:nvCxnSpPr>
          <p:spPr>
            <a:xfrm flipH="1">
              <a:off x="461305" y="1463829"/>
              <a:ext cx="2281895" cy="2831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Straight Connector 139"/>
            <p:cNvCxnSpPr>
              <a:endCxn id="111" idx="0"/>
            </p:cNvCxnSpPr>
            <p:nvPr/>
          </p:nvCxnSpPr>
          <p:spPr>
            <a:xfrm flipH="1">
              <a:off x="1218747" y="1463829"/>
              <a:ext cx="1472695" cy="3325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Straight Connector 140"/>
            <p:cNvCxnSpPr>
              <a:endCxn id="110" idx="3"/>
            </p:cNvCxnSpPr>
            <p:nvPr/>
          </p:nvCxnSpPr>
          <p:spPr>
            <a:xfrm flipH="1">
              <a:off x="610071" y="1463829"/>
              <a:ext cx="2081371" cy="7446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a:endCxn id="113" idx="7"/>
            </p:cNvCxnSpPr>
            <p:nvPr/>
          </p:nvCxnSpPr>
          <p:spPr>
            <a:xfrm flipH="1">
              <a:off x="1808276" y="1463829"/>
              <a:ext cx="909045" cy="533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Straight Connector 142"/>
            <p:cNvCxnSpPr>
              <a:endCxn id="114" idx="3"/>
            </p:cNvCxnSpPr>
            <p:nvPr/>
          </p:nvCxnSpPr>
          <p:spPr>
            <a:xfrm flipH="1">
              <a:off x="2102440" y="1463829"/>
              <a:ext cx="640760" cy="49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Straight Connector 143"/>
            <p:cNvCxnSpPr>
              <a:endCxn id="117" idx="4"/>
            </p:cNvCxnSpPr>
            <p:nvPr/>
          </p:nvCxnSpPr>
          <p:spPr>
            <a:xfrm flipH="1">
              <a:off x="2090014" y="1455283"/>
              <a:ext cx="653186" cy="12657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a:endCxn id="115" idx="3"/>
            </p:cNvCxnSpPr>
            <p:nvPr/>
          </p:nvCxnSpPr>
          <p:spPr>
            <a:xfrm flipH="1">
              <a:off x="1302077" y="1463829"/>
              <a:ext cx="1415244" cy="11186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a:endCxn id="97" idx="4"/>
            </p:cNvCxnSpPr>
            <p:nvPr/>
          </p:nvCxnSpPr>
          <p:spPr>
            <a:xfrm>
              <a:off x="2717322" y="1463829"/>
              <a:ext cx="434234" cy="592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Straight Connector 146"/>
            <p:cNvCxnSpPr>
              <a:endCxn id="98" idx="4"/>
            </p:cNvCxnSpPr>
            <p:nvPr/>
          </p:nvCxnSpPr>
          <p:spPr>
            <a:xfrm>
              <a:off x="2743200" y="1446657"/>
              <a:ext cx="979344" cy="4623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Straight Connector 147"/>
            <p:cNvCxnSpPr>
              <a:endCxn id="94" idx="6"/>
            </p:cNvCxnSpPr>
            <p:nvPr/>
          </p:nvCxnSpPr>
          <p:spPr>
            <a:xfrm>
              <a:off x="2717322" y="1463829"/>
              <a:ext cx="1853032" cy="563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Straight Connector 148"/>
            <p:cNvCxnSpPr>
              <a:endCxn id="95" idx="6"/>
            </p:cNvCxnSpPr>
            <p:nvPr/>
          </p:nvCxnSpPr>
          <p:spPr>
            <a:xfrm>
              <a:off x="2743200" y="1463829"/>
              <a:ext cx="2111825" cy="120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a:endCxn id="96" idx="5"/>
            </p:cNvCxnSpPr>
            <p:nvPr/>
          </p:nvCxnSpPr>
          <p:spPr>
            <a:xfrm>
              <a:off x="2717322" y="1463670"/>
              <a:ext cx="988766" cy="1014576"/>
            </a:xfrm>
            <a:prstGeom prst="line">
              <a:avLst/>
            </a:prstGeom>
          </p:spPr>
          <p:style>
            <a:lnRef idx="1">
              <a:schemeClr val="accent1"/>
            </a:lnRef>
            <a:fillRef idx="0">
              <a:schemeClr val="accent1"/>
            </a:fillRef>
            <a:effectRef idx="0">
              <a:schemeClr val="accent1"/>
            </a:effectRef>
            <a:fontRef idx="minor">
              <a:schemeClr val="tx1"/>
            </a:fontRef>
          </p:style>
        </p:cxnSp>
        <p:sp>
          <p:nvSpPr>
            <p:cNvPr id="151" name="Oval 150"/>
            <p:cNvSpPr/>
            <p:nvPr/>
          </p:nvSpPr>
          <p:spPr>
            <a:xfrm>
              <a:off x="2596551" y="1291372"/>
              <a:ext cx="294943" cy="34494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52" name="Straight Arrow Connector 151"/>
            <p:cNvCxnSpPr/>
            <p:nvPr/>
          </p:nvCxnSpPr>
          <p:spPr>
            <a:xfrm flipH="1" flipV="1">
              <a:off x="2744023" y="1636272"/>
              <a:ext cx="368958" cy="10292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3" name="Text Box 156"/>
            <p:cNvSpPr txBox="1"/>
            <p:nvPr/>
          </p:nvSpPr>
          <p:spPr>
            <a:xfrm>
              <a:off x="2911660" y="2664320"/>
              <a:ext cx="615312" cy="34348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kern="100">
                  <a:effectLst/>
                  <a:latin typeface="Times New Roman"/>
                  <a:ea typeface="DFKai-SB"/>
                  <a:cs typeface="Times New Roman"/>
                </a:rPr>
                <a:t>Depot</a:t>
              </a:r>
            </a:p>
          </p:txBody>
        </p:sp>
        <p:cxnSp>
          <p:nvCxnSpPr>
            <p:cNvPr id="154" name="Straight Arrow Connector 153"/>
            <p:cNvCxnSpPr>
              <a:endCxn id="93" idx="5"/>
            </p:cNvCxnSpPr>
            <p:nvPr/>
          </p:nvCxnSpPr>
          <p:spPr>
            <a:xfrm flipH="1" flipV="1">
              <a:off x="4594608" y="191359"/>
              <a:ext cx="313822" cy="4616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flipH="1">
              <a:off x="4110373" y="762871"/>
              <a:ext cx="798057" cy="3685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6" name="Text Box 159"/>
            <p:cNvSpPr txBox="1"/>
            <p:nvPr/>
          </p:nvSpPr>
          <p:spPr>
            <a:xfrm>
              <a:off x="4500564" y="502231"/>
              <a:ext cx="846544" cy="617341"/>
            </a:xfrm>
            <a:prstGeom prst="rect">
              <a:avLst/>
            </a:prstGeom>
            <a:solidFill>
              <a:schemeClr val="lt1"/>
            </a:solidFill>
            <a:ln w="6350">
              <a:solidFill>
                <a:schemeClr val="bg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kern="100">
                  <a:effectLst/>
                  <a:latin typeface="Times New Roman"/>
                  <a:ea typeface="DFKai-SB"/>
                  <a:cs typeface="Times New Roman"/>
                </a:rPr>
                <a:t>Distribution</a:t>
              </a:r>
              <a:endParaRPr lang="en-US" sz="1200" kern="100">
                <a:effectLst/>
                <a:latin typeface="Times New Roman"/>
                <a:ea typeface="DFKai-SB"/>
                <a:cs typeface="Times New Roman"/>
              </a:endParaRPr>
            </a:p>
            <a:p>
              <a:pPr marL="0" marR="0">
                <a:spcBef>
                  <a:spcPts val="0"/>
                </a:spcBef>
                <a:spcAft>
                  <a:spcPts val="0"/>
                </a:spcAft>
              </a:pPr>
              <a:r>
                <a:rPr lang="en-US" sz="1000" kern="100">
                  <a:effectLst/>
                  <a:latin typeface="Times New Roman"/>
                  <a:ea typeface="DFKai-SB"/>
                  <a:cs typeface="Times New Roman"/>
                </a:rPr>
                <a:t> Point </a:t>
              </a:r>
              <a:endParaRPr lang="en-US" sz="1200" kern="100">
                <a:effectLst/>
                <a:latin typeface="Times New Roman"/>
                <a:ea typeface="DFKai-SB"/>
                <a:cs typeface="Times New Roman"/>
              </a:endParaRPr>
            </a:p>
          </p:txBody>
        </p:sp>
        <p:sp>
          <p:nvSpPr>
            <p:cNvPr id="157" name="Oval 156"/>
            <p:cNvSpPr/>
            <p:nvPr/>
          </p:nvSpPr>
          <p:spPr>
            <a:xfrm>
              <a:off x="2605182" y="35601"/>
              <a:ext cx="2431004" cy="1320064"/>
            </a:xfrm>
            <a:prstGeom prst="ellipse">
              <a:avLst/>
            </a:prstGeom>
            <a:noFill/>
            <a:ln w="63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58" name="Straight Arrow Connector 157"/>
            <p:cNvCxnSpPr/>
            <p:nvPr/>
          </p:nvCxnSpPr>
          <p:spPr>
            <a:xfrm flipH="1" flipV="1">
              <a:off x="4594608" y="1194805"/>
              <a:ext cx="365581" cy="9678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9" name="Text Box 163"/>
            <p:cNvSpPr txBox="1"/>
            <p:nvPr/>
          </p:nvSpPr>
          <p:spPr>
            <a:xfrm>
              <a:off x="3768047" y="2071597"/>
              <a:ext cx="1529715" cy="2952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000" kern="100">
                  <a:effectLst/>
                  <a:latin typeface="Times New Roman"/>
                  <a:ea typeface="DFKai-SB"/>
                  <a:cs typeface="Times New Roman"/>
                </a:rPr>
                <a:t>1 cluster using polar angel</a:t>
              </a:r>
              <a:endParaRPr lang="en-US" sz="1200" kern="100">
                <a:effectLst/>
                <a:latin typeface="Times New Roman"/>
                <a:ea typeface="DFKai-SB"/>
                <a:cs typeface="Times New Roman"/>
              </a:endParaRPr>
            </a:p>
          </p:txBody>
        </p:sp>
      </p:grpSp>
      <p:sp>
        <p:nvSpPr>
          <p:cNvPr id="4" name="Slide Number Placeholder 3"/>
          <p:cNvSpPr>
            <a:spLocks noGrp="1"/>
          </p:cNvSpPr>
          <p:nvPr>
            <p:ph type="sldNum" sz="quarter" idx="12"/>
          </p:nvPr>
        </p:nvSpPr>
        <p:spPr/>
        <p:txBody>
          <a:bodyPr/>
          <a:lstStyle/>
          <a:p>
            <a:fld id="{1D4E0D87-66CC-4293-AC03-148E2413E4CA}" type="slidenum">
              <a:rPr lang="en-US" smtClean="0"/>
              <a:t>37</a:t>
            </a:fld>
            <a:endParaRPr lang="en-US"/>
          </a:p>
        </p:txBody>
      </p:sp>
    </p:spTree>
    <p:extLst>
      <p:ext uri="{BB962C8B-B14F-4D97-AF65-F5344CB8AC3E}">
        <p14:creationId xmlns:p14="http://schemas.microsoft.com/office/powerpoint/2010/main" val="8087551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effectLst/>
                <a:latin typeface="Times New Roman" pitchFamily="18" charset="0"/>
                <a:cs typeface="Times New Roman" pitchFamily="18" charset="0"/>
              </a:rPr>
              <a:t>Generation </a:t>
            </a:r>
            <a:r>
              <a:rPr lang="en-US" sz="3200" b="1" dirty="0">
                <a:effectLst/>
                <a:latin typeface="Times New Roman" pitchFamily="18" charset="0"/>
                <a:cs typeface="Times New Roman" pitchFamily="18" charset="0"/>
              </a:rPr>
              <a:t>of Initial </a:t>
            </a:r>
            <a:r>
              <a:rPr lang="en-US" sz="3200" b="1" dirty="0" smtClean="0">
                <a:effectLst/>
                <a:latin typeface="Times New Roman" pitchFamily="18" charset="0"/>
                <a:cs typeface="Times New Roman" pitchFamily="18" charset="0"/>
              </a:rPr>
              <a:t>Chromosome</a:t>
            </a:r>
            <a:endParaRPr lang="en-US" sz="3200" dirty="0">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982150647"/>
              </p:ext>
            </p:extLst>
          </p:nvPr>
        </p:nvGraphicFramePr>
        <p:xfrm>
          <a:off x="2514600" y="2286000"/>
          <a:ext cx="5400675" cy="2428875"/>
        </p:xfrm>
        <a:graphic>
          <a:graphicData uri="http://schemas.openxmlformats.org/presentationml/2006/ole">
            <mc:AlternateContent xmlns:mc="http://schemas.openxmlformats.org/markup-compatibility/2006">
              <mc:Choice xmlns:v="urn:schemas-microsoft-com:vml" Requires="v">
                <p:oleObj spid="_x0000_s16404" r:id="rId3" imgW="7905769" imgH="3571987" progId="Visio.Drawing.15">
                  <p:embed/>
                </p:oleObj>
              </mc:Choice>
              <mc:Fallback>
                <p:oleObj r:id="rId3" imgW="7905769" imgH="3571987" progId="Visio.Drawing.1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286000"/>
                        <a:ext cx="5400675" cy="2428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38</a:t>
            </a:fld>
            <a:endParaRPr lang="en-US"/>
          </a:p>
        </p:txBody>
      </p:sp>
    </p:spTree>
    <p:extLst>
      <p:ext uri="{BB962C8B-B14F-4D97-AF65-F5344CB8AC3E}">
        <p14:creationId xmlns:p14="http://schemas.microsoft.com/office/powerpoint/2010/main" val="9597005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effectLst/>
                <a:latin typeface="Times New Roman" pitchFamily="18" charset="0"/>
                <a:cs typeface="Times New Roman" pitchFamily="18" charset="0"/>
              </a:rPr>
              <a:t>Generating </a:t>
            </a:r>
            <a:r>
              <a:rPr lang="en-US" sz="3200" b="1" dirty="0">
                <a:effectLst/>
                <a:latin typeface="Times New Roman" pitchFamily="18" charset="0"/>
                <a:cs typeface="Times New Roman" pitchFamily="18" charset="0"/>
              </a:rPr>
              <a:t>better chromosomes using Dependent Matrix</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a:solidFill>
                  <a:schemeClr val="tx1"/>
                </a:solidFill>
                <a:latin typeface="Times New Roman" pitchFamily="18" charset="0"/>
                <a:cs typeface="Times New Roman" pitchFamily="18" charset="0"/>
              </a:rPr>
              <a:t>Each element of dependent matrix and dependency probability matrix is defined in equation </a:t>
            </a:r>
            <a:endParaRPr lang="en-US" sz="2200" dirty="0" smtClean="0">
              <a:solidFill>
                <a:schemeClr val="tx1"/>
              </a:solidFill>
              <a:latin typeface="Times New Roman" pitchFamily="18" charset="0"/>
              <a:cs typeface="Times New Roman" pitchFamily="18" charset="0"/>
            </a:endParaRPr>
          </a:p>
          <a:p>
            <a:endParaRPr lang="en-US" sz="2200" dirty="0">
              <a:solidFill>
                <a:schemeClr val="tx1"/>
              </a:solidFill>
              <a:latin typeface="Times New Roman" pitchFamily="18" charset="0"/>
              <a:cs typeface="Times New Roman" pitchFamily="18" charset="0"/>
            </a:endParaRPr>
          </a:p>
          <a:p>
            <a:endParaRPr lang="en-US" sz="2200" dirty="0" smtClean="0">
              <a:solidFill>
                <a:schemeClr val="tx1"/>
              </a:solidFill>
              <a:latin typeface="Times New Roman" pitchFamily="18" charset="0"/>
              <a:cs typeface="Times New Roman" pitchFamily="18" charset="0"/>
            </a:endParaRPr>
          </a:p>
          <a:p>
            <a:endParaRPr lang="en-US" sz="2200" dirty="0" smtClean="0">
              <a:solidFill>
                <a:schemeClr val="tx1"/>
              </a:solidFill>
              <a:latin typeface="Times New Roman" pitchFamily="18" charset="0"/>
              <a:cs typeface="Times New Roman" pitchFamily="18" charset="0"/>
            </a:endParaRPr>
          </a:p>
          <a:p>
            <a:endParaRPr lang="en-US" sz="2200" dirty="0">
              <a:solidFill>
                <a:schemeClr val="tx1"/>
              </a:solidFill>
              <a:latin typeface="Times New Roman" pitchFamily="18" charset="0"/>
              <a:cs typeface="Times New Roman" pitchFamily="18" charset="0"/>
            </a:endParaRPr>
          </a:p>
          <a:p>
            <a:r>
              <a:rPr lang="en-US" sz="2200" dirty="0" smtClean="0">
                <a:solidFill>
                  <a:schemeClr val="tx1"/>
                </a:solidFill>
                <a:latin typeface="Times New Roman" pitchFamily="18" charset="0"/>
                <a:cs typeface="Times New Roman" pitchFamily="18" charset="0"/>
              </a:rPr>
              <a:t>The     in following equation represents </a:t>
            </a:r>
            <a:r>
              <a:rPr lang="en-US" sz="2200" dirty="0">
                <a:solidFill>
                  <a:schemeClr val="tx1"/>
                </a:solidFill>
                <a:latin typeface="Times New Roman" pitchFamily="18" charset="0"/>
                <a:cs typeface="Times New Roman" pitchFamily="18" charset="0"/>
              </a:rPr>
              <a:t>the number of times that city j is before city i. </a:t>
            </a:r>
            <a:endParaRPr lang="en-US" sz="2200" dirty="0" smtClean="0">
              <a:solidFill>
                <a:schemeClr val="tx1"/>
              </a:solidFill>
              <a:latin typeface="Times New Roman" pitchFamily="18" charset="0"/>
              <a:cs typeface="Times New Roman" pitchFamily="18" charset="0"/>
            </a:endParaRPr>
          </a:p>
          <a:p>
            <a:endParaRPr lang="en-US" sz="2200" dirty="0" smtClean="0">
              <a:solidFill>
                <a:schemeClr val="tx1"/>
              </a:solidFill>
              <a:latin typeface="Times New Roman" pitchFamily="18" charset="0"/>
              <a:cs typeface="Times New Roman" pitchFamily="18" charset="0"/>
            </a:endParaRPr>
          </a:p>
          <a:p>
            <a:endParaRPr lang="en-US" sz="2200" dirty="0">
              <a:solidFill>
                <a:schemeClr val="tx1"/>
              </a:solidFill>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499250505"/>
              </p:ext>
            </p:extLst>
          </p:nvPr>
        </p:nvGraphicFramePr>
        <p:xfrm>
          <a:off x="2895599" y="2743200"/>
          <a:ext cx="3313355" cy="1066800"/>
        </p:xfrm>
        <a:graphic>
          <a:graphicData uri="http://schemas.openxmlformats.org/presentationml/2006/ole">
            <mc:AlternateContent xmlns:mc="http://schemas.openxmlformats.org/markup-compatibility/2006">
              <mc:Choice xmlns:v="urn:schemas-microsoft-com:vml" Requires="v">
                <p:oleObj spid="_x0000_s17467" name="Equation" r:id="rId3" imgW="2133600" imgH="685800" progId="Equation.DSMT4">
                  <p:embed/>
                </p:oleObj>
              </mc:Choice>
              <mc:Fallback>
                <p:oleObj name="Equation" r:id="rId3" imgW="2133600" imgH="685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599" y="2743200"/>
                        <a:ext cx="3313355" cy="1066800"/>
                      </a:xfrm>
                      <a:prstGeom prst="rect">
                        <a:avLst/>
                      </a:prstGeom>
                      <a:noFill/>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58006387"/>
              </p:ext>
            </p:extLst>
          </p:nvPr>
        </p:nvGraphicFramePr>
        <p:xfrm>
          <a:off x="1143000" y="3962400"/>
          <a:ext cx="381000" cy="517071"/>
        </p:xfrm>
        <a:graphic>
          <a:graphicData uri="http://schemas.openxmlformats.org/presentationml/2006/ole">
            <mc:AlternateContent xmlns:mc="http://schemas.openxmlformats.org/markup-compatibility/2006">
              <mc:Choice xmlns:v="urn:schemas-microsoft-com:vml" Requires="v">
                <p:oleObj spid="_x0000_s17468" name="Equation" r:id="rId5" imgW="177480" imgH="241200" progId="Equation.DSMT4">
                  <p:embed/>
                </p:oleObj>
              </mc:Choice>
              <mc:Fallback>
                <p:oleObj name="Equation" r:id="rId5" imgW="177480" imgH="241200" progId="Equation.DSMT4">
                  <p:embed/>
                  <p:pic>
                    <p:nvPicPr>
                      <p:cNvPr id="0" name=""/>
                      <p:cNvPicPr/>
                      <p:nvPr/>
                    </p:nvPicPr>
                    <p:blipFill>
                      <a:blip r:embed="rId6"/>
                      <a:stretch>
                        <a:fillRect/>
                      </a:stretch>
                    </p:blipFill>
                    <p:spPr>
                      <a:xfrm>
                        <a:off x="1143000" y="3962400"/>
                        <a:ext cx="381000" cy="517071"/>
                      </a:xfrm>
                      <a:prstGeom prst="rect">
                        <a:avLst/>
                      </a:prstGeom>
                    </p:spPr>
                  </p:pic>
                </p:oleObj>
              </mc:Fallback>
            </mc:AlternateContent>
          </a:graphicData>
        </a:graphic>
      </p:graphicFrame>
      <p:sp>
        <p:nvSpPr>
          <p:cNvPr id="9"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2445024462"/>
              </p:ext>
            </p:extLst>
          </p:nvPr>
        </p:nvGraphicFramePr>
        <p:xfrm>
          <a:off x="2123573" y="5181600"/>
          <a:ext cx="4896853" cy="838200"/>
        </p:xfrm>
        <a:graphic>
          <a:graphicData uri="http://schemas.openxmlformats.org/presentationml/2006/ole">
            <mc:AlternateContent xmlns:mc="http://schemas.openxmlformats.org/markup-compatibility/2006">
              <mc:Choice xmlns:v="urn:schemas-microsoft-com:vml" Requires="v">
                <p:oleObj spid="_x0000_s17469" name="Equation" r:id="rId7" imgW="2476500" imgH="431800" progId="Equation.DSMT4">
                  <p:embed/>
                </p:oleObj>
              </mc:Choice>
              <mc:Fallback>
                <p:oleObj name="Equation" r:id="rId7" imgW="2476500" imgH="431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3573" y="5181600"/>
                        <a:ext cx="4896853" cy="838200"/>
                      </a:xfrm>
                      <a:prstGeom prst="rect">
                        <a:avLst/>
                      </a:prstGeom>
                      <a:noFill/>
                    </p:spPr>
                  </p:pic>
                </p:oleObj>
              </mc:Fallback>
            </mc:AlternateContent>
          </a:graphicData>
        </a:graphic>
      </p:graphicFrame>
      <p:sp>
        <p:nvSpPr>
          <p:cNvPr id="5" name="Slide Number Placeholder 4"/>
          <p:cNvSpPr>
            <a:spLocks noGrp="1"/>
          </p:cNvSpPr>
          <p:nvPr>
            <p:ph type="sldNum" sz="quarter" idx="12"/>
          </p:nvPr>
        </p:nvSpPr>
        <p:spPr/>
        <p:txBody>
          <a:bodyPr/>
          <a:lstStyle/>
          <a:p>
            <a:fld id="{1D4E0D87-66CC-4293-AC03-148E2413E4CA}" type="slidenum">
              <a:rPr lang="en-US" smtClean="0"/>
              <a:t>39</a:t>
            </a:fld>
            <a:endParaRPr lang="en-US"/>
          </a:p>
        </p:txBody>
      </p:sp>
    </p:spTree>
    <p:extLst>
      <p:ext uri="{BB962C8B-B14F-4D97-AF65-F5344CB8AC3E}">
        <p14:creationId xmlns:p14="http://schemas.microsoft.com/office/powerpoint/2010/main" val="29477224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effectLst/>
                <a:latin typeface="Times New Roman" pitchFamily="18" charset="0"/>
                <a:cs typeface="Times New Roman" pitchFamily="18" charset="0"/>
              </a:rPr>
              <a:t>Generating </a:t>
            </a:r>
            <a:r>
              <a:rPr lang="en-US" sz="4000" b="1" dirty="0">
                <a:effectLst/>
                <a:latin typeface="Times New Roman" pitchFamily="18" charset="0"/>
                <a:cs typeface="Times New Roman" pitchFamily="18" charset="0"/>
              </a:rPr>
              <a:t>better chromosomes using Dependent Matrix</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solidFill>
                  <a:schemeClr val="tx1"/>
                </a:solidFill>
                <a:latin typeface="Times New Roman" pitchFamily="18" charset="0"/>
                <a:cs typeface="Times New Roman" pitchFamily="18" charset="0"/>
              </a:rPr>
              <a:t>Each element of dependency matrix is defined as </a:t>
            </a:r>
            <a:r>
              <a:rPr lang="en-US" dirty="0" smtClean="0">
                <a:solidFill>
                  <a:schemeClr val="tx1"/>
                </a:solidFill>
                <a:latin typeface="Times New Roman" pitchFamily="18" charset="0"/>
                <a:cs typeface="Times New Roman" pitchFamily="18" charset="0"/>
              </a:rPr>
              <a:t>follows</a:t>
            </a:r>
          </a:p>
          <a:p>
            <a:pPr marL="0" indent="0">
              <a:buNone/>
            </a:pPr>
            <a:endParaRPr lang="en-US" dirty="0" smtClean="0">
              <a:solidFill>
                <a:schemeClr val="tx1"/>
              </a:solidFill>
              <a:latin typeface="Times New Roman" pitchFamily="18" charset="0"/>
              <a:cs typeface="Times New Roman" pitchFamily="18" charset="0"/>
            </a:endParaRPr>
          </a:p>
          <a:p>
            <a:pPr marL="0" indent="0">
              <a:buNone/>
            </a:pPr>
            <a:endParaRPr lang="en-US" dirty="0">
              <a:solidFill>
                <a:schemeClr val="tx1"/>
              </a:solidFill>
              <a:latin typeface="Times New Roman" pitchFamily="18" charset="0"/>
              <a:cs typeface="Times New Roman" pitchFamily="18" charset="0"/>
            </a:endParaRPr>
          </a:p>
          <a:p>
            <a:r>
              <a:rPr lang="en-US" dirty="0">
                <a:solidFill>
                  <a:schemeClr val="tx1"/>
                </a:solidFill>
                <a:latin typeface="Times New Roman" pitchFamily="18" charset="0"/>
                <a:cs typeface="Times New Roman" pitchFamily="18" charset="0"/>
              </a:rPr>
              <a:t>A systematic diagram of the dependency matrix to dependency matrix is as shown </a:t>
            </a:r>
          </a:p>
        </p:txBody>
      </p:sp>
      <p:pic>
        <p:nvPicPr>
          <p:cNvPr id="4" name="圖片 3"/>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62200"/>
            <a:ext cx="2332990" cy="603885"/>
          </a:xfrm>
          <a:prstGeom prst="rect">
            <a:avLst/>
          </a:prstGeom>
          <a:noFill/>
          <a:ln>
            <a:noFill/>
          </a:ln>
        </p:spPr>
      </p:pic>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698457267"/>
              </p:ext>
            </p:extLst>
          </p:nvPr>
        </p:nvGraphicFramePr>
        <p:xfrm>
          <a:off x="1524000" y="4343400"/>
          <a:ext cx="5391150" cy="1819275"/>
        </p:xfrm>
        <a:graphic>
          <a:graphicData uri="http://schemas.openxmlformats.org/presentationml/2006/ole">
            <mc:AlternateContent xmlns:mc="http://schemas.openxmlformats.org/markup-compatibility/2006">
              <mc:Choice xmlns:v="urn:schemas-microsoft-com:vml" Requires="v">
                <p:oleObj spid="_x0000_s18452" r:id="rId4" imgW="10487053" imgH="3514725" progId="Visio.Drawing.15">
                  <p:embed/>
                </p:oleObj>
              </mc:Choice>
              <mc:Fallback>
                <p:oleObj r:id="rId4" imgW="10487053" imgH="3514725" progId="Visio.Drawing.1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4343400"/>
                        <a:ext cx="5391150" cy="181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Slide Number Placeholder 6"/>
          <p:cNvSpPr>
            <a:spLocks noGrp="1"/>
          </p:cNvSpPr>
          <p:nvPr>
            <p:ph type="sldNum" sz="quarter" idx="12"/>
          </p:nvPr>
        </p:nvSpPr>
        <p:spPr/>
        <p:txBody>
          <a:bodyPr/>
          <a:lstStyle/>
          <a:p>
            <a:fld id="{1D4E0D87-66CC-4293-AC03-148E2413E4CA}" type="slidenum">
              <a:rPr lang="en-US" smtClean="0"/>
              <a:t>40</a:t>
            </a:fld>
            <a:endParaRPr lang="en-US"/>
          </a:p>
        </p:txBody>
      </p:sp>
    </p:spTree>
    <p:extLst>
      <p:ext uri="{BB962C8B-B14F-4D97-AF65-F5344CB8AC3E}">
        <p14:creationId xmlns:p14="http://schemas.microsoft.com/office/powerpoint/2010/main" val="10340426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effectLst/>
                <a:latin typeface="Times New Roman" pitchFamily="18" charset="0"/>
                <a:cs typeface="Times New Roman" pitchFamily="18" charset="0"/>
              </a:rPr>
              <a:t>Applying Genetic </a:t>
            </a:r>
            <a:r>
              <a:rPr lang="en-US" sz="3200" b="1" dirty="0">
                <a:effectLst/>
                <a:latin typeface="Times New Roman" pitchFamily="18" charset="0"/>
                <a:cs typeface="Times New Roman" pitchFamily="18" charset="0"/>
              </a:rPr>
              <a:t>Algorithm for each Cluster</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smtClean="0">
                <a:solidFill>
                  <a:schemeClr val="tx1"/>
                </a:solidFill>
                <a:latin typeface="Times New Roman" pitchFamily="18" charset="0"/>
                <a:cs typeface="Times New Roman" pitchFamily="18" charset="0"/>
              </a:rPr>
              <a:t>Using final Chromosome </a:t>
            </a:r>
            <a:r>
              <a:rPr lang="en-US" sz="2200" dirty="0">
                <a:solidFill>
                  <a:schemeClr val="tx1"/>
                </a:solidFill>
                <a:latin typeface="Times New Roman" pitchFamily="18" charset="0"/>
                <a:cs typeface="Times New Roman" pitchFamily="18" charset="0"/>
              </a:rPr>
              <a:t>from depending matrix as an initial </a:t>
            </a:r>
            <a:r>
              <a:rPr lang="en-US" sz="2200" dirty="0" smtClean="0">
                <a:solidFill>
                  <a:schemeClr val="tx1"/>
                </a:solidFill>
                <a:latin typeface="Times New Roman" pitchFamily="18" charset="0"/>
                <a:cs typeface="Times New Roman" pitchFamily="18" charset="0"/>
              </a:rPr>
              <a:t>chromosome.</a:t>
            </a:r>
          </a:p>
          <a:p>
            <a:r>
              <a:rPr lang="en-US" sz="2200" dirty="0" smtClean="0">
                <a:solidFill>
                  <a:schemeClr val="tx1"/>
                </a:solidFill>
                <a:latin typeface="Times New Roman" pitchFamily="18" charset="0"/>
                <a:cs typeface="Times New Roman" pitchFamily="18" charset="0"/>
              </a:rPr>
              <a:t>Roulette </a:t>
            </a:r>
            <a:r>
              <a:rPr lang="en-US" sz="2200" dirty="0">
                <a:solidFill>
                  <a:schemeClr val="tx1"/>
                </a:solidFill>
                <a:latin typeface="Times New Roman" pitchFamily="18" charset="0"/>
                <a:cs typeface="Times New Roman" pitchFamily="18" charset="0"/>
              </a:rPr>
              <a:t>wheel selection is applied to select the better </a:t>
            </a:r>
            <a:r>
              <a:rPr lang="en-US" sz="2200" dirty="0" smtClean="0">
                <a:solidFill>
                  <a:schemeClr val="tx1"/>
                </a:solidFill>
                <a:latin typeface="Times New Roman" pitchFamily="18" charset="0"/>
                <a:cs typeface="Times New Roman" pitchFamily="18" charset="0"/>
              </a:rPr>
              <a:t>chromosome.</a:t>
            </a:r>
          </a:p>
          <a:p>
            <a:r>
              <a:rPr lang="en-US" sz="2200" dirty="0" smtClean="0">
                <a:solidFill>
                  <a:schemeClr val="tx1"/>
                </a:solidFill>
                <a:latin typeface="Times New Roman" pitchFamily="18" charset="0"/>
                <a:cs typeface="Times New Roman" pitchFamily="18" charset="0"/>
              </a:rPr>
              <a:t>Using </a:t>
            </a:r>
            <a:r>
              <a:rPr lang="en-US" sz="2200" dirty="0">
                <a:solidFill>
                  <a:schemeClr val="tx1"/>
                </a:solidFill>
                <a:latin typeface="Times New Roman" pitchFamily="18" charset="0"/>
                <a:cs typeface="Times New Roman" pitchFamily="18" charset="0"/>
              </a:rPr>
              <a:t>two point crossover and one point </a:t>
            </a:r>
            <a:r>
              <a:rPr lang="en-US" sz="2200" dirty="0" smtClean="0">
                <a:solidFill>
                  <a:schemeClr val="tx1"/>
                </a:solidFill>
                <a:latin typeface="Times New Roman" pitchFamily="18" charset="0"/>
                <a:cs typeface="Times New Roman" pitchFamily="18" charset="0"/>
              </a:rPr>
              <a:t>mutation</a:t>
            </a:r>
          </a:p>
          <a:p>
            <a:r>
              <a:rPr lang="en-US" sz="2200" dirty="0">
                <a:solidFill>
                  <a:schemeClr val="tx1"/>
                </a:solidFill>
                <a:latin typeface="Times New Roman" pitchFamily="18" charset="0"/>
                <a:cs typeface="Times New Roman" pitchFamily="18" charset="0"/>
              </a:rPr>
              <a:t>crossover probability 0.3 and 0.05 mutation probability</a:t>
            </a:r>
          </a:p>
        </p:txBody>
      </p:sp>
      <p:sp>
        <p:nvSpPr>
          <p:cNvPr id="4" name="Slide Number Placeholder 3"/>
          <p:cNvSpPr>
            <a:spLocks noGrp="1"/>
          </p:cNvSpPr>
          <p:nvPr>
            <p:ph type="sldNum" sz="quarter" idx="12"/>
          </p:nvPr>
        </p:nvSpPr>
        <p:spPr/>
        <p:txBody>
          <a:bodyPr/>
          <a:lstStyle/>
          <a:p>
            <a:fld id="{1D4E0D87-66CC-4293-AC03-148E2413E4CA}" type="slidenum">
              <a:rPr lang="en-US" smtClean="0"/>
              <a:t>41</a:t>
            </a:fld>
            <a:endParaRPr lang="en-US"/>
          </a:p>
        </p:txBody>
      </p:sp>
    </p:spTree>
    <p:extLst>
      <p:ext uri="{BB962C8B-B14F-4D97-AF65-F5344CB8AC3E}">
        <p14:creationId xmlns:p14="http://schemas.microsoft.com/office/powerpoint/2010/main" val="35180778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en-US" sz="3200" b="1" dirty="0" smtClean="0">
                <a:effectLst/>
                <a:latin typeface="Times New Roman" pitchFamily="18" charset="0"/>
                <a:cs typeface="Times New Roman" pitchFamily="18" charset="0"/>
              </a:rPr>
              <a:t>Generation </a:t>
            </a:r>
            <a:r>
              <a:rPr lang="en-US" sz="3200" b="1" dirty="0">
                <a:effectLst/>
                <a:latin typeface="Times New Roman" pitchFamily="18" charset="0"/>
                <a:cs typeface="Times New Roman" pitchFamily="18" charset="0"/>
              </a:rPr>
              <a:t>of blocks and artificial chromosome</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smtClean="0">
                <a:solidFill>
                  <a:schemeClr val="tx1"/>
                </a:solidFill>
                <a:latin typeface="Times New Roman" pitchFamily="18" charset="0"/>
                <a:cs typeface="Times New Roman" pitchFamily="18" charset="0"/>
              </a:rPr>
              <a:t>Selecting each </a:t>
            </a:r>
            <a:r>
              <a:rPr lang="en-US" sz="2200" dirty="0">
                <a:solidFill>
                  <a:schemeClr val="tx1"/>
                </a:solidFill>
                <a:latin typeface="Times New Roman" pitchFamily="18" charset="0"/>
                <a:cs typeface="Times New Roman" pitchFamily="18" charset="0"/>
              </a:rPr>
              <a:t>cluster as a </a:t>
            </a:r>
            <a:r>
              <a:rPr lang="en-US" sz="2200" dirty="0" smtClean="0">
                <a:solidFill>
                  <a:schemeClr val="tx1"/>
                </a:solidFill>
                <a:latin typeface="Times New Roman" pitchFamily="18" charset="0"/>
                <a:cs typeface="Times New Roman" pitchFamily="18" charset="0"/>
              </a:rPr>
              <a:t>block</a:t>
            </a:r>
          </a:p>
          <a:p>
            <a:r>
              <a:rPr lang="en-US" sz="2200" dirty="0" smtClean="0">
                <a:solidFill>
                  <a:schemeClr val="tx1"/>
                </a:solidFill>
                <a:latin typeface="Times New Roman" pitchFamily="18" charset="0"/>
                <a:cs typeface="Times New Roman" pitchFamily="18" charset="0"/>
              </a:rPr>
              <a:t>Generating </a:t>
            </a:r>
            <a:r>
              <a:rPr lang="en-US" sz="2200" dirty="0">
                <a:solidFill>
                  <a:schemeClr val="tx1"/>
                </a:solidFill>
                <a:latin typeface="Times New Roman" pitchFamily="18" charset="0"/>
                <a:cs typeface="Times New Roman" pitchFamily="18" charset="0"/>
              </a:rPr>
              <a:t>100 chromosomes and calculate the fitness value of the entire </a:t>
            </a:r>
            <a:r>
              <a:rPr lang="en-US" sz="2200" dirty="0" smtClean="0">
                <a:solidFill>
                  <a:schemeClr val="tx1"/>
                </a:solidFill>
                <a:latin typeface="Times New Roman" pitchFamily="18" charset="0"/>
                <a:cs typeface="Times New Roman" pitchFamily="18" charset="0"/>
              </a:rPr>
              <a:t>chromosome.</a:t>
            </a:r>
          </a:p>
          <a:p>
            <a:r>
              <a:rPr lang="en-US" sz="2200" dirty="0" smtClean="0">
                <a:solidFill>
                  <a:schemeClr val="tx1"/>
                </a:solidFill>
                <a:latin typeface="Times New Roman" pitchFamily="18" charset="0"/>
                <a:cs typeface="Times New Roman" pitchFamily="18" charset="0"/>
              </a:rPr>
              <a:t>Selection of </a:t>
            </a:r>
            <a:r>
              <a:rPr lang="en-US" sz="2200" dirty="0">
                <a:solidFill>
                  <a:schemeClr val="tx1"/>
                </a:solidFill>
                <a:latin typeface="Times New Roman" pitchFamily="18" charset="0"/>
                <a:cs typeface="Times New Roman" pitchFamily="18" charset="0"/>
              </a:rPr>
              <a:t>best 20 chromosomes for the block recombination </a:t>
            </a:r>
            <a:r>
              <a:rPr lang="en-US" sz="2200" dirty="0" smtClean="0">
                <a:solidFill>
                  <a:schemeClr val="tx1"/>
                </a:solidFill>
                <a:latin typeface="Times New Roman" pitchFamily="18" charset="0"/>
                <a:cs typeface="Times New Roman" pitchFamily="18" charset="0"/>
              </a:rPr>
              <a:t>techniques</a:t>
            </a:r>
          </a:p>
          <a:p>
            <a:r>
              <a:rPr lang="en-US" sz="2200" dirty="0" smtClean="0">
                <a:solidFill>
                  <a:schemeClr val="tx1"/>
                </a:solidFill>
                <a:latin typeface="Times New Roman" pitchFamily="18" charset="0"/>
                <a:cs typeface="Times New Roman" pitchFamily="18" charset="0"/>
              </a:rPr>
              <a:t>Rank </a:t>
            </a:r>
            <a:r>
              <a:rPr lang="en-US" sz="2200" dirty="0">
                <a:solidFill>
                  <a:schemeClr val="tx1"/>
                </a:solidFill>
                <a:latin typeface="Times New Roman" pitchFamily="18" charset="0"/>
                <a:cs typeface="Times New Roman" pitchFamily="18" charset="0"/>
              </a:rPr>
              <a:t>the entire cluster and calculated the fitness value of each cluster</a:t>
            </a:r>
            <a:r>
              <a:rPr lang="en-US" sz="2200" dirty="0" smtClean="0">
                <a:solidFill>
                  <a:schemeClr val="tx1"/>
                </a:solidFill>
                <a:latin typeface="Times New Roman" pitchFamily="18" charset="0"/>
                <a:cs typeface="Times New Roman" pitchFamily="18" charset="0"/>
              </a:rPr>
              <a:t>.</a:t>
            </a:r>
          </a:p>
          <a:p>
            <a:r>
              <a:rPr lang="en-US" sz="2200" dirty="0" smtClean="0">
                <a:solidFill>
                  <a:schemeClr val="tx1"/>
                </a:solidFill>
                <a:latin typeface="Times New Roman" pitchFamily="18" charset="0"/>
                <a:cs typeface="Times New Roman" pitchFamily="18" charset="0"/>
              </a:rPr>
              <a:t>Select </a:t>
            </a:r>
            <a:r>
              <a:rPr lang="en-US" sz="2200" dirty="0">
                <a:solidFill>
                  <a:schemeClr val="tx1"/>
                </a:solidFill>
                <a:latin typeface="Times New Roman" pitchFamily="18" charset="0"/>
                <a:cs typeface="Times New Roman" pitchFamily="18" charset="0"/>
              </a:rPr>
              <a:t>the entire cluster with higher fitness and combined it according to their </a:t>
            </a:r>
            <a:r>
              <a:rPr lang="en-US" sz="2200" dirty="0" smtClean="0">
                <a:solidFill>
                  <a:schemeClr val="tx1"/>
                </a:solidFill>
                <a:latin typeface="Times New Roman" pitchFamily="18" charset="0"/>
                <a:cs typeface="Times New Roman" pitchFamily="18" charset="0"/>
              </a:rPr>
              <a:t>rank</a:t>
            </a:r>
          </a:p>
          <a:p>
            <a:endParaRPr lang="en-US" sz="2200" dirty="0" smtClean="0">
              <a:solidFill>
                <a:schemeClr val="tx1"/>
              </a:solidFill>
              <a:latin typeface="Times New Roman" pitchFamily="18" charset="0"/>
              <a:cs typeface="Times New Roman" pitchFamily="18" charset="0"/>
            </a:endParaRPr>
          </a:p>
          <a:p>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42</a:t>
            </a:fld>
            <a:endParaRPr lang="en-US"/>
          </a:p>
        </p:txBody>
      </p:sp>
    </p:spTree>
    <p:extLst>
      <p:ext uri="{BB962C8B-B14F-4D97-AF65-F5344CB8AC3E}">
        <p14:creationId xmlns:p14="http://schemas.microsoft.com/office/powerpoint/2010/main" val="35145773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effectLst/>
                <a:latin typeface="Times New Roman" pitchFamily="18" charset="0"/>
                <a:cs typeface="Times New Roman" pitchFamily="18" charset="0"/>
              </a:rPr>
              <a:t> Generation </a:t>
            </a:r>
            <a:r>
              <a:rPr lang="en-US" sz="3200" b="1" dirty="0">
                <a:effectLst/>
                <a:latin typeface="Times New Roman" pitchFamily="18" charset="0"/>
                <a:cs typeface="Times New Roman" pitchFamily="18" charset="0"/>
              </a:rPr>
              <a:t>of blocks and artificial chromosome</a:t>
            </a:r>
            <a:endParaRPr lang="en-US" sz="3200" b="1"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641168722"/>
              </p:ext>
            </p:extLst>
          </p:nvPr>
        </p:nvGraphicFramePr>
        <p:xfrm>
          <a:off x="2238375" y="1600200"/>
          <a:ext cx="4667250" cy="4705350"/>
        </p:xfrm>
        <a:graphic>
          <a:graphicData uri="http://schemas.openxmlformats.org/presentationml/2006/ole">
            <mc:AlternateContent xmlns:mc="http://schemas.openxmlformats.org/markup-compatibility/2006">
              <mc:Choice xmlns:v="urn:schemas-microsoft-com:vml" Requires="v">
                <p:oleObj spid="_x0000_s19476" r:id="rId3" imgW="7896113" imgH="7943850" progId="Visio.Drawing.15">
                  <p:embed/>
                </p:oleObj>
              </mc:Choice>
              <mc:Fallback>
                <p:oleObj r:id="rId3" imgW="7896113" imgH="7943850" progId="Visio.Drawing.1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8375" y="1600200"/>
                        <a:ext cx="4667250" cy="4705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43</a:t>
            </a:fld>
            <a:endParaRPr lang="en-US"/>
          </a:p>
        </p:txBody>
      </p:sp>
    </p:spTree>
    <p:extLst>
      <p:ext uri="{BB962C8B-B14F-4D97-AF65-F5344CB8AC3E}">
        <p14:creationId xmlns:p14="http://schemas.microsoft.com/office/powerpoint/2010/main" val="41764502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r>
              <a:rPr lang="en-US" sz="3200" b="1" dirty="0" smtClean="0">
                <a:latin typeface="Times New Roman" panose="02020603050405020304" pitchFamily="18" charset="0"/>
                <a:cs typeface="Times New Roman" pitchFamily="18" charset="0"/>
              </a:rPr>
              <a:t>Computational Results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200" dirty="0" smtClean="0">
                <a:solidFill>
                  <a:schemeClr val="tx1"/>
                </a:solidFill>
                <a:latin typeface="Times New Roman" pitchFamily="18" charset="0"/>
                <a:cs typeface="Times New Roman" pitchFamily="18" charset="0"/>
              </a:rPr>
              <a:t>To test the problem we used the benchmark problem obtained from </a:t>
            </a:r>
            <a:r>
              <a:rPr lang="en-US" sz="2200" dirty="0">
                <a:solidFill>
                  <a:schemeClr val="tx1"/>
                </a:solidFill>
                <a:latin typeface="Times New Roman" pitchFamily="18" charset="0"/>
                <a:cs typeface="Times New Roman" pitchFamily="18" charset="0"/>
              </a:rPr>
              <a:t>international VRP Websites (</a:t>
            </a:r>
            <a:r>
              <a:rPr lang="en-US" sz="2200" u="sng" dirty="0">
                <a:solidFill>
                  <a:schemeClr val="tx1"/>
                </a:solidFill>
                <a:latin typeface="Times New Roman" pitchFamily="18" charset="0"/>
                <a:cs typeface="Times New Roman" pitchFamily="18" charset="0"/>
                <a:hlinkClick r:id="rId2"/>
              </a:rPr>
              <a:t>http://neo.lcc.uma.es/radi-aeb/WebVRP/</a:t>
            </a:r>
            <a:r>
              <a:rPr lang="en-US" sz="2200" dirty="0">
                <a:solidFill>
                  <a:schemeClr val="tx1"/>
                </a:solidFill>
                <a:latin typeface="Times New Roman" pitchFamily="18" charset="0"/>
                <a:cs typeface="Times New Roman" pitchFamily="18" charset="0"/>
              </a:rPr>
              <a:t>). </a:t>
            </a:r>
            <a:endParaRPr lang="en-US" sz="2200" dirty="0" smtClean="0">
              <a:solidFill>
                <a:schemeClr val="tx1"/>
              </a:solidFill>
              <a:latin typeface="Times New Roman" pitchFamily="18" charset="0"/>
              <a:cs typeface="Times New Roman" pitchFamily="18" charset="0"/>
            </a:endParaRPr>
          </a:p>
          <a:p>
            <a:r>
              <a:rPr lang="en-US" sz="2200" dirty="0">
                <a:solidFill>
                  <a:schemeClr val="tx1"/>
                </a:solidFill>
                <a:latin typeface="Times New Roman" pitchFamily="18" charset="0"/>
                <a:cs typeface="Times New Roman" pitchFamily="18" charset="0"/>
              </a:rPr>
              <a:t>Each instance is executed for at least ten runs</a:t>
            </a:r>
            <a:r>
              <a:rPr lang="en-US" sz="2200" dirty="0" smtClean="0">
                <a:solidFill>
                  <a:schemeClr val="tx1"/>
                </a:solidFill>
                <a:latin typeface="Times New Roman" pitchFamily="18" charset="0"/>
                <a:cs typeface="Times New Roman" pitchFamily="18" charset="0"/>
              </a:rPr>
              <a:t>.</a:t>
            </a:r>
          </a:p>
          <a:p>
            <a:r>
              <a:rPr lang="en-US" sz="2200" dirty="0">
                <a:solidFill>
                  <a:schemeClr val="tx1"/>
                </a:solidFill>
                <a:latin typeface="Times New Roman" pitchFamily="18" charset="0"/>
                <a:cs typeface="Times New Roman" pitchFamily="18" charset="0"/>
              </a:rPr>
              <a:t>The number of city is represented by n. </a:t>
            </a:r>
            <a:endParaRPr lang="en-US" sz="2200" dirty="0" smtClean="0">
              <a:solidFill>
                <a:schemeClr val="tx1"/>
              </a:solidFill>
              <a:latin typeface="Times New Roman" pitchFamily="18" charset="0"/>
              <a:cs typeface="Times New Roman" pitchFamily="18" charset="0"/>
            </a:endParaRPr>
          </a:p>
          <a:p>
            <a:r>
              <a:rPr lang="en-US" sz="2200" dirty="0">
                <a:solidFill>
                  <a:schemeClr val="tx1"/>
                </a:solidFill>
                <a:latin typeface="Times New Roman" pitchFamily="18" charset="0"/>
                <a:cs typeface="Times New Roman" pitchFamily="18" charset="0"/>
              </a:rPr>
              <a:t>The population size is set to be 100 and number of generation is 100</a:t>
            </a:r>
            <a:r>
              <a:rPr lang="en-US" sz="2200" dirty="0" smtClean="0">
                <a:solidFill>
                  <a:schemeClr val="tx1"/>
                </a:solidFill>
                <a:latin typeface="Times New Roman" pitchFamily="18" charset="0"/>
                <a:cs typeface="Times New Roman" pitchFamily="18" charset="0"/>
              </a:rPr>
              <a:t>.</a:t>
            </a:r>
          </a:p>
          <a:p>
            <a:r>
              <a:rPr lang="en-US" sz="2200" dirty="0" smtClean="0">
                <a:solidFill>
                  <a:schemeClr val="tx1"/>
                </a:solidFill>
                <a:latin typeface="Times New Roman" pitchFamily="18" charset="0"/>
                <a:cs typeface="Times New Roman" pitchFamily="18" charset="0"/>
              </a:rPr>
              <a:t>Compare </a:t>
            </a:r>
            <a:r>
              <a:rPr lang="en-US" sz="2200" dirty="0">
                <a:solidFill>
                  <a:schemeClr val="tx1"/>
                </a:solidFill>
                <a:latin typeface="Times New Roman" pitchFamily="18" charset="0"/>
                <a:cs typeface="Times New Roman" pitchFamily="18" charset="0"/>
              </a:rPr>
              <a:t>our first objective with minimum distance with hybrid genetic algorithm.</a:t>
            </a:r>
          </a:p>
        </p:txBody>
      </p:sp>
      <p:sp>
        <p:nvSpPr>
          <p:cNvPr id="4" name="Slide Number Placeholder 3"/>
          <p:cNvSpPr>
            <a:spLocks noGrp="1"/>
          </p:cNvSpPr>
          <p:nvPr>
            <p:ph type="sldNum" sz="quarter" idx="12"/>
          </p:nvPr>
        </p:nvSpPr>
        <p:spPr/>
        <p:txBody>
          <a:bodyPr/>
          <a:lstStyle/>
          <a:p>
            <a:fld id="{1D4E0D87-66CC-4293-AC03-148E2413E4CA}" type="slidenum">
              <a:rPr lang="en-US" smtClean="0"/>
              <a:t>44</a:t>
            </a:fld>
            <a:endParaRPr lang="en-US"/>
          </a:p>
        </p:txBody>
      </p:sp>
    </p:spTree>
    <p:extLst>
      <p:ext uri="{BB962C8B-B14F-4D97-AF65-F5344CB8AC3E}">
        <p14:creationId xmlns:p14="http://schemas.microsoft.com/office/powerpoint/2010/main" val="13984539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a:bodyPr>
          <a:lstStyle/>
          <a:p>
            <a:r>
              <a:rPr lang="en-US" sz="3200" b="1" dirty="0" smtClean="0">
                <a:latin typeface="Times New Roman" panose="02020603050405020304" pitchFamily="18" charset="0"/>
                <a:cs typeface="Times New Roman" panose="02020603050405020304" pitchFamily="18" charset="0"/>
              </a:rPr>
              <a:t>Computational Results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059363"/>
          </a:xfrm>
        </p:spPr>
        <p:txBody>
          <a:bodyPr/>
          <a:lstStyle/>
          <a:p>
            <a:r>
              <a:rPr lang="en-US" dirty="0" smtClean="0">
                <a:latin typeface="Times New Roman" panose="02020603050405020304" pitchFamily="18" charset="0"/>
                <a:cs typeface="Times New Roman" panose="02020603050405020304" pitchFamily="18" charset="0"/>
              </a:rPr>
              <a:t>Effect of weight on carbon di oxide emission (</a:t>
            </a:r>
            <a:r>
              <a:rPr lang="en-US" dirty="0">
                <a:latin typeface="Times New Roman" panose="02020603050405020304" pitchFamily="18" charset="0"/>
                <a:cs typeface="Times New Roman" panose="02020603050405020304" pitchFamily="18" charset="0"/>
              </a:rPr>
              <a:t>E-n33-k4 </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201443"/>
              </p:ext>
            </p:extLst>
          </p:nvPr>
        </p:nvGraphicFramePr>
        <p:xfrm>
          <a:off x="1447800" y="1905007"/>
          <a:ext cx="6553199" cy="3886192"/>
        </p:xfrm>
        <a:graphic>
          <a:graphicData uri="http://schemas.openxmlformats.org/drawingml/2006/table">
            <a:tbl>
              <a:tblPr firstRow="1" firstCol="1" bandRow="1">
                <a:tableStyleId>{5C22544A-7EE6-4342-B048-85BDC9FD1C3A}</a:tableStyleId>
              </a:tblPr>
              <a:tblGrid>
                <a:gridCol w="2626218">
                  <a:extLst>
                    <a:ext uri="{9D8B030D-6E8A-4147-A177-3AD203B41FA5}">
                      <a16:colId xmlns:a16="http://schemas.microsoft.com/office/drawing/2014/main" xmlns="" val="20000"/>
                    </a:ext>
                  </a:extLst>
                </a:gridCol>
                <a:gridCol w="1761355">
                  <a:extLst>
                    <a:ext uri="{9D8B030D-6E8A-4147-A177-3AD203B41FA5}">
                      <a16:colId xmlns:a16="http://schemas.microsoft.com/office/drawing/2014/main" xmlns="" val="20001"/>
                    </a:ext>
                  </a:extLst>
                </a:gridCol>
                <a:gridCol w="2165626">
                  <a:extLst>
                    <a:ext uri="{9D8B030D-6E8A-4147-A177-3AD203B41FA5}">
                      <a16:colId xmlns:a16="http://schemas.microsoft.com/office/drawing/2014/main" xmlns="" val="20002"/>
                    </a:ext>
                  </a:extLst>
                </a:gridCol>
              </a:tblGrid>
              <a:tr h="242887">
                <a:tc>
                  <a:txBody>
                    <a:bodyPr/>
                    <a:lstStyle/>
                    <a:p>
                      <a:pPr marL="0" marR="0" algn="ctr">
                        <a:spcBef>
                          <a:spcPts val="0"/>
                        </a:spcBef>
                        <a:spcAft>
                          <a:spcPts val="0"/>
                        </a:spcAft>
                      </a:pPr>
                      <a:r>
                        <a:rPr lang="en-US" sz="1200" kern="100" dirty="0">
                          <a:effectLst/>
                        </a:rPr>
                        <a:t>Distance</a:t>
                      </a:r>
                      <a:endParaRPr lang="en-US" sz="1200" kern="100" dirty="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Weight</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Co2 (gm)</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0"/>
                  </a:ext>
                </a:extLst>
              </a:tr>
              <a:tr h="242887">
                <a:tc>
                  <a:txBody>
                    <a:bodyPr/>
                    <a:lstStyle/>
                    <a:p>
                      <a:pPr marL="0" marR="0" algn="r">
                        <a:spcBef>
                          <a:spcPts val="0"/>
                        </a:spcBef>
                        <a:spcAft>
                          <a:spcPts val="0"/>
                        </a:spcAft>
                      </a:pPr>
                      <a:r>
                        <a:rPr lang="en-US" sz="1200" kern="100">
                          <a:effectLst/>
                        </a:rPr>
                        <a:t>11.1803398874989 23</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3625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2495.451863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1"/>
                  </a:ext>
                </a:extLst>
              </a:tr>
              <a:tr h="242887">
                <a:tc>
                  <a:txBody>
                    <a:bodyPr/>
                    <a:lstStyle/>
                    <a:p>
                      <a:pPr marL="0" marR="0" algn="r">
                        <a:spcBef>
                          <a:spcPts val="0"/>
                        </a:spcBef>
                        <a:spcAft>
                          <a:spcPts val="0"/>
                        </a:spcAft>
                      </a:pPr>
                      <a:r>
                        <a:rPr lang="en-US" sz="1200" kern="100">
                          <a:effectLst/>
                        </a:rPr>
                        <a:t>34.1803398874989 10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3325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4741.45</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2"/>
                  </a:ext>
                </a:extLst>
              </a:tr>
              <a:tr h="242887">
                <a:tc>
                  <a:txBody>
                    <a:bodyPr/>
                    <a:lstStyle/>
                    <a:p>
                      <a:pPr marL="0" marR="0" algn="r">
                        <a:spcBef>
                          <a:spcPts val="0"/>
                        </a:spcBef>
                        <a:spcAft>
                          <a:spcPts val="0"/>
                        </a:spcAft>
                      </a:pPr>
                      <a:r>
                        <a:rPr lang="en-US" sz="1200" kern="100">
                          <a:effectLst/>
                        </a:rPr>
                        <a:t>37.7858911629629 11</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3225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787.9932313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3"/>
                  </a:ext>
                </a:extLst>
              </a:tr>
              <a:tr h="242887">
                <a:tc>
                  <a:txBody>
                    <a:bodyPr/>
                    <a:lstStyle/>
                    <a:p>
                      <a:pPr marL="0" marR="0" algn="r">
                        <a:spcBef>
                          <a:spcPts val="0"/>
                        </a:spcBef>
                        <a:spcAft>
                          <a:spcPts val="0"/>
                        </a:spcAft>
                      </a:pPr>
                      <a:r>
                        <a:rPr lang="en-US" sz="1200" kern="100">
                          <a:effectLst/>
                        </a:rPr>
                        <a:t>39.200104725336 12</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2275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234.5473193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4"/>
                  </a:ext>
                </a:extLst>
              </a:tr>
              <a:tr h="242887">
                <a:tc>
                  <a:txBody>
                    <a:bodyPr/>
                    <a:lstStyle/>
                    <a:p>
                      <a:pPr marL="0" marR="0" algn="r">
                        <a:spcBef>
                          <a:spcPts val="0"/>
                        </a:spcBef>
                        <a:spcAft>
                          <a:spcPts val="0"/>
                        </a:spcAft>
                      </a:pPr>
                      <a:r>
                        <a:rPr lang="en-US" sz="1200" kern="100">
                          <a:effectLst/>
                        </a:rPr>
                        <a:t>47.2623624736346 8</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2150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1749.509931</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5"/>
                  </a:ext>
                </a:extLst>
              </a:tr>
              <a:tr h="242887">
                <a:tc>
                  <a:txBody>
                    <a:bodyPr/>
                    <a:lstStyle/>
                    <a:p>
                      <a:pPr marL="0" marR="0" algn="r">
                        <a:spcBef>
                          <a:spcPts val="0"/>
                        </a:spcBef>
                        <a:spcAft>
                          <a:spcPts val="0"/>
                        </a:spcAft>
                      </a:pPr>
                      <a:r>
                        <a:rPr lang="en-US" sz="1200" kern="100">
                          <a:effectLst/>
                        </a:rPr>
                        <a:t>50.2623624736346 14</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1700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590.55</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6"/>
                  </a:ext>
                </a:extLst>
              </a:tr>
              <a:tr h="242887">
                <a:tc>
                  <a:txBody>
                    <a:bodyPr/>
                    <a:lstStyle/>
                    <a:p>
                      <a:pPr marL="0" marR="0" algn="r">
                        <a:spcBef>
                          <a:spcPts val="0"/>
                        </a:spcBef>
                        <a:spcAft>
                          <a:spcPts val="0"/>
                        </a:spcAft>
                      </a:pPr>
                      <a:r>
                        <a:rPr lang="en-US" sz="1200" kern="100" dirty="0">
                          <a:effectLst/>
                        </a:rPr>
                        <a:t>58.8646877406772 9</a:t>
                      </a:r>
                      <a:endParaRPr lang="en-US" sz="1200" kern="100" dirty="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1550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1853.370979</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7"/>
                  </a:ext>
                </a:extLst>
              </a:tr>
              <a:tr h="242887">
                <a:tc>
                  <a:txBody>
                    <a:bodyPr/>
                    <a:lstStyle/>
                    <a:p>
                      <a:pPr marL="0" marR="0" algn="r">
                        <a:spcBef>
                          <a:spcPts val="0"/>
                        </a:spcBef>
                        <a:spcAft>
                          <a:spcPts val="0"/>
                        </a:spcAft>
                      </a:pPr>
                      <a:r>
                        <a:rPr lang="en-US" sz="1200" kern="100">
                          <a:effectLst/>
                        </a:rPr>
                        <a:t>62.9877933662949 17</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1250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849.9782247</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8"/>
                  </a:ext>
                </a:extLst>
              </a:tr>
              <a:tr h="242887">
                <a:tc>
                  <a:txBody>
                    <a:bodyPr/>
                    <a:lstStyle/>
                    <a:p>
                      <a:pPr marL="0" marR="0" algn="r">
                        <a:spcBef>
                          <a:spcPts val="0"/>
                        </a:spcBef>
                        <a:spcAft>
                          <a:spcPts val="0"/>
                        </a:spcAft>
                      </a:pPr>
                      <a:r>
                        <a:rPr lang="en-US" sz="1200" kern="100">
                          <a:effectLst/>
                        </a:rPr>
                        <a:t>80.0171797322213 7</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1150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3721.77239</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9"/>
                  </a:ext>
                </a:extLst>
              </a:tr>
              <a:tr h="242887">
                <a:tc>
                  <a:txBody>
                    <a:bodyPr/>
                    <a:lstStyle/>
                    <a:p>
                      <a:pPr marL="0" marR="0" algn="r">
                        <a:spcBef>
                          <a:spcPts val="0"/>
                        </a:spcBef>
                        <a:spcAft>
                          <a:spcPts val="0"/>
                        </a:spcAft>
                      </a:pPr>
                      <a:r>
                        <a:rPr lang="en-US" sz="1200" kern="100">
                          <a:effectLst/>
                        </a:rPr>
                        <a:t>92.0587743110136 13</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1000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2594.361552</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0"/>
                  </a:ext>
                </a:extLst>
              </a:tr>
              <a:tr h="242887">
                <a:tc>
                  <a:txBody>
                    <a:bodyPr/>
                    <a:lstStyle/>
                    <a:p>
                      <a:pPr marL="0" marR="0" algn="r">
                        <a:spcBef>
                          <a:spcPts val="0"/>
                        </a:spcBef>
                        <a:spcAft>
                          <a:spcPts val="0"/>
                        </a:spcAft>
                      </a:pPr>
                      <a:r>
                        <a:rPr lang="en-US" sz="1200" kern="100">
                          <a:effectLst/>
                        </a:rPr>
                        <a:t>95.6643255864776 16</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850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776.8160223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1"/>
                  </a:ext>
                </a:extLst>
              </a:tr>
              <a:tr h="242887">
                <a:tc>
                  <a:txBody>
                    <a:bodyPr/>
                    <a:lstStyle/>
                    <a:p>
                      <a:pPr marL="0" marR="0" algn="r">
                        <a:spcBef>
                          <a:spcPts val="0"/>
                        </a:spcBef>
                        <a:spcAft>
                          <a:spcPts val="0"/>
                        </a:spcAft>
                      </a:pPr>
                      <a:r>
                        <a:rPr lang="en-US" sz="1200" kern="100">
                          <a:effectLst/>
                        </a:rPr>
                        <a:t>101.988880906814 15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700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1362.625444</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2"/>
                  </a:ext>
                </a:extLst>
              </a:tr>
              <a:tr h="242887">
                <a:tc>
                  <a:txBody>
                    <a:bodyPr/>
                    <a:lstStyle/>
                    <a:p>
                      <a:pPr marL="0" marR="0" algn="r">
                        <a:spcBef>
                          <a:spcPts val="0"/>
                        </a:spcBef>
                        <a:spcAft>
                          <a:spcPts val="0"/>
                        </a:spcAft>
                      </a:pPr>
                      <a:r>
                        <a:rPr lang="en-US" sz="1200" kern="100">
                          <a:effectLst/>
                        </a:rPr>
                        <a:t>130.273152154276 18</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5392.396313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3"/>
                  </a:ext>
                </a:extLst>
              </a:tr>
              <a:tr h="242887">
                <a:tc>
                  <a:txBody>
                    <a:bodyPr/>
                    <a:lstStyle/>
                    <a:p>
                      <a:pPr marL="0" marR="0" algn="r">
                        <a:spcBef>
                          <a:spcPts val="0"/>
                        </a:spcBef>
                        <a:spcAft>
                          <a:spcPts val="0"/>
                        </a:spcAft>
                      </a:pPr>
                      <a:r>
                        <a:rPr lang="en-US" sz="1200" kern="100">
                          <a:effectLst/>
                        </a:rPr>
                        <a:t>139.7599851</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dirty="0">
                          <a:effectLst/>
                        </a:rPr>
                        <a:t>0</a:t>
                      </a:r>
                      <a:endParaRPr lang="en-US" sz="1200" kern="100" dirty="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661.7066004</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4"/>
                  </a:ext>
                </a:extLst>
              </a:tr>
              <a:tr h="242887">
                <a:tc gridSpan="3">
                  <a:txBody>
                    <a:bodyPr/>
                    <a:lstStyle/>
                    <a:p>
                      <a:pPr marL="0" marR="0" algn="ctr">
                        <a:spcBef>
                          <a:spcPts val="600"/>
                        </a:spcBef>
                        <a:spcAft>
                          <a:spcPts val="600"/>
                        </a:spcAft>
                      </a:pPr>
                      <a:r>
                        <a:rPr lang="en-US" sz="1200" kern="100" dirty="0">
                          <a:effectLst/>
                        </a:rPr>
                        <a:t>Table 1. En-33 K-4 D, Effect of weight</a:t>
                      </a:r>
                      <a:endParaRPr lang="en-US" sz="1200" kern="100" dirty="0">
                        <a:effectLst/>
                        <a:latin typeface="Times New Roman"/>
                        <a:ea typeface="DFKai-SB"/>
                        <a:cs typeface="Times New Roman"/>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15"/>
                  </a:ext>
                </a:extLst>
              </a:tr>
            </a:tbl>
          </a:graphicData>
        </a:graphic>
      </p:graphicFrame>
      <p:sp>
        <p:nvSpPr>
          <p:cNvPr id="5" name="Slide Number Placeholder 4"/>
          <p:cNvSpPr>
            <a:spLocks noGrp="1"/>
          </p:cNvSpPr>
          <p:nvPr>
            <p:ph type="sldNum" sz="quarter" idx="12"/>
          </p:nvPr>
        </p:nvSpPr>
        <p:spPr/>
        <p:txBody>
          <a:bodyPr/>
          <a:lstStyle/>
          <a:p>
            <a:fld id="{1D4E0D87-66CC-4293-AC03-148E2413E4CA}" type="slidenum">
              <a:rPr lang="en-US" smtClean="0"/>
              <a:t>45</a:t>
            </a:fld>
            <a:endParaRPr lang="en-US"/>
          </a:p>
        </p:txBody>
      </p:sp>
    </p:spTree>
    <p:extLst>
      <p:ext uri="{BB962C8B-B14F-4D97-AF65-F5344CB8AC3E}">
        <p14:creationId xmlns:p14="http://schemas.microsoft.com/office/powerpoint/2010/main" val="8168449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p>
            <a:r>
              <a:rPr lang="en-US" sz="3200" b="1" dirty="0" smtClean="0">
                <a:latin typeface="Times New Roman" pitchFamily="18" charset="0"/>
                <a:cs typeface="Times New Roman" pitchFamily="18" charset="0"/>
              </a:rPr>
              <a:t>Computational </a:t>
            </a:r>
            <a:r>
              <a:rPr lang="en-US" sz="3200" b="1" dirty="0">
                <a:latin typeface="Times New Roman" pitchFamily="18" charset="0"/>
                <a:cs typeface="Times New Roman" pitchFamily="18" charset="0"/>
              </a:rPr>
              <a:t>Results2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3180290"/>
              </p:ext>
            </p:extLst>
          </p:nvPr>
        </p:nvGraphicFramePr>
        <p:xfrm>
          <a:off x="1600200" y="1600200"/>
          <a:ext cx="6095999" cy="3360264"/>
        </p:xfrm>
        <a:graphic>
          <a:graphicData uri="http://schemas.openxmlformats.org/drawingml/2006/table">
            <a:tbl>
              <a:tblPr firstRow="1" firstCol="1" bandRow="1">
                <a:tableStyleId>{5C22544A-7EE6-4342-B048-85BDC9FD1C3A}</a:tableStyleId>
              </a:tblPr>
              <a:tblGrid>
                <a:gridCol w="2442993">
                  <a:extLst>
                    <a:ext uri="{9D8B030D-6E8A-4147-A177-3AD203B41FA5}">
                      <a16:colId xmlns:a16="http://schemas.microsoft.com/office/drawing/2014/main" xmlns="" val="20000"/>
                    </a:ext>
                  </a:extLst>
                </a:gridCol>
                <a:gridCol w="1638470">
                  <a:extLst>
                    <a:ext uri="{9D8B030D-6E8A-4147-A177-3AD203B41FA5}">
                      <a16:colId xmlns:a16="http://schemas.microsoft.com/office/drawing/2014/main" xmlns="" val="20001"/>
                    </a:ext>
                  </a:extLst>
                </a:gridCol>
                <a:gridCol w="2014536">
                  <a:extLst>
                    <a:ext uri="{9D8B030D-6E8A-4147-A177-3AD203B41FA5}">
                      <a16:colId xmlns:a16="http://schemas.microsoft.com/office/drawing/2014/main" xmlns="" val="20002"/>
                    </a:ext>
                  </a:extLst>
                </a:gridCol>
              </a:tblGrid>
              <a:tr h="280022">
                <a:tc>
                  <a:txBody>
                    <a:bodyPr/>
                    <a:lstStyle/>
                    <a:p>
                      <a:pPr marL="0" marR="0" algn="ctr">
                        <a:spcBef>
                          <a:spcPts val="0"/>
                        </a:spcBef>
                        <a:spcAft>
                          <a:spcPts val="0"/>
                        </a:spcAft>
                      </a:pPr>
                      <a:r>
                        <a:rPr lang="en-US" sz="1200" kern="100">
                          <a:effectLst/>
                        </a:rPr>
                        <a:t>Distance</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Weight </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Co2 (gm)</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0"/>
                  </a:ext>
                </a:extLst>
              </a:tr>
              <a:tr h="280022">
                <a:tc>
                  <a:txBody>
                    <a:bodyPr/>
                    <a:lstStyle/>
                    <a:p>
                      <a:pPr marL="0" marR="0" algn="r">
                        <a:spcBef>
                          <a:spcPts val="0"/>
                        </a:spcBef>
                        <a:spcAft>
                          <a:spcPts val="0"/>
                        </a:spcAft>
                      </a:pPr>
                      <a:r>
                        <a:rPr lang="en-US" sz="1200" kern="100">
                          <a:effectLst/>
                        </a:rPr>
                        <a:t>15.8113883008419 19</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3700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3529.101869</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1"/>
                  </a:ext>
                </a:extLst>
              </a:tr>
              <a:tr h="280022">
                <a:tc>
                  <a:txBody>
                    <a:bodyPr/>
                    <a:lstStyle/>
                    <a:p>
                      <a:pPr marL="0" marR="0" algn="r">
                        <a:spcBef>
                          <a:spcPts val="0"/>
                        </a:spcBef>
                        <a:spcAft>
                          <a:spcPts val="0"/>
                        </a:spcAft>
                      </a:pPr>
                      <a:r>
                        <a:rPr lang="en-US" sz="1200" kern="100">
                          <a:effectLst/>
                        </a:rPr>
                        <a:t>55.6360038043217 6</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3300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8148.116332</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2"/>
                  </a:ext>
                </a:extLst>
              </a:tr>
              <a:tr h="280022">
                <a:tc>
                  <a:txBody>
                    <a:bodyPr/>
                    <a:lstStyle/>
                    <a:p>
                      <a:pPr marL="0" marR="0" algn="r">
                        <a:spcBef>
                          <a:spcPts val="0"/>
                        </a:spcBef>
                        <a:spcAft>
                          <a:spcPts val="0"/>
                        </a:spcAft>
                      </a:pPr>
                      <a:r>
                        <a:rPr lang="en-US" sz="1200" kern="100">
                          <a:effectLst/>
                        </a:rPr>
                        <a:t>63.6360038043217 1</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3150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1760.8</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3"/>
                  </a:ext>
                </a:extLst>
              </a:tr>
              <a:tr h="280022">
                <a:tc>
                  <a:txBody>
                    <a:bodyPr/>
                    <a:lstStyle/>
                    <a:p>
                      <a:pPr marL="0" marR="0" algn="r">
                        <a:spcBef>
                          <a:spcPts val="0"/>
                        </a:spcBef>
                        <a:spcAft>
                          <a:spcPts val="0"/>
                        </a:spcAft>
                      </a:pPr>
                      <a:r>
                        <a:rPr lang="en-US" sz="1200" kern="100">
                          <a:effectLst/>
                        </a:rPr>
                        <a:t>71.2517769101856 24</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2850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1605.404971</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4"/>
                  </a:ext>
                </a:extLst>
              </a:tr>
              <a:tr h="280022">
                <a:tc>
                  <a:txBody>
                    <a:bodyPr/>
                    <a:lstStyle/>
                    <a:p>
                      <a:pPr marL="0" marR="0" algn="r">
                        <a:spcBef>
                          <a:spcPts val="0"/>
                        </a:spcBef>
                        <a:spcAft>
                          <a:spcPts val="0"/>
                        </a:spcAft>
                      </a:pPr>
                      <a:r>
                        <a:rPr lang="en-US" sz="1200" kern="100">
                          <a:effectLst/>
                        </a:rPr>
                        <a:t>77.0827288050309 25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2350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1156.860856</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5"/>
                  </a:ext>
                </a:extLst>
              </a:tr>
              <a:tr h="280022">
                <a:tc>
                  <a:txBody>
                    <a:bodyPr/>
                    <a:lstStyle/>
                    <a:p>
                      <a:pPr marL="0" marR="0" algn="r">
                        <a:spcBef>
                          <a:spcPts val="0"/>
                        </a:spcBef>
                        <a:spcAft>
                          <a:spcPts val="0"/>
                        </a:spcAft>
                      </a:pPr>
                      <a:r>
                        <a:rPr lang="en-US" sz="1200" kern="100">
                          <a:effectLst/>
                        </a:rPr>
                        <a:t>82.4678936121654 29</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1550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968.2526323</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6"/>
                  </a:ext>
                </a:extLst>
              </a:tr>
              <a:tr h="280022">
                <a:tc>
                  <a:txBody>
                    <a:bodyPr/>
                    <a:lstStyle/>
                    <a:p>
                      <a:pPr marL="0" marR="0" algn="r">
                        <a:spcBef>
                          <a:spcPts val="0"/>
                        </a:spcBef>
                        <a:spcAft>
                          <a:spcPts val="0"/>
                        </a:spcAft>
                      </a:pPr>
                      <a:r>
                        <a:rPr lang="en-US" sz="1200" kern="100">
                          <a:effectLst/>
                        </a:rPr>
                        <a:t>96.4678936121654 27</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2343.6</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7"/>
                  </a:ext>
                </a:extLst>
              </a:tr>
              <a:tr h="280022">
                <a:tc>
                  <a:txBody>
                    <a:bodyPr/>
                    <a:lstStyle/>
                    <a:p>
                      <a:pPr marL="0" marR="0" algn="r">
                        <a:spcBef>
                          <a:spcPts val="0"/>
                        </a:spcBef>
                        <a:spcAft>
                          <a:spcPts val="0"/>
                        </a:spcAft>
                      </a:pPr>
                      <a:r>
                        <a:rPr lang="en-US" sz="1200" kern="100">
                          <a:effectLst/>
                        </a:rPr>
                        <a:t>119.813128672023 28</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450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5210.656465</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8"/>
                  </a:ext>
                </a:extLst>
              </a:tr>
              <a:tr h="280022">
                <a:tc>
                  <a:txBody>
                    <a:bodyPr/>
                    <a:lstStyle/>
                    <a:p>
                      <a:pPr marL="0" marR="0" algn="r">
                        <a:spcBef>
                          <a:spcPts val="0"/>
                        </a:spcBef>
                        <a:spcAft>
                          <a:spcPts val="0"/>
                        </a:spcAft>
                      </a:pPr>
                      <a:r>
                        <a:rPr lang="en-US" sz="1200" kern="100">
                          <a:effectLst/>
                        </a:rPr>
                        <a:t>137.277377868596 26</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3843.881248</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9"/>
                  </a:ext>
                </a:extLst>
              </a:tr>
              <a:tr h="280022">
                <a:tc>
                  <a:txBody>
                    <a:bodyPr/>
                    <a:lstStyle/>
                    <a:p>
                      <a:pPr marL="0" marR="0" algn="r">
                        <a:spcBef>
                          <a:spcPts val="0"/>
                        </a:spcBef>
                        <a:spcAft>
                          <a:spcPts val="0"/>
                        </a:spcAft>
                      </a:pPr>
                      <a:r>
                        <a:rPr lang="en-US" sz="1200" kern="100">
                          <a:effectLst/>
                        </a:rPr>
                        <a:t>184.1495444</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3269.333619</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0"/>
                  </a:ext>
                </a:extLst>
              </a:tr>
              <a:tr h="280022">
                <a:tc gridSpan="3">
                  <a:txBody>
                    <a:bodyPr/>
                    <a:lstStyle/>
                    <a:p>
                      <a:pPr marL="0" marR="0" algn="ctr">
                        <a:spcBef>
                          <a:spcPts val="600"/>
                        </a:spcBef>
                        <a:spcAft>
                          <a:spcPts val="600"/>
                        </a:spcAft>
                      </a:pPr>
                      <a:r>
                        <a:rPr lang="en-US" sz="1200" kern="100" dirty="0">
                          <a:effectLst/>
                        </a:rPr>
                        <a:t>Table 2. En-33 K-4 D, Effect of weight</a:t>
                      </a:r>
                      <a:endParaRPr lang="en-US" sz="1200" kern="100" dirty="0">
                        <a:effectLst/>
                        <a:latin typeface="Times New Roman"/>
                        <a:ea typeface="DFKai-SB"/>
                        <a:cs typeface="Times New Roman"/>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11"/>
                  </a:ext>
                </a:extLst>
              </a:tr>
            </a:tbl>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46</a:t>
            </a:fld>
            <a:endParaRPr lang="en-US"/>
          </a:p>
        </p:txBody>
      </p:sp>
    </p:spTree>
    <p:extLst>
      <p:ext uri="{BB962C8B-B14F-4D97-AF65-F5344CB8AC3E}">
        <p14:creationId xmlns:p14="http://schemas.microsoft.com/office/powerpoint/2010/main" val="33396690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normAutofit/>
          </a:bodyPr>
          <a:lstStyle/>
          <a:p>
            <a:r>
              <a:rPr lang="en-US" sz="3200" b="1" dirty="0" smtClean="0">
                <a:latin typeface="Times New Roman" pitchFamily="18" charset="0"/>
                <a:cs typeface="Times New Roman" pitchFamily="18" charset="0"/>
              </a:rPr>
              <a:t>Computational </a:t>
            </a:r>
            <a:r>
              <a:rPr lang="en-US" sz="3200" b="1" dirty="0">
                <a:latin typeface="Times New Roman" pitchFamily="18" charset="0"/>
                <a:cs typeface="Times New Roman" pitchFamily="18" charset="0"/>
              </a:rPr>
              <a:t>Results2 </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79584907"/>
              </p:ext>
            </p:extLst>
          </p:nvPr>
        </p:nvGraphicFramePr>
        <p:xfrm>
          <a:off x="1875155" y="1524000"/>
          <a:ext cx="5393690" cy="2400138"/>
        </p:xfrm>
        <a:graphic>
          <a:graphicData uri="http://schemas.openxmlformats.org/drawingml/2006/table">
            <a:tbl>
              <a:tblPr firstRow="1" firstCol="1" bandRow="1">
                <a:tableStyleId>{5C22544A-7EE6-4342-B048-85BDC9FD1C3A}</a:tableStyleId>
              </a:tblPr>
              <a:tblGrid>
                <a:gridCol w="2161540">
                  <a:extLst>
                    <a:ext uri="{9D8B030D-6E8A-4147-A177-3AD203B41FA5}">
                      <a16:colId xmlns:a16="http://schemas.microsoft.com/office/drawing/2014/main" xmlns="" val="20000"/>
                    </a:ext>
                  </a:extLst>
                </a:gridCol>
                <a:gridCol w="1449705">
                  <a:extLst>
                    <a:ext uri="{9D8B030D-6E8A-4147-A177-3AD203B41FA5}">
                      <a16:colId xmlns:a16="http://schemas.microsoft.com/office/drawing/2014/main" xmlns="" val="20001"/>
                    </a:ext>
                  </a:extLst>
                </a:gridCol>
                <a:gridCol w="1782445">
                  <a:extLst>
                    <a:ext uri="{9D8B030D-6E8A-4147-A177-3AD203B41FA5}">
                      <a16:colId xmlns:a16="http://schemas.microsoft.com/office/drawing/2014/main" xmlns="" val="20002"/>
                    </a:ext>
                  </a:extLst>
                </a:gridCol>
              </a:tblGrid>
              <a:tr h="266682">
                <a:tc>
                  <a:txBody>
                    <a:bodyPr/>
                    <a:lstStyle/>
                    <a:p>
                      <a:pPr marL="0" marR="0" algn="ctr">
                        <a:spcBef>
                          <a:spcPts val="0"/>
                        </a:spcBef>
                        <a:spcAft>
                          <a:spcPts val="0"/>
                        </a:spcAft>
                      </a:pPr>
                      <a:r>
                        <a:rPr lang="en-US" sz="1200" kern="100" dirty="0">
                          <a:effectLst/>
                        </a:rPr>
                        <a:t>Distance</a:t>
                      </a:r>
                      <a:endParaRPr lang="en-US" sz="1200" kern="100" dirty="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weight </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Co2 (gm)</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0"/>
                  </a:ext>
                </a:extLst>
              </a:tr>
              <a:tr h="266682">
                <a:tc>
                  <a:txBody>
                    <a:bodyPr/>
                    <a:lstStyle/>
                    <a:p>
                      <a:pPr marL="0" marR="0" algn="r">
                        <a:spcBef>
                          <a:spcPts val="0"/>
                        </a:spcBef>
                        <a:spcAft>
                          <a:spcPts val="0"/>
                        </a:spcAft>
                      </a:pPr>
                      <a:r>
                        <a:rPr lang="en-US" sz="1200" kern="100">
                          <a:effectLst/>
                        </a:rPr>
                        <a:t>26.1725046566048 22</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3925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5841.703039</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1"/>
                  </a:ext>
                </a:extLst>
              </a:tr>
              <a:tr h="266682">
                <a:tc>
                  <a:txBody>
                    <a:bodyPr/>
                    <a:lstStyle/>
                    <a:p>
                      <a:pPr marL="0" marR="0" algn="r">
                        <a:spcBef>
                          <a:spcPts val="0"/>
                        </a:spcBef>
                        <a:spcAft>
                          <a:spcPts val="0"/>
                        </a:spcAft>
                      </a:pPr>
                      <a:r>
                        <a:rPr lang="en-US" sz="1200" kern="100">
                          <a:effectLst/>
                        </a:rPr>
                        <a:t>56.1891666962121 2</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3825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6699.718967</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2"/>
                  </a:ext>
                </a:extLst>
              </a:tr>
              <a:tr h="266682">
                <a:tc>
                  <a:txBody>
                    <a:bodyPr/>
                    <a:lstStyle/>
                    <a:p>
                      <a:pPr marL="0" marR="0" algn="r">
                        <a:spcBef>
                          <a:spcPts val="0"/>
                        </a:spcBef>
                        <a:spcAft>
                          <a:spcPts val="0"/>
                        </a:spcAft>
                      </a:pPr>
                      <a:r>
                        <a:rPr lang="en-US" sz="1200" kern="100">
                          <a:effectLst/>
                        </a:rPr>
                        <a:t>69.6055745612108 5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725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935.7944486</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3"/>
                  </a:ext>
                </a:extLst>
              </a:tr>
              <a:tr h="266682">
                <a:tc>
                  <a:txBody>
                    <a:bodyPr/>
                    <a:lstStyle/>
                    <a:p>
                      <a:pPr marL="0" marR="0" algn="r">
                        <a:spcBef>
                          <a:spcPts val="0"/>
                        </a:spcBef>
                        <a:spcAft>
                          <a:spcPts val="0"/>
                        </a:spcAft>
                      </a:pPr>
                      <a:r>
                        <a:rPr lang="en-US" sz="1200" kern="100" dirty="0">
                          <a:effectLst/>
                        </a:rPr>
                        <a:t>79.6554501823317 4</a:t>
                      </a:r>
                      <a:endParaRPr lang="en-US" sz="1200" kern="100" dirty="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dirty="0">
                          <a:effectLst/>
                        </a:rPr>
                        <a:t>2243.132239</a:t>
                      </a:r>
                      <a:endParaRPr lang="en-US" sz="1200" kern="100" dirty="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4"/>
                  </a:ext>
                </a:extLst>
              </a:tr>
              <a:tr h="266682">
                <a:tc>
                  <a:txBody>
                    <a:bodyPr/>
                    <a:lstStyle/>
                    <a:p>
                      <a:pPr marL="0" marR="0" algn="r">
                        <a:spcBef>
                          <a:spcPts val="0"/>
                        </a:spcBef>
                        <a:spcAft>
                          <a:spcPts val="0"/>
                        </a:spcAft>
                      </a:pPr>
                      <a:r>
                        <a:rPr lang="en-US" sz="1200" kern="100">
                          <a:effectLst/>
                        </a:rPr>
                        <a:t>92.693854992737 3</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425</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2910.171954</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5"/>
                  </a:ext>
                </a:extLst>
              </a:tr>
              <a:tr h="266682">
                <a:tc>
                  <a:txBody>
                    <a:bodyPr/>
                    <a:lstStyle/>
                    <a:p>
                      <a:pPr marL="0" marR="0" algn="r">
                        <a:spcBef>
                          <a:spcPts val="0"/>
                        </a:spcBef>
                        <a:spcAft>
                          <a:spcPts val="0"/>
                        </a:spcAft>
                      </a:pPr>
                      <a:r>
                        <a:rPr lang="en-US" sz="1200" kern="100">
                          <a:effectLst/>
                        </a:rPr>
                        <a:t>115.953261691963 20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300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5191.499575</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6"/>
                  </a:ext>
                </a:extLst>
              </a:tr>
              <a:tr h="266682">
                <a:tc>
                  <a:txBody>
                    <a:bodyPr/>
                    <a:lstStyle/>
                    <a:p>
                      <a:pPr marL="0" marR="0" algn="r">
                        <a:spcBef>
                          <a:spcPts val="0"/>
                        </a:spcBef>
                        <a:spcAft>
                          <a:spcPts val="0"/>
                        </a:spcAft>
                      </a:pPr>
                      <a:r>
                        <a:rPr lang="en-US" sz="1200" kern="100">
                          <a:effectLst/>
                        </a:rPr>
                        <a:t>134.9269277</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1323.413201</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7"/>
                  </a:ext>
                </a:extLst>
              </a:tr>
              <a:tr h="266682">
                <a:tc gridSpan="3">
                  <a:txBody>
                    <a:bodyPr/>
                    <a:lstStyle/>
                    <a:p>
                      <a:pPr marL="0" marR="0" algn="ctr">
                        <a:spcBef>
                          <a:spcPts val="600"/>
                        </a:spcBef>
                        <a:spcAft>
                          <a:spcPts val="600"/>
                        </a:spcAft>
                      </a:pPr>
                      <a:r>
                        <a:rPr lang="en-US" sz="1200" kern="100" dirty="0">
                          <a:effectLst/>
                        </a:rPr>
                        <a:t>Table 3. En-33 K-4 D, Effect of weight</a:t>
                      </a:r>
                      <a:endParaRPr lang="en-US" sz="1200" kern="100" dirty="0">
                        <a:effectLst/>
                        <a:latin typeface="Times New Roman"/>
                        <a:ea typeface="DFKai-SB"/>
                        <a:cs typeface="Times New Roman"/>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51841421"/>
              </p:ext>
            </p:extLst>
          </p:nvPr>
        </p:nvGraphicFramePr>
        <p:xfrm>
          <a:off x="1921510" y="4724400"/>
          <a:ext cx="5393690" cy="731520"/>
        </p:xfrm>
        <a:graphic>
          <a:graphicData uri="http://schemas.openxmlformats.org/drawingml/2006/table">
            <a:tbl>
              <a:tblPr firstRow="1" firstCol="1" bandRow="1">
                <a:tableStyleId>{5C22544A-7EE6-4342-B048-85BDC9FD1C3A}</a:tableStyleId>
              </a:tblPr>
              <a:tblGrid>
                <a:gridCol w="2161540">
                  <a:extLst>
                    <a:ext uri="{9D8B030D-6E8A-4147-A177-3AD203B41FA5}">
                      <a16:colId xmlns:a16="http://schemas.microsoft.com/office/drawing/2014/main" xmlns="" val="20000"/>
                    </a:ext>
                  </a:extLst>
                </a:gridCol>
                <a:gridCol w="1449705">
                  <a:extLst>
                    <a:ext uri="{9D8B030D-6E8A-4147-A177-3AD203B41FA5}">
                      <a16:colId xmlns:a16="http://schemas.microsoft.com/office/drawing/2014/main" xmlns="" val="20001"/>
                    </a:ext>
                  </a:extLst>
                </a:gridCol>
                <a:gridCol w="1782445">
                  <a:extLst>
                    <a:ext uri="{9D8B030D-6E8A-4147-A177-3AD203B41FA5}">
                      <a16:colId xmlns:a16="http://schemas.microsoft.com/office/drawing/2014/main" xmlns="" val="20002"/>
                    </a:ext>
                  </a:extLst>
                </a:gridCol>
              </a:tblGrid>
              <a:tr h="0">
                <a:tc>
                  <a:txBody>
                    <a:bodyPr/>
                    <a:lstStyle/>
                    <a:p>
                      <a:pPr marL="0" marR="0" algn="ctr">
                        <a:spcBef>
                          <a:spcPts val="0"/>
                        </a:spcBef>
                        <a:spcAft>
                          <a:spcPts val="0"/>
                        </a:spcAft>
                      </a:pPr>
                      <a:r>
                        <a:rPr lang="en-US" sz="1200" kern="100">
                          <a:effectLst/>
                        </a:rPr>
                        <a:t>Distance</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weight </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Co2 (gm)</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0"/>
                  </a:ext>
                </a:extLst>
              </a:tr>
              <a:tr h="0">
                <a:tc>
                  <a:txBody>
                    <a:bodyPr/>
                    <a:lstStyle/>
                    <a:p>
                      <a:pPr marL="0" marR="0" algn="r">
                        <a:spcBef>
                          <a:spcPts val="0"/>
                        </a:spcBef>
                        <a:spcAft>
                          <a:spcPts val="0"/>
                        </a:spcAft>
                      </a:pPr>
                      <a:r>
                        <a:rPr lang="en-US" sz="1200" kern="100">
                          <a:effectLst/>
                        </a:rPr>
                        <a:t>23.1948270094864 21</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1500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2157.118912</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1"/>
                  </a:ext>
                </a:extLst>
              </a:tr>
              <a:tr h="0">
                <a:tc>
                  <a:txBody>
                    <a:bodyPr/>
                    <a:lstStyle/>
                    <a:p>
                      <a:pPr marL="0" marR="0" algn="r">
                        <a:spcBef>
                          <a:spcPts val="0"/>
                        </a:spcBef>
                        <a:spcAft>
                          <a:spcPts val="0"/>
                        </a:spcAft>
                      </a:pPr>
                      <a:r>
                        <a:rPr lang="en-US" sz="1200" kern="100">
                          <a:effectLst/>
                        </a:rPr>
                        <a:t>46.38965402</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0</a:t>
                      </a:r>
                      <a:endParaRPr lang="en-US" sz="1200" kern="100">
                        <a:effectLst/>
                        <a:latin typeface="Times New Roman"/>
                        <a:ea typeface="DFKai-SB"/>
                        <a:cs typeface="Times New Roman"/>
                      </a:endParaRPr>
                    </a:p>
                  </a:txBody>
                  <a:tcPr marL="68580" marR="68580" marT="0" marB="0"/>
                </a:tc>
                <a:tc>
                  <a:txBody>
                    <a:bodyPr/>
                    <a:lstStyle/>
                    <a:p>
                      <a:pPr marL="0" marR="0" algn="r">
                        <a:spcBef>
                          <a:spcPts val="0"/>
                        </a:spcBef>
                        <a:spcAft>
                          <a:spcPts val="0"/>
                        </a:spcAft>
                      </a:pPr>
                      <a:r>
                        <a:rPr lang="en-US" sz="1200" kern="100">
                          <a:effectLst/>
                        </a:rPr>
                        <a:t>1617.839184</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2"/>
                  </a:ext>
                </a:extLst>
              </a:tr>
              <a:tr h="53975">
                <a:tc gridSpan="3">
                  <a:txBody>
                    <a:bodyPr/>
                    <a:lstStyle/>
                    <a:p>
                      <a:pPr marL="0" marR="0" algn="ctr">
                        <a:spcBef>
                          <a:spcPts val="600"/>
                        </a:spcBef>
                        <a:spcAft>
                          <a:spcPts val="600"/>
                        </a:spcAft>
                      </a:pPr>
                      <a:r>
                        <a:rPr lang="en-US" sz="1200" kern="100" dirty="0">
                          <a:effectLst/>
                        </a:rPr>
                        <a:t>Table 4. En-33 K-4 D, Effect of weight</a:t>
                      </a:r>
                      <a:endParaRPr lang="en-US" sz="1200" kern="100" dirty="0">
                        <a:effectLst/>
                        <a:latin typeface="Times New Roman"/>
                        <a:ea typeface="DFKai-SB"/>
                        <a:cs typeface="Times New Roman"/>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3"/>
                  </a:ext>
                </a:extLst>
              </a:tr>
            </a:tbl>
          </a:graphicData>
        </a:graphic>
      </p:graphicFrame>
      <p:sp>
        <p:nvSpPr>
          <p:cNvPr id="3" name="Slide Number Placeholder 2"/>
          <p:cNvSpPr>
            <a:spLocks noGrp="1"/>
          </p:cNvSpPr>
          <p:nvPr>
            <p:ph type="sldNum" sz="quarter" idx="12"/>
          </p:nvPr>
        </p:nvSpPr>
        <p:spPr/>
        <p:txBody>
          <a:bodyPr/>
          <a:lstStyle/>
          <a:p>
            <a:fld id="{1D4E0D87-66CC-4293-AC03-148E2413E4CA}" type="slidenum">
              <a:rPr lang="en-US" smtClean="0"/>
              <a:t>47</a:t>
            </a:fld>
            <a:endParaRPr lang="en-US"/>
          </a:p>
        </p:txBody>
      </p:sp>
    </p:spTree>
    <p:extLst>
      <p:ext uri="{BB962C8B-B14F-4D97-AF65-F5344CB8AC3E}">
        <p14:creationId xmlns:p14="http://schemas.microsoft.com/office/powerpoint/2010/main" val="3276454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3200" b="1" dirty="0" smtClean="0">
                <a:latin typeface="Times New Roman" panose="02020603050405020304" pitchFamily="18" charset="0"/>
                <a:cs typeface="Times New Roman" pitchFamily="18" charset="0"/>
              </a:rPr>
              <a:t>Computational </a:t>
            </a:r>
            <a:r>
              <a:rPr lang="en-US" sz="3200" b="1" dirty="0">
                <a:latin typeface="Times New Roman" pitchFamily="18" charset="0"/>
                <a:cs typeface="Times New Roman" pitchFamily="18" charset="0"/>
              </a:rPr>
              <a:t>Results2 </a:t>
            </a:r>
          </a:p>
        </p:txBody>
      </p:sp>
      <p:sp>
        <p:nvSpPr>
          <p:cNvPr id="3" name="Content Placeholder 2"/>
          <p:cNvSpPr>
            <a:spLocks noGrp="1"/>
          </p:cNvSpPr>
          <p:nvPr>
            <p:ph idx="1"/>
          </p:nvPr>
        </p:nvSpPr>
        <p:spPr>
          <a:xfrm>
            <a:off x="457200" y="1066800"/>
            <a:ext cx="8229600" cy="5059363"/>
          </a:xfrm>
        </p:spPr>
        <p:txBody>
          <a:bodyPr/>
          <a:lstStyle/>
          <a:p>
            <a:r>
              <a:rPr lang="en-US" dirty="0" smtClean="0">
                <a:solidFill>
                  <a:schemeClr val="tx1"/>
                </a:solidFill>
                <a:latin typeface="Times New Roman" pitchFamily="18" charset="0"/>
                <a:cs typeface="Times New Roman" pitchFamily="18" charset="0"/>
              </a:rPr>
              <a:t>Comparison Results </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98551552"/>
              </p:ext>
            </p:extLst>
          </p:nvPr>
        </p:nvGraphicFramePr>
        <p:xfrm>
          <a:off x="1295400" y="1600207"/>
          <a:ext cx="6400799" cy="3962392"/>
        </p:xfrm>
        <a:graphic>
          <a:graphicData uri="http://schemas.openxmlformats.org/drawingml/2006/table">
            <a:tbl>
              <a:tblPr firstRow="1" firstCol="1" bandRow="1">
                <a:tableStyleId>{5C22544A-7EE6-4342-B048-85BDC9FD1C3A}</a:tableStyleId>
              </a:tblPr>
              <a:tblGrid>
                <a:gridCol w="1128090">
                  <a:extLst>
                    <a:ext uri="{9D8B030D-6E8A-4147-A177-3AD203B41FA5}">
                      <a16:colId xmlns:a16="http://schemas.microsoft.com/office/drawing/2014/main" xmlns="" val="20000"/>
                    </a:ext>
                  </a:extLst>
                </a:gridCol>
                <a:gridCol w="1338335">
                  <a:extLst>
                    <a:ext uri="{9D8B030D-6E8A-4147-A177-3AD203B41FA5}">
                      <a16:colId xmlns:a16="http://schemas.microsoft.com/office/drawing/2014/main" xmlns="" val="20001"/>
                    </a:ext>
                  </a:extLst>
                </a:gridCol>
                <a:gridCol w="1112265">
                  <a:extLst>
                    <a:ext uri="{9D8B030D-6E8A-4147-A177-3AD203B41FA5}">
                      <a16:colId xmlns:a16="http://schemas.microsoft.com/office/drawing/2014/main" xmlns="" val="20002"/>
                    </a:ext>
                  </a:extLst>
                </a:gridCol>
                <a:gridCol w="926134">
                  <a:extLst>
                    <a:ext uri="{9D8B030D-6E8A-4147-A177-3AD203B41FA5}">
                      <a16:colId xmlns:a16="http://schemas.microsoft.com/office/drawing/2014/main" xmlns="" val="20003"/>
                    </a:ext>
                  </a:extLst>
                </a:gridCol>
                <a:gridCol w="957784">
                  <a:extLst>
                    <a:ext uri="{9D8B030D-6E8A-4147-A177-3AD203B41FA5}">
                      <a16:colId xmlns:a16="http://schemas.microsoft.com/office/drawing/2014/main" xmlns="" val="20004"/>
                    </a:ext>
                  </a:extLst>
                </a:gridCol>
                <a:gridCol w="938191">
                  <a:extLst>
                    <a:ext uri="{9D8B030D-6E8A-4147-A177-3AD203B41FA5}">
                      <a16:colId xmlns:a16="http://schemas.microsoft.com/office/drawing/2014/main" xmlns="" val="20005"/>
                    </a:ext>
                  </a:extLst>
                </a:gridCol>
              </a:tblGrid>
              <a:tr h="774866">
                <a:tc>
                  <a:txBody>
                    <a:bodyPr/>
                    <a:lstStyle/>
                    <a:p>
                      <a:pPr marL="0" marR="0" algn="ctr">
                        <a:spcBef>
                          <a:spcPts val="0"/>
                        </a:spcBef>
                        <a:spcAft>
                          <a:spcPts val="0"/>
                        </a:spcAft>
                      </a:pPr>
                      <a:r>
                        <a:rPr lang="en-US" sz="1200" kern="100" dirty="0">
                          <a:effectLst/>
                        </a:rPr>
                        <a:t/>
                      </a:r>
                      <a:br>
                        <a:rPr lang="en-US" sz="1200" kern="100" dirty="0">
                          <a:effectLst/>
                        </a:rPr>
                      </a:br>
                      <a:r>
                        <a:rPr lang="en-US" sz="1200" kern="100" dirty="0">
                          <a:effectLst/>
                        </a:rPr>
                        <a:t>Instance</a:t>
                      </a:r>
                      <a:endParaRPr lang="en-US" sz="1200" kern="100" dirty="0">
                        <a:effectLst/>
                        <a:latin typeface="Times New Roman"/>
                        <a:ea typeface="DFKai-SB"/>
                        <a:cs typeface="Times New Roman"/>
                      </a:endParaRPr>
                    </a:p>
                  </a:txBody>
                  <a:tcPr marL="68580" marR="68580" marT="0" marB="0" anchor="ctr"/>
                </a:tc>
                <a:tc>
                  <a:txBody>
                    <a:bodyPr/>
                    <a:lstStyle/>
                    <a:p>
                      <a:pPr marL="0" marR="0" algn="ctr">
                        <a:spcBef>
                          <a:spcPts val="0"/>
                        </a:spcBef>
                        <a:spcAft>
                          <a:spcPts val="0"/>
                        </a:spcAft>
                      </a:pPr>
                      <a:r>
                        <a:rPr lang="en-US" sz="1200" kern="100">
                          <a:effectLst/>
                        </a:rPr>
                        <a:t>Block Recombination Approach</a:t>
                      </a:r>
                      <a:endParaRPr lang="en-US" sz="1200" kern="100">
                        <a:effectLst/>
                        <a:latin typeface="Times New Roman"/>
                        <a:ea typeface="DFKai-SB"/>
                        <a:cs typeface="Times New Roman"/>
                      </a:endParaRPr>
                    </a:p>
                  </a:txBody>
                  <a:tcPr marL="68580" marR="68580" marT="0" marB="0" anchor="ctr"/>
                </a:tc>
                <a:tc>
                  <a:txBody>
                    <a:bodyPr/>
                    <a:lstStyle/>
                    <a:p>
                      <a:pPr marL="0" marR="0" algn="ctr">
                        <a:spcBef>
                          <a:spcPts val="0"/>
                        </a:spcBef>
                        <a:spcAft>
                          <a:spcPts val="0"/>
                        </a:spcAft>
                      </a:pPr>
                      <a:r>
                        <a:rPr lang="en-US" sz="1200" kern="100">
                          <a:effectLst/>
                        </a:rPr>
                        <a:t>Co2 (gm)</a:t>
                      </a:r>
                      <a:endParaRPr lang="en-US" sz="1200" kern="100">
                        <a:effectLst/>
                        <a:latin typeface="Times New Roman"/>
                        <a:ea typeface="DFKai-SB"/>
                        <a:cs typeface="Times New Roman"/>
                      </a:endParaRPr>
                    </a:p>
                  </a:txBody>
                  <a:tcPr marL="68580" marR="68580" marT="0" marB="0" anchor="ctr"/>
                </a:tc>
                <a:tc>
                  <a:txBody>
                    <a:bodyPr/>
                    <a:lstStyle/>
                    <a:p>
                      <a:pPr marL="0" marR="0" algn="ctr">
                        <a:spcBef>
                          <a:spcPts val="0"/>
                        </a:spcBef>
                        <a:spcAft>
                          <a:spcPts val="0"/>
                        </a:spcAft>
                      </a:pPr>
                      <a:r>
                        <a:rPr lang="en-US" sz="1200" kern="100">
                          <a:effectLst/>
                        </a:rPr>
                        <a:t>HGA solution</a:t>
                      </a:r>
                      <a:endParaRPr lang="en-US" sz="1200" kern="100">
                        <a:effectLst/>
                        <a:latin typeface="Times New Roman"/>
                        <a:ea typeface="DFKai-SB"/>
                        <a:cs typeface="Times New Roman"/>
                      </a:endParaRPr>
                    </a:p>
                  </a:txBody>
                  <a:tcPr marL="68580" marR="68580" marT="0" marB="0" anchor="ctr"/>
                </a:tc>
                <a:tc>
                  <a:txBody>
                    <a:bodyPr/>
                    <a:lstStyle/>
                    <a:p>
                      <a:pPr marL="0" marR="0" algn="ctr">
                        <a:spcBef>
                          <a:spcPts val="0"/>
                        </a:spcBef>
                        <a:spcAft>
                          <a:spcPts val="0"/>
                        </a:spcAft>
                      </a:pPr>
                      <a:r>
                        <a:rPr lang="en-US" sz="1200" kern="100">
                          <a:effectLst/>
                        </a:rPr>
                        <a:t>Best known</a:t>
                      </a:r>
                      <a:endParaRPr lang="en-US" sz="1200" kern="100">
                        <a:effectLst/>
                        <a:latin typeface="Times New Roman"/>
                        <a:ea typeface="DFKai-SB"/>
                        <a:cs typeface="Times New Roman"/>
                      </a:endParaRPr>
                    </a:p>
                  </a:txBody>
                  <a:tcPr marL="68580" marR="68580" marT="0" marB="0" anchor="ctr"/>
                </a:tc>
                <a:tc>
                  <a:txBody>
                    <a:bodyPr/>
                    <a:lstStyle/>
                    <a:p>
                      <a:pPr marL="0" marR="0" algn="ctr">
                        <a:spcBef>
                          <a:spcPts val="0"/>
                        </a:spcBef>
                        <a:spcAft>
                          <a:spcPts val="0"/>
                        </a:spcAft>
                      </a:pPr>
                      <a:r>
                        <a:rPr lang="en-US" sz="1200" kern="100">
                          <a:effectLst/>
                        </a:rPr>
                        <a:t>Vehicle capacity</a:t>
                      </a:r>
                      <a:endParaRPr lang="en-US" sz="1200" kern="100">
                        <a:effectLst/>
                        <a:latin typeface="Times New Roman"/>
                        <a:ea typeface="DFKai-SB"/>
                        <a:cs typeface="Times New Roman"/>
                      </a:endParaRPr>
                    </a:p>
                  </a:txBody>
                  <a:tcPr marL="68580" marR="68580" marT="0" marB="0" anchor="ctr"/>
                </a:tc>
                <a:extLst>
                  <a:ext uri="{0D108BD9-81ED-4DB2-BD59-A6C34878D82A}">
                    <a16:rowId xmlns:a16="http://schemas.microsoft.com/office/drawing/2014/main" xmlns="" val="10000"/>
                  </a:ext>
                </a:extLst>
              </a:tr>
              <a:tr h="258288">
                <a:tc>
                  <a:txBody>
                    <a:bodyPr/>
                    <a:lstStyle/>
                    <a:p>
                      <a:pPr marL="0" marR="0" algn="ctr">
                        <a:spcBef>
                          <a:spcPts val="0"/>
                        </a:spcBef>
                        <a:spcAft>
                          <a:spcPts val="0"/>
                        </a:spcAft>
                      </a:pPr>
                      <a:r>
                        <a:rPr lang="en-US" sz="1200" kern="100">
                          <a:effectLst/>
                        </a:rPr>
                        <a:t>E-n30-k3</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568.56</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91992.74617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568.56</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568.563</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4500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1"/>
                  </a:ext>
                </a:extLst>
              </a:tr>
              <a:tr h="258288">
                <a:tc>
                  <a:txBody>
                    <a:bodyPr/>
                    <a:lstStyle/>
                    <a:p>
                      <a:pPr marL="0" marR="0" algn="ctr">
                        <a:spcBef>
                          <a:spcPts val="0"/>
                        </a:spcBef>
                        <a:spcAft>
                          <a:spcPts val="0"/>
                        </a:spcAft>
                      </a:pPr>
                      <a:r>
                        <a:rPr lang="en-US" sz="1200" kern="100">
                          <a:effectLst/>
                        </a:rPr>
                        <a:t>E-n33-k4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505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88568.92938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508.14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538.958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4500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2"/>
                  </a:ext>
                </a:extLst>
              </a:tr>
              <a:tr h="258288">
                <a:tc>
                  <a:txBody>
                    <a:bodyPr/>
                    <a:lstStyle/>
                    <a:p>
                      <a:pPr marL="0" marR="0" algn="ctr">
                        <a:spcBef>
                          <a:spcPts val="0"/>
                        </a:spcBef>
                        <a:spcAft>
                          <a:spcPts val="0"/>
                        </a:spcAft>
                      </a:pPr>
                      <a:r>
                        <a:rPr lang="en-US" sz="1200" kern="100">
                          <a:effectLst/>
                        </a:rPr>
                        <a:t>E-n51-k5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845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256024.1771</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845.24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838.721</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8000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3"/>
                  </a:ext>
                </a:extLst>
              </a:tr>
              <a:tr h="258288">
                <a:tc>
                  <a:txBody>
                    <a:bodyPr/>
                    <a:lstStyle/>
                    <a:p>
                      <a:pPr marL="0" marR="0" algn="ctr">
                        <a:spcBef>
                          <a:spcPts val="0"/>
                        </a:spcBef>
                        <a:spcAft>
                          <a:spcPts val="0"/>
                        </a:spcAft>
                      </a:pPr>
                      <a:r>
                        <a:rPr lang="en-US" sz="1200" kern="100">
                          <a:effectLst/>
                        </a:rPr>
                        <a:t>E-n51-k5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524.61</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3930.832769</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524.61</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524.944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160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4"/>
                  </a:ext>
                </a:extLst>
              </a:tr>
              <a:tr h="258288">
                <a:tc>
                  <a:txBody>
                    <a:bodyPr/>
                    <a:lstStyle/>
                    <a:p>
                      <a:pPr marL="0" marR="0" algn="ctr">
                        <a:spcBef>
                          <a:spcPts val="0"/>
                        </a:spcBef>
                        <a:spcAft>
                          <a:spcPts val="0"/>
                        </a:spcAft>
                      </a:pPr>
                      <a:r>
                        <a:rPr lang="en-US" sz="1200" kern="100">
                          <a:effectLst/>
                        </a:rPr>
                        <a:t>E-n76-k7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701.28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6816.146455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701.28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687.603</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220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5"/>
                  </a:ext>
                </a:extLst>
              </a:tr>
              <a:tr h="258288">
                <a:tc>
                  <a:txBody>
                    <a:bodyPr/>
                    <a:lstStyle/>
                    <a:p>
                      <a:pPr marL="0" marR="0" algn="ctr">
                        <a:spcBef>
                          <a:spcPts val="0"/>
                        </a:spcBef>
                        <a:spcAft>
                          <a:spcPts val="0"/>
                        </a:spcAft>
                      </a:pPr>
                      <a:r>
                        <a:rPr lang="en-US" sz="1200" kern="100">
                          <a:effectLst/>
                        </a:rPr>
                        <a:t>E-n76-k8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750.48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5958.608851</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750.48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735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180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6"/>
                  </a:ext>
                </a:extLst>
              </a:tr>
              <a:tr h="258288">
                <a:tc>
                  <a:txBody>
                    <a:bodyPr/>
                    <a:lstStyle/>
                    <a:p>
                      <a:pPr marL="0" marR="0" algn="ctr">
                        <a:spcBef>
                          <a:spcPts val="0"/>
                        </a:spcBef>
                        <a:spcAft>
                          <a:spcPts val="0"/>
                        </a:spcAft>
                      </a:pPr>
                      <a:r>
                        <a:rPr lang="en-US" sz="1200" kern="100">
                          <a:effectLst/>
                        </a:rPr>
                        <a:t>E-n76-k10</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853.05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5390.838835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853.05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832</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140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7"/>
                  </a:ext>
                </a:extLst>
              </a:tr>
              <a:tr h="258288">
                <a:tc>
                  <a:txBody>
                    <a:bodyPr/>
                    <a:lstStyle/>
                    <a:p>
                      <a:pPr marL="0" marR="0" algn="ctr">
                        <a:spcBef>
                          <a:spcPts val="0"/>
                        </a:spcBef>
                        <a:spcAft>
                          <a:spcPts val="0"/>
                        </a:spcAft>
                      </a:pPr>
                      <a:r>
                        <a:rPr lang="en-US" sz="1200" kern="100">
                          <a:effectLst/>
                        </a:rPr>
                        <a:t>E-n76-k14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1057.7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4061.023914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1057.7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1032</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8"/>
                  </a:ext>
                </a:extLst>
              </a:tr>
              <a:tr h="258288">
                <a:tc>
                  <a:txBody>
                    <a:bodyPr/>
                    <a:lstStyle/>
                    <a:p>
                      <a:pPr marL="0" marR="0" algn="ctr">
                        <a:spcBef>
                          <a:spcPts val="0"/>
                        </a:spcBef>
                        <a:spcAft>
                          <a:spcPts val="0"/>
                        </a:spcAft>
                      </a:pPr>
                      <a:r>
                        <a:rPr lang="en-US" sz="1200" kern="100">
                          <a:effectLst/>
                        </a:rPr>
                        <a:t>E-n101-k8</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847.5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7479.43902</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847.5</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817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200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09"/>
                  </a:ext>
                </a:extLst>
              </a:tr>
              <a:tr h="258288">
                <a:tc>
                  <a:txBody>
                    <a:bodyPr/>
                    <a:lstStyle/>
                    <a:p>
                      <a:pPr marL="0" marR="0" algn="ctr">
                        <a:spcBef>
                          <a:spcPts val="0"/>
                        </a:spcBef>
                        <a:spcAft>
                          <a:spcPts val="0"/>
                        </a:spcAft>
                      </a:pPr>
                      <a:r>
                        <a:rPr lang="en-US" sz="1200" kern="100">
                          <a:effectLst/>
                        </a:rPr>
                        <a:t>E-n101-k14</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1121.3</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6001.300386</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1121.3</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1077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112</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0"/>
                  </a:ext>
                </a:extLst>
              </a:tr>
              <a:tr h="258288">
                <a:tc>
                  <a:txBody>
                    <a:bodyPr/>
                    <a:lstStyle/>
                    <a:p>
                      <a:pPr marL="0" marR="0" algn="ctr">
                        <a:spcBef>
                          <a:spcPts val="0"/>
                        </a:spcBef>
                        <a:spcAft>
                          <a:spcPts val="0"/>
                        </a:spcAft>
                      </a:pPr>
                      <a:r>
                        <a:rPr lang="en-US" sz="1200" kern="100">
                          <a:effectLst/>
                        </a:rPr>
                        <a:t>E-n484-k19</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1755.37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80183.07</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1137.176</a:t>
                      </a:r>
                      <a:endParaRPr lang="en-US" sz="1200" kern="100">
                        <a:effectLst/>
                        <a:latin typeface="Times New Roman"/>
                        <a:ea typeface="DFKai-SB"/>
                        <a:cs typeface="Times New Roman"/>
                      </a:endParaRPr>
                    </a:p>
                  </a:txBody>
                  <a:tcPr marL="68580" marR="68580" marT="0" marB="0"/>
                </a:tc>
                <a:tc>
                  <a:txBody>
                    <a:bodyPr/>
                    <a:lstStyle/>
                    <a:p>
                      <a:pPr marL="0" marR="0" algn="ctr">
                        <a:spcBef>
                          <a:spcPts val="0"/>
                        </a:spcBef>
                        <a:spcAft>
                          <a:spcPts val="0"/>
                        </a:spcAft>
                      </a:pPr>
                      <a:r>
                        <a:rPr lang="en-US" sz="1200" kern="100">
                          <a:effectLst/>
                        </a:rPr>
                        <a:t>1000</a:t>
                      </a:r>
                      <a:endParaRPr lang="en-US" sz="1200" kern="100">
                        <a:effectLst/>
                        <a:latin typeface="Times New Roman"/>
                        <a:ea typeface="DFKai-SB"/>
                        <a:cs typeface="Times New Roman"/>
                      </a:endParaRPr>
                    </a:p>
                  </a:txBody>
                  <a:tcPr marL="68580" marR="68580" marT="0" marB="0"/>
                </a:tc>
                <a:extLst>
                  <a:ext uri="{0D108BD9-81ED-4DB2-BD59-A6C34878D82A}">
                    <a16:rowId xmlns:a16="http://schemas.microsoft.com/office/drawing/2014/main" xmlns="" val="10011"/>
                  </a:ext>
                </a:extLst>
              </a:tr>
              <a:tr h="346358">
                <a:tc gridSpan="6">
                  <a:txBody>
                    <a:bodyPr/>
                    <a:lstStyle/>
                    <a:p>
                      <a:pPr marL="0" marR="0" algn="ctr">
                        <a:lnSpc>
                          <a:spcPct val="150000"/>
                        </a:lnSpc>
                        <a:spcBef>
                          <a:spcPts val="600"/>
                        </a:spcBef>
                        <a:spcAft>
                          <a:spcPts val="600"/>
                        </a:spcAft>
                      </a:pPr>
                      <a:r>
                        <a:rPr lang="en-US" sz="1200" kern="100" dirty="0">
                          <a:effectLst/>
                        </a:rPr>
                        <a:t>Table 5. Summary of the calculation of the benchmark</a:t>
                      </a:r>
                      <a:endParaRPr lang="en-US" sz="1200" kern="100" dirty="0">
                        <a:effectLst/>
                        <a:latin typeface="Times New Roman"/>
                        <a:ea typeface="DFKai-SB"/>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12"/>
                  </a:ext>
                </a:extLst>
              </a:tr>
            </a:tbl>
          </a:graphicData>
        </a:graphic>
      </p:graphicFrame>
      <p:sp>
        <p:nvSpPr>
          <p:cNvPr id="4" name="Slide Number Placeholder 3"/>
          <p:cNvSpPr>
            <a:spLocks noGrp="1"/>
          </p:cNvSpPr>
          <p:nvPr>
            <p:ph type="sldNum" sz="quarter" idx="12"/>
          </p:nvPr>
        </p:nvSpPr>
        <p:spPr/>
        <p:txBody>
          <a:bodyPr/>
          <a:lstStyle/>
          <a:p>
            <a:fld id="{1D4E0D87-66CC-4293-AC03-148E2413E4CA}" type="slidenum">
              <a:rPr lang="en-US" smtClean="0"/>
              <a:t>48</a:t>
            </a:fld>
            <a:endParaRPr lang="en-US"/>
          </a:p>
        </p:txBody>
      </p:sp>
    </p:spTree>
    <p:extLst>
      <p:ext uri="{BB962C8B-B14F-4D97-AF65-F5344CB8AC3E}">
        <p14:creationId xmlns:p14="http://schemas.microsoft.com/office/powerpoint/2010/main" val="20765910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sz="3200" b="1" dirty="0" smtClean="0">
                <a:latin typeface="Times New Roman" pitchFamily="18" charset="0"/>
                <a:cs typeface="Times New Roman" pitchFamily="18" charset="0"/>
              </a:rPr>
              <a:t>Computational Results3</a:t>
            </a:r>
            <a:endParaRPr lang="en-US" sz="3200" dirty="0"/>
          </a:p>
        </p:txBody>
      </p:sp>
      <p:sp>
        <p:nvSpPr>
          <p:cNvPr id="3" name="Content Placeholder 2"/>
          <p:cNvSpPr>
            <a:spLocks noGrp="1"/>
          </p:cNvSpPr>
          <p:nvPr>
            <p:ph idx="1"/>
          </p:nvPr>
        </p:nvSpPr>
        <p:spPr/>
        <p:txBody>
          <a:bodyPr/>
          <a:lstStyle/>
          <a:p>
            <a:r>
              <a:rPr lang="en-US" dirty="0" smtClean="0">
                <a:solidFill>
                  <a:schemeClr val="tx1"/>
                </a:solidFill>
                <a:latin typeface="Times New Roman" pitchFamily="18" charset="0"/>
                <a:cs typeface="Times New Roman" pitchFamily="18" charset="0"/>
              </a:rPr>
              <a:t>Effect of truck load on carbon di oxide emission </a:t>
            </a:r>
            <a:endParaRPr lang="en-US" dirty="0">
              <a:solidFill>
                <a:schemeClr val="tx1"/>
              </a:solidFill>
              <a:latin typeface="Times New Roman" pitchFamily="18" charset="0"/>
              <a:cs typeface="Times New Roman" pitchFamily="18" charset="0"/>
            </a:endParaRPr>
          </a:p>
        </p:txBody>
      </p:sp>
      <p:graphicFrame>
        <p:nvGraphicFramePr>
          <p:cNvPr id="4" name="Chart 3"/>
          <p:cNvGraphicFramePr/>
          <p:nvPr>
            <p:extLst>
              <p:ext uri="{D42A27DB-BD31-4B8C-83A1-F6EECF244321}">
                <p14:modId xmlns:p14="http://schemas.microsoft.com/office/powerpoint/2010/main" val="218704429"/>
              </p:ext>
            </p:extLst>
          </p:nvPr>
        </p:nvGraphicFramePr>
        <p:xfrm>
          <a:off x="2133600" y="2514600"/>
          <a:ext cx="4959985" cy="293243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1D4E0D87-66CC-4293-AC03-148E2413E4CA}" type="slidenum">
              <a:rPr lang="en-US" smtClean="0"/>
              <a:t>49</a:t>
            </a:fld>
            <a:endParaRPr lang="en-US"/>
          </a:p>
        </p:txBody>
      </p:sp>
    </p:spTree>
    <p:extLst>
      <p:ext uri="{BB962C8B-B14F-4D97-AF65-F5344CB8AC3E}">
        <p14:creationId xmlns:p14="http://schemas.microsoft.com/office/powerpoint/2010/main" val="22767864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chor="ctr">
            <a:normAutofit/>
          </a:bodyPr>
          <a:lstStyle/>
          <a:p>
            <a:r>
              <a:rPr lang="en-US" altLang="zh-TW" sz="3200" b="1" dirty="0">
                <a:solidFill>
                  <a:srgbClr val="C00000"/>
                </a:solidFill>
                <a:latin typeface="Times New Roman" panose="02020603050405020304" pitchFamily="18" charset="0"/>
                <a:cs typeface="Times New Roman" panose="02020603050405020304" pitchFamily="18" charset="0"/>
              </a:rPr>
              <a:t>Conclusions</a:t>
            </a:r>
            <a:endParaRPr lang="zh-TW" altLang="en-US" sz="3200" b="1" dirty="0">
              <a:solidFill>
                <a:srgbClr val="C00000"/>
              </a:solidFill>
              <a:latin typeface="Times New Roman" panose="02020603050405020304" pitchFamily="18" charset="0"/>
              <a:cs typeface="Times New Roman" panose="02020603050405020304" pitchFamily="18" charset="0"/>
            </a:endParaRPr>
          </a:p>
        </p:txBody>
      </p:sp>
      <p:sp>
        <p:nvSpPr>
          <p:cNvPr id="3" name="內容版面配置區 2"/>
          <p:cNvSpPr>
            <a:spLocks noGrp="1"/>
          </p:cNvSpPr>
          <p:nvPr>
            <p:ph idx="1"/>
          </p:nvPr>
        </p:nvSpPr>
        <p:spPr>
          <a:xfrm>
            <a:off x="457200" y="1752600"/>
            <a:ext cx="8077200" cy="4191000"/>
          </a:xfrm>
        </p:spPr>
        <p:txBody>
          <a:bodyPr>
            <a:noAutofit/>
          </a:bodyPr>
          <a:lstStyle/>
          <a:p>
            <a:pPr algn="just"/>
            <a:r>
              <a:rPr lang="en-US" altLang="zh-TW" sz="1800" b="1" dirty="0" smtClean="0">
                <a:solidFill>
                  <a:srgbClr val="002060"/>
                </a:solidFill>
                <a:latin typeface="Times New Roman" panose="02020603050405020304" pitchFamily="18" charset="0"/>
                <a:cs typeface="Times New Roman" panose="02020603050405020304" pitchFamily="18" charset="0"/>
              </a:rPr>
              <a:t>Contribution</a:t>
            </a:r>
          </a:p>
          <a:p>
            <a:pPr algn="just"/>
            <a:r>
              <a:rPr lang="en-US" altLang="zh-TW" sz="1800" dirty="0" smtClean="0">
                <a:latin typeface="Times New Roman" panose="02020603050405020304" pitchFamily="18" charset="0"/>
                <a:cs typeface="Times New Roman" panose="02020603050405020304" pitchFamily="18" charset="0"/>
              </a:rPr>
              <a:t>Proposed a new approach name block recombination to solve green vehicle routing problem</a:t>
            </a:r>
          </a:p>
          <a:p>
            <a:pPr algn="just"/>
            <a:r>
              <a:rPr lang="en-US" altLang="zh-TW" sz="1800" dirty="0" smtClean="0">
                <a:latin typeface="Times New Roman" panose="02020603050405020304" pitchFamily="18" charset="0"/>
                <a:cs typeface="Times New Roman" panose="02020603050405020304" pitchFamily="18" charset="0"/>
              </a:rPr>
              <a:t>Consider truck load as a major factor for Carbon di oxide emission. </a:t>
            </a:r>
          </a:p>
          <a:p>
            <a:pPr algn="just"/>
            <a:r>
              <a:rPr lang="en-US" altLang="zh-TW" sz="1800" dirty="0" smtClean="0">
                <a:solidFill>
                  <a:schemeClr val="tx1"/>
                </a:solidFill>
                <a:latin typeface="Times New Roman" panose="02020603050405020304" pitchFamily="18" charset="0"/>
                <a:cs typeface="Times New Roman" panose="02020603050405020304" pitchFamily="18" charset="0"/>
              </a:rPr>
              <a:t>Proposed </a:t>
            </a:r>
            <a:r>
              <a:rPr lang="en-US" altLang="zh-TW" sz="1800" dirty="0">
                <a:solidFill>
                  <a:schemeClr val="tx1"/>
                </a:solidFill>
                <a:latin typeface="Times New Roman" panose="02020603050405020304" pitchFamily="18" charset="0"/>
                <a:cs typeface="Times New Roman" panose="02020603050405020304" pitchFamily="18" charset="0"/>
              </a:rPr>
              <a:t>A new </a:t>
            </a:r>
            <a:r>
              <a:rPr lang="en-US" altLang="zh-TW" sz="1800" dirty="0" smtClean="0">
                <a:latin typeface="Times New Roman" panose="02020603050405020304" pitchFamily="18" charset="0"/>
                <a:cs typeface="Times New Roman" panose="02020603050405020304" pitchFamily="18" charset="0"/>
              </a:rPr>
              <a:t>Block Recombination approach to solve Green Vehicle Routing Problem.</a:t>
            </a:r>
            <a:endParaRPr lang="en-US" altLang="zh-TW" sz="1800" dirty="0">
              <a:solidFill>
                <a:schemeClr val="tx1"/>
              </a:solidFill>
              <a:latin typeface="Times New Roman" panose="02020603050405020304" pitchFamily="18" charset="0"/>
              <a:cs typeface="Times New Roman" panose="02020603050405020304" pitchFamily="18" charset="0"/>
            </a:endParaRPr>
          </a:p>
          <a:p>
            <a:pPr algn="just"/>
            <a:r>
              <a:rPr lang="en-US" altLang="zh-TW" sz="1800" dirty="0">
                <a:solidFill>
                  <a:schemeClr val="tx1"/>
                </a:solidFill>
                <a:latin typeface="Times New Roman" panose="02020603050405020304" pitchFamily="18" charset="0"/>
                <a:cs typeface="Times New Roman" panose="02020603050405020304" pitchFamily="18" charset="0"/>
              </a:rPr>
              <a:t>Proposed Model can be useful for real life </a:t>
            </a:r>
            <a:r>
              <a:rPr lang="en-US" altLang="zh-TW" sz="1800" dirty="0" smtClean="0">
                <a:solidFill>
                  <a:schemeClr val="tx1"/>
                </a:solidFill>
                <a:latin typeface="Times New Roman" panose="02020603050405020304" pitchFamily="18" charset="0"/>
                <a:cs typeface="Times New Roman" panose="02020603050405020304" pitchFamily="18" charset="0"/>
              </a:rPr>
              <a:t>problem.</a:t>
            </a:r>
          </a:p>
          <a:p>
            <a:pPr algn="just"/>
            <a:endParaRPr lang="en-US" altLang="zh-TW" sz="1800" dirty="0">
              <a:latin typeface="Times New Roman" panose="02020603050405020304" pitchFamily="18" charset="0"/>
              <a:cs typeface="Times New Roman" panose="02020603050405020304" pitchFamily="18" charset="0"/>
            </a:endParaRPr>
          </a:p>
          <a:p>
            <a:pPr algn="just"/>
            <a:r>
              <a:rPr lang="en-US" altLang="zh-TW" sz="1800" b="1" dirty="0" smtClean="0">
                <a:solidFill>
                  <a:srgbClr val="002060"/>
                </a:solidFill>
                <a:latin typeface="Times New Roman" panose="02020603050405020304" pitchFamily="18" charset="0"/>
                <a:cs typeface="Times New Roman" panose="02020603050405020304" pitchFamily="18" charset="0"/>
              </a:rPr>
              <a:t>Future Research </a:t>
            </a:r>
          </a:p>
          <a:p>
            <a:pPr algn="just"/>
            <a:r>
              <a:rPr lang="en-US" sz="2000" dirty="0" smtClean="0">
                <a:latin typeface="Times New Roman" pitchFamily="18" charset="0"/>
                <a:cs typeface="Times New Roman" pitchFamily="18" charset="0"/>
              </a:rPr>
              <a:t>Future </a:t>
            </a:r>
            <a:r>
              <a:rPr lang="en-US" sz="2000" dirty="0">
                <a:latin typeface="Times New Roman" pitchFamily="18" charset="0"/>
                <a:cs typeface="Times New Roman" pitchFamily="18" charset="0"/>
              </a:rPr>
              <a:t>research should contain divers GSCM </a:t>
            </a:r>
            <a:r>
              <a:rPr lang="en-US" sz="2000" dirty="0" smtClean="0">
                <a:latin typeface="Times New Roman" pitchFamily="18" charset="0"/>
                <a:cs typeface="Times New Roman" pitchFamily="18" charset="0"/>
              </a:rPr>
              <a:t>dimensions.</a:t>
            </a:r>
          </a:p>
          <a:p>
            <a:pPr marL="182880" lvl="1" algn="just"/>
            <a:r>
              <a:rPr lang="en-US" sz="2000" dirty="0">
                <a:latin typeface="Times New Roman" pitchFamily="18" charset="0"/>
                <a:cs typeface="Times New Roman" pitchFamily="18" charset="0"/>
              </a:rPr>
              <a:t>Future research should collect data from a more diverse </a:t>
            </a:r>
            <a:r>
              <a:rPr lang="en-US" sz="2000" dirty="0" smtClean="0">
                <a:latin typeface="Times New Roman" pitchFamily="18" charset="0"/>
                <a:cs typeface="Times New Roman" pitchFamily="18" charset="0"/>
              </a:rPr>
              <a:t>sample.</a:t>
            </a:r>
          </a:p>
          <a:p>
            <a:pPr marL="182880" lvl="1" algn="just"/>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Resource Efficient </a:t>
            </a:r>
            <a:r>
              <a:rPr lang="en-US" dirty="0" smtClean="0">
                <a:latin typeface="Times New Roman" pitchFamily="18" charset="0"/>
                <a:cs typeface="Times New Roman" pitchFamily="18" charset="0"/>
              </a:rPr>
              <a:t>Transportation model.</a:t>
            </a:r>
            <a:endParaRPr lang="en-US" dirty="0">
              <a:latin typeface="Times New Roman" pitchFamily="18" charset="0"/>
              <a:cs typeface="Times New Roman" pitchFamily="18" charset="0"/>
            </a:endParaRPr>
          </a:p>
          <a:p>
            <a:pPr algn="just"/>
            <a:endParaRPr lang="en-US" altLang="zh-TW" sz="2000" dirty="0" smtClean="0">
              <a:latin typeface="Times New Roman" panose="02020603050405020304" pitchFamily="18" charset="0"/>
              <a:cs typeface="Times New Roman" panose="02020603050405020304" pitchFamily="18" charset="0"/>
            </a:endParaRPr>
          </a:p>
          <a:p>
            <a:pPr algn="just"/>
            <a:endParaRPr lang="en-US" altLang="zh-TW" sz="20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1D4E0D87-66CC-4293-AC03-148E2413E4CA}" type="slidenum">
              <a:rPr lang="en-US" smtClean="0"/>
              <a:t>50</a:t>
            </a:fld>
            <a:endParaRPr lang="en-US"/>
          </a:p>
        </p:txBody>
      </p:sp>
    </p:spTree>
    <p:extLst>
      <p:ext uri="{BB962C8B-B14F-4D97-AF65-F5344CB8AC3E}">
        <p14:creationId xmlns:p14="http://schemas.microsoft.com/office/powerpoint/2010/main" val="12427880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Current Research Focus in </a:t>
            </a:r>
            <a:r>
              <a:rPr lang="en-US" sz="3200" b="1" dirty="0" smtClean="0">
                <a:solidFill>
                  <a:srgbClr val="C00000"/>
                </a:solidFill>
                <a:latin typeface="Times New Roman" pitchFamily="18" charset="0"/>
                <a:cs typeface="Times New Roman" pitchFamily="18" charset="0"/>
              </a:rPr>
              <a:t>Multi depot vehicle routing Problem </a:t>
            </a:r>
            <a:endParaRPr lang="en-US" sz="3200"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Proposed a model for </a:t>
            </a:r>
            <a:r>
              <a:rPr lang="en-GB" sz="1800" dirty="0">
                <a:latin typeface="Times New Roman" pitchFamily="18" charset="0"/>
                <a:cs typeface="Times New Roman" pitchFamily="18" charset="0"/>
              </a:rPr>
              <a:t>The multi-objective, multi-depot vehicle routing problem with simultaneous deliveries and pickups </a:t>
            </a:r>
            <a:endParaRPr lang="en-GB" sz="1800" dirty="0" smtClean="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grpSp>
        <p:nvGrpSpPr>
          <p:cNvPr id="4" name="Canvas 8"/>
          <p:cNvGrpSpPr/>
          <p:nvPr/>
        </p:nvGrpSpPr>
        <p:grpSpPr>
          <a:xfrm>
            <a:off x="1113881" y="2696313"/>
            <a:ext cx="5753100" cy="2908993"/>
            <a:chOff x="0" y="0"/>
            <a:chExt cx="5753100" cy="2908993"/>
          </a:xfrm>
        </p:grpSpPr>
        <p:sp>
          <p:nvSpPr>
            <p:cNvPr id="5" name="Rectangle 4"/>
            <p:cNvSpPr/>
            <p:nvPr/>
          </p:nvSpPr>
          <p:spPr>
            <a:xfrm>
              <a:off x="0" y="0"/>
              <a:ext cx="5753100" cy="2908300"/>
            </a:xfrm>
            <a:prstGeom prst="rect">
              <a:avLst/>
            </a:prstGeom>
          </p:spPr>
        </p:sp>
        <p:sp>
          <p:nvSpPr>
            <p:cNvPr id="6" name="Text Box 11"/>
            <p:cNvSpPr txBox="1"/>
            <p:nvPr/>
          </p:nvSpPr>
          <p:spPr>
            <a:xfrm>
              <a:off x="762000" y="1127819"/>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a:t>
              </a:r>
              <a:endParaRPr lang="en-US" sz="1000">
                <a:effectLst/>
                <a:latin typeface="Times New Roman"/>
                <a:ea typeface="SimSun"/>
              </a:endParaRPr>
            </a:p>
          </p:txBody>
        </p:sp>
        <p:sp>
          <p:nvSpPr>
            <p:cNvPr id="7" name="Text Box 12"/>
            <p:cNvSpPr txBox="1"/>
            <p:nvPr/>
          </p:nvSpPr>
          <p:spPr>
            <a:xfrm>
              <a:off x="409575" y="28961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000">
                <a:effectLst/>
                <a:latin typeface="Times New Roman"/>
                <a:ea typeface="SimSun"/>
              </a:endParaRPr>
            </a:p>
          </p:txBody>
        </p:sp>
        <p:sp>
          <p:nvSpPr>
            <p:cNvPr id="8" name="Text Box 12"/>
            <p:cNvSpPr txBox="1"/>
            <p:nvPr/>
          </p:nvSpPr>
          <p:spPr>
            <a:xfrm>
              <a:off x="19050" y="6791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C4</a:t>
              </a:r>
              <a:endParaRPr lang="en-US" sz="1200">
                <a:effectLst/>
                <a:latin typeface="Times New Roman"/>
                <a:ea typeface="PMingLiU"/>
              </a:endParaRPr>
            </a:p>
          </p:txBody>
        </p:sp>
        <p:sp>
          <p:nvSpPr>
            <p:cNvPr id="9" name="Text Box 12"/>
            <p:cNvSpPr txBox="1"/>
            <p:nvPr/>
          </p:nvSpPr>
          <p:spPr>
            <a:xfrm>
              <a:off x="1037250" y="28961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C2</a:t>
              </a:r>
              <a:endParaRPr lang="en-US" sz="1200">
                <a:effectLst/>
                <a:latin typeface="Times New Roman"/>
                <a:ea typeface="PMingLiU"/>
              </a:endParaRPr>
            </a:p>
          </p:txBody>
        </p:sp>
        <p:sp>
          <p:nvSpPr>
            <p:cNvPr id="10" name="Text Box 12"/>
            <p:cNvSpPr txBox="1"/>
            <p:nvPr/>
          </p:nvSpPr>
          <p:spPr>
            <a:xfrm>
              <a:off x="180000" y="1384019"/>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C5</a:t>
              </a:r>
              <a:endParaRPr lang="en-US" sz="1200">
                <a:effectLst/>
                <a:latin typeface="Times New Roman"/>
                <a:ea typeface="PMingLiU"/>
              </a:endParaRPr>
            </a:p>
          </p:txBody>
        </p:sp>
        <p:sp>
          <p:nvSpPr>
            <p:cNvPr id="11" name="Text Box 12"/>
            <p:cNvSpPr txBox="1"/>
            <p:nvPr/>
          </p:nvSpPr>
          <p:spPr>
            <a:xfrm>
              <a:off x="680380"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C6</a:t>
              </a:r>
              <a:endParaRPr lang="en-US" sz="1200">
                <a:effectLst/>
                <a:latin typeface="Times New Roman"/>
                <a:ea typeface="PMingLiU"/>
              </a:endParaRPr>
            </a:p>
          </p:txBody>
        </p:sp>
        <p:sp>
          <p:nvSpPr>
            <p:cNvPr id="12" name="Text Box 12"/>
            <p:cNvSpPr txBox="1"/>
            <p:nvPr/>
          </p:nvSpPr>
          <p:spPr>
            <a:xfrm>
              <a:off x="1343025"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C7</a:t>
              </a:r>
              <a:endParaRPr lang="en-US" sz="1200">
                <a:effectLst/>
                <a:latin typeface="Times New Roman"/>
                <a:ea typeface="PMingLiU"/>
              </a:endParaRPr>
            </a:p>
          </p:txBody>
        </p:sp>
        <p:sp>
          <p:nvSpPr>
            <p:cNvPr id="13" name="Text Box 12"/>
            <p:cNvSpPr txBox="1"/>
            <p:nvPr/>
          </p:nvSpPr>
          <p:spPr>
            <a:xfrm>
              <a:off x="1680845" y="6029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C3</a:t>
              </a:r>
              <a:endParaRPr lang="en-US" sz="1200">
                <a:effectLst/>
                <a:latin typeface="Times New Roman"/>
                <a:ea typeface="PMingLiU"/>
              </a:endParaRPr>
            </a:p>
          </p:txBody>
        </p:sp>
        <p:sp>
          <p:nvSpPr>
            <p:cNvPr id="14" name="Text Box 12"/>
            <p:cNvSpPr txBox="1"/>
            <p:nvPr/>
          </p:nvSpPr>
          <p:spPr>
            <a:xfrm>
              <a:off x="1674790" y="1298293"/>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C8</a:t>
              </a:r>
              <a:endParaRPr lang="en-US" sz="1200">
                <a:effectLst/>
                <a:latin typeface="Times New Roman"/>
                <a:ea typeface="PMingLiU"/>
              </a:endParaRPr>
            </a:p>
          </p:txBody>
        </p:sp>
        <p:cxnSp>
          <p:nvCxnSpPr>
            <p:cNvPr id="15" name="Straight Arrow Connector 14"/>
            <p:cNvCxnSpPr>
              <a:stCxn id="6" idx="1"/>
              <a:endCxn id="8" idx="3"/>
            </p:cNvCxnSpPr>
            <p:nvPr/>
          </p:nvCxnSpPr>
          <p:spPr>
            <a:xfrm flipH="1" flipV="1">
              <a:off x="356870" y="807756"/>
              <a:ext cx="405130" cy="4438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0"/>
              <a:endCxn id="7" idx="1"/>
            </p:cNvCxnSpPr>
            <p:nvPr/>
          </p:nvCxnSpPr>
          <p:spPr>
            <a:xfrm flipV="1">
              <a:off x="187960" y="418206"/>
              <a:ext cx="221615" cy="2609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9" idx="1"/>
            </p:cNvCxnSpPr>
            <p:nvPr/>
          </p:nvCxnSpPr>
          <p:spPr>
            <a:xfrm>
              <a:off x="762000" y="418206"/>
              <a:ext cx="27525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6" idx="0"/>
            </p:cNvCxnSpPr>
            <p:nvPr/>
          </p:nvCxnSpPr>
          <p:spPr>
            <a:xfrm flipH="1">
              <a:off x="1057275" y="546793"/>
              <a:ext cx="161925" cy="5810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1"/>
            </p:cNvCxnSpPr>
            <p:nvPr/>
          </p:nvCxnSpPr>
          <p:spPr>
            <a:xfrm flipH="1">
              <a:off x="356870" y="1251644"/>
              <a:ext cx="405130" cy="1238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1" idx="1"/>
            </p:cNvCxnSpPr>
            <p:nvPr/>
          </p:nvCxnSpPr>
          <p:spPr>
            <a:xfrm>
              <a:off x="356870" y="1641194"/>
              <a:ext cx="323510" cy="3857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1" idx="0"/>
              <a:endCxn id="6" idx="2"/>
            </p:cNvCxnSpPr>
            <p:nvPr/>
          </p:nvCxnSpPr>
          <p:spPr>
            <a:xfrm flipV="1">
              <a:off x="849290" y="1375469"/>
              <a:ext cx="207985" cy="5228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2" idx="0"/>
            </p:cNvCxnSpPr>
            <p:nvPr/>
          </p:nvCxnSpPr>
          <p:spPr>
            <a:xfrm>
              <a:off x="1057275" y="1384019"/>
              <a:ext cx="454660" cy="51434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4" idx="2"/>
            </p:cNvCxnSpPr>
            <p:nvPr/>
          </p:nvCxnSpPr>
          <p:spPr>
            <a:xfrm flipV="1">
              <a:off x="1511935" y="1555468"/>
              <a:ext cx="331765"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0"/>
            </p:cNvCxnSpPr>
            <p:nvPr/>
          </p:nvCxnSpPr>
          <p:spPr>
            <a:xfrm flipV="1">
              <a:off x="1843700" y="860143"/>
              <a:ext cx="0" cy="4381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3" idx="1"/>
              <a:endCxn id="6" idx="0"/>
            </p:cNvCxnSpPr>
            <p:nvPr/>
          </p:nvCxnSpPr>
          <p:spPr>
            <a:xfrm flipH="1">
              <a:off x="1057275" y="731556"/>
              <a:ext cx="623570" cy="3962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 Box 32"/>
            <p:cNvSpPr txBox="1"/>
            <p:nvPr/>
          </p:nvSpPr>
          <p:spPr>
            <a:xfrm>
              <a:off x="438150" y="807756"/>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000">
                <a:effectLst/>
                <a:latin typeface="Times New Roman"/>
                <a:ea typeface="SimSun"/>
              </a:endParaRPr>
            </a:p>
          </p:txBody>
        </p:sp>
        <p:sp>
          <p:nvSpPr>
            <p:cNvPr id="27" name="Text Box 32"/>
            <p:cNvSpPr txBox="1"/>
            <p:nvPr/>
          </p:nvSpPr>
          <p:spPr>
            <a:xfrm>
              <a:off x="19050" y="31721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28" name="Text Box 32"/>
            <p:cNvSpPr txBox="1"/>
            <p:nvPr/>
          </p:nvSpPr>
          <p:spPr>
            <a:xfrm>
              <a:off x="737870" y="21818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29" name="Text Box 32"/>
            <p:cNvSpPr txBox="1"/>
            <p:nvPr/>
          </p:nvSpPr>
          <p:spPr>
            <a:xfrm>
              <a:off x="849290" y="6791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30" name="Text Box 32"/>
            <p:cNvSpPr txBox="1"/>
            <p:nvPr/>
          </p:nvSpPr>
          <p:spPr>
            <a:xfrm>
              <a:off x="279695" y="110681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1" name="Text Box 32"/>
            <p:cNvSpPr txBox="1"/>
            <p:nvPr/>
          </p:nvSpPr>
          <p:spPr>
            <a:xfrm>
              <a:off x="180000" y="17554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2" name="Text Box 32"/>
            <p:cNvSpPr txBox="1"/>
            <p:nvPr/>
          </p:nvSpPr>
          <p:spPr>
            <a:xfrm>
              <a:off x="603545" y="1555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33" name="Text Box 32"/>
            <p:cNvSpPr txBox="1"/>
            <p:nvPr/>
          </p:nvSpPr>
          <p:spPr>
            <a:xfrm>
              <a:off x="1219200" y="144116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4" name="Text Box 32"/>
            <p:cNvSpPr txBox="1"/>
            <p:nvPr/>
          </p:nvSpPr>
          <p:spPr>
            <a:xfrm>
              <a:off x="1843700" y="100778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5" name="Text Box 32"/>
            <p:cNvSpPr txBox="1"/>
            <p:nvPr/>
          </p:nvSpPr>
          <p:spPr>
            <a:xfrm>
              <a:off x="1228725" y="6400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36" name="Text Box 66"/>
            <p:cNvSpPr txBox="1"/>
            <p:nvPr/>
          </p:nvSpPr>
          <p:spPr>
            <a:xfrm>
              <a:off x="279695" y="2480368"/>
              <a:ext cx="1501479" cy="4286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GB" sz="1000">
                  <a:effectLst/>
                  <a:latin typeface="Times New Roman"/>
                  <a:ea typeface="SimSun"/>
                </a:rPr>
                <a:t>(a)Classical Vehicle Routing Problem</a:t>
              </a:r>
              <a:endParaRPr lang="en-US" sz="1000">
                <a:effectLst/>
                <a:latin typeface="Times New Roman"/>
                <a:ea typeface="SimSun"/>
              </a:endParaRPr>
            </a:p>
          </p:txBody>
        </p:sp>
        <p:sp>
          <p:nvSpPr>
            <p:cNvPr id="37" name="Text Box 11"/>
            <p:cNvSpPr txBox="1"/>
            <p:nvPr/>
          </p:nvSpPr>
          <p:spPr>
            <a:xfrm>
              <a:off x="4456725" y="1126844"/>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Depot2</a:t>
              </a:r>
              <a:endParaRPr lang="en-US" sz="1200">
                <a:effectLst/>
                <a:latin typeface="Times New Roman"/>
                <a:ea typeface="PMingLiU"/>
              </a:endParaRPr>
            </a:p>
          </p:txBody>
        </p:sp>
        <p:sp>
          <p:nvSpPr>
            <p:cNvPr id="38" name="Text Box 11"/>
            <p:cNvSpPr txBox="1"/>
            <p:nvPr/>
          </p:nvSpPr>
          <p:spPr>
            <a:xfrm>
              <a:off x="3189900" y="1155419"/>
              <a:ext cx="590550" cy="247650"/>
            </a:xfrm>
            <a:prstGeom prst="rect">
              <a:avLst/>
            </a:prstGeom>
            <a:solidFill>
              <a:schemeClr val="lt1"/>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Depot1</a:t>
              </a:r>
              <a:endParaRPr lang="en-US" sz="1200">
                <a:effectLst/>
                <a:latin typeface="Times New Roman"/>
                <a:ea typeface="PMingLiU"/>
              </a:endParaRPr>
            </a:p>
          </p:txBody>
        </p:sp>
        <p:sp>
          <p:nvSpPr>
            <p:cNvPr id="39" name="Text Box 12"/>
            <p:cNvSpPr txBox="1"/>
            <p:nvPr/>
          </p:nvSpPr>
          <p:spPr>
            <a:xfrm>
              <a:off x="2774270"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200">
                <a:effectLst/>
                <a:latin typeface="Times New Roman"/>
                <a:ea typeface="PMingLiU"/>
              </a:endParaRPr>
            </a:p>
          </p:txBody>
        </p:sp>
        <p:sp>
          <p:nvSpPr>
            <p:cNvPr id="40" name="Text Box 12"/>
            <p:cNvSpPr txBox="1"/>
            <p:nvPr/>
          </p:nvSpPr>
          <p:spPr>
            <a:xfrm>
              <a:off x="2446950" y="1144919"/>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dirty="0">
                  <a:effectLst/>
                  <a:latin typeface="Times New Roman"/>
                  <a:ea typeface="SimSun"/>
                </a:rPr>
                <a:t>C3</a:t>
              </a:r>
              <a:endParaRPr lang="en-US" sz="1200" dirty="0">
                <a:effectLst/>
                <a:latin typeface="Times New Roman"/>
                <a:ea typeface="PMingLiU"/>
              </a:endParaRPr>
            </a:p>
          </p:txBody>
        </p:sp>
        <p:sp>
          <p:nvSpPr>
            <p:cNvPr id="41" name="Text Box 12"/>
            <p:cNvSpPr txBox="1"/>
            <p:nvPr/>
          </p:nvSpPr>
          <p:spPr>
            <a:xfrm>
              <a:off x="2784770" y="1898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C4</a:t>
              </a:r>
              <a:endParaRPr lang="en-US" sz="1200">
                <a:effectLst/>
                <a:latin typeface="Times New Roman"/>
                <a:ea typeface="PMingLiU"/>
              </a:endParaRPr>
            </a:p>
          </p:txBody>
        </p:sp>
        <p:sp>
          <p:nvSpPr>
            <p:cNvPr id="42" name="Text Box 12"/>
            <p:cNvSpPr txBox="1"/>
            <p:nvPr/>
          </p:nvSpPr>
          <p:spPr>
            <a:xfrm>
              <a:off x="3442630" y="1876394"/>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C5</a:t>
              </a:r>
              <a:endParaRPr lang="en-US" sz="1200">
                <a:effectLst/>
                <a:latin typeface="Times New Roman"/>
                <a:ea typeface="PMingLiU"/>
              </a:endParaRPr>
            </a:p>
          </p:txBody>
        </p:sp>
        <p:sp>
          <p:nvSpPr>
            <p:cNvPr id="43" name="Text Box 12"/>
            <p:cNvSpPr txBox="1"/>
            <p:nvPr/>
          </p:nvSpPr>
          <p:spPr>
            <a:xfrm>
              <a:off x="3551850" y="5057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C2</a:t>
              </a:r>
              <a:endParaRPr lang="en-US" sz="1200">
                <a:effectLst/>
                <a:latin typeface="Times New Roman"/>
                <a:ea typeface="PMingLiU"/>
              </a:endParaRPr>
            </a:p>
          </p:txBody>
        </p:sp>
        <p:sp>
          <p:nvSpPr>
            <p:cNvPr id="44" name="Text Box 12"/>
            <p:cNvSpPr txBox="1"/>
            <p:nvPr/>
          </p:nvSpPr>
          <p:spPr>
            <a:xfrm>
              <a:off x="3990000" y="1608719"/>
              <a:ext cx="4013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C11</a:t>
              </a:r>
              <a:endParaRPr lang="en-US" sz="1200">
                <a:effectLst/>
                <a:latin typeface="Times New Roman"/>
                <a:ea typeface="PMingLiU"/>
              </a:endParaRPr>
            </a:p>
          </p:txBody>
        </p:sp>
        <p:sp>
          <p:nvSpPr>
            <p:cNvPr id="45" name="Text Box 12"/>
            <p:cNvSpPr txBox="1"/>
            <p:nvPr/>
          </p:nvSpPr>
          <p:spPr>
            <a:xfrm>
              <a:off x="5323500" y="1135394"/>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C9</a:t>
              </a:r>
              <a:endParaRPr lang="en-US" sz="1200">
                <a:effectLst/>
                <a:latin typeface="Times New Roman"/>
                <a:ea typeface="PMingLiU"/>
              </a:endParaRPr>
            </a:p>
          </p:txBody>
        </p:sp>
        <p:sp>
          <p:nvSpPr>
            <p:cNvPr id="46" name="Text Box 12"/>
            <p:cNvSpPr txBox="1"/>
            <p:nvPr/>
          </p:nvSpPr>
          <p:spPr>
            <a:xfrm>
              <a:off x="5094900"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C7</a:t>
              </a:r>
              <a:endParaRPr lang="en-US" sz="1200">
                <a:effectLst/>
                <a:latin typeface="Times New Roman"/>
                <a:ea typeface="PMingLiU"/>
              </a:endParaRPr>
            </a:p>
          </p:txBody>
        </p:sp>
        <p:sp>
          <p:nvSpPr>
            <p:cNvPr id="47" name="Text Box 12"/>
            <p:cNvSpPr txBox="1"/>
            <p:nvPr/>
          </p:nvSpPr>
          <p:spPr>
            <a:xfrm>
              <a:off x="4456725" y="474381"/>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C6</a:t>
              </a:r>
              <a:endParaRPr lang="en-US" sz="1200">
                <a:effectLst/>
                <a:latin typeface="Times New Roman"/>
                <a:ea typeface="PMingLiU"/>
              </a:endParaRPr>
            </a:p>
          </p:txBody>
        </p:sp>
        <p:sp>
          <p:nvSpPr>
            <p:cNvPr id="48" name="Text Box 12"/>
            <p:cNvSpPr txBox="1"/>
            <p:nvPr/>
          </p:nvSpPr>
          <p:spPr>
            <a:xfrm>
              <a:off x="4985680" y="2026956"/>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C8</a:t>
              </a:r>
              <a:endParaRPr lang="en-US" sz="1200">
                <a:effectLst/>
                <a:latin typeface="Times New Roman"/>
                <a:ea typeface="PMingLiU"/>
              </a:endParaRPr>
            </a:p>
          </p:txBody>
        </p:sp>
        <p:sp>
          <p:nvSpPr>
            <p:cNvPr id="49" name="Text Box 12"/>
            <p:cNvSpPr txBox="1"/>
            <p:nvPr/>
          </p:nvSpPr>
          <p:spPr>
            <a:xfrm>
              <a:off x="3990000" y="935368"/>
              <a:ext cx="3378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a:t>
              </a:r>
              <a:endParaRPr lang="en-US" sz="1200">
                <a:effectLst/>
                <a:latin typeface="Times New Roman"/>
                <a:ea typeface="PMingLiU"/>
              </a:endParaRPr>
            </a:p>
          </p:txBody>
        </p:sp>
        <p:sp>
          <p:nvSpPr>
            <p:cNvPr id="50" name="Text Box 12"/>
            <p:cNvSpPr txBox="1"/>
            <p:nvPr/>
          </p:nvSpPr>
          <p:spPr>
            <a:xfrm>
              <a:off x="4456725" y="2025981"/>
              <a:ext cx="401320" cy="2571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a:effectLst/>
                  <a:latin typeface="Times New Roman"/>
                  <a:ea typeface="SimSun"/>
                </a:rPr>
                <a:t>C10</a:t>
              </a:r>
              <a:endParaRPr lang="en-US" sz="1200">
                <a:effectLst/>
                <a:latin typeface="Times New Roman"/>
                <a:ea typeface="PMingLiU"/>
              </a:endParaRPr>
            </a:p>
          </p:txBody>
        </p:sp>
        <p:cxnSp>
          <p:nvCxnSpPr>
            <p:cNvPr id="51" name="Straight Arrow Connector 50"/>
            <p:cNvCxnSpPr>
              <a:stCxn id="38" idx="1"/>
              <a:endCxn id="40" idx="3"/>
            </p:cNvCxnSpPr>
            <p:nvPr/>
          </p:nvCxnSpPr>
          <p:spPr>
            <a:xfrm flipH="1" flipV="1">
              <a:off x="2784770" y="1273507"/>
              <a:ext cx="405130" cy="57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0" idx="0"/>
            </p:cNvCxnSpPr>
            <p:nvPr/>
          </p:nvCxnSpPr>
          <p:spPr>
            <a:xfrm flipV="1">
              <a:off x="2615860" y="546793"/>
              <a:ext cx="158410" cy="5981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9" idx="3"/>
              <a:endCxn id="43" idx="1"/>
            </p:cNvCxnSpPr>
            <p:nvPr/>
          </p:nvCxnSpPr>
          <p:spPr>
            <a:xfrm>
              <a:off x="3112090" y="602969"/>
              <a:ext cx="439760" cy="313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43" idx="2"/>
              <a:endCxn id="38" idx="0"/>
            </p:cNvCxnSpPr>
            <p:nvPr/>
          </p:nvCxnSpPr>
          <p:spPr>
            <a:xfrm flipH="1">
              <a:off x="3485175" y="762943"/>
              <a:ext cx="235585" cy="3924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41" idx="0"/>
            </p:cNvCxnSpPr>
            <p:nvPr/>
          </p:nvCxnSpPr>
          <p:spPr>
            <a:xfrm flipH="1">
              <a:off x="2953680" y="1403069"/>
              <a:ext cx="531495" cy="4952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1" idx="3"/>
              <a:endCxn id="42" idx="1"/>
            </p:cNvCxnSpPr>
            <p:nvPr/>
          </p:nvCxnSpPr>
          <p:spPr>
            <a:xfrm flipV="1">
              <a:off x="3122590" y="2004982"/>
              <a:ext cx="320040" cy="2197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42" idx="0"/>
              <a:endCxn id="38" idx="2"/>
            </p:cNvCxnSpPr>
            <p:nvPr/>
          </p:nvCxnSpPr>
          <p:spPr>
            <a:xfrm flipH="1" flipV="1">
              <a:off x="3485175" y="1403069"/>
              <a:ext cx="126365" cy="4733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37" idx="1"/>
              <a:endCxn id="49" idx="3"/>
            </p:cNvCxnSpPr>
            <p:nvPr/>
          </p:nvCxnSpPr>
          <p:spPr>
            <a:xfrm flipH="1" flipV="1">
              <a:off x="4327820" y="1063956"/>
              <a:ext cx="128905" cy="1867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9" idx="0"/>
            </p:cNvCxnSpPr>
            <p:nvPr/>
          </p:nvCxnSpPr>
          <p:spPr>
            <a:xfrm flipV="1">
              <a:off x="4158910" y="546793"/>
              <a:ext cx="297815" cy="3885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7" idx="3"/>
              <a:endCxn id="46" idx="1"/>
            </p:cNvCxnSpPr>
            <p:nvPr/>
          </p:nvCxnSpPr>
          <p:spPr>
            <a:xfrm>
              <a:off x="4794545" y="602969"/>
              <a:ext cx="30035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45" idx="0"/>
            </p:cNvCxnSpPr>
            <p:nvPr/>
          </p:nvCxnSpPr>
          <p:spPr>
            <a:xfrm>
              <a:off x="5323500" y="731556"/>
              <a:ext cx="168910" cy="4038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37" idx="3"/>
            </p:cNvCxnSpPr>
            <p:nvPr/>
          </p:nvCxnSpPr>
          <p:spPr>
            <a:xfrm flipH="1" flipV="1">
              <a:off x="5047275" y="1250669"/>
              <a:ext cx="276225" cy="285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37" idx="2"/>
            </p:cNvCxnSpPr>
            <p:nvPr/>
          </p:nvCxnSpPr>
          <p:spPr>
            <a:xfrm flipH="1">
              <a:off x="4105275" y="1374494"/>
              <a:ext cx="646725" cy="2342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4" idx="2"/>
              <a:endCxn id="50" idx="1"/>
            </p:cNvCxnSpPr>
            <p:nvPr/>
          </p:nvCxnSpPr>
          <p:spPr>
            <a:xfrm>
              <a:off x="4158910" y="1865894"/>
              <a:ext cx="297815" cy="2886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0" idx="3"/>
              <a:endCxn id="48" idx="1"/>
            </p:cNvCxnSpPr>
            <p:nvPr/>
          </p:nvCxnSpPr>
          <p:spPr>
            <a:xfrm>
              <a:off x="4794545" y="2154569"/>
              <a:ext cx="191135" cy="9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 Box 66"/>
            <p:cNvSpPr txBox="1"/>
            <p:nvPr/>
          </p:nvSpPr>
          <p:spPr>
            <a:xfrm>
              <a:off x="3231470" y="2431769"/>
              <a:ext cx="1501140" cy="4286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GB" sz="1000">
                  <a:effectLst/>
                  <a:latin typeface="Times New Roman"/>
                  <a:ea typeface="SimSun"/>
                </a:rPr>
                <a:t>(b)Multi-depot Vehicle Routing Problem</a:t>
              </a:r>
              <a:endParaRPr lang="en-US" sz="1200">
                <a:effectLst/>
                <a:latin typeface="Times New Roman"/>
                <a:ea typeface="PMingLiU"/>
              </a:endParaRPr>
            </a:p>
          </p:txBody>
        </p:sp>
        <p:sp>
          <p:nvSpPr>
            <p:cNvPr id="67" name="Text Box 32"/>
            <p:cNvSpPr txBox="1"/>
            <p:nvPr/>
          </p:nvSpPr>
          <p:spPr>
            <a:xfrm>
              <a:off x="2351700" y="78101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68" name="Text Box 32"/>
            <p:cNvSpPr txBox="1"/>
            <p:nvPr/>
          </p:nvSpPr>
          <p:spPr>
            <a:xfrm>
              <a:off x="3132115" y="36484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69" name="Text Box 32"/>
            <p:cNvSpPr txBox="1"/>
            <p:nvPr/>
          </p:nvSpPr>
          <p:spPr>
            <a:xfrm>
              <a:off x="2817790" y="104014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70" name="Text Box 32"/>
            <p:cNvSpPr txBox="1"/>
            <p:nvPr/>
          </p:nvSpPr>
          <p:spPr>
            <a:xfrm>
              <a:off x="3228000" y="7990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V1</a:t>
              </a:r>
              <a:endParaRPr lang="en-US" sz="1200">
                <a:effectLst/>
                <a:latin typeface="Times New Roman"/>
                <a:ea typeface="PMingLiU"/>
              </a:endParaRPr>
            </a:p>
          </p:txBody>
        </p:sp>
        <p:sp>
          <p:nvSpPr>
            <p:cNvPr id="71" name="Text Box 32"/>
            <p:cNvSpPr txBox="1"/>
            <p:nvPr/>
          </p:nvSpPr>
          <p:spPr>
            <a:xfrm>
              <a:off x="2827315" y="153544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2" name="Text Box 32"/>
            <p:cNvSpPr txBox="1"/>
            <p:nvPr/>
          </p:nvSpPr>
          <p:spPr>
            <a:xfrm>
              <a:off x="3132115" y="2154569"/>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3" name="Text Box 32"/>
            <p:cNvSpPr txBox="1"/>
            <p:nvPr/>
          </p:nvSpPr>
          <p:spPr>
            <a:xfrm>
              <a:off x="3551850" y="1555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V2</a:t>
              </a:r>
              <a:endParaRPr lang="en-US" sz="1200">
                <a:effectLst/>
                <a:latin typeface="Times New Roman"/>
                <a:ea typeface="PMingLiU"/>
              </a:endParaRPr>
            </a:p>
          </p:txBody>
        </p:sp>
        <p:sp>
          <p:nvSpPr>
            <p:cNvPr id="74" name="Text Box 32"/>
            <p:cNvSpPr txBox="1"/>
            <p:nvPr/>
          </p:nvSpPr>
          <p:spPr>
            <a:xfrm>
              <a:off x="4013495" y="5809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5" name="Text Box 32"/>
            <p:cNvSpPr txBox="1"/>
            <p:nvPr/>
          </p:nvSpPr>
          <p:spPr>
            <a:xfrm>
              <a:off x="4428150" y="1534468"/>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sp>
          <p:nvSpPr>
            <p:cNvPr id="76" name="Text Box 32"/>
            <p:cNvSpPr txBox="1"/>
            <p:nvPr/>
          </p:nvSpPr>
          <p:spPr>
            <a:xfrm>
              <a:off x="4771050" y="434331"/>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7" name="Text Box 32"/>
            <p:cNvSpPr txBox="1"/>
            <p:nvPr/>
          </p:nvSpPr>
          <p:spPr>
            <a:xfrm>
              <a:off x="5047275" y="830593"/>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sp>
          <p:nvSpPr>
            <p:cNvPr id="78" name="Text Box 32"/>
            <p:cNvSpPr txBox="1"/>
            <p:nvPr/>
          </p:nvSpPr>
          <p:spPr>
            <a:xfrm>
              <a:off x="5009175" y="130684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V3</a:t>
              </a:r>
              <a:endParaRPr lang="en-US" sz="1200">
                <a:effectLst/>
                <a:latin typeface="Times New Roman"/>
                <a:ea typeface="PMingLiU"/>
              </a:endParaRPr>
            </a:p>
          </p:txBody>
        </p:sp>
        <p:cxnSp>
          <p:nvCxnSpPr>
            <p:cNvPr id="79" name="Straight Arrow Connector 78"/>
            <p:cNvCxnSpPr>
              <a:stCxn id="48" idx="0"/>
            </p:cNvCxnSpPr>
            <p:nvPr/>
          </p:nvCxnSpPr>
          <p:spPr>
            <a:xfrm flipH="1" flipV="1">
              <a:off x="4752000" y="1384019"/>
              <a:ext cx="402590" cy="6429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Text Box 32"/>
            <p:cNvSpPr txBox="1"/>
            <p:nvPr/>
          </p:nvSpPr>
          <p:spPr>
            <a:xfrm>
              <a:off x="3990000" y="2026956"/>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sp>
          <p:nvSpPr>
            <p:cNvPr id="81" name="Text Box 32"/>
            <p:cNvSpPr txBox="1"/>
            <p:nvPr/>
          </p:nvSpPr>
          <p:spPr>
            <a:xfrm>
              <a:off x="4985680" y="1641194"/>
              <a:ext cx="323850" cy="2000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800">
                  <a:effectLst/>
                  <a:latin typeface="Times New Roman"/>
                  <a:ea typeface="SimSun"/>
                </a:rPr>
                <a:t>V4</a:t>
              </a:r>
              <a:endParaRPr lang="en-US" sz="1200">
                <a:effectLst/>
                <a:latin typeface="Times New Roman"/>
                <a:ea typeface="PMingLiU"/>
              </a:endParaRPr>
            </a:p>
          </p:txBody>
        </p:sp>
      </p:grpSp>
      <p:sp>
        <p:nvSpPr>
          <p:cNvPr id="82" name="Slide Number Placeholder 81"/>
          <p:cNvSpPr>
            <a:spLocks noGrp="1"/>
          </p:cNvSpPr>
          <p:nvPr>
            <p:ph type="sldNum" sz="quarter" idx="12"/>
          </p:nvPr>
        </p:nvSpPr>
        <p:spPr/>
        <p:txBody>
          <a:bodyPr/>
          <a:lstStyle/>
          <a:p>
            <a:fld id="{1D4E0D87-66CC-4293-AC03-148E2413E4CA}" type="slidenum">
              <a:rPr lang="en-US" smtClean="0"/>
              <a:t>51</a:t>
            </a:fld>
            <a:endParaRPr lang="en-US"/>
          </a:p>
        </p:txBody>
      </p:sp>
    </p:spTree>
    <p:extLst>
      <p:ext uri="{BB962C8B-B14F-4D97-AF65-F5344CB8AC3E}">
        <p14:creationId xmlns:p14="http://schemas.microsoft.com/office/powerpoint/2010/main" val="7295721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latin typeface="Times New Roman" pitchFamily="18" charset="0"/>
                <a:cs typeface="Times New Roman" pitchFamily="18" charset="0"/>
              </a:rPr>
              <a:t>Current Research Focus in Multi depot vehicle routing Problem </a:t>
            </a:r>
            <a:endParaRPr lang="en-US" sz="3200" b="1" dirty="0">
              <a:solidFill>
                <a:srgbClr val="C00000"/>
              </a:solidFill>
            </a:endParaRPr>
          </a:p>
        </p:txBody>
      </p:sp>
      <p:sp>
        <p:nvSpPr>
          <p:cNvPr id="3" name="Content Placeholder 2"/>
          <p:cNvSpPr>
            <a:spLocks noGrp="1"/>
          </p:cNvSpPr>
          <p:nvPr>
            <p:ph idx="1"/>
          </p:nvPr>
        </p:nvSpPr>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484" y="1752600"/>
            <a:ext cx="4447316" cy="114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971800"/>
            <a:ext cx="46482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1D4E0D87-66CC-4293-AC03-148E2413E4CA}" type="slidenum">
              <a:rPr lang="en-US" smtClean="0"/>
              <a:t>52</a:t>
            </a:fld>
            <a:endParaRPr lang="en-US"/>
          </a:p>
        </p:txBody>
      </p:sp>
    </p:spTree>
    <p:extLst>
      <p:ext uri="{BB962C8B-B14F-4D97-AF65-F5344CB8AC3E}">
        <p14:creationId xmlns:p14="http://schemas.microsoft.com/office/powerpoint/2010/main" val="16761507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Case Study School </a:t>
            </a:r>
            <a:r>
              <a:rPr lang="en-US" b="1" dirty="0" err="1" smtClean="0">
                <a:latin typeface="Times New Roman" panose="02020603050405020304" pitchFamily="18" charset="0"/>
                <a:cs typeface="Times New Roman" panose="02020603050405020304" pitchFamily="18" charset="0"/>
              </a:rPr>
              <a:t>Chaley</a:t>
            </a:r>
            <a:r>
              <a:rPr lang="en-US" b="1" dirty="0" smtClean="0">
                <a:latin typeface="Times New Roman" panose="02020603050405020304" pitchFamily="18" charset="0"/>
                <a:cs typeface="Times New Roman" panose="02020603050405020304" pitchFamily="18" charset="0"/>
              </a:rPr>
              <a:t> Hum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Question 1: Identify and discuss issue and difficulties in the corporate world that are similar to those described in the case: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53</a:t>
            </a:fld>
            <a:endParaRPr lang="en-US"/>
          </a:p>
        </p:txBody>
      </p:sp>
    </p:spTree>
    <p:extLst>
      <p:ext uri="{BB962C8B-B14F-4D97-AF65-F5344CB8AC3E}">
        <p14:creationId xmlns:p14="http://schemas.microsoft.com/office/powerpoint/2010/main" val="2949178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Route plan for a courier service</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The distribution system for fast moving consumer goods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Optimizing a travel plan for marketing executives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Home delivery of consumer goods to customer (retail Industry)</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A fast food home delivery system.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54</a:t>
            </a:fld>
            <a:endParaRPr lang="en-US"/>
          </a:p>
        </p:txBody>
      </p:sp>
    </p:spTree>
    <p:extLst>
      <p:ext uri="{BB962C8B-B14F-4D97-AF65-F5344CB8AC3E}">
        <p14:creationId xmlns:p14="http://schemas.microsoft.com/office/powerpoint/2010/main" val="38352507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Question 2</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Assuming that the institute hires/assigns only one person (or team) to deliver invitations to parents for its annual function, develop a model to identify the shortest possible delivery route.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D4E0D87-66CC-4293-AC03-148E2413E4CA}" type="slidenum">
              <a:rPr lang="en-US" smtClean="0"/>
              <a:t>55</a:t>
            </a:fld>
            <a:endParaRPr lang="en-US"/>
          </a:p>
        </p:txBody>
      </p:sp>
    </p:spTree>
    <p:extLst>
      <p:ext uri="{BB962C8B-B14F-4D97-AF65-F5344CB8AC3E}">
        <p14:creationId xmlns:p14="http://schemas.microsoft.com/office/powerpoint/2010/main" val="789218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34071796"/>
              </p:ext>
            </p:extLst>
          </p:nvPr>
        </p:nvGraphicFramePr>
        <p:xfrm>
          <a:off x="152403" y="1905000"/>
          <a:ext cx="8009820" cy="2790379"/>
        </p:xfrm>
        <a:graphic>
          <a:graphicData uri="http://schemas.openxmlformats.org/drawingml/2006/table">
            <a:tbl>
              <a:tblPr firstRow="1" bandRow="1">
                <a:tableStyleId>{5C22544A-7EE6-4342-B048-85BDC9FD1C3A}</a:tableStyleId>
              </a:tblPr>
              <a:tblGrid>
                <a:gridCol w="1981197"/>
                <a:gridCol w="1066800"/>
                <a:gridCol w="914400"/>
                <a:gridCol w="1066800"/>
                <a:gridCol w="1066800"/>
                <a:gridCol w="990600"/>
                <a:gridCol w="923223"/>
              </a:tblGrid>
              <a:tr h="595819">
                <a:tc>
                  <a:txBody>
                    <a:bodyPr/>
                    <a:lstStyle/>
                    <a:p>
                      <a:r>
                        <a:rPr lang="en-US" dirty="0" smtClean="0"/>
                        <a:t>Nodes/Distance</a:t>
                      </a:r>
                      <a:r>
                        <a:rPr lang="en-US" baseline="0" dirty="0" smtClean="0"/>
                        <a:t> </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r>
              <a:tr h="345197">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6</a:t>
                      </a:r>
                      <a:endParaRPr lang="en-US" dirty="0"/>
                    </a:p>
                  </a:txBody>
                  <a:tcPr/>
                </a:tc>
              </a:tr>
              <a:tr h="345197">
                <a:tc>
                  <a:txBody>
                    <a:bodyPr/>
                    <a:lstStyle/>
                    <a:p>
                      <a:r>
                        <a:rPr lang="en-US" dirty="0" smtClean="0"/>
                        <a:t>2</a:t>
                      </a:r>
                      <a:endParaRPr lang="en-US" dirty="0"/>
                    </a:p>
                  </a:txBody>
                  <a:tcPr/>
                </a:tc>
                <a:tc>
                  <a:txBody>
                    <a:bodyPr/>
                    <a:lstStyle/>
                    <a:p>
                      <a:r>
                        <a:rPr lang="en-US" smtClean="0"/>
                        <a:t>7</a:t>
                      </a:r>
                      <a:endParaRPr lang="en-US" dirty="0"/>
                    </a:p>
                  </a:txBody>
                  <a:tcPr/>
                </a:tc>
                <a:tc>
                  <a:txBody>
                    <a:bodyPr/>
                    <a:lstStyle/>
                    <a:p>
                      <a:r>
                        <a:rPr lang="en-US" dirty="0" smtClean="0"/>
                        <a:t>0</a:t>
                      </a:r>
                      <a:endParaRPr lang="en-US" dirty="0"/>
                    </a:p>
                  </a:txBody>
                  <a:tcPr/>
                </a:tc>
                <a:tc>
                  <a:txBody>
                    <a:bodyPr/>
                    <a:lstStyle/>
                    <a:p>
                      <a:r>
                        <a:rPr lang="en-US" dirty="0" smtClean="0"/>
                        <a:t>2</a:t>
                      </a:r>
                      <a:endParaRPr lang="en-US" dirty="0"/>
                    </a:p>
                  </a:txBody>
                  <a:tcPr/>
                </a:tc>
                <a:tc>
                  <a:txBody>
                    <a:bodyPr/>
                    <a:lstStyle/>
                    <a:p>
                      <a:r>
                        <a:rPr lang="en-US" dirty="0" smtClean="0"/>
                        <a:t>7</a:t>
                      </a:r>
                      <a:endParaRPr lang="en-US" dirty="0"/>
                    </a:p>
                  </a:txBody>
                  <a:tcPr/>
                </a:tc>
                <a:tc>
                  <a:txBody>
                    <a:bodyPr/>
                    <a:lstStyle/>
                    <a:p>
                      <a:r>
                        <a:rPr lang="en-US" dirty="0" smtClean="0"/>
                        <a:t>6</a:t>
                      </a:r>
                      <a:endParaRPr lang="en-US" dirty="0"/>
                    </a:p>
                  </a:txBody>
                  <a:tcPr/>
                </a:tc>
                <a:tc>
                  <a:txBody>
                    <a:bodyPr/>
                    <a:lstStyle/>
                    <a:p>
                      <a:r>
                        <a:rPr lang="en-US" dirty="0" smtClean="0"/>
                        <a:t>1</a:t>
                      </a:r>
                      <a:endParaRPr lang="en-US" dirty="0"/>
                    </a:p>
                  </a:txBody>
                  <a:tcPr/>
                </a:tc>
              </a:tr>
              <a:tr h="345197">
                <a:tc>
                  <a:txBody>
                    <a:bodyPr/>
                    <a:lstStyle/>
                    <a:p>
                      <a:r>
                        <a:rPr lang="en-US" dirty="0" smtClean="0"/>
                        <a:t>3</a:t>
                      </a:r>
                      <a:endParaRPr lang="en-US" dirty="0"/>
                    </a:p>
                  </a:txBody>
                  <a:tcPr/>
                </a:tc>
                <a:tc>
                  <a:txBody>
                    <a:bodyPr/>
                    <a:lstStyle/>
                    <a:p>
                      <a:r>
                        <a:rPr lang="en-US" dirty="0" smtClean="0"/>
                        <a:t>8</a:t>
                      </a:r>
                      <a:endParaRPr lang="en-US" dirty="0"/>
                    </a:p>
                  </a:txBody>
                  <a:tcPr/>
                </a:tc>
                <a:tc>
                  <a:txBody>
                    <a:bodyPr/>
                    <a:lstStyle/>
                    <a:p>
                      <a:r>
                        <a:rPr lang="en-US" dirty="0" smtClean="0"/>
                        <a:t>2</a:t>
                      </a:r>
                      <a:endParaRPr lang="en-US" dirty="0"/>
                    </a:p>
                  </a:txBody>
                  <a:tcPr/>
                </a:tc>
                <a:tc>
                  <a:txBody>
                    <a:bodyPr/>
                    <a:lstStyle/>
                    <a:p>
                      <a:r>
                        <a:rPr lang="en-US" dirty="0" smtClean="0"/>
                        <a:t>0</a:t>
                      </a:r>
                      <a:endParaRPr lang="en-US" dirty="0"/>
                    </a:p>
                  </a:txBody>
                  <a:tcPr/>
                </a:tc>
                <a:tc>
                  <a:txBody>
                    <a:bodyPr/>
                    <a:lstStyle/>
                    <a:p>
                      <a:r>
                        <a:rPr lang="en-US" dirty="0" smtClean="0"/>
                        <a:t>5</a:t>
                      </a:r>
                      <a:endParaRPr lang="en-US" dirty="0"/>
                    </a:p>
                  </a:txBody>
                  <a:tcPr/>
                </a:tc>
                <a:tc>
                  <a:txBody>
                    <a:bodyPr/>
                    <a:lstStyle/>
                    <a:p>
                      <a:r>
                        <a:rPr lang="en-US" dirty="0" smtClean="0"/>
                        <a:t>3</a:t>
                      </a:r>
                      <a:endParaRPr lang="en-US" dirty="0"/>
                    </a:p>
                  </a:txBody>
                  <a:tcPr/>
                </a:tc>
                <a:tc>
                  <a:txBody>
                    <a:bodyPr/>
                    <a:lstStyle/>
                    <a:p>
                      <a:r>
                        <a:rPr lang="en-US" dirty="0" smtClean="0"/>
                        <a:t>5</a:t>
                      </a:r>
                      <a:endParaRPr lang="en-US" dirty="0"/>
                    </a:p>
                  </a:txBody>
                  <a:tcPr/>
                </a:tc>
              </a:tr>
              <a:tr h="345197">
                <a:tc>
                  <a:txBody>
                    <a:bodyPr/>
                    <a:lstStyle/>
                    <a:p>
                      <a:r>
                        <a:rPr lang="en-US" dirty="0" smtClean="0"/>
                        <a:t>4</a:t>
                      </a:r>
                      <a:endParaRPr lang="en-US" dirty="0"/>
                    </a:p>
                  </a:txBody>
                  <a:tcPr/>
                </a:tc>
                <a:tc>
                  <a:txBody>
                    <a:bodyPr/>
                    <a:lstStyle/>
                    <a:p>
                      <a:r>
                        <a:rPr lang="en-US" dirty="0" smtClean="0"/>
                        <a:t>3</a:t>
                      </a:r>
                      <a:endParaRPr lang="en-US" dirty="0"/>
                    </a:p>
                  </a:txBody>
                  <a:tcPr/>
                </a:tc>
                <a:tc>
                  <a:txBody>
                    <a:bodyPr/>
                    <a:lstStyle/>
                    <a:p>
                      <a:r>
                        <a:rPr lang="en-US" dirty="0" smtClean="0"/>
                        <a:t>7</a:t>
                      </a:r>
                      <a:endParaRPr lang="en-US" dirty="0"/>
                    </a:p>
                  </a:txBody>
                  <a:tcPr/>
                </a:tc>
                <a:tc>
                  <a:txBody>
                    <a:bodyPr/>
                    <a:lstStyle/>
                    <a:p>
                      <a:r>
                        <a:rPr lang="en-US" dirty="0" smtClean="0"/>
                        <a:t>5</a:t>
                      </a:r>
                      <a:endParaRPr lang="en-US" dirty="0"/>
                    </a:p>
                  </a:txBody>
                  <a:tcPr/>
                </a:tc>
                <a:tc>
                  <a:txBody>
                    <a:bodyPr/>
                    <a:lstStyle/>
                    <a:p>
                      <a:r>
                        <a:rPr lang="en-US" dirty="0" smtClean="0"/>
                        <a:t>0</a:t>
                      </a:r>
                      <a:endParaRPr lang="en-US" dirty="0"/>
                    </a:p>
                  </a:txBody>
                  <a:tcPr/>
                </a:tc>
                <a:tc>
                  <a:txBody>
                    <a:bodyPr/>
                    <a:lstStyle/>
                    <a:p>
                      <a:r>
                        <a:rPr lang="en-US" dirty="0" smtClean="0"/>
                        <a:t>7</a:t>
                      </a:r>
                      <a:endParaRPr lang="en-US" dirty="0"/>
                    </a:p>
                  </a:txBody>
                  <a:tcPr/>
                </a:tc>
                <a:tc>
                  <a:txBody>
                    <a:bodyPr/>
                    <a:lstStyle/>
                    <a:p>
                      <a:r>
                        <a:rPr lang="en-US" dirty="0" smtClean="0"/>
                        <a:t>2</a:t>
                      </a:r>
                      <a:endParaRPr lang="en-US" dirty="0"/>
                    </a:p>
                  </a:txBody>
                  <a:tcPr/>
                </a:tc>
              </a:tr>
              <a:tr h="345197">
                <a:tc>
                  <a:txBody>
                    <a:bodyPr/>
                    <a:lstStyle/>
                    <a:p>
                      <a:r>
                        <a:rPr lang="en-US" dirty="0" smtClean="0"/>
                        <a:t>5</a:t>
                      </a:r>
                      <a:endParaRPr lang="en-US" dirty="0"/>
                    </a:p>
                  </a:txBody>
                  <a:tcPr/>
                </a:tc>
                <a:tc>
                  <a:txBody>
                    <a:bodyPr/>
                    <a:lstStyle/>
                    <a:p>
                      <a:r>
                        <a:rPr lang="en-US" dirty="0" smtClean="0"/>
                        <a:t>4</a:t>
                      </a:r>
                      <a:endParaRPr lang="en-US" dirty="0"/>
                    </a:p>
                  </a:txBody>
                  <a:tcPr/>
                </a:tc>
                <a:tc>
                  <a:txBody>
                    <a:bodyPr/>
                    <a:lstStyle/>
                    <a:p>
                      <a:r>
                        <a:rPr lang="en-US" dirty="0" smtClean="0"/>
                        <a:t>6</a:t>
                      </a:r>
                      <a:endParaRPr lang="en-US" dirty="0"/>
                    </a:p>
                  </a:txBody>
                  <a:tcPr/>
                </a:tc>
                <a:tc>
                  <a:txBody>
                    <a:bodyPr/>
                    <a:lstStyle/>
                    <a:p>
                      <a:r>
                        <a:rPr lang="en-US" dirty="0" smtClean="0"/>
                        <a:t>3</a:t>
                      </a:r>
                      <a:endParaRPr lang="en-US" dirty="0"/>
                    </a:p>
                  </a:txBody>
                  <a:tcPr/>
                </a:tc>
                <a:tc>
                  <a:txBody>
                    <a:bodyPr/>
                    <a:lstStyle/>
                    <a:p>
                      <a:r>
                        <a:rPr lang="en-US" dirty="0" smtClean="0"/>
                        <a:t>7</a:t>
                      </a:r>
                      <a:endParaRPr lang="en-US" dirty="0"/>
                    </a:p>
                  </a:txBody>
                  <a:tcPr/>
                </a:tc>
                <a:tc>
                  <a:txBody>
                    <a:bodyPr/>
                    <a:lstStyle/>
                    <a:p>
                      <a:r>
                        <a:rPr lang="en-US" dirty="0" smtClean="0"/>
                        <a:t>0</a:t>
                      </a:r>
                      <a:endParaRPr lang="en-US" dirty="0"/>
                    </a:p>
                  </a:txBody>
                  <a:tcPr/>
                </a:tc>
                <a:tc>
                  <a:txBody>
                    <a:bodyPr/>
                    <a:lstStyle/>
                    <a:p>
                      <a:r>
                        <a:rPr lang="en-US" dirty="0" smtClean="0"/>
                        <a:t>5</a:t>
                      </a:r>
                      <a:endParaRPr lang="en-US" dirty="0"/>
                    </a:p>
                  </a:txBody>
                  <a:tcPr/>
                </a:tc>
              </a:tr>
              <a:tr h="345197">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1</a:t>
                      </a:r>
                      <a:endParaRPr lang="en-US" dirty="0"/>
                    </a:p>
                  </a:txBody>
                  <a:tcPr/>
                </a:tc>
                <a:tc>
                  <a:txBody>
                    <a:bodyPr/>
                    <a:lstStyle/>
                    <a:p>
                      <a:r>
                        <a:rPr lang="en-US" dirty="0" smtClean="0"/>
                        <a:t>5</a:t>
                      </a:r>
                      <a:endParaRPr lang="en-US" dirty="0"/>
                    </a:p>
                  </a:txBody>
                  <a:tcPr/>
                </a:tc>
                <a:tc>
                  <a:txBody>
                    <a:bodyPr/>
                    <a:lstStyle/>
                    <a:p>
                      <a:r>
                        <a:rPr lang="en-US" dirty="0" smtClean="0"/>
                        <a:t>2</a:t>
                      </a:r>
                      <a:endParaRPr lang="en-US" dirty="0"/>
                    </a:p>
                  </a:txBody>
                  <a:tcPr/>
                </a:tc>
                <a:tc>
                  <a:txBody>
                    <a:bodyPr/>
                    <a:lstStyle/>
                    <a:p>
                      <a:r>
                        <a:rPr lang="en-US" dirty="0" smtClean="0"/>
                        <a:t>5</a:t>
                      </a:r>
                      <a:endParaRPr lang="en-US" dirty="0"/>
                    </a:p>
                  </a:txBody>
                  <a:tcPr/>
                </a:tc>
                <a:tc>
                  <a:txBody>
                    <a:bodyPr/>
                    <a:lstStyle/>
                    <a:p>
                      <a:r>
                        <a:rPr lang="en-US" dirty="0" smtClean="0"/>
                        <a:t>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1D4E0D87-66CC-4293-AC03-148E2413E4CA}" type="slidenum">
              <a:rPr lang="en-US" smtClean="0"/>
              <a:t>56</a:t>
            </a:fld>
            <a:endParaRPr lang="en-US"/>
          </a:p>
        </p:txBody>
      </p:sp>
    </p:spTree>
    <p:extLst>
      <p:ext uri="{BB962C8B-B14F-4D97-AF65-F5344CB8AC3E}">
        <p14:creationId xmlns:p14="http://schemas.microsoft.com/office/powerpoint/2010/main" val="2462354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Clarity</Template>
  <TotalTime>1038</TotalTime>
  <Words>2552</Words>
  <Application>Microsoft Office PowerPoint</Application>
  <PresentationFormat>On-screen Show (4:3)</PresentationFormat>
  <Paragraphs>673</Paragraphs>
  <Slides>56</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68" baseType="lpstr">
      <vt:lpstr>Latha</vt:lpstr>
      <vt:lpstr>SimSun</vt:lpstr>
      <vt:lpstr>微軟正黑體</vt:lpstr>
      <vt:lpstr>PMingLiU</vt:lpstr>
      <vt:lpstr>DFKai-SB</vt:lpstr>
      <vt:lpstr>Arial</vt:lpstr>
      <vt:lpstr>Calibri</vt:lpstr>
      <vt:lpstr>Times New Roman</vt:lpstr>
      <vt:lpstr>Wingdings</vt:lpstr>
      <vt:lpstr>Clarity</vt:lpstr>
      <vt:lpstr>Equation</vt:lpstr>
      <vt:lpstr>Visio.Drawing.15</vt:lpstr>
      <vt:lpstr>Vehicle Routing Problem </vt:lpstr>
      <vt:lpstr>Introduction </vt:lpstr>
      <vt:lpstr>Introduction </vt:lpstr>
      <vt:lpstr>Introduction </vt:lpstr>
      <vt:lpstr>Introduction </vt:lpstr>
      <vt:lpstr>VARIANTS OF VRP  </vt:lpstr>
      <vt:lpstr>VARIANTS OF VRP</vt:lpstr>
      <vt:lpstr>Capacitated VRP (CVRP)  </vt:lpstr>
      <vt:lpstr>Capacitated VRP (CVRP)  </vt:lpstr>
      <vt:lpstr>Capacitated VRP (CVRP)  </vt:lpstr>
      <vt:lpstr>VRP with Time Windows (VRPTW)  </vt:lpstr>
      <vt:lpstr>Vehicle Routing Problem with Pick-Up and Delivery (VRPPD)</vt:lpstr>
      <vt:lpstr>Distance-Constrained VRP (DCVRP)  </vt:lpstr>
      <vt:lpstr>Multi-depot Vehicle Routing Problem </vt:lpstr>
      <vt:lpstr>Multi depot vehicle routing Problem </vt:lpstr>
      <vt:lpstr>Multi depot vehicle routing Problem </vt:lpstr>
      <vt:lpstr>Split Delivery Vehicle Routing Problem (SDVRP)</vt:lpstr>
      <vt:lpstr>Stochastic VRP</vt:lpstr>
      <vt:lpstr>Periodic VRP (PVRP)</vt:lpstr>
      <vt:lpstr>APPLICATIONS OF VRP  </vt:lpstr>
      <vt:lpstr>SOLUTION TECHNIQUES  </vt:lpstr>
      <vt:lpstr>Metaheuristic methods  </vt:lpstr>
      <vt:lpstr>A Novel Approach to solve Green Logistic Problem</vt:lpstr>
      <vt:lpstr>Stage 1: Vehicle Routing Problem </vt:lpstr>
      <vt:lpstr>Green Vehicle Routing Problem</vt:lpstr>
      <vt:lpstr>Green Vehicle Routing Problem</vt:lpstr>
      <vt:lpstr>Problem Formulation </vt:lpstr>
      <vt:lpstr>Variable and Parameter</vt:lpstr>
      <vt:lpstr>Formulation  </vt:lpstr>
      <vt:lpstr>Methodology </vt:lpstr>
      <vt:lpstr>Pseudo Code </vt:lpstr>
      <vt:lpstr>Flow Chart of Proposed Methodology </vt:lpstr>
      <vt:lpstr>Arrangement of the city according to angel</vt:lpstr>
      <vt:lpstr>Generate the Cluster based on axial clustering and capacity allocation</vt:lpstr>
      <vt:lpstr>Generate the Cluster based on axial clustering and capacity allocation</vt:lpstr>
      <vt:lpstr>Generate the Cluster based on axial clustering and capacity allocation</vt:lpstr>
      <vt:lpstr>Generate the Cluster based on axial clustering and capacity allocation</vt:lpstr>
      <vt:lpstr>Generation of Initial Chromosome</vt:lpstr>
      <vt:lpstr>Generating better chromosomes using Dependent Matrix</vt:lpstr>
      <vt:lpstr>Generating better chromosomes using Dependent Matrix</vt:lpstr>
      <vt:lpstr>Applying Genetic Algorithm for each Cluster</vt:lpstr>
      <vt:lpstr>Generation of blocks and artificial chromosome</vt:lpstr>
      <vt:lpstr> Generation of blocks and artificial chromosome</vt:lpstr>
      <vt:lpstr>Computational Results</vt:lpstr>
      <vt:lpstr>Computational Results </vt:lpstr>
      <vt:lpstr>Computational Results2 </vt:lpstr>
      <vt:lpstr>Computational Results2 </vt:lpstr>
      <vt:lpstr>Computational Results2 </vt:lpstr>
      <vt:lpstr>Computational Results3</vt:lpstr>
      <vt:lpstr>Conclusions</vt:lpstr>
      <vt:lpstr>Current Research Focus in Multi depot vehicle routing Problem </vt:lpstr>
      <vt:lpstr>Current Research Focus in Multi depot vehicle routing Problem </vt:lpstr>
      <vt:lpstr>Case Study School Chaley Hum </vt:lpstr>
      <vt:lpstr>PowerPoint Presentation</vt:lpstr>
      <vt:lpstr>Question 2</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Seminar Talk  VGSOM IIT Kharagpur</dc:title>
  <dc:creator>anurag</dc:creator>
  <cp:lastModifiedBy>User</cp:lastModifiedBy>
  <cp:revision>52</cp:revision>
  <dcterms:created xsi:type="dcterms:W3CDTF">2017-03-27T23:49:04Z</dcterms:created>
  <dcterms:modified xsi:type="dcterms:W3CDTF">2022-09-04T01:56:18Z</dcterms:modified>
</cp:coreProperties>
</file>