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98" r:id="rId4"/>
    <p:sldId id="258" r:id="rId5"/>
    <p:sldId id="287" r:id="rId6"/>
    <p:sldId id="286" r:id="rId7"/>
    <p:sldId id="260" r:id="rId8"/>
    <p:sldId id="261" r:id="rId9"/>
    <p:sldId id="262" r:id="rId10"/>
    <p:sldId id="263" r:id="rId11"/>
    <p:sldId id="264" r:id="rId12"/>
    <p:sldId id="266" r:id="rId13"/>
    <p:sldId id="267" r:id="rId14"/>
    <p:sldId id="268" r:id="rId15"/>
    <p:sldId id="294" r:id="rId16"/>
    <p:sldId id="270" r:id="rId17"/>
    <p:sldId id="269" r:id="rId18"/>
    <p:sldId id="288" r:id="rId19"/>
    <p:sldId id="289" r:id="rId20"/>
    <p:sldId id="265" r:id="rId21"/>
    <p:sldId id="296" r:id="rId22"/>
    <p:sldId id="274" r:id="rId23"/>
    <p:sldId id="291" r:id="rId24"/>
    <p:sldId id="292" r:id="rId25"/>
    <p:sldId id="277" r:id="rId26"/>
    <p:sldId id="279" r:id="rId27"/>
    <p:sldId id="280" r:id="rId28"/>
    <p:sldId id="281" r:id="rId29"/>
    <p:sldId id="282" r:id="rId30"/>
    <p:sldId id="299" r:id="rId31"/>
    <p:sldId id="520" r:id="rId32"/>
    <p:sldId id="511" r:id="rId3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1C7AE8E-0024-4F33-A047-3C34FEF4B6E1}" v="4" dt="2024-08-04T04:51:39.66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microsoft.com/office/2015/10/relationships/revisionInfo" Target="revisionInfo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veri Krishnan" userId="b7c3e7e8-bc1d-4623-be8e-3cf7f79f0877" providerId="ADAL" clId="{E1C7AE8E-0024-4F33-A047-3C34FEF4B6E1}"/>
    <pc:docChg chg="custSel addSld delSld modSld sldOrd">
      <pc:chgData name="Kaveri Krishnan" userId="b7c3e7e8-bc1d-4623-be8e-3cf7f79f0877" providerId="ADAL" clId="{E1C7AE8E-0024-4F33-A047-3C34FEF4B6E1}" dt="2024-08-04T04:58:10.435" v="33"/>
      <pc:docMkLst>
        <pc:docMk/>
      </pc:docMkLst>
      <pc:sldChg chg="modSp add mod">
        <pc:chgData name="Kaveri Krishnan" userId="b7c3e7e8-bc1d-4623-be8e-3cf7f79f0877" providerId="ADAL" clId="{E1C7AE8E-0024-4F33-A047-3C34FEF4B6E1}" dt="2024-08-04T04:57:40.205" v="30" actId="33524"/>
        <pc:sldMkLst>
          <pc:docMk/>
          <pc:sldMk cId="912986463" sldId="258"/>
        </pc:sldMkLst>
        <pc:spChg chg="mod">
          <ac:chgData name="Kaveri Krishnan" userId="b7c3e7e8-bc1d-4623-be8e-3cf7f79f0877" providerId="ADAL" clId="{E1C7AE8E-0024-4F33-A047-3C34FEF4B6E1}" dt="2024-08-04T04:57:40.205" v="30" actId="33524"/>
          <ac:spMkLst>
            <pc:docMk/>
            <pc:sldMk cId="912986463" sldId="258"/>
            <ac:spMk id="3" creationId="{49391D03-3F5B-4FCC-BA25-CD4F3609503D}"/>
          </ac:spMkLst>
        </pc:spChg>
      </pc:sldChg>
      <pc:sldChg chg="del">
        <pc:chgData name="Kaveri Krishnan" userId="b7c3e7e8-bc1d-4623-be8e-3cf7f79f0877" providerId="ADAL" clId="{E1C7AE8E-0024-4F33-A047-3C34FEF4B6E1}" dt="2024-08-04T04:58:01.197" v="31" actId="47"/>
        <pc:sldMkLst>
          <pc:docMk/>
          <pc:sldMk cId="802752335" sldId="285"/>
        </pc:sldMkLst>
      </pc:sldChg>
      <pc:sldChg chg="addSp delSp modSp mod">
        <pc:chgData name="Kaveri Krishnan" userId="b7c3e7e8-bc1d-4623-be8e-3cf7f79f0877" providerId="ADAL" clId="{E1C7AE8E-0024-4F33-A047-3C34FEF4B6E1}" dt="2024-08-04T04:52:45.260" v="28" actId="122"/>
        <pc:sldMkLst>
          <pc:docMk/>
          <pc:sldMk cId="3489743344" sldId="286"/>
        </pc:sldMkLst>
        <pc:spChg chg="mod">
          <ac:chgData name="Kaveri Krishnan" userId="b7c3e7e8-bc1d-4623-be8e-3cf7f79f0877" providerId="ADAL" clId="{E1C7AE8E-0024-4F33-A047-3C34FEF4B6E1}" dt="2024-08-04T04:52:05.113" v="22" actId="2711"/>
          <ac:spMkLst>
            <pc:docMk/>
            <pc:sldMk cId="3489743344" sldId="286"/>
            <ac:spMk id="2" creationId="{D64B39A8-82CA-41A0-89EE-CF96A1417952}"/>
          </ac:spMkLst>
        </pc:spChg>
        <pc:spChg chg="add del mod">
          <ac:chgData name="Kaveri Krishnan" userId="b7c3e7e8-bc1d-4623-be8e-3cf7f79f0877" providerId="ADAL" clId="{E1C7AE8E-0024-4F33-A047-3C34FEF4B6E1}" dt="2024-08-04T04:51:39.666" v="18"/>
          <ac:spMkLst>
            <pc:docMk/>
            <pc:sldMk cId="3489743344" sldId="286"/>
            <ac:spMk id="4" creationId="{A422435D-0AA7-9A0E-C85E-FAEE0E0495F4}"/>
          </ac:spMkLst>
        </pc:spChg>
        <pc:spChg chg="del mod">
          <ac:chgData name="Kaveri Krishnan" userId="b7c3e7e8-bc1d-4623-be8e-3cf7f79f0877" providerId="ADAL" clId="{E1C7AE8E-0024-4F33-A047-3C34FEF4B6E1}" dt="2024-08-04T04:52:27.063" v="27" actId="478"/>
          <ac:spMkLst>
            <pc:docMk/>
            <pc:sldMk cId="3489743344" sldId="286"/>
            <ac:spMk id="8" creationId="{84036D63-78FD-4A1D-9BB2-893D33B15B72}"/>
          </ac:spMkLst>
        </pc:spChg>
        <pc:spChg chg="del">
          <ac:chgData name="Kaveri Krishnan" userId="b7c3e7e8-bc1d-4623-be8e-3cf7f79f0877" providerId="ADAL" clId="{E1C7AE8E-0024-4F33-A047-3C34FEF4B6E1}" dt="2024-08-04T04:51:48.967" v="19" actId="26606"/>
          <ac:spMkLst>
            <pc:docMk/>
            <pc:sldMk cId="3489743344" sldId="286"/>
            <ac:spMk id="35" creationId="{4B019A08-55AD-4038-B865-37DA596B8CE3}"/>
          </ac:spMkLst>
        </pc:spChg>
        <pc:spChg chg="del">
          <ac:chgData name="Kaveri Krishnan" userId="b7c3e7e8-bc1d-4623-be8e-3cf7f79f0877" providerId="ADAL" clId="{E1C7AE8E-0024-4F33-A047-3C34FEF4B6E1}" dt="2024-08-04T04:51:48.967" v="19" actId="26606"/>
          <ac:spMkLst>
            <pc:docMk/>
            <pc:sldMk cId="3489743344" sldId="286"/>
            <ac:spMk id="39" creationId="{1627C7B9-FD35-4E35-B741-E4A9A5F416ED}"/>
          </ac:spMkLst>
        </pc:spChg>
        <pc:spChg chg="del">
          <ac:chgData name="Kaveri Krishnan" userId="b7c3e7e8-bc1d-4623-be8e-3cf7f79f0877" providerId="ADAL" clId="{E1C7AE8E-0024-4F33-A047-3C34FEF4B6E1}" dt="2024-08-04T04:51:48.967" v="19" actId="26606"/>
          <ac:spMkLst>
            <pc:docMk/>
            <pc:sldMk cId="3489743344" sldId="286"/>
            <ac:spMk id="41" creationId="{476B7131-2035-43F9-84E8-2B4749D333B9}"/>
          </ac:spMkLst>
        </pc:spChg>
        <pc:spChg chg="add">
          <ac:chgData name="Kaveri Krishnan" userId="b7c3e7e8-bc1d-4623-be8e-3cf7f79f0877" providerId="ADAL" clId="{E1C7AE8E-0024-4F33-A047-3C34FEF4B6E1}" dt="2024-08-04T04:51:48.967" v="19" actId="26606"/>
          <ac:spMkLst>
            <pc:docMk/>
            <pc:sldMk cId="3489743344" sldId="286"/>
            <ac:spMk id="46" creationId="{4E4490D0-3672-446A-AC12-B4830333BDDD}"/>
          </ac:spMkLst>
        </pc:spChg>
        <pc:spChg chg="add">
          <ac:chgData name="Kaveri Krishnan" userId="b7c3e7e8-bc1d-4623-be8e-3cf7f79f0877" providerId="ADAL" clId="{E1C7AE8E-0024-4F33-A047-3C34FEF4B6E1}" dt="2024-08-04T04:51:48.967" v="19" actId="26606"/>
          <ac:spMkLst>
            <pc:docMk/>
            <pc:sldMk cId="3489743344" sldId="286"/>
            <ac:spMk id="48" creationId="{39CB82C2-DF65-4EC1-8280-F201D50F570B}"/>
          </ac:spMkLst>
        </pc:spChg>
        <pc:spChg chg="add">
          <ac:chgData name="Kaveri Krishnan" userId="b7c3e7e8-bc1d-4623-be8e-3cf7f79f0877" providerId="ADAL" clId="{E1C7AE8E-0024-4F33-A047-3C34FEF4B6E1}" dt="2024-08-04T04:51:48.967" v="19" actId="26606"/>
          <ac:spMkLst>
            <pc:docMk/>
            <pc:sldMk cId="3489743344" sldId="286"/>
            <ac:spMk id="52" creationId="{8D0DE514-8876-4D18-A995-61A5C1F813F1}"/>
          </ac:spMkLst>
        </pc:spChg>
        <pc:spChg chg="add">
          <ac:chgData name="Kaveri Krishnan" userId="b7c3e7e8-bc1d-4623-be8e-3cf7f79f0877" providerId="ADAL" clId="{E1C7AE8E-0024-4F33-A047-3C34FEF4B6E1}" dt="2024-08-04T04:51:48.967" v="19" actId="26606"/>
          <ac:spMkLst>
            <pc:docMk/>
            <pc:sldMk cId="3489743344" sldId="286"/>
            <ac:spMk id="54" creationId="{09DA791C-FFCF-422E-8775-BDA6C0E5ECF0}"/>
          </ac:spMkLst>
        </pc:spChg>
        <pc:spChg chg="add">
          <ac:chgData name="Kaveri Krishnan" userId="b7c3e7e8-bc1d-4623-be8e-3cf7f79f0877" providerId="ADAL" clId="{E1C7AE8E-0024-4F33-A047-3C34FEF4B6E1}" dt="2024-08-04T04:51:48.967" v="19" actId="26606"/>
          <ac:spMkLst>
            <pc:docMk/>
            <pc:sldMk cId="3489743344" sldId="286"/>
            <ac:spMk id="56" creationId="{0DCF8855-3530-4F46-A4CB-3B6686EEE4BD}"/>
          </ac:spMkLst>
        </pc:spChg>
        <pc:graphicFrameChg chg="add mod modGraphic">
          <ac:chgData name="Kaveri Krishnan" userId="b7c3e7e8-bc1d-4623-be8e-3cf7f79f0877" providerId="ADAL" clId="{E1C7AE8E-0024-4F33-A047-3C34FEF4B6E1}" dt="2024-08-04T04:52:45.260" v="28" actId="122"/>
          <ac:graphicFrameMkLst>
            <pc:docMk/>
            <pc:sldMk cId="3489743344" sldId="286"/>
            <ac:graphicFrameMk id="5" creationId="{F072D87D-E390-2D5B-62F5-EF44CE9B20E8}"/>
          </ac:graphicFrameMkLst>
        </pc:graphicFrameChg>
        <pc:graphicFrameChg chg="del">
          <ac:chgData name="Kaveri Krishnan" userId="b7c3e7e8-bc1d-4623-be8e-3cf7f79f0877" providerId="ADAL" clId="{E1C7AE8E-0024-4F33-A047-3C34FEF4B6E1}" dt="2024-08-04T04:51:38.380" v="17" actId="478"/>
          <ac:graphicFrameMkLst>
            <pc:docMk/>
            <pc:sldMk cId="3489743344" sldId="286"/>
            <ac:graphicFrameMk id="6" creationId="{7602A82B-EF9F-8345-A8B9-1FF58800BFE8}"/>
          </ac:graphicFrameMkLst>
        </pc:graphicFrameChg>
        <pc:cxnChg chg="del">
          <ac:chgData name="Kaveri Krishnan" userId="b7c3e7e8-bc1d-4623-be8e-3cf7f79f0877" providerId="ADAL" clId="{E1C7AE8E-0024-4F33-A047-3C34FEF4B6E1}" dt="2024-08-04T04:51:48.967" v="19" actId="26606"/>
          <ac:cxnSpMkLst>
            <pc:docMk/>
            <pc:sldMk cId="3489743344" sldId="286"/>
            <ac:cxnSpMk id="37" creationId="{2BA067F2-7FAF-4758-9BC4-F7C88ED9044B}"/>
          </ac:cxnSpMkLst>
        </pc:cxnChg>
        <pc:cxnChg chg="add">
          <ac:chgData name="Kaveri Krishnan" userId="b7c3e7e8-bc1d-4623-be8e-3cf7f79f0877" providerId="ADAL" clId="{E1C7AE8E-0024-4F33-A047-3C34FEF4B6E1}" dt="2024-08-04T04:51:48.967" v="19" actId="26606"/>
          <ac:cxnSpMkLst>
            <pc:docMk/>
            <pc:sldMk cId="3489743344" sldId="286"/>
            <ac:cxnSpMk id="50" creationId="{7E1D4427-852B-4B37-8E76-0E9F1810BA2A}"/>
          </ac:cxnSpMkLst>
        </pc:cxnChg>
      </pc:sldChg>
      <pc:sldChg chg="ord">
        <pc:chgData name="Kaveri Krishnan" userId="b7c3e7e8-bc1d-4623-be8e-3cf7f79f0877" providerId="ADAL" clId="{E1C7AE8E-0024-4F33-A047-3C34FEF4B6E1}" dt="2024-08-04T04:58:10.435" v="33"/>
        <pc:sldMkLst>
          <pc:docMk/>
          <pc:sldMk cId="3543388909" sldId="287"/>
        </pc:sldMkLst>
      </pc:sldChg>
      <pc:sldChg chg="del">
        <pc:chgData name="Kaveri Krishnan" userId="b7c3e7e8-bc1d-4623-be8e-3cf7f79f0877" providerId="ADAL" clId="{E1C7AE8E-0024-4F33-A047-3C34FEF4B6E1}" dt="2024-08-04T04:31:36.630" v="14" actId="47"/>
        <pc:sldMkLst>
          <pc:docMk/>
          <pc:sldMk cId="315029915" sldId="295"/>
        </pc:sldMkLst>
      </pc:sldChg>
      <pc:sldChg chg="del">
        <pc:chgData name="Kaveri Krishnan" userId="b7c3e7e8-bc1d-4623-be8e-3cf7f79f0877" providerId="ADAL" clId="{E1C7AE8E-0024-4F33-A047-3C34FEF4B6E1}" dt="2024-08-04T04:31:37.868" v="15" actId="47"/>
        <pc:sldMkLst>
          <pc:docMk/>
          <pc:sldMk cId="4284895344" sldId="297"/>
        </pc:sldMkLst>
      </pc:sldChg>
      <pc:sldChg chg="add ord">
        <pc:chgData name="Kaveri Krishnan" userId="b7c3e7e8-bc1d-4623-be8e-3cf7f79f0877" providerId="ADAL" clId="{E1C7AE8E-0024-4F33-A047-3C34FEF4B6E1}" dt="2024-07-31T13:59:11.402" v="2"/>
        <pc:sldMkLst>
          <pc:docMk/>
          <pc:sldMk cId="2367400515" sldId="298"/>
        </pc:sldMkLst>
      </pc:sldChg>
      <pc:sldChg chg="add">
        <pc:chgData name="Kaveri Krishnan" userId="b7c3e7e8-bc1d-4623-be8e-3cf7f79f0877" providerId="ADAL" clId="{E1C7AE8E-0024-4F33-A047-3C34FEF4B6E1}" dt="2024-08-04T04:32:11.869" v="16"/>
        <pc:sldMkLst>
          <pc:docMk/>
          <pc:sldMk cId="1535785006" sldId="299"/>
        </pc:sldMkLst>
      </pc:sldChg>
      <pc:sldChg chg="add">
        <pc:chgData name="Kaveri Krishnan" userId="b7c3e7e8-bc1d-4623-be8e-3cf7f79f0877" providerId="ADAL" clId="{E1C7AE8E-0024-4F33-A047-3C34FEF4B6E1}" dt="2024-08-04T04:32:11.869" v="16"/>
        <pc:sldMkLst>
          <pc:docMk/>
          <pc:sldMk cId="3646987167" sldId="511"/>
        </pc:sldMkLst>
      </pc:sldChg>
      <pc:sldChg chg="add">
        <pc:chgData name="Kaveri Krishnan" userId="b7c3e7e8-bc1d-4623-be8e-3cf7f79f0877" providerId="ADAL" clId="{E1C7AE8E-0024-4F33-A047-3C34FEF4B6E1}" dt="2024-08-04T04:32:11.869" v="16"/>
        <pc:sldMkLst>
          <pc:docMk/>
          <pc:sldMk cId="4057038464" sldId="520"/>
        </pc:sldMkLst>
      </pc:sldChg>
    </pc:docChg>
  </pc:docChgLst>
  <pc:docChgLst>
    <pc:chgData name="Kaveri Krishnan" userId="b7c3e7e8-bc1d-4623-be8e-3cf7f79f0877" providerId="ADAL" clId="{1E240982-862F-462C-8181-A4C9D31B78B0}"/>
    <pc:docChg chg="delSld modSld">
      <pc:chgData name="Kaveri Krishnan" userId="b7c3e7e8-bc1d-4623-be8e-3cf7f79f0877" providerId="ADAL" clId="{1E240982-862F-462C-8181-A4C9D31B78B0}" dt="2023-01-08T16:44:30.060" v="4" actId="1076"/>
      <pc:docMkLst>
        <pc:docMk/>
      </pc:docMkLst>
      <pc:sldChg chg="modSp mod">
        <pc:chgData name="Kaveri Krishnan" userId="b7c3e7e8-bc1d-4623-be8e-3cf7f79f0877" providerId="ADAL" clId="{1E240982-862F-462C-8181-A4C9D31B78B0}" dt="2023-01-08T16:44:30.060" v="4" actId="1076"/>
        <pc:sldMkLst>
          <pc:docMk/>
          <pc:sldMk cId="294735640" sldId="265"/>
        </pc:sldMkLst>
        <pc:picChg chg="mod">
          <ac:chgData name="Kaveri Krishnan" userId="b7c3e7e8-bc1d-4623-be8e-3cf7f79f0877" providerId="ADAL" clId="{1E240982-862F-462C-8181-A4C9D31B78B0}" dt="2023-01-08T16:44:30.060" v="4" actId="1076"/>
          <ac:picMkLst>
            <pc:docMk/>
            <pc:sldMk cId="294735640" sldId="265"/>
            <ac:picMk id="5" creationId="{4B9CE399-D852-410F-BD11-00A00C8BC5DF}"/>
          </ac:picMkLst>
        </pc:picChg>
      </pc:sldChg>
      <pc:sldChg chg="del">
        <pc:chgData name="Kaveri Krishnan" userId="b7c3e7e8-bc1d-4623-be8e-3cf7f79f0877" providerId="ADAL" clId="{1E240982-862F-462C-8181-A4C9D31B78B0}" dt="2022-11-12T17:26:12.185" v="0" actId="47"/>
        <pc:sldMkLst>
          <pc:docMk/>
          <pc:sldMk cId="1279276151" sldId="290"/>
        </pc:sldMkLst>
      </pc:sldChg>
      <pc:sldChg chg="del">
        <pc:chgData name="Kaveri Krishnan" userId="b7c3e7e8-bc1d-4623-be8e-3cf7f79f0877" providerId="ADAL" clId="{1E240982-862F-462C-8181-A4C9D31B78B0}" dt="2022-11-13T09:31:02.152" v="1" actId="47"/>
        <pc:sldMkLst>
          <pc:docMk/>
          <pc:sldMk cId="978021440" sldId="298"/>
        </pc:sldMkLst>
      </pc:sldChg>
      <pc:sldChg chg="del">
        <pc:chgData name="Kaveri Krishnan" userId="b7c3e7e8-bc1d-4623-be8e-3cf7f79f0877" providerId="ADAL" clId="{1E240982-862F-462C-8181-A4C9D31B78B0}" dt="2022-11-13T09:31:03.534" v="2" actId="47"/>
        <pc:sldMkLst>
          <pc:docMk/>
          <pc:sldMk cId="115285639" sldId="299"/>
        </pc:sldMkLst>
      </pc:sldChg>
      <pc:sldChg chg="del">
        <pc:chgData name="Kaveri Krishnan" userId="b7c3e7e8-bc1d-4623-be8e-3cf7f79f0877" providerId="ADAL" clId="{1E240982-862F-462C-8181-A4C9D31B78B0}" dt="2022-11-13T09:31:06.265" v="3" actId="47"/>
        <pc:sldMkLst>
          <pc:docMk/>
          <pc:sldMk cId="3881317666" sldId="300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804F41A-7B9E-4C4F-8FD7-EFF19541427C}" type="doc">
      <dgm:prSet loTypeId="urn:microsoft.com/office/officeart/2005/8/layout/vList5" loCatId="list" qsTypeId="urn:microsoft.com/office/officeart/2005/8/quickstyle/simple2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4EC95625-9486-4318-A864-8790CC5CEB6C}">
      <dgm:prSet/>
      <dgm:spPr/>
      <dgm:t>
        <a:bodyPr/>
        <a:lstStyle/>
        <a:p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Primary Market</a:t>
          </a:r>
        </a:p>
      </dgm:t>
    </dgm:pt>
    <dgm:pt modelId="{BCF3F41F-2CF5-4BDB-9906-EDCD1DB1A3C6}" type="parTrans" cxnId="{8B64CE7C-A338-4E52-82FD-724C377263F2}">
      <dgm:prSet/>
      <dgm:spPr/>
      <dgm:t>
        <a:bodyPr/>
        <a:lstStyle/>
        <a:p>
          <a:endParaRPr lang="en-US"/>
        </a:p>
      </dgm:t>
    </dgm:pt>
    <dgm:pt modelId="{B2F2D86E-3DEE-49AA-BDBE-8049E92C0134}" type="sibTrans" cxnId="{8B64CE7C-A338-4E52-82FD-724C377263F2}">
      <dgm:prSet/>
      <dgm:spPr/>
      <dgm:t>
        <a:bodyPr/>
        <a:lstStyle/>
        <a:p>
          <a:endParaRPr lang="en-US"/>
        </a:p>
      </dgm:t>
    </dgm:pt>
    <dgm:pt modelId="{E08B2493-3117-4D7E-913B-7BA39978F76F}">
      <dgm:prSet custT="1"/>
      <dgm:spPr/>
      <dgm:t>
        <a:bodyPr/>
        <a:lstStyle/>
        <a:p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Market in which shares are first sold to the investors. </a:t>
          </a:r>
        </a:p>
      </dgm:t>
    </dgm:pt>
    <dgm:pt modelId="{551F66BB-A825-4221-9BBF-8FD048DAF1DE}" type="parTrans" cxnId="{8AC3662D-6695-4251-9504-C5D8CF76E244}">
      <dgm:prSet/>
      <dgm:spPr/>
      <dgm:t>
        <a:bodyPr/>
        <a:lstStyle/>
        <a:p>
          <a:endParaRPr lang="en-US"/>
        </a:p>
      </dgm:t>
    </dgm:pt>
    <dgm:pt modelId="{846126A5-E952-44C8-A6FC-8D61CCEA2FF7}" type="sibTrans" cxnId="{8AC3662D-6695-4251-9504-C5D8CF76E244}">
      <dgm:prSet/>
      <dgm:spPr/>
      <dgm:t>
        <a:bodyPr/>
        <a:lstStyle/>
        <a:p>
          <a:endParaRPr lang="en-US"/>
        </a:p>
      </dgm:t>
    </dgm:pt>
    <dgm:pt modelId="{29F862D8-FD82-4038-86E1-8851F8073156}">
      <dgm:prSet/>
      <dgm:spPr/>
      <dgm:t>
        <a:bodyPr/>
        <a:lstStyle/>
        <a:p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Secondary Market</a:t>
          </a:r>
        </a:p>
      </dgm:t>
    </dgm:pt>
    <dgm:pt modelId="{CA6145F0-6B00-4244-9DAA-60F3098A9EE4}" type="parTrans" cxnId="{E8C5431C-2E30-40A2-87D7-D337BBC775A9}">
      <dgm:prSet/>
      <dgm:spPr/>
      <dgm:t>
        <a:bodyPr/>
        <a:lstStyle/>
        <a:p>
          <a:endParaRPr lang="en-US"/>
        </a:p>
      </dgm:t>
    </dgm:pt>
    <dgm:pt modelId="{9869D3E9-445F-4DA3-B778-2895D108919D}" type="sibTrans" cxnId="{E8C5431C-2E30-40A2-87D7-D337BBC775A9}">
      <dgm:prSet/>
      <dgm:spPr/>
      <dgm:t>
        <a:bodyPr/>
        <a:lstStyle/>
        <a:p>
          <a:endParaRPr lang="en-US"/>
        </a:p>
      </dgm:t>
    </dgm:pt>
    <dgm:pt modelId="{6BCB10CF-D376-47D3-880C-03F319763679}">
      <dgm:prSet custT="1"/>
      <dgm:spPr/>
      <dgm:t>
        <a:bodyPr/>
        <a:lstStyle/>
        <a:p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Market in which already issued securities are traded by investors. </a:t>
          </a:r>
        </a:p>
      </dgm:t>
    </dgm:pt>
    <dgm:pt modelId="{81B009E0-BDFC-4C3F-A9E5-10A952B48F2B}" type="parTrans" cxnId="{0685B9A9-71C3-4435-A5D9-597788A3F956}">
      <dgm:prSet/>
      <dgm:spPr/>
      <dgm:t>
        <a:bodyPr/>
        <a:lstStyle/>
        <a:p>
          <a:endParaRPr lang="en-US"/>
        </a:p>
      </dgm:t>
    </dgm:pt>
    <dgm:pt modelId="{170CD925-D8FD-40C5-9BAC-8195D1C358AF}" type="sibTrans" cxnId="{0685B9A9-71C3-4435-A5D9-597788A3F956}">
      <dgm:prSet/>
      <dgm:spPr/>
      <dgm:t>
        <a:bodyPr/>
        <a:lstStyle/>
        <a:p>
          <a:endParaRPr lang="en-US"/>
        </a:p>
      </dgm:t>
    </dgm:pt>
    <dgm:pt modelId="{A1A4407F-5EAF-443E-992B-DDC258DEBA46}" type="pres">
      <dgm:prSet presAssocID="{F804F41A-7B9E-4C4F-8FD7-EFF19541427C}" presName="Name0" presStyleCnt="0">
        <dgm:presLayoutVars>
          <dgm:dir/>
          <dgm:animLvl val="lvl"/>
          <dgm:resizeHandles val="exact"/>
        </dgm:presLayoutVars>
      </dgm:prSet>
      <dgm:spPr/>
    </dgm:pt>
    <dgm:pt modelId="{CE3B63CC-8EC0-404A-839B-BE4408F9C100}" type="pres">
      <dgm:prSet presAssocID="{4EC95625-9486-4318-A864-8790CC5CEB6C}" presName="linNode" presStyleCnt="0"/>
      <dgm:spPr/>
    </dgm:pt>
    <dgm:pt modelId="{641A82A5-4EAE-4911-BA57-9B5FA01E8CFC}" type="pres">
      <dgm:prSet presAssocID="{4EC95625-9486-4318-A864-8790CC5CEB6C}" presName="parentText" presStyleLbl="node1" presStyleIdx="0" presStyleCnt="2">
        <dgm:presLayoutVars>
          <dgm:chMax val="1"/>
          <dgm:bulletEnabled val="1"/>
        </dgm:presLayoutVars>
      </dgm:prSet>
      <dgm:spPr/>
    </dgm:pt>
    <dgm:pt modelId="{B6BF5ABE-9AF8-4513-A616-332C4D60796C}" type="pres">
      <dgm:prSet presAssocID="{4EC95625-9486-4318-A864-8790CC5CEB6C}" presName="descendantText" presStyleLbl="alignAccFollowNode1" presStyleIdx="0" presStyleCnt="2">
        <dgm:presLayoutVars>
          <dgm:bulletEnabled val="1"/>
        </dgm:presLayoutVars>
      </dgm:prSet>
      <dgm:spPr/>
    </dgm:pt>
    <dgm:pt modelId="{EFFE1A73-D7EB-4A49-8380-67E32969FC9E}" type="pres">
      <dgm:prSet presAssocID="{B2F2D86E-3DEE-49AA-BDBE-8049E92C0134}" presName="sp" presStyleCnt="0"/>
      <dgm:spPr/>
    </dgm:pt>
    <dgm:pt modelId="{ACA8FC6C-A4A4-4A4A-A87A-A0B667B26131}" type="pres">
      <dgm:prSet presAssocID="{29F862D8-FD82-4038-86E1-8851F8073156}" presName="linNode" presStyleCnt="0"/>
      <dgm:spPr/>
    </dgm:pt>
    <dgm:pt modelId="{5562F8EC-BA52-4B22-BD39-68D68AF9C137}" type="pres">
      <dgm:prSet presAssocID="{29F862D8-FD82-4038-86E1-8851F8073156}" presName="parentText" presStyleLbl="node1" presStyleIdx="1" presStyleCnt="2">
        <dgm:presLayoutVars>
          <dgm:chMax val="1"/>
          <dgm:bulletEnabled val="1"/>
        </dgm:presLayoutVars>
      </dgm:prSet>
      <dgm:spPr/>
    </dgm:pt>
    <dgm:pt modelId="{04782A98-C97D-4B99-84E1-5E43FF0AA4D9}" type="pres">
      <dgm:prSet presAssocID="{29F862D8-FD82-4038-86E1-8851F8073156}" presName="descendantText" presStyleLbl="alignAccFollowNode1" presStyleIdx="1" presStyleCnt="2">
        <dgm:presLayoutVars>
          <dgm:bulletEnabled val="1"/>
        </dgm:presLayoutVars>
      </dgm:prSet>
      <dgm:spPr/>
    </dgm:pt>
  </dgm:ptLst>
  <dgm:cxnLst>
    <dgm:cxn modelId="{E8C5431C-2E30-40A2-87D7-D337BBC775A9}" srcId="{F804F41A-7B9E-4C4F-8FD7-EFF19541427C}" destId="{29F862D8-FD82-4038-86E1-8851F8073156}" srcOrd="1" destOrd="0" parTransId="{CA6145F0-6B00-4244-9DAA-60F3098A9EE4}" sibTransId="{9869D3E9-445F-4DA3-B778-2895D108919D}"/>
    <dgm:cxn modelId="{8AC3662D-6695-4251-9504-C5D8CF76E244}" srcId="{4EC95625-9486-4318-A864-8790CC5CEB6C}" destId="{E08B2493-3117-4D7E-913B-7BA39978F76F}" srcOrd="0" destOrd="0" parTransId="{551F66BB-A825-4221-9BBF-8FD048DAF1DE}" sibTransId="{846126A5-E952-44C8-A6FC-8D61CCEA2FF7}"/>
    <dgm:cxn modelId="{59025C32-0E14-4FE4-949F-4C1179F18CB8}" type="presOf" srcId="{F804F41A-7B9E-4C4F-8FD7-EFF19541427C}" destId="{A1A4407F-5EAF-443E-992B-DDC258DEBA46}" srcOrd="0" destOrd="0" presId="urn:microsoft.com/office/officeart/2005/8/layout/vList5"/>
    <dgm:cxn modelId="{D5AB283A-3549-4A95-B0D5-ED54C8D68079}" type="presOf" srcId="{4EC95625-9486-4318-A864-8790CC5CEB6C}" destId="{641A82A5-4EAE-4911-BA57-9B5FA01E8CFC}" srcOrd="0" destOrd="0" presId="urn:microsoft.com/office/officeart/2005/8/layout/vList5"/>
    <dgm:cxn modelId="{CB6D6D74-6929-4076-9E50-C90F1A515984}" type="presOf" srcId="{6BCB10CF-D376-47D3-880C-03F319763679}" destId="{04782A98-C97D-4B99-84E1-5E43FF0AA4D9}" srcOrd="0" destOrd="0" presId="urn:microsoft.com/office/officeart/2005/8/layout/vList5"/>
    <dgm:cxn modelId="{8B64CE7C-A338-4E52-82FD-724C377263F2}" srcId="{F804F41A-7B9E-4C4F-8FD7-EFF19541427C}" destId="{4EC95625-9486-4318-A864-8790CC5CEB6C}" srcOrd="0" destOrd="0" parTransId="{BCF3F41F-2CF5-4BDB-9906-EDCD1DB1A3C6}" sibTransId="{B2F2D86E-3DEE-49AA-BDBE-8049E92C0134}"/>
    <dgm:cxn modelId="{30254898-326E-4B26-98C5-B271B763AD49}" type="presOf" srcId="{E08B2493-3117-4D7E-913B-7BA39978F76F}" destId="{B6BF5ABE-9AF8-4513-A616-332C4D60796C}" srcOrd="0" destOrd="0" presId="urn:microsoft.com/office/officeart/2005/8/layout/vList5"/>
    <dgm:cxn modelId="{0685B9A9-71C3-4435-A5D9-597788A3F956}" srcId="{29F862D8-FD82-4038-86E1-8851F8073156}" destId="{6BCB10CF-D376-47D3-880C-03F319763679}" srcOrd="0" destOrd="0" parTransId="{81B009E0-BDFC-4C3F-A9E5-10A952B48F2B}" sibTransId="{170CD925-D8FD-40C5-9BAC-8195D1C358AF}"/>
    <dgm:cxn modelId="{70E3F0DC-134B-4154-9D9E-9BADFE1BF4BA}" type="presOf" srcId="{29F862D8-FD82-4038-86E1-8851F8073156}" destId="{5562F8EC-BA52-4B22-BD39-68D68AF9C137}" srcOrd="0" destOrd="0" presId="urn:microsoft.com/office/officeart/2005/8/layout/vList5"/>
    <dgm:cxn modelId="{BFD107C5-46D5-41E4-8162-B785EC5C69C8}" type="presParOf" srcId="{A1A4407F-5EAF-443E-992B-DDC258DEBA46}" destId="{CE3B63CC-8EC0-404A-839B-BE4408F9C100}" srcOrd="0" destOrd="0" presId="urn:microsoft.com/office/officeart/2005/8/layout/vList5"/>
    <dgm:cxn modelId="{3182D5CE-E1A3-4491-B69A-C197E6188A2B}" type="presParOf" srcId="{CE3B63CC-8EC0-404A-839B-BE4408F9C100}" destId="{641A82A5-4EAE-4911-BA57-9B5FA01E8CFC}" srcOrd="0" destOrd="0" presId="urn:microsoft.com/office/officeart/2005/8/layout/vList5"/>
    <dgm:cxn modelId="{E8A8285C-917A-4A0B-B7BF-A346747B2226}" type="presParOf" srcId="{CE3B63CC-8EC0-404A-839B-BE4408F9C100}" destId="{B6BF5ABE-9AF8-4513-A616-332C4D60796C}" srcOrd="1" destOrd="0" presId="urn:microsoft.com/office/officeart/2005/8/layout/vList5"/>
    <dgm:cxn modelId="{47B62489-4902-4D3D-9364-5BEFD3A5C24C}" type="presParOf" srcId="{A1A4407F-5EAF-443E-992B-DDC258DEBA46}" destId="{EFFE1A73-D7EB-4A49-8380-67E32969FC9E}" srcOrd="1" destOrd="0" presId="urn:microsoft.com/office/officeart/2005/8/layout/vList5"/>
    <dgm:cxn modelId="{B028CDB2-E4E1-4489-A8FA-08803C1E3355}" type="presParOf" srcId="{A1A4407F-5EAF-443E-992B-DDC258DEBA46}" destId="{ACA8FC6C-A4A4-4A4A-A87A-A0B667B26131}" srcOrd="2" destOrd="0" presId="urn:microsoft.com/office/officeart/2005/8/layout/vList5"/>
    <dgm:cxn modelId="{341BD1D4-0DB8-4BC5-8611-DCD8AFA5D6A7}" type="presParOf" srcId="{ACA8FC6C-A4A4-4A4A-A87A-A0B667B26131}" destId="{5562F8EC-BA52-4B22-BD39-68D68AF9C137}" srcOrd="0" destOrd="0" presId="urn:microsoft.com/office/officeart/2005/8/layout/vList5"/>
    <dgm:cxn modelId="{639671DF-8C0E-4B00-A0FA-50D7F0881C0C}" type="presParOf" srcId="{ACA8FC6C-A4A4-4A4A-A87A-A0B667B26131}" destId="{04782A98-C97D-4B99-84E1-5E43FF0AA4D9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BF5ABE-9AF8-4513-A616-332C4D60796C}">
      <dsp:nvSpPr>
        <dsp:cNvPr id="0" name=""/>
        <dsp:cNvSpPr/>
      </dsp:nvSpPr>
      <dsp:spPr>
        <a:xfrm rot="5400000">
          <a:off x="3520024" y="-797193"/>
          <a:ext cx="2204789" cy="4350512"/>
        </a:xfrm>
        <a:prstGeom prst="round2Same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Market in which shares are first sold to the investors. </a:t>
          </a:r>
        </a:p>
      </dsp:txBody>
      <dsp:txXfrm rot="-5400000">
        <a:off x="2447163" y="383297"/>
        <a:ext cx="4242883" cy="1989531"/>
      </dsp:txXfrm>
    </dsp:sp>
    <dsp:sp modelId="{641A82A5-4EAE-4911-BA57-9B5FA01E8CFC}">
      <dsp:nvSpPr>
        <dsp:cNvPr id="0" name=""/>
        <dsp:cNvSpPr/>
      </dsp:nvSpPr>
      <dsp:spPr>
        <a:xfrm>
          <a:off x="0" y="68"/>
          <a:ext cx="2447163" cy="2755987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Primary Market</a:t>
          </a:r>
        </a:p>
      </dsp:txBody>
      <dsp:txXfrm>
        <a:off x="119461" y="119529"/>
        <a:ext cx="2208241" cy="2517065"/>
      </dsp:txXfrm>
    </dsp:sp>
    <dsp:sp modelId="{04782A98-C97D-4B99-84E1-5E43FF0AA4D9}">
      <dsp:nvSpPr>
        <dsp:cNvPr id="0" name=""/>
        <dsp:cNvSpPr/>
      </dsp:nvSpPr>
      <dsp:spPr>
        <a:xfrm rot="5400000">
          <a:off x="3520024" y="2096593"/>
          <a:ext cx="2204789" cy="4350512"/>
        </a:xfrm>
        <a:prstGeom prst="round2SameRect">
          <a:avLst/>
        </a:prstGeom>
        <a:solidFill>
          <a:schemeClr val="accent2">
            <a:tint val="40000"/>
            <a:alpha val="90000"/>
            <a:hueOff val="1974564"/>
            <a:satOff val="-5173"/>
            <a:lumOff val="1852"/>
            <a:alphaOff val="0"/>
          </a:schemeClr>
        </a:solidFill>
        <a:ln w="15875" cap="flat" cmpd="sng" algn="ctr">
          <a:solidFill>
            <a:schemeClr val="accent2">
              <a:tint val="40000"/>
              <a:alpha val="90000"/>
              <a:hueOff val="1974564"/>
              <a:satOff val="-5173"/>
              <a:lumOff val="185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Market in which already issued securities are traded by investors. </a:t>
          </a:r>
        </a:p>
      </dsp:txBody>
      <dsp:txXfrm rot="-5400000">
        <a:off x="2447163" y="3277084"/>
        <a:ext cx="4242883" cy="1989531"/>
      </dsp:txXfrm>
    </dsp:sp>
    <dsp:sp modelId="{5562F8EC-BA52-4B22-BD39-68D68AF9C137}">
      <dsp:nvSpPr>
        <dsp:cNvPr id="0" name=""/>
        <dsp:cNvSpPr/>
      </dsp:nvSpPr>
      <dsp:spPr>
        <a:xfrm>
          <a:off x="0" y="2893855"/>
          <a:ext cx="2447163" cy="2755987"/>
        </a:xfrm>
        <a:prstGeom prst="roundRect">
          <a:avLst/>
        </a:prstGeom>
        <a:solidFill>
          <a:schemeClr val="accent2">
            <a:hueOff val="1907789"/>
            <a:satOff val="-43528"/>
            <a:lumOff val="1607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Secondary Market</a:t>
          </a:r>
        </a:p>
      </dsp:txBody>
      <dsp:txXfrm>
        <a:off x="119461" y="3013316"/>
        <a:ext cx="2208241" cy="251706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67261-95E1-4B85-84C6-389553DA845D}" type="datetimeFigureOut">
              <a:rPr lang="en-IN" smtClean="0"/>
              <a:t>04-08-2024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4D424-CD77-4E63-9EBF-3CC977863849}" type="slidenum">
              <a:rPr lang="en-IN" smtClean="0"/>
              <a:t>‹#›</a:t>
            </a:fld>
            <a:endParaRPr lang="en-IN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70057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67261-95E1-4B85-84C6-389553DA845D}" type="datetimeFigureOut">
              <a:rPr lang="en-IN" smtClean="0"/>
              <a:t>04-08-2024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4D424-CD77-4E63-9EBF-3CC97786384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386191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67261-95E1-4B85-84C6-389553DA845D}" type="datetimeFigureOut">
              <a:rPr lang="en-IN" smtClean="0"/>
              <a:t>04-08-2024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4D424-CD77-4E63-9EBF-3CC977863849}" type="slidenum">
              <a:rPr lang="en-IN" smtClean="0"/>
              <a:t>‹#›</a:t>
            </a:fld>
            <a:endParaRPr lang="en-IN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442938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67261-95E1-4B85-84C6-389553DA845D}" type="datetimeFigureOut">
              <a:rPr lang="en-IN" smtClean="0"/>
              <a:t>04-08-2024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4D424-CD77-4E63-9EBF-3CC97786384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27351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67261-95E1-4B85-84C6-389553DA845D}" type="datetimeFigureOut">
              <a:rPr lang="en-IN" smtClean="0"/>
              <a:t>04-08-2024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4D424-CD77-4E63-9EBF-3CC97786384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46436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67261-95E1-4B85-84C6-389553DA845D}" type="datetimeFigureOut">
              <a:rPr lang="en-IN" smtClean="0"/>
              <a:t>04-08-2024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4D424-CD77-4E63-9EBF-3CC97786384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121733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67261-95E1-4B85-84C6-389553DA845D}" type="datetimeFigureOut">
              <a:rPr lang="en-IN" smtClean="0"/>
              <a:t>04-08-2024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4D424-CD77-4E63-9EBF-3CC97786384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800398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8CE67261-95E1-4B85-84C6-389553DA845D}" type="datetimeFigureOut">
              <a:rPr lang="en-IN" smtClean="0"/>
              <a:t>04-08-2024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BE4D424-CD77-4E63-9EBF-3CC97786384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857769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67261-95E1-4B85-84C6-389553DA845D}" type="datetimeFigureOut">
              <a:rPr lang="en-IN" smtClean="0"/>
              <a:t>04-08-2024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4D424-CD77-4E63-9EBF-3CC97786384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579431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67261-95E1-4B85-84C6-389553DA845D}" type="datetimeFigureOut">
              <a:rPr lang="en-IN" smtClean="0"/>
              <a:t>04-08-2024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4D424-CD77-4E63-9EBF-3CC97786384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467513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67261-95E1-4B85-84C6-389553DA845D}" type="datetimeFigureOut">
              <a:rPr lang="en-IN" smtClean="0"/>
              <a:t>04-08-2024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4D424-CD77-4E63-9EBF-3CC97786384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71373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8CE67261-95E1-4B85-84C6-389553DA845D}" type="datetimeFigureOut">
              <a:rPr lang="en-IN" smtClean="0"/>
              <a:t>04-08-2024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7BE4D424-CD77-4E63-9EBF-3CC977863849}" type="slidenum">
              <a:rPr lang="en-IN" smtClean="0"/>
              <a:t>‹#›</a:t>
            </a:fld>
            <a:endParaRPr lang="en-IN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23381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oleObject" Target="../embeddings/oleObject5.bin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oleObject" Target="../embeddings/oleObject6.bin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oleObject" Target="../embeddings/oleObject7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wmf"/><Relationship Id="rId4" Type="http://schemas.openxmlformats.org/officeDocument/2006/relationships/oleObject" Target="../embeddings/oleObject8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oleObject" Target="../embeddings/oleObject9.bin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oleObject" Target="../embeddings/oleObject10.bin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oleObject" Target="../embeddings/oleObject11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wmf"/><Relationship Id="rId4" Type="http://schemas.openxmlformats.org/officeDocument/2006/relationships/oleObject" Target="../embeddings/oleObject12.bin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oleObject" Target="../embeddings/oleObject13.bin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oleObject" Target="../embeddings/oleObject14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wmf"/><Relationship Id="rId4" Type="http://schemas.openxmlformats.org/officeDocument/2006/relationships/oleObject" Target="../embeddings/oleObject15.bin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oleObject" Target="../embeddings/oleObject16.bin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oleObject" Target="../embeddings/oleObject17.bin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oleObject" Target="../embeddings/oleObject18.bin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oleObject" Target="../embeddings/oleObject19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wmf"/><Relationship Id="rId4" Type="http://schemas.openxmlformats.org/officeDocument/2006/relationships/oleObject" Target="../embeddings/oleObject20.bin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53BBF1-8A96-4E8F-85AD-5151B2BB0F6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IN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Value of Common Stocks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6CC1192-5560-4B91-845C-02336CBEF3E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14843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83529AFD-5A84-4419-9390-0E9584F35D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1FFD9C4-5E6D-4E44-8CCD-24EF7B6FF1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6CEB8B-3E93-4229-8DBC-943DCBA56D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370" y="516835"/>
            <a:ext cx="3084844" cy="5772840"/>
          </a:xfrm>
        </p:spPr>
        <p:txBody>
          <a:bodyPr anchor="ctr">
            <a:normAutofit/>
          </a:bodyPr>
          <a:lstStyle/>
          <a:p>
            <a:r>
              <a:rPr lang="en-US" sz="36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Stocks &amp; </a:t>
            </a:r>
            <a:br>
              <a:rPr lang="en-US" sz="36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6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Stock Market</a:t>
            </a:r>
            <a:endParaRPr lang="en-IN" sz="3600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B3B2DB5-1B01-4A7A-B79B-E180757E61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C12C848-1F3D-4EC1-A517-172A560D520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25547674"/>
              </p:ext>
            </p:extLst>
          </p:nvPr>
        </p:nvGraphicFramePr>
        <p:xfrm>
          <a:off x="4741863" y="639763"/>
          <a:ext cx="6797675" cy="56499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309145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1F54F9-BBAA-43B3-92C9-CBCD49086F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Valuation : Fundamental Analysis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51531E-DBB0-474B-820C-55059DB4B0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Fundamental analysis models a company’s value by assessing its current and future profitability.</a:t>
            </a:r>
          </a:p>
          <a:p>
            <a:pPr>
              <a:lnSpc>
                <a:spcPct val="150000"/>
              </a:lnSpc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identify mispriced stocks relative to some measure of “true” value derived from financial data.</a:t>
            </a:r>
          </a:p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-Dividend Discount Models </a:t>
            </a:r>
          </a:p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-Price/Earnings Ratios</a:t>
            </a:r>
          </a:p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-Free Cash Flow Models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674005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7D07D8-8C81-4F6B-A107-9D879674A6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Analysis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391D03-3F5B-4FCC-BA25-CD4F360950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Analysis of the Economy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Analysis of the Industry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Analysis of the Company</a:t>
            </a:r>
          </a:p>
          <a:p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Two approaches</a:t>
            </a:r>
          </a:p>
          <a:p>
            <a:pPr lvl="1"/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Top-down approach</a:t>
            </a:r>
          </a:p>
          <a:p>
            <a:pPr lvl="1"/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Bottom-up approach</a:t>
            </a:r>
          </a:p>
        </p:txBody>
      </p:sp>
    </p:spTree>
    <p:extLst>
      <p:ext uri="{BB962C8B-B14F-4D97-AF65-F5344CB8AC3E}">
        <p14:creationId xmlns:p14="http://schemas.microsoft.com/office/powerpoint/2010/main" val="9129864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416B8C-32BD-4120-BAC0-A3333D1F69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Comparable Multiples Method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33B5EB-A063-47CF-8F7A-4A7960BC14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§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gives an estimate of the value assuming that the firm that we are considering is similar to the other firms in the industry. 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Since profitability and growth opportunities may be different for different firms in the same industry, this will help us get to a possible range of values for the given firm. 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value that is obtained using industry P/E, P/B or other multiples will give us a range of possible values but will require effort to narrow down this range. 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Valuation by comparable is most useful when you don’t have a stock price, example for pricing IPOs or acquisition of an unlisted firm.</a:t>
            </a:r>
            <a:endParaRPr lang="en-IN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33889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>
            <a:extLst>
              <a:ext uri="{FF2B5EF4-FFF2-40B4-BE49-F238E27FC236}">
                <a16:creationId xmlns:a16="http://schemas.microsoft.com/office/drawing/2014/main" id="{4E4490D0-3672-446A-AC12-B4830333BD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39CB82C2-DF65-4EC1-8280-F201D50F57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7E1D4427-852B-4B37-8E76-0E9F1810BA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52" name="Rectangle 51">
            <a:extLst>
              <a:ext uri="{FF2B5EF4-FFF2-40B4-BE49-F238E27FC236}">
                <a16:creationId xmlns:a16="http://schemas.microsoft.com/office/drawing/2014/main" id="{8D0DE514-8876-4D18-A995-61A5C1F813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490419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09DA791C-FFCF-422E-8775-BDA6C0E5EC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07" y="4953000"/>
            <a:ext cx="12188952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64B39A8-82CA-41A0-89EE-CF96A14179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5197" y="5120640"/>
            <a:ext cx="10058400" cy="82296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6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Valuation by Comparable Multiples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0DCF8855-3530-4F46-A4CB-3B6686EEE4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07" y="4906176"/>
            <a:ext cx="12188952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F072D87D-E390-2D5B-62F5-EF44CE9B20E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64275349"/>
              </p:ext>
            </p:extLst>
          </p:nvPr>
        </p:nvGraphicFramePr>
        <p:xfrm>
          <a:off x="1676950" y="736616"/>
          <a:ext cx="8839201" cy="34324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46193">
                  <a:extLst>
                    <a:ext uri="{9D8B030D-6E8A-4147-A177-3AD203B41FA5}">
                      <a16:colId xmlns:a16="http://schemas.microsoft.com/office/drawing/2014/main" val="2155862213"/>
                    </a:ext>
                  </a:extLst>
                </a:gridCol>
                <a:gridCol w="1656458">
                  <a:extLst>
                    <a:ext uri="{9D8B030D-6E8A-4147-A177-3AD203B41FA5}">
                      <a16:colId xmlns:a16="http://schemas.microsoft.com/office/drawing/2014/main" val="2829690686"/>
                    </a:ext>
                  </a:extLst>
                </a:gridCol>
                <a:gridCol w="1694537">
                  <a:extLst>
                    <a:ext uri="{9D8B030D-6E8A-4147-A177-3AD203B41FA5}">
                      <a16:colId xmlns:a16="http://schemas.microsoft.com/office/drawing/2014/main" val="8527788"/>
                    </a:ext>
                  </a:extLst>
                </a:gridCol>
                <a:gridCol w="2042013">
                  <a:extLst>
                    <a:ext uri="{9D8B030D-6E8A-4147-A177-3AD203B41FA5}">
                      <a16:colId xmlns:a16="http://schemas.microsoft.com/office/drawing/2014/main" val="1120800493"/>
                    </a:ext>
                  </a:extLst>
                </a:gridCol>
              </a:tblGrid>
              <a:tr h="572072">
                <a:tc>
                  <a:txBody>
                    <a:bodyPr/>
                    <a:lstStyle/>
                    <a:p>
                      <a:pPr algn="l" fontAlgn="b"/>
                      <a:r>
                        <a:rPr lang="en-IN" sz="2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IN" sz="2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288" marR="14288" marT="14288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2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Sales</a:t>
                      </a:r>
                      <a:endParaRPr lang="en-IN" sz="2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288" marR="14288" marT="14288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2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Price</a:t>
                      </a:r>
                      <a:endParaRPr lang="en-IN" sz="2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288" marR="14288" marT="14288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2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P/E</a:t>
                      </a:r>
                      <a:endParaRPr lang="en-IN" sz="2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288" marR="14288" marT="14288" marB="0" anchor="b"/>
                </a:tc>
                <a:extLst>
                  <a:ext uri="{0D108BD9-81ED-4DB2-BD59-A6C34878D82A}">
                    <a16:rowId xmlns:a16="http://schemas.microsoft.com/office/drawing/2014/main" val="155697508"/>
                  </a:ext>
                </a:extLst>
              </a:tr>
              <a:tr h="572072">
                <a:tc>
                  <a:txBody>
                    <a:bodyPr/>
                    <a:lstStyle/>
                    <a:p>
                      <a:pPr algn="l" rtl="0" fontAlgn="b"/>
                      <a:r>
                        <a:rPr lang="en-IN" sz="2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Fortis Health</a:t>
                      </a:r>
                      <a:endParaRPr lang="en-IN" sz="2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288" marR="14288" marT="14288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2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6,892</a:t>
                      </a:r>
                      <a:endParaRPr lang="en-IN" sz="2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288" marR="14288" marT="14288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2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505.7</a:t>
                      </a:r>
                      <a:endParaRPr lang="en-IN" sz="2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288" marR="14288" marT="14288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2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63.77</a:t>
                      </a:r>
                      <a:endParaRPr lang="en-IN" sz="2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288" marR="14288" marT="14288" marB="0" anchor="b"/>
                </a:tc>
                <a:extLst>
                  <a:ext uri="{0D108BD9-81ED-4DB2-BD59-A6C34878D82A}">
                    <a16:rowId xmlns:a16="http://schemas.microsoft.com/office/drawing/2014/main" val="1222960423"/>
                  </a:ext>
                </a:extLst>
              </a:tr>
              <a:tr h="572072">
                <a:tc>
                  <a:txBody>
                    <a:bodyPr/>
                    <a:lstStyle/>
                    <a:p>
                      <a:pPr algn="l" rtl="0" fontAlgn="b"/>
                      <a:r>
                        <a:rPr lang="en-IN" sz="2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Global Health</a:t>
                      </a:r>
                      <a:endParaRPr lang="en-IN" sz="2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288" marR="14288" marT="14288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2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2,280</a:t>
                      </a:r>
                      <a:endParaRPr lang="en-IN" sz="2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288" marR="14288" marT="14288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2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1210.05</a:t>
                      </a:r>
                      <a:endParaRPr lang="en-IN" sz="2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288" marR="14288" marT="14288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2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90.03</a:t>
                      </a:r>
                      <a:endParaRPr lang="en-IN" sz="2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288" marR="14288" marT="14288" marB="0" anchor="b"/>
                </a:tc>
                <a:extLst>
                  <a:ext uri="{0D108BD9-81ED-4DB2-BD59-A6C34878D82A}">
                    <a16:rowId xmlns:a16="http://schemas.microsoft.com/office/drawing/2014/main" val="484759686"/>
                  </a:ext>
                </a:extLst>
              </a:tr>
              <a:tr h="572072">
                <a:tc>
                  <a:txBody>
                    <a:bodyPr/>
                    <a:lstStyle/>
                    <a:p>
                      <a:pPr algn="l" rtl="0" fontAlgn="b"/>
                      <a:r>
                        <a:rPr lang="en-IN" sz="2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Max Healthcare</a:t>
                      </a:r>
                      <a:endParaRPr lang="en-IN" sz="2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288" marR="14288" marT="14288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2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5,406</a:t>
                      </a:r>
                      <a:endParaRPr lang="en-IN" sz="2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288" marR="14288" marT="14288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2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916.3</a:t>
                      </a:r>
                      <a:endParaRPr lang="en-IN" sz="2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288" marR="14288" marT="14288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2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84.53</a:t>
                      </a:r>
                      <a:endParaRPr lang="en-IN" sz="2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288" marR="14288" marT="14288" marB="0" anchor="b"/>
                </a:tc>
                <a:extLst>
                  <a:ext uri="{0D108BD9-81ED-4DB2-BD59-A6C34878D82A}">
                    <a16:rowId xmlns:a16="http://schemas.microsoft.com/office/drawing/2014/main" val="1987749367"/>
                  </a:ext>
                </a:extLst>
              </a:tr>
              <a:tr h="572072">
                <a:tc>
                  <a:txBody>
                    <a:bodyPr/>
                    <a:lstStyle/>
                    <a:p>
                      <a:pPr algn="l" rtl="0" fontAlgn="b"/>
                      <a:r>
                        <a:rPr lang="en-IN" sz="2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Apollo Hospital</a:t>
                      </a:r>
                      <a:endParaRPr lang="en-IN" sz="2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288" marR="14288" marT="14288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2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19,059</a:t>
                      </a:r>
                      <a:endParaRPr lang="en-IN" sz="2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288" marR="14288" marT="14288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2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6710.15</a:t>
                      </a:r>
                      <a:endParaRPr lang="en-IN" sz="2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288" marR="14288" marT="14288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2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107.36</a:t>
                      </a:r>
                      <a:endParaRPr lang="en-IN" sz="2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288" marR="14288" marT="14288" marB="0" anchor="b"/>
                </a:tc>
                <a:extLst>
                  <a:ext uri="{0D108BD9-81ED-4DB2-BD59-A6C34878D82A}">
                    <a16:rowId xmlns:a16="http://schemas.microsoft.com/office/drawing/2014/main" val="874530380"/>
                  </a:ext>
                </a:extLst>
              </a:tr>
              <a:tr h="572072">
                <a:tc>
                  <a:txBody>
                    <a:bodyPr/>
                    <a:lstStyle/>
                    <a:p>
                      <a:pPr algn="l" rtl="0" fontAlgn="b"/>
                      <a:r>
                        <a:rPr lang="en-IN" sz="2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Lalpath Labs</a:t>
                      </a:r>
                      <a:endParaRPr lang="en-IN" sz="2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288" marR="14288" marT="14288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2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2,226</a:t>
                      </a:r>
                      <a:endParaRPr lang="en-IN" sz="2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288" marR="14288" marT="14288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2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3096.6</a:t>
                      </a:r>
                      <a:endParaRPr lang="en-IN" sz="2600" b="1" i="0" u="none" strike="noStrike">
                        <a:solidFill>
                          <a:srgbClr val="0D0D0D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288" marR="14288" marT="14288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2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72.27</a:t>
                      </a:r>
                      <a:endParaRPr lang="en-IN" sz="2600" b="1" i="0" u="none" strike="noStrike" dirty="0">
                        <a:solidFill>
                          <a:srgbClr val="0D0D0D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288" marR="14288" marT="14288" marB="0" anchor="b"/>
                </a:tc>
                <a:extLst>
                  <a:ext uri="{0D108BD9-81ED-4DB2-BD59-A6C34878D82A}">
                    <a16:rowId xmlns:a16="http://schemas.microsoft.com/office/drawing/2014/main" val="39898525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897433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849364-5246-4AF2-9F54-EC731F02F9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 Common Stocks are Valued</a:t>
            </a:r>
            <a:endParaRPr lang="en-IN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B3B9DD-AF44-4DAD-98FE-673F2DE039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Discounted Cash Flow (DCF) Formula</a:t>
            </a:r>
          </a:p>
          <a:p>
            <a:pPr lvl="1"/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Value of a stock = present value of future cash flows</a:t>
            </a:r>
          </a:p>
          <a:p>
            <a:endParaRPr lang="en-IN" dirty="0"/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6ECF4267-B2F5-4094-921A-151C62F6A2E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39678376"/>
              </p:ext>
            </p:extLst>
          </p:nvPr>
        </p:nvGraphicFramePr>
        <p:xfrm>
          <a:off x="1188720" y="3323417"/>
          <a:ext cx="7914640" cy="6745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234880" imgH="190440" progId="Equation.3">
                  <p:embed/>
                </p:oleObj>
              </mc:Choice>
              <mc:Fallback>
                <p:oleObj name="Equation" r:id="rId2" imgW="2234880" imgH="190440" progId="Equation.3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6ECF4267-B2F5-4094-921A-151C62F6A2E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188720" y="3323417"/>
                        <a:ext cx="7914640" cy="67454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90180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142B37-AF49-4724-BEE4-74C1CA8EA4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 Common Stocks are Valued</a:t>
            </a:r>
            <a:endParaRPr lang="en-IN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AA05CE-3F0A-464E-888D-3F1A47C0E4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Expected Return</a:t>
            </a:r>
          </a:p>
          <a:p>
            <a:pPr lvl="1"/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Percentage yield forecast from specific investment over time period</a:t>
            </a:r>
          </a:p>
          <a:p>
            <a:pPr lvl="1"/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Sometimes called market capitalization rate</a:t>
            </a:r>
          </a:p>
          <a:p>
            <a:endParaRPr lang="en-IN" dirty="0"/>
          </a:p>
        </p:txBody>
      </p:sp>
      <p:grpSp>
        <p:nvGrpSpPr>
          <p:cNvPr id="4" name="Group 4">
            <a:extLst>
              <a:ext uri="{FF2B5EF4-FFF2-40B4-BE49-F238E27FC236}">
                <a16:creationId xmlns:a16="http://schemas.microsoft.com/office/drawing/2014/main" id="{6FC100FE-946F-459F-A539-09078F77173C}"/>
              </a:ext>
            </a:extLst>
          </p:cNvPr>
          <p:cNvGrpSpPr>
            <a:grpSpLocks/>
          </p:cNvGrpSpPr>
          <p:nvPr/>
        </p:nvGrpSpPr>
        <p:grpSpPr bwMode="auto">
          <a:xfrm>
            <a:off x="1371600" y="3302000"/>
            <a:ext cx="7943850" cy="1619250"/>
            <a:chOff x="576" y="2736"/>
            <a:chExt cx="5004" cy="1020"/>
          </a:xfrm>
        </p:grpSpPr>
        <p:graphicFrame>
          <p:nvGraphicFramePr>
            <p:cNvPr id="5" name="Object 14">
              <a:extLst>
                <a:ext uri="{FF2B5EF4-FFF2-40B4-BE49-F238E27FC236}">
                  <a16:creationId xmlns:a16="http://schemas.microsoft.com/office/drawing/2014/main" id="{5EBFDF4F-F447-4987-B9B2-83EA0E30F1BB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1135" y="2859"/>
            <a:ext cx="3885" cy="77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" imgW="2209680" imgH="431640" progId="Equation.3">
                    <p:embed/>
                  </p:oleObj>
                </mc:Choice>
                <mc:Fallback>
                  <p:oleObj name="Equation" r:id="rId2" imgW="2209680" imgH="431640" progId="Equation.3">
                    <p:embed/>
                    <p:pic>
                      <p:nvPicPr>
                        <p:cNvPr id="5" name="Object 14">
                          <a:extLst>
                            <a:ext uri="{FF2B5EF4-FFF2-40B4-BE49-F238E27FC236}">
                              <a16:creationId xmlns:a16="http://schemas.microsoft.com/office/drawing/2014/main" id="{5EBFDF4F-F447-4987-B9B2-83EA0E30F1BB}"/>
                            </a:ext>
                          </a:extLst>
                        </p:cNvPr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3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135" y="2859"/>
                          <a:ext cx="3885" cy="774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" name="Rectangle 6">
              <a:extLst>
                <a:ext uri="{FF2B5EF4-FFF2-40B4-BE49-F238E27FC236}">
                  <a16:creationId xmlns:a16="http://schemas.microsoft.com/office/drawing/2014/main" id="{3EAD47E0-D510-4D34-9F58-61D3DC1BED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6" y="2736"/>
              <a:ext cx="5004" cy="1020"/>
            </a:xfrm>
            <a:prstGeom prst="rect">
              <a:avLst/>
            </a:prstGeom>
            <a:noFill/>
            <a:ln w="2857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2D34D6AD-6C7B-47A7-9E02-CA52CB78A63F}"/>
              </a:ext>
            </a:extLst>
          </p:cNvPr>
          <p:cNvSpPr/>
          <p:nvPr/>
        </p:nvSpPr>
        <p:spPr>
          <a:xfrm>
            <a:off x="2057400" y="5499762"/>
            <a:ext cx="826617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Expected Return= Dividend Yield  +  Capital Appreciation </a:t>
            </a:r>
          </a:p>
        </p:txBody>
      </p:sp>
    </p:spTree>
    <p:extLst>
      <p:ext uri="{BB962C8B-B14F-4D97-AF65-F5344CB8AC3E}">
        <p14:creationId xmlns:p14="http://schemas.microsoft.com/office/powerpoint/2010/main" val="22150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CE5263-45B4-48F6-8EEE-C7FB34DC99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 Common Stocks are Valued</a:t>
            </a:r>
            <a:endParaRPr lang="en-IN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25A0C9-60A6-42B4-A8DA-E44241015D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00000"/>
              </a:lnSpc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</a:t>
            </a:r>
          </a:p>
          <a:p>
            <a:pPr lvl="1" algn="just">
              <a:lnSpc>
                <a:spcPct val="100000"/>
              </a:lnSpc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ABC stock sells for Rs.100 per share today; they are expected to sell for Rs.110 in one year. What is expected return if dividend in one year is forecasted to be Rs. 5.00?</a:t>
            </a:r>
          </a:p>
          <a:p>
            <a:endParaRPr lang="en-IN" dirty="0"/>
          </a:p>
        </p:txBody>
      </p:sp>
      <p:grpSp>
        <p:nvGrpSpPr>
          <p:cNvPr id="4" name="Group 4">
            <a:extLst>
              <a:ext uri="{FF2B5EF4-FFF2-40B4-BE49-F238E27FC236}">
                <a16:creationId xmlns:a16="http://schemas.microsoft.com/office/drawing/2014/main" id="{0F6334DC-60D4-4CF5-B416-B2DAE4D33798}"/>
              </a:ext>
            </a:extLst>
          </p:cNvPr>
          <p:cNvGrpSpPr>
            <a:grpSpLocks/>
          </p:cNvGrpSpPr>
          <p:nvPr/>
        </p:nvGrpSpPr>
        <p:grpSpPr bwMode="auto">
          <a:xfrm>
            <a:off x="1310640" y="3647440"/>
            <a:ext cx="7943850" cy="1619250"/>
            <a:chOff x="576" y="2400"/>
            <a:chExt cx="5004" cy="1020"/>
          </a:xfrm>
        </p:grpSpPr>
        <p:graphicFrame>
          <p:nvGraphicFramePr>
            <p:cNvPr id="5" name="Object 14">
              <a:extLst>
                <a:ext uri="{FF2B5EF4-FFF2-40B4-BE49-F238E27FC236}">
                  <a16:creationId xmlns:a16="http://schemas.microsoft.com/office/drawing/2014/main" id="{4AA4BE77-A55B-45C0-887B-F7181DD567B0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673" y="2473"/>
            <a:ext cx="4662" cy="81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" imgW="2286000" imgH="393480" progId="Equation.3">
                    <p:embed/>
                  </p:oleObj>
                </mc:Choice>
                <mc:Fallback>
                  <p:oleObj name="Equation" r:id="rId2" imgW="2286000" imgH="393480" progId="Equation.3">
                    <p:embed/>
                    <p:pic>
                      <p:nvPicPr>
                        <p:cNvPr id="5" name="Object 14">
                          <a:extLst>
                            <a:ext uri="{FF2B5EF4-FFF2-40B4-BE49-F238E27FC236}">
                              <a16:creationId xmlns:a16="http://schemas.microsoft.com/office/drawing/2014/main" id="{4AA4BE77-A55B-45C0-887B-F7181DD567B0}"/>
                            </a:ext>
                          </a:extLst>
                        </p:cNvPr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73" y="2473"/>
                          <a:ext cx="4662" cy="81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" name="Rectangle 6">
              <a:extLst>
                <a:ext uri="{FF2B5EF4-FFF2-40B4-BE49-F238E27FC236}">
                  <a16:creationId xmlns:a16="http://schemas.microsoft.com/office/drawing/2014/main" id="{0BEF16A3-653D-4B07-BAE7-D0EB1A510D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6" y="2400"/>
              <a:ext cx="5004" cy="1020"/>
            </a:xfrm>
            <a:prstGeom prst="rect">
              <a:avLst/>
            </a:prstGeom>
            <a:noFill/>
            <a:ln w="2857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114546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581B4A-EDFF-4A21-A1F8-42FECDA8B7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 Common Stocks are Valued</a:t>
            </a:r>
            <a:endParaRPr lang="en-IN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E8D432-1020-4D88-BB1A-E8479339FA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Price of share of stock is present value of future cash flows</a:t>
            </a:r>
          </a:p>
          <a:p>
            <a:pPr algn="just"/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a stock, future cash flows are dividends and ultimate sales price </a:t>
            </a:r>
          </a:p>
          <a:p>
            <a:endParaRPr lang="en-IN" dirty="0"/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AE2FAF7C-72EB-45C5-9E84-99EA4232073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07527357"/>
              </p:ext>
            </p:extLst>
          </p:nvPr>
        </p:nvGraphicFramePr>
        <p:xfrm>
          <a:off x="2057401" y="3429000"/>
          <a:ext cx="5715000" cy="165919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180800" imgH="342720" progId="Equation.3">
                  <p:embed/>
                </p:oleObj>
              </mc:Choice>
              <mc:Fallback>
                <p:oleObj name="Equation" r:id="rId2" imgW="1180800" imgH="342720" progId="Equation.3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AE2FAF7C-72EB-45C5-9E84-99EA4232073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057401" y="3429000"/>
                        <a:ext cx="5715000" cy="165919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280774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61A4C5-EB18-401C-B19F-9FF678E043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 Common Stocks are Valued</a:t>
            </a:r>
            <a:endParaRPr lang="en-IN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716424-CADF-4445-BCD5-7851BB6100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</a:t>
            </a:r>
          </a:p>
          <a:p>
            <a:pPr lvl="1"/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ABC Stock price</a:t>
            </a:r>
          </a:p>
          <a:p>
            <a:endParaRPr lang="en-IN" dirty="0"/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930D337F-2357-453A-A1FD-90B4F6FF772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31884724"/>
              </p:ext>
            </p:extLst>
          </p:nvPr>
        </p:nvGraphicFramePr>
        <p:xfrm>
          <a:off x="2193653" y="3429000"/>
          <a:ext cx="6921500" cy="177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384200" imgH="355320" progId="Equation.3">
                  <p:embed/>
                </p:oleObj>
              </mc:Choice>
              <mc:Fallback>
                <p:oleObj name="Equation" r:id="rId2" imgW="1384200" imgH="355320" progId="Equation.3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930D337F-2357-453A-A1FD-90B4F6FF772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193653" y="3429000"/>
                        <a:ext cx="6921500" cy="1778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958215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335F3C-E318-40DD-A923-048931D9CE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 Common Stocks are Valued</a:t>
            </a:r>
            <a:endParaRPr lang="en-IN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7BB6F0-858B-4CB4-94D0-857256A144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Dividend Discount Model</a:t>
            </a:r>
          </a:p>
          <a:p>
            <a:pPr lvl="1"/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Computation of today’s stock price: share value equals present value of all expected future dividends</a:t>
            </a:r>
          </a:p>
          <a:p>
            <a:pPr lvl="2"/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H: Time horizon for investment</a:t>
            </a:r>
          </a:p>
          <a:p>
            <a:endParaRPr lang="en-IN" dirty="0"/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C1484DAD-BD98-4072-A650-AE5354CC976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57318734"/>
              </p:ext>
            </p:extLst>
          </p:nvPr>
        </p:nvGraphicFramePr>
        <p:xfrm>
          <a:off x="1544320" y="3738880"/>
          <a:ext cx="6685116" cy="1263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082600" imgH="393480" progId="Equation.3">
                  <p:embed/>
                </p:oleObj>
              </mc:Choice>
              <mc:Fallback>
                <p:oleObj name="Equation" r:id="rId2" imgW="2082600" imgH="393480" progId="Equation.3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C1484DAD-BD98-4072-A650-AE5354CC976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544320" y="3738880"/>
                        <a:ext cx="6685116" cy="12636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61671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C591C2-3A7D-4BC3-97EA-5349D66041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 Common Stocks are Valued</a:t>
            </a:r>
            <a:endParaRPr lang="en-IN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9863B-5125-4A34-8866-1F7A5D5258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Modified Formula</a:t>
            </a:r>
          </a:p>
          <a:p>
            <a:endParaRPr lang="en-IN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6C08DFF5-1C5B-4438-BE79-310A62A3B66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09126428"/>
              </p:ext>
            </p:extLst>
          </p:nvPr>
        </p:nvGraphicFramePr>
        <p:xfrm>
          <a:off x="1854200" y="2418080"/>
          <a:ext cx="6449961" cy="121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082600" imgH="393480" progId="Equation.3">
                  <p:embed/>
                </p:oleObj>
              </mc:Choice>
              <mc:Fallback>
                <p:oleObj name="Equation" r:id="rId2" imgW="2082600" imgH="393480" progId="Equation.3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6C08DFF5-1C5B-4438-BE79-310A62A3B66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854200" y="2418080"/>
                        <a:ext cx="6449961" cy="1219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784E98FC-E8EB-4CAB-B45D-F72C4A07D06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49234809"/>
              </p:ext>
            </p:extLst>
          </p:nvPr>
        </p:nvGraphicFramePr>
        <p:xfrm>
          <a:off x="2362200" y="4209626"/>
          <a:ext cx="4310743" cy="1371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396800" imgH="444240" progId="Equation.3">
                  <p:embed/>
                </p:oleObj>
              </mc:Choice>
              <mc:Fallback>
                <p:oleObj name="Equation" r:id="rId4" imgW="1396800" imgH="444240" progId="Equation.3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784E98FC-E8EB-4CAB-B45D-F72C4A07D06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362200" y="4209626"/>
                        <a:ext cx="4310743" cy="1371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278116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C84FD1-2020-4AD5-854C-AA14C6DCFA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 Common Stocks are Valued</a:t>
            </a:r>
            <a:endParaRPr lang="en-IN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58879F-7E94-4540-80C3-8044ECD30C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</a:t>
            </a:r>
          </a:p>
          <a:p>
            <a:pPr lvl="1" algn="just"/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ABC Stock is forecasted to pay Rs. 5.00 dividend at end of year 1 and Rs. 5.50 dividend at end of year 2. End-of-second-year stock will be sold for Rs.121. Discount rate is 15%. What is the price of stock?</a:t>
            </a:r>
          </a:p>
          <a:p>
            <a:endParaRPr lang="en-IN" dirty="0"/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A0E04F74-19F1-4B6A-9663-16B8008E1C5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65859238"/>
              </p:ext>
            </p:extLst>
          </p:nvPr>
        </p:nvGraphicFramePr>
        <p:xfrm>
          <a:off x="2433320" y="3429000"/>
          <a:ext cx="6359525" cy="2371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701720" imgH="634680" progId="Equation.DSMT4">
                  <p:embed/>
                </p:oleObj>
              </mc:Choice>
              <mc:Fallback>
                <p:oleObj name="Equation" r:id="rId2" imgW="1701720" imgH="634680" progId="Equation.DSMT4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A0E04F74-19F1-4B6A-9663-16B8008E1C5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433320" y="3429000"/>
                        <a:ext cx="6359525" cy="23717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91677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41FA57-83B4-4583-A18D-C11B36961B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>
            <a:normAutofit/>
          </a:bodyPr>
          <a:lstStyle/>
          <a:p>
            <a:r>
              <a:rPr lang="en-IN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 Common Stocks are Valued</a:t>
            </a:r>
            <a:endParaRPr lang="en-IN" sz="4000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AA779570-DC12-418D-9AE0-A1F88FF6DDF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66141129"/>
              </p:ext>
            </p:extLst>
          </p:nvPr>
        </p:nvGraphicFramePr>
        <p:xfrm>
          <a:off x="1719072" y="1860365"/>
          <a:ext cx="8872534" cy="37860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37944">
                  <a:extLst>
                    <a:ext uri="{9D8B030D-6E8A-4147-A177-3AD203B41FA5}">
                      <a16:colId xmlns:a16="http://schemas.microsoft.com/office/drawing/2014/main" val="556769405"/>
                    </a:ext>
                  </a:extLst>
                </a:gridCol>
                <a:gridCol w="1746504">
                  <a:extLst>
                    <a:ext uri="{9D8B030D-6E8A-4147-A177-3AD203B41FA5}">
                      <a16:colId xmlns:a16="http://schemas.microsoft.com/office/drawing/2014/main" val="4255784281"/>
                    </a:ext>
                  </a:extLst>
                </a:gridCol>
                <a:gridCol w="1472184">
                  <a:extLst>
                    <a:ext uri="{9D8B030D-6E8A-4147-A177-3AD203B41FA5}">
                      <a16:colId xmlns:a16="http://schemas.microsoft.com/office/drawing/2014/main" val="4017093815"/>
                    </a:ext>
                  </a:extLst>
                </a:gridCol>
                <a:gridCol w="1655064">
                  <a:extLst>
                    <a:ext uri="{9D8B030D-6E8A-4147-A177-3AD203B41FA5}">
                      <a16:colId xmlns:a16="http://schemas.microsoft.com/office/drawing/2014/main" val="2212810262"/>
                    </a:ext>
                  </a:extLst>
                </a:gridCol>
                <a:gridCol w="1243584">
                  <a:extLst>
                    <a:ext uri="{9D8B030D-6E8A-4147-A177-3AD203B41FA5}">
                      <a16:colId xmlns:a16="http://schemas.microsoft.com/office/drawing/2014/main" val="1432386508"/>
                    </a:ext>
                  </a:extLst>
                </a:gridCol>
                <a:gridCol w="917254">
                  <a:extLst>
                    <a:ext uri="{9D8B030D-6E8A-4147-A177-3AD203B41FA5}">
                      <a16:colId xmlns:a16="http://schemas.microsoft.com/office/drawing/2014/main" val="3131234166"/>
                    </a:ext>
                  </a:extLst>
                </a:gridCol>
              </a:tblGrid>
              <a:tr h="320960">
                <a:tc>
                  <a:txBody>
                    <a:bodyPr/>
                    <a:lstStyle/>
                    <a:p>
                      <a:pPr algn="l" fontAlgn="b"/>
                      <a:r>
                        <a:rPr lang="en-IN" sz="1700" u="none" strike="noStrike">
                          <a:effectLst/>
                        </a:rPr>
                        <a:t> </a:t>
                      </a:r>
                      <a:endParaRPr lang="en-IN" sz="1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679" marR="9679" marT="9679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IN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Expected Future Values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79" marR="9679" marT="9679" marB="0" anchor="b"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IN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Present Values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79" marR="9679" marT="9679" marB="0" anchor="b"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700" u="none" strike="noStrike">
                          <a:effectLst/>
                        </a:rPr>
                        <a:t> </a:t>
                      </a:r>
                      <a:endParaRPr lang="en-IN" sz="1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679" marR="9679" marT="9679" marB="0" anchor="b"/>
                </a:tc>
                <a:extLst>
                  <a:ext uri="{0D108BD9-81ED-4DB2-BD59-A6C34878D82A}">
                    <a16:rowId xmlns:a16="http://schemas.microsoft.com/office/drawing/2014/main" val="1837724623"/>
                  </a:ext>
                </a:extLst>
              </a:tr>
              <a:tr h="576488"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Horizon Period (H)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79" marR="9679" marT="96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Dividend (DIV</a:t>
                      </a:r>
                      <a:r>
                        <a:rPr lang="en-IN" sz="1800" u="none" strike="noStrike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en-IN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79" marR="9679" marT="96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Price (P</a:t>
                      </a:r>
                      <a:r>
                        <a:rPr lang="en-IN" sz="1800" u="none" strike="noStrike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en-IN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79" marR="9679" marT="96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Cumulative Dividends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79" marR="9679" marT="96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Future Price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79" marR="9679" marT="96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79" marR="9679" marT="9679" marB="0" anchor="b"/>
                </a:tc>
                <a:extLst>
                  <a:ext uri="{0D108BD9-81ED-4DB2-BD59-A6C34878D82A}">
                    <a16:rowId xmlns:a16="http://schemas.microsoft.com/office/drawing/2014/main" val="1147659375"/>
                  </a:ext>
                </a:extLst>
              </a:tr>
              <a:tr h="320960"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79" marR="9679" marT="9679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79" marR="9679" marT="96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100.00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79" marR="9679" marT="9679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79" marR="9679" marT="9679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79" marR="9679" marT="96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79" marR="9679" marT="9679" marB="0" anchor="b"/>
                </a:tc>
                <a:extLst>
                  <a:ext uri="{0D108BD9-81ED-4DB2-BD59-A6C34878D82A}">
                    <a16:rowId xmlns:a16="http://schemas.microsoft.com/office/drawing/2014/main" val="192920201"/>
                  </a:ext>
                </a:extLst>
              </a:tr>
              <a:tr h="320960"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79" marR="9679" marT="96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5.00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79" marR="9679" marT="96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110.00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79" marR="9679" marT="96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4.35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79" marR="9679" marT="96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95.65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79" marR="9679" marT="96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79" marR="9679" marT="9679" marB="0" anchor="b"/>
                </a:tc>
                <a:extLst>
                  <a:ext uri="{0D108BD9-81ED-4DB2-BD59-A6C34878D82A}">
                    <a16:rowId xmlns:a16="http://schemas.microsoft.com/office/drawing/2014/main" val="2547606331"/>
                  </a:ext>
                </a:extLst>
              </a:tr>
              <a:tr h="320960"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79" marR="9679" marT="96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5.50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79" marR="9679" marT="96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121.00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79" marR="9679" marT="96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8.51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79" marR="9679" marT="96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91.49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79" marR="9679" marT="96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79" marR="9679" marT="9679" marB="0" anchor="b"/>
                </a:tc>
                <a:extLst>
                  <a:ext uri="{0D108BD9-81ED-4DB2-BD59-A6C34878D82A}">
                    <a16:rowId xmlns:a16="http://schemas.microsoft.com/office/drawing/2014/main" val="3487085773"/>
                  </a:ext>
                </a:extLst>
              </a:tr>
              <a:tr h="320960"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79" marR="9679" marT="96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6.05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79" marR="9679" marT="96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133.10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79" marR="9679" marT="96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12.48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79" marR="9679" marT="96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87.52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79" marR="9679" marT="96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79" marR="9679" marT="9679" marB="0" anchor="b"/>
                </a:tc>
                <a:extLst>
                  <a:ext uri="{0D108BD9-81ED-4DB2-BD59-A6C34878D82A}">
                    <a16:rowId xmlns:a16="http://schemas.microsoft.com/office/drawing/2014/main" val="123200204"/>
                  </a:ext>
                </a:extLst>
              </a:tr>
              <a:tr h="320960"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79" marR="9679" marT="96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6.66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79" marR="9679" marT="96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146.41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79" marR="9679" marT="96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16.29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79" marR="9679" marT="96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83.71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79" marR="9679" marT="96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79" marR="9679" marT="9679" marB="0" anchor="b"/>
                </a:tc>
                <a:extLst>
                  <a:ext uri="{0D108BD9-81ED-4DB2-BD59-A6C34878D82A}">
                    <a16:rowId xmlns:a16="http://schemas.microsoft.com/office/drawing/2014/main" val="2424157155"/>
                  </a:ext>
                </a:extLst>
              </a:tr>
              <a:tr h="320960"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79" marR="9679" marT="96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11.79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79" marR="9679" marT="96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259.37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79" marR="9679" marT="96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35.89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79" marR="9679" marT="96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64.11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79" marR="9679" marT="96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79" marR="9679" marT="9679" marB="0" anchor="b"/>
                </a:tc>
                <a:extLst>
                  <a:ext uri="{0D108BD9-81ED-4DB2-BD59-A6C34878D82A}">
                    <a16:rowId xmlns:a16="http://schemas.microsoft.com/office/drawing/2014/main" val="2903077404"/>
                  </a:ext>
                </a:extLst>
              </a:tr>
              <a:tr h="320960"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79" marR="9679" marT="96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30.58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79" marR="9679" marT="96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672.75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79" marR="9679" marT="96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58.89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79" marR="9679" marT="96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41.11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79" marR="9679" marT="96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79" marR="9679" marT="9679" marB="0" anchor="b"/>
                </a:tc>
                <a:extLst>
                  <a:ext uri="{0D108BD9-81ED-4DB2-BD59-A6C34878D82A}">
                    <a16:rowId xmlns:a16="http://schemas.microsoft.com/office/drawing/2014/main" val="2605096408"/>
                  </a:ext>
                </a:extLst>
              </a:tr>
              <a:tr h="320960"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79" marR="9679" marT="96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533.59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79" marR="9679" marT="96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11739.09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79" marR="9679" marT="96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89.17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79" marR="9679" marT="96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10.83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79" marR="9679" marT="96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79" marR="9679" marT="9679" marB="0" anchor="b"/>
                </a:tc>
                <a:extLst>
                  <a:ext uri="{0D108BD9-81ED-4DB2-BD59-A6C34878D82A}">
                    <a16:rowId xmlns:a16="http://schemas.microsoft.com/office/drawing/2014/main" val="872464112"/>
                  </a:ext>
                </a:extLst>
              </a:tr>
              <a:tr h="320960"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79" marR="9679" marT="96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62639.15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79" marR="9679" marT="96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1378061.23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79" marR="9679" marT="96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98.83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79" marR="9679" marT="96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1.17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79" marR="9679" marT="96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79" marR="9679" marT="9679" marB="0" anchor="b"/>
                </a:tc>
                <a:extLst>
                  <a:ext uri="{0D108BD9-81ED-4DB2-BD59-A6C34878D82A}">
                    <a16:rowId xmlns:a16="http://schemas.microsoft.com/office/drawing/2014/main" val="4189523733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741C350E-7B34-4AF2-9886-B1D020DA1787}"/>
              </a:ext>
            </a:extLst>
          </p:cNvPr>
          <p:cNvSpPr txBox="1"/>
          <p:nvPr/>
        </p:nvSpPr>
        <p:spPr>
          <a:xfrm>
            <a:off x="1865376" y="5907024"/>
            <a:ext cx="7699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Dividends increase at 10% per year, compounded; Capitalization rate is 15%</a:t>
            </a:r>
          </a:p>
        </p:txBody>
      </p:sp>
    </p:spTree>
    <p:extLst>
      <p:ext uri="{BB962C8B-B14F-4D97-AF65-F5344CB8AC3E}">
        <p14:creationId xmlns:p14="http://schemas.microsoft.com/office/powerpoint/2010/main" val="17857792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78CEAB-8872-4B11-BBBA-8DAF0A2EBF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>
            <a:normAutofit/>
          </a:bodyPr>
          <a:lstStyle/>
          <a:p>
            <a:r>
              <a:rPr lang="en-IN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 Common Stocks are Valued</a:t>
            </a:r>
            <a:endParaRPr lang="en-IN" sz="4000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287FD05-AA79-40FB-8398-96CCBF87927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30655" y="1846263"/>
            <a:ext cx="8391015" cy="402272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66DF494-B678-4D78-AC5D-07A1ADD0C530}"/>
              </a:ext>
            </a:extLst>
          </p:cNvPr>
          <p:cNvSpPr txBox="1"/>
          <p:nvPr/>
        </p:nvSpPr>
        <p:spPr>
          <a:xfrm>
            <a:off x="508000" y="5933441"/>
            <a:ext cx="1168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 you increase investment horizon, the present value of the future price declines and the present value of the stream of dividends increases. </a:t>
            </a:r>
          </a:p>
        </p:txBody>
      </p:sp>
    </p:spTree>
    <p:extLst>
      <p:ext uri="{BB962C8B-B14F-4D97-AF65-F5344CB8AC3E}">
        <p14:creationId xmlns:p14="http://schemas.microsoft.com/office/powerpoint/2010/main" val="18155102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E923CF-CAB2-4E7C-8098-FE37BF0D8E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 Common Stocks are Valued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9F189D-4A35-4D4C-B041-FDA468A175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</a:t>
            </a:r>
          </a:p>
          <a:p>
            <a:pPr lvl="1" algn="just"/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XYZ Company will pay dividends of Rs.3, Rs.3.24, and Rs.3.50 over next three years.  After three years, stock sells for Rs.94.48. What is the price of stock given 12% expected return?</a:t>
            </a:r>
          </a:p>
          <a:p>
            <a:endParaRPr lang="en-IN" dirty="0"/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9986CD58-9635-46E6-AB33-41E5265DB68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14831965"/>
              </p:ext>
            </p:extLst>
          </p:nvPr>
        </p:nvGraphicFramePr>
        <p:xfrm>
          <a:off x="1761808" y="3266123"/>
          <a:ext cx="8462962" cy="2125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527200" imgH="634680" progId="Equation.DSMT4">
                  <p:embed/>
                </p:oleObj>
              </mc:Choice>
              <mc:Fallback>
                <p:oleObj name="Equation" r:id="rId2" imgW="2527200" imgH="634680" progId="Equation.DSMT4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9986CD58-9635-46E6-AB33-41E5265DB68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761808" y="3266123"/>
                        <a:ext cx="8462962" cy="21256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21533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B35A72-3DA6-4E92-BE34-DAD7C304DD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>
            <a:normAutofit/>
          </a:bodyPr>
          <a:lstStyle/>
          <a:p>
            <a:r>
              <a:rPr lang="en-IN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 Common Stocks are Valued</a:t>
            </a:r>
            <a:endParaRPr lang="en-IN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573A34-EC0A-450B-9EA1-DB8F084BA5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79" y="1845734"/>
            <a:ext cx="8750809" cy="4023360"/>
          </a:xfrm>
        </p:spPr>
        <p:txBody>
          <a:bodyPr>
            <a:norm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we forecast no growth, and plan to hold out stock indefinitely, 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 will then value the stock as a PERPETUITY.</a:t>
            </a:r>
          </a:p>
          <a:p>
            <a:endParaRPr lang="en-IN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21A3965-52BD-4677-9494-C5B1B2A409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4986" y="3150206"/>
            <a:ext cx="4177526" cy="1878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76535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D2E151-934D-40B9-AAE3-605C4CC246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>
            <a:normAutofit/>
          </a:bodyPr>
          <a:lstStyle/>
          <a:p>
            <a:r>
              <a:rPr lang="en-IN">
                <a:latin typeface="Times New Roman" panose="02020603050405020304" pitchFamily="18" charset="0"/>
                <a:cs typeface="Times New Roman" panose="02020603050405020304" pitchFamily="18" charset="0"/>
              </a:rPr>
              <a:t>How Common Stocks are Valued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1B9E4A-CC36-4B85-AF5B-56B75EA3F7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79" y="1845734"/>
            <a:ext cx="8869681" cy="4023360"/>
          </a:xfrm>
        </p:spPr>
        <p:txBody>
          <a:bodyPr>
            <a:norm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Constant Growth DDM - A version of the dividend growth model in which dividends grow at a constant rate (Gordon Growth Model).</a:t>
            </a:r>
          </a:p>
          <a:p>
            <a:endParaRPr lang="en-IN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883A449-9D57-48F8-94D2-7E066176E8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5298" y="2898648"/>
            <a:ext cx="5027918" cy="209397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C09501F-0466-444D-BC79-FA9C40B03C21}"/>
              </a:ext>
            </a:extLst>
          </p:cNvPr>
          <p:cNvSpPr txBox="1"/>
          <p:nvPr/>
        </p:nvSpPr>
        <p:spPr>
          <a:xfrm>
            <a:off x="1188720" y="5486401"/>
            <a:ext cx="755294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Please note: This model assumes constant growth rate, g &lt; r.</a:t>
            </a:r>
            <a:endParaRPr lang="en-IN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90282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596502-0E58-4941-A44A-3D0FF9F99A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>
            <a:normAutofit/>
          </a:bodyPr>
          <a:lstStyle/>
          <a:p>
            <a:r>
              <a:rPr lang="en-IN">
                <a:latin typeface="Times New Roman" panose="02020603050405020304" pitchFamily="18" charset="0"/>
                <a:cs typeface="Times New Roman" panose="02020603050405020304" pitchFamily="18" charset="0"/>
              </a:rPr>
              <a:t>How Common Stocks are Valued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2C05FD-BDC5-4663-A3BF-9137FBD287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79" y="1845734"/>
            <a:ext cx="6454987" cy="4023360"/>
          </a:xfrm>
        </p:spPr>
        <p:txBody>
          <a:bodyPr>
            <a:normAutofit/>
          </a:bodyPr>
          <a:lstStyle/>
          <a:p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Market Capitalization Rate</a:t>
            </a:r>
          </a:p>
          <a:p>
            <a:pPr lvl="1"/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Estimated using perpetuity formula</a:t>
            </a:r>
          </a:p>
          <a:p>
            <a:pPr lvl="1"/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Also called cost of equity capital </a:t>
            </a:r>
          </a:p>
          <a:p>
            <a:endParaRPr lang="en-IN" dirty="0"/>
          </a:p>
        </p:txBody>
      </p:sp>
      <p:pic>
        <p:nvPicPr>
          <p:cNvPr id="5" name="Picture 4" descr="A picture containing object&#10;&#10;Description automatically generated">
            <a:extLst>
              <a:ext uri="{FF2B5EF4-FFF2-40B4-BE49-F238E27FC236}">
                <a16:creationId xmlns:a16="http://schemas.microsoft.com/office/drawing/2014/main" id="{4B9CE399-D852-410F-BD11-00A00C8BC5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20571" y="2073191"/>
            <a:ext cx="3135109" cy="3157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7356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C67A3F-C26F-465B-A3C9-2B695E849F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14695B-5EC8-4AE5-B1E0-B49B5FEC39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/>
            <a:r>
              <a:rPr lang="en-US" altLang="en-US" sz="2200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Suppose Big D, Inc., just paid a dividend of $.50. </a:t>
            </a:r>
          </a:p>
          <a:p>
            <a:pPr marL="342900" indent="-342900"/>
            <a:r>
              <a:rPr lang="en-US" altLang="en-US" sz="2200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It is expected to increase its dividend by 2% per year. </a:t>
            </a:r>
          </a:p>
          <a:p>
            <a:pPr marL="342900" indent="-342900"/>
            <a:r>
              <a:rPr lang="en-US" altLang="en-US" sz="2200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If the market requires a return of 15% on assets of this risk level, how much should the stock be selling for?</a:t>
            </a:r>
          </a:p>
          <a:p>
            <a:pPr marL="342900" indent="-342900"/>
            <a:r>
              <a:rPr lang="en-US" altLang="en-US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P</a:t>
            </a:r>
            <a:r>
              <a:rPr lang="en-US" altLang="en-US" baseline="-25000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0</a:t>
            </a:r>
            <a:r>
              <a:rPr lang="en-US" altLang="en-US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 = .50(1+.02) / (.15 - .02) = $3.92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404064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8A4CEE-27FC-4078-81C1-4C6EED686E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Return Measurements</a:t>
            </a:r>
            <a:endParaRPr lang="en-IN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BC7F0F-FBEF-4DD0-B825-29E9AD4927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IN" dirty="0"/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891D379E-5FA6-4A15-87C8-2979BE0E80E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60744714"/>
              </p:ext>
            </p:extLst>
          </p:nvPr>
        </p:nvGraphicFramePr>
        <p:xfrm>
          <a:off x="2209800" y="2649166"/>
          <a:ext cx="4114800" cy="13132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193760" imgH="380880" progId="Equation.3">
                  <p:embed/>
                </p:oleObj>
              </mc:Choice>
              <mc:Fallback>
                <p:oleObj name="Equation" r:id="rId2" imgW="1193760" imgH="380880" progId="Equation.3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891D379E-5FA6-4A15-87C8-2979BE0E80E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209800" y="2649166"/>
                        <a:ext cx="4114800" cy="131323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E16CCFC9-1B41-4522-8FEB-874A84F220D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58578099"/>
              </p:ext>
            </p:extLst>
          </p:nvPr>
        </p:nvGraphicFramePr>
        <p:xfrm>
          <a:off x="2209800" y="4191847"/>
          <a:ext cx="5757531" cy="144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171520" imgH="545760" progId="Equation.3">
                  <p:embed/>
                </p:oleObj>
              </mc:Choice>
              <mc:Fallback>
                <p:oleObj name="Equation" r:id="rId4" imgW="2171520" imgH="545760" progId="Equation.3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E16CCFC9-1B41-4522-8FEB-874A84F220D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209800" y="4191847"/>
                        <a:ext cx="5757531" cy="1447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2096473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DD42F2-49FA-4996-B823-0405D45899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 Common Stocks are Valued</a:t>
            </a:r>
            <a:endParaRPr lang="en-IN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559D3B-C092-4F76-B2D4-A060C45687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737360"/>
            <a:ext cx="10058400" cy="4370832"/>
          </a:xfrm>
        </p:spPr>
        <p:txBody>
          <a:bodyPr>
            <a:normAutofit/>
          </a:bodyPr>
          <a:lstStyle/>
          <a:p>
            <a:pPr algn="just"/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Payout Ratio - Fraction of earnings paid out as dividends </a:t>
            </a:r>
          </a:p>
          <a:p>
            <a:pPr algn="just"/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Plowback Ratio - Fraction of earnings retained by the firm</a:t>
            </a:r>
          </a:p>
          <a:p>
            <a:pPr algn="just">
              <a:lnSpc>
                <a:spcPct val="150000"/>
              </a:lnSpc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Dividend Growth Rate</a:t>
            </a:r>
          </a:p>
          <a:p>
            <a:pPr lvl="1" algn="just">
              <a:lnSpc>
                <a:spcPct val="150000"/>
              </a:lnSpc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Derived by applying return on equity to percentage of earnings reinvested in operations</a:t>
            </a:r>
          </a:p>
          <a:p>
            <a:pPr lvl="2" algn="just">
              <a:lnSpc>
                <a:spcPct val="150000"/>
              </a:lnSpc>
            </a:pPr>
            <a:r>
              <a:rPr lang="en-US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 = return on equity  ×  plowback ratio</a:t>
            </a:r>
          </a:p>
          <a:p>
            <a:pPr algn="just"/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a firm elects to pay a lower dividend, and reinvest the funds, the stock price may increase because future dividends would be higher assuming that the firm is investing in positive NPV projects. </a:t>
            </a:r>
            <a:endParaRPr lang="en-IN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351606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47641D-F741-4E8C-B71E-6D42C5D788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 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DCF Models with Two Stages of Growth</a:t>
            </a:r>
            <a:endParaRPr lang="en-IN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EA34F4-E6F5-493F-A8B1-4109CD2955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Growth Tech Inc., is a firm with Div</a:t>
            </a:r>
            <a:r>
              <a:rPr lang="en-US" sz="2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=$0.50 and P</a:t>
            </a:r>
            <a:r>
              <a:rPr lang="en-US" sz="2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$50. </a:t>
            </a:r>
          </a:p>
          <a:p>
            <a:pPr algn="just"/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firm has plowed back 80% of earnings and has had a ROE of 25%.</a:t>
            </a:r>
          </a:p>
          <a:p>
            <a:pPr algn="just"/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Dividend growth rate = ROE x plowback ratio = 25% x 80% = 20%</a:t>
            </a:r>
          </a:p>
          <a:p>
            <a:pPr algn="just"/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Will future long-term growth rate remain 20% forever? </a:t>
            </a:r>
          </a:p>
          <a:p>
            <a:pPr algn="just"/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Implied r = 0.5/50 + 20% = 21% </a:t>
            </a:r>
          </a:p>
          <a:p>
            <a:pPr algn="just"/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Eventually ROE will decline, and the plowback ratio will also decline as profitability and growth opportunities for the firm decline. </a:t>
            </a:r>
          </a:p>
          <a:p>
            <a:pPr algn="just"/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address this issue, we try to model such firms with 2 stages or 3 stages of growth.</a:t>
            </a:r>
            <a:endParaRPr lang="en-IN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238782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F67E37-D71E-4105-83CD-AF6C069253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Non-constant growth</a:t>
            </a:r>
            <a:endParaRPr lang="en-IN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EC5429-72B8-4C9D-B9B0-8419F6CEFD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 algn="just"/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Phoenix pays dividends in three consecutive years of 0, .31, and .65. Year-4 dividend is estimated at .67 with perpetuity growth at 4%. With 10% discount rate, what is stock price?</a:t>
            </a:r>
          </a:p>
          <a:p>
            <a:endParaRPr lang="en-IN" dirty="0"/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8DC3DD51-FB21-4CA1-8EA1-FACA3FC19FB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37809792"/>
              </p:ext>
            </p:extLst>
          </p:nvPr>
        </p:nvGraphicFramePr>
        <p:xfrm>
          <a:off x="1957853" y="3657600"/>
          <a:ext cx="7782127" cy="15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047760" imgH="596880" progId="Equation.3">
                  <p:embed/>
                </p:oleObj>
              </mc:Choice>
              <mc:Fallback>
                <p:oleObj name="Equation" r:id="rId2" imgW="3047760" imgH="596880" progId="Equation.3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8DC3DD51-FB21-4CA1-8EA1-FACA3FC19FB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957853" y="3657600"/>
                        <a:ext cx="7782127" cy="1524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38285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FD60C5-64D1-482B-BF28-3FCFC964C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</a:t>
            </a:r>
            <a:endParaRPr lang="en-IN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7CE017-2793-4ED1-9B28-F9809AE753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4"/>
            <a:ext cx="10058400" cy="4500202"/>
          </a:xfrm>
        </p:spPr>
        <p:txBody>
          <a:bodyPr/>
          <a:lstStyle/>
          <a:p>
            <a:pPr marL="201168" lvl="1" indent="0" algn="just">
              <a:buNone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Company plans Rs. 8.33 dividend next year (100% of earnings). Investors will get 15% expected return.  Instead, company plows back 40% of earnings at firm’s current return on equity of 25%.  What is the stock value before and after  plowback decision?</a:t>
            </a:r>
          </a:p>
          <a:p>
            <a:endParaRPr lang="en-IN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No Growth</a:t>
            </a:r>
          </a:p>
          <a:p>
            <a:endParaRPr lang="en-IN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With Growth    </a:t>
            </a: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5F0E33A1-4F0A-4200-B61F-AE4E012E6E5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08473092"/>
              </p:ext>
            </p:extLst>
          </p:nvPr>
        </p:nvGraphicFramePr>
        <p:xfrm>
          <a:off x="3564474" y="3156637"/>
          <a:ext cx="3467100" cy="10438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155600" imgH="393480" progId="Equation.DSMT4">
                  <p:embed/>
                </p:oleObj>
              </mc:Choice>
              <mc:Fallback>
                <p:oleObj name="Equation" r:id="rId2" imgW="1155600" imgH="393480" progId="Equation.DSMT4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5F0E33A1-4F0A-4200-B61F-AE4E012E6E5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3564474" y="3156637"/>
                        <a:ext cx="3467100" cy="104384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053D66F9-BEEC-41B5-8DA0-C7E4EE82135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68454256"/>
              </p:ext>
            </p:extLst>
          </p:nvPr>
        </p:nvGraphicFramePr>
        <p:xfrm>
          <a:off x="3651441" y="4776597"/>
          <a:ext cx="4702175" cy="14778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460160" imgH="609480" progId="Equation.DSMT4">
                  <p:embed/>
                </p:oleObj>
              </mc:Choice>
              <mc:Fallback>
                <p:oleObj name="Equation" r:id="rId4" imgW="1460160" imgH="609480" progId="Equation.DSMT4">
                  <p:embed/>
                  <p:pic>
                    <p:nvPicPr>
                      <p:cNvPr id="6" name="Object 5">
                        <a:extLst>
                          <a:ext uri="{FF2B5EF4-FFF2-40B4-BE49-F238E27FC236}">
                            <a16:creationId xmlns:a16="http://schemas.microsoft.com/office/drawing/2014/main" id="{053D66F9-BEEC-41B5-8DA0-C7E4EE82135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651441" y="4776597"/>
                        <a:ext cx="4702175" cy="14778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8942798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3D010-6F32-4EC1-B7AA-9309C856A2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 (Continued)</a:t>
            </a:r>
            <a:endParaRPr lang="en-IN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D95260-3B73-4CB8-9351-5577D0CA90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 algn="just"/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Stock price remains at Rs.55.56 with no earnings plowed back</a:t>
            </a:r>
          </a:p>
          <a:p>
            <a:pPr lvl="1" algn="just"/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 plowback, price is Rs. 100.00</a:t>
            </a:r>
          </a:p>
          <a:p>
            <a:pPr lvl="1" algn="just"/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Difference is called present value of growth opportunities (PVGO)</a:t>
            </a:r>
          </a:p>
          <a:p>
            <a:endParaRPr lang="en-IN" dirty="0"/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EA224029-C7A5-4A66-A094-F80083B0087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72780583"/>
              </p:ext>
            </p:extLst>
          </p:nvPr>
        </p:nvGraphicFramePr>
        <p:xfrm>
          <a:off x="1276223" y="3665728"/>
          <a:ext cx="8493125" cy="738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044440" imgH="177480" progId="Equation.DSMT4">
                  <p:embed/>
                </p:oleObj>
              </mc:Choice>
              <mc:Fallback>
                <p:oleObj name="Equation" r:id="rId2" imgW="2044440" imgH="177480" progId="Equation.DSMT4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EA224029-C7A5-4A66-A094-F80083B0087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276223" y="3665728"/>
                        <a:ext cx="8493125" cy="7381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6944725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4CC18C-A040-47F5-B4DB-B5C6DB1D64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Stock Price and Earnings Per Share</a:t>
            </a:r>
            <a:endParaRPr lang="en-IN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02736A-1A59-48C7-946D-5B3BB54C0D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Present Value of Growth Opportunities (PVGO)</a:t>
            </a:r>
          </a:p>
          <a:p>
            <a:pPr lvl="1"/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Net present value of firm’s future investments</a:t>
            </a:r>
          </a:p>
          <a:p>
            <a:pPr marL="201168" lvl="1" indent="0">
              <a:buNone/>
            </a:pP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01168" lvl="1" indent="0">
              <a:buNone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all EPS paid out as dividends, expected return, r = Div</a:t>
            </a:r>
            <a:r>
              <a:rPr lang="en-US" sz="2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/P</a:t>
            </a:r>
            <a:r>
              <a:rPr lang="en-US" sz="2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EPS</a:t>
            </a:r>
            <a:r>
              <a:rPr lang="en-US" sz="2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/P</a:t>
            </a:r>
            <a:r>
              <a:rPr lang="en-US" sz="2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  <a:p>
            <a:pPr marL="201168" lvl="1" indent="0">
              <a:buNone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Div</a:t>
            </a:r>
            <a:r>
              <a:rPr lang="en-US" sz="2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/r = EPS</a:t>
            </a:r>
            <a:r>
              <a:rPr lang="en-US" sz="2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/r </a:t>
            </a:r>
          </a:p>
          <a:p>
            <a:pPr marL="201168" lvl="1" indent="0">
              <a:buNone/>
            </a:pP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01168" lvl="1" indent="0">
              <a:buNone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firm has +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NPV investment opportunity, then  P</a:t>
            </a:r>
            <a:r>
              <a:rPr lang="en-US" sz="2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EPS</a:t>
            </a:r>
            <a:r>
              <a:rPr lang="en-US" sz="2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/r + PVGO </a:t>
            </a:r>
          </a:p>
          <a:p>
            <a:pPr marL="201168" lvl="1" indent="0">
              <a:buNone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Growth firms are those with PVGO being a significant proportion of their current stock price</a:t>
            </a:r>
          </a:p>
          <a:p>
            <a:pPr marL="201168" lvl="1" indent="0">
              <a:buNone/>
            </a:pP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01168" lvl="1" indent="0">
              <a:buNone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PRICE OF SHARE = PRICE WITHOUT GROWTH + PVGO</a:t>
            </a:r>
          </a:p>
          <a:p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20374620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1C4747-4817-4FAF-9BB9-96FC04002F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Valuing a Business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D936EB-E720-4A5D-B467-BED1361CF8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Valuing a Business or Project</a:t>
            </a:r>
          </a:p>
          <a:p>
            <a:pPr lvl="1" algn="just"/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Usually computed as discounted value of FCF to valuation horizon (H)</a:t>
            </a:r>
          </a:p>
          <a:p>
            <a:pPr lvl="1" algn="just"/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Valuation horizon sometimes called terminal value and calculated like PVGO</a:t>
            </a:r>
          </a:p>
          <a:p>
            <a:endParaRPr lang="en-IN" dirty="0"/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80A4681C-ADE8-4581-AE76-D350E6633F9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90260175"/>
              </p:ext>
            </p:extLst>
          </p:nvPr>
        </p:nvGraphicFramePr>
        <p:xfrm>
          <a:off x="1819656" y="3523488"/>
          <a:ext cx="7300452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514600" imgH="393480" progId="Equation.3">
                  <p:embed/>
                </p:oleObj>
              </mc:Choice>
              <mc:Fallback>
                <p:oleObj name="Equation" r:id="rId2" imgW="2514600" imgH="393480" progId="Equation.3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80A4681C-ADE8-4581-AE76-D350E6633F9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819656" y="3523488"/>
                        <a:ext cx="7300452" cy="1143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" name="Group 4">
            <a:extLst>
              <a:ext uri="{FF2B5EF4-FFF2-40B4-BE49-F238E27FC236}">
                <a16:creationId xmlns:a16="http://schemas.microsoft.com/office/drawing/2014/main" id="{D7695CCA-C76D-4A9A-B8B1-EB0E55DE0BCF}"/>
              </a:ext>
            </a:extLst>
          </p:cNvPr>
          <p:cNvGrpSpPr>
            <a:grpSpLocks/>
          </p:cNvGrpSpPr>
          <p:nvPr/>
        </p:nvGrpSpPr>
        <p:grpSpPr bwMode="auto">
          <a:xfrm>
            <a:off x="2831592" y="4755897"/>
            <a:ext cx="7239000" cy="1143000"/>
            <a:chOff x="1676400" y="3352800"/>
            <a:chExt cx="7239000" cy="1143000"/>
          </a:xfrm>
        </p:grpSpPr>
        <p:sp>
          <p:nvSpPr>
            <p:cNvPr id="7" name="Text Box 5">
              <a:extLst>
                <a:ext uri="{FF2B5EF4-FFF2-40B4-BE49-F238E27FC236}">
                  <a16:creationId xmlns:a16="http://schemas.microsoft.com/office/drawing/2014/main" id="{673E3453-0DE5-4A78-9551-C7DAF6CE53D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14600" y="4038600"/>
              <a:ext cx="2971800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>
                  <a:latin typeface="Times New Roman" pitchFamily="18" charset="0"/>
                </a:rPr>
                <a:t>PV (free cash flows)</a:t>
              </a:r>
            </a:p>
          </p:txBody>
        </p:sp>
        <p:sp>
          <p:nvSpPr>
            <p:cNvPr id="8" name="Text Box 6">
              <a:extLst>
                <a:ext uri="{FF2B5EF4-FFF2-40B4-BE49-F238E27FC236}">
                  <a16:creationId xmlns:a16="http://schemas.microsoft.com/office/drawing/2014/main" id="{1A90AB80-9C6F-4184-A8EC-C8317BADC89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943600" y="4038600"/>
              <a:ext cx="2971800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>
                  <a:latin typeface="Times New Roman" pitchFamily="18" charset="0"/>
                </a:rPr>
                <a:t>PV (horizon value)</a:t>
              </a:r>
            </a:p>
          </p:txBody>
        </p:sp>
        <p:sp>
          <p:nvSpPr>
            <p:cNvPr id="9" name="AutoShape 7">
              <a:extLst>
                <a:ext uri="{FF2B5EF4-FFF2-40B4-BE49-F238E27FC236}">
                  <a16:creationId xmlns:a16="http://schemas.microsoft.com/office/drawing/2014/main" id="{55257322-3FDF-4330-B330-58444055E7F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3695700" y="1333500"/>
              <a:ext cx="533400" cy="4572000"/>
            </a:xfrm>
            <a:prstGeom prst="rightBrace">
              <a:avLst>
                <a:gd name="adj1" fmla="val 71429"/>
                <a:gd name="adj2" fmla="val 50000"/>
              </a:avLst>
            </a:prstGeom>
            <a:ln>
              <a:headEnd/>
              <a:tailEnd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wrap="none" anchor="ctr"/>
            <a:lstStyle/>
            <a:p>
              <a:endParaRPr lang="en-US"/>
            </a:p>
          </p:txBody>
        </p:sp>
        <p:sp>
          <p:nvSpPr>
            <p:cNvPr id="10" name="AutoShape 8">
              <a:extLst>
                <a:ext uri="{FF2B5EF4-FFF2-40B4-BE49-F238E27FC236}">
                  <a16:creationId xmlns:a16="http://schemas.microsoft.com/office/drawing/2014/main" id="{2AFA7EB7-CC9D-4674-A72B-F9B8256BB1B2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7127081" y="2778919"/>
              <a:ext cx="528638" cy="1676400"/>
            </a:xfrm>
            <a:prstGeom prst="rightBrace">
              <a:avLst>
                <a:gd name="adj1" fmla="val 26426"/>
                <a:gd name="adj2" fmla="val 50000"/>
              </a:avLst>
            </a:prstGeom>
            <a:ln>
              <a:headEnd/>
              <a:tailEnd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wrap="none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73682960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FF0578-09B2-4127-BB01-FADE022411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Free Cash Flow to the Firm Approach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FCA6F6-95DF-46B2-84DD-BC2C5492B4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Value the firm by discounting free cash flow at WACC.</a:t>
            </a:r>
          </a:p>
          <a:p>
            <a:pPr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Free cash flow to the firm, FCFF, equals:</a:t>
            </a:r>
          </a:p>
          <a:p>
            <a:pPr marL="361950" lvl="1" indent="95250">
              <a:buNone/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After tax EBIT</a:t>
            </a:r>
          </a:p>
          <a:p>
            <a:pPr marL="361950" lvl="1" indent="95250">
              <a:buNone/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Plus depreciation</a:t>
            </a:r>
          </a:p>
          <a:p>
            <a:pPr marL="361950" lvl="1" indent="95250">
              <a:buNone/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Minus capital expenditures</a:t>
            </a:r>
          </a:p>
          <a:p>
            <a:pPr marL="361950" lvl="1" indent="95250">
              <a:buNone/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Minus increase in net working capital</a:t>
            </a:r>
          </a:p>
          <a:p>
            <a:endParaRPr lang="en-IN" dirty="0"/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9135BF0A-EC04-4852-AE3B-DDD75CAD303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281101" y="4996665"/>
          <a:ext cx="8143469" cy="458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606480" imgH="203040" progId="Equation.DSMT4">
                  <p:embed/>
                </p:oleObj>
              </mc:Choice>
              <mc:Fallback>
                <p:oleObj name="Equation" r:id="rId2" imgW="3606480" imgH="203040" progId="Equation.DSMT4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9135BF0A-EC04-4852-AE3B-DDD75CAD303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281101" y="4996665"/>
                        <a:ext cx="8143469" cy="4587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3578500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Value of the Firm:</a:t>
            </a:r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Where</a:t>
            </a:r>
          </a:p>
        </p:txBody>
      </p:sp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Free Cash Flow to the Firm Approach</a:t>
            </a:r>
            <a:endParaRPr lang="en-US" altLang="en-US" dirty="0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/>
        </p:nvGraphicFramePr>
        <p:xfrm>
          <a:off x="2955924" y="2287557"/>
          <a:ext cx="6280150" cy="974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781000" imgH="431640" progId="Equation.DSMT4">
                  <p:embed/>
                </p:oleObj>
              </mc:Choice>
              <mc:Fallback>
                <p:oleObj name="Equation" r:id="rId2" imgW="2781000" imgH="431640" progId="Equation.DSMT4">
                  <p:embed/>
                  <p:pic>
                    <p:nvPicPr>
                      <p:cNvPr id="3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55924" y="2287557"/>
                        <a:ext cx="6280150" cy="974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3859213" y="4221147"/>
          <a:ext cx="2236787" cy="946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990360" imgH="419040" progId="Equation.DSMT4">
                  <p:embed/>
                </p:oleObj>
              </mc:Choice>
              <mc:Fallback>
                <p:oleObj name="Equation" r:id="rId4" imgW="990360" imgH="419040" progId="Equation.DSMT4">
                  <p:embed/>
                  <p:pic>
                    <p:nvPicPr>
                      <p:cNvPr id="4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59213" y="4221147"/>
                        <a:ext cx="2236787" cy="946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57038464"/>
      </p:ext>
    </p:extLst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9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practice</a:t>
            </a:r>
          </a:p>
          <a:p>
            <a:pPr lvl="1"/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Values from these models may differ</a:t>
            </a:r>
          </a:p>
          <a:p>
            <a:pPr lvl="1"/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Analysts are always forced to make simplifying assumptions</a:t>
            </a:r>
          </a:p>
          <a:p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Problems with DCF</a:t>
            </a:r>
          </a:p>
          <a:p>
            <a:pPr lvl="1"/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Calculations are sensitive to small changes in inputs</a:t>
            </a:r>
          </a:p>
          <a:p>
            <a:pPr lvl="1"/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Growth opportunities and growth rates are hard to pin down</a:t>
            </a:r>
          </a:p>
        </p:txBody>
      </p:sp>
      <p:sp>
        <p:nvSpPr>
          <p:cNvPr id="399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Comparing the Valuation Models</a:t>
            </a:r>
          </a:p>
        </p:txBody>
      </p:sp>
    </p:spTree>
    <p:extLst>
      <p:ext uri="{BB962C8B-B14F-4D97-AF65-F5344CB8AC3E}">
        <p14:creationId xmlns:p14="http://schemas.microsoft.com/office/powerpoint/2010/main" val="3646987167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02006FA4-1611-4B07-AF7F-85CF6D20EB3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2072</TotalTime>
  <Words>1406</Words>
  <Application>Microsoft Office PowerPoint</Application>
  <PresentationFormat>Widescreen</PresentationFormat>
  <Paragraphs>225</Paragraphs>
  <Slides>32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8" baseType="lpstr">
      <vt:lpstr>Calibri</vt:lpstr>
      <vt:lpstr>Calibri Light</vt:lpstr>
      <vt:lpstr>Times New Roman</vt:lpstr>
      <vt:lpstr>Wingdings</vt:lpstr>
      <vt:lpstr>Retrospect</vt:lpstr>
      <vt:lpstr>Equation</vt:lpstr>
      <vt:lpstr>The Value of Common Stocks</vt:lpstr>
      <vt:lpstr>Stocks &amp;  Stock Market</vt:lpstr>
      <vt:lpstr>Valuation : Fundamental Analysis</vt:lpstr>
      <vt:lpstr>Analysis</vt:lpstr>
      <vt:lpstr>Comparable Multiples Method</vt:lpstr>
      <vt:lpstr>Valuation by Comparable Multiples</vt:lpstr>
      <vt:lpstr>How Common Stocks are Valued</vt:lpstr>
      <vt:lpstr>How Common Stocks are Valued</vt:lpstr>
      <vt:lpstr>How Common Stocks are Valued</vt:lpstr>
      <vt:lpstr>How Common Stocks are Valued</vt:lpstr>
      <vt:lpstr>How Common Stocks are Valued</vt:lpstr>
      <vt:lpstr>How Common Stocks are Valued</vt:lpstr>
      <vt:lpstr>How Common Stocks are Valued</vt:lpstr>
      <vt:lpstr>How Common Stocks are Valued</vt:lpstr>
      <vt:lpstr>How Common Stocks are Valued</vt:lpstr>
      <vt:lpstr>How Common Stocks are Valued</vt:lpstr>
      <vt:lpstr>How Common Stocks are Valued</vt:lpstr>
      <vt:lpstr>How Common Stocks are Valued</vt:lpstr>
      <vt:lpstr>How Common Stocks are Valued</vt:lpstr>
      <vt:lpstr>How Common Stocks are Valued</vt:lpstr>
      <vt:lpstr>Example</vt:lpstr>
      <vt:lpstr>Return Measurements</vt:lpstr>
      <vt:lpstr>How Common Stocks are Valued</vt:lpstr>
      <vt:lpstr>     DCF Models with Two Stages of Growth</vt:lpstr>
      <vt:lpstr>Non-constant growth</vt:lpstr>
      <vt:lpstr>Example</vt:lpstr>
      <vt:lpstr>Example (Continued)</vt:lpstr>
      <vt:lpstr>Stock Price and Earnings Per Share</vt:lpstr>
      <vt:lpstr>Valuing a Business</vt:lpstr>
      <vt:lpstr>Free Cash Flow to the Firm Approach</vt:lpstr>
      <vt:lpstr>Free Cash Flow to the Firm Approach</vt:lpstr>
      <vt:lpstr>Comparing the Valuation Models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Value of Common Stocks</dc:title>
  <dc:creator>Kaveri Krishnan</dc:creator>
  <cp:lastModifiedBy>Kaveri Krishnan</cp:lastModifiedBy>
  <cp:revision>9</cp:revision>
  <dcterms:created xsi:type="dcterms:W3CDTF">2020-12-09T12:56:27Z</dcterms:created>
  <dcterms:modified xsi:type="dcterms:W3CDTF">2024-08-04T04:58:20Z</dcterms:modified>
</cp:coreProperties>
</file>