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71" r:id="rId3"/>
    <p:sldId id="579" r:id="rId4"/>
    <p:sldId id="572" r:id="rId5"/>
    <p:sldId id="257" r:id="rId6"/>
    <p:sldId id="478" r:id="rId7"/>
    <p:sldId id="259" r:id="rId8"/>
    <p:sldId id="576" r:id="rId9"/>
    <p:sldId id="487" r:id="rId10"/>
    <p:sldId id="488" r:id="rId11"/>
    <p:sldId id="479" r:id="rId12"/>
    <p:sldId id="481" r:id="rId13"/>
    <p:sldId id="275" r:id="rId14"/>
    <p:sldId id="276" r:id="rId15"/>
    <p:sldId id="277" r:id="rId16"/>
    <p:sldId id="577" r:id="rId17"/>
    <p:sldId id="574" r:id="rId18"/>
    <p:sldId id="492" r:id="rId19"/>
    <p:sldId id="292" r:id="rId20"/>
    <p:sldId id="310" r:id="rId21"/>
    <p:sldId id="311" r:id="rId22"/>
    <p:sldId id="509" r:id="rId23"/>
    <p:sldId id="331" r:id="rId24"/>
    <p:sldId id="580" r:id="rId25"/>
    <p:sldId id="581" r:id="rId26"/>
    <p:sldId id="582" r:id="rId27"/>
    <p:sldId id="324" r:id="rId28"/>
    <p:sldId id="346" r:id="rId29"/>
    <p:sldId id="340" r:id="rId30"/>
    <p:sldId id="532" r:id="rId31"/>
    <p:sldId id="341" r:id="rId32"/>
    <p:sldId id="335" r:id="rId33"/>
    <p:sldId id="333" r:id="rId34"/>
    <p:sldId id="524" r:id="rId35"/>
    <p:sldId id="525" r:id="rId36"/>
    <p:sldId id="334" r:id="rId37"/>
    <p:sldId id="353" r:id="rId38"/>
    <p:sldId id="583" r:id="rId39"/>
    <p:sldId id="519" r:id="rId40"/>
    <p:sldId id="360" r:id="rId41"/>
    <p:sldId id="357" r:id="rId42"/>
    <p:sldId id="356" r:id="rId43"/>
    <p:sldId id="361" r:id="rId44"/>
    <p:sldId id="365" r:id="rId45"/>
    <p:sldId id="366" r:id="rId46"/>
    <p:sldId id="371" r:id="rId47"/>
    <p:sldId id="373" r:id="rId48"/>
    <p:sldId id="367" r:id="rId49"/>
    <p:sldId id="368" r:id="rId50"/>
    <p:sldId id="369" r:id="rId51"/>
    <p:sldId id="538" r:id="rId52"/>
    <p:sldId id="539" r:id="rId53"/>
    <p:sldId id="374" r:id="rId54"/>
    <p:sldId id="382" r:id="rId55"/>
    <p:sldId id="540" r:id="rId56"/>
    <p:sldId id="541" r:id="rId57"/>
    <p:sldId id="384" r:id="rId58"/>
    <p:sldId id="542" r:id="rId59"/>
    <p:sldId id="543" r:id="rId60"/>
    <p:sldId id="545" r:id="rId61"/>
    <p:sldId id="548" r:id="rId62"/>
    <p:sldId id="549" r:id="rId63"/>
    <p:sldId id="552" r:id="rId64"/>
    <p:sldId id="392" r:id="rId65"/>
    <p:sldId id="397" r:id="rId66"/>
    <p:sldId id="559" r:id="rId67"/>
    <p:sldId id="398" r:id="rId68"/>
    <p:sldId id="561" r:id="rId69"/>
    <p:sldId id="584" r:id="rId70"/>
    <p:sldId id="414" r:id="rId71"/>
    <p:sldId id="415" r:id="rId72"/>
    <p:sldId id="416" r:id="rId73"/>
    <p:sldId id="417" r:id="rId74"/>
    <p:sldId id="418" r:id="rId75"/>
    <p:sldId id="444" r:id="rId76"/>
    <p:sldId id="420" r:id="rId77"/>
    <p:sldId id="419" r:id="rId78"/>
    <p:sldId id="445" r:id="rId79"/>
    <p:sldId id="421" r:id="rId80"/>
    <p:sldId id="466" r:id="rId81"/>
    <p:sldId id="467" r:id="rId82"/>
    <p:sldId id="589" r:id="rId83"/>
    <p:sldId id="439" r:id="rId84"/>
    <p:sldId id="464" r:id="rId85"/>
    <p:sldId id="592" r:id="rId86"/>
    <p:sldId id="424" r:id="rId87"/>
    <p:sldId id="425" r:id="rId88"/>
    <p:sldId id="593" r:id="rId89"/>
    <p:sldId id="409"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5FA2-CEC4-421D-B9E7-F522379D46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B35F9C-0762-4F21-9EBF-BFFCD61E4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E62BFE-413D-40C7-AB66-142E73E3D502}"/>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F2946172-E923-41C7-AA07-CA69F61734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8B7440-CD54-4BDF-875F-DA82F5C0B0E3}"/>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406572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A087-1D68-4F9D-8DDA-0BDB30C933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4CAC09-84A7-4F64-A6E9-5282F98CAD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A9B88-B73E-49C9-8258-BAD4A0ACDE0D}"/>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77F40D6F-442C-48B2-9746-86CC9BD29F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E5442B-4F7E-4F87-BB20-2795CE963C79}"/>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122172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FA65-DA2C-4D86-A0EC-162C8F09BD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0455F1-483B-465E-AA0D-E2B8972C17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B867C4-5485-4316-9BDC-3DDDC48845F1}"/>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5B117B68-A8AD-431F-A42A-FAB8CF1576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535DD6-4EA0-4CB2-B025-A4D016B75384}"/>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260422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333A-7246-444D-ADE6-F2AE34D062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9D7250-9115-4610-9CDB-181F365EAE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0BE90E-9E43-434A-9F3B-F59930DC6A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D38CC7-8FF6-49E4-91F9-2882F1C1C76D}"/>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6" name="Footer Placeholder 5">
            <a:extLst>
              <a:ext uri="{FF2B5EF4-FFF2-40B4-BE49-F238E27FC236}">
                <a16:creationId xmlns:a16="http://schemas.microsoft.com/office/drawing/2014/main" id="{5B8B7ADC-3BDD-430C-A5AD-8A0ED79083B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33A50D-7B9B-4B44-ADE9-59D2986157BE}"/>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3700744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5397-9E6D-4816-8239-32D46B5E51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E712C1-5BAA-4BA9-A51D-F96B8C524C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BE5CEE-D903-41A7-8C7D-1AD32C0C9E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5A8751-F428-4968-A59A-6783EC9B6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A16E7C-CCD5-4F8A-A140-444F638278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8BDF4B-4AC3-476A-A5DA-D0B107B43568}"/>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8" name="Footer Placeholder 7">
            <a:extLst>
              <a:ext uri="{FF2B5EF4-FFF2-40B4-BE49-F238E27FC236}">
                <a16:creationId xmlns:a16="http://schemas.microsoft.com/office/drawing/2014/main" id="{2A4F7920-8414-473E-990F-5BB7A853357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044D742-5436-4CB5-A4B8-B46E3F738AC1}"/>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2532300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6CF8C-28C1-45DB-8BD8-B8F3B679C2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C90BAA-B69B-4B3C-98DE-3EC073BF1827}"/>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4" name="Footer Placeholder 3">
            <a:extLst>
              <a:ext uri="{FF2B5EF4-FFF2-40B4-BE49-F238E27FC236}">
                <a16:creationId xmlns:a16="http://schemas.microsoft.com/office/drawing/2014/main" id="{8D3229C1-5CD5-4D8A-B503-B2609BEE8A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80431D1-0DC3-4424-B9CD-C29907EB3CF2}"/>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421198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C64BAB-C067-487A-9691-9ADD96755AD5}"/>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3" name="Footer Placeholder 2">
            <a:extLst>
              <a:ext uri="{FF2B5EF4-FFF2-40B4-BE49-F238E27FC236}">
                <a16:creationId xmlns:a16="http://schemas.microsoft.com/office/drawing/2014/main" id="{2840511B-B808-493F-BD7E-58C3721FFDD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792DA47-2FDA-43EB-83E9-E90AD218228B}"/>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318943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3841-A477-4CFB-ACAF-0FFC9835B7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6A596F-5FC1-4E23-A806-2B4A4C2DB4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897142-E2C3-4736-A593-E188503EFC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A2944F-E306-4F25-8A62-9EEF234EBD19}"/>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6" name="Footer Placeholder 5">
            <a:extLst>
              <a:ext uri="{FF2B5EF4-FFF2-40B4-BE49-F238E27FC236}">
                <a16:creationId xmlns:a16="http://schemas.microsoft.com/office/drawing/2014/main" id="{93FE4B7D-9CCF-49A9-AD86-DC78F131483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CF9EA5-8FDE-46C8-B34A-AA1AD4590B64}"/>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1483206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88E2D-E17D-41A5-8357-B7C90A346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20FCF8-E9AD-4AA0-A166-232E4E3D4F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8C12E68-BB3A-4961-B206-86367628E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C6FBCE-55E7-4947-B27A-426EC4E6944C}"/>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6" name="Footer Placeholder 5">
            <a:extLst>
              <a:ext uri="{FF2B5EF4-FFF2-40B4-BE49-F238E27FC236}">
                <a16:creationId xmlns:a16="http://schemas.microsoft.com/office/drawing/2014/main" id="{6FD9EBF0-A5D9-4C74-9D83-B9484B7A80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7B029A-A793-40EB-8A55-DB68CD9DE6ED}"/>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378560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DA683-763C-4087-89B5-3B40C67562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364F7E-9923-4014-B880-86B30A647E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F919D-9C7F-4A29-AFDD-4B5223E9C616}"/>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C90A3842-7AFB-45AF-B57C-DC59E42149E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992D98-59FE-4270-9384-FCF28D5041D7}"/>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414327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811465-5E4A-4342-B2E7-E41E000EEC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3FB1ED-F129-4E39-8EFE-853D9B782E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0005BE-4681-488E-8A9F-7CA5D3F0D6AC}"/>
              </a:ext>
            </a:extLst>
          </p:cNvPr>
          <p:cNvSpPr>
            <a:spLocks noGrp="1"/>
          </p:cNvSpPr>
          <p:nvPr>
            <p:ph type="dt" sz="half" idx="10"/>
          </p:nvPr>
        </p:nvSpPr>
        <p:spPr/>
        <p:txBody>
          <a:body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CA383573-720A-4333-9BC1-0547F9A434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DD91F9-8B37-481F-9E46-47355843A1CE}"/>
              </a:ext>
            </a:extLst>
          </p:cNvPr>
          <p:cNvSpPr>
            <a:spLocks noGrp="1"/>
          </p:cNvSpPr>
          <p:nvPr>
            <p:ph type="sldNum" sz="quarter" idx="12"/>
          </p:nvPr>
        </p:nvSpPr>
        <p:spPr/>
        <p:txBody>
          <a:bodyPr/>
          <a:lstStyle/>
          <a:p>
            <a:fld id="{68E59B58-B695-4402-B5D2-B7C19FACD24A}" type="slidenum">
              <a:rPr lang="en-US" smtClean="0"/>
              <a:t>‹#›</a:t>
            </a:fld>
            <a:endParaRPr lang="en-US" dirty="0"/>
          </a:p>
        </p:txBody>
      </p:sp>
    </p:spTree>
    <p:extLst>
      <p:ext uri="{BB962C8B-B14F-4D97-AF65-F5344CB8AC3E}">
        <p14:creationId xmlns:p14="http://schemas.microsoft.com/office/powerpoint/2010/main" val="3796232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A1C0BA-9769-420B-BFD1-B1E239C5D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EC9EB4-1242-4A73-8D1D-FE9EF84BDD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1B2A9-7ECF-46B2-9664-7A9083D904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C7D42-6F42-4BAA-8E68-E192A10E6A49}" type="datetimeFigureOut">
              <a:rPr lang="en-US" smtClean="0"/>
              <a:t>11/17/2019</a:t>
            </a:fld>
            <a:endParaRPr lang="en-US" dirty="0"/>
          </a:p>
        </p:txBody>
      </p:sp>
      <p:sp>
        <p:nvSpPr>
          <p:cNvPr id="5" name="Footer Placeholder 4">
            <a:extLst>
              <a:ext uri="{FF2B5EF4-FFF2-40B4-BE49-F238E27FC236}">
                <a16:creationId xmlns:a16="http://schemas.microsoft.com/office/drawing/2014/main" id="{DD13B08A-6CFB-471F-9879-C64E4B7325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05DF148-A120-4219-A217-29F6FB6EE5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E59B58-B695-4402-B5D2-B7C19FACD24A}" type="slidenum">
              <a:rPr lang="en-US" smtClean="0"/>
              <a:t>‹#›</a:t>
            </a:fld>
            <a:endParaRPr lang="en-US" dirty="0"/>
          </a:p>
        </p:txBody>
      </p:sp>
    </p:spTree>
    <p:extLst>
      <p:ext uri="{BB962C8B-B14F-4D97-AF65-F5344CB8AC3E}">
        <p14:creationId xmlns:p14="http://schemas.microsoft.com/office/powerpoint/2010/main" val="3780031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FBF8-5B53-4375-B4C3-26E79AAECCD1}"/>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Valuation</a:t>
            </a:r>
            <a:r>
              <a:rPr lang="en-US" dirty="0"/>
              <a:t> </a:t>
            </a:r>
          </a:p>
        </p:txBody>
      </p:sp>
      <p:sp>
        <p:nvSpPr>
          <p:cNvPr id="3" name="Subtitle 2">
            <a:extLst>
              <a:ext uri="{FF2B5EF4-FFF2-40B4-BE49-F238E27FC236}">
                <a16:creationId xmlns:a16="http://schemas.microsoft.com/office/drawing/2014/main" id="{C633E9E9-A9E1-4F00-92F7-C00093E63AA1}"/>
              </a:ext>
            </a:extLst>
          </p:cNvPr>
          <p:cNvSpPr>
            <a:spLocks noGrp="1"/>
          </p:cNvSpPr>
          <p:nvPr>
            <p:ph type="subTitle" idx="1"/>
          </p:nvPr>
        </p:nvSpPr>
        <p:spPr/>
        <p:txBody>
          <a:bodyPr/>
          <a:lstStyle/>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8956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332B8-636A-4BCA-8163-E76A4D5D79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Valuation</a:t>
            </a:r>
          </a:p>
        </p:txBody>
      </p:sp>
      <p:sp>
        <p:nvSpPr>
          <p:cNvPr id="3" name="Content Placeholder 2">
            <a:extLst>
              <a:ext uri="{FF2B5EF4-FFF2-40B4-BE49-F238E27FC236}">
                <a16:creationId xmlns:a16="http://schemas.microsoft.com/office/drawing/2014/main" id="{60C1846A-A1C1-4FB6-814C-896BBD67045E}"/>
              </a:ext>
            </a:extLst>
          </p:cNvPr>
          <p:cNvSpPr>
            <a:spLocks noGrp="1"/>
          </p:cNvSpPr>
          <p:nvPr>
            <p:ph idx="1"/>
          </p:nvPr>
        </p:nvSpPr>
        <p:spPr>
          <a:xfrm>
            <a:off x="384313" y="1825625"/>
            <a:ext cx="10969487"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“Knows the price of everything, but the value of nothing” (Oscar Wilde).</a:t>
            </a:r>
          </a:p>
          <a:p>
            <a:pPr algn="just"/>
            <a:r>
              <a:rPr lang="en-US" sz="2400" b="1" dirty="0">
                <a:latin typeface="Times New Roman" panose="02020603050405020304" pitchFamily="18" charset="0"/>
                <a:cs typeface="Times New Roman" panose="02020603050405020304" pitchFamily="18" charset="0"/>
              </a:rPr>
              <a:t>Greater fool theory</a:t>
            </a:r>
            <a:r>
              <a:rPr lang="en-US" sz="2400" dirty="0">
                <a:latin typeface="Times New Roman" panose="02020603050405020304" pitchFamily="18" charset="0"/>
                <a:cs typeface="Times New Roman" panose="02020603050405020304" pitchFamily="18" charset="0"/>
              </a:rPr>
              <a:t>: there will always be a “greater fool” in the market who will be ready to pay a price based on higher valuation for an already overvalued security. Therefore, valuing assets are irrelevant.</a:t>
            </a:r>
          </a:p>
          <a:p>
            <a:pPr algn="just"/>
            <a:r>
              <a:rPr lang="en-US" sz="2400" dirty="0">
                <a:latin typeface="Times New Roman" panose="02020603050405020304" pitchFamily="18" charset="0"/>
                <a:cs typeface="Times New Roman" panose="02020603050405020304" pitchFamily="18" charset="0"/>
              </a:rPr>
              <a:t>The value is in the eye of beholder, possibly, bitcoin and gold.</a:t>
            </a:r>
          </a:p>
          <a:p>
            <a:pPr algn="just"/>
            <a:r>
              <a:rPr lang="en-US" sz="2400" dirty="0">
                <a:latin typeface="Times New Roman" panose="02020603050405020304" pitchFamily="18" charset="0"/>
                <a:cs typeface="Times New Roman" panose="02020603050405020304" pitchFamily="18" charset="0"/>
              </a:rPr>
              <a:t>However, most of financial investors do not buy financial assets based on emotional or aesthetic reasons. Therefore, the price paid for any asset should reflect the cashflows it is expected to generate.   </a:t>
            </a:r>
          </a:p>
          <a:p>
            <a:pPr algn="just"/>
            <a:r>
              <a:rPr lang="en-US" sz="2400" dirty="0">
                <a:latin typeface="Times New Roman" panose="02020603050405020304" pitchFamily="18" charset="0"/>
                <a:cs typeface="Times New Roman" panose="02020603050405020304" pitchFamily="18" charset="0"/>
              </a:rPr>
              <a:t>Most of times, in the stock market, we follow the noise and we try to support the noise through our valuation. </a:t>
            </a:r>
          </a:p>
        </p:txBody>
      </p:sp>
    </p:spTree>
    <p:extLst>
      <p:ext uri="{BB962C8B-B14F-4D97-AF65-F5344CB8AC3E}">
        <p14:creationId xmlns:p14="http://schemas.microsoft.com/office/powerpoint/2010/main" val="327514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386D-6DEC-4230-9FA9-35D39BAB00A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Misconceptions about valuation</a:t>
            </a:r>
          </a:p>
        </p:txBody>
      </p:sp>
      <p:sp>
        <p:nvSpPr>
          <p:cNvPr id="3" name="Content Placeholder 2">
            <a:extLst>
              <a:ext uri="{FF2B5EF4-FFF2-40B4-BE49-F238E27FC236}">
                <a16:creationId xmlns:a16="http://schemas.microsoft.com/office/drawing/2014/main" id="{61A61C35-2DBC-4837-8DC6-521CE54E7450}"/>
              </a:ext>
            </a:extLst>
          </p:cNvPr>
          <p:cNvSpPr>
            <a:spLocks noGrp="1"/>
          </p:cNvSpPr>
          <p:nvPr>
            <p:ph idx="1"/>
          </p:nvPr>
        </p:nvSpPr>
        <p:spPr>
          <a:xfrm>
            <a:off x="838200" y="1825624"/>
            <a:ext cx="10515600" cy="4906479"/>
          </a:xfrm>
        </p:spPr>
        <p:txBody>
          <a:bodyPr>
            <a:normAutofit/>
          </a:bodyPr>
          <a:lstStyle/>
          <a:p>
            <a:pPr algn="just"/>
            <a:r>
              <a:rPr lang="en-US" sz="2400" b="1" dirty="0">
                <a:latin typeface="Times New Roman" panose="02020603050405020304" pitchFamily="18" charset="0"/>
                <a:cs typeface="Times New Roman" panose="02020603050405020304" pitchFamily="18" charset="0"/>
              </a:rPr>
              <a:t>Myth 1:  </a:t>
            </a:r>
            <a:r>
              <a:rPr lang="en-US" sz="2400" dirty="0">
                <a:latin typeface="Times New Roman" panose="02020603050405020304" pitchFamily="18" charset="0"/>
                <a:cs typeface="Times New Roman" panose="02020603050405020304" pitchFamily="18" charset="0"/>
              </a:rPr>
              <a:t>A valuation is an objective search for “true value.</a:t>
            </a:r>
          </a:p>
          <a:p>
            <a:pPr lvl="1" algn="just"/>
            <a:r>
              <a:rPr lang="en-US" dirty="0">
                <a:latin typeface="Times New Roman" panose="02020603050405020304" pitchFamily="18" charset="0"/>
                <a:cs typeface="Times New Roman" panose="02020603050405020304" pitchFamily="18" charset="0"/>
              </a:rPr>
              <a:t>Truth: All valuations are biased. The only questions are how much and in which direction.</a:t>
            </a:r>
          </a:p>
          <a:p>
            <a:pPr lvl="1" algn="just"/>
            <a:r>
              <a:rPr lang="en-US" dirty="0">
                <a:latin typeface="Times New Roman" panose="02020603050405020304" pitchFamily="18" charset="0"/>
                <a:cs typeface="Times New Roman" panose="02020603050405020304" pitchFamily="18" charset="0"/>
              </a:rPr>
              <a:t>Truth: The direction and magnitude of the bias in your valuation is directly related to who pays and how much you are paid?</a:t>
            </a:r>
          </a:p>
          <a:p>
            <a:pPr algn="just"/>
            <a:r>
              <a:rPr lang="en-US" sz="2400" b="1" dirty="0">
                <a:latin typeface="Times New Roman" panose="02020603050405020304" pitchFamily="18" charset="0"/>
                <a:cs typeface="Times New Roman" panose="02020603050405020304" pitchFamily="18" charset="0"/>
              </a:rPr>
              <a:t>Myth 2: </a:t>
            </a:r>
            <a:r>
              <a:rPr lang="en-US" sz="2400" dirty="0">
                <a:latin typeface="Times New Roman" panose="02020603050405020304" pitchFamily="18" charset="0"/>
                <a:cs typeface="Times New Roman" panose="02020603050405020304" pitchFamily="18" charset="0"/>
              </a:rPr>
              <a:t>A good valuation provides a precise estimate of value</a:t>
            </a:r>
          </a:p>
          <a:p>
            <a:pPr lvl="1" algn="just"/>
            <a:r>
              <a:rPr lang="en-US" dirty="0">
                <a:latin typeface="Times New Roman" panose="02020603050405020304" pitchFamily="18" charset="0"/>
                <a:cs typeface="Times New Roman" panose="02020603050405020304" pitchFamily="18" charset="0"/>
              </a:rPr>
              <a:t>Truth:  There are no precise valuation.</a:t>
            </a:r>
          </a:p>
          <a:p>
            <a:pPr algn="just"/>
            <a:r>
              <a:rPr lang="en-US" sz="2400" b="1" dirty="0">
                <a:latin typeface="Times New Roman" panose="02020603050405020304" pitchFamily="18" charset="0"/>
                <a:cs typeface="Times New Roman" panose="02020603050405020304" pitchFamily="18" charset="0"/>
              </a:rPr>
              <a:t>Myth 3: </a:t>
            </a:r>
            <a:r>
              <a:rPr lang="en-US" sz="2400" dirty="0">
                <a:latin typeface="Times New Roman" panose="02020603050405020304" pitchFamily="18" charset="0"/>
                <a:cs typeface="Times New Roman" panose="02020603050405020304" pitchFamily="18" charset="0"/>
              </a:rPr>
              <a:t>The more quantitative a model, the better the valuation </a:t>
            </a:r>
          </a:p>
          <a:p>
            <a:pPr lvl="1" algn="just"/>
            <a:r>
              <a:rPr lang="en-US" dirty="0">
                <a:latin typeface="Times New Roman" panose="02020603050405020304" pitchFamily="18" charset="0"/>
                <a:cs typeface="Times New Roman" panose="02020603050405020304" pitchFamily="18" charset="0"/>
              </a:rPr>
              <a:t>Truth: If you use more variables to estimate the value, you must make more assumptions.</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74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F27E-6012-4844-B4C6-B4D68D577AD7}"/>
              </a:ext>
            </a:extLst>
          </p:cNvPr>
          <p:cNvSpPr>
            <a:spLocks noGrp="1"/>
          </p:cNvSpPr>
          <p:nvPr>
            <p:ph type="title"/>
          </p:nvPr>
        </p:nvSpPr>
        <p:spPr>
          <a:xfrm>
            <a:off x="411442" y="485337"/>
            <a:ext cx="8658743" cy="529361"/>
          </a:xfrm>
        </p:spPr>
        <p:txBody>
          <a:bodyPr>
            <a:normAutofit fontScale="90000"/>
          </a:bodyPr>
          <a:lstStyle/>
          <a:p>
            <a:r>
              <a:rPr lang="en-US" sz="3600" dirty="0">
                <a:latin typeface="Times New Roman" panose="02020603050405020304" pitchFamily="18" charset="0"/>
                <a:cs typeface="Times New Roman" panose="02020603050405020304" pitchFamily="18" charset="0"/>
              </a:rPr>
              <a:t>Valuing an asset is not same as pricing the asset</a:t>
            </a:r>
          </a:p>
        </p:txBody>
      </p:sp>
      <p:sp>
        <p:nvSpPr>
          <p:cNvPr id="10" name="Rectangle 9">
            <a:extLst>
              <a:ext uri="{FF2B5EF4-FFF2-40B4-BE49-F238E27FC236}">
                <a16:creationId xmlns:a16="http://schemas.microsoft.com/office/drawing/2014/main" id="{EF80C244-1FEA-4881-AA4A-D9435D21041E}"/>
              </a:ext>
            </a:extLst>
          </p:cNvPr>
          <p:cNvSpPr/>
          <p:nvPr/>
        </p:nvSpPr>
        <p:spPr>
          <a:xfrm>
            <a:off x="1041010" y="2011681"/>
            <a:ext cx="3699804" cy="16740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dirty="0">
                <a:latin typeface="Times New Roman" panose="02020603050405020304" pitchFamily="18" charset="0"/>
                <a:cs typeface="Times New Roman" panose="02020603050405020304" pitchFamily="18" charset="0"/>
              </a:rPr>
              <a:t>Drivers of value</a:t>
            </a:r>
          </a:p>
          <a:p>
            <a:pPr marL="342900" indent="-342900">
              <a:buAutoNum type="arabicPeriod"/>
            </a:pPr>
            <a:r>
              <a:rPr lang="en-US" sz="2000" dirty="0">
                <a:latin typeface="Times New Roman" panose="02020603050405020304" pitchFamily="18" charset="0"/>
                <a:cs typeface="Times New Roman" panose="02020603050405020304" pitchFamily="18" charset="0"/>
              </a:rPr>
              <a:t>Cashflows from existing assets</a:t>
            </a:r>
          </a:p>
          <a:p>
            <a:pPr marL="342900" indent="-342900">
              <a:buAutoNum type="arabicPeriod"/>
            </a:pPr>
            <a:r>
              <a:rPr lang="en-US" sz="2000" dirty="0">
                <a:latin typeface="Times New Roman" panose="02020603050405020304" pitchFamily="18" charset="0"/>
                <a:cs typeface="Times New Roman" panose="02020603050405020304" pitchFamily="18" charset="0"/>
              </a:rPr>
              <a:t>Growth in cashflows</a:t>
            </a:r>
          </a:p>
          <a:p>
            <a:pPr marL="342900" indent="-342900">
              <a:buAutoNum type="arabicPeriod"/>
            </a:pPr>
            <a:r>
              <a:rPr lang="en-US" sz="2000" dirty="0">
                <a:latin typeface="Times New Roman" panose="02020603050405020304" pitchFamily="18" charset="0"/>
                <a:cs typeface="Times New Roman" panose="02020603050405020304" pitchFamily="18" charset="0"/>
              </a:rPr>
              <a:t>Quality Growth </a:t>
            </a:r>
          </a:p>
        </p:txBody>
      </p:sp>
      <p:sp>
        <p:nvSpPr>
          <p:cNvPr id="11" name="Rectangle 10">
            <a:extLst>
              <a:ext uri="{FF2B5EF4-FFF2-40B4-BE49-F238E27FC236}">
                <a16:creationId xmlns:a16="http://schemas.microsoft.com/office/drawing/2014/main" id="{B05584EF-31A1-4569-8321-6437A08793FA}"/>
              </a:ext>
            </a:extLst>
          </p:cNvPr>
          <p:cNvSpPr/>
          <p:nvPr/>
        </p:nvSpPr>
        <p:spPr>
          <a:xfrm>
            <a:off x="6963509" y="2011681"/>
            <a:ext cx="4009291" cy="16740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dirty="0">
                <a:latin typeface="Times New Roman" panose="02020603050405020304" pitchFamily="18" charset="0"/>
                <a:cs typeface="Times New Roman" panose="02020603050405020304" pitchFamily="18" charset="0"/>
              </a:rPr>
              <a:t>Drivers of price</a:t>
            </a:r>
          </a:p>
          <a:p>
            <a:pPr marL="342900" indent="-342900">
              <a:buAutoNum type="arabicPeriod"/>
            </a:pPr>
            <a:r>
              <a:rPr lang="en-US" sz="2000" dirty="0">
                <a:latin typeface="Times New Roman" panose="02020603050405020304" pitchFamily="18" charset="0"/>
                <a:cs typeface="Times New Roman" panose="02020603050405020304" pitchFamily="18" charset="0"/>
              </a:rPr>
              <a:t>Demand and supply</a:t>
            </a:r>
          </a:p>
          <a:p>
            <a:pPr marL="342900" indent="-342900">
              <a:buAutoNum type="arabicPeriod"/>
            </a:pPr>
            <a:r>
              <a:rPr lang="en-US" sz="2000" dirty="0">
                <a:latin typeface="Times New Roman" panose="02020603050405020304" pitchFamily="18" charset="0"/>
                <a:cs typeface="Times New Roman" panose="02020603050405020304" pitchFamily="18" charset="0"/>
              </a:rPr>
              <a:t>Market moods &amp; momentum</a:t>
            </a:r>
          </a:p>
          <a:p>
            <a:pPr marL="342900" indent="-342900">
              <a:buAutoNum type="arabicPeriod"/>
            </a:pPr>
            <a:r>
              <a:rPr lang="en-US" sz="2000" dirty="0">
                <a:latin typeface="Times New Roman" panose="02020603050405020304" pitchFamily="18" charset="0"/>
                <a:cs typeface="Times New Roman" panose="02020603050405020304" pitchFamily="18" charset="0"/>
              </a:rPr>
              <a:t>Surface stones about fundamental </a:t>
            </a:r>
          </a:p>
        </p:txBody>
      </p:sp>
      <p:sp>
        <p:nvSpPr>
          <p:cNvPr id="12" name="Rectangle 11">
            <a:extLst>
              <a:ext uri="{FF2B5EF4-FFF2-40B4-BE49-F238E27FC236}">
                <a16:creationId xmlns:a16="http://schemas.microsoft.com/office/drawing/2014/main" id="{293AD563-C310-4AE2-A5D5-F20BDA858E2F}"/>
              </a:ext>
            </a:extLst>
          </p:cNvPr>
          <p:cNvSpPr/>
          <p:nvPr/>
        </p:nvSpPr>
        <p:spPr>
          <a:xfrm>
            <a:off x="599050" y="4119270"/>
            <a:ext cx="2383301" cy="7174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Accounting estimates  </a:t>
            </a:r>
          </a:p>
        </p:txBody>
      </p:sp>
      <p:sp>
        <p:nvSpPr>
          <p:cNvPr id="13" name="Rectangle 12">
            <a:extLst>
              <a:ext uri="{FF2B5EF4-FFF2-40B4-BE49-F238E27FC236}">
                <a16:creationId xmlns:a16="http://schemas.microsoft.com/office/drawing/2014/main" id="{6986C1D3-DF53-46D9-9D26-15F1A0AAF2C8}"/>
              </a:ext>
            </a:extLst>
          </p:cNvPr>
          <p:cNvSpPr/>
          <p:nvPr/>
        </p:nvSpPr>
        <p:spPr>
          <a:xfrm>
            <a:off x="599050" y="5223145"/>
            <a:ext cx="2383301" cy="7174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Valuation  estimates  </a:t>
            </a:r>
          </a:p>
        </p:txBody>
      </p:sp>
      <p:sp>
        <p:nvSpPr>
          <p:cNvPr id="14" name="Rectangle 13">
            <a:extLst>
              <a:ext uri="{FF2B5EF4-FFF2-40B4-BE49-F238E27FC236}">
                <a16:creationId xmlns:a16="http://schemas.microsoft.com/office/drawing/2014/main" id="{293EBDBB-8094-49AB-B696-2333EB1574B3}"/>
              </a:ext>
            </a:extLst>
          </p:cNvPr>
          <p:cNvSpPr/>
          <p:nvPr/>
        </p:nvSpPr>
        <p:spPr>
          <a:xfrm>
            <a:off x="3291840" y="4477996"/>
            <a:ext cx="2096086" cy="10928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Intrinsic value</a:t>
            </a:r>
          </a:p>
        </p:txBody>
      </p:sp>
      <p:sp>
        <p:nvSpPr>
          <p:cNvPr id="15" name="Arrow: Right 14">
            <a:extLst>
              <a:ext uri="{FF2B5EF4-FFF2-40B4-BE49-F238E27FC236}">
                <a16:creationId xmlns:a16="http://schemas.microsoft.com/office/drawing/2014/main" id="{13FD2347-4C8F-4508-A610-F060804B52D0}"/>
              </a:ext>
            </a:extLst>
          </p:cNvPr>
          <p:cNvSpPr/>
          <p:nvPr/>
        </p:nvSpPr>
        <p:spPr>
          <a:xfrm>
            <a:off x="5387926" y="4836723"/>
            <a:ext cx="900332" cy="4949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Value</a:t>
            </a:r>
          </a:p>
        </p:txBody>
      </p:sp>
      <p:sp>
        <p:nvSpPr>
          <p:cNvPr id="17" name="Rectangle 16">
            <a:extLst>
              <a:ext uri="{FF2B5EF4-FFF2-40B4-BE49-F238E27FC236}">
                <a16:creationId xmlns:a16="http://schemas.microsoft.com/office/drawing/2014/main" id="{0A0D51F7-1BF6-45B4-B580-E059E4DA8ACB}"/>
              </a:ext>
            </a:extLst>
          </p:cNvPr>
          <p:cNvSpPr/>
          <p:nvPr/>
        </p:nvSpPr>
        <p:spPr>
          <a:xfrm>
            <a:off x="6414868" y="4119271"/>
            <a:ext cx="2096086" cy="21408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u="sng" dirty="0">
                <a:latin typeface="Times New Roman" panose="02020603050405020304" pitchFamily="18" charset="0"/>
                <a:cs typeface="Times New Roman" panose="02020603050405020304" pitchFamily="18" charset="0"/>
              </a:rPr>
              <a:t>The GAP</a:t>
            </a:r>
          </a:p>
          <a:p>
            <a:pPr algn="ctr"/>
            <a:r>
              <a:rPr lang="en-US" sz="2000" dirty="0">
                <a:latin typeface="Times New Roman" panose="02020603050405020304" pitchFamily="18" charset="0"/>
                <a:cs typeface="Times New Roman" panose="02020603050405020304" pitchFamily="18" charset="0"/>
              </a:rPr>
              <a:t>Is there one?</a:t>
            </a:r>
          </a:p>
          <a:p>
            <a:pPr algn="ctr"/>
            <a:r>
              <a:rPr lang="en-US" sz="2000" dirty="0">
                <a:latin typeface="Times New Roman" panose="02020603050405020304" pitchFamily="18" charset="0"/>
                <a:cs typeface="Times New Roman" panose="02020603050405020304" pitchFamily="18" charset="0"/>
              </a:rPr>
              <a:t>If so, will it close?</a:t>
            </a:r>
          </a:p>
          <a:p>
            <a:pPr algn="ctr"/>
            <a:r>
              <a:rPr lang="en-US" sz="2000" dirty="0">
                <a:latin typeface="Times New Roman" panose="02020603050405020304" pitchFamily="18" charset="0"/>
                <a:cs typeface="Times New Roman" panose="02020603050405020304" pitchFamily="18" charset="0"/>
              </a:rPr>
              <a:t>If it will be close, what will cause it to close? </a:t>
            </a:r>
          </a:p>
        </p:txBody>
      </p:sp>
      <p:sp>
        <p:nvSpPr>
          <p:cNvPr id="18" name="Rectangle 17">
            <a:extLst>
              <a:ext uri="{FF2B5EF4-FFF2-40B4-BE49-F238E27FC236}">
                <a16:creationId xmlns:a16="http://schemas.microsoft.com/office/drawing/2014/main" id="{CE22E113-DEA5-46A7-8516-48FC56832DDC}"/>
              </a:ext>
            </a:extLst>
          </p:cNvPr>
          <p:cNvSpPr/>
          <p:nvPr/>
        </p:nvSpPr>
        <p:spPr>
          <a:xfrm>
            <a:off x="9918895" y="4709674"/>
            <a:ext cx="1674055" cy="10269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Price</a:t>
            </a:r>
          </a:p>
        </p:txBody>
      </p:sp>
      <p:sp>
        <p:nvSpPr>
          <p:cNvPr id="20" name="Arrow: Left 19">
            <a:extLst>
              <a:ext uri="{FF2B5EF4-FFF2-40B4-BE49-F238E27FC236}">
                <a16:creationId xmlns:a16="http://schemas.microsoft.com/office/drawing/2014/main" id="{7E5BF029-BB03-4811-B51F-166935C7E6DC}"/>
              </a:ext>
            </a:extLst>
          </p:cNvPr>
          <p:cNvSpPr/>
          <p:nvPr/>
        </p:nvSpPr>
        <p:spPr>
          <a:xfrm>
            <a:off x="8596533" y="5035466"/>
            <a:ext cx="1322362" cy="546405"/>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Price</a:t>
            </a:r>
          </a:p>
        </p:txBody>
      </p:sp>
    </p:spTree>
    <p:extLst>
      <p:ext uri="{BB962C8B-B14F-4D97-AF65-F5344CB8AC3E}">
        <p14:creationId xmlns:p14="http://schemas.microsoft.com/office/powerpoint/2010/main" val="165370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9345-FDFF-4AF1-AFB1-E1088728749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Two approaches to valuation </a:t>
            </a:r>
          </a:p>
        </p:txBody>
      </p:sp>
      <p:sp>
        <p:nvSpPr>
          <p:cNvPr id="3" name="Content Placeholder 2">
            <a:extLst>
              <a:ext uri="{FF2B5EF4-FFF2-40B4-BE49-F238E27FC236}">
                <a16:creationId xmlns:a16="http://schemas.microsoft.com/office/drawing/2014/main" id="{45233DC9-4859-4589-B3C9-2E1BE90CD263}"/>
              </a:ext>
            </a:extLst>
          </p:cNvPr>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Intrinsic valuation</a:t>
            </a:r>
            <a:r>
              <a:rPr lang="en-US" sz="2400" dirty="0">
                <a:latin typeface="Times New Roman" panose="02020603050405020304" pitchFamily="18" charset="0"/>
                <a:cs typeface="Times New Roman" panose="02020603050405020304" pitchFamily="18" charset="0"/>
              </a:rPr>
              <a:t>: The value of an asset is a function of its fundamentals – cash flows, growth and risk. In general, discounted cash flow models are used to estimate intrinsic value. Intrinsic valuation is designed to value assets that generate cashflows.  </a:t>
            </a:r>
          </a:p>
          <a:p>
            <a:pPr algn="just"/>
            <a:r>
              <a:rPr lang="en-US" sz="2400" b="1" dirty="0">
                <a:latin typeface="Times New Roman" panose="02020603050405020304" pitchFamily="18" charset="0"/>
                <a:cs typeface="Times New Roman" panose="02020603050405020304" pitchFamily="18" charset="0"/>
              </a:rPr>
              <a:t>Relative valuation</a:t>
            </a:r>
            <a:r>
              <a:rPr lang="en-US" sz="2400" dirty="0">
                <a:latin typeface="Times New Roman" panose="02020603050405020304" pitchFamily="18" charset="0"/>
                <a:cs typeface="Times New Roman" panose="02020603050405020304" pitchFamily="18" charset="0"/>
              </a:rPr>
              <a:t>: The value of an asset is estimated based upon what investors are paying for similar assets. In general, this takes the form of value or price multiples and comparing firms within the same business.</a:t>
            </a:r>
          </a:p>
        </p:txBody>
      </p:sp>
    </p:spTree>
    <p:extLst>
      <p:ext uri="{BB962C8B-B14F-4D97-AF65-F5344CB8AC3E}">
        <p14:creationId xmlns:p14="http://schemas.microsoft.com/office/powerpoint/2010/main" val="117734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207D4-ABEA-492B-97F6-12D15224EBD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Discounted cash flow valuation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70A51A-AC8D-4FEC-A929-A2EB46BFB4AA}"/>
                  </a:ext>
                </a:extLst>
              </p:cNvPr>
              <p:cNvSpPr>
                <a:spLocks noGrp="1"/>
              </p:cNvSpPr>
              <p:nvPr>
                <p:ph idx="1"/>
              </p:nvPr>
            </p:nvSpPr>
            <p:spPr>
              <a:xfrm>
                <a:off x="838200" y="1825625"/>
                <a:ext cx="10515600"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Value of asset=</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1)</m:t>
                        </m:r>
                      </m:num>
                      <m:den>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r>
                          <a:rPr lang="en-US" sz="2400" i="1">
                            <a:latin typeface="Cambria Math" panose="02040503050406030204" pitchFamily="18" charset="0"/>
                          </a:rPr>
                          <m:t>)</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2)</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^2 </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m:t>
                        </m:r>
                        <m:r>
                          <a:rPr lang="en-US" sz="2400" i="1">
                            <a:latin typeface="Cambria Math" panose="02040503050406030204" pitchFamily="18" charset="0"/>
                          </a:rPr>
                          <m:t>3)</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^3 </m:t>
                        </m:r>
                      </m:den>
                    </m:f>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𝐶𝐹𝑛</m:t>
                        </m:r>
                        <m:r>
                          <a:rPr lang="en-US" sz="2400" i="1">
                            <a:latin typeface="Cambria Math" panose="02040503050406030204" pitchFamily="18" charset="0"/>
                          </a:rPr>
                          <m:t>)</m:t>
                        </m:r>
                      </m:num>
                      <m:den>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m:t>
                        </m:r>
                        <m:r>
                          <a:rPr lang="en-US" sz="2400" i="1">
                            <a:latin typeface="Cambria Math" panose="02040503050406030204" pitchFamily="18" charset="0"/>
                          </a:rPr>
                          <m:t>𝑛</m:t>
                        </m:r>
                        <m:r>
                          <a:rPr lang="en-US" sz="2400" i="1">
                            <a:latin typeface="Cambria Math" panose="02040503050406030204" pitchFamily="18" charset="0"/>
                          </a:rPr>
                          <m:t> </m:t>
                        </m:r>
                      </m:den>
                    </m:f>
                  </m:oMath>
                </a14:m>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Where the asset has n-year life, E(CF) is the expected cashflows in period t and r is discounted rate that </a:t>
                </a:r>
                <a:r>
                  <a:rPr lang="en-US" sz="2400" b="1" dirty="0">
                    <a:latin typeface="Times New Roman" panose="02020603050405020304" pitchFamily="18" charset="0"/>
                    <a:cs typeface="Times New Roman" panose="02020603050405020304" pitchFamily="18" charset="0"/>
                  </a:rPr>
                  <a:t>reflects the risk of the cashflows.</a:t>
                </a:r>
              </a:p>
              <a:p>
                <a:pPr lvl="1" algn="just"/>
                <a:r>
                  <a:rPr lang="en-US" dirty="0">
                    <a:latin typeface="Times New Roman" panose="02020603050405020304" pitchFamily="18" charset="0"/>
                    <a:cs typeface="Times New Roman" panose="02020603050405020304" pitchFamily="18" charset="0"/>
                  </a:rPr>
                  <a:t>If something that does not affect the expected cash flows or the riskiness of the cash flows, It cannot affect value.</a:t>
                </a:r>
              </a:p>
              <a:p>
                <a:pPr lvl="1" algn="just"/>
                <a:r>
                  <a:rPr lang="en-US" dirty="0">
                    <a:latin typeface="Times New Roman" panose="02020603050405020304" pitchFamily="18" charset="0"/>
                    <a:cs typeface="Times New Roman" panose="02020603050405020304" pitchFamily="18" charset="0"/>
                  </a:rPr>
                  <a:t>For an asset to have value, the expected cash flows must be positive some time over the life of the asset.</a:t>
                </a:r>
              </a:p>
              <a:p>
                <a:pPr algn="just"/>
                <a:r>
                  <a:rPr lang="en-US" sz="2400" dirty="0">
                    <a:latin typeface="Times New Roman" panose="02020603050405020304" pitchFamily="18" charset="0"/>
                    <a:cs typeface="Times New Roman" panose="02020603050405020304" pitchFamily="18" charset="0"/>
                  </a:rPr>
                  <a:t>if we can replace the expected cashflows with the guaranteed cashflows (certain cashflows), what would be your discounting rate?</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5D70A51A-AC8D-4FEC-A929-A2EB46BFB4AA}"/>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3"/>
                <a:stretch>
                  <a:fillRect l="-928" t="-131" r="-870"/>
                </a:stretch>
              </a:blipFill>
            </p:spPr>
            <p:txBody>
              <a:bodyPr/>
              <a:lstStyle/>
              <a:p>
                <a:r>
                  <a:rPr lang="en-US">
                    <a:noFill/>
                  </a:rPr>
                  <a:t> </a:t>
                </a:r>
              </a:p>
            </p:txBody>
          </p:sp>
        </mc:Fallback>
      </mc:AlternateContent>
    </p:spTree>
    <p:extLst>
      <p:ext uri="{BB962C8B-B14F-4D97-AF65-F5344CB8AC3E}">
        <p14:creationId xmlns:p14="http://schemas.microsoft.com/office/powerpoint/2010/main" val="2828880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2620-359C-4423-960E-69F1F1FFB9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Don’t mistake accounting for finance </a:t>
            </a:r>
          </a:p>
        </p:txBody>
      </p:sp>
      <p:sp>
        <p:nvSpPr>
          <p:cNvPr id="3" name="Content Placeholder 2">
            <a:extLst>
              <a:ext uri="{FF2B5EF4-FFF2-40B4-BE49-F238E27FC236}">
                <a16:creationId xmlns:a16="http://schemas.microsoft.com/office/drawing/2014/main" id="{1DD8C20F-95AD-4921-B433-BB1784C2C7B9}"/>
              </a:ext>
            </a:extLst>
          </p:cNvPr>
          <p:cNvSpPr>
            <a:spLocks noGrp="1"/>
          </p:cNvSpPr>
          <p:nvPr>
            <p:ph idx="1"/>
          </p:nvPr>
        </p:nvSpPr>
        <p:spPr>
          <a:xfrm>
            <a:off x="838200" y="1938167"/>
            <a:ext cx="10515600" cy="4351338"/>
          </a:xfrm>
        </p:spPr>
        <p:txBody>
          <a:bodyPr/>
          <a:lstStyle/>
          <a:p>
            <a:pPr marL="0" indent="0">
              <a:buNone/>
            </a:pPr>
            <a:r>
              <a:rPr lang="en-US" dirty="0"/>
              <a:t>                                        </a:t>
            </a:r>
            <a:r>
              <a:rPr lang="en-US" sz="3200" dirty="0">
                <a:latin typeface="Times New Roman" panose="02020603050405020304" pitchFamily="18" charset="0"/>
                <a:cs typeface="Times New Roman" panose="02020603050405020304" pitchFamily="18" charset="0"/>
              </a:rPr>
              <a:t>Accounting Balance sheet</a:t>
            </a:r>
          </a:p>
          <a:p>
            <a:endParaRPr lang="en-US" dirty="0"/>
          </a:p>
        </p:txBody>
      </p:sp>
      <p:graphicFrame>
        <p:nvGraphicFramePr>
          <p:cNvPr id="6" name="Table 5">
            <a:extLst>
              <a:ext uri="{FF2B5EF4-FFF2-40B4-BE49-F238E27FC236}">
                <a16:creationId xmlns:a16="http://schemas.microsoft.com/office/drawing/2014/main" id="{A72332FD-7607-4C17-88AF-99F9702E0794}"/>
              </a:ext>
            </a:extLst>
          </p:cNvPr>
          <p:cNvGraphicFramePr>
            <a:graphicFrameLocks noGrp="1"/>
          </p:cNvGraphicFramePr>
          <p:nvPr>
            <p:extLst>
              <p:ext uri="{D42A27DB-BD31-4B8C-83A1-F6EECF244321}">
                <p14:modId xmlns:p14="http://schemas.microsoft.com/office/powerpoint/2010/main" val="2634670955"/>
              </p:ext>
            </p:extLst>
          </p:nvPr>
        </p:nvGraphicFramePr>
        <p:xfrm>
          <a:off x="1408332" y="2517934"/>
          <a:ext cx="8128000" cy="33832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3061700466"/>
                    </a:ext>
                  </a:extLst>
                </a:gridCol>
                <a:gridCol w="4064000">
                  <a:extLst>
                    <a:ext uri="{9D8B030D-6E8A-4147-A177-3AD203B41FA5}">
                      <a16:colId xmlns:a16="http://schemas.microsoft.com/office/drawing/2014/main" val="2231118694"/>
                    </a:ext>
                  </a:extLst>
                </a:gridCol>
              </a:tblGrid>
              <a:tr h="370840">
                <a:tc>
                  <a:txBody>
                    <a:bodyPr/>
                    <a:lstStyle/>
                    <a:p>
                      <a:r>
                        <a:rPr lang="en-US" sz="2400" dirty="0">
                          <a:latin typeface="Times New Roman" panose="02020603050405020304" pitchFamily="18" charset="0"/>
                          <a:cs typeface="Times New Roman" panose="02020603050405020304" pitchFamily="18" charset="0"/>
                        </a:rPr>
                        <a:t>Liabilities</a:t>
                      </a:r>
                    </a:p>
                  </a:txBody>
                  <a:tcPr/>
                </a:tc>
                <a:tc>
                  <a:txBody>
                    <a:bodyPr/>
                    <a:lstStyle/>
                    <a:p>
                      <a:r>
                        <a:rPr lang="en-US" sz="2400" dirty="0">
                          <a:latin typeface="Times New Roman" panose="02020603050405020304" pitchFamily="18" charset="0"/>
                          <a:cs typeface="Times New Roman" panose="02020603050405020304" pitchFamily="18" charset="0"/>
                        </a:rPr>
                        <a:t>Assets</a:t>
                      </a:r>
                    </a:p>
                  </a:txBody>
                  <a:tcPr/>
                </a:tc>
                <a:extLst>
                  <a:ext uri="{0D108BD9-81ED-4DB2-BD59-A6C34878D82A}">
                    <a16:rowId xmlns:a16="http://schemas.microsoft.com/office/drawing/2014/main" val="3569041316"/>
                  </a:ext>
                </a:extLst>
              </a:tr>
              <a:tr h="370840">
                <a:tc>
                  <a:txBody>
                    <a:bodyPr/>
                    <a:lstStyle/>
                    <a:p>
                      <a:r>
                        <a:rPr lang="en-US" sz="2400" dirty="0">
                          <a:latin typeface="Times New Roman" panose="02020603050405020304" pitchFamily="18" charset="0"/>
                          <a:cs typeface="Times New Roman" panose="02020603050405020304" pitchFamily="18" charset="0"/>
                        </a:rPr>
                        <a:t>Equity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Times New Roman" panose="02020603050405020304" pitchFamily="18" charset="0"/>
                          <a:cs typeface="Times New Roman" panose="02020603050405020304" pitchFamily="18" charset="0"/>
                        </a:rPr>
                        <a:t>Fixed assets (long-lived real assets)</a:t>
                      </a:r>
                    </a:p>
                  </a:txBody>
                  <a:tcPr/>
                </a:tc>
                <a:extLst>
                  <a:ext uri="{0D108BD9-81ED-4DB2-BD59-A6C34878D82A}">
                    <a16:rowId xmlns:a16="http://schemas.microsoft.com/office/drawing/2014/main" val="1197186986"/>
                  </a:ext>
                </a:extLst>
              </a:tr>
              <a:tr h="370840">
                <a:tc>
                  <a:txBody>
                    <a:bodyPr/>
                    <a:lstStyle/>
                    <a:p>
                      <a:r>
                        <a:rPr lang="en-US" sz="2400" dirty="0">
                          <a:latin typeface="Times New Roman" panose="02020603050405020304" pitchFamily="18" charset="0"/>
                          <a:cs typeface="Times New Roman" panose="02020603050405020304" pitchFamily="18" charset="0"/>
                        </a:rPr>
                        <a:t>Debt</a:t>
                      </a:r>
                    </a:p>
                  </a:txBody>
                  <a:tcPr/>
                </a:tc>
                <a:tc>
                  <a:txBody>
                    <a:bodyPr/>
                    <a:lstStyle/>
                    <a:p>
                      <a:r>
                        <a:rPr lang="en-US" sz="2400" dirty="0">
                          <a:latin typeface="Times New Roman" panose="02020603050405020304" pitchFamily="18" charset="0"/>
                          <a:cs typeface="Times New Roman" panose="02020603050405020304" pitchFamily="18" charset="0"/>
                        </a:rPr>
                        <a:t>Current Assets (Short-lived assets)</a:t>
                      </a:r>
                    </a:p>
                  </a:txBody>
                  <a:tcPr/>
                </a:tc>
                <a:extLst>
                  <a:ext uri="{0D108BD9-81ED-4DB2-BD59-A6C34878D82A}">
                    <a16:rowId xmlns:a16="http://schemas.microsoft.com/office/drawing/2014/main" val="174579388"/>
                  </a:ext>
                </a:extLst>
              </a:tr>
              <a:tr h="370840">
                <a:tc>
                  <a:txBody>
                    <a:bodyPr/>
                    <a:lstStyle/>
                    <a:p>
                      <a:r>
                        <a:rPr lang="en-US" sz="2400" dirty="0">
                          <a:latin typeface="Times New Roman" panose="02020603050405020304" pitchFamily="18" charset="0"/>
                          <a:cs typeface="Times New Roman" panose="02020603050405020304" pitchFamily="18" charset="0"/>
                        </a:rPr>
                        <a:t>Other liabilities</a:t>
                      </a:r>
                    </a:p>
                  </a:txBody>
                  <a:tcPr/>
                </a:tc>
                <a:tc>
                  <a:txBody>
                    <a:bodyPr/>
                    <a:lstStyle/>
                    <a:p>
                      <a:r>
                        <a:rPr lang="en-US" sz="2400" dirty="0">
                          <a:latin typeface="Times New Roman" panose="02020603050405020304" pitchFamily="18" charset="0"/>
                          <a:cs typeface="Times New Roman" panose="02020603050405020304" pitchFamily="18" charset="0"/>
                        </a:rPr>
                        <a:t>Financial investment </a:t>
                      </a:r>
                    </a:p>
                  </a:txBody>
                  <a:tcPr/>
                </a:tc>
                <a:extLst>
                  <a:ext uri="{0D108BD9-81ED-4DB2-BD59-A6C34878D82A}">
                    <a16:rowId xmlns:a16="http://schemas.microsoft.com/office/drawing/2014/main" val="4134847701"/>
                  </a:ext>
                </a:extLst>
              </a:tr>
              <a:tr h="370840">
                <a:tc>
                  <a:txBody>
                    <a:bodyPr/>
                    <a:lstStyle/>
                    <a:p>
                      <a:r>
                        <a:rPr lang="en-US" sz="2400" dirty="0">
                          <a:latin typeface="Times New Roman" panose="02020603050405020304" pitchFamily="18" charset="0"/>
                          <a:cs typeface="Times New Roman" panose="02020603050405020304" pitchFamily="18" charset="0"/>
                        </a:rPr>
                        <a:t>Current assets</a:t>
                      </a:r>
                    </a:p>
                  </a:txBody>
                  <a:tcPr/>
                </a:tc>
                <a:tc>
                  <a:txBody>
                    <a:bodyPr/>
                    <a:lstStyle/>
                    <a:p>
                      <a:r>
                        <a:rPr lang="en-US" sz="2400" dirty="0">
                          <a:latin typeface="Times New Roman" panose="02020603050405020304" pitchFamily="18" charset="0"/>
                          <a:cs typeface="Times New Roman" panose="02020603050405020304" pitchFamily="18" charset="0"/>
                        </a:rPr>
                        <a:t>Intangible assets (Patents &amp;trademarks)</a:t>
                      </a:r>
                    </a:p>
                  </a:txBody>
                  <a:tcPr/>
                </a:tc>
                <a:extLst>
                  <a:ext uri="{0D108BD9-81ED-4DB2-BD59-A6C34878D82A}">
                    <a16:rowId xmlns:a16="http://schemas.microsoft.com/office/drawing/2014/main" val="1890901089"/>
                  </a:ext>
                </a:extLst>
              </a:tr>
            </a:tbl>
          </a:graphicData>
        </a:graphic>
      </p:graphicFrame>
    </p:spTree>
    <p:extLst>
      <p:ext uri="{BB962C8B-B14F-4D97-AF65-F5344CB8AC3E}">
        <p14:creationId xmlns:p14="http://schemas.microsoft.com/office/powerpoint/2010/main" val="326688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6A66-76AC-405B-9573-DC596BF9D9C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financial balance sheet</a:t>
            </a:r>
          </a:p>
        </p:txBody>
      </p:sp>
      <p:graphicFrame>
        <p:nvGraphicFramePr>
          <p:cNvPr id="6" name="Content Placeholder 5">
            <a:extLst>
              <a:ext uri="{FF2B5EF4-FFF2-40B4-BE49-F238E27FC236}">
                <a16:creationId xmlns:a16="http://schemas.microsoft.com/office/drawing/2014/main" id="{E59F096D-E8BD-4C5E-8A6A-377637418072}"/>
              </a:ext>
            </a:extLst>
          </p:cNvPr>
          <p:cNvGraphicFramePr>
            <a:graphicFrameLocks noGrp="1"/>
          </p:cNvGraphicFramePr>
          <p:nvPr>
            <p:ph idx="1"/>
            <p:extLst>
              <p:ext uri="{D42A27DB-BD31-4B8C-83A1-F6EECF244321}">
                <p14:modId xmlns:p14="http://schemas.microsoft.com/office/powerpoint/2010/main" val="780345807"/>
              </p:ext>
            </p:extLst>
          </p:nvPr>
        </p:nvGraphicFramePr>
        <p:xfrm>
          <a:off x="702365" y="1690688"/>
          <a:ext cx="10402958" cy="2103120"/>
        </p:xfrm>
        <a:graphic>
          <a:graphicData uri="http://schemas.openxmlformats.org/drawingml/2006/table">
            <a:tbl>
              <a:tblPr firstRow="1" bandRow="1">
                <a:tableStyleId>{5940675A-B579-460E-94D1-54222C63F5DA}</a:tableStyleId>
              </a:tblPr>
              <a:tblGrid>
                <a:gridCol w="5201479">
                  <a:extLst>
                    <a:ext uri="{9D8B030D-6E8A-4147-A177-3AD203B41FA5}">
                      <a16:colId xmlns:a16="http://schemas.microsoft.com/office/drawing/2014/main" val="3061700466"/>
                    </a:ext>
                  </a:extLst>
                </a:gridCol>
                <a:gridCol w="5201479">
                  <a:extLst>
                    <a:ext uri="{9D8B030D-6E8A-4147-A177-3AD203B41FA5}">
                      <a16:colId xmlns:a16="http://schemas.microsoft.com/office/drawing/2014/main" val="2231118694"/>
                    </a:ext>
                  </a:extLst>
                </a:gridCol>
              </a:tblGrid>
              <a:tr h="370840">
                <a:tc>
                  <a:txBody>
                    <a:bodyPr/>
                    <a:lstStyle/>
                    <a:p>
                      <a:r>
                        <a:rPr lang="en-US" sz="2400" b="1" dirty="0"/>
                        <a:t>Liabilities</a:t>
                      </a:r>
                    </a:p>
                  </a:txBody>
                  <a:tcPr/>
                </a:tc>
                <a:tc>
                  <a:txBody>
                    <a:bodyPr/>
                    <a:lstStyle/>
                    <a:p>
                      <a:r>
                        <a:rPr lang="en-US" sz="2400" b="1" dirty="0"/>
                        <a:t>Assets</a:t>
                      </a:r>
                    </a:p>
                  </a:txBody>
                  <a:tcPr/>
                </a:tc>
                <a:extLst>
                  <a:ext uri="{0D108BD9-81ED-4DB2-BD59-A6C34878D82A}">
                    <a16:rowId xmlns:a16="http://schemas.microsoft.com/office/drawing/2014/main" val="3569041316"/>
                  </a:ext>
                </a:extLst>
              </a:tr>
              <a:tr h="370840">
                <a:tc>
                  <a:txBody>
                    <a:bodyPr/>
                    <a:lstStyle/>
                    <a:p>
                      <a:r>
                        <a:rPr lang="en-US" sz="2400" dirty="0"/>
                        <a:t>Equity (Residual Claim on cash flows, Perpetual lives)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Assets in place (Existing investments)</a:t>
                      </a:r>
                    </a:p>
                  </a:txBody>
                  <a:tcPr/>
                </a:tc>
                <a:extLst>
                  <a:ext uri="{0D108BD9-81ED-4DB2-BD59-A6C34878D82A}">
                    <a16:rowId xmlns:a16="http://schemas.microsoft.com/office/drawing/2014/main" val="1197186986"/>
                  </a:ext>
                </a:extLst>
              </a:tr>
              <a:tr h="370840">
                <a:tc>
                  <a:txBody>
                    <a:bodyPr/>
                    <a:lstStyle/>
                    <a:p>
                      <a:r>
                        <a:rPr lang="en-US" sz="2400" dirty="0"/>
                        <a:t>Debt (Fixed claim on cash flows, Fixed life)</a:t>
                      </a:r>
                    </a:p>
                  </a:txBody>
                  <a:tcPr/>
                </a:tc>
                <a:tc>
                  <a:txBody>
                    <a:bodyPr/>
                    <a:lstStyle/>
                    <a:p>
                      <a:r>
                        <a:rPr lang="en-US" sz="2400" dirty="0"/>
                        <a:t>Growth assets (Expected value that will be created by future investments)</a:t>
                      </a:r>
                    </a:p>
                  </a:txBody>
                  <a:tcPr/>
                </a:tc>
                <a:extLst>
                  <a:ext uri="{0D108BD9-81ED-4DB2-BD59-A6C34878D82A}">
                    <a16:rowId xmlns:a16="http://schemas.microsoft.com/office/drawing/2014/main" val="174579388"/>
                  </a:ext>
                </a:extLst>
              </a:tr>
            </a:tbl>
          </a:graphicData>
        </a:graphic>
      </p:graphicFrame>
      <p:sp>
        <p:nvSpPr>
          <p:cNvPr id="7" name="TextBox 6">
            <a:extLst>
              <a:ext uri="{FF2B5EF4-FFF2-40B4-BE49-F238E27FC236}">
                <a16:creationId xmlns:a16="http://schemas.microsoft.com/office/drawing/2014/main" id="{C7C2D541-62F2-47BA-B3B2-8219F0495827}"/>
              </a:ext>
            </a:extLst>
          </p:cNvPr>
          <p:cNvSpPr txBox="1"/>
          <p:nvPr/>
        </p:nvSpPr>
        <p:spPr>
          <a:xfrm>
            <a:off x="1026942" y="4417051"/>
            <a:ext cx="10825395" cy="523220"/>
          </a:xfrm>
          <a:prstGeom prst="rect">
            <a:avLst/>
          </a:prstGeom>
          <a:noFill/>
        </p:spPr>
        <p:txBody>
          <a:bodyPr wrap="square" rtlCol="0">
            <a:spAutoFit/>
          </a:bodyPr>
          <a:lstStyle/>
          <a:p>
            <a:r>
              <a:rPr lang="en-US" sz="2800" dirty="0"/>
              <a:t>Question : What are you buying when you are buying a firm?</a:t>
            </a:r>
          </a:p>
        </p:txBody>
      </p:sp>
    </p:spTree>
    <p:extLst>
      <p:ext uri="{BB962C8B-B14F-4D97-AF65-F5344CB8AC3E}">
        <p14:creationId xmlns:p14="http://schemas.microsoft.com/office/powerpoint/2010/main" val="230682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0B00-E288-4D6A-A656-36A9E76DDECE}"/>
              </a:ext>
            </a:extLst>
          </p:cNvPr>
          <p:cNvSpPr>
            <a:spLocks noGrp="1"/>
          </p:cNvSpPr>
          <p:nvPr>
            <p:ph type="title"/>
          </p:nvPr>
        </p:nvSpPr>
        <p:spPr>
          <a:xfrm>
            <a:off x="838200" y="64887"/>
            <a:ext cx="10515600" cy="1325563"/>
          </a:xfrm>
        </p:spPr>
        <p:txBody>
          <a:bodyPr>
            <a:normAutofit/>
          </a:bodyPr>
          <a:lstStyle/>
          <a:p>
            <a:pPr algn="ctr"/>
            <a:r>
              <a:rPr lang="en-US" sz="3600" dirty="0">
                <a:latin typeface="Times New Roman" panose="02020603050405020304" pitchFamily="18" charset="0"/>
                <a:cs typeface="Times New Roman" panose="02020603050405020304" pitchFamily="18" charset="0"/>
              </a:rPr>
              <a:t>Firm Valuation </a:t>
            </a:r>
          </a:p>
        </p:txBody>
      </p:sp>
      <p:graphicFrame>
        <p:nvGraphicFramePr>
          <p:cNvPr id="6" name="Table 5">
            <a:extLst>
              <a:ext uri="{FF2B5EF4-FFF2-40B4-BE49-F238E27FC236}">
                <a16:creationId xmlns:a16="http://schemas.microsoft.com/office/drawing/2014/main" id="{4B9608D1-7A8E-4C36-BD73-7F296A33C5F5}"/>
              </a:ext>
            </a:extLst>
          </p:cNvPr>
          <p:cNvGraphicFramePr>
            <a:graphicFrameLocks noGrp="1"/>
          </p:cNvGraphicFramePr>
          <p:nvPr/>
        </p:nvGraphicFramePr>
        <p:xfrm>
          <a:off x="1281332" y="1194371"/>
          <a:ext cx="9629336" cy="3648636"/>
        </p:xfrm>
        <a:graphic>
          <a:graphicData uri="http://schemas.openxmlformats.org/drawingml/2006/table">
            <a:tbl>
              <a:tblPr firstRow="1" bandRow="1">
                <a:tableStyleId>{5C22544A-7EE6-4342-B048-85BDC9FD1C3A}</a:tableStyleId>
              </a:tblPr>
              <a:tblGrid>
                <a:gridCol w="4814668">
                  <a:extLst>
                    <a:ext uri="{9D8B030D-6E8A-4147-A177-3AD203B41FA5}">
                      <a16:colId xmlns:a16="http://schemas.microsoft.com/office/drawing/2014/main" val="3933277"/>
                    </a:ext>
                  </a:extLst>
                </a:gridCol>
                <a:gridCol w="4814668">
                  <a:extLst>
                    <a:ext uri="{9D8B030D-6E8A-4147-A177-3AD203B41FA5}">
                      <a16:colId xmlns:a16="http://schemas.microsoft.com/office/drawing/2014/main" val="2689692128"/>
                    </a:ext>
                  </a:extLst>
                </a:gridCol>
              </a:tblGrid>
              <a:tr h="675673">
                <a:tc>
                  <a:txBody>
                    <a:bodyPr/>
                    <a:lstStyle/>
                    <a:p>
                      <a:pPr algn="ctr"/>
                      <a:r>
                        <a:rPr lang="en-US" sz="2400" dirty="0">
                          <a:solidFill>
                            <a:schemeClr val="tx1"/>
                          </a:solidFill>
                        </a:rPr>
                        <a:t>Liabilities</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Assets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8127813"/>
                  </a:ext>
                </a:extLst>
              </a:tr>
              <a:tr h="1216212">
                <a:tc>
                  <a:txBody>
                    <a:bodyPr/>
                    <a:lstStyle/>
                    <a:p>
                      <a:pPr algn="r"/>
                      <a:r>
                        <a:rPr lang="en-US" sz="2400" dirty="0"/>
                        <a:t>Equity</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Assets in place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728504491"/>
                  </a:ext>
                </a:extLst>
              </a:tr>
              <a:tr h="1756751">
                <a:tc>
                  <a:txBody>
                    <a:bodyPr/>
                    <a:lstStyle/>
                    <a:p>
                      <a:pPr algn="r"/>
                      <a:r>
                        <a:rPr lang="en-US" sz="2400" dirty="0"/>
                        <a:t>Debt</a:t>
                      </a:r>
                    </a:p>
                  </a:txBody>
                  <a:tcPr>
                    <a:lnR w="12700" cap="flat" cmpd="sng" algn="ctr">
                      <a:solidFill>
                        <a:schemeClr val="tx1"/>
                      </a:solidFill>
                      <a:prstDash val="solid"/>
                      <a:round/>
                      <a:headEnd type="none" w="med" len="med"/>
                      <a:tailEnd type="none" w="med" len="med"/>
                    </a:lnR>
                    <a:noFill/>
                  </a:tcPr>
                </a:tc>
                <a:tc>
                  <a:txBody>
                    <a:bodyPr/>
                    <a:lstStyle/>
                    <a:p>
                      <a:r>
                        <a:rPr lang="en-US" sz="2400" dirty="0"/>
                        <a:t>Growth assets </a:t>
                      </a: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028830057"/>
                  </a:ext>
                </a:extLst>
              </a:tr>
            </a:tbl>
          </a:graphicData>
        </a:graphic>
      </p:graphicFrame>
      <p:sp>
        <p:nvSpPr>
          <p:cNvPr id="8" name="Rectangle: Rounded Corners 7">
            <a:extLst>
              <a:ext uri="{FF2B5EF4-FFF2-40B4-BE49-F238E27FC236}">
                <a16:creationId xmlns:a16="http://schemas.microsoft.com/office/drawing/2014/main" id="{D94859D0-0951-401B-8299-D5E43B29F470}"/>
              </a:ext>
            </a:extLst>
          </p:cNvPr>
          <p:cNvSpPr/>
          <p:nvPr/>
        </p:nvSpPr>
        <p:spPr>
          <a:xfrm>
            <a:off x="8027963" y="2554600"/>
            <a:ext cx="4164037" cy="17584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Cash flows considered are cashflows from assets, after making reinvestments needed for future growth. </a:t>
            </a:r>
          </a:p>
        </p:txBody>
      </p:sp>
      <p:sp>
        <p:nvSpPr>
          <p:cNvPr id="9" name="Rectangle: Rounded Corners 8">
            <a:extLst>
              <a:ext uri="{FF2B5EF4-FFF2-40B4-BE49-F238E27FC236}">
                <a16:creationId xmlns:a16="http://schemas.microsoft.com/office/drawing/2014/main" id="{796127AE-13C6-444C-8003-4F15E7F321CA}"/>
              </a:ext>
            </a:extLst>
          </p:cNvPr>
          <p:cNvSpPr/>
          <p:nvPr/>
        </p:nvSpPr>
        <p:spPr>
          <a:xfrm>
            <a:off x="304800" y="2554600"/>
            <a:ext cx="4810539" cy="17584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latin typeface="Times New Roman" panose="02020603050405020304" pitchFamily="18" charset="0"/>
                <a:cs typeface="Times New Roman" panose="02020603050405020304" pitchFamily="18" charset="0"/>
              </a:rPr>
              <a:t>Discount rate reflects the cost</a:t>
            </a:r>
          </a:p>
          <a:p>
            <a:pPr algn="just"/>
            <a:r>
              <a:rPr lang="en-US" sz="2000" b="1" dirty="0">
                <a:latin typeface="Times New Roman" panose="02020603050405020304" pitchFamily="18" charset="0"/>
                <a:cs typeface="Times New Roman" panose="02020603050405020304" pitchFamily="18" charset="0"/>
              </a:rPr>
              <a:t>of raising both debt and equity</a:t>
            </a:r>
          </a:p>
          <a:p>
            <a:pPr algn="just"/>
            <a:r>
              <a:rPr lang="en-US" sz="2000" b="1" dirty="0">
                <a:latin typeface="Times New Roman" panose="02020603050405020304" pitchFamily="18" charset="0"/>
                <a:cs typeface="Times New Roman" panose="02020603050405020304" pitchFamily="18" charset="0"/>
              </a:rPr>
              <a:t>financing, in proportion to their use.</a:t>
            </a:r>
          </a:p>
        </p:txBody>
      </p:sp>
      <p:sp>
        <p:nvSpPr>
          <p:cNvPr id="4" name="TextBox 3">
            <a:extLst>
              <a:ext uri="{FF2B5EF4-FFF2-40B4-BE49-F238E27FC236}">
                <a16:creationId xmlns:a16="http://schemas.microsoft.com/office/drawing/2014/main" id="{D8BC1B9E-A24A-4226-9961-A71B1CCC4044}"/>
              </a:ext>
            </a:extLst>
          </p:cNvPr>
          <p:cNvSpPr txBox="1"/>
          <p:nvPr/>
        </p:nvSpPr>
        <p:spPr>
          <a:xfrm>
            <a:off x="0" y="5477212"/>
            <a:ext cx="12067599" cy="1015663"/>
          </a:xfrm>
          <a:prstGeom prst="rect">
            <a:avLst/>
          </a:prstGeom>
          <a:noFill/>
        </p:spPr>
        <p:txBody>
          <a:bodyPr wrap="none" rtlCol="0">
            <a:spAutoFit/>
          </a:bodyPr>
          <a:lstStyle/>
          <a:p>
            <a:pPr algn="just"/>
            <a:r>
              <a:rPr lang="en-US" sz="2000" dirty="0"/>
              <a:t>To get from firm value to equity value, all you  need to do is subtract out </a:t>
            </a:r>
            <a:r>
              <a:rPr lang="en-US" sz="2000" b="1" u="sng" dirty="0"/>
              <a:t>the debt outstanding today</a:t>
            </a:r>
            <a:r>
              <a:rPr lang="en-US" sz="2000" dirty="0"/>
              <a:t>. Not only you </a:t>
            </a:r>
          </a:p>
          <a:p>
            <a:pPr algn="just"/>
            <a:r>
              <a:rPr lang="en-US" sz="2000" dirty="0"/>
              <a:t>should include all debt that you considered as debt in your cost of capital, but also other “overhanging liabilities”, </a:t>
            </a:r>
          </a:p>
          <a:p>
            <a:pPr algn="just"/>
            <a:r>
              <a:rPr lang="en-US" sz="2000" dirty="0"/>
              <a:t>Including under funded pension/ health care obligations &amp; potential liabilities from lawsuits </a:t>
            </a:r>
            <a:r>
              <a:rPr lang="en-US" dirty="0"/>
              <a:t> </a:t>
            </a:r>
          </a:p>
        </p:txBody>
      </p:sp>
    </p:spTree>
    <p:extLst>
      <p:ext uri="{BB962C8B-B14F-4D97-AF65-F5344CB8AC3E}">
        <p14:creationId xmlns:p14="http://schemas.microsoft.com/office/powerpoint/2010/main" val="2425995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922C-52E9-441C-B12B-CE45B786D426}"/>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Equity Valuation</a:t>
            </a:r>
          </a:p>
        </p:txBody>
      </p:sp>
      <p:graphicFrame>
        <p:nvGraphicFramePr>
          <p:cNvPr id="4" name="Content Placeholder 5">
            <a:extLst>
              <a:ext uri="{FF2B5EF4-FFF2-40B4-BE49-F238E27FC236}">
                <a16:creationId xmlns:a16="http://schemas.microsoft.com/office/drawing/2014/main" id="{372945E3-AACB-460F-AF81-158B967F63D1}"/>
              </a:ext>
            </a:extLst>
          </p:cNvPr>
          <p:cNvGraphicFramePr>
            <a:graphicFrameLocks noGrp="1"/>
          </p:cNvGraphicFramePr>
          <p:nvPr>
            <p:ph idx="1"/>
            <p:extLst>
              <p:ext uri="{D42A27DB-BD31-4B8C-83A1-F6EECF244321}">
                <p14:modId xmlns:p14="http://schemas.microsoft.com/office/powerpoint/2010/main" val="1035846419"/>
              </p:ext>
            </p:extLst>
          </p:nvPr>
        </p:nvGraphicFramePr>
        <p:xfrm>
          <a:off x="1281332" y="1604682"/>
          <a:ext cx="9629336" cy="3648636"/>
        </p:xfrm>
        <a:graphic>
          <a:graphicData uri="http://schemas.openxmlformats.org/drawingml/2006/table">
            <a:tbl>
              <a:tblPr firstRow="1" bandRow="1">
                <a:tableStyleId>{5C22544A-7EE6-4342-B048-85BDC9FD1C3A}</a:tableStyleId>
              </a:tblPr>
              <a:tblGrid>
                <a:gridCol w="4814668">
                  <a:extLst>
                    <a:ext uri="{9D8B030D-6E8A-4147-A177-3AD203B41FA5}">
                      <a16:colId xmlns:a16="http://schemas.microsoft.com/office/drawing/2014/main" val="3061700466"/>
                    </a:ext>
                  </a:extLst>
                </a:gridCol>
                <a:gridCol w="4814668">
                  <a:extLst>
                    <a:ext uri="{9D8B030D-6E8A-4147-A177-3AD203B41FA5}">
                      <a16:colId xmlns:a16="http://schemas.microsoft.com/office/drawing/2014/main" val="2231118694"/>
                    </a:ext>
                  </a:extLst>
                </a:gridCol>
              </a:tblGrid>
              <a:tr h="675673">
                <a:tc>
                  <a:txBody>
                    <a:bodyPr/>
                    <a:lstStyle/>
                    <a:p>
                      <a:pPr algn="ctr"/>
                      <a:r>
                        <a:rPr lang="en-US" sz="2400" dirty="0">
                          <a:solidFill>
                            <a:schemeClr val="tx1"/>
                          </a:solidFill>
                        </a:rPr>
                        <a:t>Liabilities</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Assets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9041316"/>
                  </a:ext>
                </a:extLst>
              </a:tr>
              <a:tr h="1216212">
                <a:tc>
                  <a:txBody>
                    <a:bodyPr/>
                    <a:lstStyle/>
                    <a:p>
                      <a:r>
                        <a:rPr lang="en-US" sz="2400" dirty="0"/>
                        <a:t>Equity</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Assets in place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197186986"/>
                  </a:ext>
                </a:extLst>
              </a:tr>
              <a:tr h="1756751">
                <a:tc>
                  <a:txBody>
                    <a:bodyPr/>
                    <a:lstStyle/>
                    <a:p>
                      <a:r>
                        <a:rPr lang="en-US" sz="2400" dirty="0">
                          <a:latin typeface="Times New Roman" panose="02020603050405020304" pitchFamily="18" charset="0"/>
                          <a:cs typeface="Times New Roman" panose="02020603050405020304" pitchFamily="18" charset="0"/>
                        </a:rPr>
                        <a:t>Debt</a:t>
                      </a:r>
                      <a:r>
                        <a:rPr lang="en-US" sz="2400" dirty="0"/>
                        <a:t> </a:t>
                      </a:r>
                    </a:p>
                  </a:txBody>
                  <a:tcPr>
                    <a:lnR w="12700" cap="flat" cmpd="sng" algn="ctr">
                      <a:solidFill>
                        <a:schemeClr val="tx1"/>
                      </a:solidFill>
                      <a:prstDash val="solid"/>
                      <a:round/>
                      <a:headEnd type="none" w="med" len="med"/>
                      <a:tailEnd type="none" w="med" len="med"/>
                    </a:lnR>
                    <a:noFill/>
                  </a:tcPr>
                </a:tc>
                <a:tc>
                  <a:txBody>
                    <a:bodyPr/>
                    <a:lstStyle/>
                    <a:p>
                      <a:r>
                        <a:rPr lang="en-US" sz="2400" dirty="0"/>
                        <a:t>Growth assets</a:t>
                      </a: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74579388"/>
                  </a:ext>
                </a:extLst>
              </a:tr>
            </a:tbl>
          </a:graphicData>
        </a:graphic>
      </p:graphicFrame>
      <p:sp>
        <p:nvSpPr>
          <p:cNvPr id="5" name="Rectangle: Rounded Corners 4">
            <a:extLst>
              <a:ext uri="{FF2B5EF4-FFF2-40B4-BE49-F238E27FC236}">
                <a16:creationId xmlns:a16="http://schemas.microsoft.com/office/drawing/2014/main" id="{597B431D-5CF8-41B2-9078-A1B50845EB62}"/>
              </a:ext>
            </a:extLst>
          </p:cNvPr>
          <p:cNvSpPr/>
          <p:nvPr/>
        </p:nvSpPr>
        <p:spPr>
          <a:xfrm>
            <a:off x="838200" y="4853354"/>
            <a:ext cx="4164037" cy="17584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t>Discount rate reflects only the</a:t>
            </a:r>
          </a:p>
          <a:p>
            <a:pPr algn="just"/>
            <a:r>
              <a:rPr lang="en-US" sz="2000" b="1" dirty="0"/>
              <a:t>cost of raising equity financing</a:t>
            </a:r>
          </a:p>
        </p:txBody>
      </p:sp>
      <p:sp>
        <p:nvSpPr>
          <p:cNvPr id="6" name="Rectangle: Rounded Corners 5">
            <a:extLst>
              <a:ext uri="{FF2B5EF4-FFF2-40B4-BE49-F238E27FC236}">
                <a16:creationId xmlns:a16="http://schemas.microsoft.com/office/drawing/2014/main" id="{5E9F3890-B714-4802-B4C3-4DD80F768741}"/>
              </a:ext>
            </a:extLst>
          </p:cNvPr>
          <p:cNvSpPr/>
          <p:nvPr/>
        </p:nvSpPr>
        <p:spPr>
          <a:xfrm>
            <a:off x="6428935" y="4853354"/>
            <a:ext cx="4164037" cy="17584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t>Cash flows considered are cashflows from assets, after debt payments and after making reinvestments needed for future growth.</a:t>
            </a:r>
          </a:p>
        </p:txBody>
      </p:sp>
    </p:spTree>
    <p:extLst>
      <p:ext uri="{BB962C8B-B14F-4D97-AF65-F5344CB8AC3E}">
        <p14:creationId xmlns:p14="http://schemas.microsoft.com/office/powerpoint/2010/main" val="1958419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54C94-1C92-4453-B235-BF76FECA320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Discounted cashflow valuation: the steps</a:t>
            </a:r>
          </a:p>
        </p:txBody>
      </p:sp>
      <p:sp>
        <p:nvSpPr>
          <p:cNvPr id="3" name="Content Placeholder 2">
            <a:extLst>
              <a:ext uri="{FF2B5EF4-FFF2-40B4-BE49-F238E27FC236}">
                <a16:creationId xmlns:a16="http://schemas.microsoft.com/office/drawing/2014/main" id="{6F3BF8A7-1DBE-43A5-9C8E-C2121E3D75BB}"/>
              </a:ext>
            </a:extLst>
          </p:cNvPr>
          <p:cNvSpPr>
            <a:spLocks noGrp="1"/>
          </p:cNvSpPr>
          <p:nvPr>
            <p:ph idx="1"/>
          </p:nvPr>
        </p:nvSpPr>
        <p:spPr>
          <a:xfrm>
            <a:off x="407963" y="1825625"/>
            <a:ext cx="11338560" cy="4667250"/>
          </a:xfrm>
        </p:spPr>
        <p:txBody>
          <a:bodyPr>
            <a:noAutofit/>
          </a:bodyPr>
          <a:lstStyle/>
          <a:p>
            <a:pPr algn="just"/>
            <a:r>
              <a:rPr lang="en-US" sz="2400" dirty="0">
                <a:latin typeface="Times New Roman" panose="02020603050405020304" pitchFamily="18" charset="0"/>
                <a:cs typeface="Times New Roman" panose="02020603050405020304" pitchFamily="18" charset="0"/>
              </a:rPr>
              <a:t>Estimate the discount rate or rates the use in the valuation. </a:t>
            </a:r>
          </a:p>
          <a:p>
            <a:pPr lvl="1" algn="just"/>
            <a:r>
              <a:rPr lang="en-US" dirty="0">
                <a:latin typeface="Times New Roman" panose="02020603050405020304" pitchFamily="18" charset="0"/>
                <a:cs typeface="Times New Roman" panose="02020603050405020304" pitchFamily="18" charset="0"/>
              </a:rPr>
              <a:t>Discount rate can be either a cost of equity (if doing equity valuation) or cost of capital (if valuing the firm)</a:t>
            </a:r>
          </a:p>
          <a:p>
            <a:pPr lvl="1" algn="just"/>
            <a:r>
              <a:rPr lang="en-US" dirty="0">
                <a:latin typeface="Times New Roman" panose="02020603050405020304" pitchFamily="18" charset="0"/>
                <a:cs typeface="Times New Roman" panose="02020603050405020304" pitchFamily="18" charset="0"/>
              </a:rPr>
              <a:t>Discount rate can be nominal terms or real terms, depending on whether the cashflows are nominal or real.</a:t>
            </a:r>
          </a:p>
          <a:p>
            <a:pPr lvl="1" algn="just"/>
            <a:r>
              <a:rPr lang="en-US" dirty="0">
                <a:latin typeface="Times New Roman" panose="02020603050405020304" pitchFamily="18" charset="0"/>
                <a:cs typeface="Times New Roman" panose="02020603050405020304" pitchFamily="18" charset="0"/>
              </a:rPr>
              <a:t>Discount rate can vary across time, depending on the risk of the firm.</a:t>
            </a:r>
          </a:p>
          <a:p>
            <a:pPr algn="just"/>
            <a:r>
              <a:rPr lang="en-US" sz="2400" dirty="0">
                <a:latin typeface="Times New Roman" panose="02020603050405020304" pitchFamily="18" charset="0"/>
                <a:cs typeface="Times New Roman" panose="02020603050405020304" pitchFamily="18" charset="0"/>
              </a:rPr>
              <a:t>Estimate the current earnings and cashflows on assets, to either equity investors (FCFE) or to all claimholders (FCFF).</a:t>
            </a:r>
          </a:p>
          <a:p>
            <a:pPr algn="just"/>
            <a:r>
              <a:rPr lang="en-US" sz="2400" dirty="0">
                <a:latin typeface="Times New Roman" panose="02020603050405020304" pitchFamily="18" charset="0"/>
                <a:cs typeface="Times New Roman" panose="02020603050405020304" pitchFamily="18" charset="0"/>
              </a:rPr>
              <a:t>Estimate the future earnings and cashflows on the firm being valued, generally by estimating an expected growth rate in earnings.</a:t>
            </a:r>
          </a:p>
          <a:p>
            <a:pPr algn="just"/>
            <a:r>
              <a:rPr lang="en-US" sz="2400" dirty="0">
                <a:latin typeface="Times New Roman" panose="02020603050405020304" pitchFamily="18" charset="0"/>
                <a:cs typeface="Times New Roman" panose="02020603050405020304" pitchFamily="18" charset="0"/>
              </a:rPr>
              <a:t>Estimate when the firm will reach “stable growth” and what characteristics (risk &amp; cashflow) it will have when it does.</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7227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DBB8-718C-4672-AC70-ECF05F10F08B}"/>
              </a:ext>
            </a:extLst>
          </p:cNvPr>
          <p:cNvSpPr>
            <a:spLocks noGrp="1"/>
          </p:cNvSpPr>
          <p:nvPr>
            <p:ph type="title"/>
          </p:nvPr>
        </p:nvSpPr>
        <p:spPr>
          <a:xfrm>
            <a:off x="838200" y="23851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Estimation of cash flow (basic)</a:t>
            </a:r>
          </a:p>
        </p:txBody>
      </p:sp>
      <p:graphicFrame>
        <p:nvGraphicFramePr>
          <p:cNvPr id="4" name="Content Placeholder 3">
            <a:extLst>
              <a:ext uri="{FF2B5EF4-FFF2-40B4-BE49-F238E27FC236}">
                <a16:creationId xmlns:a16="http://schemas.microsoft.com/office/drawing/2014/main" id="{87C80D15-7DBE-4021-910B-9CF7591E583B}"/>
              </a:ext>
            </a:extLst>
          </p:cNvPr>
          <p:cNvGraphicFramePr>
            <a:graphicFrameLocks noGrp="1"/>
          </p:cNvGraphicFramePr>
          <p:nvPr>
            <p:ph idx="1"/>
            <p:extLst>
              <p:ext uri="{D42A27DB-BD31-4B8C-83A1-F6EECF244321}">
                <p14:modId xmlns:p14="http://schemas.microsoft.com/office/powerpoint/2010/main" val="3006283113"/>
              </p:ext>
            </p:extLst>
          </p:nvPr>
        </p:nvGraphicFramePr>
        <p:xfrm>
          <a:off x="838200" y="1261329"/>
          <a:ext cx="10515600" cy="49377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25095349"/>
                    </a:ext>
                  </a:extLst>
                </a:gridCol>
                <a:gridCol w="5257800">
                  <a:extLst>
                    <a:ext uri="{9D8B030D-6E8A-4147-A177-3AD203B41FA5}">
                      <a16:colId xmlns:a16="http://schemas.microsoft.com/office/drawing/2014/main" val="8931403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Firm</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Equity</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0946849"/>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a:t>
                      </a:r>
                    </a:p>
                    <a:p>
                      <a:r>
                        <a:rPr lang="en-US" sz="2400" dirty="0">
                          <a:solidFill>
                            <a:schemeClr val="tx1"/>
                          </a:solidFill>
                          <a:latin typeface="Times New Roman" panose="02020603050405020304" pitchFamily="18" charset="0"/>
                          <a:cs typeface="Times New Roman" panose="02020603050405020304" pitchFamily="18" charset="0"/>
                        </a:rPr>
                        <a:t>EBIT</a:t>
                      </a:r>
                    </a:p>
                    <a:p>
                      <a:r>
                        <a:rPr lang="en-US" sz="2400" u="sng" dirty="0">
                          <a:solidFill>
                            <a:schemeClr val="tx1"/>
                          </a:solidFill>
                          <a:latin typeface="Times New Roman" panose="02020603050405020304" pitchFamily="18" charset="0"/>
                          <a:cs typeface="Times New Roman" panose="02020603050405020304" pitchFamily="18" charset="0"/>
                        </a:rPr>
                        <a:t>- Tax paid</a:t>
                      </a:r>
                    </a:p>
                    <a:p>
                      <a:r>
                        <a:rPr lang="en-US" sz="2400" dirty="0">
                          <a:solidFill>
                            <a:schemeClr val="tx1"/>
                          </a:solidFill>
                          <a:latin typeface="Times New Roman" panose="02020603050405020304" pitchFamily="18" charset="0"/>
                          <a:cs typeface="Times New Roman" panose="02020603050405020304" pitchFamily="18" charset="0"/>
                        </a:rPr>
                        <a:t>NOPAT</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Reinvestments</a:t>
                      </a:r>
                    </a:p>
                    <a:p>
                      <a:r>
                        <a:rPr lang="en-US" sz="2400" u="sng" dirty="0">
                          <a:solidFill>
                            <a:schemeClr val="tx1"/>
                          </a:solidFill>
                          <a:latin typeface="Times New Roman" panose="02020603050405020304" pitchFamily="18" charset="0"/>
                          <a:cs typeface="Times New Roman" panose="02020603050405020304" pitchFamily="18" charset="0"/>
                        </a:rPr>
                        <a:t>FCFF (Free cashflow to films)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a:t>
                      </a:r>
                    </a:p>
                    <a:p>
                      <a:r>
                        <a:rPr lang="en-US" sz="2400" dirty="0">
                          <a:solidFill>
                            <a:schemeClr val="tx1"/>
                          </a:solidFill>
                          <a:latin typeface="Times New Roman" panose="02020603050405020304" pitchFamily="18" charset="0"/>
                          <a:cs typeface="Times New Roman" panose="02020603050405020304" pitchFamily="18" charset="0"/>
                        </a:rPr>
                        <a:t>EBIT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-Interest paid</a:t>
                      </a:r>
                    </a:p>
                    <a:p>
                      <a:pPr marL="0" indent="0">
                        <a:buFontTx/>
                        <a:buNone/>
                      </a:pPr>
                      <a:r>
                        <a:rPr lang="en-US" sz="2400" u="none" dirty="0">
                          <a:solidFill>
                            <a:schemeClr val="tx1"/>
                          </a:solidFill>
                          <a:latin typeface="Times New Roman" panose="02020603050405020304" pitchFamily="18" charset="0"/>
                          <a:cs typeface="Times New Roman" panose="02020603050405020304" pitchFamily="18" charset="0"/>
                        </a:rPr>
                        <a:t>EBT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-Tax</a:t>
                      </a:r>
                    </a:p>
                    <a:p>
                      <a:r>
                        <a:rPr lang="en-US" sz="2400" dirty="0">
                          <a:solidFill>
                            <a:schemeClr val="tx1"/>
                          </a:solidFill>
                          <a:latin typeface="Times New Roman" panose="02020603050405020304" pitchFamily="18" charset="0"/>
                          <a:cs typeface="Times New Roman" panose="02020603050405020304" pitchFamily="18" charset="0"/>
                        </a:rPr>
                        <a:t>PAT</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Reinvestments</a:t>
                      </a:r>
                    </a:p>
                    <a:p>
                      <a:r>
                        <a:rPr lang="en-US" sz="2400" u="none" dirty="0">
                          <a:solidFill>
                            <a:schemeClr val="tx1"/>
                          </a:solidFill>
                          <a:latin typeface="Times New Roman" panose="02020603050405020304" pitchFamily="18" charset="0"/>
                          <a:cs typeface="Times New Roman" panose="02020603050405020304" pitchFamily="18" charset="0"/>
                        </a:rPr>
                        <a:t>(New debt-Old debt)</a:t>
                      </a:r>
                    </a:p>
                    <a:p>
                      <a:r>
                        <a:rPr lang="en-US" sz="2400" u="sng" dirty="0">
                          <a:solidFill>
                            <a:schemeClr val="tx1"/>
                          </a:solidFill>
                          <a:latin typeface="Times New Roman" panose="02020603050405020304" pitchFamily="18" charset="0"/>
                          <a:cs typeface="Times New Roman" panose="02020603050405020304" pitchFamily="18" charset="0"/>
                        </a:rPr>
                        <a:t>FCFE</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78724"/>
                  </a:ext>
                </a:extLst>
              </a:tr>
            </a:tbl>
          </a:graphicData>
        </a:graphic>
      </p:graphicFrame>
      <p:sp>
        <p:nvSpPr>
          <p:cNvPr id="5" name="TextBox 4">
            <a:extLst>
              <a:ext uri="{FF2B5EF4-FFF2-40B4-BE49-F238E27FC236}">
                <a16:creationId xmlns:a16="http://schemas.microsoft.com/office/drawing/2014/main" id="{E3D47B9C-4A06-4DC5-A8FD-CF5876F4C4B3}"/>
              </a:ext>
            </a:extLst>
          </p:cNvPr>
          <p:cNvSpPr txBox="1"/>
          <p:nvPr/>
        </p:nvSpPr>
        <p:spPr>
          <a:xfrm>
            <a:off x="838200" y="5737424"/>
            <a:ext cx="9030235" cy="461665"/>
          </a:xfrm>
          <a:prstGeom prst="rect">
            <a:avLst/>
          </a:prstGeom>
          <a:noFill/>
        </p:spPr>
        <p:txBody>
          <a:bodyPr wrap="square" rtlCol="0">
            <a:spAutoFit/>
          </a:bodyPr>
          <a:lstStyle/>
          <a:p>
            <a:r>
              <a:rPr lang="en-US" sz="2400" b="1" dirty="0"/>
              <a:t>FFFE=FCFF-Interest*(1-tax)+(New debt-Old debt)</a:t>
            </a:r>
          </a:p>
        </p:txBody>
      </p:sp>
    </p:spTree>
    <p:extLst>
      <p:ext uri="{BB962C8B-B14F-4D97-AF65-F5344CB8AC3E}">
        <p14:creationId xmlns:p14="http://schemas.microsoft.com/office/powerpoint/2010/main" val="315243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6B49-7887-4D9B-B5D9-D72C91E2B8E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story of a firm valuation</a:t>
            </a:r>
          </a:p>
        </p:txBody>
      </p:sp>
      <p:sp>
        <p:nvSpPr>
          <p:cNvPr id="3" name="Content Placeholder 2">
            <a:extLst>
              <a:ext uri="{FF2B5EF4-FFF2-40B4-BE49-F238E27FC236}">
                <a16:creationId xmlns:a16="http://schemas.microsoft.com/office/drawing/2014/main" id="{464C2D60-C598-499F-A38B-7D461484E896}"/>
              </a:ext>
            </a:extLst>
          </p:cNvPr>
          <p:cNvSpPr>
            <a:spLocks noGrp="1"/>
          </p:cNvSpPr>
          <p:nvPr>
            <p:ph idx="1"/>
          </p:nvPr>
        </p:nvSpPr>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Firm A has total sales of $5000, which is expected to grow by 10% for the 3 years, and thereafter stable growth rate would be 5% forever. EBIT margin (before depreciation) is 40%. Depreciation is 10% of sales. Capital expenditures equal depreciation plus 10% of the growth in sales to keep the capital intensity constant. Tax rate is 30%. Working capital requirement is 5% of total sales. </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If all investors (both debt and equity) expect to earn 10%, please value the firm? What would be the value of equity if total debt in the firm is $5000 @ 8%? </a:t>
            </a:r>
          </a:p>
        </p:txBody>
      </p:sp>
    </p:spTree>
    <p:extLst>
      <p:ext uri="{BB962C8B-B14F-4D97-AF65-F5344CB8AC3E}">
        <p14:creationId xmlns:p14="http://schemas.microsoft.com/office/powerpoint/2010/main" val="313622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6DD0-65EE-421B-AD9C-D5E37B17A5E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Converting story into numbers: Free cashflow to firm</a:t>
            </a:r>
          </a:p>
        </p:txBody>
      </p:sp>
      <p:graphicFrame>
        <p:nvGraphicFramePr>
          <p:cNvPr id="9" name="Content Placeholder 8">
            <a:extLst>
              <a:ext uri="{FF2B5EF4-FFF2-40B4-BE49-F238E27FC236}">
                <a16:creationId xmlns:a16="http://schemas.microsoft.com/office/drawing/2014/main" id="{3659A8C7-0D65-4585-8D44-71AD2148BDB5}"/>
              </a:ext>
            </a:extLst>
          </p:cNvPr>
          <p:cNvGraphicFramePr>
            <a:graphicFrameLocks noGrp="1"/>
          </p:cNvGraphicFramePr>
          <p:nvPr>
            <p:ph idx="1"/>
            <p:extLst>
              <p:ext uri="{D42A27DB-BD31-4B8C-83A1-F6EECF244321}">
                <p14:modId xmlns:p14="http://schemas.microsoft.com/office/powerpoint/2010/main" val="3646014366"/>
              </p:ext>
            </p:extLst>
          </p:nvPr>
        </p:nvGraphicFramePr>
        <p:xfrm>
          <a:off x="1589649" y="1505243"/>
          <a:ext cx="8792306" cy="4503420"/>
        </p:xfrm>
        <a:graphic>
          <a:graphicData uri="http://schemas.openxmlformats.org/drawingml/2006/table">
            <a:tbl>
              <a:tblPr>
                <a:tableStyleId>{5940675A-B579-460E-94D1-54222C63F5DA}</a:tableStyleId>
              </a:tblPr>
              <a:tblGrid>
                <a:gridCol w="3521042">
                  <a:extLst>
                    <a:ext uri="{9D8B030D-6E8A-4147-A177-3AD203B41FA5}">
                      <a16:colId xmlns:a16="http://schemas.microsoft.com/office/drawing/2014/main" val="721836243"/>
                    </a:ext>
                  </a:extLst>
                </a:gridCol>
                <a:gridCol w="1317816">
                  <a:extLst>
                    <a:ext uri="{9D8B030D-6E8A-4147-A177-3AD203B41FA5}">
                      <a16:colId xmlns:a16="http://schemas.microsoft.com/office/drawing/2014/main" val="2073056651"/>
                    </a:ext>
                  </a:extLst>
                </a:gridCol>
                <a:gridCol w="1317816">
                  <a:extLst>
                    <a:ext uri="{9D8B030D-6E8A-4147-A177-3AD203B41FA5}">
                      <a16:colId xmlns:a16="http://schemas.microsoft.com/office/drawing/2014/main" val="1447771739"/>
                    </a:ext>
                  </a:extLst>
                </a:gridCol>
                <a:gridCol w="1317816">
                  <a:extLst>
                    <a:ext uri="{9D8B030D-6E8A-4147-A177-3AD203B41FA5}">
                      <a16:colId xmlns:a16="http://schemas.microsoft.com/office/drawing/2014/main" val="1122739329"/>
                    </a:ext>
                  </a:extLst>
                </a:gridCol>
                <a:gridCol w="1317816">
                  <a:extLst>
                    <a:ext uri="{9D8B030D-6E8A-4147-A177-3AD203B41FA5}">
                      <a16:colId xmlns:a16="http://schemas.microsoft.com/office/drawing/2014/main" val="2981866530"/>
                    </a:ext>
                  </a:extLst>
                </a:gridCol>
              </a:tblGrid>
              <a:tr h="250574">
                <a:tc>
                  <a:txBody>
                    <a:bodyPr/>
                    <a:lstStyle/>
                    <a:p>
                      <a:pPr algn="l" fontAlgn="b"/>
                      <a:r>
                        <a:rPr lang="en-US" sz="2400" u="none" strike="noStrike" dirty="0">
                          <a:effectLst/>
                        </a:rPr>
                        <a:t> </a:t>
                      </a:r>
                      <a:endParaRPr lang="en-US" sz="24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n-US" sz="2400" b="0" i="0" u="none" strike="noStrike" dirty="0">
                          <a:solidFill>
                            <a:srgbClr val="000000"/>
                          </a:solidFill>
                          <a:effectLst/>
                          <a:latin typeface="Calibri" panose="020F0502020204030204" pitchFamily="34" charset="0"/>
                        </a:rPr>
                        <a:t>Base year</a:t>
                      </a:r>
                    </a:p>
                  </a:txBody>
                  <a:tcPr marL="9525" marR="9525" marT="9525" marB="0" anchor="b"/>
                </a:tc>
                <a:tc>
                  <a:txBody>
                    <a:bodyPr/>
                    <a:lstStyle/>
                    <a:p>
                      <a:pPr algn="ctr" rtl="0" fontAlgn="b"/>
                      <a:r>
                        <a:rPr lang="en-US" sz="2400" u="none" strike="noStrike" dirty="0">
                          <a:effectLst/>
                        </a:rPr>
                        <a:t>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71194924"/>
                  </a:ext>
                </a:extLst>
              </a:tr>
              <a:tr h="250574">
                <a:tc>
                  <a:txBody>
                    <a:bodyPr/>
                    <a:lstStyle/>
                    <a:p>
                      <a:pPr algn="l" rtl="0" fontAlgn="b"/>
                      <a:r>
                        <a:rPr lang="en-US" sz="2400" u="none" strike="noStrike" dirty="0">
                          <a:effectLst/>
                        </a:rPr>
                        <a:t>Sales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5000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5500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6050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6655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24837577"/>
                  </a:ext>
                </a:extLst>
              </a:tr>
              <a:tr h="250574">
                <a:tc>
                  <a:txBody>
                    <a:bodyPr/>
                    <a:lstStyle/>
                    <a:p>
                      <a:pPr algn="l" rtl="0" fontAlgn="b"/>
                      <a:r>
                        <a:rPr lang="en-US" sz="2400" u="none" strike="noStrike" dirty="0">
                          <a:effectLst/>
                        </a:rPr>
                        <a:t>Less COGS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2000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2200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2420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2662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76917243"/>
                  </a:ext>
                </a:extLst>
              </a:tr>
              <a:tr h="250574">
                <a:tc>
                  <a:txBody>
                    <a:bodyPr/>
                    <a:lstStyle/>
                    <a:p>
                      <a:pPr algn="l" rtl="0" fontAlgn="b"/>
                      <a:r>
                        <a:rPr lang="en-US" sz="2400" u="none" strike="noStrike" dirty="0">
                          <a:effectLst/>
                        </a:rPr>
                        <a:t>Less Depreciation</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665.5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8417867"/>
                  </a:ext>
                </a:extLst>
              </a:tr>
              <a:tr h="250574">
                <a:tc>
                  <a:txBody>
                    <a:bodyPr/>
                    <a:lstStyle/>
                    <a:p>
                      <a:pPr algn="l" rtl="0" fontAlgn="b"/>
                      <a:r>
                        <a:rPr lang="en-US" sz="2400" u="none" strike="noStrike" dirty="0">
                          <a:effectLst/>
                        </a:rPr>
                        <a:t>EBIT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2500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2750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3025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3327.5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3101710"/>
                  </a:ext>
                </a:extLst>
              </a:tr>
              <a:tr h="250574">
                <a:tc>
                  <a:txBody>
                    <a:bodyPr/>
                    <a:lstStyle/>
                    <a:p>
                      <a:pPr algn="l" rtl="0" fontAlgn="b"/>
                      <a:r>
                        <a:rPr lang="en-US" sz="2400" u="none" strike="noStrike" dirty="0">
                          <a:effectLst/>
                        </a:rPr>
                        <a:t>Less Tax paid@ 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750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825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907.5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998.25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8427843"/>
                  </a:ext>
                </a:extLst>
              </a:tr>
              <a:tr h="250574">
                <a:tc>
                  <a:txBody>
                    <a:bodyPr/>
                    <a:lstStyle/>
                    <a:p>
                      <a:pPr algn="l" rtl="0" fontAlgn="b"/>
                      <a:r>
                        <a:rPr lang="en-US" sz="2400" u="none" strike="noStrike" dirty="0">
                          <a:effectLst/>
                        </a:rPr>
                        <a:t>NOPAT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1750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1925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2117.5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2329.25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8051616"/>
                  </a:ext>
                </a:extLst>
              </a:tr>
              <a:tr h="250574">
                <a:tc>
                  <a:txBody>
                    <a:bodyPr/>
                    <a:lstStyle/>
                    <a:p>
                      <a:pPr algn="l" rtl="0" fontAlgn="b"/>
                      <a:r>
                        <a:rPr lang="en-US" sz="2400" u="none" strike="noStrike" dirty="0">
                          <a:effectLst/>
                        </a:rPr>
                        <a:t>Add depreciation</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665.5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11611192"/>
                  </a:ext>
                </a:extLst>
              </a:tr>
              <a:tr h="250574">
                <a:tc>
                  <a:txBody>
                    <a:bodyPr/>
                    <a:lstStyle/>
                    <a:p>
                      <a:pPr algn="l" rtl="0" fontAlgn="b"/>
                      <a:r>
                        <a:rPr lang="en-US" sz="2400" u="none" strike="noStrike" dirty="0">
                          <a:effectLst/>
                        </a:rPr>
                        <a:t>Less Capex</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570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627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689.7</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6944940"/>
                  </a:ext>
                </a:extLst>
              </a:tr>
              <a:tr h="250574">
                <a:tc>
                  <a:txBody>
                    <a:bodyPr/>
                    <a:lstStyle/>
                    <a:p>
                      <a:pPr algn="l" rtl="0" fontAlgn="b"/>
                      <a:r>
                        <a:rPr lang="en-US" sz="2400" u="none" strike="noStrike" dirty="0">
                          <a:effectLst/>
                        </a:rPr>
                        <a:t>NWC</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275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302.5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332.75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6526228"/>
                  </a:ext>
                </a:extLst>
              </a:tr>
              <a:tr h="250574">
                <a:tc>
                  <a:txBody>
                    <a:bodyPr/>
                    <a:lstStyle/>
                    <a:p>
                      <a:pPr algn="l" rtl="0" fontAlgn="b"/>
                      <a:r>
                        <a:rPr lang="en-US" sz="2400" u="none" strike="noStrike" dirty="0">
                          <a:effectLst/>
                        </a:rPr>
                        <a:t>Less Change in NWC</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27.5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30.25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49557225"/>
                  </a:ext>
                </a:extLst>
              </a:tr>
              <a:tr h="250574">
                <a:tc>
                  <a:txBody>
                    <a:bodyPr/>
                    <a:lstStyle/>
                    <a:p>
                      <a:pPr algn="l" rtl="0" fontAlgn="b"/>
                      <a:r>
                        <a:rPr lang="en-US" sz="2400" u="none" strike="noStrike" dirty="0">
                          <a:effectLst/>
                        </a:rPr>
                        <a:t>FCFF</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1880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2068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n-US" sz="2400" u="none" strike="noStrike" dirty="0">
                          <a:effectLst/>
                        </a:rPr>
                        <a:t>2274.8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1817876"/>
                  </a:ext>
                </a:extLst>
              </a:tr>
            </a:tbl>
          </a:graphicData>
        </a:graphic>
      </p:graphicFrame>
    </p:spTree>
    <p:extLst>
      <p:ext uri="{BB962C8B-B14F-4D97-AF65-F5344CB8AC3E}">
        <p14:creationId xmlns:p14="http://schemas.microsoft.com/office/powerpoint/2010/main" val="1500938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0B71-BAB7-4395-8DF8-48748E76E95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Story converting into numbers : Firm valuation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D80DC07-1038-4F0E-A077-7813142231F2}"/>
                  </a:ext>
                </a:extLst>
              </p:cNvPr>
              <p:cNvSpPr>
                <a:spLocks noGrp="1"/>
              </p:cNvSpPr>
              <p:nvPr>
                <p:ph idx="1"/>
              </p:nvPr>
            </p:nvSpPr>
            <p:spPr/>
            <p:txBody>
              <a:bodyPr/>
              <a:lstStyle/>
              <a:p>
                <a:r>
                  <a:rPr lang="en-US" dirty="0"/>
                  <a:t>Value of firm for stable growth period </a:t>
                </a:r>
              </a:p>
              <a:p>
                <a:pPr lvl="1"/>
                <a:r>
                  <a:rPr lang="en-US" dirty="0"/>
                  <a:t>(Terminal value)=</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𝐹𝐶𝐹𝐹</m:t>
                        </m:r>
                        <m:r>
                          <a:rPr lang="en-US" b="0" i="1" smtClean="0">
                            <a:latin typeface="Cambria Math" panose="02040503050406030204" pitchFamily="18" charset="0"/>
                          </a:rPr>
                          <m:t>∗(1+</m:t>
                        </m:r>
                        <m:r>
                          <a:rPr lang="en-US" b="0" i="1" smtClean="0">
                            <a:latin typeface="Cambria Math" panose="02040503050406030204" pitchFamily="18" charset="0"/>
                          </a:rPr>
                          <m:t>𝑔𝑟𝑜𝑤𝑡h</m:t>
                        </m:r>
                        <m:r>
                          <a:rPr lang="en-US" b="0" i="1" smtClean="0">
                            <a:latin typeface="Cambria Math" panose="02040503050406030204" pitchFamily="18" charset="0"/>
                          </a:rPr>
                          <m:t>)</m:t>
                        </m:r>
                      </m:num>
                      <m:den>
                        <m:r>
                          <a:rPr lang="en-US" b="0" i="1" smtClean="0">
                            <a:latin typeface="Cambria Math" panose="02040503050406030204" pitchFamily="18" charset="0"/>
                          </a:rPr>
                          <m:t>𝑊𝐴𝐶𝐶</m:t>
                        </m:r>
                        <m:r>
                          <a:rPr lang="en-US" b="0" i="1" smtClean="0">
                            <a:latin typeface="Cambria Math" panose="02040503050406030204" pitchFamily="18" charset="0"/>
                          </a:rPr>
                          <m:t>−</m:t>
                        </m:r>
                        <m:r>
                          <a:rPr lang="en-US" b="0" i="1" smtClean="0">
                            <a:latin typeface="Cambria Math" panose="02040503050406030204" pitchFamily="18" charset="0"/>
                          </a:rPr>
                          <m:t>𝐺𝑟𝑜𝑤𝑡h</m:t>
                        </m:r>
                      </m:den>
                    </m:f>
                  </m:oMath>
                </a14:m>
                <a:endParaRPr lang="en-US" dirty="0"/>
              </a:p>
              <a:p>
                <a:r>
                  <a:rPr lang="en-US" dirty="0"/>
                  <a:t>Value of firm=</a:t>
                </a:r>
                <a14:m>
                  <m:oMath xmlns:m="http://schemas.openxmlformats.org/officeDocument/2006/math">
                    <m:f>
                      <m:fPr>
                        <m:ctrlPr>
                          <a:rPr lang="en-US" sz="2400" i="1" smtClean="0">
                            <a:latin typeface="Cambria Math" panose="02040503050406030204" pitchFamily="18" charset="0"/>
                          </a:rPr>
                        </m:ctrlPr>
                      </m:fPr>
                      <m:num>
                        <m:r>
                          <m:rPr>
                            <m:nor/>
                          </m:rPr>
                          <a:rPr lang="en-US" sz="2400" dirty="0"/>
                          <m:t>1880</m:t>
                        </m:r>
                        <m:r>
                          <m:rPr>
                            <m:nor/>
                          </m:rPr>
                          <a:rPr lang="en-US" sz="2400" dirty="0">
                            <a:solidFill>
                              <a:srgbClr val="000000"/>
                            </a:solidFill>
                            <a:latin typeface="Calibri" panose="020F0502020204030204" pitchFamily="34" charset="0"/>
                          </a:rPr>
                          <m:t> </m:t>
                        </m:r>
                      </m:num>
                      <m:den>
                        <m:r>
                          <a:rPr lang="en-US" sz="2400" b="0" i="1" smtClean="0">
                            <a:latin typeface="Cambria Math" panose="02040503050406030204" pitchFamily="18" charset="0"/>
                          </a:rPr>
                          <m:t>(1+10%)</m:t>
                        </m:r>
                        <m:r>
                          <a:rPr lang="en-US" sz="2400" b="0" i="1" smtClean="0">
                            <a:latin typeface="Cambria Math" panose="02040503050406030204" pitchFamily="18" charset="0"/>
                          </a:rPr>
                          <m:t>^1</m:t>
                        </m:r>
                      </m:den>
                    </m:f>
                    <m:r>
                      <a:rPr lang="en-US" sz="2400" b="0" i="1" smtClean="0">
                        <a:latin typeface="Cambria Math" panose="02040503050406030204" pitchFamily="18" charset="0"/>
                      </a:rPr>
                      <m:t>+</m:t>
                    </m:r>
                  </m:oMath>
                </a14:m>
                <a:r>
                  <a:rPr lang="en-US" sz="2400" dirty="0"/>
                  <a:t> </a:t>
                </a:r>
                <a14:m>
                  <m:oMath xmlns:m="http://schemas.openxmlformats.org/officeDocument/2006/math">
                    <m:f>
                      <m:fPr>
                        <m:ctrlPr>
                          <a:rPr lang="en-US" sz="2400" i="1" smtClean="0">
                            <a:latin typeface="Cambria Math" panose="02040503050406030204" pitchFamily="18" charset="0"/>
                          </a:rPr>
                        </m:ctrlPr>
                      </m:fPr>
                      <m:num>
                        <m:r>
                          <m:rPr>
                            <m:nor/>
                          </m:rPr>
                          <a:rPr lang="en-US" sz="2400" dirty="0"/>
                          <m:t>2068</m:t>
                        </m:r>
                        <m:r>
                          <m:rPr>
                            <m:nor/>
                          </m:rPr>
                          <a:rPr lang="en-US" sz="2400" dirty="0">
                            <a:solidFill>
                              <a:srgbClr val="000000"/>
                            </a:solidFill>
                            <a:latin typeface="Calibri" panose="020F0502020204030204" pitchFamily="34" charset="0"/>
                          </a:rPr>
                          <m:t> </m:t>
                        </m:r>
                      </m:num>
                      <m:den>
                        <m:r>
                          <a:rPr lang="en-US" sz="2400" b="0" i="1" smtClean="0">
                            <a:latin typeface="Cambria Math" panose="02040503050406030204" pitchFamily="18" charset="0"/>
                          </a:rPr>
                          <m:t>(1+10%)^2</m:t>
                        </m:r>
                      </m:den>
                    </m:f>
                  </m:oMath>
                </a14:m>
                <a:r>
                  <a:rPr lang="en-US" sz="2400" dirty="0"/>
                  <a:t>+ </a:t>
                </a:r>
                <a14:m>
                  <m:oMath xmlns:m="http://schemas.openxmlformats.org/officeDocument/2006/math">
                    <m:f>
                      <m:fPr>
                        <m:ctrlPr>
                          <a:rPr lang="en-US" sz="2400" i="1" smtClean="0">
                            <a:latin typeface="Cambria Math" panose="02040503050406030204" pitchFamily="18" charset="0"/>
                          </a:rPr>
                        </m:ctrlPr>
                      </m:fPr>
                      <m:num>
                        <m:r>
                          <m:rPr>
                            <m:nor/>
                          </m:rPr>
                          <a:rPr lang="en-US" sz="2400" dirty="0"/>
                          <m:t>2274.8</m:t>
                        </m:r>
                        <m:r>
                          <m:rPr>
                            <m:nor/>
                          </m:rPr>
                          <a:rPr lang="en-US" sz="2400" dirty="0">
                            <a:solidFill>
                              <a:srgbClr val="000000"/>
                            </a:solidFill>
                            <a:latin typeface="Calibri" panose="020F0502020204030204" pitchFamily="34" charset="0"/>
                          </a:rPr>
                          <m:t> </m:t>
                        </m:r>
                      </m:num>
                      <m:den>
                        <m:r>
                          <a:rPr lang="en-US" sz="2400" b="0" i="1" smtClean="0">
                            <a:latin typeface="Cambria Math" panose="02040503050406030204" pitchFamily="18" charset="0"/>
                          </a:rPr>
                          <m:t>(1+10%)^3</m:t>
                        </m:r>
                      </m:den>
                    </m:f>
                    <m:r>
                      <a:rPr lang="en-US" sz="2400" b="0" i="1" smtClean="0">
                        <a:latin typeface="Cambria Math" panose="02040503050406030204" pitchFamily="18" charset="0"/>
                      </a:rPr>
                      <m:t>+</m:t>
                    </m:r>
                  </m:oMath>
                </a14:m>
                <a:r>
                  <a:rPr lang="en-US" sz="2400" dirty="0"/>
                  <a:t> </a:t>
                </a:r>
                <a14:m>
                  <m:oMath xmlns:m="http://schemas.openxmlformats.org/officeDocument/2006/math">
                    <m:f>
                      <m:fPr>
                        <m:ctrlPr>
                          <a:rPr lang="en-US" sz="2400" i="1" smtClean="0">
                            <a:latin typeface="Cambria Math" panose="02040503050406030204" pitchFamily="18" charset="0"/>
                          </a:rPr>
                        </m:ctrlPr>
                      </m:fPr>
                      <m:num>
                        <m:r>
                          <m:rPr>
                            <m:nor/>
                          </m:rPr>
                          <a:rPr lang="en-US" sz="2400" dirty="0"/>
                          <m:t>2274.8</m:t>
                        </m:r>
                        <m:r>
                          <m:rPr>
                            <m:nor/>
                          </m:rPr>
                          <a:rPr lang="en-US" sz="2400" b="0" i="0" dirty="0" smtClean="0"/>
                          <m:t>∗(1+5%)</m:t>
                        </m:r>
                        <m:r>
                          <m:rPr>
                            <m:nor/>
                          </m:rPr>
                          <a:rPr lang="en-US" sz="2400" dirty="0">
                            <a:solidFill>
                              <a:srgbClr val="000000"/>
                            </a:solidFill>
                            <a:latin typeface="Calibri" panose="020F0502020204030204" pitchFamily="34" charset="0"/>
                          </a:rPr>
                          <m:t> </m:t>
                        </m:r>
                      </m:num>
                      <m:den>
                        <m:r>
                          <a:rPr lang="en-US" sz="2400" b="0" i="1" dirty="0" smtClean="0">
                            <a:solidFill>
                              <a:srgbClr val="000000"/>
                            </a:solidFill>
                            <a:latin typeface="Cambria Math" panose="02040503050406030204" pitchFamily="18" charset="0"/>
                          </a:rPr>
                          <m:t>(10%−5%)</m:t>
                        </m:r>
                      </m:den>
                    </m:f>
                    <m:r>
                      <a:rPr lang="en-US" sz="2400" b="0" i="1" smtClean="0">
                        <a:latin typeface="Cambria Math" panose="02040503050406030204" pitchFamily="18" charset="0"/>
                      </a:rPr>
                      <m:t>𝑋</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(1.1)^3</m:t>
                        </m:r>
                      </m:den>
                    </m:f>
                  </m:oMath>
                </a14:m>
                <a:endParaRPr lang="en-US" dirty="0"/>
              </a:p>
              <a:p>
                <a:r>
                  <a:rPr lang="en-US" dirty="0"/>
                  <a:t>= Rs 41018.18 </a:t>
                </a:r>
              </a:p>
              <a:p>
                <a:r>
                  <a:rPr lang="en-US" dirty="0"/>
                  <a:t>Equity  value= 41018.18-5000=Rs 36018.18 </a:t>
                </a:r>
              </a:p>
              <a:p>
                <a:r>
                  <a:rPr lang="en-US" dirty="0"/>
                  <a:t>Value of firm=Present value of cashflows for high-growth period + Present value of cashflows for stable-growth period</a:t>
                </a:r>
              </a:p>
            </p:txBody>
          </p:sp>
        </mc:Choice>
        <mc:Fallback>
          <p:sp>
            <p:nvSpPr>
              <p:cNvPr id="3" name="Content Placeholder 2">
                <a:extLst>
                  <a:ext uri="{FF2B5EF4-FFF2-40B4-BE49-F238E27FC236}">
                    <a16:creationId xmlns:a16="http://schemas.microsoft.com/office/drawing/2014/main" id="{3D80DC07-1038-4F0E-A077-7813142231F2}"/>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3459919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C7776-1D5D-49B7-ACFA-FD73C202783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Principles of valuation </a:t>
            </a:r>
          </a:p>
        </p:txBody>
      </p:sp>
      <p:sp>
        <p:nvSpPr>
          <p:cNvPr id="3" name="Content Placeholder 2">
            <a:extLst>
              <a:ext uri="{FF2B5EF4-FFF2-40B4-BE49-F238E27FC236}">
                <a16:creationId xmlns:a16="http://schemas.microsoft.com/office/drawing/2014/main" id="{EE03AF90-FA72-4B3A-BCAC-9F64E65BE971}"/>
              </a:ext>
            </a:extLst>
          </p:cNvPr>
          <p:cNvSpPr>
            <a:spLocks noGrp="1"/>
          </p:cNvSpPr>
          <p:nvPr>
            <p:ph idx="1"/>
          </p:nvPr>
        </p:nvSpPr>
        <p:spPr>
          <a:xfrm>
            <a:off x="838200" y="1825625"/>
            <a:ext cx="10515600" cy="4898732"/>
          </a:xfrm>
        </p:spPr>
        <p:txBody>
          <a:bodyPr>
            <a:normAutofit/>
          </a:bodyPr>
          <a:lstStyle/>
          <a:p>
            <a:pPr algn="just"/>
            <a:r>
              <a:rPr lang="en-US" sz="2400" dirty="0">
                <a:latin typeface="Times New Roman" panose="02020603050405020304" pitchFamily="18" charset="0"/>
                <a:cs typeface="Times New Roman" panose="02020603050405020304" pitchFamily="18" charset="0"/>
              </a:rPr>
              <a:t>Companies create value by investing capital from investors to generate future cash flows at </a:t>
            </a:r>
            <a:r>
              <a:rPr lang="en-US" sz="2400" u="sng" dirty="0">
                <a:latin typeface="Times New Roman" panose="02020603050405020304" pitchFamily="18" charset="0"/>
                <a:cs typeface="Times New Roman" panose="02020603050405020304" pitchFamily="18" charset="0"/>
              </a:rPr>
              <a:t>rate of return exceeding the cost of that capital</a:t>
            </a:r>
            <a:r>
              <a:rPr lang="en-US" sz="2400" dirty="0">
                <a:latin typeface="Times New Roman" panose="02020603050405020304" pitchFamily="18" charset="0"/>
                <a:cs typeface="Times New Roman" panose="02020603050405020304" pitchFamily="18" charset="0"/>
              </a:rPr>
              <a:t>. (Combination of growth and ROIC drives value).</a:t>
            </a:r>
          </a:p>
          <a:p>
            <a:pPr algn="just"/>
            <a:r>
              <a:rPr lang="en-US" sz="2400" dirty="0">
                <a:latin typeface="Times New Roman" panose="02020603050405020304" pitchFamily="18" charset="0"/>
                <a:cs typeface="Times New Roman" panose="02020603050405020304" pitchFamily="18" charset="0"/>
              </a:rPr>
              <a:t>Value is created for shareholders when companies generate higher cashflows, not by rearranging investors’ claims on those cash flows.</a:t>
            </a:r>
          </a:p>
          <a:p>
            <a:pPr lvl="1"/>
            <a:r>
              <a:rPr lang="en-US" dirty="0">
                <a:latin typeface="Times New Roman" panose="02020603050405020304" pitchFamily="18" charset="0"/>
                <a:cs typeface="Times New Roman" panose="02020603050405020304" pitchFamily="18" charset="0"/>
              </a:rPr>
              <a:t>When a firm substitutes debt for equity or issues debt to repurchase shares, it changes the ownership of claims to its cash flows. However, it doesn’t change the total available cashflows.</a:t>
            </a:r>
          </a:p>
          <a:p>
            <a:pPr algn="just"/>
            <a:r>
              <a:rPr lang="en-US" sz="2400" dirty="0">
                <a:latin typeface="Times New Roman" panose="02020603050405020304" pitchFamily="18" charset="0"/>
                <a:cs typeface="Times New Roman" panose="02020603050405020304" pitchFamily="18" charset="0"/>
              </a:rPr>
              <a:t>A company’s performance in the stock market is driven by changes in the stock market’s expectations, not just the company’s actual performance . </a:t>
            </a:r>
          </a:p>
          <a:p>
            <a:pPr algn="just"/>
            <a:r>
              <a:rPr lang="en-US" sz="2400" dirty="0">
                <a:latin typeface="Times New Roman" panose="02020603050405020304" pitchFamily="18" charset="0"/>
                <a:cs typeface="Times New Roman" panose="02020603050405020304" pitchFamily="18" charset="0"/>
              </a:rPr>
              <a:t>The value of a business depends on who is managing it and what strategy they pursue.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2660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A8C09-EB78-4380-8C11-2FF358E6B10E}"/>
              </a:ext>
            </a:extLst>
          </p:cNvPr>
          <p:cNvSpPr>
            <a:spLocks noGrp="1"/>
          </p:cNvSpPr>
          <p:nvPr>
            <p:ph type="title"/>
          </p:nvPr>
        </p:nvSpPr>
        <p:spPr>
          <a:xfrm>
            <a:off x="202096" y="70816"/>
            <a:ext cx="10515600" cy="1325563"/>
          </a:xfrm>
        </p:spPr>
        <p:txBody>
          <a:bodyPr>
            <a:normAutofit/>
          </a:bodyPr>
          <a:lstStyle/>
          <a:p>
            <a:pPr algn="ctr"/>
            <a:r>
              <a:rPr lang="en-US" sz="3200" dirty="0">
                <a:latin typeface="Times New Roman" panose="02020603050405020304" pitchFamily="18" charset="0"/>
                <a:cs typeface="Times New Roman" panose="02020603050405020304" pitchFamily="18" charset="0"/>
              </a:rPr>
              <a:t>Road map</a:t>
            </a:r>
          </a:p>
        </p:txBody>
      </p:sp>
      <p:sp>
        <p:nvSpPr>
          <p:cNvPr id="4" name="Rectangle 3">
            <a:extLst>
              <a:ext uri="{FF2B5EF4-FFF2-40B4-BE49-F238E27FC236}">
                <a16:creationId xmlns:a16="http://schemas.microsoft.com/office/drawing/2014/main" id="{6CF7BD89-7D02-4512-90EC-7F8893147249}"/>
              </a:ext>
            </a:extLst>
          </p:cNvPr>
          <p:cNvSpPr/>
          <p:nvPr/>
        </p:nvSpPr>
        <p:spPr>
          <a:xfrm>
            <a:off x="1928184" y="1118083"/>
            <a:ext cx="9425609" cy="5565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Step 1: Develop a story for the business you are valuing </a:t>
            </a:r>
          </a:p>
          <a:p>
            <a:pPr algn="ctr"/>
            <a:r>
              <a:rPr lang="en-US" dirty="0">
                <a:latin typeface="Times New Roman" panose="02020603050405020304" pitchFamily="18" charset="0"/>
                <a:cs typeface="Times New Roman" panose="02020603050405020304" pitchFamily="18" charset="0"/>
              </a:rPr>
              <a:t>In a story, you tell how you see the business evolving over time</a:t>
            </a:r>
          </a:p>
        </p:txBody>
      </p:sp>
      <p:sp>
        <p:nvSpPr>
          <p:cNvPr id="7" name="Rectangle 6">
            <a:extLst>
              <a:ext uri="{FF2B5EF4-FFF2-40B4-BE49-F238E27FC236}">
                <a16:creationId xmlns:a16="http://schemas.microsoft.com/office/drawing/2014/main" id="{03BE66CE-8656-4754-B23F-30C22CD9A232}"/>
              </a:ext>
            </a:extLst>
          </p:cNvPr>
          <p:cNvSpPr/>
          <p:nvPr/>
        </p:nvSpPr>
        <p:spPr>
          <a:xfrm>
            <a:off x="1928182" y="4905615"/>
            <a:ext cx="9425609" cy="7984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Step 4: Connect the drivers of value to a valuation.</a:t>
            </a:r>
          </a:p>
          <a:p>
            <a:pPr algn="ctr"/>
            <a:r>
              <a:rPr lang="en-US" dirty="0">
                <a:latin typeface="Times New Roman" panose="02020603050405020304" pitchFamily="18" charset="0"/>
                <a:cs typeface="Times New Roman" panose="02020603050405020304" pitchFamily="18" charset="0"/>
              </a:rPr>
              <a:t>Create an intrinsic valuation model that connects the inputs to an end-value in the business.</a:t>
            </a:r>
          </a:p>
        </p:txBody>
      </p:sp>
      <p:sp>
        <p:nvSpPr>
          <p:cNvPr id="8" name="Rectangle 7">
            <a:extLst>
              <a:ext uri="{FF2B5EF4-FFF2-40B4-BE49-F238E27FC236}">
                <a16:creationId xmlns:a16="http://schemas.microsoft.com/office/drawing/2014/main" id="{19366974-489C-4B7D-8B14-3F282E153073}"/>
              </a:ext>
            </a:extLst>
          </p:cNvPr>
          <p:cNvSpPr/>
          <p:nvPr/>
        </p:nvSpPr>
        <p:spPr>
          <a:xfrm>
            <a:off x="1928184" y="2920446"/>
            <a:ext cx="9425609" cy="18553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Step 3:Convert the narrative into drivers of value.</a:t>
            </a:r>
          </a:p>
          <a:p>
            <a:pPr algn="ctr"/>
            <a:r>
              <a:rPr lang="en-US" dirty="0">
                <a:latin typeface="Times New Roman" panose="02020603050405020304" pitchFamily="18" charset="0"/>
                <a:cs typeface="Times New Roman" panose="02020603050405020304" pitchFamily="18" charset="0"/>
              </a:rPr>
              <a:t>Take the narrative apart and look at how you will translate it into valuation inputs, starting with potential market size and moving on to cash flows and risk. By the time you are done, each part of the narrative should have a place in your numbers, and each number should be backed</a:t>
            </a:r>
          </a:p>
          <a:p>
            <a:pPr algn="ctr"/>
            <a:r>
              <a:rPr lang="en-US" dirty="0">
                <a:latin typeface="Times New Roman" panose="02020603050405020304" pitchFamily="18" charset="0"/>
                <a:cs typeface="Times New Roman" panose="02020603050405020304" pitchFamily="18" charset="0"/>
              </a:rPr>
              <a:t>up with a portion of your story.</a:t>
            </a:r>
          </a:p>
        </p:txBody>
      </p:sp>
      <p:sp>
        <p:nvSpPr>
          <p:cNvPr id="10" name="Rectangle 9">
            <a:extLst>
              <a:ext uri="{FF2B5EF4-FFF2-40B4-BE49-F238E27FC236}">
                <a16:creationId xmlns:a16="http://schemas.microsoft.com/office/drawing/2014/main" id="{3464A9E6-E580-4696-80B4-C5E9F1DCAB19}"/>
              </a:ext>
            </a:extLst>
          </p:cNvPr>
          <p:cNvSpPr/>
          <p:nvPr/>
        </p:nvSpPr>
        <p:spPr>
          <a:xfrm>
            <a:off x="1928184" y="1947659"/>
            <a:ext cx="9425609" cy="7984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Step 2: Test the narrative to see if it is possible, plausible, and probable.</a:t>
            </a:r>
          </a:p>
          <a:p>
            <a:pPr algn="ctr"/>
            <a:r>
              <a:rPr lang="en-US" dirty="0">
                <a:latin typeface="Times New Roman" panose="02020603050405020304" pitchFamily="18" charset="0"/>
                <a:cs typeface="Times New Roman" panose="02020603050405020304" pitchFamily="18" charset="0"/>
              </a:rPr>
              <a:t>There are lots of possible story, not all of them are plausible, and only a few of them are probable </a:t>
            </a:r>
          </a:p>
        </p:txBody>
      </p:sp>
      <p:sp>
        <p:nvSpPr>
          <p:cNvPr id="11" name="Rectangle 10">
            <a:extLst>
              <a:ext uri="{FF2B5EF4-FFF2-40B4-BE49-F238E27FC236}">
                <a16:creationId xmlns:a16="http://schemas.microsoft.com/office/drawing/2014/main" id="{C7D283BB-CD7E-4385-813B-405ED2028507}"/>
              </a:ext>
            </a:extLst>
          </p:cNvPr>
          <p:cNvSpPr/>
          <p:nvPr/>
        </p:nvSpPr>
        <p:spPr>
          <a:xfrm>
            <a:off x="1928183" y="5833924"/>
            <a:ext cx="9425609" cy="93766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imes New Roman" panose="02020603050405020304" pitchFamily="18" charset="0"/>
                <a:cs typeface="Times New Roman" panose="02020603050405020304" pitchFamily="18" charset="0"/>
              </a:rPr>
              <a:t>Step 5: Keep the feedback loop open.</a:t>
            </a:r>
          </a:p>
          <a:p>
            <a:pPr algn="ctr"/>
            <a:r>
              <a:rPr lang="en-US" dirty="0">
                <a:latin typeface="Times New Roman" panose="02020603050405020304" pitchFamily="18" charset="0"/>
                <a:cs typeface="Times New Roman" panose="02020603050405020304" pitchFamily="18" charset="0"/>
              </a:rPr>
              <a:t>Listen to people who know the business better than you do and use their suggestions to fine-tune your narrative and perhaps even alter it. Work out the effects on value of alternative narratives for the company.</a:t>
            </a:r>
          </a:p>
        </p:txBody>
      </p:sp>
    </p:spTree>
    <p:extLst>
      <p:ext uri="{BB962C8B-B14F-4D97-AF65-F5344CB8AC3E}">
        <p14:creationId xmlns:p14="http://schemas.microsoft.com/office/powerpoint/2010/main" val="138071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552E5-42D6-47DD-88B5-FB6C87C8CE7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Same ingredients, different approaches</a:t>
            </a:r>
          </a:p>
        </p:txBody>
      </p:sp>
      <p:graphicFrame>
        <p:nvGraphicFramePr>
          <p:cNvPr id="5" name="Table 4">
            <a:extLst>
              <a:ext uri="{FF2B5EF4-FFF2-40B4-BE49-F238E27FC236}">
                <a16:creationId xmlns:a16="http://schemas.microsoft.com/office/drawing/2014/main" id="{C22327D3-8B0E-4891-AF3A-20DF54C0EF4E}"/>
              </a:ext>
            </a:extLst>
          </p:cNvPr>
          <p:cNvGraphicFramePr>
            <a:graphicFrameLocks noGrp="1"/>
          </p:cNvGraphicFramePr>
          <p:nvPr/>
        </p:nvGraphicFramePr>
        <p:xfrm>
          <a:off x="1130850" y="1938866"/>
          <a:ext cx="10061118" cy="4419600"/>
        </p:xfrm>
        <a:graphic>
          <a:graphicData uri="http://schemas.openxmlformats.org/drawingml/2006/table">
            <a:tbl>
              <a:tblPr firstRow="1" bandRow="1">
                <a:tableStyleId>{5940675A-B579-460E-94D1-54222C63F5DA}</a:tableStyleId>
              </a:tblPr>
              <a:tblGrid>
                <a:gridCol w="2083308">
                  <a:extLst>
                    <a:ext uri="{9D8B030D-6E8A-4147-A177-3AD203B41FA5}">
                      <a16:colId xmlns:a16="http://schemas.microsoft.com/office/drawing/2014/main" val="1560432070"/>
                    </a:ext>
                  </a:extLst>
                </a:gridCol>
                <a:gridCol w="2659270">
                  <a:extLst>
                    <a:ext uri="{9D8B030D-6E8A-4147-A177-3AD203B41FA5}">
                      <a16:colId xmlns:a16="http://schemas.microsoft.com/office/drawing/2014/main" val="2285060600"/>
                    </a:ext>
                  </a:extLst>
                </a:gridCol>
                <a:gridCol w="2659270">
                  <a:extLst>
                    <a:ext uri="{9D8B030D-6E8A-4147-A177-3AD203B41FA5}">
                      <a16:colId xmlns:a16="http://schemas.microsoft.com/office/drawing/2014/main" val="1708508441"/>
                    </a:ext>
                  </a:extLst>
                </a:gridCol>
                <a:gridCol w="2659270">
                  <a:extLst>
                    <a:ext uri="{9D8B030D-6E8A-4147-A177-3AD203B41FA5}">
                      <a16:colId xmlns:a16="http://schemas.microsoft.com/office/drawing/2014/main" val="347601179"/>
                    </a:ext>
                  </a:extLst>
                </a:gridCol>
              </a:tblGrid>
              <a:tr h="370840">
                <a:tc>
                  <a:txBody>
                    <a:bodyPr/>
                    <a:lstStyle/>
                    <a:p>
                      <a:pPr algn="l"/>
                      <a:r>
                        <a:rPr lang="en-US" sz="2000" b="1" dirty="0">
                          <a:latin typeface="Times New Roman" panose="02020603050405020304" pitchFamily="18" charset="0"/>
                          <a:cs typeface="Times New Roman" panose="02020603050405020304" pitchFamily="18" charset="0"/>
                        </a:rPr>
                        <a:t>Inputs</a:t>
                      </a:r>
                    </a:p>
                  </a:txBody>
                  <a:tcPr/>
                </a:tc>
                <a:tc>
                  <a:txBody>
                    <a:bodyPr/>
                    <a:lstStyle/>
                    <a:p>
                      <a:pPr algn="ctr"/>
                      <a:r>
                        <a:rPr lang="en-US" sz="2000" b="1" dirty="0">
                          <a:latin typeface="Times New Roman" panose="02020603050405020304" pitchFamily="18" charset="0"/>
                          <a:cs typeface="Times New Roman" panose="02020603050405020304" pitchFamily="18" charset="0"/>
                        </a:rPr>
                        <a:t>Dividend Discount Model</a:t>
                      </a:r>
                    </a:p>
                  </a:txBody>
                  <a:tcPr/>
                </a:tc>
                <a:tc>
                  <a:txBody>
                    <a:bodyPr/>
                    <a:lstStyle/>
                    <a:p>
                      <a:pPr algn="ctr"/>
                      <a:r>
                        <a:rPr lang="en-US" sz="2000" b="1" dirty="0">
                          <a:latin typeface="Times New Roman" panose="02020603050405020304" pitchFamily="18" charset="0"/>
                          <a:cs typeface="Times New Roman" panose="02020603050405020304" pitchFamily="18" charset="0"/>
                        </a:rPr>
                        <a:t>FCFE (Potential dividend) discount model</a:t>
                      </a:r>
                    </a:p>
                  </a:txBody>
                  <a:tcPr/>
                </a:tc>
                <a:tc>
                  <a:txBody>
                    <a:bodyPr/>
                    <a:lstStyle/>
                    <a:p>
                      <a:pPr algn="ctr"/>
                      <a:r>
                        <a:rPr lang="en-US" sz="2000" b="1" dirty="0">
                          <a:latin typeface="Times New Roman" panose="02020603050405020304" pitchFamily="18" charset="0"/>
                          <a:cs typeface="Times New Roman" panose="02020603050405020304" pitchFamily="18" charset="0"/>
                        </a:rPr>
                        <a:t>FCFF (firm) valuation model</a:t>
                      </a:r>
                    </a:p>
                  </a:txBody>
                  <a:tcPr/>
                </a:tc>
                <a:extLst>
                  <a:ext uri="{0D108BD9-81ED-4DB2-BD59-A6C34878D82A}">
                    <a16:rowId xmlns:a16="http://schemas.microsoft.com/office/drawing/2014/main" val="240873967"/>
                  </a:ext>
                </a:extLst>
              </a:tr>
              <a:tr h="370840">
                <a:tc>
                  <a:txBody>
                    <a:bodyPr/>
                    <a:lstStyle/>
                    <a:p>
                      <a:pPr algn="l"/>
                      <a:r>
                        <a:rPr lang="en-US" sz="2000" b="1" dirty="0">
                          <a:latin typeface="Times New Roman" panose="02020603050405020304" pitchFamily="18" charset="0"/>
                          <a:cs typeface="Times New Roman" panose="02020603050405020304" pitchFamily="18" charset="0"/>
                        </a:rPr>
                        <a:t>Cash flow </a:t>
                      </a:r>
                    </a:p>
                  </a:txBody>
                  <a:tcPr/>
                </a:tc>
                <a:tc>
                  <a:txBody>
                    <a:bodyPr/>
                    <a:lstStyle/>
                    <a:p>
                      <a:pPr algn="ctr"/>
                      <a:r>
                        <a:rPr lang="en-US" sz="2000" dirty="0">
                          <a:latin typeface="Times New Roman" panose="02020603050405020304" pitchFamily="18" charset="0"/>
                          <a:cs typeface="Times New Roman" panose="02020603050405020304" pitchFamily="18" charset="0"/>
                        </a:rPr>
                        <a:t>Dividend</a:t>
                      </a:r>
                    </a:p>
                  </a:txBody>
                  <a:tcPr/>
                </a:tc>
                <a:tc>
                  <a:txBody>
                    <a:bodyPr/>
                    <a:lstStyle/>
                    <a:p>
                      <a:pPr algn="ctr"/>
                      <a:r>
                        <a:rPr lang="en-US" sz="2000" dirty="0">
                          <a:latin typeface="Times New Roman" panose="02020603050405020304" pitchFamily="18" charset="0"/>
                          <a:cs typeface="Times New Roman" panose="02020603050405020304" pitchFamily="18" charset="0"/>
                        </a:rPr>
                        <a:t>Potential dividends = FCFE = Cash flows after taxes, reinvestment needs and debt cash flows</a:t>
                      </a:r>
                    </a:p>
                  </a:txBody>
                  <a:tcPr/>
                </a:tc>
                <a:tc>
                  <a:txBody>
                    <a:bodyPr/>
                    <a:lstStyle/>
                    <a:p>
                      <a:pPr algn="ctr"/>
                      <a:r>
                        <a:rPr lang="en-US" sz="2000" dirty="0">
                          <a:latin typeface="Times New Roman" panose="02020603050405020304" pitchFamily="18" charset="0"/>
                          <a:cs typeface="Times New Roman" panose="02020603050405020304" pitchFamily="18" charset="0"/>
                        </a:rPr>
                        <a:t>FCFF = Cash flows before debt payments but after reinvestment needs and taxes.</a:t>
                      </a:r>
                    </a:p>
                  </a:txBody>
                  <a:tcPr/>
                </a:tc>
                <a:extLst>
                  <a:ext uri="{0D108BD9-81ED-4DB2-BD59-A6C34878D82A}">
                    <a16:rowId xmlns:a16="http://schemas.microsoft.com/office/drawing/2014/main" val="2795671029"/>
                  </a:ext>
                </a:extLst>
              </a:tr>
              <a:tr h="370840">
                <a:tc>
                  <a:txBody>
                    <a:bodyPr/>
                    <a:lstStyle/>
                    <a:p>
                      <a:pPr algn="l"/>
                      <a:r>
                        <a:rPr lang="en-US" sz="2000" b="1" dirty="0">
                          <a:latin typeface="Times New Roman" panose="02020603050405020304" pitchFamily="18" charset="0"/>
                          <a:cs typeface="Times New Roman" panose="02020603050405020304" pitchFamily="18" charset="0"/>
                        </a:rPr>
                        <a:t>Expected growth</a:t>
                      </a:r>
                    </a:p>
                  </a:txBody>
                  <a:tcPr/>
                </a:tc>
                <a:tc>
                  <a:txBody>
                    <a:bodyPr/>
                    <a:lstStyle/>
                    <a:p>
                      <a:pPr algn="ctr"/>
                      <a:r>
                        <a:rPr lang="en-US" sz="2000" dirty="0">
                          <a:latin typeface="Times New Roman" panose="02020603050405020304" pitchFamily="18" charset="0"/>
                          <a:cs typeface="Times New Roman" panose="02020603050405020304" pitchFamily="18" charset="0"/>
                        </a:rPr>
                        <a:t>In equity income and dividends </a:t>
                      </a:r>
                    </a:p>
                  </a:txBody>
                  <a:tcPr/>
                </a:tc>
                <a:tc>
                  <a:txBody>
                    <a:bodyPr/>
                    <a:lstStyle/>
                    <a:p>
                      <a:pPr algn="ctr"/>
                      <a:r>
                        <a:rPr lang="en-US" sz="2000" dirty="0">
                          <a:latin typeface="Times New Roman" panose="02020603050405020304" pitchFamily="18" charset="0"/>
                          <a:cs typeface="Times New Roman" panose="02020603050405020304" pitchFamily="18" charset="0"/>
                        </a:rPr>
                        <a:t>In equity income and FCFE</a:t>
                      </a:r>
                    </a:p>
                  </a:txBody>
                  <a:tcPr/>
                </a:tc>
                <a:tc>
                  <a:txBody>
                    <a:bodyPr/>
                    <a:lstStyle/>
                    <a:p>
                      <a:pPr algn="ctr"/>
                      <a:r>
                        <a:rPr lang="en-US" sz="2000" dirty="0">
                          <a:latin typeface="Times New Roman" panose="02020603050405020304" pitchFamily="18" charset="0"/>
                          <a:cs typeface="Times New Roman" panose="02020603050405020304" pitchFamily="18" charset="0"/>
                        </a:rPr>
                        <a:t>In operating income and FCFF</a:t>
                      </a:r>
                    </a:p>
                  </a:txBody>
                  <a:tcPr/>
                </a:tc>
                <a:extLst>
                  <a:ext uri="{0D108BD9-81ED-4DB2-BD59-A6C34878D82A}">
                    <a16:rowId xmlns:a16="http://schemas.microsoft.com/office/drawing/2014/main" val="4133460608"/>
                  </a:ext>
                </a:extLst>
              </a:tr>
              <a:tr h="370840">
                <a:tc>
                  <a:txBody>
                    <a:bodyPr/>
                    <a:lstStyle/>
                    <a:p>
                      <a:pPr algn="l"/>
                      <a:r>
                        <a:rPr lang="en-US" sz="2000" b="1" dirty="0">
                          <a:latin typeface="Times New Roman" panose="02020603050405020304" pitchFamily="18" charset="0"/>
                          <a:cs typeface="Times New Roman" panose="02020603050405020304" pitchFamily="18" charset="0"/>
                        </a:rPr>
                        <a:t>Discount rate</a:t>
                      </a:r>
                    </a:p>
                  </a:txBody>
                  <a:tcPr/>
                </a:tc>
                <a:tc>
                  <a:txBody>
                    <a:bodyPr/>
                    <a:lstStyle/>
                    <a:p>
                      <a:pPr algn="ctr"/>
                      <a:r>
                        <a:rPr lang="en-US" sz="2000" dirty="0">
                          <a:latin typeface="Times New Roman" panose="02020603050405020304" pitchFamily="18" charset="0"/>
                          <a:cs typeface="Times New Roman" panose="02020603050405020304" pitchFamily="18" charset="0"/>
                        </a:rPr>
                        <a:t>Cost of equity</a:t>
                      </a:r>
                    </a:p>
                  </a:txBody>
                  <a:tcPr/>
                </a:tc>
                <a:tc>
                  <a:txBody>
                    <a:bodyPr/>
                    <a:lstStyle/>
                    <a:p>
                      <a:pPr algn="ctr"/>
                      <a:r>
                        <a:rPr lang="en-US" sz="2000" dirty="0">
                          <a:latin typeface="Times New Roman" panose="02020603050405020304" pitchFamily="18" charset="0"/>
                          <a:cs typeface="Times New Roman" panose="02020603050405020304" pitchFamily="18" charset="0"/>
                        </a:rPr>
                        <a:t>Cost of equity</a:t>
                      </a:r>
                    </a:p>
                  </a:txBody>
                  <a:tcPr/>
                </a:tc>
                <a:tc>
                  <a:txBody>
                    <a:bodyPr/>
                    <a:lstStyle/>
                    <a:p>
                      <a:pPr algn="ctr"/>
                      <a:r>
                        <a:rPr lang="en-US" sz="2000" dirty="0">
                          <a:latin typeface="Times New Roman" panose="02020603050405020304" pitchFamily="18" charset="0"/>
                          <a:cs typeface="Times New Roman" panose="02020603050405020304" pitchFamily="18" charset="0"/>
                        </a:rPr>
                        <a:t>Cost of capital </a:t>
                      </a:r>
                    </a:p>
                  </a:txBody>
                  <a:tcPr/>
                </a:tc>
                <a:extLst>
                  <a:ext uri="{0D108BD9-81ED-4DB2-BD59-A6C34878D82A}">
                    <a16:rowId xmlns:a16="http://schemas.microsoft.com/office/drawing/2014/main" val="1951338767"/>
                  </a:ext>
                </a:extLst>
              </a:tr>
              <a:tr h="370840">
                <a:tc>
                  <a:txBody>
                    <a:bodyPr/>
                    <a:lstStyle/>
                    <a:p>
                      <a:pPr algn="l"/>
                      <a:r>
                        <a:rPr lang="en-US" sz="2000" b="1" dirty="0">
                          <a:latin typeface="Times New Roman" panose="02020603050405020304" pitchFamily="18" charset="0"/>
                          <a:cs typeface="Times New Roman" panose="02020603050405020304" pitchFamily="18" charset="0"/>
                        </a:rPr>
                        <a:t>Steady state</a:t>
                      </a:r>
                    </a:p>
                  </a:txBody>
                  <a:tcPr/>
                </a:tc>
                <a:tc>
                  <a:txBody>
                    <a:bodyPr/>
                    <a:lstStyle/>
                    <a:p>
                      <a:pPr algn="ctr"/>
                      <a:r>
                        <a:rPr lang="en-US" sz="2000" dirty="0">
                          <a:latin typeface="Times New Roman" panose="02020603050405020304" pitchFamily="18" charset="0"/>
                          <a:cs typeface="Times New Roman" panose="02020603050405020304" pitchFamily="18" charset="0"/>
                        </a:rPr>
                        <a:t>When dividends grow at constant rate forever</a:t>
                      </a:r>
                    </a:p>
                  </a:txBody>
                  <a:tcPr/>
                </a:tc>
                <a:tc>
                  <a:txBody>
                    <a:bodyPr/>
                    <a:lstStyle/>
                    <a:p>
                      <a:pPr algn="ctr"/>
                      <a:r>
                        <a:rPr lang="en-US" sz="2000" dirty="0">
                          <a:latin typeface="Times New Roman" panose="02020603050405020304" pitchFamily="18" charset="0"/>
                          <a:cs typeface="Times New Roman" panose="02020603050405020304" pitchFamily="18" charset="0"/>
                        </a:rPr>
                        <a:t>When FCFE grow at constant rate forever </a:t>
                      </a:r>
                    </a:p>
                  </a:txBody>
                  <a:tcPr/>
                </a:tc>
                <a:tc>
                  <a:txBody>
                    <a:bodyPr/>
                    <a:lstStyle/>
                    <a:p>
                      <a:pPr algn="ctr"/>
                      <a:r>
                        <a:rPr lang="en-US" sz="2000" dirty="0">
                          <a:latin typeface="Times New Roman" panose="02020603050405020304" pitchFamily="18" charset="0"/>
                          <a:cs typeface="Times New Roman" panose="02020603050405020304" pitchFamily="18" charset="0"/>
                        </a:rPr>
                        <a:t>When FCFF grow at constant rate forever</a:t>
                      </a:r>
                    </a:p>
                  </a:txBody>
                  <a:tcPr/>
                </a:tc>
                <a:extLst>
                  <a:ext uri="{0D108BD9-81ED-4DB2-BD59-A6C34878D82A}">
                    <a16:rowId xmlns:a16="http://schemas.microsoft.com/office/drawing/2014/main" val="3863861293"/>
                  </a:ext>
                </a:extLst>
              </a:tr>
            </a:tbl>
          </a:graphicData>
        </a:graphic>
      </p:graphicFrame>
    </p:spTree>
    <p:extLst>
      <p:ext uri="{BB962C8B-B14F-4D97-AF65-F5344CB8AC3E}">
        <p14:creationId xmlns:p14="http://schemas.microsoft.com/office/powerpoint/2010/main" val="350858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53CEB-056C-4553-98BE-D859AE486C6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equity</a:t>
            </a:r>
          </a:p>
        </p:txBody>
      </p:sp>
      <p:sp>
        <p:nvSpPr>
          <p:cNvPr id="3" name="Content Placeholder 2">
            <a:extLst>
              <a:ext uri="{FF2B5EF4-FFF2-40B4-BE49-F238E27FC236}">
                <a16:creationId xmlns:a16="http://schemas.microsoft.com/office/drawing/2014/main" id="{9592A163-1C4C-4324-9D00-E492E855FDBE}"/>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Cost of equity=Risk-free rate+ Equity risk premium of matured market*Equity beta+ Country risk premium  </a:t>
            </a:r>
          </a:p>
          <a:p>
            <a:r>
              <a:rPr lang="en-US" sz="2400" dirty="0">
                <a:latin typeface="Times New Roman" panose="02020603050405020304" pitchFamily="18" charset="0"/>
                <a:cs typeface="Times New Roman" panose="02020603050405020304" pitchFamily="18" charset="0"/>
              </a:rPr>
              <a:t>TCS (cost of equity)=6.68% +  4.77%*0.54 + 1.47%=10.73%</a:t>
            </a:r>
          </a:p>
          <a:p>
            <a:r>
              <a:rPr lang="en-US" sz="2400" dirty="0">
                <a:latin typeface="Times New Roman" panose="02020603050405020304" pitchFamily="18" charset="0"/>
                <a:cs typeface="Times New Roman" panose="02020603050405020304" pitchFamily="18" charset="0"/>
              </a:rPr>
              <a:t>HUL (cost of equity)=6.68% + 4.77%*0.40 + 1.47%=10.16%</a:t>
            </a:r>
          </a:p>
          <a:p>
            <a:endParaRPr lang="en-US" dirty="0"/>
          </a:p>
          <a:p>
            <a:endParaRPr lang="en-US" dirty="0"/>
          </a:p>
          <a:p>
            <a:endParaRPr lang="en-US" dirty="0"/>
          </a:p>
        </p:txBody>
      </p:sp>
    </p:spTree>
    <p:extLst>
      <p:ext uri="{BB962C8B-B14F-4D97-AF65-F5344CB8AC3E}">
        <p14:creationId xmlns:p14="http://schemas.microsoft.com/office/powerpoint/2010/main" val="3145979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AE87C-C96C-47CF-8E8E-7737F42A32CC}"/>
              </a:ext>
            </a:extLst>
          </p:cNvPr>
          <p:cNvSpPr>
            <a:spLocks noGrp="1"/>
          </p:cNvSpPr>
          <p:nvPr>
            <p:ph type="title"/>
          </p:nvPr>
        </p:nvSpPr>
        <p:spPr/>
        <p:txBody>
          <a:bodyPr/>
          <a:lstStyle/>
          <a:p>
            <a:r>
              <a:rPr lang="en-US" dirty="0"/>
              <a:t>Measuring Relative risk</a:t>
            </a:r>
          </a:p>
        </p:txBody>
      </p:sp>
      <p:sp>
        <p:nvSpPr>
          <p:cNvPr id="4" name="Rectangle 3">
            <a:extLst>
              <a:ext uri="{FF2B5EF4-FFF2-40B4-BE49-F238E27FC236}">
                <a16:creationId xmlns:a16="http://schemas.microsoft.com/office/drawing/2014/main" id="{5A37BA23-355B-42A3-984C-5B5B9933DA80}"/>
              </a:ext>
            </a:extLst>
          </p:cNvPr>
          <p:cNvSpPr/>
          <p:nvPr/>
        </p:nvSpPr>
        <p:spPr>
          <a:xfrm>
            <a:off x="4197927" y="1870364"/>
            <a:ext cx="4017820" cy="595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 you believe that the marginal investors who price risk is diversified?  </a:t>
            </a:r>
          </a:p>
        </p:txBody>
      </p:sp>
      <p:sp>
        <p:nvSpPr>
          <p:cNvPr id="5" name="Arrow: Left-Right-Up 4">
            <a:extLst>
              <a:ext uri="{FF2B5EF4-FFF2-40B4-BE49-F238E27FC236}">
                <a16:creationId xmlns:a16="http://schemas.microsoft.com/office/drawing/2014/main" id="{61A873D8-B289-4790-BD50-08C99461D2E5}"/>
              </a:ext>
            </a:extLst>
          </p:cNvPr>
          <p:cNvSpPr/>
          <p:nvPr/>
        </p:nvSpPr>
        <p:spPr>
          <a:xfrm>
            <a:off x="4419600" y="2466109"/>
            <a:ext cx="3158836" cy="346364"/>
          </a:xfrm>
          <a:prstGeom prst="leftRigh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12334AB-6496-475B-8FC9-574885AE5526}"/>
              </a:ext>
            </a:extLst>
          </p:cNvPr>
          <p:cNvSpPr/>
          <p:nvPr/>
        </p:nvSpPr>
        <p:spPr>
          <a:xfrm>
            <a:off x="3823855" y="2576945"/>
            <a:ext cx="595745" cy="370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a:t>
            </a:r>
          </a:p>
        </p:txBody>
      </p:sp>
      <p:sp>
        <p:nvSpPr>
          <p:cNvPr id="9" name="Rectangle 8">
            <a:extLst>
              <a:ext uri="{FF2B5EF4-FFF2-40B4-BE49-F238E27FC236}">
                <a16:creationId xmlns:a16="http://schemas.microsoft.com/office/drawing/2014/main" id="{AE9907D2-8D69-4C2D-875A-711DD262EE24}"/>
              </a:ext>
            </a:extLst>
          </p:cNvPr>
          <p:cNvSpPr/>
          <p:nvPr/>
        </p:nvSpPr>
        <p:spPr>
          <a:xfrm>
            <a:off x="7620002" y="2571821"/>
            <a:ext cx="595745" cy="370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a:t>
            </a:r>
          </a:p>
        </p:txBody>
      </p:sp>
      <p:sp>
        <p:nvSpPr>
          <p:cNvPr id="10" name="Rectangle 9">
            <a:extLst>
              <a:ext uri="{FF2B5EF4-FFF2-40B4-BE49-F238E27FC236}">
                <a16:creationId xmlns:a16="http://schemas.microsoft.com/office/drawing/2014/main" id="{51ED2D7D-2C0F-4708-B220-FF856CA3792B}"/>
              </a:ext>
            </a:extLst>
          </p:cNvPr>
          <p:cNvSpPr/>
          <p:nvPr/>
        </p:nvSpPr>
        <p:spPr>
          <a:xfrm>
            <a:off x="2923309" y="2942286"/>
            <a:ext cx="1122218" cy="486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Beta</a:t>
            </a:r>
          </a:p>
        </p:txBody>
      </p:sp>
      <p:sp>
        <p:nvSpPr>
          <p:cNvPr id="11" name="Rectangle 10">
            <a:extLst>
              <a:ext uri="{FF2B5EF4-FFF2-40B4-BE49-F238E27FC236}">
                <a16:creationId xmlns:a16="http://schemas.microsoft.com/office/drawing/2014/main" id="{CFED6E90-0E95-455F-B575-014390E48960}"/>
              </a:ext>
            </a:extLst>
          </p:cNvPr>
          <p:cNvSpPr/>
          <p:nvPr/>
        </p:nvSpPr>
        <p:spPr>
          <a:xfrm>
            <a:off x="7772401" y="2941384"/>
            <a:ext cx="2369125" cy="486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Relative standard deviation </a:t>
            </a:r>
          </a:p>
        </p:txBody>
      </p:sp>
      <p:sp>
        <p:nvSpPr>
          <p:cNvPr id="12" name="Rectangle 11">
            <a:extLst>
              <a:ext uri="{FF2B5EF4-FFF2-40B4-BE49-F238E27FC236}">
                <a16:creationId xmlns:a16="http://schemas.microsoft.com/office/drawing/2014/main" id="{21DB2193-8E52-4E74-A2F7-EC7A89376BBA}"/>
              </a:ext>
            </a:extLst>
          </p:cNvPr>
          <p:cNvSpPr/>
          <p:nvPr/>
        </p:nvSpPr>
        <p:spPr>
          <a:xfrm>
            <a:off x="7917874" y="3716804"/>
            <a:ext cx="3435926" cy="813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Std dev of Stock/Average Std dev across all stocks , rather than market risk</a:t>
            </a:r>
          </a:p>
        </p:txBody>
      </p:sp>
      <p:cxnSp>
        <p:nvCxnSpPr>
          <p:cNvPr id="14" name="Straight Arrow Connector 13">
            <a:extLst>
              <a:ext uri="{FF2B5EF4-FFF2-40B4-BE49-F238E27FC236}">
                <a16:creationId xmlns:a16="http://schemas.microsoft.com/office/drawing/2014/main" id="{93ACA329-AB43-41E9-BDE2-BCE09CD397CF}"/>
              </a:ext>
            </a:extLst>
          </p:cNvPr>
          <p:cNvCxnSpPr/>
          <p:nvPr/>
        </p:nvCxnSpPr>
        <p:spPr>
          <a:xfrm>
            <a:off x="8825345" y="3428098"/>
            <a:ext cx="0" cy="288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6661775-D09B-4230-8AD1-DF0E06A34688}"/>
              </a:ext>
            </a:extLst>
          </p:cNvPr>
          <p:cNvSpPr txBox="1"/>
          <p:nvPr/>
        </p:nvSpPr>
        <p:spPr>
          <a:xfrm>
            <a:off x="8348870" y="5208104"/>
            <a:ext cx="2319130" cy="646331"/>
          </a:xfrm>
          <a:prstGeom prst="rect">
            <a:avLst/>
          </a:prstGeom>
          <a:noFill/>
        </p:spPr>
        <p:txBody>
          <a:bodyPr wrap="square" rtlCol="0">
            <a:spAutoFit/>
          </a:bodyPr>
          <a:lstStyle/>
          <a:p>
            <a:r>
              <a:rPr lang="en-US" dirty="0"/>
              <a:t>TCS (2017)=1.43/3.49=0.41</a:t>
            </a:r>
          </a:p>
        </p:txBody>
      </p:sp>
      <p:cxnSp>
        <p:nvCxnSpPr>
          <p:cNvPr id="8" name="Straight Arrow Connector 7">
            <a:extLst>
              <a:ext uri="{FF2B5EF4-FFF2-40B4-BE49-F238E27FC236}">
                <a16:creationId xmlns:a16="http://schemas.microsoft.com/office/drawing/2014/main" id="{BFCC7935-FC79-4430-8396-D89C76A2E4E1}"/>
              </a:ext>
            </a:extLst>
          </p:cNvPr>
          <p:cNvCxnSpPr/>
          <p:nvPr/>
        </p:nvCxnSpPr>
        <p:spPr>
          <a:xfrm>
            <a:off x="8825345" y="4530435"/>
            <a:ext cx="0" cy="8764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9936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1716-EFDE-4D76-BFB0-A570FA36C0DF}"/>
              </a:ext>
            </a:extLst>
          </p:cNvPr>
          <p:cNvSpPr>
            <a:spLocks noGrp="1"/>
          </p:cNvSpPr>
          <p:nvPr>
            <p:ph type="title"/>
          </p:nvPr>
        </p:nvSpPr>
        <p:spPr>
          <a:xfrm>
            <a:off x="732183" y="41779"/>
            <a:ext cx="10515600" cy="1117745"/>
          </a:xfrm>
        </p:spPr>
        <p:txBody>
          <a:bodyPr>
            <a:normAutofit/>
          </a:bodyPr>
          <a:lstStyle/>
          <a:p>
            <a:r>
              <a:rPr lang="en-US" sz="3600" dirty="0"/>
              <a:t>Determinates of beta</a:t>
            </a:r>
          </a:p>
        </p:txBody>
      </p:sp>
      <p:sp>
        <p:nvSpPr>
          <p:cNvPr id="4" name="Rectangle 3">
            <a:extLst>
              <a:ext uri="{FF2B5EF4-FFF2-40B4-BE49-F238E27FC236}">
                <a16:creationId xmlns:a16="http://schemas.microsoft.com/office/drawing/2014/main" id="{665235A2-AB30-46DD-9445-ECFAD5C72ED2}"/>
              </a:ext>
            </a:extLst>
          </p:cNvPr>
          <p:cNvSpPr/>
          <p:nvPr/>
        </p:nvSpPr>
        <p:spPr>
          <a:xfrm>
            <a:off x="4242802" y="1108796"/>
            <a:ext cx="3172690" cy="6234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equity (Levered Beta)</a:t>
            </a:r>
          </a:p>
        </p:txBody>
      </p:sp>
      <p:sp>
        <p:nvSpPr>
          <p:cNvPr id="7" name="Arrow: Left-Right-Up 6">
            <a:extLst>
              <a:ext uri="{FF2B5EF4-FFF2-40B4-BE49-F238E27FC236}">
                <a16:creationId xmlns:a16="http://schemas.microsoft.com/office/drawing/2014/main" id="{C2110E0B-4C3E-476D-953C-69F3AD388F9B}"/>
              </a:ext>
            </a:extLst>
          </p:cNvPr>
          <p:cNvSpPr/>
          <p:nvPr/>
        </p:nvSpPr>
        <p:spPr>
          <a:xfrm>
            <a:off x="4073236" y="1981200"/>
            <a:ext cx="3574473" cy="59574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35D3B69-952A-42DE-8CC3-FD320614C59F}"/>
              </a:ext>
            </a:extLst>
          </p:cNvPr>
          <p:cNvSpPr/>
          <p:nvPr/>
        </p:nvSpPr>
        <p:spPr>
          <a:xfrm>
            <a:off x="1981203" y="1614659"/>
            <a:ext cx="206432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Business (Unlevered Beta</a:t>
            </a:r>
          </a:p>
        </p:txBody>
      </p:sp>
      <p:sp>
        <p:nvSpPr>
          <p:cNvPr id="9" name="Rectangle 8">
            <a:extLst>
              <a:ext uri="{FF2B5EF4-FFF2-40B4-BE49-F238E27FC236}">
                <a16:creationId xmlns:a16="http://schemas.microsoft.com/office/drawing/2014/main" id="{210EE963-7963-4630-A71F-CABB6166F69A}"/>
              </a:ext>
            </a:extLst>
          </p:cNvPr>
          <p:cNvSpPr/>
          <p:nvPr/>
        </p:nvSpPr>
        <p:spPr>
          <a:xfrm>
            <a:off x="346362" y="2372139"/>
            <a:ext cx="2767879" cy="19131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Nature of product or service offered by firm:</a:t>
            </a:r>
          </a:p>
          <a:p>
            <a:r>
              <a:rPr lang="en-US" dirty="0"/>
              <a:t>High elasticity (discretionary) of demand of your product would have higher beta</a:t>
            </a:r>
          </a:p>
          <a:p>
            <a:pPr algn="ctr"/>
            <a:endParaRPr lang="en-US" dirty="0"/>
          </a:p>
        </p:txBody>
      </p:sp>
      <p:sp>
        <p:nvSpPr>
          <p:cNvPr id="12" name="Rectangle 11">
            <a:extLst>
              <a:ext uri="{FF2B5EF4-FFF2-40B4-BE49-F238E27FC236}">
                <a16:creationId xmlns:a16="http://schemas.microsoft.com/office/drawing/2014/main" id="{0C024E76-A81B-4E1A-B6C1-BFA5E6819471}"/>
              </a:ext>
            </a:extLst>
          </p:cNvPr>
          <p:cNvSpPr/>
          <p:nvPr/>
        </p:nvSpPr>
        <p:spPr>
          <a:xfrm>
            <a:off x="214745" y="4096471"/>
            <a:ext cx="4260269" cy="2567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endParaRPr lang="en-US" dirty="0"/>
          </a:p>
          <a:p>
            <a:pPr marL="342900" indent="-342900">
              <a:buAutoNum type="arabicPeriod"/>
            </a:pPr>
            <a:r>
              <a:rPr lang="en-US" dirty="0"/>
              <a:t>Cyclical firms should have higher beta than non-Cyclical firms .</a:t>
            </a:r>
          </a:p>
          <a:p>
            <a:pPr marL="342900" indent="-342900">
              <a:buAutoNum type="arabicPeriod"/>
            </a:pPr>
            <a:r>
              <a:rPr lang="en-US" dirty="0"/>
              <a:t>Luxury Goods firms should have higher beta than basic goods</a:t>
            </a:r>
          </a:p>
          <a:p>
            <a:pPr marL="342900" indent="-342900">
              <a:buAutoNum type="arabicPeriod"/>
            </a:pPr>
            <a:r>
              <a:rPr lang="en-US" dirty="0"/>
              <a:t>High priced goods/service firms should have higher betas than low prices goods/service.</a:t>
            </a:r>
          </a:p>
          <a:p>
            <a:pPr marL="342900" indent="-342900">
              <a:buAutoNum type="arabicPeriod"/>
            </a:pPr>
            <a:r>
              <a:rPr lang="en-US" dirty="0"/>
              <a:t>Growth firms should have higher beta</a:t>
            </a:r>
          </a:p>
          <a:p>
            <a:pPr marL="342900" indent="-342900">
              <a:buAutoNum type="arabicPeriod"/>
            </a:pPr>
            <a:endParaRPr lang="en-US" dirty="0"/>
          </a:p>
          <a:p>
            <a:pPr marL="342900" indent="-342900">
              <a:buAutoNum type="arabicPeriod"/>
            </a:pPr>
            <a:endParaRPr lang="en-US" dirty="0"/>
          </a:p>
        </p:txBody>
      </p:sp>
      <p:sp>
        <p:nvSpPr>
          <p:cNvPr id="19" name="Rectangle 18">
            <a:extLst>
              <a:ext uri="{FF2B5EF4-FFF2-40B4-BE49-F238E27FC236}">
                <a16:creationId xmlns:a16="http://schemas.microsoft.com/office/drawing/2014/main" id="{11FC029A-62D6-4DAE-A2B0-D752614987EC}"/>
              </a:ext>
            </a:extLst>
          </p:cNvPr>
          <p:cNvSpPr/>
          <p:nvPr/>
        </p:nvSpPr>
        <p:spPr>
          <a:xfrm>
            <a:off x="3013367" y="2590801"/>
            <a:ext cx="2535386" cy="8035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Operating leverage (Fixed Costs as % of total costs)</a:t>
            </a:r>
          </a:p>
        </p:txBody>
      </p:sp>
      <p:sp>
        <p:nvSpPr>
          <p:cNvPr id="20" name="Rectangle 19">
            <a:extLst>
              <a:ext uri="{FF2B5EF4-FFF2-40B4-BE49-F238E27FC236}">
                <a16:creationId xmlns:a16="http://schemas.microsoft.com/office/drawing/2014/main" id="{DAB7A9CE-AFDD-4049-8525-0873E8635299}"/>
              </a:ext>
            </a:extLst>
          </p:cNvPr>
          <p:cNvSpPr/>
          <p:nvPr/>
        </p:nvSpPr>
        <p:spPr>
          <a:xfrm>
            <a:off x="4606632" y="3575074"/>
            <a:ext cx="4260269" cy="2687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r>
              <a:rPr lang="en-US" dirty="0"/>
              <a:t>Firms with high infrastructure needs and rigid costs structures should have higher betas than firms flexible cost structures</a:t>
            </a:r>
          </a:p>
          <a:p>
            <a:pPr marL="342900" indent="-342900">
              <a:buAutoNum type="arabicPeriod"/>
            </a:pPr>
            <a:r>
              <a:rPr lang="en-US" dirty="0"/>
              <a:t>Smaller firms should have higher betas than larger firms.</a:t>
            </a:r>
          </a:p>
          <a:p>
            <a:pPr marL="342900" indent="-342900">
              <a:buAutoNum type="arabicPeriod"/>
            </a:pPr>
            <a:r>
              <a:rPr lang="en-US" dirty="0"/>
              <a:t>Young firms should have higher betas than more mature firms</a:t>
            </a:r>
          </a:p>
          <a:p>
            <a:pPr marL="342900" indent="-342900">
              <a:buAutoNum type="arabicPeriod"/>
            </a:pP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84A7A47-136D-493E-9F26-78A7A5ADCF0B}"/>
                  </a:ext>
                </a:extLst>
              </p:cNvPr>
              <p:cNvSpPr/>
              <p:nvPr/>
            </p:nvSpPr>
            <p:spPr>
              <a:xfrm>
                <a:off x="7661564" y="1829317"/>
                <a:ext cx="276789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Financial leverage</a:t>
                </a:r>
              </a:p>
              <a:p>
                <a:pPr algn="ct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𝑒</m:t>
                        </m:r>
                      </m:sub>
                    </m:sSub>
                    <m:r>
                      <a:rPr lang="en-US" b="0" i="1" smtClean="0">
                        <a:latin typeface="Cambria Math" panose="02040503050406030204" pitchFamily="18" charset="0"/>
                      </a:rPr>
                      <m:t>=</m:t>
                    </m:r>
                  </m:oMath>
                </a14:m>
                <a:r>
                  <a:rPr lang="en-US" dirty="0"/>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𝐷</m:t>
                        </m:r>
                      </m:num>
                      <m:den>
                        <m:r>
                          <a:rPr lang="en-US" b="0" i="1" smtClean="0">
                            <a:latin typeface="Cambria Math" panose="02040503050406030204" pitchFamily="18" charset="0"/>
                          </a:rPr>
                          <m:t>𝐸</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𝑡</m:t>
                        </m:r>
                      </m:e>
                    </m:d>
                    <m:r>
                      <a:rPr lang="en-US" b="0" i="1" smtClean="0">
                        <a:latin typeface="Cambria Math" panose="02040503050406030204" pitchFamily="18" charset="0"/>
                      </a:rPr>
                      <m:t>)</m:t>
                    </m:r>
                  </m:oMath>
                </a14:m>
                <a:endParaRPr lang="en-US" dirty="0"/>
              </a:p>
            </p:txBody>
          </p:sp>
        </mc:Choice>
        <mc:Fallback xmlns="">
          <p:sp>
            <p:nvSpPr>
              <p:cNvPr id="21" name="Rectangle 20">
                <a:extLst>
                  <a:ext uri="{FF2B5EF4-FFF2-40B4-BE49-F238E27FC236}">
                    <a16:creationId xmlns:a16="http://schemas.microsoft.com/office/drawing/2014/main" id="{484A7A47-136D-493E-9F26-78A7A5ADCF0B}"/>
                  </a:ext>
                </a:extLst>
              </p:cNvPr>
              <p:cNvSpPr>
                <a:spLocks noRot="1" noChangeAspect="1" noMove="1" noResize="1" noEditPoints="1" noAdjustHandles="1" noChangeArrowheads="1" noChangeShapeType="1" noTextEdit="1"/>
              </p:cNvSpPr>
              <p:nvPr/>
            </p:nvSpPr>
            <p:spPr>
              <a:xfrm>
                <a:off x="7661564" y="1829317"/>
                <a:ext cx="2767897" cy="803564"/>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3F23FAD1-2477-4343-9409-F7E6F2E234F1}"/>
              </a:ext>
            </a:extLst>
          </p:cNvPr>
          <p:cNvCxnSpPr/>
          <p:nvPr/>
        </p:nvCxnSpPr>
        <p:spPr>
          <a:xfrm>
            <a:off x="5009322" y="3394364"/>
            <a:ext cx="0" cy="180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D836DC5-3411-4FD1-A5BE-9104DB37AB0B}"/>
              </a:ext>
            </a:extLst>
          </p:cNvPr>
          <p:cNvSpPr txBox="1"/>
          <p:nvPr/>
        </p:nvSpPr>
        <p:spPr>
          <a:xfrm>
            <a:off x="8977745" y="914400"/>
            <a:ext cx="2270038" cy="646331"/>
          </a:xfrm>
          <a:prstGeom prst="rect">
            <a:avLst/>
          </a:prstGeom>
          <a:noFill/>
        </p:spPr>
        <p:txBody>
          <a:bodyPr wrap="square" rtlCol="0">
            <a:spAutoFit/>
          </a:bodyPr>
          <a:lstStyle/>
          <a:p>
            <a:r>
              <a:rPr lang="en-US" dirty="0"/>
              <a:t>If total risk is born by only equity holders</a:t>
            </a:r>
          </a:p>
        </p:txBody>
      </p:sp>
      <p:cxnSp>
        <p:nvCxnSpPr>
          <p:cNvPr id="11" name="Straight Arrow Connector 10">
            <a:extLst>
              <a:ext uri="{FF2B5EF4-FFF2-40B4-BE49-F238E27FC236}">
                <a16:creationId xmlns:a16="http://schemas.microsoft.com/office/drawing/2014/main" id="{46F94233-0C95-4754-B0AE-4FF055302AA0}"/>
              </a:ext>
            </a:extLst>
          </p:cNvPr>
          <p:cNvCxnSpPr/>
          <p:nvPr/>
        </p:nvCxnSpPr>
        <p:spPr>
          <a:xfrm>
            <a:off x="10293927" y="1565564"/>
            <a:ext cx="0" cy="272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580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438D0-CDAC-4AEC-99DC-2678F66E1C4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debt (TCS)</a:t>
            </a:r>
          </a:p>
        </p:txBody>
      </p:sp>
      <p:sp>
        <p:nvSpPr>
          <p:cNvPr id="3" name="Content Placeholder 2">
            <a:extLst>
              <a:ext uri="{FF2B5EF4-FFF2-40B4-BE49-F238E27FC236}">
                <a16:creationId xmlns:a16="http://schemas.microsoft.com/office/drawing/2014/main" id="{5AC5E2A9-2C2D-4874-9F70-7BA115DB70C3}"/>
              </a:ext>
            </a:extLst>
          </p:cNvPr>
          <p:cNvSpPr>
            <a:spLocks noGrp="1"/>
          </p:cNvSpPr>
          <p:nvPr>
            <p:ph idx="1"/>
          </p:nvPr>
        </p:nvSpPr>
        <p:spPr/>
        <p:txBody>
          <a:bodyPr>
            <a:normAutofit/>
          </a:bodyPr>
          <a:lstStyle/>
          <a:p>
            <a:r>
              <a:rPr lang="en-US" sz="2400" dirty="0"/>
              <a:t>Expected Rating =AAA</a:t>
            </a:r>
          </a:p>
          <a:p>
            <a:r>
              <a:rPr lang="en-US" sz="2400" dirty="0"/>
              <a:t>ICRA Rating =AAA</a:t>
            </a:r>
          </a:p>
          <a:p>
            <a:r>
              <a:rPr lang="en-US" sz="2400" dirty="0"/>
              <a:t>Default spread=0.27</a:t>
            </a:r>
          </a:p>
          <a:p>
            <a:r>
              <a:rPr lang="en-US" sz="2400" dirty="0"/>
              <a:t>Risk free rate=6.68%</a:t>
            </a:r>
          </a:p>
          <a:p>
            <a:r>
              <a:rPr lang="en-US" sz="2400" dirty="0"/>
              <a:t>Country risk premium=1.40%</a:t>
            </a:r>
          </a:p>
          <a:p>
            <a:r>
              <a:rPr lang="en-US" sz="2400" dirty="0"/>
              <a:t>Cost of debt (Pre-tax)=6.68% +  0.27%  + 1.40%=8.35%</a:t>
            </a:r>
          </a:p>
        </p:txBody>
      </p:sp>
    </p:spTree>
    <p:extLst>
      <p:ext uri="{BB962C8B-B14F-4D97-AF65-F5344CB8AC3E}">
        <p14:creationId xmlns:p14="http://schemas.microsoft.com/office/powerpoint/2010/main" val="4038575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C306-9F41-4115-A8DC-7434450A1DE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 of capital of RIL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90E383B-B959-442F-BD2A-1266F117FFE6}"/>
                  </a:ext>
                </a:extLst>
              </p:cNvPr>
              <p:cNvSpPr>
                <a:spLocks noGrp="1"/>
              </p:cNvSpPr>
              <p:nvPr>
                <p:ph idx="1"/>
              </p:nvPr>
            </p:nvSpPr>
            <p:spPr>
              <a:xfrm>
                <a:off x="159027" y="1825625"/>
                <a:ext cx="12032974" cy="4351338"/>
              </a:xfrm>
            </p:spPr>
            <p:txBody>
              <a:bodyPr>
                <a:normAutofit/>
              </a:bodyPr>
              <a:lstStyle/>
              <a:p>
                <a:r>
                  <a:rPr lang="en-US" sz="2400" dirty="0">
                    <a:cs typeface="Times New Roman" panose="02020603050405020304" pitchFamily="18" charset="0"/>
                  </a:rPr>
                  <a:t>Cost of equity=6.68% +  4.77%*1.07 + 1.47%=13.25%</a:t>
                </a:r>
              </a:p>
              <a:p>
                <a:r>
                  <a:rPr lang="en-US" sz="2400" dirty="0">
                    <a:cs typeface="Times New Roman" panose="02020603050405020304" pitchFamily="18" charset="0"/>
                  </a:rPr>
                  <a:t>Cost of Debt=8.35%</a:t>
                </a:r>
              </a:p>
              <a:p>
                <a:r>
                  <a:rPr lang="en-US" sz="2400" dirty="0">
                    <a:cs typeface="Times New Roman" panose="02020603050405020304" pitchFamily="18" charset="0"/>
                  </a:rPr>
                  <a:t>Market value of equity=Rs. 8024906 million</a:t>
                </a:r>
              </a:p>
              <a:p>
                <a:r>
                  <a:rPr lang="en-US" sz="2400" dirty="0">
                    <a:cs typeface="Times New Roman" panose="02020603050405020304" pitchFamily="18" charset="0"/>
                  </a:rPr>
                  <a:t>Vale of debt=Rs 91,4269.9 million</a:t>
                </a:r>
              </a:p>
              <a:p>
                <a:r>
                  <a:rPr lang="en-US" sz="2400" dirty="0">
                    <a:cs typeface="Times New Roman" panose="02020603050405020304" pitchFamily="18" charset="0"/>
                  </a:rPr>
                  <a:t>Tax rate(Should be marginal tax rate)=34.61%</a:t>
                </a:r>
              </a:p>
              <a:p>
                <a:r>
                  <a:rPr lang="en-US" sz="2400" dirty="0">
                    <a:cs typeface="Times New Roman" panose="02020603050405020304" pitchFamily="18" charset="0"/>
                  </a:rPr>
                  <a:t>Cost of capital=</a:t>
                </a:r>
                <a14:m>
                  <m:oMath xmlns:m="http://schemas.openxmlformats.org/officeDocument/2006/math">
                    <m:f>
                      <m:fPr>
                        <m:ctrlPr>
                          <a:rPr lang="en-US" sz="1900" smtClean="0">
                            <a:latin typeface="Cambria Math" panose="02040503050406030204" pitchFamily="18" charset="0"/>
                            <a:cs typeface="Times New Roman" panose="02020603050405020304" pitchFamily="18" charset="0"/>
                          </a:rPr>
                        </m:ctrlPr>
                      </m:fPr>
                      <m:num>
                        <m:r>
                          <m:rPr>
                            <m:sty m:val="p"/>
                          </m:rPr>
                          <a:rPr lang="en-US" sz="1900" b="0" i="0" smtClean="0">
                            <a:latin typeface="Cambria Math" panose="02040503050406030204" pitchFamily="18" charset="0"/>
                            <a:cs typeface="Times New Roman" panose="02020603050405020304" pitchFamily="18" charset="0"/>
                          </a:rPr>
                          <m:t>Market</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value</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of</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equity</m:t>
                        </m:r>
                        <m:r>
                          <a:rPr lang="en-US" sz="1900" b="0" i="0" smtClean="0">
                            <a:latin typeface="Cambria Math" panose="02040503050406030204" pitchFamily="18" charset="0"/>
                            <a:cs typeface="Times New Roman" panose="02020603050405020304" pitchFamily="18" charset="0"/>
                          </a:rPr>
                          <m:t> </m:t>
                        </m:r>
                      </m:num>
                      <m:den>
                        <m:r>
                          <m:rPr>
                            <m:sty m:val="p"/>
                          </m:rPr>
                          <a:rPr lang="en-US" sz="1900" b="0" i="0" smtClean="0">
                            <a:latin typeface="Cambria Math" panose="02040503050406030204" pitchFamily="18" charset="0"/>
                            <a:cs typeface="Times New Roman" panose="02020603050405020304" pitchFamily="18" charset="0"/>
                          </a:rPr>
                          <m:t>Market</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value</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of</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equity</m:t>
                        </m:r>
                        <m:r>
                          <a:rPr lang="en-US" sz="1900" b="0" i="0" smtClean="0">
                            <a:latin typeface="Cambria Math" panose="02040503050406030204" pitchFamily="18" charset="0"/>
                            <a:cs typeface="Times New Roman" panose="02020603050405020304" pitchFamily="18" charset="0"/>
                          </a:rPr>
                          <m:t>+</m:t>
                        </m:r>
                        <m:r>
                          <m:rPr>
                            <m:sty m:val="p"/>
                          </m:rPr>
                          <a:rPr lang="en-US" sz="1900" b="0" i="0" smtClean="0">
                            <a:latin typeface="Cambria Math" panose="02040503050406030204" pitchFamily="18" charset="0"/>
                            <a:cs typeface="Times New Roman" panose="02020603050405020304" pitchFamily="18" charset="0"/>
                          </a:rPr>
                          <m:t>Debt</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value</m:t>
                        </m:r>
                      </m:den>
                    </m:f>
                    <m:r>
                      <a:rPr lang="en-US" sz="1900" b="0" i="0" smtClean="0">
                        <a:latin typeface="Cambria Math" panose="02040503050406030204" pitchFamily="18" charset="0"/>
                        <a:cs typeface="Times New Roman" panose="02020603050405020304" pitchFamily="18" charset="0"/>
                      </a:rPr>
                      <m:t>∗</m:t>
                    </m:r>
                    <m:r>
                      <m:rPr>
                        <m:sty m:val="p"/>
                      </m:rPr>
                      <a:rPr lang="en-US" sz="1900" b="0" i="0" smtClean="0">
                        <a:latin typeface="Cambria Math" panose="02040503050406030204" pitchFamily="18" charset="0"/>
                        <a:cs typeface="Times New Roman" panose="02020603050405020304" pitchFamily="18" charset="0"/>
                      </a:rPr>
                      <m:t>cost</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of</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equity</m:t>
                    </m:r>
                    <m:r>
                      <a:rPr lang="en-US" sz="1900" b="0" i="1" smtClean="0">
                        <a:latin typeface="Cambria Math" panose="02040503050406030204" pitchFamily="18" charset="0"/>
                        <a:cs typeface="Times New Roman" panose="02020603050405020304" pitchFamily="18" charset="0"/>
                      </a:rPr>
                      <m:t>+</m:t>
                    </m:r>
                    <m:f>
                      <m:fPr>
                        <m:ctrlPr>
                          <a:rPr lang="en-US" sz="1900" i="1">
                            <a:latin typeface="Cambria Math" panose="02040503050406030204" pitchFamily="18" charset="0"/>
                            <a:cs typeface="Times New Roman" panose="02020603050405020304" pitchFamily="18" charset="0"/>
                          </a:rPr>
                        </m:ctrlPr>
                      </m:fPr>
                      <m:num>
                        <m:r>
                          <m:rPr>
                            <m:sty m:val="p"/>
                          </m:rPr>
                          <a:rPr lang="en-US" sz="1900">
                            <a:latin typeface="Cambria Math" panose="02040503050406030204" pitchFamily="18" charset="0"/>
                            <a:cs typeface="Times New Roman" panose="02020603050405020304" pitchFamily="18" charset="0"/>
                          </a:rPr>
                          <m:t>Market</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value</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of</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debt</m:t>
                        </m:r>
                        <m:r>
                          <a:rPr lang="en-US" sz="1900">
                            <a:latin typeface="Cambria Math" panose="02040503050406030204" pitchFamily="18" charset="0"/>
                            <a:cs typeface="Times New Roman" panose="02020603050405020304" pitchFamily="18" charset="0"/>
                          </a:rPr>
                          <m:t> </m:t>
                        </m:r>
                      </m:num>
                      <m:den>
                        <m:r>
                          <m:rPr>
                            <m:sty m:val="p"/>
                          </m:rPr>
                          <a:rPr lang="en-US" sz="1900">
                            <a:latin typeface="Cambria Math" panose="02040503050406030204" pitchFamily="18" charset="0"/>
                            <a:cs typeface="Times New Roman" panose="02020603050405020304" pitchFamily="18" charset="0"/>
                          </a:rPr>
                          <m:t>Market</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value</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of</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equity</m:t>
                        </m:r>
                        <m:r>
                          <a:rPr lang="en-US" sz="1900">
                            <a:latin typeface="Cambria Math" panose="02040503050406030204" pitchFamily="18" charset="0"/>
                            <a:cs typeface="Times New Roman" panose="02020603050405020304" pitchFamily="18" charset="0"/>
                          </a:rPr>
                          <m:t>+</m:t>
                        </m:r>
                        <m:r>
                          <m:rPr>
                            <m:sty m:val="p"/>
                          </m:rPr>
                          <a:rPr lang="en-US" sz="1900">
                            <a:latin typeface="Cambria Math" panose="02040503050406030204" pitchFamily="18" charset="0"/>
                            <a:cs typeface="Times New Roman" panose="02020603050405020304" pitchFamily="18" charset="0"/>
                          </a:rPr>
                          <m:t>Debt</m:t>
                        </m:r>
                        <m:r>
                          <a:rPr lang="en-US" sz="1900">
                            <a:latin typeface="Cambria Math" panose="02040503050406030204" pitchFamily="18" charset="0"/>
                            <a:cs typeface="Times New Roman" panose="02020603050405020304" pitchFamily="18" charset="0"/>
                          </a:rPr>
                          <m:t> </m:t>
                        </m:r>
                        <m:r>
                          <m:rPr>
                            <m:sty m:val="p"/>
                          </m:rPr>
                          <a:rPr lang="en-US" sz="1900">
                            <a:latin typeface="Cambria Math" panose="02040503050406030204" pitchFamily="18" charset="0"/>
                            <a:cs typeface="Times New Roman" panose="02020603050405020304" pitchFamily="18" charset="0"/>
                          </a:rPr>
                          <m:t>value</m:t>
                        </m:r>
                      </m:den>
                    </m:f>
                    <m:r>
                      <a:rPr lang="en-US" sz="1900">
                        <a:latin typeface="Cambria Math" panose="02040503050406030204" pitchFamily="18" charset="0"/>
                        <a:cs typeface="Times New Roman" panose="02020603050405020304" pitchFamily="18" charset="0"/>
                      </a:rPr>
                      <m:t>∗</m:t>
                    </m:r>
                    <m:r>
                      <m:rPr>
                        <m:sty m:val="p"/>
                      </m:rPr>
                      <a:rPr lang="en-US" sz="1900" b="0" i="0" smtClean="0">
                        <a:latin typeface="Cambria Math" panose="02040503050406030204" pitchFamily="18" charset="0"/>
                        <a:cs typeface="Times New Roman" panose="02020603050405020304" pitchFamily="18" charset="0"/>
                      </a:rPr>
                      <m:t>Cost</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of</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debt</m:t>
                    </m:r>
                    <m:r>
                      <a:rPr lang="en-US" sz="1900" b="0" i="0" smtClean="0">
                        <a:latin typeface="Cambria Math" panose="02040503050406030204" pitchFamily="18" charset="0"/>
                        <a:cs typeface="Times New Roman" panose="02020603050405020304" pitchFamily="18" charset="0"/>
                      </a:rPr>
                      <m:t>∗(1−</m:t>
                    </m:r>
                    <m:r>
                      <m:rPr>
                        <m:sty m:val="p"/>
                      </m:rPr>
                      <a:rPr lang="en-US" sz="1900" b="0" i="0" smtClean="0">
                        <a:latin typeface="Cambria Math" panose="02040503050406030204" pitchFamily="18" charset="0"/>
                        <a:cs typeface="Times New Roman" panose="02020603050405020304" pitchFamily="18" charset="0"/>
                      </a:rPr>
                      <m:t>tax</m:t>
                    </m:r>
                    <m:r>
                      <a:rPr lang="en-US" sz="1900" b="0" i="0" smtClean="0">
                        <a:latin typeface="Cambria Math" panose="02040503050406030204" pitchFamily="18" charset="0"/>
                        <a:cs typeface="Times New Roman" panose="02020603050405020304" pitchFamily="18" charset="0"/>
                      </a:rPr>
                      <m:t> </m:t>
                    </m:r>
                    <m:r>
                      <m:rPr>
                        <m:sty m:val="p"/>
                      </m:rPr>
                      <a:rPr lang="en-US" sz="1900" b="0" i="0" smtClean="0">
                        <a:latin typeface="Cambria Math" panose="02040503050406030204" pitchFamily="18" charset="0"/>
                        <a:cs typeface="Times New Roman" panose="02020603050405020304" pitchFamily="18" charset="0"/>
                      </a:rPr>
                      <m:t>rate</m:t>
                    </m:r>
                    <m:r>
                      <a:rPr lang="en-US" sz="1900" b="0" i="0" smtClean="0">
                        <a:latin typeface="Cambria Math" panose="02040503050406030204" pitchFamily="18" charset="0"/>
                        <a:cs typeface="Times New Roman" panose="02020603050405020304" pitchFamily="18" charset="0"/>
                      </a:rPr>
                      <m:t>) </m:t>
                    </m:r>
                  </m:oMath>
                </a14:m>
                <a:endParaRPr lang="en-US" sz="1900" dirty="0">
                  <a:latin typeface="Times New Roman" panose="02020603050405020304" pitchFamily="18" charset="0"/>
                  <a:cs typeface="Times New Roman" panose="02020603050405020304" pitchFamily="18" charset="0"/>
                </a:endParaRPr>
              </a:p>
              <a:p>
                <a:r>
                  <a:rPr lang="en-US" sz="2400" dirty="0">
                    <a:cs typeface="Times New Roman" panose="02020603050405020304" pitchFamily="18" charset="0"/>
                  </a:rPr>
                  <a:t>=</a:t>
                </a:r>
                <a14:m>
                  <m:oMath xmlns:m="http://schemas.openxmlformats.org/officeDocument/2006/math">
                    <m:f>
                      <m:fPr>
                        <m:ctrlPr>
                          <a:rPr lang="en-US" sz="1900" i="1">
                            <a:latin typeface="Cambria Math" panose="02040503050406030204" pitchFamily="18" charset="0"/>
                            <a:cs typeface="Times New Roman" panose="02020603050405020304" pitchFamily="18" charset="0"/>
                          </a:rPr>
                        </m:ctrlPr>
                      </m:fPr>
                      <m:num>
                        <m:r>
                          <m:rPr>
                            <m:nor/>
                          </m:rPr>
                          <a:rPr lang="en-US" sz="2000" dirty="0">
                            <a:cs typeface="Times New Roman" panose="02020603050405020304" pitchFamily="18" charset="0"/>
                          </a:rPr>
                          <m:t>8024906</m:t>
                        </m:r>
                      </m:num>
                      <m:den>
                        <m:r>
                          <m:rPr>
                            <m:nor/>
                          </m:rPr>
                          <a:rPr lang="en-US" sz="2000" dirty="0">
                            <a:cs typeface="Times New Roman" panose="02020603050405020304" pitchFamily="18" charset="0"/>
                          </a:rPr>
                          <m:t>8024906</m:t>
                        </m:r>
                        <m:r>
                          <a:rPr lang="en-US" sz="1900">
                            <a:latin typeface="Cambria Math" panose="02040503050406030204" pitchFamily="18" charset="0"/>
                            <a:cs typeface="Times New Roman" panose="02020603050405020304" pitchFamily="18" charset="0"/>
                          </a:rPr>
                          <m:t>+</m:t>
                        </m:r>
                        <m:r>
                          <m:rPr>
                            <m:nor/>
                          </m:rPr>
                          <a:rPr lang="en-US" sz="2000" dirty="0">
                            <a:cs typeface="Times New Roman" panose="02020603050405020304" pitchFamily="18" charset="0"/>
                          </a:rPr>
                          <m:t>914269.9</m:t>
                        </m:r>
                      </m:den>
                    </m:f>
                    <m:r>
                      <a:rPr lang="en-US" sz="1900">
                        <a:latin typeface="Cambria Math" panose="02040503050406030204" pitchFamily="18" charset="0"/>
                        <a:cs typeface="Times New Roman" panose="02020603050405020304" pitchFamily="18" charset="0"/>
                      </a:rPr>
                      <m:t>∗</m:t>
                    </m:r>
                    <m:r>
                      <a:rPr lang="en-US" sz="1900" b="0" i="1" smtClean="0">
                        <a:latin typeface="Cambria Math" panose="02040503050406030204" pitchFamily="18" charset="0"/>
                        <a:cs typeface="Times New Roman" panose="02020603050405020304" pitchFamily="18" charset="0"/>
                      </a:rPr>
                      <m:t>13.25</m:t>
                    </m:r>
                    <m:r>
                      <a:rPr lang="en-US" sz="1900" i="1">
                        <a:latin typeface="Cambria Math" panose="02040503050406030204" pitchFamily="18" charset="0"/>
                        <a:cs typeface="Times New Roman" panose="02020603050405020304" pitchFamily="18" charset="0"/>
                      </a:rPr>
                      <m:t>+</m:t>
                    </m:r>
                    <m:f>
                      <m:fPr>
                        <m:ctrlPr>
                          <a:rPr lang="en-US" sz="1900" i="1">
                            <a:latin typeface="Cambria Math" panose="02040503050406030204" pitchFamily="18" charset="0"/>
                            <a:cs typeface="Times New Roman" panose="02020603050405020304" pitchFamily="18" charset="0"/>
                          </a:rPr>
                        </m:ctrlPr>
                      </m:fPr>
                      <m:num>
                        <m:r>
                          <m:rPr>
                            <m:nor/>
                          </m:rPr>
                          <a:rPr lang="en-US" sz="2000" dirty="0">
                            <a:cs typeface="Times New Roman" panose="02020603050405020304" pitchFamily="18" charset="0"/>
                          </a:rPr>
                          <m:t>914269.9</m:t>
                        </m:r>
                      </m:num>
                      <m:den>
                        <m:r>
                          <m:rPr>
                            <m:nor/>
                          </m:rPr>
                          <a:rPr lang="en-US" sz="1800" dirty="0">
                            <a:cs typeface="Times New Roman" panose="02020603050405020304" pitchFamily="18" charset="0"/>
                          </a:rPr>
                          <m:t>8024906</m:t>
                        </m:r>
                        <m:r>
                          <a:rPr lang="en-US" sz="1800">
                            <a:latin typeface="Cambria Math" panose="02040503050406030204" pitchFamily="18" charset="0"/>
                            <a:cs typeface="Times New Roman" panose="02020603050405020304" pitchFamily="18" charset="0"/>
                          </a:rPr>
                          <m:t>+</m:t>
                        </m:r>
                        <m:r>
                          <m:rPr>
                            <m:nor/>
                          </m:rPr>
                          <a:rPr lang="en-US" sz="1800" dirty="0">
                            <a:cs typeface="Times New Roman" panose="02020603050405020304" pitchFamily="18" charset="0"/>
                          </a:rPr>
                          <m:t>914269.9</m:t>
                        </m:r>
                      </m:den>
                    </m:f>
                    <m:r>
                      <a:rPr lang="en-US" sz="1900">
                        <a:latin typeface="Cambria Math" panose="02040503050406030204" pitchFamily="18" charset="0"/>
                        <a:cs typeface="Times New Roman" panose="02020603050405020304" pitchFamily="18" charset="0"/>
                      </a:rPr>
                      <m:t>∗</m:t>
                    </m:r>
                    <m:r>
                      <a:rPr lang="en-US" sz="1900" b="0" i="0" smtClean="0">
                        <a:latin typeface="Cambria Math" panose="02040503050406030204" pitchFamily="18" charset="0"/>
                        <a:cs typeface="Times New Roman" panose="02020603050405020304" pitchFamily="18" charset="0"/>
                      </a:rPr>
                      <m:t>8.35</m:t>
                    </m:r>
                    <m:r>
                      <a:rPr lang="en-US" sz="1900">
                        <a:latin typeface="Cambria Math" panose="02040503050406030204" pitchFamily="18" charset="0"/>
                        <a:cs typeface="Times New Roman" panose="02020603050405020304" pitchFamily="18" charset="0"/>
                      </a:rPr>
                      <m:t>∗</m:t>
                    </m:r>
                    <m:d>
                      <m:dPr>
                        <m:ctrlPr>
                          <a:rPr lang="en-US" sz="1900" b="0" i="1" smtClean="0">
                            <a:latin typeface="Cambria Math" panose="02040503050406030204" pitchFamily="18" charset="0"/>
                            <a:cs typeface="Times New Roman" panose="02020603050405020304" pitchFamily="18" charset="0"/>
                          </a:rPr>
                        </m:ctrlPr>
                      </m:dPr>
                      <m:e>
                        <m:r>
                          <a:rPr lang="en-US" sz="1900">
                            <a:latin typeface="Cambria Math" panose="02040503050406030204" pitchFamily="18" charset="0"/>
                            <a:cs typeface="Times New Roman" panose="02020603050405020304" pitchFamily="18" charset="0"/>
                          </a:rPr>
                          <m:t>1−</m:t>
                        </m:r>
                        <m:r>
                          <a:rPr lang="en-US" sz="1900" b="0" i="0" smtClean="0">
                            <a:latin typeface="Cambria Math" panose="02040503050406030204" pitchFamily="18" charset="0"/>
                            <a:cs typeface="Times New Roman" panose="02020603050405020304" pitchFamily="18" charset="0"/>
                          </a:rPr>
                          <m:t>0.3461</m:t>
                        </m:r>
                      </m:e>
                    </m:d>
                    <m:r>
                      <a:rPr lang="en-US" sz="1900" b="0" i="0" smtClean="0">
                        <a:latin typeface="Cambria Math" panose="02040503050406030204" pitchFamily="18" charset="0"/>
                        <a:cs typeface="Times New Roman" panose="02020603050405020304" pitchFamily="18" charset="0"/>
                      </a:rPr>
                      <m:t>=</m:t>
                    </m:r>
                  </m:oMath>
                </a14:m>
                <a:r>
                  <a:rPr lang="en-US" sz="1900" dirty="0">
                    <a:latin typeface="Times New Roman" panose="02020603050405020304" pitchFamily="18" charset="0"/>
                    <a:cs typeface="Times New Roman" panose="02020603050405020304" pitchFamily="18" charset="0"/>
                  </a:rPr>
                  <a:t>12.45%</a:t>
                </a:r>
              </a:p>
              <a:p>
                <a:endParaRPr lang="en-US" sz="2400" dirty="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490E383B-B959-442F-BD2A-1266F117FFE6}"/>
                  </a:ext>
                </a:extLst>
              </p:cNvPr>
              <p:cNvSpPr>
                <a:spLocks noGrp="1" noRot="1" noChangeAspect="1" noMove="1" noResize="1" noEditPoints="1" noAdjustHandles="1" noChangeArrowheads="1" noChangeShapeType="1" noTextEdit="1"/>
              </p:cNvSpPr>
              <p:nvPr>
                <p:ph idx="1"/>
              </p:nvPr>
            </p:nvSpPr>
            <p:spPr>
              <a:xfrm>
                <a:off x="159027" y="1825625"/>
                <a:ext cx="12032974" cy="4351338"/>
              </a:xfrm>
              <a:blipFill>
                <a:blip r:embed="rId2"/>
                <a:stretch>
                  <a:fillRect l="-659" t="-1961"/>
                </a:stretch>
              </a:blipFill>
            </p:spPr>
            <p:txBody>
              <a:bodyPr/>
              <a:lstStyle/>
              <a:p>
                <a:r>
                  <a:rPr lang="en-US">
                    <a:noFill/>
                  </a:rPr>
                  <a:t> </a:t>
                </a:r>
              </a:p>
            </p:txBody>
          </p:sp>
        </mc:Fallback>
      </mc:AlternateContent>
    </p:spTree>
    <p:extLst>
      <p:ext uri="{BB962C8B-B14F-4D97-AF65-F5344CB8AC3E}">
        <p14:creationId xmlns:p14="http://schemas.microsoft.com/office/powerpoint/2010/main" val="3051814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52E0-DC86-4DDA-A3FF-BEA887B1CAC8}"/>
              </a:ext>
            </a:extLst>
          </p:cNvPr>
          <p:cNvSpPr>
            <a:spLocks noGrp="1"/>
          </p:cNvSpPr>
          <p:nvPr>
            <p:ph type="ctrTitle"/>
          </p:nvPr>
        </p:nvSpPr>
        <p:spPr/>
        <p:txBody>
          <a:bodyPr>
            <a:normAutofit/>
          </a:bodyPr>
          <a:lstStyle/>
          <a:p>
            <a:r>
              <a:rPr lang="en-US" sz="4400" dirty="0">
                <a:latin typeface="Times New Roman" panose="02020603050405020304" pitchFamily="18" charset="0"/>
                <a:cs typeface="Times New Roman" panose="02020603050405020304" pitchFamily="18" charset="0"/>
              </a:rPr>
              <a:t>Estimating cashflow</a:t>
            </a:r>
          </a:p>
        </p:txBody>
      </p:sp>
      <p:sp>
        <p:nvSpPr>
          <p:cNvPr id="3" name="Subtitle 2">
            <a:extLst>
              <a:ext uri="{FF2B5EF4-FFF2-40B4-BE49-F238E27FC236}">
                <a16:creationId xmlns:a16="http://schemas.microsoft.com/office/drawing/2014/main" id="{1F9FB190-D341-48BA-A3C8-9D9C96701C1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62417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DBB8-718C-4672-AC70-ECF05F10F08B}"/>
              </a:ext>
            </a:extLst>
          </p:cNvPr>
          <p:cNvSpPr>
            <a:spLocks noGrp="1"/>
          </p:cNvSpPr>
          <p:nvPr>
            <p:ph type="title"/>
          </p:nvPr>
        </p:nvSpPr>
        <p:spPr>
          <a:xfrm>
            <a:off x="838200" y="23851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Estimation of cash flow (basic)</a:t>
            </a:r>
          </a:p>
        </p:txBody>
      </p:sp>
      <p:graphicFrame>
        <p:nvGraphicFramePr>
          <p:cNvPr id="4" name="Content Placeholder 3">
            <a:extLst>
              <a:ext uri="{FF2B5EF4-FFF2-40B4-BE49-F238E27FC236}">
                <a16:creationId xmlns:a16="http://schemas.microsoft.com/office/drawing/2014/main" id="{87C80D15-7DBE-4021-910B-9CF7591E583B}"/>
              </a:ext>
            </a:extLst>
          </p:cNvPr>
          <p:cNvGraphicFramePr>
            <a:graphicFrameLocks noGrp="1"/>
          </p:cNvGraphicFramePr>
          <p:nvPr>
            <p:ph idx="1"/>
            <p:extLst>
              <p:ext uri="{D42A27DB-BD31-4B8C-83A1-F6EECF244321}">
                <p14:modId xmlns:p14="http://schemas.microsoft.com/office/powerpoint/2010/main" val="1798098048"/>
              </p:ext>
            </p:extLst>
          </p:nvPr>
        </p:nvGraphicFramePr>
        <p:xfrm>
          <a:off x="838200" y="1261329"/>
          <a:ext cx="10515600" cy="49377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25095349"/>
                    </a:ext>
                  </a:extLst>
                </a:gridCol>
                <a:gridCol w="5257800">
                  <a:extLst>
                    <a:ext uri="{9D8B030D-6E8A-4147-A177-3AD203B41FA5}">
                      <a16:colId xmlns:a16="http://schemas.microsoft.com/office/drawing/2014/main" val="8931403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Firm</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Free Cash flow to Equity</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0946849"/>
                  </a:ext>
                </a:extLst>
              </a:tr>
              <a:tr h="370840">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a:t>
                      </a:r>
                    </a:p>
                    <a:p>
                      <a:r>
                        <a:rPr lang="en-US" sz="2400" dirty="0">
                          <a:solidFill>
                            <a:schemeClr val="tx1"/>
                          </a:solidFill>
                          <a:latin typeface="Times New Roman" panose="02020603050405020304" pitchFamily="18" charset="0"/>
                          <a:cs typeface="Times New Roman" panose="02020603050405020304" pitchFamily="18" charset="0"/>
                        </a:rPr>
                        <a:t>EBIT</a:t>
                      </a:r>
                    </a:p>
                    <a:p>
                      <a:r>
                        <a:rPr lang="en-US" sz="2400" u="sng" dirty="0">
                          <a:solidFill>
                            <a:schemeClr val="tx1"/>
                          </a:solidFill>
                          <a:latin typeface="Times New Roman" panose="02020603050405020304" pitchFamily="18" charset="0"/>
                          <a:cs typeface="Times New Roman" panose="02020603050405020304" pitchFamily="18" charset="0"/>
                        </a:rPr>
                        <a:t>- Tax paid</a:t>
                      </a:r>
                    </a:p>
                    <a:p>
                      <a:r>
                        <a:rPr lang="en-US" sz="2400" dirty="0">
                          <a:solidFill>
                            <a:schemeClr val="tx1"/>
                          </a:solidFill>
                          <a:latin typeface="Times New Roman" panose="02020603050405020304" pitchFamily="18" charset="0"/>
                          <a:cs typeface="Times New Roman" panose="02020603050405020304" pitchFamily="18" charset="0"/>
                        </a:rPr>
                        <a:t>NOPAT</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Reinvestments</a:t>
                      </a:r>
                    </a:p>
                    <a:p>
                      <a:r>
                        <a:rPr lang="en-US" sz="2400" u="sng" dirty="0">
                          <a:solidFill>
                            <a:schemeClr val="tx1"/>
                          </a:solidFill>
                          <a:latin typeface="Times New Roman" panose="02020603050405020304" pitchFamily="18" charset="0"/>
                          <a:cs typeface="Times New Roman" panose="02020603050405020304" pitchFamily="18" charset="0"/>
                        </a:rPr>
                        <a:t>FCFF (Free cashflow to films)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solidFill>
                            <a:schemeClr val="tx1"/>
                          </a:solidFill>
                          <a:latin typeface="Times New Roman" panose="02020603050405020304" pitchFamily="18" charset="0"/>
                          <a:cs typeface="Times New Roman" panose="02020603050405020304" pitchFamily="18" charset="0"/>
                        </a:rPr>
                        <a:t>Sales</a:t>
                      </a:r>
                    </a:p>
                    <a:p>
                      <a:r>
                        <a:rPr lang="en-US" sz="2400" u="sng" dirty="0">
                          <a:solidFill>
                            <a:schemeClr val="tx1"/>
                          </a:solidFill>
                          <a:latin typeface="Times New Roman" panose="02020603050405020304" pitchFamily="18" charset="0"/>
                          <a:cs typeface="Times New Roman" panose="02020603050405020304" pitchFamily="18" charset="0"/>
                        </a:rPr>
                        <a:t>- COGS</a:t>
                      </a:r>
                    </a:p>
                    <a:p>
                      <a:r>
                        <a:rPr lang="en-US" sz="2400" dirty="0">
                          <a:solidFill>
                            <a:schemeClr val="tx1"/>
                          </a:solidFill>
                          <a:latin typeface="Times New Roman" panose="02020603050405020304" pitchFamily="18" charset="0"/>
                          <a:cs typeface="Times New Roman" panose="02020603050405020304" pitchFamily="18" charset="0"/>
                        </a:rPr>
                        <a:t>EBIT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-Interest paid</a:t>
                      </a:r>
                    </a:p>
                    <a:p>
                      <a:pPr marL="0" indent="0">
                        <a:buFontTx/>
                        <a:buNone/>
                      </a:pPr>
                      <a:r>
                        <a:rPr lang="en-US" sz="2400" u="none" dirty="0">
                          <a:solidFill>
                            <a:schemeClr val="tx1"/>
                          </a:solidFill>
                          <a:latin typeface="Times New Roman" panose="02020603050405020304" pitchFamily="18" charset="0"/>
                          <a:cs typeface="Times New Roman" panose="02020603050405020304" pitchFamily="18" charset="0"/>
                        </a:rPr>
                        <a:t>EBT</a:t>
                      </a:r>
                    </a:p>
                    <a:p>
                      <a:pPr marL="0" indent="0">
                        <a:buFontTx/>
                        <a:buNone/>
                      </a:pPr>
                      <a:r>
                        <a:rPr lang="en-US" sz="2400" u="sng" dirty="0">
                          <a:solidFill>
                            <a:schemeClr val="tx1"/>
                          </a:solidFill>
                          <a:latin typeface="Times New Roman" panose="02020603050405020304" pitchFamily="18" charset="0"/>
                          <a:cs typeface="Times New Roman" panose="02020603050405020304" pitchFamily="18" charset="0"/>
                        </a:rPr>
                        <a:t>-Tax</a:t>
                      </a:r>
                    </a:p>
                    <a:p>
                      <a:r>
                        <a:rPr lang="en-US" sz="2400" dirty="0">
                          <a:solidFill>
                            <a:schemeClr val="tx1"/>
                          </a:solidFill>
                          <a:latin typeface="Times New Roman" panose="02020603050405020304" pitchFamily="18" charset="0"/>
                          <a:cs typeface="Times New Roman" panose="02020603050405020304" pitchFamily="18" charset="0"/>
                        </a:rPr>
                        <a:t>PAT</a:t>
                      </a:r>
                    </a:p>
                    <a:p>
                      <a:r>
                        <a:rPr lang="en-US" sz="2400" dirty="0">
                          <a:solidFill>
                            <a:schemeClr val="tx1"/>
                          </a:solidFill>
                          <a:latin typeface="Times New Roman" panose="02020603050405020304" pitchFamily="18" charset="0"/>
                          <a:cs typeface="Times New Roman" panose="02020603050405020304" pitchFamily="18" charset="0"/>
                        </a:rPr>
                        <a:t>-</a:t>
                      </a:r>
                      <a:r>
                        <a:rPr lang="en-US" sz="2400" u="sng" dirty="0">
                          <a:solidFill>
                            <a:schemeClr val="tx1"/>
                          </a:solidFill>
                          <a:latin typeface="Times New Roman" panose="02020603050405020304" pitchFamily="18" charset="0"/>
                          <a:cs typeface="Times New Roman" panose="02020603050405020304" pitchFamily="18" charset="0"/>
                        </a:rPr>
                        <a:t>Reinvestments</a:t>
                      </a:r>
                    </a:p>
                    <a:p>
                      <a:r>
                        <a:rPr lang="en-US" sz="2400" u="none" dirty="0">
                          <a:solidFill>
                            <a:schemeClr val="tx1"/>
                          </a:solidFill>
                          <a:latin typeface="Times New Roman" panose="02020603050405020304" pitchFamily="18" charset="0"/>
                          <a:cs typeface="Times New Roman" panose="02020603050405020304" pitchFamily="18" charset="0"/>
                        </a:rPr>
                        <a:t>(New debt-Old debt)</a:t>
                      </a:r>
                    </a:p>
                    <a:p>
                      <a:r>
                        <a:rPr lang="en-US" sz="2400" u="sng" dirty="0">
                          <a:solidFill>
                            <a:schemeClr val="tx1"/>
                          </a:solidFill>
                          <a:latin typeface="Times New Roman" panose="02020603050405020304" pitchFamily="18" charset="0"/>
                          <a:cs typeface="Times New Roman" panose="02020603050405020304" pitchFamily="18" charset="0"/>
                        </a:rPr>
                        <a:t>FCFE</a:t>
                      </a:r>
                    </a:p>
                    <a:p>
                      <a:endParaRPr lang="en-US"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678724"/>
                  </a:ext>
                </a:extLst>
              </a:tr>
            </a:tbl>
          </a:graphicData>
        </a:graphic>
      </p:graphicFrame>
      <p:sp>
        <p:nvSpPr>
          <p:cNvPr id="5" name="TextBox 4">
            <a:extLst>
              <a:ext uri="{FF2B5EF4-FFF2-40B4-BE49-F238E27FC236}">
                <a16:creationId xmlns:a16="http://schemas.microsoft.com/office/drawing/2014/main" id="{E3D47B9C-4A06-4DC5-A8FD-CF5876F4C4B3}"/>
              </a:ext>
            </a:extLst>
          </p:cNvPr>
          <p:cNvSpPr txBox="1"/>
          <p:nvPr/>
        </p:nvSpPr>
        <p:spPr>
          <a:xfrm>
            <a:off x="838200" y="5737424"/>
            <a:ext cx="9030235" cy="461665"/>
          </a:xfrm>
          <a:prstGeom prst="rect">
            <a:avLst/>
          </a:prstGeom>
          <a:noFill/>
        </p:spPr>
        <p:txBody>
          <a:bodyPr wrap="square" rtlCol="0">
            <a:spAutoFit/>
          </a:bodyPr>
          <a:lstStyle/>
          <a:p>
            <a:r>
              <a:rPr lang="en-US" sz="2400" b="1" dirty="0"/>
              <a:t>FFFE=FCFF-Interest*(1-tax)+(New debt-Old debt)</a:t>
            </a:r>
          </a:p>
        </p:txBody>
      </p:sp>
    </p:spTree>
    <p:extLst>
      <p:ext uri="{BB962C8B-B14F-4D97-AF65-F5344CB8AC3E}">
        <p14:creationId xmlns:p14="http://schemas.microsoft.com/office/powerpoint/2010/main" val="3020388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36B6-B9AC-4DC8-87FE-BB6F0D0574E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basis ingredients for free cashflows</a:t>
            </a:r>
          </a:p>
        </p:txBody>
      </p:sp>
      <p:sp>
        <p:nvSpPr>
          <p:cNvPr id="3" name="Content Placeholder 2">
            <a:extLst>
              <a:ext uri="{FF2B5EF4-FFF2-40B4-BE49-F238E27FC236}">
                <a16:creationId xmlns:a16="http://schemas.microsoft.com/office/drawing/2014/main" id="{B76691D2-A4F0-4280-8B02-B18DA904BCBF}"/>
              </a:ext>
            </a:extLst>
          </p:cNvPr>
          <p:cNvSpPr>
            <a:spLocks noGrp="1"/>
          </p:cNvSpPr>
          <p:nvPr>
            <p:ph idx="1"/>
          </p:nvPr>
        </p:nvSpPr>
        <p:spPr/>
        <p:txBody>
          <a:bodyPr>
            <a:noAutofit/>
          </a:bodyPr>
          <a:lstStyle/>
          <a:p>
            <a:pPr algn="just"/>
            <a:r>
              <a:rPr lang="en-US" sz="2400" dirty="0">
                <a:latin typeface="Times New Roman" panose="02020603050405020304" pitchFamily="18" charset="0"/>
                <a:cs typeface="Times New Roman" panose="02020603050405020304" pitchFamily="18" charset="0"/>
              </a:rPr>
              <a:t>Estimate the current earnings of the firm</a:t>
            </a:r>
          </a:p>
          <a:p>
            <a:pPr lvl="1" algn="just"/>
            <a:r>
              <a:rPr lang="en-US" dirty="0">
                <a:latin typeface="Times New Roman" panose="02020603050405020304" pitchFamily="18" charset="0"/>
                <a:cs typeface="Times New Roman" panose="02020603050405020304" pitchFamily="18" charset="0"/>
              </a:rPr>
              <a:t>If looking at cashflows to equity, look at earnings after interest expenses:- net income</a:t>
            </a:r>
          </a:p>
          <a:p>
            <a:pPr lvl="1" algn="just"/>
            <a:r>
              <a:rPr lang="en-US" dirty="0">
                <a:latin typeface="Times New Roman" panose="02020603050405020304" pitchFamily="18" charset="0"/>
                <a:cs typeface="Times New Roman" panose="02020603050405020304" pitchFamily="18" charset="0"/>
              </a:rPr>
              <a:t>If looking at cashflow to firm, look at operating income after tax. </a:t>
            </a:r>
          </a:p>
          <a:p>
            <a:pPr algn="just"/>
            <a:r>
              <a:rPr lang="en-US" sz="2400" dirty="0">
                <a:latin typeface="Times New Roman" panose="02020603050405020304" pitchFamily="18" charset="0"/>
                <a:cs typeface="Times New Roman" panose="02020603050405020304" pitchFamily="18" charset="0"/>
              </a:rPr>
              <a:t>Consider how much the firm invested to create future growth</a:t>
            </a:r>
          </a:p>
          <a:p>
            <a:pPr lvl="1" algn="just"/>
            <a:r>
              <a:rPr lang="en-US" dirty="0">
                <a:latin typeface="Times New Roman" panose="02020603050405020304" pitchFamily="18" charset="0"/>
                <a:cs typeface="Times New Roman" panose="02020603050405020304" pitchFamily="18" charset="0"/>
              </a:rPr>
              <a:t>If investment is not expensed, it will be categorized as capital expenditure. To the extent depreciation provides a cashflow, it will cover some of these expenditures. </a:t>
            </a:r>
          </a:p>
          <a:p>
            <a:pPr lvl="1" algn="just"/>
            <a:r>
              <a:rPr lang="en-US" dirty="0">
                <a:latin typeface="Times New Roman" panose="02020603050405020304" pitchFamily="18" charset="0"/>
                <a:cs typeface="Times New Roman" panose="02020603050405020304" pitchFamily="18" charset="0"/>
              </a:rPr>
              <a:t>Increasing working capital needs are also investment for future growth.</a:t>
            </a:r>
          </a:p>
          <a:p>
            <a:pPr algn="just"/>
            <a:r>
              <a:rPr lang="en-US" sz="2400" dirty="0">
                <a:latin typeface="Times New Roman" panose="02020603050405020304" pitchFamily="18" charset="0"/>
                <a:cs typeface="Times New Roman" panose="02020603050405020304" pitchFamily="18" charset="0"/>
              </a:rPr>
              <a:t>If looking at cashflows to equity, consider the cashflows from net debt issues( debt issues-debt repaid).</a:t>
            </a:r>
          </a:p>
          <a:p>
            <a:pPr marL="457200" lvl="1"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0399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CAAD-4B1C-49DF-A2AC-6C146BCCBDB1}"/>
              </a:ext>
            </a:extLst>
          </p:cNvPr>
          <p:cNvSpPr>
            <a:spLocks noGrp="1"/>
          </p:cNvSpPr>
          <p:nvPr>
            <p:ph type="title"/>
          </p:nvPr>
        </p:nvSpPr>
        <p:spPr>
          <a:xfrm>
            <a:off x="622852" y="365125"/>
            <a:ext cx="12881862" cy="1325563"/>
          </a:xfrm>
        </p:spPr>
        <p:txBody>
          <a:bodyPr>
            <a:normAutofit/>
          </a:bodyPr>
          <a:lstStyle/>
          <a:p>
            <a:r>
              <a:rPr lang="en-US" sz="3600" dirty="0">
                <a:latin typeface="Times New Roman" panose="02020603050405020304" pitchFamily="18" charset="0"/>
                <a:cs typeface="Times New Roman" panose="02020603050405020304" pitchFamily="18" charset="0"/>
              </a:rPr>
              <a:t>Step1: From reported to actual earnings</a:t>
            </a:r>
          </a:p>
        </p:txBody>
      </p:sp>
      <p:sp>
        <p:nvSpPr>
          <p:cNvPr id="4" name="Rectangle 3">
            <a:extLst>
              <a:ext uri="{FF2B5EF4-FFF2-40B4-BE49-F238E27FC236}">
                <a16:creationId xmlns:a16="http://schemas.microsoft.com/office/drawing/2014/main" id="{E996D6CD-BE56-4A59-91FE-C3E7F2918CD3}"/>
              </a:ext>
            </a:extLst>
          </p:cNvPr>
          <p:cNvSpPr/>
          <p:nvPr/>
        </p:nvSpPr>
        <p:spPr>
          <a:xfrm>
            <a:off x="84941" y="1983489"/>
            <a:ext cx="2592611" cy="3516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Firm’s history</a:t>
            </a:r>
          </a:p>
        </p:txBody>
      </p:sp>
      <p:sp>
        <p:nvSpPr>
          <p:cNvPr id="5" name="Rectangle 4">
            <a:extLst>
              <a:ext uri="{FF2B5EF4-FFF2-40B4-BE49-F238E27FC236}">
                <a16:creationId xmlns:a16="http://schemas.microsoft.com/office/drawing/2014/main" id="{1C383C54-D2CD-40CB-9651-895F3E4EFB9A}"/>
              </a:ext>
            </a:extLst>
          </p:cNvPr>
          <p:cNvSpPr/>
          <p:nvPr/>
        </p:nvSpPr>
        <p:spPr>
          <a:xfrm>
            <a:off x="3048266" y="1990523"/>
            <a:ext cx="2592611" cy="3516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Comparable firms</a:t>
            </a:r>
          </a:p>
        </p:txBody>
      </p:sp>
      <p:sp>
        <p:nvSpPr>
          <p:cNvPr id="6" name="Right Brace 5">
            <a:extLst>
              <a:ext uri="{FF2B5EF4-FFF2-40B4-BE49-F238E27FC236}">
                <a16:creationId xmlns:a16="http://schemas.microsoft.com/office/drawing/2014/main" id="{BDF90640-59D4-4DAB-8237-2A2B24F86A76}"/>
              </a:ext>
            </a:extLst>
          </p:cNvPr>
          <p:cNvSpPr/>
          <p:nvPr/>
        </p:nvSpPr>
        <p:spPr>
          <a:xfrm rot="5400000">
            <a:off x="6335356" y="2302264"/>
            <a:ext cx="879231" cy="5984465"/>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6B0CD79B-CA9B-45A4-A06D-FAF759E00115}"/>
              </a:ext>
            </a:extLst>
          </p:cNvPr>
          <p:cNvSpPr/>
          <p:nvPr/>
        </p:nvSpPr>
        <p:spPr>
          <a:xfrm>
            <a:off x="2832294" y="3651290"/>
            <a:ext cx="2592611" cy="10191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Normalized earnings</a:t>
            </a:r>
          </a:p>
        </p:txBody>
      </p:sp>
      <p:sp>
        <p:nvSpPr>
          <p:cNvPr id="9" name="Rectangle 8">
            <a:extLst>
              <a:ext uri="{FF2B5EF4-FFF2-40B4-BE49-F238E27FC236}">
                <a16:creationId xmlns:a16="http://schemas.microsoft.com/office/drawing/2014/main" id="{F3BAA886-72E0-4CA8-ACF9-03B60C0478CF}"/>
              </a:ext>
            </a:extLst>
          </p:cNvPr>
          <p:cNvSpPr/>
          <p:nvPr/>
        </p:nvSpPr>
        <p:spPr>
          <a:xfrm>
            <a:off x="5875151" y="1849036"/>
            <a:ext cx="3034921" cy="1024865"/>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Operating leases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Convert into debt</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Adjust operating income</a:t>
            </a:r>
          </a:p>
        </p:txBody>
      </p:sp>
      <p:sp>
        <p:nvSpPr>
          <p:cNvPr id="10" name="Rectangle 9">
            <a:extLst>
              <a:ext uri="{FF2B5EF4-FFF2-40B4-BE49-F238E27FC236}">
                <a16:creationId xmlns:a16="http://schemas.microsoft.com/office/drawing/2014/main" id="{107573BC-BA75-496A-9030-03CD9DB493C9}"/>
              </a:ext>
            </a:extLst>
          </p:cNvPr>
          <p:cNvSpPr/>
          <p:nvPr/>
        </p:nvSpPr>
        <p:spPr>
          <a:xfrm>
            <a:off x="9113521" y="1802741"/>
            <a:ext cx="3034921" cy="1071160"/>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R&amp;D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Convert into assets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Adjust operating income</a:t>
            </a:r>
          </a:p>
          <a:p>
            <a:endParaRPr lang="en-US" sz="2000" dirty="0">
              <a:latin typeface="Times New Roman" panose="02020603050405020304" pitchFamily="18" charset="0"/>
              <a:cs typeface="Times New Roman" panose="02020603050405020304" pitchFamily="18" charset="0"/>
            </a:endParaRPr>
          </a:p>
        </p:txBody>
      </p:sp>
      <p:sp>
        <p:nvSpPr>
          <p:cNvPr id="11" name="Right Brace 10">
            <a:extLst>
              <a:ext uri="{FF2B5EF4-FFF2-40B4-BE49-F238E27FC236}">
                <a16:creationId xmlns:a16="http://schemas.microsoft.com/office/drawing/2014/main" id="{7FC5A25A-9A1B-4774-9685-8E7EDEB90EB0}"/>
              </a:ext>
            </a:extLst>
          </p:cNvPr>
          <p:cNvSpPr/>
          <p:nvPr/>
        </p:nvSpPr>
        <p:spPr>
          <a:xfrm rot="5400000">
            <a:off x="9038311" y="1972906"/>
            <a:ext cx="502109" cy="2236763"/>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F86B66D6-8D52-4ADB-8017-5D262F139D95}"/>
              </a:ext>
            </a:extLst>
          </p:cNvPr>
          <p:cNvSpPr/>
          <p:nvPr/>
        </p:nvSpPr>
        <p:spPr>
          <a:xfrm>
            <a:off x="8027963" y="3322499"/>
            <a:ext cx="3479409" cy="1477106"/>
          </a:xfrm>
          <a:prstGeom prst="rect">
            <a:avLst/>
          </a:prstGeom>
        </p:spPr>
        <p:style>
          <a:lnRef idx="2">
            <a:schemeClr val="accent6"/>
          </a:lnRef>
          <a:fillRef idx="1">
            <a:schemeClr val="lt1"/>
          </a:fillRef>
          <a:effectRef idx="0">
            <a:schemeClr val="accent6"/>
          </a:effectRef>
          <a:fontRef idx="minor">
            <a:schemeClr val="dk1"/>
          </a:fontRef>
        </p:style>
        <p:txBody>
          <a:bodyPr rtlCol="0" anchor="t" anchorCtr="0"/>
          <a:lstStyle/>
          <a:p>
            <a:r>
              <a:rPr lang="en-US" sz="2000" dirty="0">
                <a:latin typeface="Times New Roman" panose="02020603050405020304" pitchFamily="18" charset="0"/>
                <a:cs typeface="Times New Roman" panose="02020603050405020304" pitchFamily="18" charset="0"/>
              </a:rPr>
              <a:t>Cleanse operating items of </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Financial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Capital expenses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Non-recurring expenses </a:t>
            </a:r>
          </a:p>
        </p:txBody>
      </p:sp>
      <p:sp>
        <p:nvSpPr>
          <p:cNvPr id="13" name="Right Brace 12">
            <a:extLst>
              <a:ext uri="{FF2B5EF4-FFF2-40B4-BE49-F238E27FC236}">
                <a16:creationId xmlns:a16="http://schemas.microsoft.com/office/drawing/2014/main" id="{50B1A53D-0538-4510-8AF3-A1520D23BE0B}"/>
              </a:ext>
            </a:extLst>
          </p:cNvPr>
          <p:cNvSpPr/>
          <p:nvPr/>
        </p:nvSpPr>
        <p:spPr>
          <a:xfrm rot="5400000">
            <a:off x="2658658" y="2008419"/>
            <a:ext cx="879231" cy="1568818"/>
          </a:xfrm>
          <a:prstGeom prst="rightBrace">
            <a:avLst>
              <a:gd name="adj1" fmla="val 9906"/>
              <a:gd name="adj2" fmla="val 46027"/>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2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AB63DB76-162D-445B-954E-AC64C78A184E}"/>
              </a:ext>
            </a:extLst>
          </p:cNvPr>
          <p:cNvSpPr/>
          <p:nvPr/>
        </p:nvSpPr>
        <p:spPr>
          <a:xfrm>
            <a:off x="5875151" y="5780734"/>
            <a:ext cx="2592611" cy="10191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Measuring earnings</a:t>
            </a:r>
          </a:p>
        </p:txBody>
      </p:sp>
      <p:sp>
        <p:nvSpPr>
          <p:cNvPr id="3" name="Rectangle 2">
            <a:extLst>
              <a:ext uri="{FF2B5EF4-FFF2-40B4-BE49-F238E27FC236}">
                <a16:creationId xmlns:a16="http://schemas.microsoft.com/office/drawing/2014/main" id="{21D3AC88-D481-4354-A065-E210959085C8}"/>
              </a:ext>
            </a:extLst>
          </p:cNvPr>
          <p:cNvSpPr/>
          <p:nvPr/>
        </p:nvSpPr>
        <p:spPr>
          <a:xfrm>
            <a:off x="2173357" y="5605670"/>
            <a:ext cx="3154017" cy="1194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Update numbers</a:t>
            </a:r>
            <a:r>
              <a:rPr lang="en-US" dirty="0"/>
              <a:t>: </a:t>
            </a:r>
          </a:p>
          <a:p>
            <a:pPr marL="285750" indent="-285750" algn="ctr">
              <a:buFont typeface="Arial" panose="020B0604020202020204" pitchFamily="34" charset="0"/>
              <a:buChar char="•"/>
            </a:pPr>
            <a:r>
              <a:rPr lang="en-US" dirty="0"/>
              <a:t>Trailing earnings</a:t>
            </a:r>
          </a:p>
          <a:p>
            <a:pPr marL="285750" indent="-285750" algn="ctr">
              <a:buFont typeface="Arial" panose="020B0604020202020204" pitchFamily="34" charset="0"/>
              <a:buChar char="•"/>
            </a:pPr>
            <a:r>
              <a:rPr lang="en-US" dirty="0"/>
              <a:t>Unofficial numbers</a:t>
            </a:r>
          </a:p>
        </p:txBody>
      </p:sp>
      <p:cxnSp>
        <p:nvCxnSpPr>
          <p:cNvPr id="17" name="Straight Arrow Connector 16">
            <a:extLst>
              <a:ext uri="{FF2B5EF4-FFF2-40B4-BE49-F238E27FC236}">
                <a16:creationId xmlns:a16="http://schemas.microsoft.com/office/drawing/2014/main" id="{FF3424B1-229E-4B35-833B-B19456189D38}"/>
              </a:ext>
            </a:extLst>
          </p:cNvPr>
          <p:cNvCxnSpPr>
            <a:stCxn id="3" idx="3"/>
            <a:endCxn id="14" idx="1"/>
          </p:cNvCxnSpPr>
          <p:nvPr/>
        </p:nvCxnSpPr>
        <p:spPr>
          <a:xfrm>
            <a:off x="5327374" y="6202794"/>
            <a:ext cx="547777" cy="87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914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71430-4CBC-4ADA-957F-9D9519A377C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Updating earnings </a:t>
            </a:r>
          </a:p>
        </p:txBody>
      </p:sp>
      <p:sp>
        <p:nvSpPr>
          <p:cNvPr id="3" name="Content Placeholder 2">
            <a:extLst>
              <a:ext uri="{FF2B5EF4-FFF2-40B4-BE49-F238E27FC236}">
                <a16:creationId xmlns:a16="http://schemas.microsoft.com/office/drawing/2014/main" id="{90B8C926-7610-49F7-81EA-D635DD465E3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When valuing firm, we often depend on financial statements for inputs on earnings and assets. Annual reports are generally outdated. We can update the numbers:</a:t>
            </a:r>
          </a:p>
          <a:p>
            <a:pPr lvl="1"/>
            <a:r>
              <a:rPr lang="en-US" dirty="0">
                <a:latin typeface="Times New Roman" panose="02020603050405020304" pitchFamily="18" charset="0"/>
                <a:cs typeface="Times New Roman" panose="02020603050405020304" pitchFamily="18" charset="0"/>
              </a:rPr>
              <a:t>Trailing 12 months data, constructed from quarterly earnings reports</a:t>
            </a:r>
          </a:p>
          <a:p>
            <a:r>
              <a:rPr lang="en-US" sz="2400" dirty="0">
                <a:latin typeface="Times New Roman" panose="02020603050405020304" pitchFamily="18" charset="0"/>
                <a:cs typeface="Times New Roman" panose="02020603050405020304" pitchFamily="18" charset="0"/>
              </a:rPr>
              <a:t>Updating makes sense for smaller and more volatile firms, as well as growth firms (such as LinkedIn)</a:t>
            </a:r>
          </a:p>
          <a:p>
            <a:r>
              <a:rPr lang="en-US" sz="2400" dirty="0">
                <a:latin typeface="Times New Roman" panose="02020603050405020304" pitchFamily="18" charset="0"/>
                <a:cs typeface="Times New Roman" panose="02020603050405020304" pitchFamily="18" charset="0"/>
              </a:rPr>
              <a:t>TTM (for now)=Sales (in the last annual report)  + Sales for first qtr(April to Jun 2019)- Sales for first qtr(April to Jun 2018)  </a:t>
            </a:r>
          </a:p>
        </p:txBody>
      </p:sp>
    </p:spTree>
    <p:extLst>
      <p:ext uri="{BB962C8B-B14F-4D97-AF65-F5344CB8AC3E}">
        <p14:creationId xmlns:p14="http://schemas.microsoft.com/office/powerpoint/2010/main" val="795459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A878-E7A4-4743-B36B-14AA21722309}"/>
              </a:ext>
            </a:extLst>
          </p:cNvPr>
          <p:cNvSpPr>
            <a:spLocks noGrp="1"/>
          </p:cNvSpPr>
          <p:nvPr>
            <p:ph type="title"/>
          </p:nvPr>
        </p:nvSpPr>
        <p:spPr>
          <a:xfrm>
            <a:off x="154744" y="0"/>
            <a:ext cx="10515600" cy="1325563"/>
          </a:xfrm>
        </p:spPr>
        <p:txBody>
          <a:bodyPr>
            <a:normAutofit/>
          </a:bodyPr>
          <a:lstStyle/>
          <a:p>
            <a:r>
              <a:rPr lang="en-US" sz="3600" dirty="0"/>
              <a:t>Updating earnings (TTM)</a:t>
            </a:r>
          </a:p>
        </p:txBody>
      </p:sp>
      <p:graphicFrame>
        <p:nvGraphicFramePr>
          <p:cNvPr id="4" name="Content Placeholder 3">
            <a:extLst>
              <a:ext uri="{FF2B5EF4-FFF2-40B4-BE49-F238E27FC236}">
                <a16:creationId xmlns:a16="http://schemas.microsoft.com/office/drawing/2014/main" id="{71A973D8-D34A-478E-A8BC-F2FB3B911619}"/>
              </a:ext>
            </a:extLst>
          </p:cNvPr>
          <p:cNvGraphicFramePr>
            <a:graphicFrameLocks noGrp="1"/>
          </p:cNvGraphicFramePr>
          <p:nvPr>
            <p:ph idx="1"/>
            <p:extLst>
              <p:ext uri="{D42A27DB-BD31-4B8C-83A1-F6EECF244321}">
                <p14:modId xmlns:p14="http://schemas.microsoft.com/office/powerpoint/2010/main" val="851891325"/>
              </p:ext>
            </p:extLst>
          </p:nvPr>
        </p:nvGraphicFramePr>
        <p:xfrm>
          <a:off x="154744" y="888830"/>
          <a:ext cx="11563643" cy="5436924"/>
        </p:xfrm>
        <a:graphic>
          <a:graphicData uri="http://schemas.openxmlformats.org/drawingml/2006/table">
            <a:tbl>
              <a:tblPr>
                <a:tableStyleId>{3B4B98B0-60AC-42C2-AFA5-B58CD77FA1E5}</a:tableStyleId>
              </a:tblPr>
              <a:tblGrid>
                <a:gridCol w="3584419">
                  <a:extLst>
                    <a:ext uri="{9D8B030D-6E8A-4147-A177-3AD203B41FA5}">
                      <a16:colId xmlns:a16="http://schemas.microsoft.com/office/drawing/2014/main" val="1200929791"/>
                    </a:ext>
                  </a:extLst>
                </a:gridCol>
                <a:gridCol w="1994806">
                  <a:extLst>
                    <a:ext uri="{9D8B030D-6E8A-4147-A177-3AD203B41FA5}">
                      <a16:colId xmlns:a16="http://schemas.microsoft.com/office/drawing/2014/main" val="1187190850"/>
                    </a:ext>
                  </a:extLst>
                </a:gridCol>
                <a:gridCol w="1994806">
                  <a:extLst>
                    <a:ext uri="{9D8B030D-6E8A-4147-A177-3AD203B41FA5}">
                      <a16:colId xmlns:a16="http://schemas.microsoft.com/office/drawing/2014/main" val="770223364"/>
                    </a:ext>
                  </a:extLst>
                </a:gridCol>
                <a:gridCol w="1994806">
                  <a:extLst>
                    <a:ext uri="{9D8B030D-6E8A-4147-A177-3AD203B41FA5}">
                      <a16:colId xmlns:a16="http://schemas.microsoft.com/office/drawing/2014/main" val="1621236506"/>
                    </a:ext>
                  </a:extLst>
                </a:gridCol>
                <a:gridCol w="1994806">
                  <a:extLst>
                    <a:ext uri="{9D8B030D-6E8A-4147-A177-3AD203B41FA5}">
                      <a16:colId xmlns:a16="http://schemas.microsoft.com/office/drawing/2014/main" val="140674510"/>
                    </a:ext>
                  </a:extLst>
                </a:gridCol>
              </a:tblGrid>
              <a:tr h="737262">
                <a:tc>
                  <a:txBody>
                    <a:bodyPr/>
                    <a:lstStyle/>
                    <a:p>
                      <a:pPr algn="l" fontAlgn="b"/>
                      <a:r>
                        <a:rPr lang="en-US" sz="1800" u="none" strike="noStrike" dirty="0">
                          <a:effectLst/>
                        </a:rPr>
                        <a:t>(Financial data in millions, except per share amounts)</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Dec 1998</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Nine Months Ended September 30, 1998</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Nine Months Ended September 30, 1999</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Last 12 months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7878744"/>
                  </a:ext>
                </a:extLst>
              </a:tr>
              <a:tr h="249372">
                <a:tc>
                  <a:txBody>
                    <a:bodyPr/>
                    <a:lstStyle/>
                    <a:p>
                      <a:pPr algn="l" fontAlgn="t"/>
                      <a:r>
                        <a:rPr lang="en-US" sz="1800" u="none" strike="noStrike" dirty="0">
                          <a:effectLst/>
                        </a:rPr>
                        <a:t>REVENUE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lnT w="12700" cap="flat" cmpd="sng" algn="ctr">
                      <a:solidFill>
                        <a:schemeClr val="tx1"/>
                      </a:solidFill>
                      <a:prstDash val="solid"/>
                      <a:round/>
                      <a:headEnd type="none" w="med" len="med"/>
                      <a:tailEnd type="none" w="med" len="med"/>
                    </a:lnT>
                  </a:tcPr>
                </a:tc>
                <a:tc>
                  <a:txBody>
                    <a:bodyPr/>
                    <a:lstStyle/>
                    <a:p>
                      <a:pPr algn="ctr"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07074960"/>
                  </a:ext>
                </a:extLst>
              </a:tr>
              <a:tr h="249372">
                <a:tc>
                  <a:txBody>
                    <a:bodyPr/>
                    <a:lstStyle/>
                    <a:p>
                      <a:pPr algn="l" fontAlgn="t"/>
                      <a:r>
                        <a:rPr lang="en-US" sz="1800" u="none" strike="noStrike" dirty="0">
                          <a:effectLst/>
                        </a:rPr>
                        <a:t>U.S. domestic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20,650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15,129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16,239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21760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679065397"/>
                  </a:ext>
                </a:extLst>
              </a:tr>
              <a:tr h="249372">
                <a:tc>
                  <a:txBody>
                    <a:bodyPr/>
                    <a:lstStyle/>
                    <a:p>
                      <a:pPr algn="l" fontAlgn="t"/>
                      <a:r>
                        <a:rPr lang="en-US" sz="1800" u="none" strike="noStrike" dirty="0">
                          <a:effectLst/>
                        </a:rPr>
                        <a:t>International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3,237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2,342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2,562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3457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751259510"/>
                  </a:ext>
                </a:extLst>
              </a:tr>
              <a:tr h="249372">
                <a:tc>
                  <a:txBody>
                    <a:bodyPr/>
                    <a:lstStyle/>
                    <a:p>
                      <a:pPr algn="l" fontAlgn="t"/>
                      <a:r>
                        <a:rPr lang="en-US" sz="1800" u="none" strike="noStrike" dirty="0">
                          <a:effectLst/>
                        </a:rPr>
                        <a:t>Non-package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901</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653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805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1053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656735383"/>
                  </a:ext>
                </a:extLst>
              </a:tr>
              <a:tr h="249372">
                <a:tc>
                  <a:txBody>
                    <a:bodyPr/>
                    <a:lstStyle/>
                    <a:p>
                      <a:pPr algn="l" fontAlgn="t"/>
                      <a:r>
                        <a:rPr lang="en-US" sz="1800" u="none" strike="noStrike" dirty="0">
                          <a:effectLst/>
                        </a:rPr>
                        <a:t>TOTAL REVENUES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24,788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18,124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19,606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26270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23337816"/>
                  </a:ext>
                </a:extLst>
              </a:tr>
              <a:tr h="249372">
                <a:tc gridSpan="2">
                  <a:txBody>
                    <a:bodyPr/>
                    <a:lstStyle/>
                    <a:p>
                      <a:pPr algn="ctr" fontAlgn="t"/>
                      <a:r>
                        <a:rPr lang="en-US" sz="1800" u="none" strike="noStrike" dirty="0">
                          <a:effectLst/>
                        </a:rPr>
                        <a:t>Operating expenses: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hMerge="1">
                  <a:txBody>
                    <a:bodyPr/>
                    <a:lstStyle/>
                    <a:p>
                      <a:endParaRPr lang="en-US"/>
                    </a:p>
                  </a:txBody>
                  <a:tcPr/>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319704511"/>
                  </a:ext>
                </a:extLst>
              </a:tr>
              <a:tr h="249372">
                <a:tc>
                  <a:txBody>
                    <a:bodyPr/>
                    <a:lstStyle/>
                    <a:p>
                      <a:pPr algn="l" fontAlgn="t"/>
                      <a:r>
                        <a:rPr lang="en-US" sz="1800" u="none" strike="noStrike" dirty="0">
                          <a:effectLst/>
                        </a:rPr>
                        <a:t>Compensation and benefits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14,346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10,587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11,226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14985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499307100"/>
                  </a:ext>
                </a:extLst>
              </a:tr>
              <a:tr h="249372">
                <a:tc>
                  <a:txBody>
                    <a:bodyPr/>
                    <a:lstStyle/>
                    <a:p>
                      <a:pPr algn="l" fontAlgn="t"/>
                      <a:r>
                        <a:rPr lang="en-US" sz="1800" u="none" strike="noStrike" dirty="0">
                          <a:effectLst/>
                        </a:rPr>
                        <a:t>Other</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7,352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5,315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5,522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7559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077623761"/>
                  </a:ext>
                </a:extLst>
              </a:tr>
              <a:tr h="249372">
                <a:tc>
                  <a:txBody>
                    <a:bodyPr/>
                    <a:lstStyle/>
                    <a:p>
                      <a:pPr algn="l" fontAlgn="t"/>
                      <a:r>
                        <a:rPr lang="en-US" sz="1800" u="none" strike="noStrike" dirty="0">
                          <a:effectLst/>
                        </a:rPr>
                        <a:t>Restructuring charge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443990331"/>
                  </a:ext>
                </a:extLst>
              </a:tr>
              <a:tr h="493317">
                <a:tc>
                  <a:txBody>
                    <a:bodyPr/>
                    <a:lstStyle/>
                    <a:p>
                      <a:pPr algn="l" fontAlgn="t"/>
                      <a:r>
                        <a:rPr lang="en-US" sz="1800" u="none" strike="noStrike" dirty="0">
                          <a:effectLst/>
                        </a:rPr>
                        <a:t>TOTAL OPERATING EXPENSES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21,698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15,902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16,748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22544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4105417885"/>
                  </a:ext>
                </a:extLst>
              </a:tr>
              <a:tr h="249372">
                <a:tc gridSpan="2">
                  <a:txBody>
                    <a:bodyPr/>
                    <a:lstStyle/>
                    <a:p>
                      <a:pPr algn="ctr" fontAlgn="t"/>
                      <a:r>
                        <a:rPr lang="en-US" sz="1800" u="none" strike="noStrike" dirty="0">
                          <a:effectLst/>
                        </a:rPr>
                        <a:t>OPERATING PROFIT (LOSS)</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hMerge="1">
                  <a:txBody>
                    <a:bodyPr/>
                    <a:lstStyle/>
                    <a:p>
                      <a:endParaRPr lang="en-US"/>
                    </a:p>
                  </a:txBody>
                  <a:tcPr/>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 </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2559834588"/>
                  </a:ext>
                </a:extLst>
              </a:tr>
              <a:tr h="249372">
                <a:tc>
                  <a:txBody>
                    <a:bodyPr/>
                    <a:lstStyle/>
                    <a:p>
                      <a:pPr algn="l" fontAlgn="t"/>
                      <a:r>
                        <a:rPr lang="en-US" sz="1800" u="none" strike="noStrike" dirty="0">
                          <a:effectLst/>
                        </a:rPr>
                        <a:t>U.S. domestic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2,899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2,098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2,522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3323</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3213249866"/>
                  </a:ext>
                </a:extLst>
              </a:tr>
              <a:tr h="249372">
                <a:tc>
                  <a:txBody>
                    <a:bodyPr/>
                    <a:lstStyle/>
                    <a:p>
                      <a:pPr algn="l" fontAlgn="t"/>
                      <a:r>
                        <a:rPr lang="en-US" sz="1800" u="none" strike="noStrike" dirty="0">
                          <a:effectLst/>
                        </a:rPr>
                        <a:t>International 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56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19</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147</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184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92313704"/>
                  </a:ext>
                </a:extLst>
              </a:tr>
              <a:tr h="249372">
                <a:tc>
                  <a:txBody>
                    <a:bodyPr/>
                    <a:lstStyle/>
                    <a:p>
                      <a:pPr algn="l" fontAlgn="t"/>
                      <a:r>
                        <a:rPr lang="en-US" sz="1800" u="none" strike="noStrike" dirty="0">
                          <a:effectLst/>
                        </a:rPr>
                        <a:t>Non-package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135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105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85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115</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574501137"/>
                  </a:ext>
                </a:extLst>
              </a:tr>
              <a:tr h="249372">
                <a:tc>
                  <a:txBody>
                    <a:bodyPr/>
                    <a:lstStyle/>
                    <a:p>
                      <a:pPr algn="l" fontAlgn="t"/>
                      <a:r>
                        <a:rPr lang="en-US" sz="1800" u="none" strike="noStrike" dirty="0">
                          <a:effectLst/>
                        </a:rPr>
                        <a:t>Corporate</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a:t>
                      </a:r>
                      <a:endParaRPr lang="en-US" sz="1800" b="1"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104</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714934559"/>
                  </a:ext>
                </a:extLst>
              </a:tr>
              <a:tr h="249372">
                <a:tc>
                  <a:txBody>
                    <a:bodyPr/>
                    <a:lstStyle/>
                    <a:p>
                      <a:pPr algn="l" fontAlgn="t"/>
                      <a:r>
                        <a:rPr lang="en-US" sz="1800" u="none" strike="noStrike" dirty="0">
                          <a:effectLst/>
                        </a:rPr>
                        <a:t>TOTAL OPERATING PROFIT</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3,090</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2,222</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t"/>
                      <a:r>
                        <a:rPr lang="en-US" sz="1800" u="none" strike="noStrike" dirty="0">
                          <a:effectLst/>
                        </a:rPr>
                        <a:t>2,858</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tc>
                <a:tc>
                  <a:txBody>
                    <a:bodyPr/>
                    <a:lstStyle/>
                    <a:p>
                      <a:pPr algn="ctr" fontAlgn="b"/>
                      <a:r>
                        <a:rPr lang="en-US" sz="1800" u="none" strike="noStrike" dirty="0">
                          <a:effectLst/>
                        </a:rPr>
                        <a:t>3726</a:t>
                      </a:r>
                      <a:endParaRPr lang="en-US" sz="1800" b="0" i="0" u="none" strike="noStrike" dirty="0">
                        <a:effectLst/>
                        <a:latin typeface="Times New Roman" panose="02020603050405020304" pitchFamily="18" charset="0"/>
                        <a:cs typeface="Times New Roman" panose="02020603050405020304" pitchFamily="18" charset="0"/>
                      </a:endParaRPr>
                    </a:p>
                  </a:txBody>
                  <a:tcPr marL="6103" marR="6103" marT="6103" marB="0" anchor="b"/>
                </a:tc>
                <a:extLst>
                  <a:ext uri="{0D108BD9-81ED-4DB2-BD59-A6C34878D82A}">
                    <a16:rowId xmlns:a16="http://schemas.microsoft.com/office/drawing/2014/main" val="1495373850"/>
                  </a:ext>
                </a:extLst>
              </a:tr>
            </a:tbl>
          </a:graphicData>
        </a:graphic>
      </p:graphicFrame>
    </p:spTree>
    <p:extLst>
      <p:ext uri="{BB962C8B-B14F-4D97-AF65-F5344CB8AC3E}">
        <p14:creationId xmlns:p14="http://schemas.microsoft.com/office/powerpoint/2010/main" val="840270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71BB4-EF31-4E61-A37B-F41ABAF86C5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Capital expenditure, operating expenses, and financial expense </a:t>
            </a:r>
          </a:p>
        </p:txBody>
      </p:sp>
      <p:sp>
        <p:nvSpPr>
          <p:cNvPr id="3" name="Content Placeholder 2">
            <a:extLst>
              <a:ext uri="{FF2B5EF4-FFF2-40B4-BE49-F238E27FC236}">
                <a16:creationId xmlns:a16="http://schemas.microsoft.com/office/drawing/2014/main" id="{87A684EA-9AB7-4EC7-B222-0C1D2E1A8E9A}"/>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 distinction between operating and capital expenditures is critical for tax calculations. </a:t>
            </a:r>
          </a:p>
          <a:p>
            <a:pPr lvl="1" algn="just"/>
            <a:r>
              <a:rPr lang="en-US" dirty="0">
                <a:latin typeface="Times New Roman" panose="02020603050405020304" pitchFamily="18" charset="0"/>
                <a:cs typeface="Times New Roman" panose="02020603050405020304" pitchFamily="18" charset="0"/>
              </a:rPr>
              <a:t>Since, we consume the benefits of operating expenditure in the year in which it is incurred, we can subtract it from pre-tax operating profit, thereby reducing tax-liability </a:t>
            </a:r>
          </a:p>
          <a:p>
            <a:pPr lvl="1" algn="just"/>
            <a:r>
              <a:rPr lang="en-US" dirty="0">
                <a:latin typeface="Times New Roman" panose="02020603050405020304" pitchFamily="18" charset="0"/>
                <a:cs typeface="Times New Roman" panose="02020603050405020304" pitchFamily="18" charset="0"/>
              </a:rPr>
              <a:t>The benefits of capital expenditure spread over multiple years. Therefore, we subtract it from pre-operating income over multiple years as deprecation. </a:t>
            </a:r>
          </a:p>
          <a:p>
            <a:pPr algn="just"/>
            <a:r>
              <a:rPr lang="en-US" sz="2400" dirty="0">
                <a:latin typeface="Times New Roman" panose="02020603050405020304" pitchFamily="18" charset="0"/>
                <a:cs typeface="Times New Roman" panose="02020603050405020304" pitchFamily="18" charset="0"/>
              </a:rPr>
              <a:t>We don’t subtract financial expenses when we calculate operating income. </a:t>
            </a:r>
          </a:p>
        </p:txBody>
      </p:sp>
    </p:spTree>
    <p:extLst>
      <p:ext uri="{BB962C8B-B14F-4D97-AF65-F5344CB8AC3E}">
        <p14:creationId xmlns:p14="http://schemas.microsoft.com/office/powerpoint/2010/main" val="669555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2ECE-487F-4DFF-BAD8-CAED647A5CB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Correction earnings misclassification: Lease adjustment</a:t>
            </a:r>
          </a:p>
        </p:txBody>
      </p:sp>
      <p:sp>
        <p:nvSpPr>
          <p:cNvPr id="3" name="Content Placeholder 2">
            <a:extLst>
              <a:ext uri="{FF2B5EF4-FFF2-40B4-BE49-F238E27FC236}">
                <a16:creationId xmlns:a16="http://schemas.microsoft.com/office/drawing/2014/main" id="{A36ADC25-274C-40FA-A390-ED2DC302D53D}"/>
              </a:ext>
            </a:extLst>
          </p:cNvPr>
          <p:cNvSpPr>
            <a:spLocks noGrp="1"/>
          </p:cNvSpPr>
          <p:nvPr>
            <p:ph idx="1"/>
          </p:nvPr>
        </p:nvSpPr>
        <p:spPr>
          <a:xfrm>
            <a:off x="838200" y="1690688"/>
            <a:ext cx="10515600" cy="5307495"/>
          </a:xfrm>
        </p:spPr>
        <p:txBody>
          <a:bodyPr>
            <a:noAutofit/>
          </a:bodyPr>
          <a:lstStyle/>
          <a:p>
            <a:pPr algn="just"/>
            <a:r>
              <a:rPr lang="en-US" sz="2400" dirty="0">
                <a:latin typeface="Times New Roman" panose="02020603050405020304" pitchFamily="18" charset="0"/>
                <a:cs typeface="Times New Roman" panose="02020603050405020304" pitchFamily="18" charset="0"/>
              </a:rPr>
              <a:t>Make sure that there are no financial expenses mixed in with operating expenses </a:t>
            </a:r>
          </a:p>
          <a:p>
            <a:pPr lvl="1" algn="just"/>
            <a:r>
              <a:rPr lang="en-US" dirty="0">
                <a:latin typeface="Times New Roman" panose="02020603050405020304" pitchFamily="18" charset="0"/>
                <a:cs typeface="Times New Roman" panose="02020603050405020304" pitchFamily="18" charset="0"/>
              </a:rPr>
              <a:t>Financial expense: Any commitment that is tax deductible that you must meet no matter what is your operating result: Failure to meet its leads to loss of control of the business. </a:t>
            </a:r>
          </a:p>
          <a:p>
            <a:pPr lvl="1" algn="just"/>
            <a:r>
              <a:rPr lang="en-US" dirty="0">
                <a:latin typeface="Times New Roman" panose="02020603050405020304" pitchFamily="18" charset="0"/>
                <a:cs typeface="Times New Roman" panose="02020603050405020304" pitchFamily="18" charset="0"/>
              </a:rPr>
              <a:t>Example: Operating leases: While accounting convention treats operating leases as operating expenses, they are actually financial expenses and need to be reclassified as such.</a:t>
            </a:r>
          </a:p>
          <a:p>
            <a:pPr algn="just"/>
            <a:r>
              <a:rPr lang="en-US" sz="2400" dirty="0">
                <a:latin typeface="Times New Roman" panose="02020603050405020304" pitchFamily="18" charset="0"/>
                <a:cs typeface="Times New Roman" panose="02020603050405020304" pitchFamily="18" charset="0"/>
              </a:rPr>
              <a:t>Make sure that there are no capital expenses mixed in with the operating expenses</a:t>
            </a:r>
          </a:p>
          <a:p>
            <a:pPr lvl="1" algn="just"/>
            <a:r>
              <a:rPr lang="en-US" dirty="0">
                <a:latin typeface="Times New Roman" panose="02020603050405020304" pitchFamily="18" charset="0"/>
                <a:cs typeface="Times New Roman" panose="02020603050405020304" pitchFamily="18" charset="0"/>
              </a:rPr>
              <a:t>Capital expenses: Any expense that is expected to generate benefits over multiple periods.  </a:t>
            </a:r>
          </a:p>
          <a:p>
            <a:pPr lvl="1" algn="just"/>
            <a:r>
              <a:rPr lang="en-US" sz="2400" dirty="0">
                <a:latin typeface="Times New Roman" panose="02020603050405020304" pitchFamily="18" charset="0"/>
                <a:cs typeface="Times New Roman" panose="02020603050405020304" pitchFamily="18" charset="0"/>
              </a:rPr>
              <a:t>Big Bazar has opened new stores with the investment of Rs 10 crores, whereas flipkart has spent Rs. 10 crores in marketing and advertising. </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4853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E81E5-4601-431E-8346-E96149A8F58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Dealing with operating leases</a:t>
            </a:r>
          </a:p>
        </p:txBody>
      </p:sp>
      <p:sp>
        <p:nvSpPr>
          <p:cNvPr id="3" name="Content Placeholder 2">
            <a:extLst>
              <a:ext uri="{FF2B5EF4-FFF2-40B4-BE49-F238E27FC236}">
                <a16:creationId xmlns:a16="http://schemas.microsoft.com/office/drawing/2014/main" id="{615BC34C-CA47-4B8C-BD73-EC6586454A49}"/>
              </a:ext>
            </a:extLst>
          </p:cNvPr>
          <p:cNvSpPr>
            <a:spLocks noGrp="1"/>
          </p:cNvSpPr>
          <p:nvPr>
            <p:ph idx="1"/>
          </p:nvPr>
        </p:nvSpPr>
        <p:spPr>
          <a:xfrm>
            <a:off x="838200" y="1825625"/>
            <a:ext cx="10515600" cy="4667250"/>
          </a:xfrm>
        </p:spPr>
        <p:txBody>
          <a:bodyPr>
            <a:normAutofit/>
          </a:bodyPr>
          <a:lstStyle/>
          <a:p>
            <a:pPr algn="just"/>
            <a:r>
              <a:rPr lang="en-US" sz="2400" dirty="0"/>
              <a:t>Accounting standards view capital leases as the acquisition of a long-term property right and the incurrence of debt. Therefore, during the lease term, firms amortize the capitalized property right and divide the lease payment between interest expense and the repayment of debt.</a:t>
            </a:r>
          </a:p>
          <a:p>
            <a:pPr algn="just"/>
            <a:r>
              <a:rPr lang="en-US" sz="2400" dirty="0"/>
              <a:t>For operating leases, firms don't recognize debt even though they are contractually obligated for lease payments and a failure to make a lease payment often triggers events of default, as if the obligation were debt.</a:t>
            </a:r>
          </a:p>
          <a:p>
            <a:pPr algn="just"/>
            <a:r>
              <a:rPr lang="en-US" sz="2400" dirty="0"/>
              <a:t>In the eyes of lenders and rating agencies, incurring operating lease obligations reduces a firm's borrowing capacity.</a:t>
            </a:r>
          </a:p>
          <a:p>
            <a:pPr algn="just"/>
            <a:r>
              <a:rPr lang="en-US" sz="2400" dirty="0"/>
              <a:t>In the absence of a lease financing option, the firm would likely borrow the money and buy the asset.  </a:t>
            </a:r>
          </a:p>
          <a:p>
            <a:endParaRPr lang="en-US" sz="2400" dirty="0"/>
          </a:p>
        </p:txBody>
      </p:sp>
    </p:spTree>
    <p:extLst>
      <p:ext uri="{BB962C8B-B14F-4D97-AF65-F5344CB8AC3E}">
        <p14:creationId xmlns:p14="http://schemas.microsoft.com/office/powerpoint/2010/main" val="1598026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1726F-5934-4043-BBC5-A15B4E6B82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Dealing with operating lease expenses</a:t>
            </a:r>
          </a:p>
        </p:txBody>
      </p:sp>
      <p:sp>
        <p:nvSpPr>
          <p:cNvPr id="3" name="Content Placeholder 2">
            <a:extLst>
              <a:ext uri="{FF2B5EF4-FFF2-40B4-BE49-F238E27FC236}">
                <a16:creationId xmlns:a16="http://schemas.microsoft.com/office/drawing/2014/main" id="{9AD4C135-0681-4BBF-810F-5CB368ECD93F}"/>
              </a:ext>
            </a:extLst>
          </p:cNvPr>
          <p:cNvSpPr>
            <a:spLocks noGrp="1"/>
          </p:cNvSpPr>
          <p:nvPr>
            <p:ph idx="1"/>
          </p:nvPr>
        </p:nvSpPr>
        <p:spPr>
          <a:xfrm>
            <a:off x="838200" y="1594779"/>
            <a:ext cx="10515600" cy="4898096"/>
          </a:xfrm>
        </p:spPr>
        <p:txBody>
          <a:bodyPr>
            <a:normAutofit/>
          </a:bodyPr>
          <a:lstStyle/>
          <a:p>
            <a:pPr algn="just"/>
            <a:r>
              <a:rPr lang="en-US" sz="2400" dirty="0"/>
              <a:t>Our analytic goal is to simulate a company’s financial statements assuming it had bought and depreciated the leased assets and financed the purchase with a like amount of debt. </a:t>
            </a:r>
          </a:p>
          <a:p>
            <a:pPr algn="just"/>
            <a:r>
              <a:rPr lang="en-US" sz="2400" dirty="0"/>
              <a:t>Value of operating lease=Present value of operating lease commitment at the pre-tax cost of debt.</a:t>
            </a:r>
          </a:p>
        </p:txBody>
      </p:sp>
    </p:spTree>
    <p:extLst>
      <p:ext uri="{BB962C8B-B14F-4D97-AF65-F5344CB8AC3E}">
        <p14:creationId xmlns:p14="http://schemas.microsoft.com/office/powerpoint/2010/main" val="3811566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E4967-2C72-47C7-AE87-BBF1237C884F}"/>
              </a:ext>
            </a:extLst>
          </p:cNvPr>
          <p:cNvSpPr>
            <a:spLocks noGrp="1"/>
          </p:cNvSpPr>
          <p:nvPr>
            <p:ph type="title"/>
          </p:nvPr>
        </p:nvSpPr>
        <p:spPr/>
        <p:txBody>
          <a:bodyPr>
            <a:normAutofit/>
          </a:bodyPr>
          <a:lstStyle/>
          <a:p>
            <a:r>
              <a:rPr lang="en-US" sz="3600" dirty="0"/>
              <a:t>Dealing with operating lease expenses</a:t>
            </a:r>
          </a:p>
        </p:txBody>
      </p:sp>
      <p:sp>
        <p:nvSpPr>
          <p:cNvPr id="3" name="Content Placeholder 2">
            <a:extLst>
              <a:ext uri="{FF2B5EF4-FFF2-40B4-BE49-F238E27FC236}">
                <a16:creationId xmlns:a16="http://schemas.microsoft.com/office/drawing/2014/main" id="{F3C36CAC-17B4-495A-A80D-3DB2F4718755}"/>
              </a:ext>
            </a:extLst>
          </p:cNvPr>
          <p:cNvSpPr>
            <a:spLocks noGrp="1"/>
          </p:cNvSpPr>
          <p:nvPr>
            <p:ph idx="1"/>
          </p:nvPr>
        </p:nvSpPr>
        <p:spPr>
          <a:xfrm>
            <a:off x="344557" y="1825625"/>
            <a:ext cx="11009243" cy="4932984"/>
          </a:xfrm>
        </p:spPr>
        <p:txBody>
          <a:bodyPr>
            <a:normAutofit/>
          </a:bodyPr>
          <a:lstStyle/>
          <a:p>
            <a:pPr algn="just">
              <a:lnSpc>
                <a:spcPct val="100000"/>
              </a:lnSpc>
            </a:pPr>
            <a:r>
              <a:rPr lang="en-US" sz="2400" u="sng" dirty="0"/>
              <a:t>Effect on Balance Sheet: </a:t>
            </a:r>
            <a:r>
              <a:rPr lang="en-US" sz="2400" dirty="0"/>
              <a:t>The present value of lease payment would be shown as leased assets as an assets, and the same amount would be added into total debt of the firm.</a:t>
            </a:r>
          </a:p>
          <a:p>
            <a:pPr algn="just">
              <a:lnSpc>
                <a:spcPct val="100000"/>
              </a:lnSpc>
            </a:pPr>
            <a:r>
              <a:rPr lang="en-US" sz="2400" u="sng" dirty="0"/>
              <a:t>Effect on Income Statement: </a:t>
            </a:r>
          </a:p>
          <a:p>
            <a:pPr marL="914400" lvl="1" indent="-457200" algn="just">
              <a:lnSpc>
                <a:spcPct val="100000"/>
              </a:lnSpc>
              <a:buFont typeface="+mj-lt"/>
              <a:buAutoNum type="arabicParenR"/>
            </a:pPr>
            <a:r>
              <a:rPr lang="en-US" dirty="0"/>
              <a:t>Reported operating profit + lease payment – deprecation </a:t>
            </a:r>
          </a:p>
          <a:p>
            <a:pPr marL="914400" lvl="1" indent="-457200" algn="just">
              <a:lnSpc>
                <a:spcPct val="100000"/>
              </a:lnSpc>
              <a:buFont typeface="+mj-lt"/>
              <a:buAutoNum type="arabicParenR"/>
            </a:pPr>
            <a:r>
              <a:rPr lang="en-US" dirty="0"/>
              <a:t>Reported operating profit + imputed interest amount on capitalized lease</a:t>
            </a:r>
          </a:p>
          <a:p>
            <a:pPr marL="0" indent="0" algn="just">
              <a:lnSpc>
                <a:spcPct val="100000"/>
              </a:lnSpc>
              <a:buNone/>
            </a:pPr>
            <a:r>
              <a:rPr lang="en-US" sz="2400" dirty="0"/>
              <a:t>Capitalizing operating lease should not have any effect on net profit. There can be timing effects on net income, with the net income in earlier years being lower and in later years being higher as a result of the recategorization. </a:t>
            </a:r>
          </a:p>
          <a:p>
            <a:pPr marL="0" indent="0" algn="just">
              <a:lnSpc>
                <a:spcPct val="100000"/>
              </a:lnSpc>
              <a:buNone/>
            </a:pPr>
            <a:r>
              <a:rPr lang="en-US" sz="2400" dirty="0"/>
              <a:t>Net Income= Reported net income  + Operating Lease Expenses – (Imputed Interest Expense on Capitalized Lease + Depreciation on Capitalized Lease Asset).</a:t>
            </a:r>
          </a:p>
        </p:txBody>
      </p:sp>
    </p:spTree>
    <p:extLst>
      <p:ext uri="{BB962C8B-B14F-4D97-AF65-F5344CB8AC3E}">
        <p14:creationId xmlns:p14="http://schemas.microsoft.com/office/powerpoint/2010/main" val="512657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3AD4-4D40-4126-A53C-F12CBC8B390A}"/>
              </a:ext>
            </a:extLst>
          </p:cNvPr>
          <p:cNvSpPr>
            <a:spLocks noGrp="1"/>
          </p:cNvSpPr>
          <p:nvPr>
            <p:ph type="title"/>
          </p:nvPr>
        </p:nvSpPr>
        <p:spPr/>
        <p:txBody>
          <a:bodyPr>
            <a:normAutofit/>
          </a:bodyPr>
          <a:lstStyle/>
          <a:p>
            <a:r>
              <a:rPr lang="en-US" sz="3600" dirty="0"/>
              <a:t>Dealing with operating lease expenses</a:t>
            </a:r>
          </a:p>
        </p:txBody>
      </p:sp>
      <p:sp>
        <p:nvSpPr>
          <p:cNvPr id="3" name="Content Placeholder 2">
            <a:extLst>
              <a:ext uri="{FF2B5EF4-FFF2-40B4-BE49-F238E27FC236}">
                <a16:creationId xmlns:a16="http://schemas.microsoft.com/office/drawing/2014/main" id="{7AA1589E-4B47-4F69-AAB4-2A8B61F6D1E8}"/>
              </a:ext>
            </a:extLst>
          </p:cNvPr>
          <p:cNvSpPr>
            <a:spLocks noGrp="1"/>
          </p:cNvSpPr>
          <p:nvPr>
            <p:ph idx="1"/>
          </p:nvPr>
        </p:nvSpPr>
        <p:spPr/>
        <p:txBody>
          <a:bodyPr>
            <a:normAutofit/>
          </a:bodyPr>
          <a:lstStyle/>
          <a:p>
            <a:pPr algn="just"/>
            <a:r>
              <a:rPr lang="en-US" sz="2400" u="sng" dirty="0"/>
              <a:t>Effect on Free cash flow to firm: </a:t>
            </a:r>
            <a:r>
              <a:rPr lang="en-US" sz="2400" dirty="0"/>
              <a:t>The net capital expenditures on operating leases is determined by the increase in the present value of the operating lease commitments over time: Net Cap Ext = (PVOL(t) – PVOL(t-1)). We will also not </a:t>
            </a:r>
            <a:r>
              <a:rPr lang="en-US" sz="2400" u="sng" dirty="0"/>
              <a:t>add back deprecation </a:t>
            </a:r>
            <a:r>
              <a:rPr lang="en-US" sz="2400" dirty="0"/>
              <a:t>on leased assets, since it is actual cash outflows.</a:t>
            </a:r>
            <a:endParaRPr lang="en-US" sz="2400" u="sng" dirty="0"/>
          </a:p>
          <a:p>
            <a:pPr algn="just"/>
            <a:r>
              <a:rPr lang="en-US" sz="2400" u="sng" dirty="0"/>
              <a:t>Effect on Free cash flow to equity: </a:t>
            </a:r>
            <a:r>
              <a:rPr lang="en-US" sz="2400" dirty="0"/>
              <a:t>There is no effect on free cash flow to equity. This is because the increase in capital expenditures created by the change in the </a:t>
            </a:r>
            <a:r>
              <a:rPr lang="en-US" sz="2400" u="sng" dirty="0"/>
              <a:t>present value of operating lease </a:t>
            </a:r>
            <a:r>
              <a:rPr lang="en-US" sz="2400" dirty="0"/>
              <a:t>expenses will be exactly offset by </a:t>
            </a:r>
            <a:r>
              <a:rPr lang="en-US" sz="2400" u="sng" dirty="0"/>
              <a:t>the increase in net debt created</a:t>
            </a:r>
            <a:r>
              <a:rPr lang="en-US" sz="2400" dirty="0"/>
              <a:t> by this reclassification.</a:t>
            </a:r>
          </a:p>
        </p:txBody>
      </p:sp>
    </p:spTree>
    <p:extLst>
      <p:ext uri="{BB962C8B-B14F-4D97-AF65-F5344CB8AC3E}">
        <p14:creationId xmlns:p14="http://schemas.microsoft.com/office/powerpoint/2010/main" val="2152740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D10-67B9-416C-9C6B-874CBAA57607}"/>
              </a:ext>
            </a:extLst>
          </p:cNvPr>
          <p:cNvSpPr>
            <a:spLocks noGrp="1"/>
          </p:cNvSpPr>
          <p:nvPr>
            <p:ph type="title"/>
          </p:nvPr>
        </p:nvSpPr>
        <p:spPr/>
        <p:txBody>
          <a:bodyPr>
            <a:normAutofit/>
          </a:bodyPr>
          <a:lstStyle/>
          <a:p>
            <a:r>
              <a:rPr lang="en-US" sz="3600" dirty="0"/>
              <a:t>Bata ltd (2018)</a:t>
            </a:r>
          </a:p>
        </p:txBody>
      </p:sp>
      <p:sp>
        <p:nvSpPr>
          <p:cNvPr id="3" name="Content Placeholder 2">
            <a:extLst>
              <a:ext uri="{FF2B5EF4-FFF2-40B4-BE49-F238E27FC236}">
                <a16:creationId xmlns:a16="http://schemas.microsoft.com/office/drawing/2014/main" id="{A1255F79-F552-4540-B774-34309B0D5781}"/>
              </a:ext>
            </a:extLst>
          </p:cNvPr>
          <p:cNvSpPr>
            <a:spLocks noGrp="1"/>
          </p:cNvSpPr>
          <p:nvPr>
            <p:ph idx="1"/>
          </p:nvPr>
        </p:nvSpPr>
        <p:spPr/>
        <p:txBody>
          <a:bodyPr>
            <a:normAutofit/>
          </a:bodyPr>
          <a:lstStyle/>
          <a:p>
            <a:pPr algn="just"/>
            <a:r>
              <a:rPr lang="en-US" sz="2400" dirty="0"/>
              <a:t>The Company has entered into operating lease arrangements for fixed assets and premises. The future minimum lease rental obligation under non-cancellable operating leases payable not later than one year is Rs. 1,121.75 Crore, payable later than one year but not later than five-year Rs. 2,970.49 Crore and payable later than five years is RS. 1,359.72 Crore.</a:t>
            </a:r>
          </a:p>
        </p:txBody>
      </p:sp>
    </p:spTree>
    <p:extLst>
      <p:ext uri="{BB962C8B-B14F-4D97-AF65-F5344CB8AC3E}">
        <p14:creationId xmlns:p14="http://schemas.microsoft.com/office/powerpoint/2010/main" val="254894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FC22-D370-4792-AA3F-29993E508004}"/>
              </a:ext>
            </a:extLst>
          </p:cNvPr>
          <p:cNvSpPr>
            <a:spLocks noGrp="1"/>
          </p:cNvSpPr>
          <p:nvPr>
            <p:ph type="title"/>
          </p:nvPr>
        </p:nvSpPr>
        <p:spPr/>
        <p:txBody>
          <a:bodyPr>
            <a:normAutofit/>
          </a:bodyPr>
          <a:lstStyle/>
          <a:p>
            <a:r>
              <a:rPr lang="en-US" sz="3600" dirty="0"/>
              <a:t>Bata ltd (2018)</a:t>
            </a:r>
          </a:p>
        </p:txBody>
      </p:sp>
      <p:sp>
        <p:nvSpPr>
          <p:cNvPr id="3" name="Content Placeholder 2">
            <a:extLst>
              <a:ext uri="{FF2B5EF4-FFF2-40B4-BE49-F238E27FC236}">
                <a16:creationId xmlns:a16="http://schemas.microsoft.com/office/drawing/2014/main" id="{6AF1DD93-508D-4634-A82F-60D4E57C2F39}"/>
              </a:ext>
            </a:extLst>
          </p:cNvPr>
          <p:cNvSpPr>
            <a:spLocks noGrp="1"/>
          </p:cNvSpPr>
          <p:nvPr>
            <p:ph idx="1"/>
          </p:nvPr>
        </p:nvSpPr>
        <p:spPr/>
        <p:txBody>
          <a:bodyPr>
            <a:normAutofit/>
          </a:bodyPr>
          <a:lstStyle/>
          <a:p>
            <a:r>
              <a:rPr lang="en-US" sz="2400" dirty="0"/>
              <a:t>Market Cap=Rs. 10627 Crore</a:t>
            </a:r>
          </a:p>
          <a:p>
            <a:r>
              <a:rPr lang="en-US" sz="2400" dirty="0"/>
              <a:t>Book debt=Rs. 1,077.59 Crore</a:t>
            </a:r>
          </a:p>
          <a:p>
            <a:r>
              <a:rPr lang="en-US" sz="2400" dirty="0"/>
              <a:t>Probability of default=0.05% (Rating AAA)</a:t>
            </a:r>
          </a:p>
          <a:p>
            <a:r>
              <a:rPr lang="en-US" sz="2400" dirty="0"/>
              <a:t>Pre-tax cost of debt=6.86 + 0.27 + 1.41=8.54%</a:t>
            </a:r>
          </a:p>
          <a:p>
            <a:r>
              <a:rPr lang="en-US" sz="2400" dirty="0"/>
              <a:t>PBDIT= Rs 573 Crore</a:t>
            </a:r>
          </a:p>
          <a:p>
            <a:r>
              <a:rPr lang="en-US" sz="2400" dirty="0"/>
              <a:t>Sales=Rs. 17,591.75 Crore  </a:t>
            </a:r>
          </a:p>
          <a:p>
            <a:r>
              <a:rPr lang="en-US" sz="2400" dirty="0"/>
              <a:t>Total Assets=Rs. 6,937.53 Crore</a:t>
            </a:r>
          </a:p>
          <a:p>
            <a:r>
              <a:rPr lang="en-US" sz="2400" dirty="0"/>
              <a:t>ROA=573*(1-0.3461)/ 6,937.53 =5.4%</a:t>
            </a:r>
          </a:p>
          <a:p>
            <a:r>
              <a:rPr lang="en-US" sz="2400" dirty="0"/>
              <a:t>D/E= 1,077.59/ 10627=0.10</a:t>
            </a:r>
          </a:p>
        </p:txBody>
      </p:sp>
    </p:spTree>
    <p:extLst>
      <p:ext uri="{BB962C8B-B14F-4D97-AF65-F5344CB8AC3E}">
        <p14:creationId xmlns:p14="http://schemas.microsoft.com/office/powerpoint/2010/main" val="3117517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F5219-7A17-4034-BB21-123A4433135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Bata ltd (2018): Value of operating leased assets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21B473E-8AE0-48E1-8A21-B7EB3816CC44}"/>
                  </a:ext>
                </a:extLst>
              </p:cNvPr>
              <p:cNvSpPr>
                <a:spLocks noGrp="1"/>
              </p:cNvSpPr>
              <p:nvPr>
                <p:ph idx="1"/>
              </p:nvPr>
            </p:nvSpPr>
            <p:spPr>
              <a:xfrm>
                <a:off x="838199" y="1825625"/>
                <a:ext cx="11194143" cy="4351338"/>
              </a:xfrm>
            </p:spPr>
            <p:txBody>
              <a:bodyPr>
                <a:normAutofit/>
              </a:bodyPr>
              <a:lstStyle/>
              <a:p>
                <a:pPr marL="0" indent="0">
                  <a:buNone/>
                </a:pPr>
                <a14:m>
                  <m:oMath xmlns:m="http://schemas.openxmlformats.org/officeDocument/2006/math">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m:rPr>
                            <m:nor/>
                          </m:rPr>
                          <a:rPr lang="en-US" sz="2400" dirty="0">
                            <a:latin typeface="Times New Roman" panose="02020603050405020304" pitchFamily="18" charset="0"/>
                            <a:cs typeface="Times New Roman" panose="02020603050405020304" pitchFamily="18" charset="0"/>
                          </a:rPr>
                          <m:t>1121.75 </m:t>
                        </m:r>
                        <m:r>
                          <m:rPr>
                            <m:nor/>
                          </m:rPr>
                          <a:rPr lang="en-US" sz="2400" dirty="0">
                            <a:solidFill>
                              <a:srgbClr val="000000"/>
                            </a:solidFill>
                            <a:latin typeface="Times New Roman" panose="02020603050405020304" pitchFamily="18" charset="0"/>
                            <a:cs typeface="Times New Roman" panose="02020603050405020304" pitchFamily="18" charset="0"/>
                          </a:rPr>
                          <m:t> </m:t>
                        </m:r>
                      </m:num>
                      <m:den>
                        <m:r>
                          <a:rPr lang="en-US" sz="2400" b="0" i="1" smtClean="0">
                            <a:latin typeface="Cambria Math" panose="02040503050406030204" pitchFamily="18" charset="0"/>
                          </a:rPr>
                          <m:t>(1.0854)</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m:rPr>
                            <m:nor/>
                          </m:rPr>
                          <a:rPr lang="en-US" sz="2400"/>
                          <m:t>742.62</m:t>
                        </m:r>
                      </m:num>
                      <m:den>
                        <m:r>
                          <a:rPr lang="en-US" sz="2400" i="1">
                            <a:latin typeface="Cambria Math" panose="02040503050406030204" pitchFamily="18" charset="0"/>
                          </a:rPr>
                          <m:t>(1.0854)</m:t>
                        </m:r>
                        <m:r>
                          <a:rPr lang="en-US" sz="2400" b="0" i="1" smtClean="0">
                            <a:latin typeface="Cambria Math" panose="02040503050406030204" pitchFamily="18" charset="0"/>
                          </a:rPr>
                          <m:t>^2</m:t>
                        </m:r>
                      </m:den>
                    </m:f>
                  </m:oMath>
                </a14:m>
                <a:r>
                  <a:rPr lang="en-US" sz="2400" dirty="0"/>
                  <a:t> </a:t>
                </a:r>
                <a14:m>
                  <m:oMath xmlns:m="http://schemas.openxmlformats.org/officeDocument/2006/math">
                    <m:r>
                      <a:rPr lang="en-US" sz="2400" b="0" i="0" smtClean="0">
                        <a:latin typeface="Cambria Math" panose="02040503050406030204" pitchFamily="18" charset="0"/>
                      </a:rPr>
                      <m:t>+</m:t>
                    </m:r>
                    <m:f>
                      <m:fPr>
                        <m:ctrlPr>
                          <a:rPr lang="en-US" sz="2400" i="1">
                            <a:latin typeface="Cambria Math" panose="02040503050406030204" pitchFamily="18" charset="0"/>
                          </a:rPr>
                        </m:ctrlPr>
                      </m:fPr>
                      <m:num>
                        <m:r>
                          <m:rPr>
                            <m:nor/>
                          </m:rPr>
                          <a:rPr lang="en-US" sz="2400"/>
                          <m:t>742.62</m:t>
                        </m:r>
                      </m:num>
                      <m:den>
                        <m:r>
                          <a:rPr lang="en-US" sz="2400" i="1">
                            <a:latin typeface="Cambria Math" panose="02040503050406030204" pitchFamily="18" charset="0"/>
                          </a:rPr>
                          <m:t>(1.0854)</m:t>
                        </m:r>
                        <m:r>
                          <a:rPr lang="en-US" sz="2400" i="1">
                            <a:latin typeface="Cambria Math" panose="02040503050406030204" pitchFamily="18" charset="0"/>
                          </a:rPr>
                          <m:t>^</m:t>
                        </m:r>
                        <m:r>
                          <a:rPr lang="en-US" sz="2400" b="0" i="1" smtClean="0">
                            <a:latin typeface="Cambria Math" panose="02040503050406030204" pitchFamily="18" charset="0"/>
                          </a:rPr>
                          <m:t>3</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m:rPr>
                            <m:nor/>
                          </m:rPr>
                          <a:rPr lang="en-US" sz="2400"/>
                          <m:t>742.62</m:t>
                        </m:r>
                      </m:num>
                      <m:den>
                        <m:r>
                          <a:rPr lang="en-US" sz="2400" i="1">
                            <a:latin typeface="Cambria Math" panose="02040503050406030204" pitchFamily="18" charset="0"/>
                          </a:rPr>
                          <m:t>(1.0854)</m:t>
                        </m:r>
                        <m:r>
                          <a:rPr lang="en-US" sz="2400" i="1">
                            <a:latin typeface="Cambria Math" panose="02040503050406030204" pitchFamily="18" charset="0"/>
                          </a:rPr>
                          <m:t>^</m:t>
                        </m:r>
                        <m:r>
                          <a:rPr lang="en-US" sz="2400" b="0" i="1" smtClean="0">
                            <a:latin typeface="Cambria Math" panose="02040503050406030204" pitchFamily="18" charset="0"/>
                          </a:rPr>
                          <m:t>4</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m:rPr>
                            <m:nor/>
                          </m:rPr>
                          <a:rPr lang="en-US" sz="2400"/>
                          <m:t>742.62</m:t>
                        </m:r>
                      </m:num>
                      <m:den>
                        <m:r>
                          <a:rPr lang="en-US" sz="2400" i="1">
                            <a:latin typeface="Cambria Math" panose="02040503050406030204" pitchFamily="18" charset="0"/>
                          </a:rPr>
                          <m:t>(1.0854)</m:t>
                        </m:r>
                        <m:r>
                          <a:rPr lang="en-US" sz="2400" i="1">
                            <a:latin typeface="Cambria Math" panose="02040503050406030204" pitchFamily="18" charset="0"/>
                          </a:rPr>
                          <m:t>^</m:t>
                        </m:r>
                        <m:r>
                          <a:rPr lang="en-US" sz="2400" b="0" i="1" smtClean="0">
                            <a:latin typeface="Cambria Math" panose="02040503050406030204" pitchFamily="18" charset="0"/>
                          </a:rPr>
                          <m:t>5</m:t>
                        </m:r>
                      </m:den>
                    </m:f>
                    <m:r>
                      <a:rPr lang="en-US" sz="2400" b="0" i="1" smtClean="0">
                        <a:latin typeface="Cambria Math" panose="02040503050406030204" pitchFamily="18" charset="0"/>
                      </a:rPr>
                      <m:t>+</m:t>
                    </m:r>
                  </m:oMath>
                </a14:m>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US" sz="2400"/>
                          <m:t>679.86</m:t>
                        </m:r>
                      </m:num>
                      <m:den>
                        <m:r>
                          <a:rPr lang="en-US" sz="2400" i="1">
                            <a:latin typeface="Cambria Math" panose="02040503050406030204" pitchFamily="18" charset="0"/>
                          </a:rPr>
                          <m:t>(1.0854)^</m:t>
                        </m:r>
                        <m:r>
                          <a:rPr lang="en-US" sz="2400" b="0" i="1" smtClean="0">
                            <a:latin typeface="Cambria Math" panose="02040503050406030204" pitchFamily="18" charset="0"/>
                          </a:rPr>
                          <m:t>6</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m:rPr>
                            <m:nor/>
                          </m:rPr>
                          <a:rPr lang="en-US" sz="2400"/>
                          <m:t>679.86</m:t>
                        </m:r>
                      </m:num>
                      <m:den>
                        <m:r>
                          <a:rPr lang="en-US" sz="2400" i="1">
                            <a:latin typeface="Cambria Math" panose="02040503050406030204" pitchFamily="18" charset="0"/>
                          </a:rPr>
                          <m:t>(1.0854)^</m:t>
                        </m:r>
                        <m:r>
                          <a:rPr lang="en-US" sz="2400" b="0" i="1" smtClean="0">
                            <a:latin typeface="Cambria Math" panose="02040503050406030204" pitchFamily="18" charset="0"/>
                          </a:rPr>
                          <m:t>7</m:t>
                        </m:r>
                      </m:den>
                    </m:f>
                  </m:oMath>
                </a14:m>
                <a:endParaRPr lang="en-US" sz="2400" dirty="0"/>
              </a:p>
              <a:p>
                <a:pPr marL="0" indent="0">
                  <a:buNone/>
                </a:pPr>
                <a:r>
                  <a:rPr lang="en-US" sz="2400" dirty="0"/>
                  <a:t>=</a:t>
                </a:r>
                <a:r>
                  <a:rPr lang="en-US" sz="2400" dirty="0">
                    <a:latin typeface="Times New Roman" panose="02020603050405020304" pitchFamily="18" charset="0"/>
                    <a:cs typeface="Times New Roman" panose="02020603050405020304" pitchFamily="18" charset="0"/>
                  </a:rPr>
                  <a:t> 4071.51</a:t>
                </a:r>
                <a:endParaRPr lang="en-US" sz="2400" dirty="0">
                  <a:solidFill>
                    <a:srgbClr val="000000"/>
                  </a:solidFill>
                  <a:latin typeface="Times New Roman" panose="02020603050405020304" pitchFamily="18" charset="0"/>
                  <a:cs typeface="Times New Roman" panose="02020603050405020304" pitchFamily="18" charset="0"/>
                </a:endParaRPr>
              </a:p>
              <a:p>
                <a:pPr marL="0" indent="0">
                  <a:buNone/>
                </a:pPr>
                <a:endParaRPr lang="en-US" sz="2400" dirty="0"/>
              </a:p>
            </p:txBody>
          </p:sp>
        </mc:Choice>
        <mc:Fallback>
          <p:sp>
            <p:nvSpPr>
              <p:cNvPr id="3" name="Content Placeholder 2">
                <a:extLst>
                  <a:ext uri="{FF2B5EF4-FFF2-40B4-BE49-F238E27FC236}">
                    <a16:creationId xmlns:a16="http://schemas.microsoft.com/office/drawing/2014/main" id="{C21B473E-8AE0-48E1-8A21-B7EB3816CC44}"/>
                  </a:ext>
                </a:extLst>
              </p:cNvPr>
              <p:cNvSpPr>
                <a:spLocks noGrp="1" noRot="1" noChangeAspect="1" noMove="1" noResize="1" noEditPoints="1" noAdjustHandles="1" noChangeArrowheads="1" noChangeShapeType="1" noTextEdit="1"/>
              </p:cNvSpPr>
              <p:nvPr>
                <p:ph idx="1"/>
              </p:nvPr>
            </p:nvSpPr>
            <p:spPr>
              <a:xfrm>
                <a:off x="838199" y="1825625"/>
                <a:ext cx="11194143" cy="4351338"/>
              </a:xfrm>
              <a:blipFill>
                <a:blip r:embed="rId2"/>
                <a:stretch>
                  <a:fillRect l="-817"/>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E911EEC1-E9E1-4EA8-AD9E-E299F4EF8EDA}"/>
              </a:ext>
            </a:extLst>
          </p:cNvPr>
          <p:cNvGraphicFramePr>
            <a:graphicFrameLocks noGrp="1"/>
          </p:cNvGraphicFramePr>
          <p:nvPr>
            <p:extLst>
              <p:ext uri="{D42A27DB-BD31-4B8C-83A1-F6EECF244321}">
                <p14:modId xmlns:p14="http://schemas.microsoft.com/office/powerpoint/2010/main" val="1100207979"/>
              </p:ext>
            </p:extLst>
          </p:nvPr>
        </p:nvGraphicFramePr>
        <p:xfrm>
          <a:off x="1281831" y="3188494"/>
          <a:ext cx="10306877" cy="2069440"/>
        </p:xfrm>
        <a:graphic>
          <a:graphicData uri="http://schemas.openxmlformats.org/drawingml/2006/table">
            <a:tbl>
              <a:tblPr>
                <a:tableStyleId>{5940675A-B579-460E-94D1-54222C63F5DA}</a:tableStyleId>
              </a:tblPr>
              <a:tblGrid>
                <a:gridCol w="2299883">
                  <a:extLst>
                    <a:ext uri="{9D8B030D-6E8A-4147-A177-3AD203B41FA5}">
                      <a16:colId xmlns:a16="http://schemas.microsoft.com/office/drawing/2014/main" val="1546516471"/>
                    </a:ext>
                  </a:extLst>
                </a:gridCol>
                <a:gridCol w="4770125">
                  <a:extLst>
                    <a:ext uri="{9D8B030D-6E8A-4147-A177-3AD203B41FA5}">
                      <a16:colId xmlns:a16="http://schemas.microsoft.com/office/drawing/2014/main" val="524704448"/>
                    </a:ext>
                  </a:extLst>
                </a:gridCol>
                <a:gridCol w="3236869">
                  <a:extLst>
                    <a:ext uri="{9D8B030D-6E8A-4147-A177-3AD203B41FA5}">
                      <a16:colId xmlns:a16="http://schemas.microsoft.com/office/drawing/2014/main" val="2919194654"/>
                    </a:ext>
                  </a:extLst>
                </a:gridCol>
              </a:tblGrid>
              <a:tr h="0">
                <a:tc gridSpan="3">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 </a:t>
                      </a:r>
                      <a:r>
                        <a:rPr lang="en-US" sz="2400" b="1" u="none" strike="noStrike" dirty="0">
                          <a:effectLst/>
                          <a:latin typeface="Times New Roman" panose="02020603050405020304" pitchFamily="18" charset="0"/>
                          <a:cs typeface="Times New Roman" panose="02020603050405020304" pitchFamily="18" charset="0"/>
                        </a:rPr>
                        <a:t>Expected Per annum lease commitment</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hMerge="1">
                  <a:txBody>
                    <a:bodyPr/>
                    <a:lstStyle/>
                    <a:p>
                      <a:pPr algn="l" rtl="0"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hMerge="1">
                  <a:txBody>
                    <a:bodyPr/>
                    <a:lstStyle/>
                    <a:p>
                      <a:pPr algn="l" rtl="0"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921184141"/>
                  </a:ext>
                </a:extLst>
              </a:tr>
              <a:tr h="731782">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1-5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742.62=(2,970.49/4)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endParaRPr lang="en-US" dirty="0"/>
                    </a:p>
                  </a:txBody>
                  <a:tcPr marL="0" marR="0" marT="0" marB="0" anchor="b"/>
                </a:tc>
                <a:extLst>
                  <a:ext uri="{0D108BD9-81ED-4DB2-BD59-A6C34878D82A}">
                    <a16:rowId xmlns:a16="http://schemas.microsoft.com/office/drawing/2014/main" val="2942585031"/>
                  </a:ext>
                </a:extLst>
              </a:tr>
              <a:tr h="971898">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Expected life for 6 and beyond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rtl="0" fontAlgn="b"/>
                      <a:r>
                        <a:rPr lang="en-US" sz="2400" u="none" strike="noStrike" dirty="0">
                          <a:effectLst/>
                          <a:latin typeface="Times New Roman" panose="02020603050405020304" pitchFamily="18" charset="0"/>
                          <a:cs typeface="Times New Roman" panose="02020603050405020304" pitchFamily="18" charset="0"/>
                        </a:rPr>
                        <a:t>Around 2 years (=1,359.72/742.62)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endParaRPr lang="en-US" dirty="0"/>
                    </a:p>
                  </a:txBody>
                  <a:tcPr marL="0" marR="0" marT="0" marB="0" anchor="b"/>
                </a:tc>
                <a:extLst>
                  <a:ext uri="{0D108BD9-81ED-4DB2-BD59-A6C34878D82A}">
                    <a16:rowId xmlns:a16="http://schemas.microsoft.com/office/drawing/2014/main" val="1078109881"/>
                  </a:ext>
                </a:extLst>
              </a:tr>
            </a:tbl>
          </a:graphicData>
        </a:graphic>
      </p:graphicFrame>
    </p:spTree>
    <p:extLst>
      <p:ext uri="{BB962C8B-B14F-4D97-AF65-F5344CB8AC3E}">
        <p14:creationId xmlns:p14="http://schemas.microsoft.com/office/powerpoint/2010/main" val="29545885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B7CE-D9CF-4BF7-8CB5-D99EE544CB13}"/>
              </a:ext>
            </a:extLst>
          </p:cNvPr>
          <p:cNvSpPr>
            <a:spLocks noGrp="1"/>
          </p:cNvSpPr>
          <p:nvPr>
            <p:ph type="title"/>
          </p:nvPr>
        </p:nvSpPr>
        <p:spPr/>
        <p:txBody>
          <a:bodyPr>
            <a:normAutofit/>
          </a:bodyPr>
          <a:lstStyle/>
          <a:p>
            <a:r>
              <a:rPr lang="en-US" sz="3600" dirty="0"/>
              <a:t>EBIT to adjusted EBIT (Bata)</a:t>
            </a:r>
          </a:p>
        </p:txBody>
      </p:sp>
      <p:sp>
        <p:nvSpPr>
          <p:cNvPr id="3" name="Content Placeholder 2">
            <a:extLst>
              <a:ext uri="{FF2B5EF4-FFF2-40B4-BE49-F238E27FC236}">
                <a16:creationId xmlns:a16="http://schemas.microsoft.com/office/drawing/2014/main" id="{258CFE02-6FDB-4F09-977A-7407BE8C2D89}"/>
              </a:ext>
            </a:extLst>
          </p:cNvPr>
          <p:cNvSpPr>
            <a:spLocks noGrp="1"/>
          </p:cNvSpPr>
          <p:nvPr>
            <p:ph idx="1"/>
          </p:nvPr>
        </p:nvSpPr>
        <p:spPr/>
        <p:txBody>
          <a:bodyPr>
            <a:normAutofit/>
          </a:bodyPr>
          <a:lstStyle/>
          <a:p>
            <a:pPr fontAlgn="ctr"/>
            <a:r>
              <a:rPr lang="en-US" sz="2400" dirty="0"/>
              <a:t>Approach 1:</a:t>
            </a:r>
          </a:p>
          <a:p>
            <a:pPr marL="457200" lvl="1" indent="0" fontAlgn="ctr">
              <a:buNone/>
            </a:pPr>
            <a:r>
              <a:rPr lang="en-US" dirty="0"/>
              <a:t>EBIT after lease rental= Rs 573 Crore</a:t>
            </a:r>
          </a:p>
          <a:p>
            <a:pPr marL="457200" lvl="1" indent="0" fontAlgn="ctr">
              <a:buNone/>
            </a:pPr>
            <a:r>
              <a:rPr lang="en-US" dirty="0"/>
              <a:t>Add Lease rental=          1,121.75</a:t>
            </a:r>
          </a:p>
          <a:p>
            <a:pPr marL="457200" lvl="1" indent="0" fontAlgn="ctr">
              <a:buNone/>
            </a:pPr>
            <a:r>
              <a:rPr lang="en-US" dirty="0"/>
              <a:t>Less Depreciation= (4071.51/7)=581.6</a:t>
            </a:r>
          </a:p>
          <a:p>
            <a:pPr marL="457200" lvl="1" indent="0" fontAlgn="ctr">
              <a:buNone/>
            </a:pPr>
            <a:r>
              <a:rPr lang="en-US" dirty="0"/>
              <a:t>Adjusted Profit= Rs. 1113.15</a:t>
            </a:r>
          </a:p>
          <a:p>
            <a:pPr fontAlgn="ctr"/>
            <a:r>
              <a:rPr lang="en-US" sz="2400" dirty="0"/>
              <a:t>Approach 2:</a:t>
            </a:r>
          </a:p>
          <a:p>
            <a:pPr fontAlgn="ctr"/>
            <a:endParaRPr lang="en-US" sz="2400" dirty="0"/>
          </a:p>
          <a:p>
            <a:endParaRPr lang="en-US" sz="2400" dirty="0"/>
          </a:p>
        </p:txBody>
      </p:sp>
      <p:graphicFrame>
        <p:nvGraphicFramePr>
          <p:cNvPr id="4" name="Table 3">
            <a:extLst>
              <a:ext uri="{FF2B5EF4-FFF2-40B4-BE49-F238E27FC236}">
                <a16:creationId xmlns:a16="http://schemas.microsoft.com/office/drawing/2014/main" id="{2BDADF14-8F3F-4DD4-B94B-B9D78D256FB1}"/>
              </a:ext>
            </a:extLst>
          </p:cNvPr>
          <p:cNvGraphicFramePr>
            <a:graphicFrameLocks noGrp="1"/>
          </p:cNvGraphicFramePr>
          <p:nvPr/>
        </p:nvGraphicFramePr>
        <p:xfrm>
          <a:off x="649358" y="4545496"/>
          <a:ext cx="10336694" cy="1193213"/>
        </p:xfrm>
        <a:graphic>
          <a:graphicData uri="http://schemas.openxmlformats.org/drawingml/2006/table">
            <a:tbl>
              <a:tblPr>
                <a:tableStyleId>{5940675A-B579-460E-94D1-54222C63F5DA}</a:tableStyleId>
              </a:tblPr>
              <a:tblGrid>
                <a:gridCol w="6952814">
                  <a:extLst>
                    <a:ext uri="{9D8B030D-6E8A-4147-A177-3AD203B41FA5}">
                      <a16:colId xmlns:a16="http://schemas.microsoft.com/office/drawing/2014/main" val="3969037725"/>
                    </a:ext>
                  </a:extLst>
                </a:gridCol>
                <a:gridCol w="3383880">
                  <a:extLst>
                    <a:ext uri="{9D8B030D-6E8A-4147-A177-3AD203B41FA5}">
                      <a16:colId xmlns:a16="http://schemas.microsoft.com/office/drawing/2014/main" val="2189660475"/>
                    </a:ext>
                  </a:extLst>
                </a:gridCol>
              </a:tblGrid>
              <a:tr h="344278">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EBIT after lease rental=</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573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74000921"/>
                  </a:ext>
                </a:extLst>
              </a:tr>
              <a:tr h="44264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Add Imputed interest on leased assets (4071.51*8.54%)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348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615227"/>
                  </a:ext>
                </a:extLst>
              </a:tr>
              <a:tr h="344278">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Adjusted profit=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i="0" u="none" strike="noStrike" dirty="0">
                          <a:solidFill>
                            <a:srgbClr val="000000"/>
                          </a:solidFill>
                          <a:effectLst/>
                          <a:latin typeface="Times New Roman" panose="02020603050405020304" pitchFamily="18" charset="0"/>
                          <a:cs typeface="Times New Roman" panose="02020603050405020304" pitchFamily="18" charset="0"/>
                        </a:rPr>
                        <a:t>921</a:t>
                      </a:r>
                    </a:p>
                  </a:txBody>
                  <a:tcPr marL="9525" marR="9525" marT="9525" marB="0" anchor="b"/>
                </a:tc>
                <a:extLst>
                  <a:ext uri="{0D108BD9-81ED-4DB2-BD59-A6C34878D82A}">
                    <a16:rowId xmlns:a16="http://schemas.microsoft.com/office/drawing/2014/main" val="1941189783"/>
                  </a:ext>
                </a:extLst>
              </a:tr>
            </a:tbl>
          </a:graphicData>
        </a:graphic>
      </p:graphicFrame>
    </p:spTree>
    <p:extLst>
      <p:ext uri="{BB962C8B-B14F-4D97-AF65-F5344CB8AC3E}">
        <p14:creationId xmlns:p14="http://schemas.microsoft.com/office/powerpoint/2010/main" val="1316460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27B03AF-B348-449E-8C46-2DD729467AE1}"/>
              </a:ext>
            </a:extLst>
          </p:cNvPr>
          <p:cNvGraphicFramePr>
            <a:graphicFrameLocks noGrp="1"/>
          </p:cNvGraphicFramePr>
          <p:nvPr>
            <p:ph idx="1"/>
            <p:extLst>
              <p:ext uri="{D42A27DB-BD31-4B8C-83A1-F6EECF244321}">
                <p14:modId xmlns:p14="http://schemas.microsoft.com/office/powerpoint/2010/main" val="1640878749"/>
              </p:ext>
            </p:extLst>
          </p:nvPr>
        </p:nvGraphicFramePr>
        <p:xfrm>
          <a:off x="112643" y="487130"/>
          <a:ext cx="11946835" cy="5362791"/>
        </p:xfrm>
        <a:graphic>
          <a:graphicData uri="http://schemas.openxmlformats.org/drawingml/2006/table">
            <a:tbl>
              <a:tblPr firstRow="1" firstCol="1" bandRow="1">
                <a:tableStyleId>{5940675A-B579-460E-94D1-54222C63F5DA}</a:tableStyleId>
              </a:tblPr>
              <a:tblGrid>
                <a:gridCol w="5055705">
                  <a:extLst>
                    <a:ext uri="{9D8B030D-6E8A-4147-A177-3AD203B41FA5}">
                      <a16:colId xmlns:a16="http://schemas.microsoft.com/office/drawing/2014/main" val="2301019781"/>
                    </a:ext>
                  </a:extLst>
                </a:gridCol>
                <a:gridCol w="6891130">
                  <a:extLst>
                    <a:ext uri="{9D8B030D-6E8A-4147-A177-3AD203B41FA5}">
                      <a16:colId xmlns:a16="http://schemas.microsoft.com/office/drawing/2014/main" val="513018061"/>
                    </a:ext>
                  </a:extLst>
                </a:gridCol>
              </a:tblGrid>
              <a:tr h="391012">
                <a:tc>
                  <a:txBody>
                    <a:bodyPr/>
                    <a:lstStyle/>
                    <a:p>
                      <a:pPr algn="l" rtl="0" fontAlgn="ctr"/>
                      <a:r>
                        <a:rPr lang="en-US" sz="2400" b="1" u="sng" strike="noStrike" dirty="0">
                          <a:effectLst/>
                          <a:latin typeface="Times New Roman" panose="02020603050405020304" pitchFamily="18" charset="0"/>
                          <a:cs typeface="Times New Roman" panose="02020603050405020304" pitchFamily="18" charset="0"/>
                        </a:rPr>
                        <a:t>Balance-sheet (without adjustment)</a:t>
                      </a:r>
                      <a:endParaRPr lang="en-US" sz="24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b="1" u="sng" strike="noStrike" dirty="0">
                          <a:effectLst/>
                          <a:latin typeface="Times New Roman" panose="02020603050405020304" pitchFamily="18" charset="0"/>
                          <a:cs typeface="Times New Roman" panose="02020603050405020304" pitchFamily="18" charset="0"/>
                        </a:rPr>
                        <a:t>Balance-sheet (with adjustment)</a:t>
                      </a:r>
                      <a:endParaRPr lang="en-US" sz="24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836154612"/>
                  </a:ext>
                </a:extLst>
              </a:tr>
              <a:tr h="65911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Total assets= 6,937.53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p>
                      <a:pPr algn="l" rtl="0" fontAlgn="ct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Total assets= 6,937.53 (total Assets)  Leased assets(4071)=Rs. 11008.53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192278069"/>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Total debt= 1,077.59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Total debt= 1,077.59 +  4071=Rs 5148.59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2756628405"/>
                  </a:ext>
                </a:extLst>
              </a:tr>
              <a:tr h="59463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Book Equity=2,554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Book Equity=2554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164770616"/>
                  </a:ext>
                </a:extLst>
              </a:tr>
              <a:tr h="4459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u="none" strike="noStrike" dirty="0">
                          <a:effectLst/>
                          <a:latin typeface="Times New Roman" panose="02020603050405020304" pitchFamily="18" charset="0"/>
                          <a:cs typeface="Times New Roman" panose="02020603050405020304" pitchFamily="18" charset="0"/>
                        </a:rPr>
                        <a:t>Capital Employed=3631.59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Capital Employed(5148.59+2554)=7702.59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1231881266"/>
                  </a:ext>
                </a:extLst>
              </a:tr>
              <a:tr h="445971">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Default rate=0.05% (Rating AAA)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Default rate=Rs. 2.16% (Rating=A or less than 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1526108577"/>
                  </a:ext>
                </a:extLst>
              </a:tr>
              <a:tr h="594631">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Pre-tax Cost of debt=8.54%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Pre-tax cost of debt=6.68% + 2.16% + 1.40%=10.24%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2970953487"/>
                  </a:ext>
                </a:extLst>
              </a:tr>
              <a:tr h="445971">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D/E (MV)= 1,077.59/ 10627=0.10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D/E (MV)= 5148/10627=0.49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518165188"/>
                  </a:ext>
                </a:extLst>
              </a:tr>
              <a:tr h="891945">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 ROIC=573*(1-0.3461)/ 3631.59 =10.3%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pPr algn="just" rtl="0" fontAlgn="ctr"/>
                      <a:r>
                        <a:rPr lang="en-US" sz="2400" u="none" strike="noStrike" dirty="0">
                          <a:effectLst/>
                          <a:latin typeface="Times New Roman" panose="02020603050405020304" pitchFamily="18" charset="0"/>
                          <a:cs typeface="Times New Roman" panose="02020603050405020304" pitchFamily="18" charset="0"/>
                        </a:rPr>
                        <a:t>ROIC= 1113.15*(1-0.3461)/7702.59=9.4%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3490242008"/>
                  </a:ext>
                </a:extLst>
              </a:tr>
              <a:tr h="445971">
                <a:tc>
                  <a:txBody>
                    <a:bodyPr/>
                    <a:lstStyle/>
                    <a:p>
                      <a:pPr algn="l" rtl="0" fontAlgn="ctr"/>
                      <a:r>
                        <a:rPr lang="en-US" sz="2400" u="none" strike="noStrike" dirty="0">
                          <a:effectLst/>
                          <a:latin typeface="Times New Roman" panose="02020603050405020304" pitchFamily="18" charset="0"/>
                          <a:cs typeface="Times New Roman" panose="02020603050405020304" pitchFamily="18" charset="0"/>
                        </a:rPr>
                        <a:t>MV of equity=10627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704" marR="4704" marT="4704" marB="0" anchor="ctr"/>
                </a:tc>
                <a:tc>
                  <a:txBody>
                    <a:bodyPr/>
                    <a:lstStyle/>
                    <a:p>
                      <a:endParaRPr lang="en-US" sz="2400" dirty="0">
                        <a:latin typeface="Times New Roman" panose="02020603050405020304" pitchFamily="18" charset="0"/>
                        <a:cs typeface="Times New Roman" panose="02020603050405020304" pitchFamily="18" charset="0"/>
                      </a:endParaRPr>
                    </a:p>
                  </a:txBody>
                  <a:tcPr marL="4704" marR="4704" marT="4704" marB="0" anchor="ctr"/>
                </a:tc>
                <a:extLst>
                  <a:ext uri="{0D108BD9-81ED-4DB2-BD59-A6C34878D82A}">
                    <a16:rowId xmlns:a16="http://schemas.microsoft.com/office/drawing/2014/main" val="3446920101"/>
                  </a:ext>
                </a:extLst>
              </a:tr>
            </a:tbl>
          </a:graphicData>
        </a:graphic>
      </p:graphicFrame>
    </p:spTree>
    <p:extLst>
      <p:ext uri="{BB962C8B-B14F-4D97-AF65-F5344CB8AC3E}">
        <p14:creationId xmlns:p14="http://schemas.microsoft.com/office/powerpoint/2010/main" val="2747262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36A1-DA99-4DE1-BA65-2E981D15AC40}"/>
              </a:ext>
            </a:extLst>
          </p:cNvPr>
          <p:cNvSpPr>
            <a:spLocks noGrp="1"/>
          </p:cNvSpPr>
          <p:nvPr>
            <p:ph type="title"/>
          </p:nvPr>
        </p:nvSpPr>
        <p:spPr/>
        <p:txBody>
          <a:bodyPr>
            <a:normAutofit/>
          </a:bodyPr>
          <a:lstStyle/>
          <a:p>
            <a:r>
              <a:rPr lang="en-US" sz="3600" dirty="0"/>
              <a:t>Bata ltd (2018)</a:t>
            </a:r>
          </a:p>
        </p:txBody>
      </p:sp>
      <p:sp>
        <p:nvSpPr>
          <p:cNvPr id="3" name="Content Placeholder 2">
            <a:extLst>
              <a:ext uri="{FF2B5EF4-FFF2-40B4-BE49-F238E27FC236}">
                <a16:creationId xmlns:a16="http://schemas.microsoft.com/office/drawing/2014/main" id="{D50707E2-009B-4F55-B63D-6F57C8BA0E62}"/>
              </a:ext>
            </a:extLst>
          </p:cNvPr>
          <p:cNvSpPr>
            <a:spLocks noGrp="1"/>
          </p:cNvSpPr>
          <p:nvPr>
            <p:ph idx="1"/>
          </p:nvPr>
        </p:nvSpPr>
        <p:spPr>
          <a:xfrm>
            <a:off x="92765" y="1444488"/>
            <a:ext cx="12006469" cy="5234608"/>
          </a:xfrm>
        </p:spPr>
        <p:txBody>
          <a:bodyPr>
            <a:normAutofit/>
          </a:bodyPr>
          <a:lstStyle/>
          <a:p>
            <a:r>
              <a:rPr lang="en-US" sz="2400" dirty="0"/>
              <a:t>If we use regression beta of Bata, do we need to update our beta for changed leverage ratio because of capitalization of operating lease?</a:t>
            </a:r>
          </a:p>
          <a:p>
            <a:r>
              <a:rPr lang="en-US" sz="2400" dirty="0"/>
              <a:t>What if we use bottom up beta? </a:t>
            </a:r>
          </a:p>
          <a:p>
            <a:pPr lvl="1"/>
            <a:r>
              <a:rPr lang="en-US" dirty="0"/>
              <a:t>Beta=1.05</a:t>
            </a:r>
          </a:p>
          <a:p>
            <a:pPr lvl="1"/>
            <a:r>
              <a:rPr lang="en-US" dirty="0"/>
              <a:t>Cost of equity=6.68% +  1.05*4.77% + 1.41%=13.09%</a:t>
            </a:r>
          </a:p>
          <a:p>
            <a:pPr lvl="1"/>
            <a:endParaRPr lang="en-US" dirty="0"/>
          </a:p>
          <a:p>
            <a:pPr lvl="1"/>
            <a:r>
              <a:rPr lang="en-US" dirty="0"/>
              <a:t>Cost of capital (without adjustment)=13.09%*(</a:t>
            </a:r>
            <a:r>
              <a:rPr lang="en-US" dirty="0">
                <a:ea typeface="Calibri" panose="020F0502020204030204" pitchFamily="34" charset="0"/>
                <a:cs typeface="Times New Roman" panose="02020603050405020304" pitchFamily="18" charset="0"/>
              </a:rPr>
              <a:t>10627</a:t>
            </a:r>
            <a:r>
              <a:rPr lang="en-US" dirty="0"/>
              <a:t>/ 11704.59 ) + 8.54%*(1-0.3461)*(1,077.59/ 11704.59)=12.4%</a:t>
            </a:r>
          </a:p>
          <a:p>
            <a:pPr marL="457200" lvl="1" indent="0">
              <a:buNone/>
            </a:pPr>
            <a:endParaRPr lang="en-US" dirty="0"/>
          </a:p>
          <a:p>
            <a:pPr lvl="1"/>
            <a:r>
              <a:rPr lang="en-US" dirty="0"/>
              <a:t>Cost of capital (with adjustment)=13.09%*(10627/ 15877.01 ) + 10.25%*(1-0.3461)*(5250.01/ 15877.01)=10.98%</a:t>
            </a:r>
          </a:p>
          <a:p>
            <a:pPr marL="457200" lvl="1" indent="0">
              <a:buNone/>
            </a:pPr>
            <a:endParaRPr lang="en-US" sz="2000" dirty="0"/>
          </a:p>
          <a:p>
            <a:pPr marL="0" indent="0">
              <a:buNone/>
            </a:pPr>
            <a:endParaRPr lang="en-US" sz="2400" dirty="0"/>
          </a:p>
        </p:txBody>
      </p:sp>
    </p:spTree>
    <p:extLst>
      <p:ext uri="{BB962C8B-B14F-4D97-AF65-F5344CB8AC3E}">
        <p14:creationId xmlns:p14="http://schemas.microsoft.com/office/powerpoint/2010/main" val="417095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9426-BC7F-4B28-B6D3-6751F28054DC}"/>
              </a:ext>
            </a:extLst>
          </p:cNvPr>
          <p:cNvSpPr>
            <a:spLocks noGrp="1"/>
          </p:cNvSpPr>
          <p:nvPr>
            <p:ph type="title"/>
          </p:nvPr>
        </p:nvSpPr>
        <p:spPr/>
        <p:txBody>
          <a:bodyPr/>
          <a:lstStyle/>
          <a:p>
            <a:r>
              <a:rPr lang="en-US" dirty="0"/>
              <a:t>What is this?</a:t>
            </a:r>
          </a:p>
        </p:txBody>
      </p:sp>
      <p:sp>
        <p:nvSpPr>
          <p:cNvPr id="3" name="Content Placeholder 2">
            <a:extLst>
              <a:ext uri="{FF2B5EF4-FFF2-40B4-BE49-F238E27FC236}">
                <a16:creationId xmlns:a16="http://schemas.microsoft.com/office/drawing/2014/main" id="{4FA367FC-5E79-46F8-9038-8A6280027C51}"/>
              </a:ext>
            </a:extLst>
          </p:cNvPr>
          <p:cNvSpPr>
            <a:spLocks noGrp="1"/>
          </p:cNvSpPr>
          <p:nvPr>
            <p:ph idx="1"/>
          </p:nvPr>
        </p:nvSpPr>
        <p:spPr/>
        <p:txBody>
          <a:bodyPr>
            <a:normAutofit/>
          </a:bodyPr>
          <a:lstStyle/>
          <a:p>
            <a:pPr algn="just"/>
            <a:r>
              <a:rPr lang="en-US" sz="2400" dirty="0"/>
              <a:t>On March 7, 2017, OPPO Mobiles India Pvt Ltd., has won the sponsorship rights for Team India(Cricket) through a tender process. The Team India sponsorship rights are for a period of five years and have been acquired at Rs. 1079.29 crore. </a:t>
            </a:r>
          </a:p>
        </p:txBody>
      </p:sp>
    </p:spTree>
    <p:extLst>
      <p:ext uri="{BB962C8B-B14F-4D97-AF65-F5344CB8AC3E}">
        <p14:creationId xmlns:p14="http://schemas.microsoft.com/office/powerpoint/2010/main" val="3253743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B178-6062-4A94-A272-A5F07F440E7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Net capital expenditures </a:t>
            </a:r>
          </a:p>
        </p:txBody>
      </p:sp>
      <p:sp>
        <p:nvSpPr>
          <p:cNvPr id="3" name="Content Placeholder 2">
            <a:extLst>
              <a:ext uri="{FF2B5EF4-FFF2-40B4-BE49-F238E27FC236}">
                <a16:creationId xmlns:a16="http://schemas.microsoft.com/office/drawing/2014/main" id="{A677488F-922B-4C98-9422-1AAD0A818BF4}"/>
              </a:ext>
            </a:extLst>
          </p:cNvPr>
          <p:cNvSpPr>
            <a:spLocks noGrp="1"/>
          </p:cNvSpPr>
          <p:nvPr>
            <p:ph idx="1"/>
          </p:nvPr>
        </p:nvSpPr>
        <p:spPr>
          <a:xfrm>
            <a:off x="838200" y="1825625"/>
            <a:ext cx="10515600" cy="4866724"/>
          </a:xfrm>
        </p:spPr>
        <p:txBody>
          <a:bodyPr>
            <a:normAutofit/>
          </a:bodyPr>
          <a:lstStyle/>
          <a:p>
            <a:pPr algn="just"/>
            <a:r>
              <a:rPr lang="en-US" sz="2400" dirty="0">
                <a:latin typeface="Times New Roman" panose="02020603050405020304" pitchFamily="18" charset="0"/>
                <a:cs typeface="Times New Roman" panose="02020603050405020304" pitchFamily="18" charset="0"/>
              </a:rPr>
              <a:t>Net capital expenditures=Capital expenditure-Depreciation</a:t>
            </a:r>
          </a:p>
          <a:p>
            <a:pPr lvl="1" algn="just"/>
            <a:r>
              <a:rPr lang="en-US" dirty="0">
                <a:latin typeface="Times New Roman" panose="02020603050405020304" pitchFamily="18" charset="0"/>
                <a:cs typeface="Times New Roman" panose="02020603050405020304" pitchFamily="18" charset="0"/>
              </a:rPr>
              <a:t>Depreciation is a cash inflow that pays for some or a lot the capital expenditure.</a:t>
            </a:r>
          </a:p>
          <a:p>
            <a:pPr algn="just"/>
            <a:r>
              <a:rPr lang="en-US" sz="2400" dirty="0">
                <a:latin typeface="Times New Roman" panose="02020603050405020304" pitchFamily="18" charset="0"/>
                <a:cs typeface="Times New Roman" panose="02020603050405020304" pitchFamily="18" charset="0"/>
              </a:rPr>
              <a:t>In general, the net capex is a function of how fast a firm is growing or expecting to grow. High growth firms require more capex than low growth firm.</a:t>
            </a:r>
          </a:p>
          <a:p>
            <a:pPr algn="just"/>
            <a:r>
              <a:rPr lang="en-US" sz="2400" dirty="0">
                <a:latin typeface="Times New Roman" panose="02020603050405020304" pitchFamily="18" charset="0"/>
                <a:cs typeface="Times New Roman" panose="02020603050405020304" pitchFamily="18" charset="0"/>
              </a:rPr>
              <a:t>Assumption about net capital expenditures can thus never be made independently of assumption about growth in the future.</a:t>
            </a:r>
          </a:p>
          <a:p>
            <a:pPr algn="just"/>
            <a:r>
              <a:rPr lang="en-US" sz="2400" dirty="0">
                <a:latin typeface="Times New Roman" panose="02020603050405020304" pitchFamily="18" charset="0"/>
                <a:cs typeface="Times New Roman" panose="02020603050405020304" pitchFamily="18" charset="0"/>
              </a:rPr>
              <a:t>I prefer to use Net capex /sales ratio to estimate future capital expenditure. </a:t>
            </a:r>
          </a:p>
        </p:txBody>
      </p:sp>
    </p:spTree>
    <p:extLst>
      <p:ext uri="{BB962C8B-B14F-4D97-AF65-F5344CB8AC3E}">
        <p14:creationId xmlns:p14="http://schemas.microsoft.com/office/powerpoint/2010/main" val="2488035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C90F-A9DE-4B8D-A841-803E111C6019}"/>
              </a:ext>
            </a:extLst>
          </p:cNvPr>
          <p:cNvSpPr>
            <a:spLocks noGrp="1"/>
          </p:cNvSpPr>
          <p:nvPr>
            <p:ph type="title"/>
          </p:nvPr>
        </p:nvSpPr>
        <p:spPr>
          <a:xfrm>
            <a:off x="225287" y="171104"/>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Total Capex of TCS</a:t>
            </a:r>
          </a:p>
        </p:txBody>
      </p:sp>
      <p:graphicFrame>
        <p:nvGraphicFramePr>
          <p:cNvPr id="8" name="Table 7">
            <a:extLst>
              <a:ext uri="{FF2B5EF4-FFF2-40B4-BE49-F238E27FC236}">
                <a16:creationId xmlns:a16="http://schemas.microsoft.com/office/drawing/2014/main" id="{F781D593-BC45-46C8-A362-22A9B7D45327}"/>
              </a:ext>
            </a:extLst>
          </p:cNvPr>
          <p:cNvGraphicFramePr>
            <a:graphicFrameLocks noGrp="1"/>
          </p:cNvGraphicFramePr>
          <p:nvPr>
            <p:extLst>
              <p:ext uri="{D42A27DB-BD31-4B8C-83A1-F6EECF244321}">
                <p14:modId xmlns:p14="http://schemas.microsoft.com/office/powerpoint/2010/main" val="2882426319"/>
              </p:ext>
            </p:extLst>
          </p:nvPr>
        </p:nvGraphicFramePr>
        <p:xfrm>
          <a:off x="384313" y="1496667"/>
          <a:ext cx="11582400" cy="4996215"/>
        </p:xfrm>
        <a:graphic>
          <a:graphicData uri="http://schemas.openxmlformats.org/drawingml/2006/table">
            <a:tbl>
              <a:tblPr>
                <a:tableStyleId>{3B4B98B0-60AC-42C2-AFA5-B58CD77FA1E5}</a:tableStyleId>
              </a:tblPr>
              <a:tblGrid>
                <a:gridCol w="2855262">
                  <a:extLst>
                    <a:ext uri="{9D8B030D-6E8A-4147-A177-3AD203B41FA5}">
                      <a16:colId xmlns:a16="http://schemas.microsoft.com/office/drawing/2014/main" val="887231523"/>
                    </a:ext>
                  </a:extLst>
                </a:gridCol>
                <a:gridCol w="894334">
                  <a:extLst>
                    <a:ext uri="{9D8B030D-6E8A-4147-A177-3AD203B41FA5}">
                      <a16:colId xmlns:a16="http://schemas.microsoft.com/office/drawing/2014/main" val="1649978584"/>
                    </a:ext>
                  </a:extLst>
                </a:gridCol>
                <a:gridCol w="919816">
                  <a:extLst>
                    <a:ext uri="{9D8B030D-6E8A-4147-A177-3AD203B41FA5}">
                      <a16:colId xmlns:a16="http://schemas.microsoft.com/office/drawing/2014/main" val="3769378574"/>
                    </a:ext>
                  </a:extLst>
                </a:gridCol>
                <a:gridCol w="919816">
                  <a:extLst>
                    <a:ext uri="{9D8B030D-6E8A-4147-A177-3AD203B41FA5}">
                      <a16:colId xmlns:a16="http://schemas.microsoft.com/office/drawing/2014/main" val="799664659"/>
                    </a:ext>
                  </a:extLst>
                </a:gridCol>
                <a:gridCol w="919816">
                  <a:extLst>
                    <a:ext uri="{9D8B030D-6E8A-4147-A177-3AD203B41FA5}">
                      <a16:colId xmlns:a16="http://schemas.microsoft.com/office/drawing/2014/main" val="994110535"/>
                    </a:ext>
                  </a:extLst>
                </a:gridCol>
                <a:gridCol w="919816">
                  <a:extLst>
                    <a:ext uri="{9D8B030D-6E8A-4147-A177-3AD203B41FA5}">
                      <a16:colId xmlns:a16="http://schemas.microsoft.com/office/drawing/2014/main" val="2875955126"/>
                    </a:ext>
                  </a:extLst>
                </a:gridCol>
                <a:gridCol w="919816">
                  <a:extLst>
                    <a:ext uri="{9D8B030D-6E8A-4147-A177-3AD203B41FA5}">
                      <a16:colId xmlns:a16="http://schemas.microsoft.com/office/drawing/2014/main" val="1371703017"/>
                    </a:ext>
                  </a:extLst>
                </a:gridCol>
                <a:gridCol w="1077908">
                  <a:extLst>
                    <a:ext uri="{9D8B030D-6E8A-4147-A177-3AD203B41FA5}">
                      <a16:colId xmlns:a16="http://schemas.microsoft.com/office/drawing/2014/main" val="2622035647"/>
                    </a:ext>
                  </a:extLst>
                </a:gridCol>
                <a:gridCol w="1077908">
                  <a:extLst>
                    <a:ext uri="{9D8B030D-6E8A-4147-A177-3AD203B41FA5}">
                      <a16:colId xmlns:a16="http://schemas.microsoft.com/office/drawing/2014/main" val="2449666849"/>
                    </a:ext>
                  </a:extLst>
                </a:gridCol>
                <a:gridCol w="1077908">
                  <a:extLst>
                    <a:ext uri="{9D8B030D-6E8A-4147-A177-3AD203B41FA5}">
                      <a16:colId xmlns:a16="http://schemas.microsoft.com/office/drawing/2014/main" val="1025462454"/>
                    </a:ext>
                  </a:extLst>
                </a:gridCol>
              </a:tblGrid>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2010</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2011</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2012</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2013</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2014</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2015</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2016</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2017</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2018</a:t>
                      </a:r>
                      <a:endParaRPr lang="en-US"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72162707"/>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Revenue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300,289.2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373,245.1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488,938.3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629,894.8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818,093.6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946,484.1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1,086,460.0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1,179,660.0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1,231,040.0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31408006"/>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Operating Income (Loss)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80,550.9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104,438.1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135,385.5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171,214.0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238,034.3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254,217.3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287,890.0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303,210.0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305,020.0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52616496"/>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EBIT*(1-t)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52,672.2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68,292.1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88,528.6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111,956.8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155,650.6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166,232.7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188,251.3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198,269.0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199,452.6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10791015"/>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Acq of Fixed Prod Assets</a:t>
                      </a:r>
                      <a:endParaRPr lang="en-US" sz="1600" b="0" i="1"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-10,447.9</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-18,266.1</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-20,070.7</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-26,378.4</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-30,745.7</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-28,861.7</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-19,870.0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-19,890.0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-18,620.0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60351942"/>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Acq of Intangible Assets</a:t>
                      </a:r>
                      <a:endParaRPr lang="en-US" sz="1600" b="0" i="1"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-75.2</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-19.7</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24967233"/>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Cash for Acq of Subs</a:t>
                      </a:r>
                      <a:endParaRPr lang="en-US" sz="16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-128.7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-1,626.2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-4,524.1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-2,636.5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87536746"/>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M&amp;A(Stock payment)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-508.94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29499084"/>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Total capex</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-10,576.6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-18,266.1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-20,070.7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-28,004.6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-35,853.9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-31,517.9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-19,900.0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-19,900.0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-18,620.0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04337865"/>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   Depreciation &amp; Amortization</a:t>
                      </a:r>
                      <a:endParaRPr lang="en-US" sz="16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6,608.9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7,352.6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9,179.4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10,799.2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13,242.3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18,698.8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18,880.0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19,870.0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20,140.0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51744683"/>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Net Capex</a:t>
                      </a:r>
                      <a:endParaRPr lang="en-US" sz="16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-3,967.7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-10,913.5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-10,891.3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-17,205.4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-22,611.6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-12,819.1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4798985"/>
                  </a:ext>
                </a:extLst>
              </a:tr>
              <a:tr h="33308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effectLst/>
                          <a:latin typeface="Times New Roman" panose="02020603050405020304" pitchFamily="18" charset="0"/>
                          <a:cs typeface="Times New Roman" panose="02020603050405020304" pitchFamily="18" charset="0"/>
                        </a:rPr>
                        <a:t>Net Capex/Revenue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32362897"/>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Capex/EBIT*(1-t)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7.53%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15.37%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14.53%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0.54%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-0.76%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360964"/>
                  </a:ext>
                </a:extLst>
              </a:tr>
              <a:tr h="33308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dirty="0">
                          <a:effectLst/>
                          <a:latin typeface="Times New Roman" panose="02020603050405020304" pitchFamily="18" charset="0"/>
                          <a:cs typeface="Times New Roman" panose="02020603050405020304" pitchFamily="18" charset="0"/>
                        </a:rPr>
                        <a:t>Avg Capex/Revenue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57052819"/>
                  </a:ext>
                </a:extLst>
              </a:tr>
              <a:tr h="333081">
                <a:tc>
                  <a:txBody>
                    <a:bodyPr/>
                    <a:lstStyle/>
                    <a:p>
                      <a:pPr algn="l" fontAlgn="b"/>
                      <a:r>
                        <a:rPr lang="en-US" sz="1600" u="none" strike="noStrike" dirty="0">
                          <a:effectLst/>
                          <a:latin typeface="Times New Roman" panose="02020603050405020304" pitchFamily="18" charset="0"/>
                          <a:cs typeface="Times New Roman" panose="02020603050405020304" pitchFamily="18" charset="0"/>
                        </a:rPr>
                        <a:t>Avg Capex/EBIT*(1-t)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36770891"/>
                  </a:ext>
                </a:extLst>
              </a:tr>
            </a:tbl>
          </a:graphicData>
        </a:graphic>
      </p:graphicFrame>
    </p:spTree>
    <p:extLst>
      <p:ext uri="{BB962C8B-B14F-4D97-AF65-F5344CB8AC3E}">
        <p14:creationId xmlns:p14="http://schemas.microsoft.com/office/powerpoint/2010/main" val="3642346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B764-B37F-4647-9228-30BB90A6D921}"/>
              </a:ext>
            </a:extLst>
          </p:cNvPr>
          <p:cNvSpPr>
            <a:spLocks noGrp="1"/>
          </p:cNvSpPr>
          <p:nvPr>
            <p:ph type="title"/>
          </p:nvPr>
        </p:nvSpPr>
        <p:spPr/>
        <p:txBody>
          <a:bodyPr/>
          <a:lstStyle/>
          <a:p>
            <a:r>
              <a:rPr lang="en-US" dirty="0"/>
              <a:t>Global trade of capex (computer services)</a:t>
            </a:r>
          </a:p>
        </p:txBody>
      </p:sp>
      <p:sp>
        <p:nvSpPr>
          <p:cNvPr id="3" name="Content Placeholder 2">
            <a:extLst>
              <a:ext uri="{FF2B5EF4-FFF2-40B4-BE49-F238E27FC236}">
                <a16:creationId xmlns:a16="http://schemas.microsoft.com/office/drawing/2014/main" id="{0DDA9272-9D43-4413-9102-5B29A8BCCBCD}"/>
              </a:ext>
            </a:extLst>
          </p:cNvPr>
          <p:cNvSpPr>
            <a:spLocks noGrp="1"/>
          </p:cNvSpPr>
          <p:nvPr>
            <p:ph idx="1"/>
          </p:nvPr>
        </p:nvSpPr>
        <p:spPr/>
        <p:txBody>
          <a:bodyPr/>
          <a:lstStyle/>
          <a:p>
            <a:r>
              <a:rPr lang="en-US" dirty="0"/>
              <a:t>Emerging markets firms:</a:t>
            </a:r>
          </a:p>
          <a:p>
            <a:pPr lvl="1"/>
            <a:r>
              <a:rPr lang="en-US" dirty="0"/>
              <a:t> Capex/Sales=1.23%</a:t>
            </a:r>
          </a:p>
          <a:p>
            <a:pPr lvl="1"/>
            <a:r>
              <a:rPr lang="fr-FR" i="1" dirty="0"/>
              <a:t>Net Cap Ex/ EBIT (1-t)</a:t>
            </a:r>
            <a:r>
              <a:rPr lang="fr-FR" dirty="0"/>
              <a:t> =</a:t>
            </a:r>
            <a:r>
              <a:rPr lang="en-US" dirty="0"/>
              <a:t>20.59% </a:t>
            </a:r>
          </a:p>
          <a:p>
            <a:r>
              <a:rPr lang="en-US" dirty="0"/>
              <a:t>Global </a:t>
            </a:r>
          </a:p>
          <a:p>
            <a:pPr lvl="1"/>
            <a:r>
              <a:rPr lang="en-US" dirty="0"/>
              <a:t>Capex/Sales=1.93%</a:t>
            </a:r>
          </a:p>
          <a:p>
            <a:pPr lvl="1"/>
            <a:r>
              <a:rPr lang="fr-FR" i="1" dirty="0"/>
              <a:t>Net Cap Ex/ EBIT (1-t)=</a:t>
            </a:r>
            <a:r>
              <a:rPr lang="en-US" dirty="0"/>
              <a:t> 32.26% </a:t>
            </a:r>
          </a:p>
          <a:p>
            <a:pPr lvl="1"/>
            <a:endParaRPr lang="en-US" dirty="0"/>
          </a:p>
        </p:txBody>
      </p:sp>
    </p:spTree>
    <p:extLst>
      <p:ext uri="{BB962C8B-B14F-4D97-AF65-F5344CB8AC3E}">
        <p14:creationId xmlns:p14="http://schemas.microsoft.com/office/powerpoint/2010/main" val="2926231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9BF79-B25C-4DE5-BCAE-C368BB70ED7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Working capital investments </a:t>
            </a:r>
          </a:p>
        </p:txBody>
      </p:sp>
      <p:sp>
        <p:nvSpPr>
          <p:cNvPr id="3" name="Content Placeholder 2">
            <a:extLst>
              <a:ext uri="{FF2B5EF4-FFF2-40B4-BE49-F238E27FC236}">
                <a16:creationId xmlns:a16="http://schemas.microsoft.com/office/drawing/2014/main" id="{957E5CB5-D7CB-4280-B726-F2EB4547AB79}"/>
              </a:ext>
            </a:extLst>
          </p:cNvPr>
          <p:cNvSpPr>
            <a:spLocks noGrp="1"/>
          </p:cNvSpPr>
          <p:nvPr>
            <p:ph idx="1"/>
          </p:nvPr>
        </p:nvSpPr>
        <p:spPr>
          <a:xfrm>
            <a:off x="838200" y="1524000"/>
            <a:ext cx="10515600" cy="5181599"/>
          </a:xfrm>
        </p:spPr>
        <p:txBody>
          <a:bodyPr>
            <a:normAutofit/>
          </a:bodyPr>
          <a:lstStyle/>
          <a:p>
            <a:pPr algn="just"/>
            <a:r>
              <a:rPr lang="en-US" sz="2400" dirty="0"/>
              <a:t>In accounting terms, working capital=current assets-current liabilities </a:t>
            </a:r>
          </a:p>
          <a:p>
            <a:pPr algn="just"/>
            <a:r>
              <a:rPr lang="en-US" sz="2400" dirty="0"/>
              <a:t>A clearer definition of working capital from a cash flow perspective is the difference between non-cash current assets (inventory and accounting receivable) and non-debt current liabilities (account payable).</a:t>
            </a:r>
          </a:p>
          <a:p>
            <a:pPr algn="just"/>
            <a:r>
              <a:rPr lang="en-US" sz="2400" dirty="0"/>
              <a:t>While some analysts consider operating cash into working capital, it should not be included as long as it earns fair returns.</a:t>
            </a:r>
          </a:p>
          <a:p>
            <a:pPr algn="just"/>
            <a:r>
              <a:rPr lang="en-US" sz="2400" dirty="0"/>
              <a:t>For firms in some sectors, it is the investment in working capital that is the bigger part of reinvestment, such as retail store.</a:t>
            </a:r>
          </a:p>
          <a:p>
            <a:pPr algn="just"/>
            <a:r>
              <a:rPr lang="en-US" sz="2400" dirty="0"/>
              <a:t>If your business is currency business, you may include (normal) cash in your working capital (retail businesses, Pan shop).</a:t>
            </a:r>
          </a:p>
          <a:p>
            <a:pPr algn="just"/>
            <a:endParaRPr lang="en-US" sz="2400" dirty="0"/>
          </a:p>
        </p:txBody>
      </p:sp>
    </p:spTree>
    <p:extLst>
      <p:ext uri="{BB962C8B-B14F-4D97-AF65-F5344CB8AC3E}">
        <p14:creationId xmlns:p14="http://schemas.microsoft.com/office/powerpoint/2010/main" val="3700144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FB4A-D939-4FC7-9F46-07384D6DA8D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Working capital: General proposition </a:t>
            </a:r>
          </a:p>
        </p:txBody>
      </p:sp>
      <p:sp>
        <p:nvSpPr>
          <p:cNvPr id="3" name="Content Placeholder 2">
            <a:extLst>
              <a:ext uri="{FF2B5EF4-FFF2-40B4-BE49-F238E27FC236}">
                <a16:creationId xmlns:a16="http://schemas.microsoft.com/office/drawing/2014/main" id="{EDBECE66-D813-49A4-ADB6-4A2776C76385}"/>
              </a:ext>
            </a:extLst>
          </p:cNvPr>
          <p:cNvSpPr>
            <a:spLocks noGrp="1"/>
          </p:cNvSpPr>
          <p:nvPr>
            <p:ph idx="1"/>
          </p:nvPr>
        </p:nvSpPr>
        <p:spPr>
          <a:xfrm>
            <a:off x="838200" y="1799121"/>
            <a:ext cx="10515600" cy="4667250"/>
          </a:xfrm>
        </p:spPr>
        <p:txBody>
          <a:bodyPr>
            <a:normAutofit/>
          </a:bodyPr>
          <a:lstStyle/>
          <a:p>
            <a:pPr algn="just"/>
            <a:r>
              <a:rPr lang="en-US" sz="2400" b="1" dirty="0"/>
              <a:t>Working capital details: </a:t>
            </a:r>
            <a:r>
              <a:rPr lang="en-US" sz="2400" dirty="0"/>
              <a:t>While some analysts break down working capital into details (inventory, deferred taxes, payable, etc.), it is pointless exercise unless you feel that you can bring some specific information that improves your forecast.</a:t>
            </a:r>
            <a:endParaRPr lang="en-US" sz="2400" b="1" dirty="0"/>
          </a:p>
          <a:p>
            <a:pPr algn="just"/>
            <a:r>
              <a:rPr lang="en-US" sz="2400" b="1" dirty="0"/>
              <a:t>Working capital volatility: </a:t>
            </a:r>
            <a:r>
              <a:rPr lang="en-US" sz="2400" dirty="0"/>
              <a:t>Changes in non-cash working capital from year to year tend to be volatile. Hence, building of the change in the most recent year is dangerous. It is a good idea to measure working capital as a percent of sales, while looking at industry average.</a:t>
            </a:r>
          </a:p>
          <a:p>
            <a:pPr algn="just"/>
            <a:r>
              <a:rPr lang="en-US" sz="2400" b="1" dirty="0"/>
              <a:t>Negative working capital</a:t>
            </a:r>
            <a:r>
              <a:rPr lang="en-US" sz="2400" dirty="0"/>
              <a:t>: Some firms have negative non-cash working capital. These firms use suppliers’ credit to finance their growth. However, some business model, e-commerce, allows a firm to run business even with negative working capital.</a:t>
            </a:r>
          </a:p>
        </p:txBody>
      </p:sp>
    </p:spTree>
    <p:extLst>
      <p:ext uri="{BB962C8B-B14F-4D97-AF65-F5344CB8AC3E}">
        <p14:creationId xmlns:p14="http://schemas.microsoft.com/office/powerpoint/2010/main" val="1413004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541A-A17C-44D9-B75D-6E03B883459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Classification of non-cash working capital (TCS)</a:t>
            </a:r>
          </a:p>
        </p:txBody>
      </p:sp>
      <p:graphicFrame>
        <p:nvGraphicFramePr>
          <p:cNvPr id="4" name="Table 3">
            <a:extLst>
              <a:ext uri="{FF2B5EF4-FFF2-40B4-BE49-F238E27FC236}">
                <a16:creationId xmlns:a16="http://schemas.microsoft.com/office/drawing/2014/main" id="{4AEB504D-E5E0-4858-B71C-3416009A2D6E}"/>
              </a:ext>
            </a:extLst>
          </p:cNvPr>
          <p:cNvGraphicFramePr>
            <a:graphicFrameLocks noGrp="1"/>
          </p:cNvGraphicFramePr>
          <p:nvPr>
            <p:extLst>
              <p:ext uri="{D42A27DB-BD31-4B8C-83A1-F6EECF244321}">
                <p14:modId xmlns:p14="http://schemas.microsoft.com/office/powerpoint/2010/main" val="3802478114"/>
              </p:ext>
            </p:extLst>
          </p:nvPr>
        </p:nvGraphicFramePr>
        <p:xfrm>
          <a:off x="450573" y="1475111"/>
          <a:ext cx="11052314" cy="4452868"/>
        </p:xfrm>
        <a:graphic>
          <a:graphicData uri="http://schemas.openxmlformats.org/drawingml/2006/table">
            <a:tbl>
              <a:tblPr>
                <a:tableStyleId>{3B4B98B0-60AC-42C2-AFA5-B58CD77FA1E5}</a:tableStyleId>
              </a:tblPr>
              <a:tblGrid>
                <a:gridCol w="4609497">
                  <a:extLst>
                    <a:ext uri="{9D8B030D-6E8A-4147-A177-3AD203B41FA5}">
                      <a16:colId xmlns:a16="http://schemas.microsoft.com/office/drawing/2014/main" val="203958632"/>
                    </a:ext>
                  </a:extLst>
                </a:gridCol>
                <a:gridCol w="1436726">
                  <a:extLst>
                    <a:ext uri="{9D8B030D-6E8A-4147-A177-3AD203B41FA5}">
                      <a16:colId xmlns:a16="http://schemas.microsoft.com/office/drawing/2014/main" val="1352480791"/>
                    </a:ext>
                  </a:extLst>
                </a:gridCol>
                <a:gridCol w="3497104">
                  <a:extLst>
                    <a:ext uri="{9D8B030D-6E8A-4147-A177-3AD203B41FA5}">
                      <a16:colId xmlns:a16="http://schemas.microsoft.com/office/drawing/2014/main" val="3877430764"/>
                    </a:ext>
                  </a:extLst>
                </a:gridCol>
                <a:gridCol w="72261">
                  <a:extLst>
                    <a:ext uri="{9D8B030D-6E8A-4147-A177-3AD203B41FA5}">
                      <a16:colId xmlns:a16="http://schemas.microsoft.com/office/drawing/2014/main" val="1739735645"/>
                    </a:ext>
                  </a:extLst>
                </a:gridCol>
                <a:gridCol w="1436726">
                  <a:extLst>
                    <a:ext uri="{9D8B030D-6E8A-4147-A177-3AD203B41FA5}">
                      <a16:colId xmlns:a16="http://schemas.microsoft.com/office/drawing/2014/main" val="2171470295"/>
                    </a:ext>
                  </a:extLst>
                </a:gridCol>
              </a:tblGrid>
              <a:tr h="311264">
                <a:tc>
                  <a:txBody>
                    <a:bodyPr/>
                    <a:lstStyle/>
                    <a:p>
                      <a:pPr algn="l" fontAlgn="b"/>
                      <a:r>
                        <a:rPr lang="en-US" sz="2000" b="1" u="none" strike="noStrike" dirty="0">
                          <a:effectLst/>
                        </a:rPr>
                        <a:t>Total Current Assets</a:t>
                      </a:r>
                      <a:endParaRPr lang="en-US" sz="2000" b="1" i="0" u="none" strike="noStrike" dirty="0">
                        <a:solidFill>
                          <a:srgbClr val="000000"/>
                        </a:solidFill>
                        <a:effectLst/>
                        <a:latin typeface="Arial" panose="020B0604020202020204" pitchFamily="34"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rPr>
                        <a:t>Yes/No</a:t>
                      </a:r>
                      <a:endParaRPr lang="en-US" sz="2000" b="1" i="0" u="none" strike="noStrike" dirty="0">
                        <a:solidFill>
                          <a:srgbClr val="000000"/>
                        </a:solidFill>
                        <a:effectLst/>
                        <a:latin typeface="Calibri" panose="020F0502020204030204" pitchFamily="34"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rPr>
                        <a:t>Total Current Liabilities</a:t>
                      </a:r>
                      <a:endParaRPr lang="en-US" sz="2000" b="1" i="0" u="none" strike="noStrike" dirty="0">
                        <a:solidFill>
                          <a:srgbClr val="000000"/>
                        </a:solidFill>
                        <a:effectLst/>
                        <a:latin typeface="Arial" panose="020B0604020202020204" pitchFamily="34"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rPr>
                        <a:t> </a:t>
                      </a:r>
                      <a:endParaRPr lang="en-US" sz="2000" b="1" i="0" u="none" strike="noStrike" dirty="0">
                        <a:solidFill>
                          <a:srgbClr val="000000"/>
                        </a:solidFill>
                        <a:effectLst/>
                        <a:latin typeface="Calibri" panose="020F0502020204030204" pitchFamily="34" charset="0"/>
                      </a:endParaRPr>
                    </a:p>
                  </a:txBody>
                  <a:tcPr marL="6352" marR="6352" marT="6352" marB="0" anchor="b">
                    <a:lnB w="12700" cap="flat" cmpd="sng" algn="ctr">
                      <a:solidFill>
                        <a:schemeClr val="tx1"/>
                      </a:solidFill>
                      <a:prstDash val="solid"/>
                      <a:round/>
                      <a:headEnd type="none" w="med" len="med"/>
                      <a:tailEnd type="none" w="med" len="med"/>
                    </a:lnB>
                  </a:tcPr>
                </a:tc>
                <a:tc>
                  <a:txBody>
                    <a:bodyPr/>
                    <a:lstStyle/>
                    <a:p>
                      <a:pPr algn="l" fontAlgn="b"/>
                      <a:r>
                        <a:rPr lang="en-US" sz="2000" b="1" u="none" strike="noStrike" dirty="0">
                          <a:effectLst/>
                        </a:rPr>
                        <a:t>Yes/No</a:t>
                      </a:r>
                      <a:endParaRPr lang="en-US" sz="2000" b="1" i="0" u="none" strike="noStrike" dirty="0">
                        <a:solidFill>
                          <a:srgbClr val="000000"/>
                        </a:solidFill>
                        <a:effectLst/>
                        <a:latin typeface="Calibri" panose="020F0502020204030204" pitchFamily="34" charset="0"/>
                      </a:endParaRPr>
                    </a:p>
                  </a:txBody>
                  <a:tcPr marL="6352" marR="6352" marT="6352"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8603494"/>
                  </a:ext>
                </a:extLst>
              </a:tr>
              <a:tr h="311264">
                <a:tc>
                  <a:txBody>
                    <a:bodyPr/>
                    <a:lstStyle/>
                    <a:p>
                      <a:pPr algn="l" fontAlgn="b"/>
                      <a:r>
                        <a:rPr lang="en-US" sz="2000" u="none" strike="noStrike" dirty="0">
                          <a:effectLst/>
                        </a:rPr>
                        <a:t>   Cash, Cash Equivalents &amp; STI</a:t>
                      </a:r>
                      <a:endParaRPr lang="en-US" sz="2000" b="0" i="0" u="none" strike="noStrike" dirty="0">
                        <a:solidFill>
                          <a:srgbClr val="333333"/>
                        </a:solidFill>
                        <a:effectLst/>
                        <a:latin typeface="Arial" panose="020B0604020202020204" pitchFamily="34"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rPr>
                        <a:t>     Accounts Payable</a:t>
                      </a:r>
                      <a:endParaRPr lang="en-US" sz="2000" b="0" i="0" u="none" strike="noStrike" dirty="0">
                        <a:solidFill>
                          <a:srgbClr val="333333"/>
                        </a:solidFill>
                        <a:effectLst/>
                        <a:latin typeface="Arial" panose="020B0604020202020204" pitchFamily="34"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lnT w="12700" cap="flat" cmpd="sng" algn="ctr">
                      <a:solidFill>
                        <a:schemeClr val="tx1"/>
                      </a:solidFill>
                      <a:prstDash val="solid"/>
                      <a:round/>
                      <a:headEnd type="none" w="med" len="med"/>
                      <a:tailEnd type="none" w="med" len="med"/>
                    </a:lnT>
                  </a:tcPr>
                </a:tc>
                <a:tc>
                  <a:txBody>
                    <a:bodyPr/>
                    <a:lstStyle/>
                    <a:p>
                      <a:pPr algn="l" fontAlgn="b"/>
                      <a:r>
                        <a:rPr lang="en-US" sz="2000" u="none" strike="noStrike" dirty="0">
                          <a:effectLst/>
                        </a:rPr>
                        <a:t>Yes</a:t>
                      </a:r>
                      <a:endParaRPr lang="en-US" sz="2000" b="0" i="0" u="none" strike="noStrike" dirty="0">
                        <a:solidFill>
                          <a:srgbClr val="333333"/>
                        </a:solidFill>
                        <a:effectLst/>
                        <a:latin typeface="Arial" panose="020B0604020202020204" pitchFamily="34" charset="0"/>
                      </a:endParaRPr>
                    </a:p>
                  </a:txBody>
                  <a:tcPr marL="6352" marR="6352" marT="6352"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10594549"/>
                  </a:ext>
                </a:extLst>
              </a:tr>
              <a:tr h="311264">
                <a:tc>
                  <a:txBody>
                    <a:bodyPr/>
                    <a:lstStyle/>
                    <a:p>
                      <a:pPr algn="l" fontAlgn="b"/>
                      <a:r>
                        <a:rPr lang="en-US" sz="2000" u="none" strike="noStrike" dirty="0">
                          <a:effectLst/>
                        </a:rPr>
                        <a:t>     Cash &amp; Cash Equivalents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Accrued Taxes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962520833"/>
                  </a:ext>
                </a:extLst>
              </a:tr>
              <a:tr h="412901">
                <a:tc>
                  <a:txBody>
                    <a:bodyPr/>
                    <a:lstStyle/>
                    <a:p>
                      <a:pPr algn="l" fontAlgn="b"/>
                      <a:r>
                        <a:rPr lang="en-US" sz="2000" u="none" strike="noStrike" dirty="0">
                          <a:effectLst/>
                        </a:rPr>
                        <a:t>     ST Investments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Interest &amp; Dividends Payable</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238618613"/>
                  </a:ext>
                </a:extLst>
              </a:tr>
              <a:tr h="412901">
                <a:tc>
                  <a:txBody>
                    <a:bodyPr/>
                    <a:lstStyle/>
                    <a:p>
                      <a:pPr algn="l" fontAlgn="b"/>
                      <a:r>
                        <a:rPr lang="en-US" sz="2000" u="none" strike="noStrike" dirty="0">
                          <a:effectLst/>
                        </a:rPr>
                        <a:t>   Accounts &amp; Notes Receiv</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Yes</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Other Payables &amp; Accruals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b="0" i="0" u="none" strike="noStrike" dirty="0">
                          <a:solidFill>
                            <a:srgbClr val="333333"/>
                          </a:solidFill>
                          <a:effectLst/>
                          <a:latin typeface="Arial" panose="020B0604020202020204" pitchFamily="34" charset="0"/>
                        </a:rPr>
                        <a:t>Yes</a:t>
                      </a:r>
                    </a:p>
                  </a:txBody>
                  <a:tcPr marL="6352" marR="6352" marT="6352" marB="0" anchor="b"/>
                </a:tc>
                <a:extLst>
                  <a:ext uri="{0D108BD9-81ED-4DB2-BD59-A6C34878D82A}">
                    <a16:rowId xmlns:a16="http://schemas.microsoft.com/office/drawing/2014/main" val="2309008010"/>
                  </a:ext>
                </a:extLst>
              </a:tr>
              <a:tr h="209626">
                <a:tc>
                  <a:txBody>
                    <a:bodyPr/>
                    <a:lstStyle/>
                    <a:p>
                      <a:pPr algn="l" fontAlgn="b"/>
                      <a:r>
                        <a:rPr lang="en-US" sz="2000" u="none" strike="noStrike" dirty="0">
                          <a:effectLst/>
                        </a:rPr>
                        <a:t>   Unbilled Revenues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Yes</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ST Debt</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948704852"/>
                  </a:ext>
                </a:extLst>
              </a:tr>
              <a:tr h="311264">
                <a:tc>
                  <a:txBody>
                    <a:bodyPr/>
                    <a:lstStyle/>
                    <a:p>
                      <a:pPr algn="l" fontAlgn="b"/>
                      <a:r>
                        <a:rPr lang="en-US" sz="2000" u="none" strike="noStrike" dirty="0">
                          <a:effectLst/>
                        </a:rPr>
                        <a:t>   Inventories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Yes</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ST Borrowings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2491527372"/>
                  </a:ext>
                </a:extLst>
              </a:tr>
              <a:tr h="311264">
                <a:tc>
                  <a:txBody>
                    <a:bodyPr/>
                    <a:lstStyle/>
                    <a:p>
                      <a:pPr algn="l" fontAlgn="b"/>
                      <a:r>
                        <a:rPr lang="en-US" sz="2000" u="none" strike="noStrike" dirty="0">
                          <a:effectLst/>
                        </a:rPr>
                        <a:t>   Other ST Assets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ST Capital Leases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1773579213"/>
                  </a:ext>
                </a:extLst>
              </a:tr>
              <a:tr h="311264">
                <a:tc>
                  <a:txBody>
                    <a:bodyPr/>
                    <a:lstStyle/>
                    <a:p>
                      <a:pPr algn="l" fontAlgn="b"/>
                      <a:r>
                        <a:rPr lang="en-US" sz="2000" u="none" strike="noStrike" dirty="0">
                          <a:effectLst/>
                        </a:rPr>
                        <a:t>     Derivative &amp; Hedging Assets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Other ST Liabilities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extLst>
                  <a:ext uri="{0D108BD9-81ED-4DB2-BD59-A6C34878D82A}">
                    <a16:rowId xmlns:a16="http://schemas.microsoft.com/office/drawing/2014/main" val="3156759948"/>
                  </a:ext>
                </a:extLst>
              </a:tr>
              <a:tr h="311264">
                <a:tc>
                  <a:txBody>
                    <a:bodyPr/>
                    <a:lstStyle/>
                    <a:p>
                      <a:pPr algn="l" fontAlgn="b"/>
                      <a:r>
                        <a:rPr lang="en-US" sz="2000" u="none" strike="noStrike" dirty="0">
                          <a:effectLst/>
                        </a:rPr>
                        <a:t>     Taxes Receivable</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Deferred Revenue</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2495841766"/>
                  </a:ext>
                </a:extLst>
              </a:tr>
              <a:tr h="412901">
                <a:tc>
                  <a:txBody>
                    <a:bodyPr/>
                    <a:lstStyle/>
                    <a:p>
                      <a:pPr algn="l" fontAlgn="b"/>
                      <a:r>
                        <a:rPr lang="en-US" sz="2000" u="none" strike="noStrike" dirty="0">
                          <a:effectLst/>
                        </a:rPr>
                        <a:t>     Misc ST Assets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Derivatives &amp; Hedging</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376245500"/>
                  </a:ext>
                </a:extLst>
              </a:tr>
              <a:tr h="412901">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Deferred Tax Liabilities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3861604336"/>
                  </a:ext>
                </a:extLst>
              </a:tr>
              <a:tr h="311264">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     Misc ST Liabilities</a:t>
                      </a:r>
                      <a:endParaRPr lang="en-US" sz="2000" b="0" i="0" u="none" strike="noStrike" dirty="0">
                        <a:solidFill>
                          <a:srgbClr val="333333"/>
                        </a:solidFill>
                        <a:effectLst/>
                        <a:latin typeface="Arial" panose="020B0604020202020204" pitchFamily="34" charset="0"/>
                      </a:endParaRPr>
                    </a:p>
                  </a:txBody>
                  <a:tcPr marL="6352" marR="6352" marT="6352"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6352" marR="6352" marT="6352" marB="0" anchor="b"/>
                </a:tc>
                <a:tc>
                  <a:txBody>
                    <a:bodyPr/>
                    <a:lstStyle/>
                    <a:p>
                      <a:pPr algn="l" fontAlgn="b"/>
                      <a:r>
                        <a:rPr lang="en-US" sz="2000" u="none" strike="noStrike" dirty="0">
                          <a:effectLst/>
                        </a:rPr>
                        <a:t>No</a:t>
                      </a:r>
                      <a:endParaRPr lang="en-US" sz="2000" b="0" i="0" u="none" strike="noStrike" dirty="0">
                        <a:solidFill>
                          <a:srgbClr val="333333"/>
                        </a:solidFill>
                        <a:effectLst/>
                        <a:latin typeface="Arial" panose="020B0604020202020204" pitchFamily="34" charset="0"/>
                      </a:endParaRPr>
                    </a:p>
                  </a:txBody>
                  <a:tcPr marL="6352" marR="6352" marT="6352" marB="0" anchor="b"/>
                </a:tc>
                <a:extLst>
                  <a:ext uri="{0D108BD9-81ED-4DB2-BD59-A6C34878D82A}">
                    <a16:rowId xmlns:a16="http://schemas.microsoft.com/office/drawing/2014/main" val="2759840656"/>
                  </a:ext>
                </a:extLst>
              </a:tr>
            </a:tbl>
          </a:graphicData>
        </a:graphic>
      </p:graphicFrame>
    </p:spTree>
    <p:extLst>
      <p:ext uri="{BB962C8B-B14F-4D97-AF65-F5344CB8AC3E}">
        <p14:creationId xmlns:p14="http://schemas.microsoft.com/office/powerpoint/2010/main" val="3162997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70F7B-7D70-43D9-95C9-F50913537985}"/>
              </a:ext>
            </a:extLst>
          </p:cNvPr>
          <p:cNvSpPr>
            <a:spLocks noGrp="1"/>
          </p:cNvSpPr>
          <p:nvPr>
            <p:ph type="title"/>
          </p:nvPr>
        </p:nvSpPr>
        <p:spPr>
          <a:xfrm>
            <a:off x="212034" y="-1965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Noncash working capital: TCS</a:t>
            </a:r>
          </a:p>
        </p:txBody>
      </p:sp>
      <p:graphicFrame>
        <p:nvGraphicFramePr>
          <p:cNvPr id="4" name="Content Placeholder 3">
            <a:extLst>
              <a:ext uri="{FF2B5EF4-FFF2-40B4-BE49-F238E27FC236}">
                <a16:creationId xmlns:a16="http://schemas.microsoft.com/office/drawing/2014/main" id="{796EE44B-8F40-48BE-A88D-A186F6262A01}"/>
              </a:ext>
            </a:extLst>
          </p:cNvPr>
          <p:cNvGraphicFramePr>
            <a:graphicFrameLocks noGrp="1"/>
          </p:cNvGraphicFramePr>
          <p:nvPr>
            <p:ph idx="1"/>
            <p:extLst>
              <p:ext uri="{D42A27DB-BD31-4B8C-83A1-F6EECF244321}">
                <p14:modId xmlns:p14="http://schemas.microsoft.com/office/powerpoint/2010/main" val="67964924"/>
              </p:ext>
            </p:extLst>
          </p:nvPr>
        </p:nvGraphicFramePr>
        <p:xfrm>
          <a:off x="0" y="1305908"/>
          <a:ext cx="12192001" cy="4107672"/>
        </p:xfrm>
        <a:graphic>
          <a:graphicData uri="http://schemas.openxmlformats.org/drawingml/2006/table">
            <a:tbl>
              <a:tblPr>
                <a:tableStyleId>{5940675A-B579-460E-94D1-54222C63F5DA}</a:tableStyleId>
              </a:tblPr>
              <a:tblGrid>
                <a:gridCol w="3047998">
                  <a:extLst>
                    <a:ext uri="{9D8B030D-6E8A-4147-A177-3AD203B41FA5}">
                      <a16:colId xmlns:a16="http://schemas.microsoft.com/office/drawing/2014/main" val="1534056213"/>
                    </a:ext>
                  </a:extLst>
                </a:gridCol>
                <a:gridCol w="950027">
                  <a:extLst>
                    <a:ext uri="{9D8B030D-6E8A-4147-A177-3AD203B41FA5}">
                      <a16:colId xmlns:a16="http://schemas.microsoft.com/office/drawing/2014/main" val="2486224890"/>
                    </a:ext>
                  </a:extLst>
                </a:gridCol>
                <a:gridCol w="1053935">
                  <a:extLst>
                    <a:ext uri="{9D8B030D-6E8A-4147-A177-3AD203B41FA5}">
                      <a16:colId xmlns:a16="http://schemas.microsoft.com/office/drawing/2014/main" val="77653593"/>
                    </a:ext>
                  </a:extLst>
                </a:gridCol>
                <a:gridCol w="950027">
                  <a:extLst>
                    <a:ext uri="{9D8B030D-6E8A-4147-A177-3AD203B41FA5}">
                      <a16:colId xmlns:a16="http://schemas.microsoft.com/office/drawing/2014/main" val="2567447023"/>
                    </a:ext>
                  </a:extLst>
                </a:gridCol>
                <a:gridCol w="950027">
                  <a:extLst>
                    <a:ext uri="{9D8B030D-6E8A-4147-A177-3AD203B41FA5}">
                      <a16:colId xmlns:a16="http://schemas.microsoft.com/office/drawing/2014/main" val="3134394560"/>
                    </a:ext>
                  </a:extLst>
                </a:gridCol>
                <a:gridCol w="950027">
                  <a:extLst>
                    <a:ext uri="{9D8B030D-6E8A-4147-A177-3AD203B41FA5}">
                      <a16:colId xmlns:a16="http://schemas.microsoft.com/office/drawing/2014/main" val="3084319717"/>
                    </a:ext>
                  </a:extLst>
                </a:gridCol>
                <a:gridCol w="950027">
                  <a:extLst>
                    <a:ext uri="{9D8B030D-6E8A-4147-A177-3AD203B41FA5}">
                      <a16:colId xmlns:a16="http://schemas.microsoft.com/office/drawing/2014/main" val="2094935673"/>
                    </a:ext>
                  </a:extLst>
                </a:gridCol>
                <a:gridCol w="1113311">
                  <a:extLst>
                    <a:ext uri="{9D8B030D-6E8A-4147-A177-3AD203B41FA5}">
                      <a16:colId xmlns:a16="http://schemas.microsoft.com/office/drawing/2014/main" val="1237008373"/>
                    </a:ext>
                  </a:extLst>
                </a:gridCol>
                <a:gridCol w="1113311">
                  <a:extLst>
                    <a:ext uri="{9D8B030D-6E8A-4147-A177-3AD203B41FA5}">
                      <a16:colId xmlns:a16="http://schemas.microsoft.com/office/drawing/2014/main" val="1134709155"/>
                    </a:ext>
                  </a:extLst>
                </a:gridCol>
                <a:gridCol w="1113311">
                  <a:extLst>
                    <a:ext uri="{9D8B030D-6E8A-4147-A177-3AD203B41FA5}">
                      <a16:colId xmlns:a16="http://schemas.microsoft.com/office/drawing/2014/main" val="3376052833"/>
                    </a:ext>
                  </a:extLst>
                </a:gridCol>
              </a:tblGrid>
              <a:tr h="342306">
                <a:tc>
                  <a:txBody>
                    <a:bodyPr/>
                    <a:lstStyle/>
                    <a:p>
                      <a:pPr algn="l" fontAlgn="b"/>
                      <a:endParaRPr lang="en-US" sz="1800" b="1" i="0" u="sng"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a:t>
                      </a:r>
                      <a:endParaRPr lang="en-US"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95763496"/>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Current assets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94359675"/>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Accounts &amp; Notes Receiv</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58,554.1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81,949.7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115,203.5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140,955.8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182,304.0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204,399.1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240,730.0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226,170.0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249,430.0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09517622"/>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Unbilled Revenues</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12,011.4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13,488.5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22,477.6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31,410.3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40,056.1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38,270.8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39,920.0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52,080.0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66,860.0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66389414"/>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Inventories</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177.7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4850580"/>
                  </a:ext>
                </a:extLst>
              </a:tr>
              <a:tr h="342306">
                <a:tc>
                  <a:txBody>
                    <a:bodyPr/>
                    <a:lstStyle/>
                    <a:p>
                      <a:pPr algn="l" fontAlgn="b"/>
                      <a:r>
                        <a:rPr lang="en-US" sz="1800" b="1" u="none" strike="noStrike" dirty="0">
                          <a:effectLst/>
                          <a:latin typeface="Times New Roman" panose="02020603050405020304" pitchFamily="18" charset="0"/>
                          <a:cs typeface="Times New Roman" panose="02020603050405020304" pitchFamily="18" charset="0"/>
                        </a:rPr>
                        <a:t>Current assets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70,743.4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95,666.4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137,858.8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172,577.6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222,360.1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242,669.9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280,810.0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278,250.0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316,550.0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79691183"/>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Current Liabilities</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64713549"/>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     Accounts Payable</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29,777.3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25,723.3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32,507.8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42,697.1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49,050.0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50,940.0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92031876"/>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Net working capital</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40,966.1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69,943.1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105,351.0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129,880.5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222,360.1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242,669.9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280,810.0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229,200.0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265,610.0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56615085"/>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Revenue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300,289.2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373,245.1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488,938.3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629,894.8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818,093.6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946,484.1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1,086,460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1,179,660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1,231,040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1265814"/>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NWC/Revenue</a:t>
                      </a:r>
                      <a:endParaRPr lang="en-US" sz="1800" b="1"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70153601"/>
                  </a:ext>
                </a:extLst>
              </a:tr>
              <a:tr h="34230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Avg NWC</a:t>
                      </a:r>
                      <a:endParaRPr lang="en-US" sz="1800" b="0" i="0" u="none" strike="noStrike" dirty="0">
                        <a:solidFill>
                          <a:srgbClr val="333333"/>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21.58%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9990297"/>
                  </a:ext>
                </a:extLst>
              </a:tr>
            </a:tbl>
          </a:graphicData>
        </a:graphic>
      </p:graphicFrame>
    </p:spTree>
    <p:extLst>
      <p:ext uri="{BB962C8B-B14F-4D97-AF65-F5344CB8AC3E}">
        <p14:creationId xmlns:p14="http://schemas.microsoft.com/office/powerpoint/2010/main" val="2011831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987A-ED8E-4317-93BC-EE4D0BEFD967}"/>
              </a:ext>
            </a:extLst>
          </p:cNvPr>
          <p:cNvSpPr>
            <a:spLocks noGrp="1"/>
          </p:cNvSpPr>
          <p:nvPr>
            <p:ph type="title"/>
          </p:nvPr>
        </p:nvSpPr>
        <p:spPr/>
        <p:txBody>
          <a:bodyPr>
            <a:normAutofit/>
          </a:bodyPr>
          <a:lstStyle/>
          <a:p>
            <a:r>
              <a:rPr lang="en-US" sz="3600" dirty="0"/>
              <a:t>Global trend of NWC (computer services)</a:t>
            </a:r>
          </a:p>
        </p:txBody>
      </p:sp>
      <p:sp>
        <p:nvSpPr>
          <p:cNvPr id="3" name="Content Placeholder 2">
            <a:extLst>
              <a:ext uri="{FF2B5EF4-FFF2-40B4-BE49-F238E27FC236}">
                <a16:creationId xmlns:a16="http://schemas.microsoft.com/office/drawing/2014/main" id="{9C1210F9-EE0F-4CA0-8B01-9309E343AA30}"/>
              </a:ext>
            </a:extLst>
          </p:cNvPr>
          <p:cNvSpPr>
            <a:spLocks noGrp="1"/>
          </p:cNvSpPr>
          <p:nvPr>
            <p:ph idx="1"/>
          </p:nvPr>
        </p:nvSpPr>
        <p:spPr/>
        <p:txBody>
          <a:bodyPr/>
          <a:lstStyle/>
          <a:p>
            <a:r>
              <a:rPr lang="en-US" dirty="0"/>
              <a:t>Emerging markets firms:</a:t>
            </a:r>
          </a:p>
          <a:p>
            <a:pPr lvl="1"/>
            <a:r>
              <a:rPr lang="en-US" dirty="0"/>
              <a:t> Non-cash NWC/Sales=20.29% </a:t>
            </a:r>
          </a:p>
          <a:p>
            <a:r>
              <a:rPr lang="en-US" dirty="0"/>
              <a:t>Global </a:t>
            </a:r>
          </a:p>
          <a:p>
            <a:pPr lvl="1"/>
            <a:r>
              <a:rPr lang="en-US" dirty="0"/>
              <a:t>Non-cash NWC/Sales==14.32% </a:t>
            </a:r>
          </a:p>
          <a:p>
            <a:endParaRPr lang="en-US" dirty="0"/>
          </a:p>
          <a:p>
            <a:endParaRPr lang="en-US" dirty="0"/>
          </a:p>
        </p:txBody>
      </p:sp>
    </p:spTree>
    <p:extLst>
      <p:ext uri="{BB962C8B-B14F-4D97-AF65-F5344CB8AC3E}">
        <p14:creationId xmlns:p14="http://schemas.microsoft.com/office/powerpoint/2010/main" val="2568231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C09B7-6CFD-474B-97F0-02AD17DA85BA}"/>
              </a:ext>
            </a:extLst>
          </p:cNvPr>
          <p:cNvSpPr>
            <a:spLocks noGrp="1"/>
          </p:cNvSpPr>
          <p:nvPr>
            <p:ph type="title"/>
          </p:nvPr>
        </p:nvSpPr>
        <p:spPr>
          <a:xfrm>
            <a:off x="122582" y="139838"/>
            <a:ext cx="10515600" cy="1325563"/>
          </a:xfrm>
        </p:spPr>
        <p:txBody>
          <a:bodyPr>
            <a:normAutofit/>
          </a:bodyPr>
          <a:lstStyle/>
          <a:p>
            <a:r>
              <a:rPr lang="en-US" sz="3600" dirty="0"/>
              <a:t>Noncash working capital: Flipkart</a:t>
            </a:r>
          </a:p>
        </p:txBody>
      </p:sp>
      <p:graphicFrame>
        <p:nvGraphicFramePr>
          <p:cNvPr id="4" name="Content Placeholder 3">
            <a:extLst>
              <a:ext uri="{FF2B5EF4-FFF2-40B4-BE49-F238E27FC236}">
                <a16:creationId xmlns:a16="http://schemas.microsoft.com/office/drawing/2014/main" id="{800B2591-41BF-406C-9F08-6DC7249D6F96}"/>
              </a:ext>
            </a:extLst>
          </p:cNvPr>
          <p:cNvGraphicFramePr>
            <a:graphicFrameLocks noGrp="1"/>
          </p:cNvGraphicFramePr>
          <p:nvPr>
            <p:ph idx="1"/>
            <p:extLst>
              <p:ext uri="{D42A27DB-BD31-4B8C-83A1-F6EECF244321}">
                <p14:modId xmlns:p14="http://schemas.microsoft.com/office/powerpoint/2010/main" val="600906838"/>
              </p:ext>
            </p:extLst>
          </p:nvPr>
        </p:nvGraphicFramePr>
        <p:xfrm>
          <a:off x="304801" y="1192696"/>
          <a:ext cx="11489634" cy="5548425"/>
        </p:xfrm>
        <a:graphic>
          <a:graphicData uri="http://schemas.openxmlformats.org/drawingml/2006/table">
            <a:tbl>
              <a:tblPr>
                <a:tableStyleId>{5940675A-B579-460E-94D1-54222C63F5DA}</a:tableStyleId>
              </a:tblPr>
              <a:tblGrid>
                <a:gridCol w="2253946">
                  <a:extLst>
                    <a:ext uri="{9D8B030D-6E8A-4147-A177-3AD203B41FA5}">
                      <a16:colId xmlns:a16="http://schemas.microsoft.com/office/drawing/2014/main" val="3648094337"/>
                    </a:ext>
                  </a:extLst>
                </a:gridCol>
                <a:gridCol w="1319384">
                  <a:extLst>
                    <a:ext uri="{9D8B030D-6E8A-4147-A177-3AD203B41FA5}">
                      <a16:colId xmlns:a16="http://schemas.microsoft.com/office/drawing/2014/main" val="3943641971"/>
                    </a:ext>
                  </a:extLst>
                </a:gridCol>
                <a:gridCol w="1319384">
                  <a:extLst>
                    <a:ext uri="{9D8B030D-6E8A-4147-A177-3AD203B41FA5}">
                      <a16:colId xmlns:a16="http://schemas.microsoft.com/office/drawing/2014/main" val="1460816684"/>
                    </a:ext>
                  </a:extLst>
                </a:gridCol>
                <a:gridCol w="1319384">
                  <a:extLst>
                    <a:ext uri="{9D8B030D-6E8A-4147-A177-3AD203B41FA5}">
                      <a16:colId xmlns:a16="http://schemas.microsoft.com/office/drawing/2014/main" val="2521927354"/>
                    </a:ext>
                  </a:extLst>
                </a:gridCol>
                <a:gridCol w="1319384">
                  <a:extLst>
                    <a:ext uri="{9D8B030D-6E8A-4147-A177-3AD203B41FA5}">
                      <a16:colId xmlns:a16="http://schemas.microsoft.com/office/drawing/2014/main" val="1161623315"/>
                    </a:ext>
                  </a:extLst>
                </a:gridCol>
                <a:gridCol w="1319384">
                  <a:extLst>
                    <a:ext uri="{9D8B030D-6E8A-4147-A177-3AD203B41FA5}">
                      <a16:colId xmlns:a16="http://schemas.microsoft.com/office/drawing/2014/main" val="3444648801"/>
                    </a:ext>
                  </a:extLst>
                </a:gridCol>
                <a:gridCol w="1319384">
                  <a:extLst>
                    <a:ext uri="{9D8B030D-6E8A-4147-A177-3AD203B41FA5}">
                      <a16:colId xmlns:a16="http://schemas.microsoft.com/office/drawing/2014/main" val="394862555"/>
                    </a:ext>
                  </a:extLst>
                </a:gridCol>
                <a:gridCol w="1319384">
                  <a:extLst>
                    <a:ext uri="{9D8B030D-6E8A-4147-A177-3AD203B41FA5}">
                      <a16:colId xmlns:a16="http://schemas.microsoft.com/office/drawing/2014/main" val="650074916"/>
                    </a:ext>
                  </a:extLst>
                </a:gridCol>
              </a:tblGrid>
              <a:tr h="245530">
                <a:tc gridSpan="8">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Flipkart-working capital with cash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4330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3108383"/>
                  </a:ext>
                </a:extLst>
              </a:tr>
              <a:tr h="245530">
                <a:tc>
                  <a:txBody>
                    <a:bodyPr/>
                    <a:lstStyle/>
                    <a:p>
                      <a:pPr algn="l" fontAlgn="b"/>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61090166"/>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Sundry Debtors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5064808"/>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Cash and Bank</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70.26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773.77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1,264.03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2,219.75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427.25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166.21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235.98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62785297"/>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Current Assets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1,666.58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1,488.67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2,578.46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536.44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213.60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251.49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1990362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Sundry Creditors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2,870.57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2,287.66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1,472.49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1,607.59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590.17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102.95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2910595"/>
                  </a:ext>
                </a:extLst>
              </a:tr>
              <a:tr h="36724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Net working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-1,634.98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-621.08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970.87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-53.73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110.65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215.69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91059578"/>
                  </a:ext>
                </a:extLst>
              </a:tr>
              <a:tr h="24553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 Net Sales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21438.65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15264.42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12818.01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9032.18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2804.95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1180.07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204.82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66638749"/>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WC % of net sales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-7.63%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9.38%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105.31%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85402137"/>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Average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15.99%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41648208"/>
                  </a:ext>
                </a:extLst>
              </a:tr>
              <a:tr h="245530">
                <a:tc gridSpan="8">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Flipkart-working capital without cash</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22865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2018</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2017</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2016</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2015</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2014</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2013</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Mar 2012</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481867"/>
                  </a:ext>
                </a:extLst>
              </a:tr>
              <a:tr h="245530">
                <a:tc>
                  <a:txBody>
                    <a:bodyPr/>
                    <a:lstStyle/>
                    <a:p>
                      <a:pPr algn="l" fontAlgn="b"/>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95634322"/>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Sundry Debtors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640700"/>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Current Assets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1,235.59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892.81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224.64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109.19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234275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   Sundry Creditors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2,870.57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2,287.66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1,472.49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1,607.59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590.17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102.95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13748702"/>
                  </a:ext>
                </a:extLst>
              </a:tr>
              <a:tr h="367245">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Net working capital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-1,634.98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-1,394.85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-1,247.85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-1,248.88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-480.98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-55.56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-20.29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26643227"/>
                  </a:ext>
                </a:extLst>
              </a:tr>
              <a:tr h="24553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 Net Sales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21438.65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15264.42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12818.01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9032.18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2804.95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1180.07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204.82W</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43110733"/>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WC % of net sales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-7.63%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94674711"/>
                  </a:ext>
                </a:extLst>
              </a:tr>
              <a:tr h="245530">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Average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-10.30%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14817254"/>
                  </a:ext>
                </a:extLst>
              </a:tr>
            </a:tbl>
          </a:graphicData>
        </a:graphic>
      </p:graphicFrame>
    </p:spTree>
    <p:extLst>
      <p:ext uri="{BB962C8B-B14F-4D97-AF65-F5344CB8AC3E}">
        <p14:creationId xmlns:p14="http://schemas.microsoft.com/office/powerpoint/2010/main" val="38578120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295C-02ED-4C4D-A996-39528CBCCD2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Global trend</a:t>
            </a:r>
          </a:p>
        </p:txBody>
      </p:sp>
      <p:sp>
        <p:nvSpPr>
          <p:cNvPr id="3" name="Content Placeholder 2">
            <a:extLst>
              <a:ext uri="{FF2B5EF4-FFF2-40B4-BE49-F238E27FC236}">
                <a16:creationId xmlns:a16="http://schemas.microsoft.com/office/drawing/2014/main" id="{049C510C-DB15-478A-8FDE-6F951A37407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Retail (Online) </a:t>
            </a:r>
          </a:p>
          <a:p>
            <a:pPr lvl="1"/>
            <a:r>
              <a:rPr lang="en-US" dirty="0">
                <a:latin typeface="Times New Roman" panose="02020603050405020304" pitchFamily="18" charset="0"/>
                <a:cs typeface="Times New Roman" panose="02020603050405020304" pitchFamily="18" charset="0"/>
              </a:rPr>
              <a:t>Emerging market: -5.37% </a:t>
            </a:r>
          </a:p>
          <a:p>
            <a:pPr lvl="1"/>
            <a:r>
              <a:rPr lang="en-US" dirty="0">
                <a:latin typeface="Times New Roman" panose="02020603050405020304" pitchFamily="18" charset="0"/>
                <a:cs typeface="Times New Roman" panose="02020603050405020304" pitchFamily="18" charset="0"/>
              </a:rPr>
              <a:t>Global: -0.30%</a:t>
            </a:r>
          </a:p>
          <a:p>
            <a:pPr lvl="1"/>
            <a:r>
              <a:rPr lang="en-US" dirty="0">
                <a:latin typeface="Times New Roman" panose="02020603050405020304" pitchFamily="18" charset="0"/>
                <a:cs typeface="Times New Roman" panose="02020603050405020304" pitchFamily="18" charset="0"/>
              </a:rPr>
              <a:t>US: -1.18% </a:t>
            </a:r>
          </a:p>
          <a:p>
            <a:r>
              <a:rPr lang="en-US" sz="2400" dirty="0">
                <a:latin typeface="Times New Roman" panose="02020603050405020304" pitchFamily="18" charset="0"/>
                <a:cs typeface="Times New Roman" panose="02020603050405020304" pitchFamily="18" charset="0"/>
              </a:rPr>
              <a:t>Retail (General) </a:t>
            </a:r>
          </a:p>
          <a:p>
            <a:pPr lvl="1"/>
            <a:r>
              <a:rPr lang="en-US" dirty="0">
                <a:latin typeface="Times New Roman" panose="02020603050405020304" pitchFamily="18" charset="0"/>
                <a:cs typeface="Times New Roman" panose="02020603050405020304" pitchFamily="18" charset="0"/>
              </a:rPr>
              <a:t>Emerging market: -1.51% </a:t>
            </a:r>
          </a:p>
          <a:p>
            <a:pPr lvl="1"/>
            <a:r>
              <a:rPr lang="en-US" dirty="0">
                <a:latin typeface="Times New Roman" panose="02020603050405020304" pitchFamily="18" charset="0"/>
                <a:cs typeface="Times New Roman" panose="02020603050405020304" pitchFamily="18" charset="0"/>
              </a:rPr>
              <a:t>Global: -0.45% </a:t>
            </a:r>
          </a:p>
          <a:p>
            <a:pPr lvl="1"/>
            <a:r>
              <a:rPr lang="en-US" dirty="0">
                <a:latin typeface="Times New Roman" panose="02020603050405020304" pitchFamily="18" charset="0"/>
                <a:cs typeface="Times New Roman" panose="02020603050405020304" pitchFamily="18" charset="0"/>
              </a:rPr>
              <a:t>US: 2.07%</a:t>
            </a: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521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A1D0-7C2B-41B4-A72E-69D0131149F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value of growth </a:t>
            </a:r>
          </a:p>
        </p:txBody>
      </p:sp>
      <p:sp>
        <p:nvSpPr>
          <p:cNvPr id="3" name="Content Placeholder 2">
            <a:extLst>
              <a:ext uri="{FF2B5EF4-FFF2-40B4-BE49-F238E27FC236}">
                <a16:creationId xmlns:a16="http://schemas.microsoft.com/office/drawing/2014/main" id="{39B842FA-08DE-4C3B-A6DD-4EB29E06F89E}"/>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When valuing a firm, most of analysts get caught up in view that higher growth means higher valuation.</a:t>
            </a:r>
          </a:p>
          <a:p>
            <a:r>
              <a:rPr lang="en-US" sz="2400" dirty="0">
                <a:latin typeface="Times New Roman" panose="02020603050405020304" pitchFamily="18" charset="0"/>
                <a:cs typeface="Times New Roman" panose="02020603050405020304" pitchFamily="18" charset="0"/>
              </a:rPr>
              <a:t>Good, however, is a double-edged sword.</a:t>
            </a:r>
          </a:p>
          <a:p>
            <a:pPr lvl="1"/>
            <a:r>
              <a:rPr lang="en-US" dirty="0">
                <a:latin typeface="Times New Roman" panose="02020603050405020304" pitchFamily="18" charset="0"/>
                <a:cs typeface="Times New Roman" panose="02020603050405020304" pitchFamily="18" charset="0"/>
              </a:rPr>
              <a:t>The good side of the growth is that increases future revenues and therefore future cash flows.</a:t>
            </a:r>
          </a:p>
          <a:p>
            <a:pPr lvl="1"/>
            <a:r>
              <a:rPr lang="en-US" dirty="0">
                <a:latin typeface="Times New Roman" panose="02020603050405020304" pitchFamily="18" charset="0"/>
                <a:cs typeface="Times New Roman" panose="02020603050405020304" pitchFamily="18" charset="0"/>
              </a:rPr>
              <a:t>The bad side of the growth is that you have reinvest current cash flows for future earnings.</a:t>
            </a:r>
          </a:p>
          <a:p>
            <a:pPr lvl="1"/>
            <a:r>
              <a:rPr lang="en-US" dirty="0">
                <a:latin typeface="Times New Roman" panose="02020603050405020304" pitchFamily="18" charset="0"/>
                <a:cs typeface="Times New Roman" panose="02020603050405020304" pitchFamily="18" charset="0"/>
              </a:rPr>
              <a:t>The net effect of growth is whether the good outweighs the bad.</a:t>
            </a:r>
          </a:p>
        </p:txBody>
      </p:sp>
    </p:spTree>
    <p:extLst>
      <p:ext uri="{BB962C8B-B14F-4D97-AF65-F5344CB8AC3E}">
        <p14:creationId xmlns:p14="http://schemas.microsoft.com/office/powerpoint/2010/main" val="3728397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5DA2-9B77-4E51-BD9C-F48D74BDD6F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Ways of estimating Growth in Earnings</a:t>
            </a:r>
          </a:p>
        </p:txBody>
      </p:sp>
      <p:sp>
        <p:nvSpPr>
          <p:cNvPr id="3" name="Content Placeholder 2">
            <a:extLst>
              <a:ext uri="{FF2B5EF4-FFF2-40B4-BE49-F238E27FC236}">
                <a16:creationId xmlns:a16="http://schemas.microsoft.com/office/drawing/2014/main" id="{6D6E2BB0-9508-44B9-A7C3-AA9D518EB88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Look at the past</a:t>
            </a:r>
          </a:p>
          <a:p>
            <a:pPr lvl="1"/>
            <a:r>
              <a:rPr lang="en-US" dirty="0">
                <a:latin typeface="Times New Roman" panose="02020603050405020304" pitchFamily="18" charset="0"/>
                <a:cs typeface="Times New Roman" panose="02020603050405020304" pitchFamily="18" charset="0"/>
              </a:rPr>
              <a:t>The growth in revenues and operating profits can be a first point for expected growth estimation.</a:t>
            </a:r>
          </a:p>
          <a:p>
            <a:pPr lvl="1"/>
            <a:r>
              <a:rPr lang="en-US" dirty="0">
                <a:latin typeface="Times New Roman" panose="02020603050405020304" pitchFamily="18" charset="0"/>
                <a:cs typeface="Times New Roman" panose="02020603050405020304" pitchFamily="18" charset="0"/>
              </a:rPr>
              <a:t>When earnings are negative, then its past growth rate does not make sense.</a:t>
            </a:r>
          </a:p>
          <a:p>
            <a:pPr lvl="1"/>
            <a:r>
              <a:rPr lang="en-US" dirty="0">
                <a:latin typeface="Times New Roman" panose="02020603050405020304" pitchFamily="18" charset="0"/>
                <a:cs typeface="Times New Roman" panose="02020603050405020304" pitchFamily="18" charset="0"/>
              </a:rPr>
              <a:t>It is easy for a smaller firm to grow at greater rate compared to a larger firm. </a:t>
            </a:r>
          </a:p>
          <a:p>
            <a:r>
              <a:rPr lang="en-US" sz="2400" dirty="0">
                <a:latin typeface="Times New Roman" panose="02020603050405020304" pitchFamily="18" charset="0"/>
                <a:cs typeface="Times New Roman" panose="02020603050405020304" pitchFamily="18" charset="0"/>
              </a:rPr>
              <a:t>Look at what other estimates: Analysts, and Managers</a:t>
            </a:r>
          </a:p>
          <a:p>
            <a:r>
              <a:rPr lang="en-US" sz="2400" dirty="0">
                <a:latin typeface="Times New Roman" panose="02020603050405020304" pitchFamily="18" charset="0"/>
                <a:cs typeface="Times New Roman" panose="02020603050405020304" pitchFamily="18" charset="0"/>
              </a:rPr>
              <a:t>Look at fundamentals</a:t>
            </a:r>
          </a:p>
          <a:p>
            <a:pPr lvl="1"/>
            <a:r>
              <a:rPr lang="en-US" dirty="0">
                <a:latin typeface="Times New Roman" panose="02020603050405020304" pitchFamily="18" charset="0"/>
                <a:cs typeface="Times New Roman" panose="02020603050405020304" pitchFamily="18" charset="0"/>
              </a:rPr>
              <a:t>You have to buy the growth</a:t>
            </a:r>
          </a:p>
        </p:txBody>
      </p:sp>
    </p:spTree>
    <p:extLst>
      <p:ext uri="{BB962C8B-B14F-4D97-AF65-F5344CB8AC3E}">
        <p14:creationId xmlns:p14="http://schemas.microsoft.com/office/powerpoint/2010/main" val="600461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44A8-5C5E-4EBC-B2D5-FC42E86F687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Historical growth rates</a:t>
            </a:r>
          </a:p>
        </p:txBody>
      </p:sp>
      <p:sp>
        <p:nvSpPr>
          <p:cNvPr id="3" name="Content Placeholder 2">
            <a:extLst>
              <a:ext uri="{FF2B5EF4-FFF2-40B4-BE49-F238E27FC236}">
                <a16:creationId xmlns:a16="http://schemas.microsoft.com/office/drawing/2014/main" id="{85C12045-00DF-4619-AF9D-C764CC275F35}"/>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Historical growth rates can be estimated in several different ways:</a:t>
            </a:r>
          </a:p>
          <a:p>
            <a:pPr lvl="1"/>
            <a:r>
              <a:rPr lang="en-US" dirty="0">
                <a:latin typeface="Times New Roman" panose="02020603050405020304" pitchFamily="18" charset="0"/>
                <a:cs typeface="Times New Roman" panose="02020603050405020304" pitchFamily="18" charset="0"/>
              </a:rPr>
              <a:t>Arithmetic versus Geometric averages</a:t>
            </a:r>
          </a:p>
          <a:p>
            <a:pPr lvl="1"/>
            <a:r>
              <a:rPr lang="en-US" dirty="0">
                <a:latin typeface="Times New Roman" panose="02020603050405020304" pitchFamily="18" charset="0"/>
                <a:cs typeface="Times New Roman" panose="02020603050405020304" pitchFamily="18" charset="0"/>
              </a:rPr>
              <a:t>Simple versus Regression models.</a:t>
            </a:r>
          </a:p>
          <a:p>
            <a:r>
              <a:rPr lang="en-US" sz="2400" dirty="0">
                <a:latin typeface="Times New Roman" panose="02020603050405020304" pitchFamily="18" charset="0"/>
                <a:cs typeface="Times New Roman" panose="02020603050405020304" pitchFamily="18" charset="0"/>
              </a:rPr>
              <a:t>Historical growth rates can be sensitive to</a:t>
            </a:r>
          </a:p>
          <a:p>
            <a:pPr lvl="1"/>
            <a:r>
              <a:rPr lang="en-US" dirty="0">
                <a:latin typeface="Times New Roman" panose="02020603050405020304" pitchFamily="18" charset="0"/>
                <a:cs typeface="Times New Roman" panose="02020603050405020304" pitchFamily="18" charset="0"/>
              </a:rPr>
              <a:t>The period used in the estimation (starting and ending periods)</a:t>
            </a:r>
          </a:p>
          <a:p>
            <a:pPr lvl="1"/>
            <a:r>
              <a:rPr lang="en-US" dirty="0">
                <a:latin typeface="Times New Roman" panose="02020603050405020304" pitchFamily="18" charset="0"/>
                <a:cs typeface="Times New Roman" panose="02020603050405020304" pitchFamily="18" charset="0"/>
              </a:rPr>
              <a:t>The metric that the growth is estimated in</a:t>
            </a:r>
          </a:p>
          <a:p>
            <a:r>
              <a:rPr lang="en-US" dirty="0">
                <a:latin typeface="Times New Roman" panose="02020603050405020304" pitchFamily="18" charset="0"/>
                <a:cs typeface="Times New Roman" panose="02020603050405020304" pitchFamily="18" charset="0"/>
              </a:rPr>
              <a:t>Historical growth rates can be estimated for firms with negative earnings.</a:t>
            </a:r>
          </a:p>
        </p:txBody>
      </p:sp>
    </p:spTree>
    <p:extLst>
      <p:ext uri="{BB962C8B-B14F-4D97-AF65-F5344CB8AC3E}">
        <p14:creationId xmlns:p14="http://schemas.microsoft.com/office/powerpoint/2010/main" val="38185805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1271-4189-4AAE-95CB-4AD745DE9C03}"/>
              </a:ext>
            </a:extLst>
          </p:cNvPr>
          <p:cNvSpPr>
            <a:spLocks noGrp="1"/>
          </p:cNvSpPr>
          <p:nvPr>
            <p:ph type="title"/>
          </p:nvPr>
        </p:nvSpPr>
        <p:spPr>
          <a:xfrm>
            <a:off x="838200" y="365125"/>
            <a:ext cx="10515600" cy="1325563"/>
          </a:xfrm>
        </p:spPr>
        <p:txBody>
          <a:bodyPr>
            <a:normAutofit/>
          </a:bodyPr>
          <a:lstStyle/>
          <a:p>
            <a:r>
              <a:rPr lang="en-US" sz="3600" dirty="0"/>
              <a:t>TCS: Arithmetic versus Geometric growth rate</a:t>
            </a:r>
          </a:p>
        </p:txBody>
      </p:sp>
      <p:graphicFrame>
        <p:nvGraphicFramePr>
          <p:cNvPr id="4" name="Content Placeholder 3">
            <a:extLst>
              <a:ext uri="{FF2B5EF4-FFF2-40B4-BE49-F238E27FC236}">
                <a16:creationId xmlns:a16="http://schemas.microsoft.com/office/drawing/2014/main" id="{917862ED-9EE6-4113-8DDA-43447D97774D}"/>
              </a:ext>
            </a:extLst>
          </p:cNvPr>
          <p:cNvGraphicFramePr>
            <a:graphicFrameLocks noGrp="1"/>
          </p:cNvGraphicFramePr>
          <p:nvPr>
            <p:ph idx="1"/>
          </p:nvPr>
        </p:nvGraphicFramePr>
        <p:xfrm>
          <a:off x="145774" y="1690688"/>
          <a:ext cx="11767931" cy="4330287"/>
        </p:xfrm>
        <a:graphic>
          <a:graphicData uri="http://schemas.openxmlformats.org/drawingml/2006/table">
            <a:tbl>
              <a:tblPr>
                <a:tableStyleId>{5940675A-B579-460E-94D1-54222C63F5DA}</a:tableStyleId>
              </a:tblPr>
              <a:tblGrid>
                <a:gridCol w="1681133">
                  <a:extLst>
                    <a:ext uri="{9D8B030D-6E8A-4147-A177-3AD203B41FA5}">
                      <a16:colId xmlns:a16="http://schemas.microsoft.com/office/drawing/2014/main" val="3034451217"/>
                    </a:ext>
                  </a:extLst>
                </a:gridCol>
                <a:gridCol w="1681133">
                  <a:extLst>
                    <a:ext uri="{9D8B030D-6E8A-4147-A177-3AD203B41FA5}">
                      <a16:colId xmlns:a16="http://schemas.microsoft.com/office/drawing/2014/main" val="3786488738"/>
                    </a:ext>
                  </a:extLst>
                </a:gridCol>
                <a:gridCol w="1681133">
                  <a:extLst>
                    <a:ext uri="{9D8B030D-6E8A-4147-A177-3AD203B41FA5}">
                      <a16:colId xmlns:a16="http://schemas.microsoft.com/office/drawing/2014/main" val="1460536135"/>
                    </a:ext>
                  </a:extLst>
                </a:gridCol>
                <a:gridCol w="1681133">
                  <a:extLst>
                    <a:ext uri="{9D8B030D-6E8A-4147-A177-3AD203B41FA5}">
                      <a16:colId xmlns:a16="http://schemas.microsoft.com/office/drawing/2014/main" val="87794667"/>
                    </a:ext>
                  </a:extLst>
                </a:gridCol>
                <a:gridCol w="1681133">
                  <a:extLst>
                    <a:ext uri="{9D8B030D-6E8A-4147-A177-3AD203B41FA5}">
                      <a16:colId xmlns:a16="http://schemas.microsoft.com/office/drawing/2014/main" val="2689772120"/>
                    </a:ext>
                  </a:extLst>
                </a:gridCol>
                <a:gridCol w="1681133">
                  <a:extLst>
                    <a:ext uri="{9D8B030D-6E8A-4147-A177-3AD203B41FA5}">
                      <a16:colId xmlns:a16="http://schemas.microsoft.com/office/drawing/2014/main" val="1155245695"/>
                    </a:ext>
                  </a:extLst>
                </a:gridCol>
                <a:gridCol w="1681133">
                  <a:extLst>
                    <a:ext uri="{9D8B030D-6E8A-4147-A177-3AD203B41FA5}">
                      <a16:colId xmlns:a16="http://schemas.microsoft.com/office/drawing/2014/main" val="2232455804"/>
                    </a:ext>
                  </a:extLst>
                </a:gridCol>
              </a:tblGrid>
              <a:tr h="333099">
                <a:tc>
                  <a:txBody>
                    <a:bodyPr/>
                    <a:lstStyle/>
                    <a:p>
                      <a:pPr algn="ctr" fontAlgn="b"/>
                      <a:r>
                        <a:rPr lang="en-US" sz="1800" u="none" strike="noStrike" dirty="0">
                          <a:effectLst/>
                        </a:rPr>
                        <a:t>Year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PBDITA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Change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PBT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%Change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Sales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%Change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28090548"/>
                  </a:ext>
                </a:extLst>
              </a:tr>
              <a:tr h="333099">
                <a:tc>
                  <a:txBody>
                    <a:bodyPr/>
                    <a:lstStyle/>
                    <a:p>
                      <a:pPr algn="ctr" fontAlgn="b"/>
                      <a:r>
                        <a:rPr lang="en-US" sz="1800" u="none" strike="noStrike" dirty="0">
                          <a:effectLst/>
                        </a:rPr>
                        <a:t>2010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92546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86059.3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299311.2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43816434"/>
                  </a:ext>
                </a:extLst>
              </a:tr>
              <a:tr h="333099">
                <a:tc>
                  <a:txBody>
                    <a:bodyPr/>
                    <a:lstStyle/>
                    <a:p>
                      <a:pPr algn="ctr" fontAlgn="b"/>
                      <a:r>
                        <a:rPr lang="en-US" sz="1800" u="none" strike="noStrike" dirty="0">
                          <a:effectLst/>
                        </a:rPr>
                        <a:t>2011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145801.8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134013.2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412823.7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0814575"/>
                  </a:ext>
                </a:extLst>
              </a:tr>
              <a:tr h="333099">
                <a:tc>
                  <a:txBody>
                    <a:bodyPr/>
                    <a:lstStyle/>
                    <a:p>
                      <a:pPr algn="ctr" fontAlgn="b"/>
                      <a:r>
                        <a:rPr lang="en-US" sz="1800" u="none" strike="noStrike" dirty="0">
                          <a:effectLst/>
                        </a:rPr>
                        <a:t>2012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165504.2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156640.6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506573.5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50777095"/>
                  </a:ext>
                </a:extLst>
              </a:tr>
              <a:tr h="333099">
                <a:tc>
                  <a:txBody>
                    <a:bodyPr/>
                    <a:lstStyle/>
                    <a:p>
                      <a:pPr algn="ctr" fontAlgn="b"/>
                      <a:r>
                        <a:rPr lang="en-US" sz="1800" u="none" strike="noStrike" dirty="0">
                          <a:effectLst/>
                        </a:rPr>
                        <a:t>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250097.1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230768.5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685404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91624287"/>
                  </a:ext>
                </a:extLst>
              </a:tr>
              <a:tr h="333099">
                <a:tc>
                  <a:txBody>
                    <a:bodyPr/>
                    <a:lstStyle/>
                    <a:p>
                      <a:pPr algn="ctr" fontAlgn="b"/>
                      <a:r>
                        <a:rPr lang="en-US" sz="1800" u="none" strike="noStrike" dirty="0">
                          <a:effectLst/>
                        </a:rPr>
                        <a:t>2014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256068.2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239812.3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780829.5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72118164"/>
                  </a:ext>
                </a:extLst>
              </a:tr>
              <a:tr h="333099">
                <a:tc>
                  <a:txBody>
                    <a:bodyPr/>
                    <a:lstStyle/>
                    <a:p>
                      <a:pPr algn="ctr" fontAlgn="b"/>
                      <a:r>
                        <a:rPr lang="en-US" sz="1800" u="none" strike="noStrike" dirty="0">
                          <a:effectLst/>
                        </a:rPr>
                        <a:t>2015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308980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293070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896210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00013766"/>
                  </a:ext>
                </a:extLst>
              </a:tr>
              <a:tr h="333099">
                <a:tc>
                  <a:txBody>
                    <a:bodyPr/>
                    <a:lstStyle/>
                    <a:p>
                      <a:pPr algn="ctr" fontAlgn="b"/>
                      <a:r>
                        <a:rPr lang="en-US" sz="1800" u="none" strike="noStrike" dirty="0">
                          <a:effectLst/>
                        </a:rPr>
                        <a:t>2016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318830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301850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973800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55302371"/>
                  </a:ext>
                </a:extLst>
              </a:tr>
              <a:tr h="333099">
                <a:tc>
                  <a:txBody>
                    <a:bodyPr/>
                    <a:lstStyle/>
                    <a:p>
                      <a:pPr algn="ctr" fontAlgn="b"/>
                      <a:r>
                        <a:rPr lang="en-US" sz="1800" u="none" strike="noStrike" dirty="0">
                          <a:effectLst/>
                        </a:rPr>
                        <a:t>2017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341310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320190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1035870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78561089"/>
                  </a:ext>
                </a:extLst>
              </a:tr>
              <a:tr h="333099">
                <a:tc>
                  <a:txBody>
                    <a:bodyPr/>
                    <a:lstStyle/>
                    <a:p>
                      <a:pPr algn="ctr" fontAlgn="b"/>
                      <a:r>
                        <a:rPr lang="en-US" sz="1800" u="none" strike="noStrike" dirty="0">
                          <a:effectLst/>
                        </a:rPr>
                        <a:t>2018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419660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394340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1312550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88617132"/>
                  </a:ext>
                </a:extLst>
              </a:tr>
              <a:tr h="333099">
                <a:tc gridSpan="2">
                  <a:txBody>
                    <a:bodyPr/>
                    <a:lstStyle/>
                    <a:p>
                      <a:pPr algn="ctr" fontAlgn="b"/>
                      <a:r>
                        <a:rPr lang="en-US" sz="1800" u="none" strike="noStrike" dirty="0">
                          <a:effectLst/>
                        </a:rPr>
                        <a:t>Arithmetic average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1800" u="none" strike="noStrike" dirty="0">
                          <a:effectLst/>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15134238"/>
                  </a:ext>
                </a:extLst>
              </a:tr>
              <a:tr h="333099">
                <a:tc gridSpan="2">
                  <a:txBody>
                    <a:bodyPr/>
                    <a:lstStyle/>
                    <a:p>
                      <a:pPr algn="ctr" fontAlgn="b"/>
                      <a:r>
                        <a:rPr lang="en-US" sz="1800" u="none" strike="noStrike" dirty="0">
                          <a:effectLst/>
                        </a:rPr>
                        <a:t>Geometric average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49924465"/>
                  </a:ext>
                </a:extLst>
              </a:tr>
              <a:tr h="333099">
                <a:tc gridSpan="2">
                  <a:txBody>
                    <a:bodyPr/>
                    <a:lstStyle/>
                    <a:p>
                      <a:pPr algn="ctr" fontAlgn="b"/>
                      <a:r>
                        <a:rPr lang="en-US" sz="1800" u="none" strike="noStrike" dirty="0">
                          <a:effectLst/>
                        </a:rPr>
                        <a:t>Std dev</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1800" u="none" strike="noStrike" dirty="0">
                          <a:effectLst/>
                        </a:rPr>
                        <a:t>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66389762"/>
                  </a:ext>
                </a:extLst>
              </a:tr>
            </a:tbl>
          </a:graphicData>
        </a:graphic>
      </p:graphicFrame>
    </p:spTree>
    <p:extLst>
      <p:ext uri="{BB962C8B-B14F-4D97-AF65-F5344CB8AC3E}">
        <p14:creationId xmlns:p14="http://schemas.microsoft.com/office/powerpoint/2010/main" val="449530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75529-E5FF-4A8C-8508-03AA804AE5F5}"/>
              </a:ext>
            </a:extLst>
          </p:cNvPr>
          <p:cNvSpPr>
            <a:spLocks noGrp="1"/>
          </p:cNvSpPr>
          <p:nvPr>
            <p:ph type="title"/>
          </p:nvPr>
        </p:nvSpPr>
        <p:spPr>
          <a:xfrm>
            <a:off x="284922" y="-162547"/>
            <a:ext cx="10515600" cy="1325563"/>
          </a:xfrm>
        </p:spPr>
        <p:txBody>
          <a:bodyPr>
            <a:normAutofit/>
          </a:bodyPr>
          <a:lstStyle/>
          <a:p>
            <a:r>
              <a:rPr lang="en-US" sz="3200" dirty="0"/>
              <a:t>Sun pharma: Arithmetic verses Geomatics Growth </a:t>
            </a:r>
          </a:p>
        </p:txBody>
      </p:sp>
      <p:graphicFrame>
        <p:nvGraphicFramePr>
          <p:cNvPr id="7" name="Content Placeholder 6">
            <a:extLst>
              <a:ext uri="{FF2B5EF4-FFF2-40B4-BE49-F238E27FC236}">
                <a16:creationId xmlns:a16="http://schemas.microsoft.com/office/drawing/2014/main" id="{75A068B0-244F-474F-9236-C3D6981EFAE2}"/>
              </a:ext>
            </a:extLst>
          </p:cNvPr>
          <p:cNvGraphicFramePr>
            <a:graphicFrameLocks noGrp="1"/>
          </p:cNvGraphicFramePr>
          <p:nvPr>
            <p:ph idx="1"/>
          </p:nvPr>
        </p:nvGraphicFramePr>
        <p:xfrm>
          <a:off x="838200" y="685942"/>
          <a:ext cx="10515600" cy="6110997"/>
        </p:xfrm>
        <a:graphic>
          <a:graphicData uri="http://schemas.openxmlformats.org/drawingml/2006/table">
            <a:tbl>
              <a:tblPr>
                <a:tableStyleId>{3B4B98B0-60AC-42C2-AFA5-B58CD77FA1E5}</a:tableStyleId>
              </a:tblPr>
              <a:tblGrid>
                <a:gridCol w="1627087">
                  <a:extLst>
                    <a:ext uri="{9D8B030D-6E8A-4147-A177-3AD203B41FA5}">
                      <a16:colId xmlns:a16="http://schemas.microsoft.com/office/drawing/2014/main" val="3388824818"/>
                    </a:ext>
                  </a:extLst>
                </a:gridCol>
                <a:gridCol w="1385223">
                  <a:extLst>
                    <a:ext uri="{9D8B030D-6E8A-4147-A177-3AD203B41FA5}">
                      <a16:colId xmlns:a16="http://schemas.microsoft.com/office/drawing/2014/main" val="2449589035"/>
                    </a:ext>
                  </a:extLst>
                </a:gridCol>
                <a:gridCol w="1385223">
                  <a:extLst>
                    <a:ext uri="{9D8B030D-6E8A-4147-A177-3AD203B41FA5}">
                      <a16:colId xmlns:a16="http://schemas.microsoft.com/office/drawing/2014/main" val="1456897486"/>
                    </a:ext>
                  </a:extLst>
                </a:gridCol>
                <a:gridCol w="1962398">
                  <a:extLst>
                    <a:ext uri="{9D8B030D-6E8A-4147-A177-3AD203B41FA5}">
                      <a16:colId xmlns:a16="http://schemas.microsoft.com/office/drawing/2014/main" val="2034048029"/>
                    </a:ext>
                  </a:extLst>
                </a:gridCol>
                <a:gridCol w="1385223">
                  <a:extLst>
                    <a:ext uri="{9D8B030D-6E8A-4147-A177-3AD203B41FA5}">
                      <a16:colId xmlns:a16="http://schemas.microsoft.com/office/drawing/2014/main" val="330856151"/>
                    </a:ext>
                  </a:extLst>
                </a:gridCol>
                <a:gridCol w="1385223">
                  <a:extLst>
                    <a:ext uri="{9D8B030D-6E8A-4147-A177-3AD203B41FA5}">
                      <a16:colId xmlns:a16="http://schemas.microsoft.com/office/drawing/2014/main" val="4015472856"/>
                    </a:ext>
                  </a:extLst>
                </a:gridCol>
                <a:gridCol w="1385223">
                  <a:extLst>
                    <a:ext uri="{9D8B030D-6E8A-4147-A177-3AD203B41FA5}">
                      <a16:colId xmlns:a16="http://schemas.microsoft.com/office/drawing/2014/main" val="3203125329"/>
                    </a:ext>
                  </a:extLst>
                </a:gridCol>
              </a:tblGrid>
              <a:tr h="245803">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Year</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Revenue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Growth Rate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Operating Income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Growth Rate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EPS</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latin typeface="Times New Roman" panose="02020603050405020304" pitchFamily="18" charset="0"/>
                          <a:cs typeface="Times New Roman" panose="02020603050405020304" pitchFamily="18" charset="0"/>
                        </a:rPr>
                        <a:t>Growth Rate</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3269780"/>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7392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0.89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14346571"/>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9722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27.40%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2570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40.37%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39.92%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936395111"/>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11088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3743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37.58%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961500257"/>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11853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3840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12.52%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678594318"/>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16368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32.28%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4300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36.96%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778487617"/>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21321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26.43%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6483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41.06%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30.06%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919210203"/>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45.38%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16374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92.65%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7.47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58.16%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2020485889"/>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42723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24.12%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18322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11.24%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8.78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656861498"/>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38086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-11.49%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12198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-40.68%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6.52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95467156"/>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57216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40.70%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17632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36.84%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29.58%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536477218"/>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80054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29898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38.04%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716064586"/>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112389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33.93%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46393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43.93%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14.40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11.57%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994296021"/>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160044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35.35%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67841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38.00%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15.17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694398207"/>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272451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53.20%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69124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18.90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22.00%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2688756182"/>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275097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0.97%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72042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18.90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0.00%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337791945"/>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299939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8.65%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88583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20.67%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42.81%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036473298"/>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260659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-14.04%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41083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-76.83%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9.00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-117.01%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2958682668"/>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2019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297520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13.23%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56395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31.68%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17.93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68.95%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1949758914"/>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335891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12.13%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73075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25.91%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23.56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27.30%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1986145015"/>
                  </a:ext>
                </a:extLst>
              </a:tr>
              <a:tr h="34682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Arithmetic</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21.20%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20.84%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18.20%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441091173"/>
                  </a:ext>
                </a:extLst>
              </a:tr>
              <a:tr h="457960">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Geomantic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23.62%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23.17%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19.96%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399449941"/>
                  </a:ext>
                </a:extLst>
              </a:tr>
              <a:tr h="245803">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Std dev</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18.79%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36.75%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40.44%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837" marR="8837" marT="8837" marB="0" anchor="b"/>
                </a:tc>
                <a:extLst>
                  <a:ext uri="{0D108BD9-81ED-4DB2-BD59-A6C34878D82A}">
                    <a16:rowId xmlns:a16="http://schemas.microsoft.com/office/drawing/2014/main" val="2964262975"/>
                  </a:ext>
                </a:extLst>
              </a:tr>
            </a:tbl>
          </a:graphicData>
        </a:graphic>
      </p:graphicFrame>
    </p:spTree>
    <p:extLst>
      <p:ext uri="{BB962C8B-B14F-4D97-AF65-F5344CB8AC3E}">
        <p14:creationId xmlns:p14="http://schemas.microsoft.com/office/powerpoint/2010/main" val="2241607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A14C-07E1-42E0-97AB-3C6320C0378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effects of size on growth: Flipkart</a:t>
            </a:r>
          </a:p>
        </p:txBody>
      </p:sp>
      <p:graphicFrame>
        <p:nvGraphicFramePr>
          <p:cNvPr id="4" name="Content Placeholder 3">
            <a:extLst>
              <a:ext uri="{FF2B5EF4-FFF2-40B4-BE49-F238E27FC236}">
                <a16:creationId xmlns:a16="http://schemas.microsoft.com/office/drawing/2014/main" id="{C88F1AA2-66C2-4AA1-A721-8DBA8D20D5D2}"/>
              </a:ext>
            </a:extLst>
          </p:cNvPr>
          <p:cNvGraphicFramePr>
            <a:graphicFrameLocks noGrp="1"/>
          </p:cNvGraphicFramePr>
          <p:nvPr>
            <p:ph idx="1"/>
            <p:extLst>
              <p:ext uri="{D42A27DB-BD31-4B8C-83A1-F6EECF244321}">
                <p14:modId xmlns:p14="http://schemas.microsoft.com/office/powerpoint/2010/main" val="4022470920"/>
              </p:ext>
            </p:extLst>
          </p:nvPr>
        </p:nvGraphicFramePr>
        <p:xfrm>
          <a:off x="1802296" y="2186609"/>
          <a:ext cx="6840243" cy="3578085"/>
        </p:xfrm>
        <a:graphic>
          <a:graphicData uri="http://schemas.openxmlformats.org/drawingml/2006/table">
            <a:tbl>
              <a:tblPr>
                <a:tableStyleId>{5940675A-B579-460E-94D1-54222C63F5DA}</a:tableStyleId>
              </a:tblPr>
              <a:tblGrid>
                <a:gridCol w="1305417">
                  <a:extLst>
                    <a:ext uri="{9D8B030D-6E8A-4147-A177-3AD203B41FA5}">
                      <a16:colId xmlns:a16="http://schemas.microsoft.com/office/drawing/2014/main" val="3355618349"/>
                    </a:ext>
                  </a:extLst>
                </a:gridCol>
                <a:gridCol w="2980290">
                  <a:extLst>
                    <a:ext uri="{9D8B030D-6E8A-4147-A177-3AD203B41FA5}">
                      <a16:colId xmlns:a16="http://schemas.microsoft.com/office/drawing/2014/main" val="4057319875"/>
                    </a:ext>
                  </a:extLst>
                </a:gridCol>
                <a:gridCol w="2554536">
                  <a:extLst>
                    <a:ext uri="{9D8B030D-6E8A-4147-A177-3AD203B41FA5}">
                      <a16:colId xmlns:a16="http://schemas.microsoft.com/office/drawing/2014/main" val="3998005967"/>
                    </a:ext>
                  </a:extLst>
                </a:gridCol>
              </a:tblGrid>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Net Sales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Change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71679377"/>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204.82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7175640"/>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1180.07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476%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990932"/>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2804.95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138%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80252059"/>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9032.18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222%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50774954"/>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12818.01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57651909"/>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15264.42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64445988"/>
                  </a:ext>
                </a:extLst>
              </a:tr>
              <a:tr h="39756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21438.65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57006683"/>
                  </a:ext>
                </a:extLst>
              </a:tr>
              <a:tr h="397565">
                <a:tc gridSpan="2">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Geometric average growth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83686961"/>
                  </a:ext>
                </a:extLst>
              </a:tr>
            </a:tbl>
          </a:graphicData>
        </a:graphic>
      </p:graphicFrame>
    </p:spTree>
    <p:extLst>
      <p:ext uri="{BB962C8B-B14F-4D97-AF65-F5344CB8AC3E}">
        <p14:creationId xmlns:p14="http://schemas.microsoft.com/office/powerpoint/2010/main" val="27994606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13B30-757C-420B-846B-8049CD30AAA5}"/>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a:solidFill>
                  <a:srgbClr val="FFFFFF"/>
                </a:solidFill>
                <a:latin typeface="+mj-lt"/>
                <a:ea typeface="+mj-ea"/>
                <a:cs typeface="+mj-cs"/>
              </a:rPr>
              <a:t>Problem with historical growth rate: Flipkart</a:t>
            </a:r>
          </a:p>
        </p:txBody>
      </p:sp>
      <p:graphicFrame>
        <p:nvGraphicFramePr>
          <p:cNvPr id="4" name="Content Placeholder 3">
            <a:extLst>
              <a:ext uri="{FF2B5EF4-FFF2-40B4-BE49-F238E27FC236}">
                <a16:creationId xmlns:a16="http://schemas.microsoft.com/office/drawing/2014/main" id="{4E87254F-C342-49AC-8F78-DE58285EF621}"/>
              </a:ext>
            </a:extLst>
          </p:cNvPr>
          <p:cNvGraphicFramePr>
            <a:graphicFrameLocks noGrp="1"/>
          </p:cNvGraphicFramePr>
          <p:nvPr>
            <p:ph idx="1"/>
          </p:nvPr>
        </p:nvGraphicFramePr>
        <p:xfrm>
          <a:off x="6276692" y="1049413"/>
          <a:ext cx="4696107" cy="3847338"/>
        </p:xfrm>
        <a:graphic>
          <a:graphicData uri="http://schemas.openxmlformats.org/drawingml/2006/table">
            <a:tbl>
              <a:tblPr>
                <a:tableStyleId>{8EC20E35-A176-4012-BC5E-935CFFF8708E}</a:tableStyleId>
              </a:tblPr>
              <a:tblGrid>
                <a:gridCol w="1785232">
                  <a:extLst>
                    <a:ext uri="{9D8B030D-6E8A-4147-A177-3AD203B41FA5}">
                      <a16:colId xmlns:a16="http://schemas.microsoft.com/office/drawing/2014/main" val="1344778020"/>
                    </a:ext>
                  </a:extLst>
                </a:gridCol>
                <a:gridCol w="2910875">
                  <a:extLst>
                    <a:ext uri="{9D8B030D-6E8A-4147-A177-3AD203B41FA5}">
                      <a16:colId xmlns:a16="http://schemas.microsoft.com/office/drawing/2014/main" val="2362382600"/>
                    </a:ext>
                  </a:extLst>
                </a:gridCol>
              </a:tblGrid>
              <a:tr h="641223">
                <a:tc>
                  <a:txBody>
                    <a:bodyPr/>
                    <a:lstStyle/>
                    <a:p>
                      <a:pPr algn="ctr" fontAlgn="b"/>
                      <a:r>
                        <a:rPr lang="en-US" sz="3300" b="0" i="0" u="none" strike="noStrike" dirty="0">
                          <a:solidFill>
                            <a:srgbClr val="000000"/>
                          </a:solidFill>
                          <a:effectLst/>
                          <a:latin typeface="Calibri" panose="020F0502020204030204" pitchFamily="34" charset="0"/>
                        </a:rPr>
                        <a:t>Year</a:t>
                      </a:r>
                    </a:p>
                  </a:txBody>
                  <a:tcPr marL="28575" marR="28575" marT="28575" marB="0" anchor="b"/>
                </a:tc>
                <a:tc>
                  <a:txBody>
                    <a:bodyPr/>
                    <a:lstStyle/>
                    <a:p>
                      <a:pPr algn="ctr" fontAlgn="b"/>
                      <a:r>
                        <a:rPr lang="en-US" sz="3300" b="0" i="0" u="none" strike="noStrike" dirty="0">
                          <a:solidFill>
                            <a:srgbClr val="000000"/>
                          </a:solidFill>
                          <a:effectLst/>
                          <a:latin typeface="Calibri" panose="020F0502020204030204" pitchFamily="34" charset="0"/>
                        </a:rPr>
                        <a:t>Sales (in corers)</a:t>
                      </a:r>
                    </a:p>
                  </a:txBody>
                  <a:tcPr marL="28575" marR="28575" marT="28575" marB="0" anchor="b"/>
                </a:tc>
                <a:extLst>
                  <a:ext uri="{0D108BD9-81ED-4DB2-BD59-A6C34878D82A}">
                    <a16:rowId xmlns:a16="http://schemas.microsoft.com/office/drawing/2014/main" val="2190102874"/>
                  </a:ext>
                </a:extLst>
              </a:tr>
              <a:tr h="641223">
                <a:tc>
                  <a:txBody>
                    <a:bodyPr/>
                    <a:lstStyle/>
                    <a:p>
                      <a:pPr algn="ctr" fontAlgn="b"/>
                      <a:r>
                        <a:rPr lang="en-US" sz="3300" u="none" strike="noStrike" dirty="0">
                          <a:effectLst/>
                        </a:rPr>
                        <a:t>2019</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40304.66</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654006023"/>
                  </a:ext>
                </a:extLst>
              </a:tr>
              <a:tr h="641223">
                <a:tc>
                  <a:txBody>
                    <a:bodyPr/>
                    <a:lstStyle/>
                    <a:p>
                      <a:pPr algn="ctr" fontAlgn="b"/>
                      <a:r>
                        <a:rPr lang="en-US" sz="3300" u="none" strike="noStrike" dirty="0">
                          <a:effectLst/>
                        </a:rPr>
                        <a:t>2020</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75772.76</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1638176962"/>
                  </a:ext>
                </a:extLst>
              </a:tr>
              <a:tr h="641223">
                <a:tc>
                  <a:txBody>
                    <a:bodyPr/>
                    <a:lstStyle/>
                    <a:p>
                      <a:pPr algn="ctr" fontAlgn="b"/>
                      <a:r>
                        <a:rPr lang="en-US" sz="3300" u="none" strike="noStrike" dirty="0">
                          <a:effectLst/>
                        </a:rPr>
                        <a:t>2021</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142452.8</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295332417"/>
                  </a:ext>
                </a:extLst>
              </a:tr>
              <a:tr h="641223">
                <a:tc>
                  <a:txBody>
                    <a:bodyPr/>
                    <a:lstStyle/>
                    <a:p>
                      <a:pPr algn="ctr" fontAlgn="b"/>
                      <a:r>
                        <a:rPr lang="en-US" sz="3300" u="none" strike="noStrike" dirty="0">
                          <a:effectLst/>
                        </a:rPr>
                        <a:t>2022</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267811.3</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245473244"/>
                  </a:ext>
                </a:extLst>
              </a:tr>
              <a:tr h="641223">
                <a:tc>
                  <a:txBody>
                    <a:bodyPr/>
                    <a:lstStyle/>
                    <a:p>
                      <a:pPr algn="ctr" fontAlgn="b"/>
                      <a:r>
                        <a:rPr lang="en-US" sz="3300" u="none" strike="noStrike" dirty="0">
                          <a:effectLst/>
                        </a:rPr>
                        <a:t>2023</a:t>
                      </a:r>
                      <a:endParaRPr lang="en-US" sz="3300" b="0" i="0" u="none" strike="noStrike" dirty="0">
                        <a:solidFill>
                          <a:srgbClr val="000000"/>
                        </a:solidFill>
                        <a:effectLst/>
                        <a:latin typeface="Calibri" panose="020F0502020204030204" pitchFamily="34" charset="0"/>
                      </a:endParaRPr>
                    </a:p>
                  </a:txBody>
                  <a:tcPr marL="28575" marR="28575" marT="28575" marB="0" anchor="b"/>
                </a:tc>
                <a:tc>
                  <a:txBody>
                    <a:bodyPr/>
                    <a:lstStyle/>
                    <a:p>
                      <a:pPr algn="ctr" fontAlgn="b"/>
                      <a:r>
                        <a:rPr lang="en-US" sz="3300" u="none" strike="noStrike" dirty="0">
                          <a:effectLst/>
                        </a:rPr>
                        <a:t>503485.2</a:t>
                      </a:r>
                      <a:endParaRPr lang="en-US" sz="3300" b="0" i="0" u="none" strike="noStrike" dirty="0">
                        <a:solidFill>
                          <a:srgbClr val="000000"/>
                        </a:solidFill>
                        <a:effectLst/>
                        <a:latin typeface="Calibri" panose="020F0502020204030204" pitchFamily="34" charset="0"/>
                      </a:endParaRPr>
                    </a:p>
                  </a:txBody>
                  <a:tcPr marL="28575" marR="28575" marT="28575" marB="0" anchor="b"/>
                </a:tc>
                <a:extLst>
                  <a:ext uri="{0D108BD9-81ED-4DB2-BD59-A6C34878D82A}">
                    <a16:rowId xmlns:a16="http://schemas.microsoft.com/office/drawing/2014/main" val="3280712625"/>
                  </a:ext>
                </a:extLst>
              </a:tr>
            </a:tbl>
          </a:graphicData>
        </a:graphic>
      </p:graphicFrame>
      <p:sp>
        <p:nvSpPr>
          <p:cNvPr id="5" name="TextBox 4">
            <a:extLst>
              <a:ext uri="{FF2B5EF4-FFF2-40B4-BE49-F238E27FC236}">
                <a16:creationId xmlns:a16="http://schemas.microsoft.com/office/drawing/2014/main" id="{58A81638-03CB-4BD6-B2D9-D0CB568C2CCB}"/>
              </a:ext>
            </a:extLst>
          </p:cNvPr>
          <p:cNvSpPr txBox="1"/>
          <p:nvPr/>
        </p:nvSpPr>
        <p:spPr>
          <a:xfrm>
            <a:off x="2325551" y="5672116"/>
            <a:ext cx="8834150" cy="461665"/>
          </a:xfrm>
          <a:prstGeom prst="rect">
            <a:avLst/>
          </a:prstGeom>
          <a:noFill/>
        </p:spPr>
        <p:txBody>
          <a:bodyPr wrap="none" rtlCol="0">
            <a:spAutoFit/>
          </a:bodyPr>
          <a:lstStyle/>
          <a:p>
            <a:r>
              <a:rPr lang="en-US" sz="2400" dirty="0"/>
              <a:t>The sale of flipkart for 2023 is expected to be about 5% of Indian GDP</a:t>
            </a:r>
          </a:p>
        </p:txBody>
      </p:sp>
    </p:spTree>
    <p:extLst>
      <p:ext uri="{BB962C8B-B14F-4D97-AF65-F5344CB8AC3E}">
        <p14:creationId xmlns:p14="http://schemas.microsoft.com/office/powerpoint/2010/main" val="217889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EE99-D042-4A50-AA00-72A8A8FC719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Fundamental growth</a:t>
            </a:r>
          </a:p>
        </p:txBody>
      </p:sp>
      <p:sp>
        <p:nvSpPr>
          <p:cNvPr id="3" name="Content Placeholder 2">
            <a:extLst>
              <a:ext uri="{FF2B5EF4-FFF2-40B4-BE49-F238E27FC236}">
                <a16:creationId xmlns:a16="http://schemas.microsoft.com/office/drawing/2014/main" id="{B49A03E1-2B1A-4CA9-9C9B-D8B46B260F25}"/>
              </a:ext>
            </a:extLst>
          </p:cNvPr>
          <p:cNvSpPr>
            <a:spLocks noGrp="1"/>
          </p:cNvSpPr>
          <p:nvPr>
            <p:ph idx="1"/>
          </p:nvPr>
        </p:nvSpPr>
        <p:spPr>
          <a:xfrm>
            <a:off x="546652" y="1467816"/>
            <a:ext cx="10515600" cy="4351338"/>
          </a:xfrm>
        </p:spPr>
        <p:txBody>
          <a:bodyPr>
            <a:noAutofit/>
          </a:bodyPr>
          <a:lstStyle/>
          <a:p>
            <a:pPr algn="just"/>
            <a:r>
              <a:rPr lang="en-US" sz="2400" dirty="0">
                <a:latin typeface="Times New Roman" panose="02020603050405020304" pitchFamily="18" charset="0"/>
                <a:cs typeface="Times New Roman" panose="02020603050405020304" pitchFamily="18" charset="0"/>
              </a:rPr>
              <a:t>Growth has to be earned by a firm. You and I do not have the power to endow a firm growth.</a:t>
            </a:r>
          </a:p>
          <a:p>
            <a:pPr algn="just"/>
            <a:r>
              <a:rPr lang="en-US" sz="2400" dirty="0">
                <a:latin typeface="Times New Roman" panose="02020603050405020304" pitchFamily="18" charset="0"/>
                <a:cs typeface="Times New Roman" panose="02020603050405020304" pitchFamily="18" charset="0"/>
              </a:rPr>
              <a:t>In terms of basic fundamentals for a firm to grow its earnings, it has to</a:t>
            </a:r>
          </a:p>
          <a:p>
            <a:pPr lvl="1" algn="just"/>
            <a:r>
              <a:rPr lang="en-US" dirty="0">
                <a:latin typeface="Times New Roman" panose="02020603050405020304" pitchFamily="18" charset="0"/>
                <a:cs typeface="Times New Roman" panose="02020603050405020304" pitchFamily="18" charset="0"/>
              </a:rPr>
              <a:t>Add to its asset or capital base and generate on that added capital.	</a:t>
            </a:r>
          </a:p>
          <a:p>
            <a:pPr lvl="2" algn="just"/>
            <a:r>
              <a:rPr lang="en-US" sz="2400" dirty="0">
                <a:latin typeface="Times New Roman" panose="02020603050405020304" pitchFamily="18" charset="0"/>
                <a:cs typeface="Times New Roman" panose="02020603050405020304" pitchFamily="18" charset="0"/>
              </a:rPr>
              <a:t>A firm reports after-tax operating income Rs 75 million on invested capital of Rs 1 billion. It plans to reinvest 50 million in new asset but will maintain existing assets and its current return on capital.  What should be the growth rate?</a:t>
            </a:r>
          </a:p>
          <a:p>
            <a:pPr lvl="1" algn="just"/>
            <a:r>
              <a:rPr lang="en-US" dirty="0">
                <a:latin typeface="Times New Roman" panose="02020603050405020304" pitchFamily="18" charset="0"/>
                <a:cs typeface="Times New Roman" panose="02020603050405020304" pitchFamily="18" charset="0"/>
              </a:rPr>
              <a:t>Manage its existing assets more efficiently generate higher margins and higher returns on existing assets. </a:t>
            </a:r>
          </a:p>
          <a:p>
            <a:pPr lvl="3" algn="just"/>
            <a:r>
              <a:rPr lang="en-US" sz="2400" dirty="0">
                <a:latin typeface="Times New Roman" panose="02020603050405020304" pitchFamily="18" charset="0"/>
                <a:cs typeface="Times New Roman" panose="02020603050405020304" pitchFamily="18" charset="0"/>
              </a:rPr>
              <a:t>Firm thinks that it can improve its return on capital on existing assets from 7.5% to 10% next year by making them more efficient. What growth rate will you see in operating income next year?</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4284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8A47C-73D9-4749-B3C0-03F8415F92F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Growth Rate Derivations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1BF9A97-9AA3-4DCA-92E5-E311D8CAFCEB}"/>
                  </a:ext>
                </a:extLst>
              </p:cNvPr>
              <p:cNvSpPr>
                <a:spLocks noGrp="1"/>
              </p:cNvSpPr>
              <p:nvPr>
                <p:ph idx="1"/>
              </p:nvPr>
            </p:nvSpPr>
            <p:spPr>
              <a:xfrm>
                <a:off x="384313" y="1825625"/>
                <a:ext cx="11635409" cy="4667250"/>
              </a:xfrm>
            </p:spPr>
            <p:txBody>
              <a:bodyPr>
                <a:normAutofit/>
              </a:bodyPr>
              <a:lstStyle/>
              <a:p>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𝐼𝑛𝑣𝑒𝑠𝑡𝑚𝑒𝑛𝑡</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𝑁𝑒𝑤</m:t>
                        </m:r>
                        <m:r>
                          <a:rPr lang="en-US" sz="2400" b="0" i="1" smtClean="0">
                            <a:latin typeface="Cambria Math" panose="02040503050406030204" pitchFamily="18" charset="0"/>
                          </a:rPr>
                          <m:t> </m:t>
                        </m:r>
                        <m:r>
                          <a:rPr lang="en-US" sz="2400" b="0" i="1" smtClean="0">
                            <a:latin typeface="Cambria Math" panose="02040503050406030204" pitchFamily="18" charset="0"/>
                          </a:rPr>
                          <m:t>𝑝𝑟𝑜𝑗𝑒𝑐𝑡𝑠</m:t>
                        </m:r>
                      </m:num>
                      <m:den>
                        <m:r>
                          <a:rPr lang="en-US" sz="2400" b="0" i="1" smtClean="0">
                            <a:latin typeface="Cambria Math" panose="02040503050406030204" pitchFamily="18" charset="0"/>
                          </a:rPr>
                          <m:t>𝐶𝑢𝑟𝑟𝑒𝑛𝑡</m:t>
                        </m:r>
                        <m:r>
                          <a:rPr lang="en-US" sz="2400" b="0" i="1" smtClean="0">
                            <a:latin typeface="Cambria Math" panose="02040503050406030204" pitchFamily="18" charset="0"/>
                          </a:rPr>
                          <m:t> </m:t>
                        </m:r>
                        <m:r>
                          <a:rPr lang="en-US" sz="2400" b="0" i="1" smtClean="0">
                            <a:latin typeface="Cambria Math" panose="02040503050406030204" pitchFamily="18" charset="0"/>
                          </a:rPr>
                          <m:t>𝑒𝑎𝑟𝑛𝑖𝑛𝑔</m:t>
                        </m:r>
                      </m:den>
                    </m:f>
                    <m:r>
                      <a:rPr lang="en-US" sz="2400" b="0" i="1" smtClean="0">
                        <a:latin typeface="Cambria Math" panose="02040503050406030204" pitchFamily="18" charset="0"/>
                      </a:rPr>
                      <m:t>𝑋</m:t>
                    </m:r>
                    <m:r>
                      <a:rPr lang="en-US" sz="2400" b="0" i="1" smtClean="0">
                        <a:latin typeface="Cambria Math" panose="02040503050406030204" pitchFamily="18" charset="0"/>
                      </a:rPr>
                      <m:t> </m:t>
                    </m:r>
                    <m:r>
                      <a:rPr lang="en-US" sz="2400" b="0" i="1" smtClean="0">
                        <a:latin typeface="Cambria Math" panose="02040503050406030204" pitchFamily="18" charset="0"/>
                      </a:rPr>
                      <m:t>𝑟𝑒𝑡𝑢𝑟𝑛</m:t>
                    </m:r>
                    <m:r>
                      <a:rPr lang="en-US" sz="2400" b="0" i="1" smtClean="0">
                        <a:latin typeface="Cambria Math" panose="02040503050406030204" pitchFamily="18" charset="0"/>
                      </a:rPr>
                      <m:t> </m:t>
                    </m:r>
                    <m:r>
                      <a:rPr lang="en-US" sz="2400" b="0" i="1" smtClean="0">
                        <a:latin typeface="Cambria Math" panose="02040503050406030204" pitchFamily="18" charset="0"/>
                      </a:rPr>
                      <m:t>𝑜𝑛</m:t>
                    </m:r>
                    <m:r>
                      <a:rPr lang="en-US" sz="2400" b="0" i="1" smtClean="0">
                        <a:latin typeface="Cambria Math" panose="02040503050406030204" pitchFamily="18" charset="0"/>
                      </a:rPr>
                      <m:t> </m:t>
                    </m:r>
                    <m:r>
                      <a:rPr lang="en-US" sz="2400" b="0" i="1" smtClean="0">
                        <a:latin typeface="Cambria Math" panose="02040503050406030204" pitchFamily="18" charset="0"/>
                      </a:rPr>
                      <m:t>𝑖𝑛𝑣𝑒𝑠𝑡𝑚𝑒𝑛𝑡</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𝐶𝑢𝑟𝑟𝑒𝑛𝑡</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𝑒𝑎𝑟𝑛𝑖𝑛𝑔𝑠</m:t>
                        </m:r>
                      </m:num>
                      <m:den>
                        <m:r>
                          <a:rPr lang="en-US" sz="2400" b="0" i="1" smtClean="0">
                            <a:latin typeface="Cambria Math" panose="02040503050406030204" pitchFamily="18" charset="0"/>
                          </a:rPr>
                          <m:t>𝐶𝑢𝑟𝑟𝑒𝑛𝑡</m:t>
                        </m:r>
                        <m:r>
                          <a:rPr lang="en-US" sz="2400" b="0" i="1" smtClean="0">
                            <a:latin typeface="Cambria Math" panose="02040503050406030204" pitchFamily="18" charset="0"/>
                          </a:rPr>
                          <m:t> </m:t>
                        </m:r>
                        <m:r>
                          <a:rPr lang="en-US" sz="2400" b="0" i="1" smtClean="0">
                            <a:latin typeface="Cambria Math" panose="02040503050406030204" pitchFamily="18" charset="0"/>
                          </a:rPr>
                          <m:t>𝑒𝑎𝑟𝑛𝑖𝑛𝑔𝑠</m:t>
                        </m:r>
                      </m:den>
                    </m:f>
                  </m:oMath>
                </a14:m>
                <a:endParaRPr lang="en-US" sz="2400" dirty="0">
                  <a:cs typeface="Times New Roman" panose="02020603050405020304" pitchFamily="18" charset="0"/>
                </a:endParaRPr>
              </a:p>
              <a:p>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50</m:t>
                        </m:r>
                      </m:num>
                      <m:den>
                        <m:r>
                          <a:rPr lang="en-US" sz="2400" b="0" i="1" smtClean="0">
                            <a:latin typeface="Cambria Math" panose="02040503050406030204" pitchFamily="18" charset="0"/>
                          </a:rPr>
                          <m:t>75</m:t>
                        </m:r>
                      </m:den>
                    </m:f>
                    <m:r>
                      <a:rPr lang="en-US" sz="2400" b="0" i="1" smtClean="0">
                        <a:latin typeface="Cambria Math" panose="02040503050406030204" pitchFamily="18" charset="0"/>
                      </a:rPr>
                      <m:t>      </m:t>
                    </m:r>
                    <m:r>
                      <a:rPr lang="en-US" sz="2400" i="1">
                        <a:latin typeface="Cambria Math" panose="02040503050406030204" pitchFamily="18" charset="0"/>
                      </a:rPr>
                      <m:t>𝑋</m:t>
                    </m:r>
                    <m:r>
                      <a:rPr lang="en-US" sz="2400" b="0" i="1" smtClean="0">
                        <a:latin typeface="Cambria Math" panose="02040503050406030204" pitchFamily="18" charset="0"/>
                      </a:rPr>
                      <m:t>   </m:t>
                    </m:r>
                    <m:r>
                      <a:rPr lang="en-US" sz="2400" i="1">
                        <a:latin typeface="Cambria Math" panose="02040503050406030204" pitchFamily="18" charset="0"/>
                      </a:rPr>
                      <m:t> </m:t>
                    </m:r>
                    <m:r>
                      <a:rPr lang="en-US" sz="2400" b="0" i="1" smtClean="0">
                        <a:latin typeface="Cambria Math" panose="02040503050406030204" pitchFamily="18" charset="0"/>
                      </a:rPr>
                      <m:t>7.5%</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3.75</m:t>
                        </m:r>
                      </m:num>
                      <m:den>
                        <m:r>
                          <a:rPr lang="en-US" sz="2400" b="0" i="1" smtClean="0">
                            <a:latin typeface="Cambria Math" panose="02040503050406030204" pitchFamily="18" charset="0"/>
                          </a:rPr>
                          <m:t>75</m:t>
                        </m:r>
                      </m:den>
                    </m:f>
                  </m:oMath>
                </a14:m>
                <a:endParaRPr lang="en-US" sz="2400" dirty="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𝑅𝑒𝑖𝑛𝑣𝑒𝑠𝑡𝑚𝑒𝑛𝑡</m:t>
                    </m:r>
                    <m:r>
                      <a:rPr lang="en-US" sz="2400" b="0" i="1" smtClean="0">
                        <a:latin typeface="Cambria Math" panose="02040503050406030204" pitchFamily="18" charset="0"/>
                      </a:rPr>
                      <m:t> </m:t>
                    </m:r>
                    <m:r>
                      <a:rPr lang="en-US" sz="2400" b="0" i="1" smtClean="0">
                        <a:latin typeface="Cambria Math" panose="02040503050406030204" pitchFamily="18" charset="0"/>
                      </a:rPr>
                      <m:t>𝑟𝑎𝑡𝑒</m:t>
                    </m:r>
                    <m:r>
                      <a:rPr lang="en-US" sz="2400" b="0" i="1" smtClean="0">
                        <a:latin typeface="Cambria Math" panose="02040503050406030204" pitchFamily="18" charset="0"/>
                      </a:rPr>
                      <m:t> </m:t>
                    </m:r>
                    <m:r>
                      <a:rPr lang="en-US" sz="2400" i="1">
                        <a:latin typeface="Cambria Math" panose="02040503050406030204" pitchFamily="18" charset="0"/>
                      </a:rPr>
                      <m:t>𝑋</m:t>
                    </m:r>
                    <m:r>
                      <a:rPr lang="en-US" sz="2400" i="1">
                        <a:latin typeface="Cambria Math" panose="02040503050406030204" pitchFamily="18" charset="0"/>
                      </a:rPr>
                      <m:t> </m:t>
                    </m:r>
                    <m:r>
                      <a:rPr lang="en-US" sz="2400" b="0" i="1" smtClean="0">
                        <a:latin typeface="Cambria Math" panose="02040503050406030204" pitchFamily="18" charset="0"/>
                      </a:rPr>
                      <m:t>𝑅</m:t>
                    </m:r>
                    <m:r>
                      <a:rPr lang="en-US" sz="2400" i="1">
                        <a:latin typeface="Cambria Math" panose="02040503050406030204" pitchFamily="18" charset="0"/>
                      </a:rPr>
                      <m:t>𝑒𝑡𝑢𝑟𝑛</m:t>
                    </m:r>
                    <m:r>
                      <a:rPr lang="en-US" sz="2400" i="1">
                        <a:latin typeface="Cambria Math" panose="02040503050406030204" pitchFamily="18" charset="0"/>
                      </a:rPr>
                      <m:t> </m:t>
                    </m:r>
                    <m:r>
                      <a:rPr lang="en-US" sz="2400" i="1">
                        <a:latin typeface="Cambria Math" panose="02040503050406030204" pitchFamily="18" charset="0"/>
                      </a:rPr>
                      <m:t>𝑜𝑛</m:t>
                    </m:r>
                    <m:r>
                      <a:rPr lang="en-US" sz="2400" i="1">
                        <a:latin typeface="Cambria Math" panose="02040503050406030204" pitchFamily="18" charset="0"/>
                      </a:rPr>
                      <m:t> </m:t>
                    </m:r>
                    <m:r>
                      <a:rPr lang="en-US" sz="2400" i="1">
                        <a:latin typeface="Cambria Math" panose="02040503050406030204" pitchFamily="18" charset="0"/>
                      </a:rPr>
                      <m:t>𝑖𝑛𝑣𝑒𝑠𝑡𝑚𝑒𝑛𝑡</m:t>
                    </m:r>
                    <m:r>
                      <a:rPr lang="en-US" sz="2400" i="1">
                        <a:latin typeface="Cambria Math" panose="02040503050406030204" pitchFamily="18" charset="0"/>
                      </a:rPr>
                      <m:t>=</m:t>
                    </m:r>
                  </m:oMath>
                </a14:m>
                <a:r>
                  <a:rPr lang="en-US" sz="2400" dirty="0">
                    <a:cs typeface="Times New Roman" panose="02020603050405020304" pitchFamily="18" charset="0"/>
                  </a:rPr>
                  <a:t>Growth rate in earnings</a:t>
                </a:r>
              </a:p>
              <a:p>
                <a14:m>
                  <m:oMath xmlns:m="http://schemas.openxmlformats.org/officeDocument/2006/math">
                    <m:r>
                      <a:rPr lang="en-US" sz="2400" b="0" i="1" smtClean="0">
                        <a:latin typeface="Cambria Math" panose="02040503050406030204" pitchFamily="18" charset="0"/>
                      </a:rPr>
                      <m:t>0.67 </m:t>
                    </m:r>
                    <m:r>
                      <a:rPr lang="en-US" sz="2400" b="0" i="1" smtClean="0">
                        <a:latin typeface="Cambria Math" panose="02040503050406030204" pitchFamily="18" charset="0"/>
                      </a:rPr>
                      <m:t>𝑋</m:t>
                    </m:r>
                    <m:r>
                      <a:rPr lang="en-US" sz="2400" b="0" i="1" smtClean="0">
                        <a:latin typeface="Cambria Math" panose="02040503050406030204" pitchFamily="18" charset="0"/>
                      </a:rPr>
                      <m:t>  7.5%=5%</m:t>
                    </m:r>
                  </m:oMath>
                </a14:m>
                <a:endParaRPr lang="en-US" sz="2400" dirty="0">
                  <a:cs typeface="Times New Roman" panose="02020603050405020304" pitchFamily="18" charset="0"/>
                </a:endParaRPr>
              </a:p>
              <a:p>
                <a:endParaRPr lang="en-US" sz="2400" dirty="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E1BF9A97-9AA3-4DCA-92E5-E311D8CAFCEB}"/>
                  </a:ext>
                </a:extLst>
              </p:cNvPr>
              <p:cNvSpPr>
                <a:spLocks noGrp="1" noRot="1" noChangeAspect="1" noMove="1" noResize="1" noEditPoints="1" noAdjustHandles="1" noChangeArrowheads="1" noChangeShapeType="1" noTextEdit="1"/>
              </p:cNvSpPr>
              <p:nvPr>
                <p:ph idx="1"/>
              </p:nvPr>
            </p:nvSpPr>
            <p:spPr>
              <a:xfrm>
                <a:off x="384313" y="1825625"/>
                <a:ext cx="11635409" cy="4667250"/>
              </a:xfrm>
              <a:blipFill>
                <a:blip r:embed="rId2"/>
                <a:stretch>
                  <a:fillRect l="-681"/>
                </a:stretch>
              </a:blipFill>
            </p:spPr>
            <p:txBody>
              <a:bodyPr/>
              <a:lstStyle/>
              <a:p>
                <a:r>
                  <a:rPr lang="en-US">
                    <a:noFill/>
                  </a:rPr>
                  <a:t> </a:t>
                </a:r>
              </a:p>
            </p:txBody>
          </p:sp>
        </mc:Fallback>
      </mc:AlternateContent>
    </p:spTree>
    <p:extLst>
      <p:ext uri="{BB962C8B-B14F-4D97-AF65-F5344CB8AC3E}">
        <p14:creationId xmlns:p14="http://schemas.microsoft.com/office/powerpoint/2010/main" val="6098187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2E51D-9E8D-4A17-B01B-7A29D885AAD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Estimating Fundamental Growth from new investments: Three variations</a:t>
            </a:r>
          </a:p>
        </p:txBody>
      </p:sp>
      <p:pic>
        <p:nvPicPr>
          <p:cNvPr id="4" name="Content Placeholder 3">
            <a:extLst>
              <a:ext uri="{FF2B5EF4-FFF2-40B4-BE49-F238E27FC236}">
                <a16:creationId xmlns:a16="http://schemas.microsoft.com/office/drawing/2014/main" id="{128CD7BA-B70D-4CBF-80CF-7BA8D13B5CF1}"/>
              </a:ext>
            </a:extLst>
          </p:cNvPr>
          <p:cNvPicPr>
            <a:picLocks noGrp="1" noChangeAspect="1"/>
          </p:cNvPicPr>
          <p:nvPr>
            <p:ph idx="1"/>
          </p:nvPr>
        </p:nvPicPr>
        <p:blipFill>
          <a:blip r:embed="rId2"/>
          <a:stretch>
            <a:fillRect/>
          </a:stretch>
        </p:blipFill>
        <p:spPr>
          <a:xfrm>
            <a:off x="172278" y="1547446"/>
            <a:ext cx="11489839" cy="5310554"/>
          </a:xfrm>
          <a:prstGeom prst="rect">
            <a:avLst/>
          </a:prstGeom>
        </p:spPr>
      </p:pic>
    </p:spTree>
    <p:extLst>
      <p:ext uri="{BB962C8B-B14F-4D97-AF65-F5344CB8AC3E}">
        <p14:creationId xmlns:p14="http://schemas.microsoft.com/office/powerpoint/2010/main" val="17973606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7729-D2E0-4581-B767-A0F2614744C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Estimating growth in Net income: Sun Pharma (2019)</a:t>
            </a:r>
          </a:p>
        </p:txBody>
      </p:sp>
      <p:sp>
        <p:nvSpPr>
          <p:cNvPr id="3" name="Content Placeholder 2">
            <a:extLst>
              <a:ext uri="{FF2B5EF4-FFF2-40B4-BE49-F238E27FC236}">
                <a16:creationId xmlns:a16="http://schemas.microsoft.com/office/drawing/2014/main" id="{A35AC4BB-401A-4D99-AD2B-3E2AC4557349}"/>
              </a:ext>
            </a:extLst>
          </p:cNvPr>
          <p:cNvSpPr>
            <a:spLocks noGrp="1"/>
          </p:cNvSpPr>
          <p:nvPr>
            <p:ph idx="1"/>
          </p:nvPr>
        </p:nvSpPr>
        <p:spPr/>
        <p:txBody>
          <a:bodyPr>
            <a:normAutofit/>
          </a:bodyPr>
          <a:lstStyle/>
          <a:p>
            <a:r>
              <a:rPr lang="en-US" sz="2400" dirty="0"/>
              <a:t>Adjusted book value of Sun Pharma= Rs. 27855.39</a:t>
            </a:r>
          </a:p>
          <a:p>
            <a:r>
              <a:rPr lang="en-US" sz="2400" dirty="0"/>
              <a:t>Cash balance= 155.27</a:t>
            </a:r>
          </a:p>
          <a:p>
            <a:pPr marL="0" indent="0">
              <a:buNone/>
            </a:pPr>
            <a:r>
              <a:rPr lang="en-US" sz="2400" dirty="0"/>
              <a:t>Non-cash book value of equity=   27855.39- 155.27= 27700.12 </a:t>
            </a:r>
          </a:p>
          <a:p>
            <a:pPr marL="0" indent="0">
              <a:buNone/>
            </a:pPr>
            <a:r>
              <a:rPr lang="en-US" sz="2400" dirty="0"/>
              <a:t>Non-cash net income= 9995.92 (does not have cash income)</a:t>
            </a:r>
          </a:p>
          <a:p>
            <a:pPr marL="0" indent="0">
              <a:buNone/>
            </a:pPr>
            <a:r>
              <a:rPr lang="en-US" sz="2400" dirty="0"/>
              <a:t>ROE= 9995.92/ 27700.12=36.09%</a:t>
            </a:r>
          </a:p>
          <a:p>
            <a:pPr marL="0" indent="0">
              <a:buNone/>
            </a:pPr>
            <a:r>
              <a:rPr lang="en-US" sz="2400" dirty="0"/>
              <a:t>Equity investment=(</a:t>
            </a:r>
            <a:r>
              <a:rPr lang="en-US" sz="2400" dirty="0">
                <a:cs typeface="Times New Roman" panose="02020603050405020304" pitchFamily="18" charset="0"/>
              </a:rPr>
              <a:t>3763.8-</a:t>
            </a:r>
            <a:r>
              <a:rPr lang="en-US" sz="2400" dirty="0"/>
              <a:t> 16.78)/ 9995.92=37.5%</a:t>
            </a:r>
          </a:p>
          <a:p>
            <a:pPr lvl="1"/>
            <a:r>
              <a:rPr lang="en-US" dirty="0"/>
              <a:t>Net investment=</a:t>
            </a:r>
            <a:r>
              <a:rPr lang="en-US" dirty="0">
                <a:cs typeface="Times New Roman" panose="02020603050405020304" pitchFamily="18" charset="0"/>
              </a:rPr>
              <a:t> 3763.8</a:t>
            </a:r>
            <a:endParaRPr lang="en-US" dirty="0">
              <a:solidFill>
                <a:srgbClr val="000000"/>
              </a:solidFill>
              <a:cs typeface="Times New Roman" panose="02020603050405020304" pitchFamily="18" charset="0"/>
            </a:endParaRPr>
          </a:p>
          <a:p>
            <a:pPr lvl="1"/>
            <a:r>
              <a:rPr lang="en-US" dirty="0"/>
              <a:t>Net debt=16.78</a:t>
            </a:r>
          </a:p>
          <a:p>
            <a:pPr marL="0" indent="0">
              <a:buNone/>
            </a:pPr>
            <a:r>
              <a:rPr lang="en-US" sz="2400" dirty="0"/>
              <a:t>Growth rate=37.5%*36.09%=13.53%</a:t>
            </a:r>
          </a:p>
        </p:txBody>
      </p:sp>
    </p:spTree>
    <p:extLst>
      <p:ext uri="{BB962C8B-B14F-4D97-AF65-F5344CB8AC3E}">
        <p14:creationId xmlns:p14="http://schemas.microsoft.com/office/powerpoint/2010/main" val="20277151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C1FDB-AF7A-4A2E-812E-57E18657C15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value of growth</a:t>
            </a:r>
          </a:p>
        </p:txBody>
      </p:sp>
      <p:graphicFrame>
        <p:nvGraphicFramePr>
          <p:cNvPr id="4" name="Content Placeholder 3">
            <a:extLst>
              <a:ext uri="{FF2B5EF4-FFF2-40B4-BE49-F238E27FC236}">
                <a16:creationId xmlns:a16="http://schemas.microsoft.com/office/drawing/2014/main" id="{B1E6B4C9-4D22-4DCE-8709-57026F3DF4BD}"/>
              </a:ext>
            </a:extLst>
          </p:cNvPr>
          <p:cNvGraphicFramePr>
            <a:graphicFrameLocks noGrp="1"/>
          </p:cNvGraphicFramePr>
          <p:nvPr>
            <p:ph idx="1"/>
            <p:extLst>
              <p:ext uri="{D42A27DB-BD31-4B8C-83A1-F6EECF244321}">
                <p14:modId xmlns:p14="http://schemas.microsoft.com/office/powerpoint/2010/main" val="2200626652"/>
              </p:ext>
            </p:extLst>
          </p:nvPr>
        </p:nvGraphicFramePr>
        <p:xfrm>
          <a:off x="2597976" y="1404729"/>
          <a:ext cx="6970092" cy="2305880"/>
        </p:xfrm>
        <a:graphic>
          <a:graphicData uri="http://schemas.openxmlformats.org/drawingml/2006/table">
            <a:tbl>
              <a:tblPr>
                <a:tableStyleId>{3B4B98B0-60AC-42C2-AFA5-B58CD77FA1E5}</a:tableStyleId>
              </a:tblPr>
              <a:tblGrid>
                <a:gridCol w="2822598">
                  <a:extLst>
                    <a:ext uri="{9D8B030D-6E8A-4147-A177-3AD203B41FA5}">
                      <a16:colId xmlns:a16="http://schemas.microsoft.com/office/drawing/2014/main" val="3324943715"/>
                    </a:ext>
                  </a:extLst>
                </a:gridCol>
                <a:gridCol w="1382498">
                  <a:extLst>
                    <a:ext uri="{9D8B030D-6E8A-4147-A177-3AD203B41FA5}">
                      <a16:colId xmlns:a16="http://schemas.microsoft.com/office/drawing/2014/main" val="3645479339"/>
                    </a:ext>
                  </a:extLst>
                </a:gridCol>
                <a:gridCol w="1382498">
                  <a:extLst>
                    <a:ext uri="{9D8B030D-6E8A-4147-A177-3AD203B41FA5}">
                      <a16:colId xmlns:a16="http://schemas.microsoft.com/office/drawing/2014/main" val="1378590072"/>
                    </a:ext>
                  </a:extLst>
                </a:gridCol>
                <a:gridCol w="1382498">
                  <a:extLst>
                    <a:ext uri="{9D8B030D-6E8A-4147-A177-3AD203B41FA5}">
                      <a16:colId xmlns:a16="http://schemas.microsoft.com/office/drawing/2014/main" val="2031996762"/>
                    </a:ext>
                  </a:extLst>
                </a:gridCol>
              </a:tblGrid>
              <a:tr h="576470">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Firm 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16388120"/>
                  </a:ext>
                </a:extLst>
              </a:tr>
              <a:tr h="576470">
                <a:tc>
                  <a:txBody>
                    <a:bodyPr/>
                    <a:lstStyle/>
                    <a:p>
                      <a:pPr algn="l" fontAlgn="b"/>
                      <a:r>
                        <a:rPr lang="en-US" sz="2400" u="none" strike="noStrike" dirty="0">
                          <a:effectLst/>
                        </a:rPr>
                        <a:t>Reinvestment rate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79547735"/>
                  </a:ext>
                </a:extLst>
              </a:tr>
              <a:tr h="576470">
                <a:tc>
                  <a:txBody>
                    <a:bodyPr/>
                    <a:lstStyle/>
                    <a:p>
                      <a:pPr algn="l" fontAlgn="b"/>
                      <a:r>
                        <a:rPr lang="en-US" sz="2400" u="none" strike="noStrike" dirty="0">
                          <a:effectLst/>
                        </a:rPr>
                        <a:t>ROIC</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85394480"/>
                  </a:ext>
                </a:extLst>
              </a:tr>
              <a:tr h="576470">
                <a:tc>
                  <a:txBody>
                    <a:bodyPr/>
                    <a:lstStyle/>
                    <a:p>
                      <a:pPr algn="l" fontAlgn="b"/>
                      <a:r>
                        <a:rPr lang="en-US" sz="2400" u="none" strike="noStrike" dirty="0">
                          <a:effectLst/>
                        </a:rPr>
                        <a:t>Expected growth rate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7617539"/>
                  </a:ext>
                </a:extLst>
              </a:tr>
            </a:tbl>
          </a:graphicData>
        </a:graphic>
      </p:graphicFrame>
      <p:sp>
        <p:nvSpPr>
          <p:cNvPr id="5" name="TextBox 4">
            <a:extLst>
              <a:ext uri="{FF2B5EF4-FFF2-40B4-BE49-F238E27FC236}">
                <a16:creationId xmlns:a16="http://schemas.microsoft.com/office/drawing/2014/main" id="{54886C8C-973A-4848-9B26-9F7C1FCC5C6A}"/>
              </a:ext>
            </a:extLst>
          </p:cNvPr>
          <p:cNvSpPr txBox="1"/>
          <p:nvPr/>
        </p:nvSpPr>
        <p:spPr>
          <a:xfrm>
            <a:off x="172279" y="4492487"/>
            <a:ext cx="10939277" cy="830997"/>
          </a:xfrm>
          <a:prstGeom prst="rect">
            <a:avLst/>
          </a:prstGeom>
          <a:noFill/>
        </p:spPr>
        <p:txBody>
          <a:bodyPr wrap="none" rtlCol="0">
            <a:spAutoFit/>
          </a:bodyPr>
          <a:lstStyle/>
          <a:p>
            <a:r>
              <a:rPr lang="en-US" sz="2400" dirty="0"/>
              <a:t>Assume that your cost of capital is 10%. As an investor, rank these firms in the order of</a:t>
            </a:r>
          </a:p>
          <a:p>
            <a:r>
              <a:rPr lang="en-US" sz="2400" dirty="0"/>
              <a:t> most value of growth to least value growth.</a:t>
            </a:r>
            <a:r>
              <a:rPr lang="en-US" dirty="0"/>
              <a:t> </a:t>
            </a:r>
          </a:p>
        </p:txBody>
      </p:sp>
    </p:spTree>
    <p:extLst>
      <p:ext uri="{BB962C8B-B14F-4D97-AF65-F5344CB8AC3E}">
        <p14:creationId xmlns:p14="http://schemas.microsoft.com/office/powerpoint/2010/main" val="1248248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F1E4-5A1F-4D94-92E4-3222F15F85E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Stable growth rate</a:t>
            </a:r>
          </a:p>
        </p:txBody>
      </p:sp>
      <p:sp>
        <p:nvSpPr>
          <p:cNvPr id="3" name="Content Placeholder 2">
            <a:extLst>
              <a:ext uri="{FF2B5EF4-FFF2-40B4-BE49-F238E27FC236}">
                <a16:creationId xmlns:a16="http://schemas.microsoft.com/office/drawing/2014/main" id="{7F385048-D5D9-4EDA-A409-17D63E5BA852}"/>
              </a:ext>
            </a:extLst>
          </p:cNvPr>
          <p:cNvSpPr>
            <a:spLocks noGrp="1"/>
          </p:cNvSpPr>
          <p:nvPr>
            <p:ph idx="1"/>
          </p:nvPr>
        </p:nvSpPr>
        <p:spPr>
          <a:xfrm>
            <a:off x="838200" y="1825624"/>
            <a:ext cx="10515600" cy="4893227"/>
          </a:xfrm>
        </p:spPr>
        <p:txBody>
          <a:bodyPr>
            <a:normAutofit/>
          </a:bodyPr>
          <a:lstStyle/>
          <a:p>
            <a:r>
              <a:rPr lang="en-US" sz="2400" dirty="0"/>
              <a:t>The stable growth rate cannot exceed the growth rate of the economy, but it can be set lower. </a:t>
            </a:r>
          </a:p>
          <a:p>
            <a:r>
              <a:rPr lang="en-US" sz="2400" dirty="0"/>
              <a:t>One simple proxy for the nominal growth rate of the economy is the risk-free rate </a:t>
            </a:r>
          </a:p>
          <a:p>
            <a:r>
              <a:rPr lang="en-US" sz="2400" dirty="0"/>
              <a:t>Risk-free rate=expected real interest rate + expected inflation.</a:t>
            </a:r>
          </a:p>
          <a:p>
            <a:r>
              <a:rPr lang="en-US" sz="2400" dirty="0"/>
              <a:t>Nominal GDP growth=Expected inflation + expected real growth.</a:t>
            </a:r>
          </a:p>
          <a:p>
            <a:r>
              <a:rPr lang="en-US" sz="2400" dirty="0"/>
              <a:t>Risk-free rate=nominal GDP growth rate</a:t>
            </a:r>
          </a:p>
          <a:p>
            <a:pPr lvl="1"/>
            <a:r>
              <a:rPr lang="en-US" dirty="0"/>
              <a:t>In the long term, the real growth rate cannot lower the real interest rate, since growth in goods/service has to be enough to cover the promised rate.</a:t>
            </a:r>
          </a:p>
          <a:p>
            <a:pPr lvl="1"/>
            <a:r>
              <a:rPr lang="en-US" dirty="0"/>
              <a:t>In long term, the real growth rate can be higher than the real interest rate, to compensate risk talking. However, as the economics mature, it reduces.</a:t>
            </a:r>
          </a:p>
          <a:p>
            <a:pPr lvl="1"/>
            <a:endParaRPr lang="en-US" dirty="0"/>
          </a:p>
          <a:p>
            <a:endParaRPr lang="en-US" sz="2400" dirty="0"/>
          </a:p>
        </p:txBody>
      </p:sp>
    </p:spTree>
    <p:extLst>
      <p:ext uri="{BB962C8B-B14F-4D97-AF65-F5344CB8AC3E}">
        <p14:creationId xmlns:p14="http://schemas.microsoft.com/office/powerpoint/2010/main" val="3827681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DE97A-16AE-453C-B16D-6FB548747F6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Don’t wait too long…</a:t>
            </a:r>
          </a:p>
        </p:txBody>
      </p:sp>
      <p:sp>
        <p:nvSpPr>
          <p:cNvPr id="3" name="Content Placeholder 2">
            <a:extLst>
              <a:ext uri="{FF2B5EF4-FFF2-40B4-BE49-F238E27FC236}">
                <a16:creationId xmlns:a16="http://schemas.microsoft.com/office/drawing/2014/main" id="{35B74A84-C6E5-4C05-83CA-CC947BD3DDF2}"/>
              </a:ext>
            </a:extLst>
          </p:cNvPr>
          <p:cNvSpPr>
            <a:spLocks noGrp="1"/>
          </p:cNvSpPr>
          <p:nvPr>
            <p:ph idx="1"/>
          </p:nvPr>
        </p:nvSpPr>
        <p:spPr/>
        <p:txBody>
          <a:bodyPr>
            <a:normAutofit/>
          </a:bodyPr>
          <a:lstStyle/>
          <a:p>
            <a:r>
              <a:rPr lang="en-US" sz="2400" dirty="0"/>
              <a:t>Assume that you are valuing a young, high growth firm with great potential, just after its IPO. How long would you set your high-growth period.</a:t>
            </a:r>
          </a:p>
          <a:p>
            <a:pPr lvl="1"/>
            <a:r>
              <a:rPr lang="en-US" dirty="0"/>
              <a:t>&lt; 5 years</a:t>
            </a:r>
          </a:p>
          <a:p>
            <a:pPr lvl="1"/>
            <a:r>
              <a:rPr lang="en-US" dirty="0"/>
              <a:t>5 years</a:t>
            </a:r>
          </a:p>
          <a:p>
            <a:pPr lvl="1"/>
            <a:r>
              <a:rPr lang="en-US" dirty="0"/>
              <a:t>10 years</a:t>
            </a:r>
          </a:p>
          <a:p>
            <a:pPr lvl="1"/>
            <a:r>
              <a:rPr lang="en-US" dirty="0"/>
              <a:t>&gt;10 years</a:t>
            </a:r>
          </a:p>
        </p:txBody>
      </p:sp>
    </p:spTree>
    <p:extLst>
      <p:ext uri="{BB962C8B-B14F-4D97-AF65-F5344CB8AC3E}">
        <p14:creationId xmlns:p14="http://schemas.microsoft.com/office/powerpoint/2010/main" val="24877206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CEB4B-9C86-4A6E-B959-10708C7A6982}"/>
              </a:ext>
            </a:extLst>
          </p:cNvPr>
          <p:cNvSpPr>
            <a:spLocks noGrp="1"/>
          </p:cNvSpPr>
          <p:nvPr>
            <p:ph type="title"/>
          </p:nvPr>
        </p:nvSpPr>
        <p:spPr/>
        <p:txBody>
          <a:bodyPr>
            <a:normAutofit/>
          </a:bodyPr>
          <a:lstStyle/>
          <a:p>
            <a:r>
              <a:rPr lang="en-US" sz="3600" dirty="0"/>
              <a:t>High growth period</a:t>
            </a:r>
          </a:p>
        </p:txBody>
      </p:sp>
      <p:sp>
        <p:nvSpPr>
          <p:cNvPr id="3" name="Content Placeholder 2">
            <a:extLst>
              <a:ext uri="{FF2B5EF4-FFF2-40B4-BE49-F238E27FC236}">
                <a16:creationId xmlns:a16="http://schemas.microsoft.com/office/drawing/2014/main" id="{FB65B380-66CB-4C18-82CB-22B28F37E8BC}"/>
              </a:ext>
            </a:extLst>
          </p:cNvPr>
          <p:cNvSpPr>
            <a:spLocks noGrp="1"/>
          </p:cNvSpPr>
          <p:nvPr>
            <p:ph idx="1"/>
          </p:nvPr>
        </p:nvSpPr>
        <p:spPr/>
        <p:txBody>
          <a:bodyPr>
            <a:normAutofit/>
          </a:bodyPr>
          <a:lstStyle/>
          <a:p>
            <a:pPr algn="just"/>
            <a:r>
              <a:rPr lang="en-US" sz="2400" dirty="0"/>
              <a:t>Recapping a key lesson about growth, it is not growth per se that create value but growth with excess returns.</a:t>
            </a:r>
          </a:p>
          <a:p>
            <a:pPr algn="just"/>
            <a:r>
              <a:rPr lang="en-US" sz="2400" dirty="0"/>
              <a:t>For growth firms to continue to generate value creating growth should have sustainable competitive advantage, more competitive advantages longer high growth period (LinkedIn, Facebook, Flipkart).</a:t>
            </a:r>
          </a:p>
        </p:txBody>
      </p:sp>
    </p:spTree>
    <p:extLst>
      <p:ext uri="{BB962C8B-B14F-4D97-AF65-F5344CB8AC3E}">
        <p14:creationId xmlns:p14="http://schemas.microsoft.com/office/powerpoint/2010/main" val="36207232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A1012-6997-4A9B-9754-496EAC0B81C0}"/>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a:normAutofit/>
          </a:bodyPr>
          <a:lstStyle/>
          <a:p>
            <a:pPr algn="ctr"/>
            <a:r>
              <a:rPr lang="en-US" sz="2600" dirty="0">
                <a:solidFill>
                  <a:srgbClr val="FFFFFF"/>
                </a:solidFill>
              </a:rPr>
              <a:t>Growth myth</a:t>
            </a:r>
          </a:p>
        </p:txBody>
      </p:sp>
      <p:sp>
        <p:nvSpPr>
          <p:cNvPr id="3" name="Content Placeholder 2">
            <a:extLst>
              <a:ext uri="{FF2B5EF4-FFF2-40B4-BE49-F238E27FC236}">
                <a16:creationId xmlns:a16="http://schemas.microsoft.com/office/drawing/2014/main" id="{EA716637-5987-419F-9BC1-D19FF1A3B1B5}"/>
              </a:ext>
            </a:extLst>
          </p:cNvPr>
          <p:cNvSpPr>
            <a:spLocks noGrp="1"/>
          </p:cNvSpPr>
          <p:nvPr>
            <p:ph idx="1"/>
          </p:nvPr>
        </p:nvSpPr>
        <p:spPr>
          <a:xfrm>
            <a:off x="4038600" y="4884873"/>
            <a:ext cx="7188199" cy="1292090"/>
          </a:xfrm>
        </p:spPr>
        <p:txBody>
          <a:bodyPr>
            <a:normAutofit/>
          </a:bodyPr>
          <a:lstStyle/>
          <a:p>
            <a:r>
              <a:rPr lang="en-US" dirty="0"/>
              <a:t>NOPAT (t+1)=Rs 100: cost of capital=10%</a:t>
            </a:r>
          </a:p>
          <a:p>
            <a:endParaRPr lang="en-US" sz="1800" dirty="0"/>
          </a:p>
        </p:txBody>
      </p:sp>
      <p:graphicFrame>
        <p:nvGraphicFramePr>
          <p:cNvPr id="7" name="Table 6">
            <a:extLst>
              <a:ext uri="{FF2B5EF4-FFF2-40B4-BE49-F238E27FC236}">
                <a16:creationId xmlns:a16="http://schemas.microsoft.com/office/drawing/2014/main" id="{78D604ED-AC38-4608-A3E6-541F26AF2A5F}"/>
              </a:ext>
            </a:extLst>
          </p:cNvPr>
          <p:cNvGraphicFramePr>
            <a:graphicFrameLocks noGrp="1"/>
          </p:cNvGraphicFramePr>
          <p:nvPr/>
        </p:nvGraphicFramePr>
        <p:xfrm>
          <a:off x="3938954" y="1313299"/>
          <a:ext cx="7558537" cy="3196136"/>
        </p:xfrm>
        <a:graphic>
          <a:graphicData uri="http://schemas.openxmlformats.org/drawingml/2006/table">
            <a:tbl>
              <a:tblPr firstRow="1" bandRow="1">
                <a:tableStyleId>{5C22544A-7EE6-4342-B048-85BDC9FD1C3A}</a:tableStyleId>
              </a:tblPr>
              <a:tblGrid>
                <a:gridCol w="1079791">
                  <a:extLst>
                    <a:ext uri="{9D8B030D-6E8A-4147-A177-3AD203B41FA5}">
                      <a16:colId xmlns:a16="http://schemas.microsoft.com/office/drawing/2014/main" val="678698071"/>
                    </a:ext>
                  </a:extLst>
                </a:gridCol>
                <a:gridCol w="1079791">
                  <a:extLst>
                    <a:ext uri="{9D8B030D-6E8A-4147-A177-3AD203B41FA5}">
                      <a16:colId xmlns:a16="http://schemas.microsoft.com/office/drawing/2014/main" val="3534601540"/>
                    </a:ext>
                  </a:extLst>
                </a:gridCol>
                <a:gridCol w="1079791">
                  <a:extLst>
                    <a:ext uri="{9D8B030D-6E8A-4147-A177-3AD203B41FA5}">
                      <a16:colId xmlns:a16="http://schemas.microsoft.com/office/drawing/2014/main" val="2553850361"/>
                    </a:ext>
                  </a:extLst>
                </a:gridCol>
                <a:gridCol w="1079791">
                  <a:extLst>
                    <a:ext uri="{9D8B030D-6E8A-4147-A177-3AD203B41FA5}">
                      <a16:colId xmlns:a16="http://schemas.microsoft.com/office/drawing/2014/main" val="1190472196"/>
                    </a:ext>
                  </a:extLst>
                </a:gridCol>
                <a:gridCol w="1079791">
                  <a:extLst>
                    <a:ext uri="{9D8B030D-6E8A-4147-A177-3AD203B41FA5}">
                      <a16:colId xmlns:a16="http://schemas.microsoft.com/office/drawing/2014/main" val="2534701994"/>
                    </a:ext>
                  </a:extLst>
                </a:gridCol>
                <a:gridCol w="1079791">
                  <a:extLst>
                    <a:ext uri="{9D8B030D-6E8A-4147-A177-3AD203B41FA5}">
                      <a16:colId xmlns:a16="http://schemas.microsoft.com/office/drawing/2014/main" val="4156902602"/>
                    </a:ext>
                  </a:extLst>
                </a:gridCol>
                <a:gridCol w="1079791">
                  <a:extLst>
                    <a:ext uri="{9D8B030D-6E8A-4147-A177-3AD203B41FA5}">
                      <a16:colId xmlns:a16="http://schemas.microsoft.com/office/drawing/2014/main" val="2953951972"/>
                    </a:ext>
                  </a:extLst>
                </a:gridCol>
              </a:tblGrid>
              <a:tr h="305858">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2723" marR="12723" marT="12723" marB="0" anchor="b"/>
                </a:tc>
                <a:tc gridSpan="5">
                  <a:txBody>
                    <a:bodyPr/>
                    <a:lstStyle/>
                    <a:p>
                      <a:pPr algn="ctr" fontAlgn="b"/>
                      <a:r>
                        <a:rPr lang="en-US" sz="2000" u="none" strike="noStrike" dirty="0">
                          <a:effectLst/>
                        </a:rPr>
                        <a:t>ROIC</a:t>
                      </a:r>
                      <a:endParaRPr lang="en-US" sz="2000" b="0" i="0" u="none" strike="noStrike" dirty="0">
                        <a:solidFill>
                          <a:srgbClr val="000000"/>
                        </a:solidFill>
                        <a:effectLst/>
                        <a:latin typeface="Calibri" panose="020F0502020204030204" pitchFamily="34" charset="0"/>
                      </a:endParaRPr>
                    </a:p>
                  </a:txBody>
                  <a:tcPr marL="12723" marR="12723" marT="1272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64561210"/>
                  </a:ext>
                </a:extLst>
              </a:tr>
              <a:tr h="305858">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6%</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8%</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12%</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14%</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2976614477"/>
                  </a:ext>
                </a:extLst>
              </a:tr>
              <a:tr h="305858">
                <a:tc rowSpan="8">
                  <a:txBody>
                    <a:bodyPr/>
                    <a:lstStyle/>
                    <a:p>
                      <a:pPr algn="ctr" fontAlgn="ctr"/>
                      <a:r>
                        <a:rPr lang="en-US" sz="2000" u="none" strike="noStrike" dirty="0">
                          <a:effectLst/>
                        </a:rPr>
                        <a:t>Growth rate</a:t>
                      </a:r>
                      <a:endParaRPr lang="en-US" sz="2000" b="0" i="0" u="none" strike="noStrike" dirty="0">
                        <a:solidFill>
                          <a:srgbClr val="000000"/>
                        </a:solidFill>
                        <a:effectLst/>
                        <a:latin typeface="Calibri" panose="020F0502020204030204" pitchFamily="34" charset="0"/>
                      </a:endParaRPr>
                    </a:p>
                  </a:txBody>
                  <a:tcPr marL="12723" marR="12723" marT="12723" marB="0" anchor="ctr"/>
                </a:tc>
                <a:tc>
                  <a:txBody>
                    <a:bodyPr/>
                    <a:lstStyle/>
                    <a:p>
                      <a:pPr algn="r"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124062149"/>
                  </a:ext>
                </a:extLst>
              </a:tr>
              <a:tr h="305858">
                <a:tc vMerge="1">
                  <a:txBody>
                    <a:bodyPr/>
                    <a:lstStyle/>
                    <a:p>
                      <a:endParaRPr lang="en-US"/>
                    </a:p>
                  </a:txBody>
                  <a:tcPr/>
                </a:tc>
                <a:tc>
                  <a:txBody>
                    <a:bodyPr/>
                    <a:lstStyle/>
                    <a:p>
                      <a:pPr algn="r" fontAlgn="b"/>
                      <a:r>
                        <a:rPr lang="en-US" sz="2000" u="none" strike="noStrike" dirty="0">
                          <a:effectLst/>
                        </a:rPr>
                        <a:t>0.50%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965</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987</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1009</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1015</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3253251257"/>
                  </a:ext>
                </a:extLst>
              </a:tr>
              <a:tr h="305858">
                <a:tc vMerge="1">
                  <a:txBody>
                    <a:bodyPr/>
                    <a:lstStyle/>
                    <a:p>
                      <a:endParaRPr lang="en-US"/>
                    </a:p>
                  </a:txBody>
                  <a:tcPr/>
                </a:tc>
                <a:tc>
                  <a:txBody>
                    <a:bodyPr/>
                    <a:lstStyle/>
                    <a:p>
                      <a:pPr algn="r" fontAlgn="b"/>
                      <a:r>
                        <a:rPr lang="en-US" sz="2000" u="none" strike="noStrike" dirty="0">
                          <a:effectLst/>
                        </a:rPr>
                        <a:t>1%</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926</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972</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1019</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1032</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3536417091"/>
                  </a:ext>
                </a:extLst>
              </a:tr>
              <a:tr h="305858">
                <a:tc vMerge="1">
                  <a:txBody>
                    <a:bodyPr/>
                    <a:lstStyle/>
                    <a:p>
                      <a:endParaRPr lang="en-US"/>
                    </a:p>
                  </a:txBody>
                  <a:tcPr/>
                </a:tc>
                <a:tc>
                  <a:txBody>
                    <a:bodyPr/>
                    <a:lstStyle/>
                    <a:p>
                      <a:pPr algn="r" fontAlgn="b"/>
                      <a:r>
                        <a:rPr lang="en-US" sz="2000" u="none" strike="noStrike" dirty="0">
                          <a:effectLst/>
                        </a:rPr>
                        <a:t>1.50%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882</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956</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1029</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1050</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187586053"/>
                  </a:ext>
                </a:extLst>
              </a:tr>
              <a:tr h="305858">
                <a:tc vMerge="1">
                  <a:txBody>
                    <a:bodyPr/>
                    <a:lstStyle/>
                    <a:p>
                      <a:endParaRPr lang="en-US"/>
                    </a:p>
                  </a:txBody>
                  <a:tcPr/>
                </a:tc>
                <a:tc>
                  <a:txBody>
                    <a:bodyPr/>
                    <a:lstStyle/>
                    <a:p>
                      <a:pPr algn="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833</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938</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1042</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1071</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1380083114"/>
                  </a:ext>
                </a:extLst>
              </a:tr>
              <a:tr h="305858">
                <a:tc vMerge="1">
                  <a:txBody>
                    <a:bodyPr/>
                    <a:lstStyle/>
                    <a:p>
                      <a:endParaRPr lang="en-US"/>
                    </a:p>
                  </a:txBody>
                  <a:tcPr/>
                </a:tc>
                <a:tc>
                  <a:txBody>
                    <a:bodyPr/>
                    <a:lstStyle/>
                    <a:p>
                      <a:pPr algn="r" fontAlgn="b"/>
                      <a:r>
                        <a:rPr lang="en-US" sz="2000" u="none" strike="noStrike" dirty="0">
                          <a:effectLst/>
                        </a:rPr>
                        <a:t>2.50%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778</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917</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1056</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1095</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2636289316"/>
                  </a:ext>
                </a:extLst>
              </a:tr>
              <a:tr h="305858">
                <a:tc vMerge="1">
                  <a:txBody>
                    <a:bodyPr/>
                    <a:lstStyle/>
                    <a:p>
                      <a:endParaRPr lang="en-US"/>
                    </a:p>
                  </a:txBody>
                  <a:tcPr/>
                </a:tc>
                <a:tc>
                  <a:txBody>
                    <a:bodyPr/>
                    <a:lstStyle/>
                    <a:p>
                      <a:pPr algn="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714</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893</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1000</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1071</a:t>
                      </a:r>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r" fontAlgn="b"/>
                      <a:r>
                        <a:rPr lang="en-US" sz="2000" u="none" strike="noStrike" dirty="0">
                          <a:effectLst/>
                        </a:rPr>
                        <a:t>1122</a:t>
                      </a:r>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535880582"/>
                  </a:ext>
                </a:extLst>
              </a:tr>
              <a:tr h="338429">
                <a:tc vMerge="1">
                  <a:txBody>
                    <a:bodyPr/>
                    <a:lstStyle/>
                    <a:p>
                      <a:endParaRPr lang="en-US"/>
                    </a:p>
                  </a:txBody>
                  <a:tcPr/>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12723" marR="12723" marT="12723" marB="0" anchor="b"/>
                </a:tc>
                <a:extLst>
                  <a:ext uri="{0D108BD9-81ED-4DB2-BD59-A6C34878D82A}">
                    <a16:rowId xmlns:a16="http://schemas.microsoft.com/office/drawing/2014/main" val="3835226946"/>
                  </a:ext>
                </a:extLst>
              </a:tr>
            </a:tbl>
          </a:graphicData>
        </a:graphic>
      </p:graphicFrame>
    </p:spTree>
    <p:extLst>
      <p:ext uri="{BB962C8B-B14F-4D97-AF65-F5344CB8AC3E}">
        <p14:creationId xmlns:p14="http://schemas.microsoft.com/office/powerpoint/2010/main" val="32355721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E784F-208C-4E41-8E3B-75E84BEFC0C8}"/>
              </a:ext>
            </a:extLst>
          </p:cNvPr>
          <p:cNvSpPr>
            <a:spLocks noGrp="1"/>
          </p:cNvSpPr>
          <p:nvPr>
            <p:ph type="ctrTitle"/>
          </p:nvPr>
        </p:nvSpPr>
        <p:spPr/>
        <p:txBody>
          <a:bodyPr>
            <a:normAutofit/>
          </a:bodyPr>
          <a:lstStyle/>
          <a:p>
            <a:r>
              <a:rPr lang="en-US" sz="4400" dirty="0">
                <a:latin typeface="Times New Roman" panose="02020603050405020304" pitchFamily="18" charset="0"/>
                <a:cs typeface="Times New Roman" panose="02020603050405020304" pitchFamily="18" charset="0"/>
              </a:rPr>
              <a:t>Valuation of TCS</a:t>
            </a:r>
          </a:p>
        </p:txBody>
      </p:sp>
      <p:sp>
        <p:nvSpPr>
          <p:cNvPr id="3" name="Subtitle 2">
            <a:extLst>
              <a:ext uri="{FF2B5EF4-FFF2-40B4-BE49-F238E27FC236}">
                <a16:creationId xmlns:a16="http://schemas.microsoft.com/office/drawing/2014/main" id="{C68EC918-3E28-4450-A15E-4FB4B66697D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51489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F25B3-C293-427B-857D-744BFED16611}"/>
              </a:ext>
            </a:extLst>
          </p:cNvPr>
          <p:cNvSpPr>
            <a:spLocks noGrp="1"/>
          </p:cNvSpPr>
          <p:nvPr>
            <p:ph type="title"/>
          </p:nvPr>
        </p:nvSpPr>
        <p:spPr/>
        <p:txBody>
          <a:bodyPr>
            <a:normAutofit/>
          </a:bodyPr>
          <a:lstStyle/>
          <a:p>
            <a:r>
              <a:rPr lang="en-US" sz="3600" dirty="0"/>
              <a:t>TCS (NOPAT and Net investment)</a:t>
            </a:r>
          </a:p>
        </p:txBody>
      </p:sp>
      <p:graphicFrame>
        <p:nvGraphicFramePr>
          <p:cNvPr id="4" name="Content Placeholder 3">
            <a:extLst>
              <a:ext uri="{FF2B5EF4-FFF2-40B4-BE49-F238E27FC236}">
                <a16:creationId xmlns:a16="http://schemas.microsoft.com/office/drawing/2014/main" id="{57EC1531-70CE-4F83-8625-BDE217C42280}"/>
              </a:ext>
            </a:extLst>
          </p:cNvPr>
          <p:cNvGraphicFramePr>
            <a:graphicFrameLocks noGrp="1"/>
          </p:cNvGraphicFramePr>
          <p:nvPr>
            <p:ph idx="1"/>
            <p:extLst>
              <p:ext uri="{D42A27DB-BD31-4B8C-83A1-F6EECF244321}">
                <p14:modId xmlns:p14="http://schemas.microsoft.com/office/powerpoint/2010/main" val="1071343983"/>
              </p:ext>
            </p:extLst>
          </p:nvPr>
        </p:nvGraphicFramePr>
        <p:xfrm>
          <a:off x="238539" y="1698349"/>
          <a:ext cx="11714921" cy="4503666"/>
        </p:xfrm>
        <a:graphic>
          <a:graphicData uri="http://schemas.openxmlformats.org/drawingml/2006/table">
            <a:tbl>
              <a:tblPr>
                <a:tableStyleId>{5940675A-B579-460E-94D1-54222C63F5DA}</a:tableStyleId>
              </a:tblPr>
              <a:tblGrid>
                <a:gridCol w="2217532">
                  <a:extLst>
                    <a:ext uri="{9D8B030D-6E8A-4147-A177-3AD203B41FA5}">
                      <a16:colId xmlns:a16="http://schemas.microsoft.com/office/drawing/2014/main" val="2552696464"/>
                    </a:ext>
                  </a:extLst>
                </a:gridCol>
                <a:gridCol w="1201667">
                  <a:extLst>
                    <a:ext uri="{9D8B030D-6E8A-4147-A177-3AD203B41FA5}">
                      <a16:colId xmlns:a16="http://schemas.microsoft.com/office/drawing/2014/main" val="2670615600"/>
                    </a:ext>
                  </a:extLst>
                </a:gridCol>
                <a:gridCol w="1122611">
                  <a:extLst>
                    <a:ext uri="{9D8B030D-6E8A-4147-A177-3AD203B41FA5}">
                      <a16:colId xmlns:a16="http://schemas.microsoft.com/office/drawing/2014/main" val="3877359252"/>
                    </a:ext>
                  </a:extLst>
                </a:gridCol>
                <a:gridCol w="1122611">
                  <a:extLst>
                    <a:ext uri="{9D8B030D-6E8A-4147-A177-3AD203B41FA5}">
                      <a16:colId xmlns:a16="http://schemas.microsoft.com/office/drawing/2014/main" val="4246867860"/>
                    </a:ext>
                  </a:extLst>
                </a:gridCol>
                <a:gridCol w="1122611">
                  <a:extLst>
                    <a:ext uri="{9D8B030D-6E8A-4147-A177-3AD203B41FA5}">
                      <a16:colId xmlns:a16="http://schemas.microsoft.com/office/drawing/2014/main" val="3448117049"/>
                    </a:ext>
                  </a:extLst>
                </a:gridCol>
                <a:gridCol w="1122611">
                  <a:extLst>
                    <a:ext uri="{9D8B030D-6E8A-4147-A177-3AD203B41FA5}">
                      <a16:colId xmlns:a16="http://schemas.microsoft.com/office/drawing/2014/main" val="1910071807"/>
                    </a:ext>
                  </a:extLst>
                </a:gridCol>
                <a:gridCol w="1122611">
                  <a:extLst>
                    <a:ext uri="{9D8B030D-6E8A-4147-A177-3AD203B41FA5}">
                      <a16:colId xmlns:a16="http://schemas.microsoft.com/office/drawing/2014/main" val="509503773"/>
                    </a:ext>
                  </a:extLst>
                </a:gridCol>
                <a:gridCol w="996118">
                  <a:extLst>
                    <a:ext uri="{9D8B030D-6E8A-4147-A177-3AD203B41FA5}">
                      <a16:colId xmlns:a16="http://schemas.microsoft.com/office/drawing/2014/main" val="1411032435"/>
                    </a:ext>
                  </a:extLst>
                </a:gridCol>
                <a:gridCol w="780030">
                  <a:extLst>
                    <a:ext uri="{9D8B030D-6E8A-4147-A177-3AD203B41FA5}">
                      <a16:colId xmlns:a16="http://schemas.microsoft.com/office/drawing/2014/main" val="3151720233"/>
                    </a:ext>
                  </a:extLst>
                </a:gridCol>
                <a:gridCol w="906519">
                  <a:extLst>
                    <a:ext uri="{9D8B030D-6E8A-4147-A177-3AD203B41FA5}">
                      <a16:colId xmlns:a16="http://schemas.microsoft.com/office/drawing/2014/main" val="2839960608"/>
                    </a:ext>
                  </a:extLst>
                </a:gridCol>
              </a:tblGrid>
              <a:tr h="403679">
                <a:tc>
                  <a:txBody>
                    <a:bodyPr/>
                    <a:lstStyle/>
                    <a:p>
                      <a:pPr algn="l"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2013</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2015</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14120835"/>
                  </a:ext>
                </a:extLst>
              </a:tr>
              <a:tr h="721571">
                <a:tc>
                  <a:txBody>
                    <a:bodyPr/>
                    <a:lstStyle/>
                    <a:p>
                      <a:pPr algn="l" fontAlgn="b"/>
                      <a:r>
                        <a:rPr lang="en-US" sz="1800" u="none" strike="noStrike" dirty="0">
                          <a:effectLst/>
                        </a:rPr>
                        <a:t>Operating Income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80551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104442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135386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171214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238036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226844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287890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303240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305020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96957825"/>
                  </a:ext>
                </a:extLst>
              </a:tr>
              <a:tr h="721571">
                <a:tc>
                  <a:txBody>
                    <a:bodyPr/>
                    <a:lstStyle/>
                    <a:p>
                      <a:pPr algn="l" fontAlgn="b"/>
                      <a:r>
                        <a:rPr lang="en-US" sz="1800" u="none" strike="noStrike" dirty="0">
                          <a:effectLst/>
                        </a:rPr>
                        <a:t>Less tax (34.6%)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27879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36147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46857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59257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82384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78511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99639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104951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105567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4729142"/>
                  </a:ext>
                </a:extLst>
              </a:tr>
              <a:tr h="721571">
                <a:tc>
                  <a:txBody>
                    <a:bodyPr/>
                    <a:lstStyle/>
                    <a:p>
                      <a:pPr algn="l" fontAlgn="b"/>
                      <a:r>
                        <a:rPr lang="en-US" sz="1800" u="none" strike="noStrike" dirty="0">
                          <a:effectLst/>
                        </a:rPr>
                        <a:t>NOPAT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52672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68294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88529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111957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155652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148333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188251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198289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199453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38261070"/>
                  </a:ext>
                </a:extLst>
              </a:tr>
              <a:tr h="721571">
                <a:tc>
                  <a:txBody>
                    <a:bodyPr/>
                    <a:lstStyle/>
                    <a:p>
                      <a:pPr algn="l" fontAlgn="b"/>
                      <a:r>
                        <a:rPr lang="en-US" sz="1800" u="none" strike="noStrike" dirty="0">
                          <a:effectLst/>
                        </a:rPr>
                        <a:t>Net working capital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40966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69943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105351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129881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222360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242670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280810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229200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265610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74354398"/>
                  </a:ext>
                </a:extLst>
              </a:tr>
              <a:tr h="403679">
                <a:tc>
                  <a:txBody>
                    <a:bodyPr/>
                    <a:lstStyle/>
                    <a:p>
                      <a:pPr algn="l" fontAlgn="b"/>
                      <a:r>
                        <a:rPr lang="en-US" sz="1800" u="none" strike="noStrike" dirty="0">
                          <a:effectLst/>
                        </a:rPr>
                        <a:t>Change in NWC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-28977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-35408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-24530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-92480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-20310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-38140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51610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-36410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48584420"/>
                  </a:ext>
                </a:extLst>
              </a:tr>
              <a:tr h="406345">
                <a:tc>
                  <a:txBody>
                    <a:bodyPr/>
                    <a:lstStyle/>
                    <a:p>
                      <a:pPr algn="l" fontAlgn="b"/>
                      <a:r>
                        <a:rPr lang="en-US" sz="1800" u="none" strike="noStrike" dirty="0">
                          <a:effectLst/>
                        </a:rPr>
                        <a:t>Capex</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b"/>
                      <a:r>
                        <a:rPr lang="en-US" sz="1800" u="none" strike="noStrike" dirty="0">
                          <a:effectLst/>
                        </a:rPr>
                        <a:t>-3968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-10914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-10891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-17205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-22612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-12819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-1020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tc>
                  <a:txBody>
                    <a:bodyPr/>
                    <a:lstStyle/>
                    <a:p>
                      <a:pPr algn="ctr" rtl="0" fontAlgn="b"/>
                      <a:r>
                        <a:rPr lang="en-US" sz="1800" u="none" strike="noStrike" dirty="0">
                          <a:effectLst/>
                        </a:rPr>
                        <a:t>1520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1450" marR="9525" marT="9525" marB="0" anchor="b"/>
                </a:tc>
                <a:extLst>
                  <a:ext uri="{0D108BD9-81ED-4DB2-BD59-A6C34878D82A}">
                    <a16:rowId xmlns:a16="http://schemas.microsoft.com/office/drawing/2014/main" val="956350750"/>
                  </a:ext>
                </a:extLst>
              </a:tr>
              <a:tr h="403679">
                <a:tc>
                  <a:txBody>
                    <a:bodyPr/>
                    <a:lstStyle/>
                    <a:p>
                      <a:pPr algn="l" fontAlgn="b"/>
                      <a:r>
                        <a:rPr lang="en-US" sz="1800" u="none" strike="noStrike" dirty="0">
                          <a:effectLst/>
                        </a:rPr>
                        <a:t>Net Investment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-39891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-46299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-41735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-115091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-33129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-39160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51580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-34890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66212441"/>
                  </a:ext>
                </a:extLst>
              </a:tr>
            </a:tbl>
          </a:graphicData>
        </a:graphic>
      </p:graphicFrame>
    </p:spTree>
    <p:extLst>
      <p:ext uri="{BB962C8B-B14F-4D97-AF65-F5344CB8AC3E}">
        <p14:creationId xmlns:p14="http://schemas.microsoft.com/office/powerpoint/2010/main" val="39045847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76AD-4BF3-4A17-9892-99A94EEB0DD2}"/>
              </a:ext>
            </a:extLst>
          </p:cNvPr>
          <p:cNvSpPr>
            <a:spLocks noGrp="1"/>
          </p:cNvSpPr>
          <p:nvPr>
            <p:ph type="title"/>
          </p:nvPr>
        </p:nvSpPr>
        <p:spPr/>
        <p:txBody>
          <a:bodyPr>
            <a:normAutofit/>
          </a:bodyPr>
          <a:lstStyle/>
          <a:p>
            <a:r>
              <a:rPr lang="en-US" sz="3600" dirty="0"/>
              <a:t>TCS (ROIC and Net Investment rate)</a:t>
            </a:r>
          </a:p>
        </p:txBody>
      </p:sp>
      <p:graphicFrame>
        <p:nvGraphicFramePr>
          <p:cNvPr id="4" name="Content Placeholder 3">
            <a:extLst>
              <a:ext uri="{FF2B5EF4-FFF2-40B4-BE49-F238E27FC236}">
                <a16:creationId xmlns:a16="http://schemas.microsoft.com/office/drawing/2014/main" id="{A77927A7-E6AC-423C-AB91-C080D598A4D1}"/>
              </a:ext>
            </a:extLst>
          </p:cNvPr>
          <p:cNvGraphicFramePr>
            <a:graphicFrameLocks noGrp="1"/>
          </p:cNvGraphicFramePr>
          <p:nvPr>
            <p:ph idx="1"/>
            <p:extLst>
              <p:ext uri="{D42A27DB-BD31-4B8C-83A1-F6EECF244321}">
                <p14:modId xmlns:p14="http://schemas.microsoft.com/office/powerpoint/2010/main" val="3369487947"/>
              </p:ext>
            </p:extLst>
          </p:nvPr>
        </p:nvGraphicFramePr>
        <p:xfrm>
          <a:off x="503584" y="1690688"/>
          <a:ext cx="11317352" cy="5041421"/>
        </p:xfrm>
        <a:graphic>
          <a:graphicData uri="http://schemas.openxmlformats.org/drawingml/2006/table">
            <a:tbl>
              <a:tblPr>
                <a:tableStyleId>{5940675A-B579-460E-94D1-54222C63F5DA}</a:tableStyleId>
              </a:tblPr>
              <a:tblGrid>
                <a:gridCol w="2993927">
                  <a:extLst>
                    <a:ext uri="{9D8B030D-6E8A-4147-A177-3AD203B41FA5}">
                      <a16:colId xmlns:a16="http://schemas.microsoft.com/office/drawing/2014/main" val="624289364"/>
                    </a:ext>
                  </a:extLst>
                </a:gridCol>
                <a:gridCol w="794200">
                  <a:extLst>
                    <a:ext uri="{9D8B030D-6E8A-4147-A177-3AD203B41FA5}">
                      <a16:colId xmlns:a16="http://schemas.microsoft.com/office/drawing/2014/main" val="373124415"/>
                    </a:ext>
                  </a:extLst>
                </a:gridCol>
                <a:gridCol w="961400">
                  <a:extLst>
                    <a:ext uri="{9D8B030D-6E8A-4147-A177-3AD203B41FA5}">
                      <a16:colId xmlns:a16="http://schemas.microsoft.com/office/drawing/2014/main" val="3277683006"/>
                    </a:ext>
                  </a:extLst>
                </a:gridCol>
                <a:gridCol w="961400">
                  <a:extLst>
                    <a:ext uri="{9D8B030D-6E8A-4147-A177-3AD203B41FA5}">
                      <a16:colId xmlns:a16="http://schemas.microsoft.com/office/drawing/2014/main" val="860878127"/>
                    </a:ext>
                  </a:extLst>
                </a:gridCol>
                <a:gridCol w="961400">
                  <a:extLst>
                    <a:ext uri="{9D8B030D-6E8A-4147-A177-3AD203B41FA5}">
                      <a16:colId xmlns:a16="http://schemas.microsoft.com/office/drawing/2014/main" val="2256577218"/>
                    </a:ext>
                  </a:extLst>
                </a:gridCol>
                <a:gridCol w="1065901">
                  <a:extLst>
                    <a:ext uri="{9D8B030D-6E8A-4147-A177-3AD203B41FA5}">
                      <a16:colId xmlns:a16="http://schemas.microsoft.com/office/drawing/2014/main" val="1548215089"/>
                    </a:ext>
                  </a:extLst>
                </a:gridCol>
                <a:gridCol w="961400">
                  <a:extLst>
                    <a:ext uri="{9D8B030D-6E8A-4147-A177-3AD203B41FA5}">
                      <a16:colId xmlns:a16="http://schemas.microsoft.com/office/drawing/2014/main" val="199151217"/>
                    </a:ext>
                  </a:extLst>
                </a:gridCol>
                <a:gridCol w="961400">
                  <a:extLst>
                    <a:ext uri="{9D8B030D-6E8A-4147-A177-3AD203B41FA5}">
                      <a16:colId xmlns:a16="http://schemas.microsoft.com/office/drawing/2014/main" val="210991858"/>
                    </a:ext>
                  </a:extLst>
                </a:gridCol>
                <a:gridCol w="862124">
                  <a:extLst>
                    <a:ext uri="{9D8B030D-6E8A-4147-A177-3AD203B41FA5}">
                      <a16:colId xmlns:a16="http://schemas.microsoft.com/office/drawing/2014/main" val="4119247512"/>
                    </a:ext>
                  </a:extLst>
                </a:gridCol>
                <a:gridCol w="794200">
                  <a:extLst>
                    <a:ext uri="{9D8B030D-6E8A-4147-A177-3AD203B41FA5}">
                      <a16:colId xmlns:a16="http://schemas.microsoft.com/office/drawing/2014/main" val="1202382423"/>
                    </a:ext>
                  </a:extLst>
                </a:gridCol>
              </a:tblGrid>
              <a:tr h="458311">
                <a:tc>
                  <a:txBody>
                    <a:bodyPr/>
                    <a:lstStyle/>
                    <a:p>
                      <a:pPr algn="l"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07640522"/>
                  </a:ext>
                </a:extLst>
              </a:tr>
              <a:tr h="458311">
                <a:tc>
                  <a:txBody>
                    <a:bodyPr/>
                    <a:lstStyle/>
                    <a:p>
                      <a:pPr algn="just" fontAlgn="b"/>
                      <a:r>
                        <a:rPr lang="en-US" sz="1800" u="none" strike="noStrike" dirty="0">
                          <a:effectLst/>
                        </a:rPr>
                        <a:t>Fixed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42708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54045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62671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78871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102033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121425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116410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115980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114940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811790890"/>
                  </a:ext>
                </a:extLst>
              </a:tr>
              <a:tr h="458311">
                <a:tc>
                  <a:txBody>
                    <a:bodyPr/>
                    <a:lstStyle/>
                    <a:p>
                      <a:pPr algn="just" fontAlgn="b"/>
                      <a:r>
                        <a:rPr lang="en-US" sz="1800" u="none" strike="noStrike" dirty="0">
                          <a:effectLst/>
                        </a:rPr>
                        <a:t>Total Intangible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34846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35438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38363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25095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22621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18030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16440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17570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784169436"/>
                  </a:ext>
                </a:extLst>
              </a:tr>
              <a:tr h="458311">
                <a:tc>
                  <a:txBody>
                    <a:bodyPr/>
                    <a:lstStyle/>
                    <a:p>
                      <a:pPr algn="just" fontAlgn="b"/>
                      <a:r>
                        <a:rPr lang="en-US" sz="1800" u="none" strike="noStrike" dirty="0">
                          <a:effectLst/>
                        </a:rPr>
                        <a:t>Total Assets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77554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89483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101084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117234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127128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144045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134440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132420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132510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1994634163"/>
                  </a:ext>
                </a:extLst>
              </a:tr>
              <a:tr h="458311">
                <a:tc>
                  <a:txBody>
                    <a:bodyPr/>
                    <a:lstStyle/>
                    <a:p>
                      <a:pPr algn="just" fontAlgn="b"/>
                      <a:r>
                        <a:rPr lang="en-US" sz="1800" u="none" strike="noStrike" dirty="0">
                          <a:effectLst/>
                        </a:rPr>
                        <a:t>(CA-CL)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rtl="0" fontAlgn="t"/>
                      <a:r>
                        <a:rPr lang="en-US" sz="1800" u="none" strike="noStrike" dirty="0">
                          <a:effectLst/>
                        </a:rPr>
                        <a:t>40966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69943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105351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129881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222360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242670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280810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229200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rtl="0" fontAlgn="t"/>
                      <a:r>
                        <a:rPr lang="en-US" sz="1800" u="none" strike="noStrike" dirty="0">
                          <a:effectLst/>
                        </a:rPr>
                        <a:t>265610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015009964"/>
                  </a:ext>
                </a:extLst>
              </a:tr>
              <a:tr h="458311">
                <a:tc>
                  <a:txBody>
                    <a:bodyPr/>
                    <a:lstStyle/>
                    <a:p>
                      <a:pPr algn="just" fontAlgn="b"/>
                      <a:r>
                        <a:rPr lang="en-US" sz="1800" u="none" strike="noStrike" dirty="0">
                          <a:effectLst/>
                        </a:rPr>
                        <a:t>Invested Capital (TA+CA-CL)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118520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159426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206435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247114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349488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386715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415250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361620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398120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43334004"/>
                  </a:ext>
                </a:extLst>
              </a:tr>
              <a:tr h="458311">
                <a:tc>
                  <a:txBody>
                    <a:bodyPr/>
                    <a:lstStyle/>
                    <a:p>
                      <a:pPr algn="just" fontAlgn="b"/>
                      <a:r>
                        <a:rPr lang="en-US" sz="1800" u="none" strike="noStrike" dirty="0">
                          <a:effectLst/>
                        </a:rPr>
                        <a:t>NOPAT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en-US" sz="1800" u="none" strike="noStrike" dirty="0">
                          <a:effectLst/>
                        </a:rPr>
                        <a:t>52672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68294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88529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111957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155652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148333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188251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198289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US" sz="1800" u="none" strike="noStrike" dirty="0">
                          <a:effectLst/>
                        </a:rPr>
                        <a:t>199453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053287497"/>
                  </a:ext>
                </a:extLst>
              </a:tr>
              <a:tr h="458311">
                <a:tc>
                  <a:txBody>
                    <a:bodyPr/>
                    <a:lstStyle/>
                    <a:p>
                      <a:pPr algn="just" fontAlgn="b"/>
                      <a:r>
                        <a:rPr lang="en-US" sz="1800" u="none" strike="noStrike" dirty="0">
                          <a:effectLst/>
                        </a:rPr>
                        <a:t>ROIC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44.44%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42.84%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42.88%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45.31%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44.54%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38.36%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45.33%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54.83%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50.10%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21383974"/>
                  </a:ext>
                </a:extLst>
              </a:tr>
              <a:tr h="458311">
                <a:tc>
                  <a:txBody>
                    <a:bodyPr/>
                    <a:lstStyle/>
                    <a:p>
                      <a:pPr algn="just" fontAlgn="b"/>
                      <a:r>
                        <a:rPr lang="en-US" sz="1800" u="none" strike="noStrike" dirty="0">
                          <a:effectLst/>
                        </a:rPr>
                        <a:t>Net Investment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-39890.5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-46299.2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-41734.9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-115091.2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-33128.9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-39160.1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51580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-34890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17871218"/>
                  </a:ext>
                </a:extLst>
              </a:tr>
              <a:tr h="458311">
                <a:tc>
                  <a:txBody>
                    <a:bodyPr/>
                    <a:lstStyle/>
                    <a:p>
                      <a:pPr algn="just"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Net Investment/NOPAT</a:t>
                      </a: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58.41%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52.30%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37.28%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73.94%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22.33%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20.80%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-26.01%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17.49%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42572537"/>
                  </a:ext>
                </a:extLst>
              </a:tr>
              <a:tr h="458311">
                <a:tc>
                  <a:txBody>
                    <a:bodyPr/>
                    <a:lstStyle/>
                    <a:p>
                      <a:pPr algn="just" fontAlgn="b"/>
                      <a:r>
                        <a:rPr lang="en-US" sz="1800" u="none" strike="noStrike" dirty="0">
                          <a:effectLst/>
                        </a:rPr>
                        <a:t>Growth rate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16.9%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87894824"/>
                  </a:ext>
                </a:extLst>
              </a:tr>
            </a:tbl>
          </a:graphicData>
        </a:graphic>
      </p:graphicFrame>
    </p:spTree>
    <p:extLst>
      <p:ext uri="{BB962C8B-B14F-4D97-AF65-F5344CB8AC3E}">
        <p14:creationId xmlns:p14="http://schemas.microsoft.com/office/powerpoint/2010/main" val="2449166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56D46-003E-45CE-9DA9-4D77796BCD83}"/>
              </a:ext>
            </a:extLst>
          </p:cNvPr>
          <p:cNvSpPr>
            <a:spLocks noGrp="1"/>
          </p:cNvSpPr>
          <p:nvPr>
            <p:ph type="title"/>
          </p:nvPr>
        </p:nvSpPr>
        <p:spPr/>
        <p:txBody>
          <a:bodyPr/>
          <a:lstStyle/>
          <a:p>
            <a:r>
              <a:rPr lang="en-US" dirty="0"/>
              <a:t>TCS (ROIC and Net Investment rate)</a:t>
            </a:r>
          </a:p>
        </p:txBody>
      </p:sp>
      <p:graphicFrame>
        <p:nvGraphicFramePr>
          <p:cNvPr id="4" name="Content Placeholder 3">
            <a:extLst>
              <a:ext uri="{FF2B5EF4-FFF2-40B4-BE49-F238E27FC236}">
                <a16:creationId xmlns:a16="http://schemas.microsoft.com/office/drawing/2014/main" id="{92365EC9-AB2A-4535-86C6-3D1DE9F7639B}"/>
              </a:ext>
            </a:extLst>
          </p:cNvPr>
          <p:cNvGraphicFramePr>
            <a:graphicFrameLocks noGrp="1"/>
          </p:cNvGraphicFramePr>
          <p:nvPr>
            <p:ph idx="1"/>
            <p:extLst>
              <p:ext uri="{D42A27DB-BD31-4B8C-83A1-F6EECF244321}">
                <p14:modId xmlns:p14="http://schemas.microsoft.com/office/powerpoint/2010/main" val="1886109184"/>
              </p:ext>
            </p:extLst>
          </p:nvPr>
        </p:nvGraphicFramePr>
        <p:xfrm>
          <a:off x="1179443" y="2438400"/>
          <a:ext cx="6387548" cy="2292627"/>
        </p:xfrm>
        <a:graphic>
          <a:graphicData uri="http://schemas.openxmlformats.org/drawingml/2006/table">
            <a:tbl>
              <a:tblPr>
                <a:tableStyleId>{5940675A-B579-460E-94D1-54222C63F5DA}</a:tableStyleId>
              </a:tblPr>
              <a:tblGrid>
                <a:gridCol w="5048366">
                  <a:extLst>
                    <a:ext uri="{9D8B030D-6E8A-4147-A177-3AD203B41FA5}">
                      <a16:colId xmlns:a16="http://schemas.microsoft.com/office/drawing/2014/main" val="1578771654"/>
                    </a:ext>
                  </a:extLst>
                </a:gridCol>
                <a:gridCol w="1339182">
                  <a:extLst>
                    <a:ext uri="{9D8B030D-6E8A-4147-A177-3AD203B41FA5}">
                      <a16:colId xmlns:a16="http://schemas.microsoft.com/office/drawing/2014/main" val="4165600204"/>
                    </a:ext>
                  </a:extLst>
                </a:gridCol>
              </a:tblGrid>
              <a:tr h="764209">
                <a:tc>
                  <a:txBody>
                    <a:bodyPr/>
                    <a:lstStyle/>
                    <a:p>
                      <a:pPr algn="l" fontAlgn="b"/>
                      <a:r>
                        <a:rPr lang="en-US" sz="2800" u="none" strike="noStrike" dirty="0">
                          <a:effectLst/>
                        </a:rPr>
                        <a:t>Average ROIC</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800" u="none" strike="noStrike" dirty="0">
                          <a:effectLst/>
                        </a:rPr>
                        <a:t>45.40%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50047114"/>
                  </a:ext>
                </a:extLst>
              </a:tr>
              <a:tr h="764209">
                <a:tc>
                  <a:txBody>
                    <a:bodyPr/>
                    <a:lstStyle/>
                    <a:p>
                      <a:pPr algn="l" fontAlgn="b"/>
                      <a:r>
                        <a:rPr lang="en-US" sz="2800" u="none" strike="noStrike" dirty="0">
                          <a:effectLst/>
                        </a:rPr>
                        <a:t>Average Reinvestment rate</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800" u="none" strike="noStrike" dirty="0">
                          <a:effectLst/>
                        </a:rPr>
                        <a:t>32.07%</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18238576"/>
                  </a:ext>
                </a:extLst>
              </a:tr>
              <a:tr h="764209">
                <a:tc>
                  <a:txBody>
                    <a:bodyPr/>
                    <a:lstStyle/>
                    <a:p>
                      <a:pPr algn="l" fontAlgn="b"/>
                      <a:r>
                        <a:rPr lang="en-US" sz="2800" u="none" strike="noStrike" dirty="0">
                          <a:effectLst/>
                        </a:rPr>
                        <a:t>Growth rate</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800" u="none" strike="noStrike" dirty="0">
                          <a:effectLst/>
                        </a:rPr>
                        <a:t>14.56%</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39622618"/>
                  </a:ext>
                </a:extLst>
              </a:tr>
            </a:tbl>
          </a:graphicData>
        </a:graphic>
      </p:graphicFrame>
    </p:spTree>
    <p:extLst>
      <p:ext uri="{BB962C8B-B14F-4D97-AF65-F5344CB8AC3E}">
        <p14:creationId xmlns:p14="http://schemas.microsoft.com/office/powerpoint/2010/main" val="21490020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EE82-DEE0-40CA-B939-C27F30CEA14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TCS (FCFF for high growth period)</a:t>
            </a:r>
          </a:p>
        </p:txBody>
      </p:sp>
      <p:graphicFrame>
        <p:nvGraphicFramePr>
          <p:cNvPr id="4" name="Content Placeholder 3">
            <a:extLst>
              <a:ext uri="{FF2B5EF4-FFF2-40B4-BE49-F238E27FC236}">
                <a16:creationId xmlns:a16="http://schemas.microsoft.com/office/drawing/2014/main" id="{873FE23F-7AAF-46E5-B0D8-67B14D017389}"/>
              </a:ext>
            </a:extLst>
          </p:cNvPr>
          <p:cNvGraphicFramePr>
            <a:graphicFrameLocks noGrp="1"/>
          </p:cNvGraphicFramePr>
          <p:nvPr>
            <p:ph idx="1"/>
            <p:extLst>
              <p:ext uri="{D42A27DB-BD31-4B8C-83A1-F6EECF244321}">
                <p14:modId xmlns:p14="http://schemas.microsoft.com/office/powerpoint/2010/main" val="1349880912"/>
              </p:ext>
            </p:extLst>
          </p:nvPr>
        </p:nvGraphicFramePr>
        <p:xfrm>
          <a:off x="838200" y="2146851"/>
          <a:ext cx="9498492" cy="2637186"/>
        </p:xfrm>
        <a:graphic>
          <a:graphicData uri="http://schemas.openxmlformats.org/drawingml/2006/table">
            <a:tbl>
              <a:tblPr>
                <a:tableStyleId>{5940675A-B579-460E-94D1-54222C63F5DA}</a:tableStyleId>
              </a:tblPr>
              <a:tblGrid>
                <a:gridCol w="3166167">
                  <a:extLst>
                    <a:ext uri="{9D8B030D-6E8A-4147-A177-3AD203B41FA5}">
                      <a16:colId xmlns:a16="http://schemas.microsoft.com/office/drawing/2014/main" val="707315539"/>
                    </a:ext>
                  </a:extLst>
                </a:gridCol>
                <a:gridCol w="1266465">
                  <a:extLst>
                    <a:ext uri="{9D8B030D-6E8A-4147-A177-3AD203B41FA5}">
                      <a16:colId xmlns:a16="http://schemas.microsoft.com/office/drawing/2014/main" val="2749246492"/>
                    </a:ext>
                  </a:extLst>
                </a:gridCol>
                <a:gridCol w="1266465">
                  <a:extLst>
                    <a:ext uri="{9D8B030D-6E8A-4147-A177-3AD203B41FA5}">
                      <a16:colId xmlns:a16="http://schemas.microsoft.com/office/drawing/2014/main" val="4193669288"/>
                    </a:ext>
                  </a:extLst>
                </a:gridCol>
                <a:gridCol w="1266465">
                  <a:extLst>
                    <a:ext uri="{9D8B030D-6E8A-4147-A177-3AD203B41FA5}">
                      <a16:colId xmlns:a16="http://schemas.microsoft.com/office/drawing/2014/main" val="1460186669"/>
                    </a:ext>
                  </a:extLst>
                </a:gridCol>
                <a:gridCol w="1266465">
                  <a:extLst>
                    <a:ext uri="{9D8B030D-6E8A-4147-A177-3AD203B41FA5}">
                      <a16:colId xmlns:a16="http://schemas.microsoft.com/office/drawing/2014/main" val="4149520759"/>
                    </a:ext>
                  </a:extLst>
                </a:gridCol>
                <a:gridCol w="1266465">
                  <a:extLst>
                    <a:ext uri="{9D8B030D-6E8A-4147-A177-3AD203B41FA5}">
                      <a16:colId xmlns:a16="http://schemas.microsoft.com/office/drawing/2014/main" val="3950270466"/>
                    </a:ext>
                  </a:extLst>
                </a:gridCol>
              </a:tblGrid>
              <a:tr h="439531">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2019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2021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2022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2023</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81666905"/>
                  </a:ext>
                </a:extLst>
              </a:tr>
              <a:tr h="439531">
                <a:tc>
                  <a:txBody>
                    <a:bodyPr/>
                    <a:lstStyle/>
                    <a:p>
                      <a:pPr algn="l" fontAlgn="b"/>
                      <a:r>
                        <a:rPr lang="en-US" sz="2000" u="none" strike="noStrike" dirty="0">
                          <a:effectLst/>
                        </a:rPr>
                        <a:t>Operating Income (Loss)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349431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400308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458593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525364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601857</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3373203"/>
                  </a:ext>
                </a:extLst>
              </a:tr>
              <a:tr h="439531">
                <a:tc>
                  <a:txBody>
                    <a:bodyPr/>
                    <a:lstStyle/>
                    <a:p>
                      <a:pPr algn="l" fontAlgn="b"/>
                      <a:r>
                        <a:rPr lang="en-US" sz="2000" u="none" strike="noStrike" dirty="0">
                          <a:effectLst/>
                        </a:rPr>
                        <a:t>Less tax</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120938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138547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158719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181828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208303</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69650800"/>
                  </a:ext>
                </a:extLst>
              </a:tr>
              <a:tr h="439531">
                <a:tc>
                  <a:txBody>
                    <a:bodyPr/>
                    <a:lstStyle/>
                    <a:p>
                      <a:pPr algn="l" fontAlgn="b"/>
                      <a:r>
                        <a:rPr lang="en-US" sz="2000" u="none" strike="noStrike" dirty="0">
                          <a:effectLst/>
                        </a:rPr>
                        <a:t>NOPAT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228493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261761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299874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343536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393554</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45697374"/>
                  </a:ext>
                </a:extLst>
              </a:tr>
              <a:tr h="439531">
                <a:tc>
                  <a:txBody>
                    <a:bodyPr/>
                    <a:lstStyle/>
                    <a:p>
                      <a:pPr algn="l" fontAlgn="b"/>
                      <a:r>
                        <a:rPr lang="en-US" sz="2000" u="none" strike="noStrike" dirty="0">
                          <a:effectLst/>
                        </a:rPr>
                        <a:t>Less Net Investment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73273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83942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96163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110165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126205</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2310006"/>
                  </a:ext>
                </a:extLst>
              </a:tr>
              <a:tr h="439531">
                <a:tc>
                  <a:txBody>
                    <a:bodyPr/>
                    <a:lstStyle/>
                    <a:p>
                      <a:pPr algn="l" fontAlgn="b"/>
                      <a:r>
                        <a:rPr lang="en-US" sz="2000" u="none" strike="noStrike" dirty="0">
                          <a:effectLst/>
                        </a:rPr>
                        <a:t>FCFF</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155220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177820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203711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233371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267350</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84516499"/>
                  </a:ext>
                </a:extLst>
              </a:tr>
            </a:tbl>
          </a:graphicData>
        </a:graphic>
      </p:graphicFrame>
    </p:spTree>
    <p:extLst>
      <p:ext uri="{BB962C8B-B14F-4D97-AF65-F5344CB8AC3E}">
        <p14:creationId xmlns:p14="http://schemas.microsoft.com/office/powerpoint/2010/main" val="15209149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B47F-344F-43FA-8614-AEC74AA5BB3D}"/>
              </a:ext>
            </a:extLst>
          </p:cNvPr>
          <p:cNvSpPr>
            <a:spLocks noGrp="1"/>
          </p:cNvSpPr>
          <p:nvPr>
            <p:ph type="title"/>
          </p:nvPr>
        </p:nvSpPr>
        <p:spPr/>
        <p:txBody>
          <a:bodyPr/>
          <a:lstStyle/>
          <a:p>
            <a:r>
              <a:rPr lang="en-US" dirty="0"/>
              <a:t>TCS (Terminal Value)</a:t>
            </a:r>
          </a:p>
        </p:txBody>
      </p:sp>
      <p:sp>
        <p:nvSpPr>
          <p:cNvPr id="3" name="Content Placeholder 2">
            <a:extLst>
              <a:ext uri="{FF2B5EF4-FFF2-40B4-BE49-F238E27FC236}">
                <a16:creationId xmlns:a16="http://schemas.microsoft.com/office/drawing/2014/main" id="{CF21FBE6-30B8-4407-81F7-C0CF30430576}"/>
              </a:ext>
            </a:extLst>
          </p:cNvPr>
          <p:cNvSpPr>
            <a:spLocks noGrp="1"/>
          </p:cNvSpPr>
          <p:nvPr>
            <p:ph idx="1"/>
          </p:nvPr>
        </p:nvSpPr>
        <p:spPr>
          <a:xfrm>
            <a:off x="864704" y="1825625"/>
            <a:ext cx="10515600" cy="4351338"/>
          </a:xfrm>
        </p:spPr>
        <p:txBody>
          <a:bodyPr>
            <a:normAutofit/>
          </a:bodyPr>
          <a:lstStyle/>
          <a:p>
            <a:r>
              <a:rPr lang="en-US" sz="2400" dirty="0">
                <a:cs typeface="Times New Roman" panose="02020603050405020304" pitchFamily="18" charset="0"/>
              </a:rPr>
              <a:t>Cost of capital =6.68% + 4.77%*0.54153 + 1.48%=10.74%</a:t>
            </a:r>
          </a:p>
          <a:p>
            <a:r>
              <a:rPr lang="en-US" sz="2400" dirty="0">
                <a:cs typeface="Times New Roman" panose="02020603050405020304" pitchFamily="18" charset="0"/>
              </a:rPr>
              <a:t>Stable growth growth=6.68%</a:t>
            </a:r>
          </a:p>
          <a:p>
            <a:r>
              <a:rPr lang="en-US" sz="2400" dirty="0">
                <a:cs typeface="Times New Roman" panose="02020603050405020304" pitchFamily="18" charset="0"/>
              </a:rPr>
              <a:t>FCFF(terminal value)=(267350*1.0668)=285208 </a:t>
            </a:r>
          </a:p>
          <a:p>
            <a:r>
              <a:rPr lang="en-US" sz="2400" dirty="0">
                <a:cs typeface="Times New Roman" panose="02020603050405020304" pitchFamily="18" charset="0"/>
              </a:rPr>
              <a:t>Expected ROIC=25%</a:t>
            </a:r>
          </a:p>
          <a:p>
            <a:r>
              <a:rPr lang="en-US" sz="2400" dirty="0">
                <a:solidFill>
                  <a:srgbClr val="000000"/>
                </a:solidFill>
                <a:cs typeface="Times New Roman" panose="02020603050405020304" pitchFamily="18" charset="0"/>
              </a:rPr>
              <a:t>Terminal Value=</a:t>
            </a:r>
            <a:r>
              <a:rPr lang="en-US" sz="2400" dirty="0">
                <a:cs typeface="Times New Roman" panose="02020603050405020304" pitchFamily="18" charset="0"/>
              </a:rPr>
              <a:t> 285208*(1-(0.0668/25%))/(10.74%-6.68%</a:t>
            </a:r>
            <a:r>
              <a:rPr lang="en-US" sz="2400" dirty="0">
                <a:solidFill>
                  <a:srgbClr val="000000"/>
                </a:solidFill>
                <a:cs typeface="Times New Roman" panose="02020603050405020304" pitchFamily="18" charset="0"/>
              </a:rPr>
              <a:t>)=</a:t>
            </a:r>
            <a:r>
              <a:rPr lang="en-US" sz="2400" dirty="0">
                <a:cs typeface="Times New Roman" panose="02020603050405020304" pitchFamily="18" charset="0"/>
              </a:rPr>
              <a:t>7103365   </a:t>
            </a:r>
            <a:endParaRPr lang="en-US" sz="2400" dirty="0">
              <a:solidFill>
                <a:srgbClr val="000000"/>
              </a:solidFill>
              <a:cs typeface="Times New Roman" panose="02020603050405020304" pitchFamily="18" charset="0"/>
            </a:endParaRPr>
          </a:p>
          <a:p>
            <a:r>
              <a:rPr lang="en-US" sz="2400" dirty="0">
                <a:solidFill>
                  <a:srgbClr val="000000"/>
                </a:solidFill>
                <a:cs typeface="Times New Roman" panose="02020603050405020304" pitchFamily="18" charset="0"/>
              </a:rPr>
              <a:t>PV of Terminal value=</a:t>
            </a:r>
            <a:r>
              <a:rPr lang="en-US" sz="2400" dirty="0">
                <a:cs typeface="Times New Roman" panose="02020603050405020304" pitchFamily="18" charset="0"/>
              </a:rPr>
              <a:t>7103365 /1.1074^5=4265221   </a:t>
            </a:r>
          </a:p>
          <a:p>
            <a:r>
              <a:rPr lang="en-US" sz="2400" dirty="0">
                <a:cs typeface="Times New Roman" panose="02020603050405020304" pitchFamily="18" charset="0"/>
              </a:rPr>
              <a:t>PV high growth forecasted period cash flows=$750,878  </a:t>
            </a:r>
          </a:p>
          <a:p>
            <a:r>
              <a:rPr lang="en-US" sz="2400" dirty="0">
                <a:cs typeface="Times New Roman" panose="02020603050405020304" pitchFamily="18" charset="0"/>
              </a:rPr>
              <a:t>Value of operation= ($750,8784265221)=$5,016,098  </a:t>
            </a:r>
          </a:p>
        </p:txBody>
      </p:sp>
    </p:spTree>
    <p:extLst>
      <p:ext uri="{BB962C8B-B14F-4D97-AF65-F5344CB8AC3E}">
        <p14:creationId xmlns:p14="http://schemas.microsoft.com/office/powerpoint/2010/main" val="26523100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19424-09D7-430D-BC18-EEEFE0379E77}"/>
              </a:ext>
            </a:extLst>
          </p:cNvPr>
          <p:cNvSpPr>
            <a:spLocks noGrp="1"/>
          </p:cNvSpPr>
          <p:nvPr>
            <p:ph type="title"/>
          </p:nvPr>
        </p:nvSpPr>
        <p:spPr/>
        <p:txBody>
          <a:bodyPr/>
          <a:lstStyle/>
          <a:p>
            <a:r>
              <a:rPr lang="en-US" dirty="0"/>
              <a:t>Other loosed value</a:t>
            </a:r>
          </a:p>
        </p:txBody>
      </p:sp>
      <p:sp>
        <p:nvSpPr>
          <p:cNvPr id="3" name="Content Placeholder 2">
            <a:extLst>
              <a:ext uri="{FF2B5EF4-FFF2-40B4-BE49-F238E27FC236}">
                <a16:creationId xmlns:a16="http://schemas.microsoft.com/office/drawing/2014/main" id="{9EDB53E1-A686-4881-9AAE-044E2D09DECC}"/>
              </a:ext>
            </a:extLst>
          </p:cNvPr>
          <p:cNvSpPr>
            <a:spLocks noGrp="1"/>
          </p:cNvSpPr>
          <p:nvPr>
            <p:ph idx="1"/>
          </p:nvPr>
        </p:nvSpPr>
        <p:spPr/>
        <p:txBody>
          <a:bodyPr/>
          <a:lstStyle/>
          <a:p>
            <a:r>
              <a:rPr lang="en-US" dirty="0"/>
              <a:t>Value of cash=425810*1.22=519488.2  </a:t>
            </a:r>
          </a:p>
          <a:p>
            <a:r>
              <a:rPr lang="en-US" dirty="0"/>
              <a:t>Investments &amp; receivables=360920 940=361860 </a:t>
            </a:r>
          </a:p>
          <a:p>
            <a:r>
              <a:rPr lang="en-US" dirty="0"/>
              <a:t>Value of Minority/Non-Controlling Interest=6.09*4020=24481.8</a:t>
            </a:r>
            <a:endParaRPr lang="en-US" dirty="0">
              <a:solidFill>
                <a:srgbClr val="000000"/>
              </a:solidFill>
              <a:latin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11860522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448C9-BF74-4BAC-A474-B700ACD506E6}"/>
              </a:ext>
            </a:extLst>
          </p:cNvPr>
          <p:cNvSpPr>
            <a:spLocks noGrp="1"/>
          </p:cNvSpPr>
          <p:nvPr>
            <p:ph type="title"/>
          </p:nvPr>
        </p:nvSpPr>
        <p:spPr>
          <a:xfrm>
            <a:off x="465759" y="187255"/>
            <a:ext cx="10515600" cy="1325563"/>
          </a:xfrm>
        </p:spPr>
        <p:txBody>
          <a:bodyPr>
            <a:normAutofit/>
          </a:bodyPr>
          <a:lstStyle/>
          <a:p>
            <a:r>
              <a:rPr lang="en-US" sz="3600" dirty="0"/>
              <a:t>Minority/Non-Controlling Interest (Comparable firms’ Pb ratio) </a:t>
            </a:r>
          </a:p>
        </p:txBody>
      </p:sp>
      <p:graphicFrame>
        <p:nvGraphicFramePr>
          <p:cNvPr id="4" name="Content Placeholder 3">
            <a:extLst>
              <a:ext uri="{FF2B5EF4-FFF2-40B4-BE49-F238E27FC236}">
                <a16:creationId xmlns:a16="http://schemas.microsoft.com/office/drawing/2014/main" id="{219CD457-E244-4600-83C0-385FC852D2B3}"/>
              </a:ext>
            </a:extLst>
          </p:cNvPr>
          <p:cNvGraphicFramePr>
            <a:graphicFrameLocks noGrp="1"/>
          </p:cNvGraphicFramePr>
          <p:nvPr>
            <p:ph idx="1"/>
            <p:extLst>
              <p:ext uri="{D42A27DB-BD31-4B8C-83A1-F6EECF244321}">
                <p14:modId xmlns:p14="http://schemas.microsoft.com/office/powerpoint/2010/main" val="2571280211"/>
              </p:ext>
            </p:extLst>
          </p:nvPr>
        </p:nvGraphicFramePr>
        <p:xfrm>
          <a:off x="1364974" y="1236525"/>
          <a:ext cx="4265820" cy="5343525"/>
        </p:xfrm>
        <a:graphic>
          <a:graphicData uri="http://schemas.openxmlformats.org/drawingml/2006/table">
            <a:tbl>
              <a:tblPr>
                <a:tableStyleId>{3B4B98B0-60AC-42C2-AFA5-B58CD77FA1E5}</a:tableStyleId>
              </a:tblPr>
              <a:tblGrid>
                <a:gridCol w="2627745">
                  <a:extLst>
                    <a:ext uri="{9D8B030D-6E8A-4147-A177-3AD203B41FA5}">
                      <a16:colId xmlns:a16="http://schemas.microsoft.com/office/drawing/2014/main" val="2286331582"/>
                    </a:ext>
                  </a:extLst>
                </a:gridCol>
                <a:gridCol w="1638075">
                  <a:extLst>
                    <a:ext uri="{9D8B030D-6E8A-4147-A177-3AD203B41FA5}">
                      <a16:colId xmlns:a16="http://schemas.microsoft.com/office/drawing/2014/main" val="1036964631"/>
                    </a:ext>
                  </a:extLst>
                </a:gridCol>
              </a:tblGrid>
              <a:tr h="276008">
                <a:tc>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PB ratio</a:t>
                      </a:r>
                    </a:p>
                  </a:txBody>
                  <a:tcPr marL="9525" marR="9525" marT="9525" marB="0" anchor="b"/>
                </a:tc>
                <a:extLst>
                  <a:ext uri="{0D108BD9-81ED-4DB2-BD59-A6C34878D82A}">
                    <a16:rowId xmlns:a16="http://schemas.microsoft.com/office/drawing/2014/main" val="1416489991"/>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Oracle Fin Serv</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8.86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11675431"/>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Infosys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4.76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7995256"/>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Persistent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04011366"/>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NIIT 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5.31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85220539"/>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L&amp;T Infotech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7.95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5798600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MphasiS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5.72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9882073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Tech Mahindra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21151955"/>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TCS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10.06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85384662"/>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HCL Tech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4.89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113565953"/>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Cyient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3.68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05310017"/>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Mindtree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5.47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16147393"/>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Tata Elxsi</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11.77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02729295"/>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Wipro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3.21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8738500"/>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Intellect Desig</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4.14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72468868"/>
                  </a:ext>
                </a:extLst>
              </a:tr>
              <a:tr h="276008">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Hexaware Tech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u="none" strike="noStrike" dirty="0">
                          <a:effectLst/>
                          <a:latin typeface="Times New Roman" panose="02020603050405020304" pitchFamily="18" charset="0"/>
                          <a:cs typeface="Times New Roman" panose="02020603050405020304" pitchFamily="18" charset="0"/>
                        </a:rPr>
                        <a:t>9.07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00152509"/>
                  </a:ext>
                </a:extLst>
              </a:tr>
              <a:tr h="276008">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Average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1" u="none" strike="noStrike" dirty="0">
                          <a:effectLst/>
                          <a:latin typeface="Times New Roman" panose="02020603050405020304" pitchFamily="18" charset="0"/>
                          <a:cs typeface="Times New Roman" panose="02020603050405020304" pitchFamily="18" charset="0"/>
                        </a:rPr>
                        <a:t>6.09</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57115999"/>
                  </a:ext>
                </a:extLst>
              </a:tr>
            </a:tbl>
          </a:graphicData>
        </a:graphic>
      </p:graphicFrame>
      <p:sp>
        <p:nvSpPr>
          <p:cNvPr id="5" name="TextBox 4">
            <a:extLst>
              <a:ext uri="{FF2B5EF4-FFF2-40B4-BE49-F238E27FC236}">
                <a16:creationId xmlns:a16="http://schemas.microsoft.com/office/drawing/2014/main" id="{D1771340-481F-4E87-BF7F-B9CE44191D61}"/>
              </a:ext>
            </a:extLst>
          </p:cNvPr>
          <p:cNvSpPr txBox="1"/>
          <p:nvPr/>
        </p:nvSpPr>
        <p:spPr>
          <a:xfrm>
            <a:off x="6811617" y="1934817"/>
            <a:ext cx="4797287" cy="369332"/>
          </a:xfrm>
          <a:prstGeom prst="rect">
            <a:avLst/>
          </a:prstGeom>
          <a:noFill/>
        </p:spPr>
        <p:txBody>
          <a:bodyPr wrap="square" rtlCol="0">
            <a:spAutoFit/>
          </a:bodyPr>
          <a:lstStyle/>
          <a:p>
            <a:r>
              <a:rPr lang="en-US" dirty="0"/>
              <a:t>Value of minority Interest=6.09*4020=24481.8 </a:t>
            </a:r>
          </a:p>
        </p:txBody>
      </p:sp>
    </p:spTree>
    <p:extLst>
      <p:ext uri="{BB962C8B-B14F-4D97-AF65-F5344CB8AC3E}">
        <p14:creationId xmlns:p14="http://schemas.microsoft.com/office/powerpoint/2010/main" val="37080841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2234-1FB9-472B-B7E0-4CC90B85E046}"/>
              </a:ext>
            </a:extLst>
          </p:cNvPr>
          <p:cNvSpPr>
            <a:spLocks noGrp="1"/>
          </p:cNvSpPr>
          <p:nvPr>
            <p:ph type="title"/>
          </p:nvPr>
        </p:nvSpPr>
        <p:spPr>
          <a:xfrm>
            <a:off x="838200" y="365125"/>
            <a:ext cx="10515600" cy="1325563"/>
          </a:xfrm>
        </p:spPr>
        <p:txBody>
          <a:bodyPr>
            <a:normAutofit/>
          </a:bodyPr>
          <a:lstStyle/>
          <a:p>
            <a:r>
              <a:rPr lang="en-US" dirty="0"/>
              <a:t>TCS (Firm value)</a:t>
            </a:r>
          </a:p>
        </p:txBody>
      </p:sp>
      <p:graphicFrame>
        <p:nvGraphicFramePr>
          <p:cNvPr id="9" name="Content Placeholder 8">
            <a:extLst>
              <a:ext uri="{FF2B5EF4-FFF2-40B4-BE49-F238E27FC236}">
                <a16:creationId xmlns:a16="http://schemas.microsoft.com/office/drawing/2014/main" id="{E999F4A6-FFEC-41DB-9310-92095CBB3496}"/>
              </a:ext>
            </a:extLst>
          </p:cNvPr>
          <p:cNvGraphicFramePr>
            <a:graphicFrameLocks noGrp="1"/>
          </p:cNvGraphicFramePr>
          <p:nvPr>
            <p:ph idx="1"/>
          </p:nvPr>
        </p:nvGraphicFramePr>
        <p:xfrm>
          <a:off x="952500" y="2077625"/>
          <a:ext cx="10287000" cy="3847338"/>
        </p:xfrm>
        <a:graphic>
          <a:graphicData uri="http://schemas.openxmlformats.org/drawingml/2006/table">
            <a:tbl>
              <a:tblPr/>
              <a:tblGrid>
                <a:gridCol w="7346499">
                  <a:extLst>
                    <a:ext uri="{9D8B030D-6E8A-4147-A177-3AD203B41FA5}">
                      <a16:colId xmlns:a16="http://schemas.microsoft.com/office/drawing/2014/main" val="3034225613"/>
                    </a:ext>
                  </a:extLst>
                </a:gridCol>
                <a:gridCol w="2940501">
                  <a:extLst>
                    <a:ext uri="{9D8B030D-6E8A-4147-A177-3AD203B41FA5}">
                      <a16:colId xmlns:a16="http://schemas.microsoft.com/office/drawing/2014/main" val="734282474"/>
                    </a:ext>
                  </a:extLst>
                </a:gridCol>
              </a:tblGrid>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Value of Operation</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Rs.5,016,098 </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3666764634"/>
                  </a:ext>
                </a:extLst>
              </a:tr>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Add Cash &amp;Short-term Inv (1.22)</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Rs.519488.2</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1772629109"/>
                  </a:ext>
                </a:extLst>
              </a:tr>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 Add Other ST Assets</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Rs.69880</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3186646525"/>
                  </a:ext>
                </a:extLst>
              </a:tr>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Add  LT Investments &amp; Receivables</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Rs.361860</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188087318"/>
                  </a:ext>
                </a:extLst>
              </a:tr>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Add Other LT Assets</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Rs.131830</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2186001428"/>
                  </a:ext>
                </a:extLst>
              </a:tr>
              <a:tr h="641223">
                <a:tc>
                  <a:txBody>
                    <a:bodyPr/>
                    <a:lstStyle/>
                    <a:p>
                      <a:pPr algn="l"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Firm value</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tc>
                  <a:txBody>
                    <a:bodyPr/>
                    <a:lstStyle/>
                    <a:p>
                      <a:pPr algn="r" fontAlgn="b">
                        <a:spcBef>
                          <a:spcPts val="0"/>
                        </a:spcBef>
                        <a:spcAft>
                          <a:spcPts val="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Rs. 6,099,157 </a:t>
                      </a:r>
                      <a:endParaRPr lang="en-US" sz="2400" b="0" i="0" u="none" strike="noStrike" dirty="0">
                        <a:effectLst/>
                        <a:latin typeface="Times New Roman" panose="02020603050405020304" pitchFamily="18" charset="0"/>
                        <a:cs typeface="Times New Roman" panose="02020603050405020304" pitchFamily="18" charset="0"/>
                      </a:endParaRPr>
                    </a:p>
                  </a:txBody>
                  <a:tcPr marL="28575" marR="28575" marT="28575" marB="0" anchor="b">
                    <a:lnL>
                      <a:noFill/>
                    </a:lnL>
                    <a:lnR>
                      <a:noFill/>
                    </a:lnR>
                    <a:lnT>
                      <a:noFill/>
                    </a:lnT>
                    <a:lnB>
                      <a:noFill/>
                    </a:lnB>
                  </a:tcPr>
                </a:tc>
                <a:extLst>
                  <a:ext uri="{0D108BD9-81ED-4DB2-BD59-A6C34878D82A}">
                    <a16:rowId xmlns:a16="http://schemas.microsoft.com/office/drawing/2014/main" val="1977702481"/>
                  </a:ext>
                </a:extLst>
              </a:tr>
            </a:tbl>
          </a:graphicData>
        </a:graphic>
      </p:graphicFrame>
    </p:spTree>
    <p:extLst>
      <p:ext uri="{BB962C8B-B14F-4D97-AF65-F5344CB8AC3E}">
        <p14:creationId xmlns:p14="http://schemas.microsoft.com/office/powerpoint/2010/main" val="11590597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78451-0FA5-4576-8EEA-41785D85820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dirty="0">
                <a:latin typeface="Times New Roman" panose="02020603050405020304" pitchFamily="18" charset="0"/>
                <a:cs typeface="Times New Roman" panose="02020603050405020304" pitchFamily="18" charset="0"/>
              </a:rPr>
              <a:t>Firm value to per share</a:t>
            </a:r>
            <a:endParaRPr lang="en-US" sz="3600" kern="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6" name="Content Placeholder 3">
            <a:extLst>
              <a:ext uri="{FF2B5EF4-FFF2-40B4-BE49-F238E27FC236}">
                <a16:creationId xmlns:a16="http://schemas.microsoft.com/office/drawing/2014/main" id="{F7C788A6-FA8B-41CA-A561-B88E836E7B82}"/>
              </a:ext>
            </a:extLst>
          </p:cNvPr>
          <p:cNvGraphicFramePr>
            <a:graphicFrameLocks noGrp="1"/>
          </p:cNvGraphicFramePr>
          <p:nvPr>
            <p:ph idx="1"/>
          </p:nvPr>
        </p:nvGraphicFramePr>
        <p:xfrm>
          <a:off x="1868807" y="1545426"/>
          <a:ext cx="8587158" cy="4947449"/>
        </p:xfrm>
        <a:graphic>
          <a:graphicData uri="http://schemas.openxmlformats.org/drawingml/2006/table">
            <a:tbl>
              <a:tblPr>
                <a:tableStyleId>{3B4B98B0-60AC-42C2-AFA5-B58CD77FA1E5}</a:tableStyleId>
              </a:tblPr>
              <a:tblGrid>
                <a:gridCol w="6118969">
                  <a:extLst>
                    <a:ext uri="{9D8B030D-6E8A-4147-A177-3AD203B41FA5}">
                      <a16:colId xmlns:a16="http://schemas.microsoft.com/office/drawing/2014/main" val="131760069"/>
                    </a:ext>
                  </a:extLst>
                </a:gridCol>
                <a:gridCol w="2468189">
                  <a:extLst>
                    <a:ext uri="{9D8B030D-6E8A-4147-A177-3AD203B41FA5}">
                      <a16:colId xmlns:a16="http://schemas.microsoft.com/office/drawing/2014/main" val="1527701036"/>
                    </a:ext>
                  </a:extLst>
                </a:gridCol>
              </a:tblGrid>
              <a:tr h="332409">
                <a:tc>
                  <a:txBody>
                    <a:bodyPr/>
                    <a:lstStyle/>
                    <a:p>
                      <a:pPr algn="l" fontAlgn="b"/>
                      <a:r>
                        <a:rPr lang="en-US" sz="2400" u="none" strike="noStrike" dirty="0">
                          <a:effectLst/>
                        </a:rPr>
                        <a:t>Firm Value</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 6,099,157 </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511539194"/>
                  </a:ext>
                </a:extLst>
              </a:tr>
              <a:tr h="332409">
                <a:tc>
                  <a:txBody>
                    <a:bodyPr/>
                    <a:lstStyle/>
                    <a:p>
                      <a:pPr algn="l" fontAlgn="b"/>
                      <a:r>
                        <a:rPr lang="en-US" sz="2400" u="none" strike="noStrike" dirty="0">
                          <a:effectLst/>
                        </a:rPr>
                        <a:t>Less</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l" fontAlgn="b"/>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954174215"/>
                  </a:ext>
                </a:extLst>
              </a:tr>
              <a:tr h="332409">
                <a:tc>
                  <a:txBody>
                    <a:bodyPr/>
                    <a:lstStyle/>
                    <a:p>
                      <a:pPr algn="l" fontAlgn="b"/>
                      <a:r>
                        <a:rPr lang="en-US" sz="2400" u="none" strike="noStrike" dirty="0">
                          <a:effectLst/>
                        </a:rPr>
                        <a:t>   ST Debt</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Rs.1930</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692670478"/>
                  </a:ext>
                </a:extLst>
              </a:tr>
              <a:tr h="332409">
                <a:tc>
                  <a:txBody>
                    <a:bodyPr/>
                    <a:lstStyle/>
                    <a:p>
                      <a:pPr algn="l" fontAlgn="b"/>
                      <a:r>
                        <a:rPr lang="en-US" sz="2400" u="none" strike="noStrike" dirty="0">
                          <a:effectLst/>
                        </a:rPr>
                        <a:t>   Other ST Liabilities</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Rs.68260</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827076146"/>
                  </a:ext>
                </a:extLst>
              </a:tr>
              <a:tr h="332409">
                <a:tc>
                  <a:txBody>
                    <a:bodyPr/>
                    <a:lstStyle/>
                    <a:p>
                      <a:pPr algn="l" fontAlgn="b"/>
                      <a:r>
                        <a:rPr lang="en-US" sz="2400" u="none" strike="noStrike" dirty="0">
                          <a:effectLst/>
                        </a:rPr>
                        <a:t>   LT Debt</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Rs.540</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3217056208"/>
                  </a:ext>
                </a:extLst>
              </a:tr>
              <a:tr h="332409">
                <a:tc>
                  <a:txBody>
                    <a:bodyPr/>
                    <a:lstStyle/>
                    <a:p>
                      <a:pPr algn="l" fontAlgn="b"/>
                      <a:r>
                        <a:rPr lang="en-US" sz="2400" u="none" strike="noStrike" dirty="0">
                          <a:effectLst/>
                        </a:rPr>
                        <a:t>   Other LT Liabilities</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Rs.28840</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340643162"/>
                  </a:ext>
                </a:extLst>
              </a:tr>
              <a:tr h="332409">
                <a:tc>
                  <a:txBody>
                    <a:bodyPr/>
                    <a:lstStyle/>
                    <a:p>
                      <a:pPr algn="l" fontAlgn="b"/>
                      <a:r>
                        <a:rPr lang="en-US" sz="2400" u="none" strike="noStrike" dirty="0">
                          <a:effectLst/>
                        </a:rPr>
                        <a:t>Total debt liabilities</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99570</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546741521"/>
                  </a:ext>
                </a:extLst>
              </a:tr>
              <a:tr h="362431">
                <a:tc>
                  <a:txBody>
                    <a:bodyPr/>
                    <a:lstStyle/>
                    <a:p>
                      <a:pPr algn="l" fontAlgn="b"/>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l" fontAlgn="b"/>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3508737776"/>
                  </a:ext>
                </a:extLst>
              </a:tr>
              <a:tr h="332409">
                <a:tc>
                  <a:txBody>
                    <a:bodyPr/>
                    <a:lstStyle/>
                    <a:p>
                      <a:pPr algn="l" fontAlgn="b"/>
                      <a:r>
                        <a:rPr lang="en-US" sz="2400" u="none" strike="noStrike" dirty="0">
                          <a:effectLst/>
                        </a:rPr>
                        <a:t>Total Equity value</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Rs.5,999,587 </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451419982"/>
                  </a:ext>
                </a:extLst>
              </a:tr>
              <a:tr h="332409">
                <a:tc>
                  <a:txBody>
                    <a:bodyPr/>
                    <a:lstStyle/>
                    <a:p>
                      <a:pPr algn="l" fontAlgn="b"/>
                      <a:r>
                        <a:rPr lang="en-US" sz="2400" u="none" strike="noStrike" dirty="0">
                          <a:effectLst/>
                        </a:rPr>
                        <a:t>Less   Minority/Non-Controlling Interest</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 24481.8</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040897089"/>
                  </a:ext>
                </a:extLst>
              </a:tr>
              <a:tr h="332409">
                <a:tc>
                  <a:txBody>
                    <a:bodyPr/>
                    <a:lstStyle/>
                    <a:p>
                      <a:pPr algn="l" fontAlgn="b"/>
                      <a:r>
                        <a:rPr lang="en-US" sz="2400" u="none" strike="noStrike" dirty="0">
                          <a:effectLst/>
                        </a:rPr>
                        <a:t>Value of Pure equity</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Rs.5,975,105 </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011297702"/>
                  </a:ext>
                </a:extLst>
              </a:tr>
              <a:tr h="332409">
                <a:tc>
                  <a:txBody>
                    <a:bodyPr/>
                    <a:lstStyle/>
                    <a:p>
                      <a:pPr algn="l" fontAlgn="b"/>
                      <a:r>
                        <a:rPr lang="en-US" sz="2400" u="none" strike="noStrike" dirty="0">
                          <a:effectLst/>
                        </a:rPr>
                        <a:t>Basic Weighted Avg Shares</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Rs.3828.6</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2281879806"/>
                  </a:ext>
                </a:extLst>
              </a:tr>
              <a:tr h="332409">
                <a:tc>
                  <a:txBody>
                    <a:bodyPr/>
                    <a:lstStyle/>
                    <a:p>
                      <a:pPr algn="l" fontAlgn="b"/>
                      <a:r>
                        <a:rPr lang="en-US" sz="2400" u="none" strike="noStrike" dirty="0">
                          <a:effectLst/>
                        </a:rPr>
                        <a:t>Value per share</a:t>
                      </a:r>
                      <a:endParaRPr lang="en-US" sz="2400" b="0" i="0" u="none" strike="noStrike" dirty="0">
                        <a:solidFill>
                          <a:srgbClr val="000000"/>
                        </a:solidFill>
                        <a:effectLst/>
                        <a:latin typeface="Calibri" panose="020F0502020204030204" pitchFamily="34" charset="0"/>
                      </a:endParaRPr>
                    </a:p>
                  </a:txBody>
                  <a:tcPr marL="14813" marR="14813" marT="14813" marB="0" anchor="b"/>
                </a:tc>
                <a:tc>
                  <a:txBody>
                    <a:bodyPr/>
                    <a:lstStyle/>
                    <a:p>
                      <a:pPr algn="r" fontAlgn="b"/>
                      <a:r>
                        <a:rPr lang="en-US" sz="2400" u="none" strike="noStrike" dirty="0">
                          <a:effectLst/>
                        </a:rPr>
                        <a:t>Rs.1,560.66 </a:t>
                      </a:r>
                      <a:endParaRPr lang="en-US" sz="2400" b="0" i="0" u="none" strike="noStrike" dirty="0">
                        <a:solidFill>
                          <a:srgbClr val="000000"/>
                        </a:solidFill>
                        <a:effectLst/>
                        <a:latin typeface="Calibri" panose="020F0502020204030204" pitchFamily="34" charset="0"/>
                      </a:endParaRPr>
                    </a:p>
                  </a:txBody>
                  <a:tcPr marL="14813" marR="14813" marT="14813" marB="0" anchor="b"/>
                </a:tc>
                <a:extLst>
                  <a:ext uri="{0D108BD9-81ED-4DB2-BD59-A6C34878D82A}">
                    <a16:rowId xmlns:a16="http://schemas.microsoft.com/office/drawing/2014/main" val="4025154041"/>
                  </a:ext>
                </a:extLst>
              </a:tr>
            </a:tbl>
          </a:graphicData>
        </a:graphic>
      </p:graphicFrame>
    </p:spTree>
    <p:extLst>
      <p:ext uri="{BB962C8B-B14F-4D97-AF65-F5344CB8AC3E}">
        <p14:creationId xmlns:p14="http://schemas.microsoft.com/office/powerpoint/2010/main" val="27296015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8D0C-5473-4070-87D6-408F422CAD9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a:solidFill>
                  <a:schemeClr val="tx1"/>
                </a:solidFill>
                <a:latin typeface="+mj-lt"/>
                <a:ea typeface="+mj-ea"/>
                <a:cs typeface="+mj-cs"/>
              </a:rPr>
              <a:t>Sensitivity analysis </a:t>
            </a:r>
          </a:p>
        </p:txBody>
      </p:sp>
      <p:graphicFrame>
        <p:nvGraphicFramePr>
          <p:cNvPr id="5" name="Content Placeholder 4">
            <a:extLst>
              <a:ext uri="{FF2B5EF4-FFF2-40B4-BE49-F238E27FC236}">
                <a16:creationId xmlns:a16="http://schemas.microsoft.com/office/drawing/2014/main" id="{D6C893EE-B11C-4370-996D-0B823AFBE734}"/>
              </a:ext>
            </a:extLst>
          </p:cNvPr>
          <p:cNvGraphicFramePr>
            <a:graphicFrameLocks noGrp="1"/>
          </p:cNvGraphicFramePr>
          <p:nvPr>
            <p:ph idx="1"/>
          </p:nvPr>
        </p:nvGraphicFramePr>
        <p:xfrm>
          <a:off x="1355804" y="1785870"/>
          <a:ext cx="9470872" cy="4403777"/>
        </p:xfrm>
        <a:graphic>
          <a:graphicData uri="http://schemas.openxmlformats.org/drawingml/2006/table">
            <a:tbl>
              <a:tblPr/>
              <a:tblGrid>
                <a:gridCol w="1533403">
                  <a:extLst>
                    <a:ext uri="{9D8B030D-6E8A-4147-A177-3AD203B41FA5}">
                      <a16:colId xmlns:a16="http://schemas.microsoft.com/office/drawing/2014/main" val="665454599"/>
                    </a:ext>
                  </a:extLst>
                </a:gridCol>
                <a:gridCol w="1423350">
                  <a:extLst>
                    <a:ext uri="{9D8B030D-6E8A-4147-A177-3AD203B41FA5}">
                      <a16:colId xmlns:a16="http://schemas.microsoft.com/office/drawing/2014/main" val="1614868815"/>
                    </a:ext>
                  </a:extLst>
                </a:gridCol>
                <a:gridCol w="1423350">
                  <a:extLst>
                    <a:ext uri="{9D8B030D-6E8A-4147-A177-3AD203B41FA5}">
                      <a16:colId xmlns:a16="http://schemas.microsoft.com/office/drawing/2014/main" val="3618667285"/>
                    </a:ext>
                  </a:extLst>
                </a:gridCol>
                <a:gridCol w="1307167">
                  <a:extLst>
                    <a:ext uri="{9D8B030D-6E8A-4147-A177-3AD203B41FA5}">
                      <a16:colId xmlns:a16="http://schemas.microsoft.com/office/drawing/2014/main" val="1361557401"/>
                    </a:ext>
                  </a:extLst>
                </a:gridCol>
                <a:gridCol w="1228367">
                  <a:extLst>
                    <a:ext uri="{9D8B030D-6E8A-4147-A177-3AD203B41FA5}">
                      <a16:colId xmlns:a16="http://schemas.microsoft.com/office/drawing/2014/main" val="3365118227"/>
                    </a:ext>
                  </a:extLst>
                </a:gridCol>
                <a:gridCol w="1228367">
                  <a:extLst>
                    <a:ext uri="{9D8B030D-6E8A-4147-A177-3AD203B41FA5}">
                      <a16:colId xmlns:a16="http://schemas.microsoft.com/office/drawing/2014/main" val="1979770564"/>
                    </a:ext>
                  </a:extLst>
                </a:gridCol>
                <a:gridCol w="1326868">
                  <a:extLst>
                    <a:ext uri="{9D8B030D-6E8A-4147-A177-3AD203B41FA5}">
                      <a16:colId xmlns:a16="http://schemas.microsoft.com/office/drawing/2014/main" val="3926915972"/>
                    </a:ext>
                  </a:extLst>
                </a:gridCol>
              </a:tblGrid>
              <a:tr h="449739">
                <a:tc>
                  <a:txBody>
                    <a:bodyPr/>
                    <a:lstStyle/>
                    <a:p>
                      <a:pPr algn="l" fontAlgn="b">
                        <a:spcBef>
                          <a:spcPts val="0"/>
                        </a:spcBef>
                        <a:spcAft>
                          <a:spcPts val="0"/>
                        </a:spcAft>
                      </a:pPr>
                      <a:endParaRPr lang="en-US" sz="3200" b="0" i="0" u="none" strike="noStrike" dirty="0">
                        <a:effectLst/>
                        <a:latin typeface="Arial" panose="020B0604020202020204" pitchFamily="34" charset="0"/>
                      </a:endParaRPr>
                    </a:p>
                  </a:txBody>
                  <a:tcPr marL="14489" marR="14489" marT="14489" marB="0" anchor="b">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b">
                        <a:spcBef>
                          <a:spcPts val="0"/>
                        </a:spcBef>
                        <a:spcAft>
                          <a:spcPts val="0"/>
                        </a:spcAft>
                      </a:pPr>
                      <a:r>
                        <a:rPr lang="en-US" sz="2000" b="0" i="0" u="none" strike="noStrike" dirty="0">
                          <a:solidFill>
                            <a:srgbClr val="000000"/>
                          </a:solidFill>
                          <a:effectLst/>
                          <a:latin typeface="Calibri" panose="020F0502020204030204" pitchFamily="34" charset="0"/>
                        </a:rPr>
                        <a:t>Terminal Growth</a:t>
                      </a:r>
                      <a:endParaRPr lang="en-US" sz="3200" b="0" i="0" u="none" strike="noStrike" dirty="0">
                        <a:effectLst/>
                        <a:latin typeface="Arial" panose="020B0604020202020204" pitchFamily="34" charset="0"/>
                      </a:endParaRPr>
                    </a:p>
                  </a:txBody>
                  <a:tcPr marL="139094" marR="139094" marT="69547" marB="69547">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0544418"/>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$1,560.66 </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5671505"/>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1253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1358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1519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1798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2398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4617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77545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1266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1377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1547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1841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2474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4816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2125764"/>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1394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1572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1880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2543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4996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343638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1288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1409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1595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2606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5161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9524102"/>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1298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1616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1948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2664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5312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370515"/>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1307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1436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1635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1978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2717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5451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866374"/>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1315</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1448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1653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2006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2766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5579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845963"/>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1323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1459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1669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2032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2811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5698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2436498"/>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1470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1684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2056</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2854</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5809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8451916"/>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1337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1479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1699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2078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2893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5911</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3252309"/>
                  </a:ext>
                </a:extLst>
              </a:tr>
              <a:tr h="325134">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1343</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1488</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1712</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2099</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2930</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2000" b="0" i="0" u="none" strike="noStrike" dirty="0">
                          <a:solidFill>
                            <a:srgbClr val="000000"/>
                          </a:solidFill>
                          <a:effectLst/>
                          <a:latin typeface="Calibri" panose="020F0502020204030204" pitchFamily="34" charset="0"/>
                        </a:rPr>
                        <a:t>6007</a:t>
                      </a:r>
                      <a:endParaRPr lang="en-US" sz="3200" b="0" i="0" u="none" strike="noStrike" dirty="0">
                        <a:effectLst/>
                        <a:latin typeface="Arial" panose="020B0604020202020204" pitchFamily="34" charset="0"/>
                      </a:endParaRPr>
                    </a:p>
                  </a:txBody>
                  <a:tcPr marL="14489" marR="14489" marT="144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9218818"/>
                  </a:ext>
                </a:extLst>
              </a:tr>
            </a:tbl>
          </a:graphicData>
        </a:graphic>
      </p:graphicFrame>
      <p:sp>
        <p:nvSpPr>
          <p:cNvPr id="7" name="TextBox 6">
            <a:extLst>
              <a:ext uri="{FF2B5EF4-FFF2-40B4-BE49-F238E27FC236}">
                <a16:creationId xmlns:a16="http://schemas.microsoft.com/office/drawing/2014/main" id="{56119C1B-3424-45DE-8FC7-3238DF50CEE7}"/>
              </a:ext>
            </a:extLst>
          </p:cNvPr>
          <p:cNvSpPr txBox="1"/>
          <p:nvPr/>
        </p:nvSpPr>
        <p:spPr>
          <a:xfrm>
            <a:off x="458472" y="2941982"/>
            <a:ext cx="897332"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ROIC</a:t>
            </a:r>
          </a:p>
        </p:txBody>
      </p:sp>
    </p:spTree>
    <p:extLst>
      <p:ext uri="{BB962C8B-B14F-4D97-AF65-F5344CB8AC3E}">
        <p14:creationId xmlns:p14="http://schemas.microsoft.com/office/powerpoint/2010/main" val="21085258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35A6-5FCE-467C-9336-9570F420FD7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Closing DCF: Value=Story</a:t>
            </a:r>
          </a:p>
        </p:txBody>
      </p:sp>
      <p:sp>
        <p:nvSpPr>
          <p:cNvPr id="3" name="Content Placeholder 2">
            <a:extLst>
              <a:ext uri="{FF2B5EF4-FFF2-40B4-BE49-F238E27FC236}">
                <a16:creationId xmlns:a16="http://schemas.microsoft.com/office/drawing/2014/main" id="{DA15E8D2-A547-4AD1-813B-3E25D8254179}"/>
              </a:ext>
            </a:extLst>
          </p:cNvPr>
          <p:cNvSpPr>
            <a:spLocks noGrp="1"/>
          </p:cNvSpPr>
          <p:nvPr>
            <p:ph idx="1"/>
          </p:nvPr>
        </p:nvSpPr>
        <p:spPr>
          <a:xfrm>
            <a:off x="838200" y="1825624"/>
            <a:ext cx="10515600" cy="4893227"/>
          </a:xfrm>
        </p:spPr>
        <p:txBody>
          <a:bodyPr>
            <a:normAutofit/>
          </a:bodyPr>
          <a:lstStyle/>
          <a:p>
            <a:pPr algn="just"/>
            <a:r>
              <a:rPr lang="en-US" sz="2400" dirty="0"/>
              <a:t>Let’s assume that you are looking at the valuation of a firm, where the analyst has estimated a CAGR of 50% for the next ten years, an operating margin of 20% in year 10 (twice the industry average), a low reinvestments (given growth), and cost of capital of 10% in year 10 (below the market average). On each of the following dimension, what is your implicit story:</a:t>
            </a:r>
          </a:p>
          <a:p>
            <a:pPr lvl="1" algn="just"/>
            <a:r>
              <a:rPr lang="en-US" dirty="0"/>
              <a:t>Company size: Small or Large</a:t>
            </a:r>
          </a:p>
          <a:p>
            <a:pPr lvl="1" algn="just"/>
            <a:r>
              <a:rPr lang="en-US" dirty="0"/>
              <a:t>Total market: Stable or Growing</a:t>
            </a:r>
          </a:p>
          <a:p>
            <a:pPr lvl="1" algn="just"/>
            <a:r>
              <a:rPr lang="en-US" dirty="0"/>
              <a:t>Competitive advantages: Strong or Weak</a:t>
            </a:r>
          </a:p>
          <a:p>
            <a:pPr lvl="1" algn="just"/>
            <a:r>
              <a:rPr lang="en-US" dirty="0"/>
              <a:t>Capital Intensity of business: Low or high </a:t>
            </a:r>
          </a:p>
          <a:p>
            <a:pPr lvl="1" algn="just"/>
            <a:r>
              <a:rPr lang="en-US" dirty="0"/>
              <a:t>Nature of product/Service: Discretionary or Non-discretionary.</a:t>
            </a:r>
          </a:p>
        </p:txBody>
      </p:sp>
    </p:spTree>
    <p:extLst>
      <p:ext uri="{BB962C8B-B14F-4D97-AF65-F5344CB8AC3E}">
        <p14:creationId xmlns:p14="http://schemas.microsoft.com/office/powerpoint/2010/main" val="19305448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BB751-47A7-4059-900E-C45102FFC42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Story changes?</a:t>
            </a:r>
          </a:p>
        </p:txBody>
      </p:sp>
      <p:sp>
        <p:nvSpPr>
          <p:cNvPr id="3" name="Content Placeholder 2">
            <a:extLst>
              <a:ext uri="{FF2B5EF4-FFF2-40B4-BE49-F238E27FC236}">
                <a16:creationId xmlns:a16="http://schemas.microsoft.com/office/drawing/2014/main" id="{6AD758A7-A20D-49C9-8357-7C26436FE737}"/>
              </a:ext>
            </a:extLst>
          </p:cNvPr>
          <p:cNvSpPr>
            <a:spLocks noGrp="1"/>
          </p:cNvSpPr>
          <p:nvPr>
            <p:ph idx="1"/>
          </p:nvPr>
        </p:nvSpPr>
        <p:spPr>
          <a:xfrm>
            <a:off x="516835" y="1825625"/>
            <a:ext cx="11251095" cy="4351338"/>
          </a:xfrm>
        </p:spPr>
        <p:txBody>
          <a:bodyPr/>
          <a:lstStyle/>
          <a:p>
            <a:r>
              <a:rPr lang="en-US" dirty="0"/>
              <a:t>Every valuation has an implicit story in it. What might cause this story to change?</a:t>
            </a:r>
          </a:p>
          <a:p>
            <a:pPr lvl="1"/>
            <a:r>
              <a:rPr lang="en-US" dirty="0"/>
              <a:t>Earning reports from the firm.</a:t>
            </a:r>
          </a:p>
          <a:p>
            <a:pPr lvl="1"/>
            <a:r>
              <a:rPr lang="en-US" dirty="0"/>
              <a:t>Macroeconomic changes (interest rates, inflation etc.)</a:t>
            </a:r>
          </a:p>
          <a:p>
            <a:pPr lvl="1"/>
            <a:r>
              <a:rPr lang="en-US" dirty="0"/>
              <a:t>Regulatory changes </a:t>
            </a:r>
          </a:p>
          <a:p>
            <a:pPr lvl="1"/>
            <a:r>
              <a:rPr lang="en-US" dirty="0"/>
              <a:t>Earnings reports from other firms</a:t>
            </a:r>
          </a:p>
          <a:p>
            <a:pPr lvl="1"/>
            <a:r>
              <a:rPr lang="en-US" dirty="0"/>
              <a:t>All of above</a:t>
            </a:r>
          </a:p>
          <a:p>
            <a:pPr lvl="1"/>
            <a:r>
              <a:rPr lang="en-US" dirty="0"/>
              <a:t>None of the above. A good story should be timeless. </a:t>
            </a:r>
          </a:p>
        </p:txBody>
      </p:sp>
    </p:spTree>
    <p:extLst>
      <p:ext uri="{BB962C8B-B14F-4D97-AF65-F5344CB8AC3E}">
        <p14:creationId xmlns:p14="http://schemas.microsoft.com/office/powerpoint/2010/main" val="3280142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2956A-CC85-4566-81B6-6A6E332D03D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Life Cycle, stores, and numbers</a:t>
            </a:r>
          </a:p>
        </p:txBody>
      </p:sp>
      <p:sp>
        <p:nvSpPr>
          <p:cNvPr id="3" name="Content Placeholder 2">
            <a:extLst>
              <a:ext uri="{FF2B5EF4-FFF2-40B4-BE49-F238E27FC236}">
                <a16:creationId xmlns:a16="http://schemas.microsoft.com/office/drawing/2014/main" id="{6EDEFCD5-086C-488C-B2E6-8A16826F549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Valuation is a combination of a story with numbers. As companies move through the life cycle from young start-up to declining firms, which of the following statements would you agree with about the mix of stories and numbers?</a:t>
            </a:r>
          </a:p>
          <a:p>
            <a:pPr lvl="1"/>
            <a:r>
              <a:rPr lang="en-US" dirty="0">
                <a:latin typeface="Times New Roman" panose="02020603050405020304" pitchFamily="18" charset="0"/>
                <a:cs typeface="Times New Roman" panose="02020603050405020304" pitchFamily="18" charset="0"/>
              </a:rPr>
              <a:t>The mix should not change as companies age.</a:t>
            </a:r>
          </a:p>
          <a:p>
            <a:pPr lvl="1"/>
            <a:r>
              <a:rPr lang="en-US" dirty="0">
                <a:latin typeface="Times New Roman" panose="02020603050405020304" pitchFamily="18" charset="0"/>
                <a:cs typeface="Times New Roman" panose="02020603050405020304" pitchFamily="18" charset="0"/>
              </a:rPr>
              <a:t>The number are more important for young firms and stories for older firms.</a:t>
            </a:r>
          </a:p>
          <a:p>
            <a:pPr lvl="1"/>
            <a:r>
              <a:rPr lang="en-US" dirty="0">
                <a:latin typeface="Times New Roman" panose="02020603050405020304" pitchFamily="18" charset="0"/>
                <a:cs typeface="Times New Roman" panose="02020603050405020304" pitchFamily="18" charset="0"/>
              </a:rPr>
              <a:t>The stories are more important for young firms and numbers for older firms.</a:t>
            </a:r>
          </a:p>
        </p:txBody>
      </p:sp>
    </p:spTree>
    <p:extLst>
      <p:ext uri="{BB962C8B-B14F-4D97-AF65-F5344CB8AC3E}">
        <p14:creationId xmlns:p14="http://schemas.microsoft.com/office/powerpoint/2010/main" val="4170550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91E11-32D9-4D96-A86E-501DA7E19F99}"/>
              </a:ext>
            </a:extLst>
          </p:cNvPr>
          <p:cNvSpPr>
            <a:spLocks noGrp="1"/>
          </p:cNvSpPr>
          <p:nvPr>
            <p:ph type="ctrTitle"/>
          </p:nvPr>
        </p:nvSpPr>
        <p:spPr/>
        <p:txBody>
          <a:bodyPr>
            <a:normAutofit/>
          </a:bodyPr>
          <a:lstStyle/>
          <a:p>
            <a:r>
              <a:rPr lang="en-US" sz="3200" dirty="0"/>
              <a:t>Pricing (relative valuation) of assets</a:t>
            </a:r>
          </a:p>
        </p:txBody>
      </p:sp>
      <p:sp>
        <p:nvSpPr>
          <p:cNvPr id="3" name="Subtitle 2">
            <a:extLst>
              <a:ext uri="{FF2B5EF4-FFF2-40B4-BE49-F238E27FC236}">
                <a16:creationId xmlns:a16="http://schemas.microsoft.com/office/drawing/2014/main" id="{239A2863-45B6-422D-BC58-7E17147697C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891066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737B-A1D6-46EC-BBFC-0F6AC944CDD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relative valuation?</a:t>
            </a:r>
          </a:p>
        </p:txBody>
      </p:sp>
      <p:sp>
        <p:nvSpPr>
          <p:cNvPr id="3" name="Content Placeholder 2">
            <a:extLst>
              <a:ext uri="{FF2B5EF4-FFF2-40B4-BE49-F238E27FC236}">
                <a16:creationId xmlns:a16="http://schemas.microsoft.com/office/drawing/2014/main" id="{BDE43B0D-5949-4A7C-93C3-56881BF3EF43}"/>
              </a:ext>
            </a:extLst>
          </p:cNvPr>
          <p:cNvSpPr>
            <a:spLocks noGrp="1"/>
          </p:cNvSpPr>
          <p:nvPr>
            <p:ph idx="1"/>
          </p:nvPr>
        </p:nvSpPr>
        <p:spPr/>
        <p:txBody>
          <a:bodyPr>
            <a:normAutofit/>
          </a:bodyPr>
          <a:lstStyle/>
          <a:p>
            <a:pPr algn="just"/>
            <a:r>
              <a:rPr lang="en-US" sz="2400" dirty="0"/>
              <a:t>I purchased a land near to IIM Raipur, paid Rs. 10,000,00 for 1000 sqrt ft land. Now, you want to buy 2000 sqrt ft land, how much would you pay?</a:t>
            </a:r>
          </a:p>
          <a:p>
            <a:pPr algn="just"/>
            <a:r>
              <a:rPr lang="en-US" sz="2400" dirty="0"/>
              <a:t>It is easy to convey. It is easy to sell pricing than valuation.</a:t>
            </a:r>
          </a:p>
          <a:p>
            <a:pPr algn="just"/>
            <a:r>
              <a:rPr lang="en-US" sz="2400" dirty="0"/>
              <a:t>If you are wrong with relative valuation, there are others to be wrong along with you but, in DCF, you are alone.</a:t>
            </a:r>
          </a:p>
          <a:p>
            <a:pPr algn="just"/>
            <a:r>
              <a:rPr lang="en-US" sz="2400" dirty="0"/>
              <a:t>Most of times, portfolio managers’ performance is evaluated based on relative basis. </a:t>
            </a:r>
          </a:p>
        </p:txBody>
      </p:sp>
    </p:spTree>
    <p:extLst>
      <p:ext uri="{BB962C8B-B14F-4D97-AF65-F5344CB8AC3E}">
        <p14:creationId xmlns:p14="http://schemas.microsoft.com/office/powerpoint/2010/main" val="28870935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C2B7-5336-4B50-9121-BCC9D9CA6601}"/>
              </a:ext>
            </a:extLst>
          </p:cNvPr>
          <p:cNvSpPr>
            <a:spLocks noGrp="1"/>
          </p:cNvSpPr>
          <p:nvPr>
            <p:ph type="title"/>
          </p:nvPr>
        </p:nvSpPr>
        <p:spPr/>
        <p:txBody>
          <a:bodyPr/>
          <a:lstStyle/>
          <a:p>
            <a:r>
              <a:rPr lang="en-US" dirty="0"/>
              <a:t>Information requirements</a:t>
            </a:r>
          </a:p>
        </p:txBody>
      </p:sp>
      <p:sp>
        <p:nvSpPr>
          <p:cNvPr id="3" name="Content Placeholder 2">
            <a:extLst>
              <a:ext uri="{FF2B5EF4-FFF2-40B4-BE49-F238E27FC236}">
                <a16:creationId xmlns:a16="http://schemas.microsoft.com/office/drawing/2014/main" id="{5FDE9621-26F6-4053-AE43-4617DF0C60E9}"/>
              </a:ext>
            </a:extLst>
          </p:cNvPr>
          <p:cNvSpPr>
            <a:spLocks noGrp="1"/>
          </p:cNvSpPr>
          <p:nvPr>
            <p:ph idx="1"/>
          </p:nvPr>
        </p:nvSpPr>
        <p:spPr/>
        <p:txBody>
          <a:bodyPr>
            <a:normAutofit/>
          </a:bodyPr>
          <a:lstStyle/>
          <a:p>
            <a:pPr algn="just"/>
            <a:r>
              <a:rPr lang="en-US" sz="2400" dirty="0"/>
              <a:t>Mostly analysts claim that they do not prefer to use DCF valuation because it requires too many assumptions (about cashflows, growth, risk). They argue that it is far simpler to use a multiple (EV/EBITDA, PE ratio, etc.), obtained by looking at other firms in the sector, to estimate value. Are they right?</a:t>
            </a:r>
          </a:p>
        </p:txBody>
      </p:sp>
    </p:spTree>
    <p:extLst>
      <p:ext uri="{BB962C8B-B14F-4D97-AF65-F5344CB8AC3E}">
        <p14:creationId xmlns:p14="http://schemas.microsoft.com/office/powerpoint/2010/main" val="25587836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AAE88-636C-414C-9C5E-A6B9E9EDEA5F}"/>
              </a:ext>
            </a:extLst>
          </p:cNvPr>
          <p:cNvSpPr>
            <a:spLocks noGrp="1"/>
          </p:cNvSpPr>
          <p:nvPr>
            <p:ph type="title"/>
          </p:nvPr>
        </p:nvSpPr>
        <p:spPr/>
        <p:txBody>
          <a:bodyPr>
            <a:normAutofit/>
          </a:bodyPr>
          <a:lstStyle/>
          <a:p>
            <a:r>
              <a:rPr lang="en-US" sz="3600" dirty="0"/>
              <a:t>The essence of relative valuation</a:t>
            </a:r>
          </a:p>
        </p:txBody>
      </p:sp>
      <p:sp>
        <p:nvSpPr>
          <p:cNvPr id="3" name="Content Placeholder 2">
            <a:extLst>
              <a:ext uri="{FF2B5EF4-FFF2-40B4-BE49-F238E27FC236}">
                <a16:creationId xmlns:a16="http://schemas.microsoft.com/office/drawing/2014/main" id="{B764A0FE-73CD-4E58-8F60-64AD70536874}"/>
              </a:ext>
            </a:extLst>
          </p:cNvPr>
          <p:cNvSpPr>
            <a:spLocks noGrp="1"/>
          </p:cNvSpPr>
          <p:nvPr>
            <p:ph idx="1"/>
          </p:nvPr>
        </p:nvSpPr>
        <p:spPr>
          <a:xfrm>
            <a:off x="838200" y="1444488"/>
            <a:ext cx="10515600" cy="5413512"/>
          </a:xfrm>
        </p:spPr>
        <p:txBody>
          <a:bodyPr>
            <a:normAutofit/>
          </a:bodyPr>
          <a:lstStyle/>
          <a:p>
            <a:pPr algn="just"/>
            <a:r>
              <a:rPr lang="en-US" sz="2400" dirty="0"/>
              <a:t>In DCF, the objective is to find the value of assets, given their cash flows, growth, and risk characteristics.</a:t>
            </a:r>
          </a:p>
          <a:p>
            <a:pPr algn="just"/>
            <a:r>
              <a:rPr lang="en-US" sz="2400" dirty="0"/>
              <a:t>In relative valuation, the objective is to price assets based on how similar assets are currently priced in the market. Therefore, the relative valuation is much more likely to reflect the current mood of the market.</a:t>
            </a:r>
          </a:p>
          <a:p>
            <a:pPr algn="just"/>
            <a:r>
              <a:rPr lang="en-US" sz="2400" dirty="0"/>
              <a:t>To do relative valuation then, </a:t>
            </a:r>
          </a:p>
          <a:p>
            <a:pPr lvl="1" algn="just"/>
            <a:r>
              <a:rPr lang="en-US" dirty="0"/>
              <a:t>Convert market values into standardized value, since the absolutes prices cannot be compared. This process of standardizing creates price multiples.</a:t>
            </a:r>
          </a:p>
          <a:p>
            <a:pPr lvl="1" algn="just"/>
            <a:r>
              <a:rPr lang="en-US" dirty="0"/>
              <a:t>Compare the standardized value or multiple for assets being analyzed to the standardized value for comparable asset, controlling for any differences between firms that might affect the multiple, to judge whether the asset in under or over valued.  </a:t>
            </a:r>
          </a:p>
          <a:p>
            <a:pPr marL="457200" lvl="1" indent="0">
              <a:buNone/>
            </a:pPr>
            <a:r>
              <a:rPr lang="en-US" dirty="0"/>
              <a:t> </a:t>
            </a:r>
          </a:p>
        </p:txBody>
      </p:sp>
    </p:spTree>
    <p:extLst>
      <p:ext uri="{BB962C8B-B14F-4D97-AF65-F5344CB8AC3E}">
        <p14:creationId xmlns:p14="http://schemas.microsoft.com/office/powerpoint/2010/main" val="21288489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A373-BFA3-4FFA-A825-0987BF6A2875}"/>
              </a:ext>
            </a:extLst>
          </p:cNvPr>
          <p:cNvSpPr>
            <a:spLocks noGrp="1"/>
          </p:cNvSpPr>
          <p:nvPr>
            <p:ph type="title"/>
          </p:nvPr>
        </p:nvSpPr>
        <p:spPr>
          <a:xfrm>
            <a:off x="347870" y="351872"/>
            <a:ext cx="10515600" cy="1325563"/>
          </a:xfrm>
        </p:spPr>
        <p:txBody>
          <a:bodyPr>
            <a:normAutofit/>
          </a:bodyPr>
          <a:lstStyle/>
          <a:p>
            <a:r>
              <a:rPr lang="en-US" sz="3600" dirty="0"/>
              <a:t>Basic steps to using multiples</a:t>
            </a:r>
          </a:p>
        </p:txBody>
      </p:sp>
      <p:sp>
        <p:nvSpPr>
          <p:cNvPr id="4" name="Rectangle: Rounded Corners 3">
            <a:extLst>
              <a:ext uri="{FF2B5EF4-FFF2-40B4-BE49-F238E27FC236}">
                <a16:creationId xmlns:a16="http://schemas.microsoft.com/office/drawing/2014/main" id="{E9E988FD-A35A-4A06-9500-02909A70BC6F}"/>
              </a:ext>
            </a:extLst>
          </p:cNvPr>
          <p:cNvSpPr/>
          <p:nvPr/>
        </p:nvSpPr>
        <p:spPr>
          <a:xfrm>
            <a:off x="1022904" y="1677435"/>
            <a:ext cx="2186608"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Market value of equity</a:t>
            </a:r>
          </a:p>
        </p:txBody>
      </p:sp>
      <p:sp>
        <p:nvSpPr>
          <p:cNvPr id="5" name="Rectangle: Rounded Corners 4">
            <a:extLst>
              <a:ext uri="{FF2B5EF4-FFF2-40B4-BE49-F238E27FC236}">
                <a16:creationId xmlns:a16="http://schemas.microsoft.com/office/drawing/2014/main" id="{99220981-260C-4EB6-AB2A-8D48060D159C}"/>
              </a:ext>
            </a:extLst>
          </p:cNvPr>
          <p:cNvSpPr/>
          <p:nvPr/>
        </p:nvSpPr>
        <p:spPr>
          <a:xfrm>
            <a:off x="3909392" y="1712167"/>
            <a:ext cx="2186608"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Market value of Firm=Debt + equity</a:t>
            </a:r>
          </a:p>
        </p:txBody>
      </p:sp>
      <p:sp>
        <p:nvSpPr>
          <p:cNvPr id="6" name="Rectangle: Rounded Corners 5">
            <a:extLst>
              <a:ext uri="{FF2B5EF4-FFF2-40B4-BE49-F238E27FC236}">
                <a16:creationId xmlns:a16="http://schemas.microsoft.com/office/drawing/2014/main" id="{A06D78A3-4CB1-4CEC-B4A3-98E4FEDBE414}"/>
              </a:ext>
            </a:extLst>
          </p:cNvPr>
          <p:cNvSpPr/>
          <p:nvPr/>
        </p:nvSpPr>
        <p:spPr>
          <a:xfrm>
            <a:off x="7415419" y="1677435"/>
            <a:ext cx="4147931"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Market value of operating assets (EV)=Debt + Equity-Cash</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4C57FF1-8C93-4B1B-9F6A-0D0675EEBD48}"/>
                  </a:ext>
                </a:extLst>
              </p:cNvPr>
              <p:cNvSpPr txBox="1"/>
              <p:nvPr/>
            </p:nvSpPr>
            <p:spPr>
              <a:xfrm>
                <a:off x="1022904" y="3109457"/>
                <a:ext cx="10267948" cy="64017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𝑀𝑢𝑙𝑡𝑖𝑝𝑙𝑒</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𝑁𝑢𝑚𝑒𝑟𝑎𝑡𝑜𝑟</m:t>
                          </m:r>
                          <m:r>
                            <a:rPr lang="en-US" sz="2000" b="0" i="1" smtClean="0">
                              <a:latin typeface="Cambria Math" panose="02040503050406030204" pitchFamily="18" charset="0"/>
                            </a:rPr>
                            <m:t>=</m:t>
                          </m:r>
                          <m:r>
                            <a:rPr lang="en-US" sz="2000" b="0" i="1" smtClean="0">
                              <a:latin typeface="Cambria Math" panose="02040503050406030204" pitchFamily="18" charset="0"/>
                            </a:rPr>
                            <m:t>𝑊h𝑎𝑡</m:t>
                          </m:r>
                          <m:r>
                            <a:rPr lang="en-US" sz="2000" b="0" i="1" smtClean="0">
                              <a:latin typeface="Cambria Math" panose="02040503050406030204" pitchFamily="18" charset="0"/>
                            </a:rPr>
                            <m:t> </m:t>
                          </m:r>
                          <m:r>
                            <a:rPr lang="en-US" sz="2000" b="0" i="1" smtClean="0">
                              <a:latin typeface="Cambria Math" panose="02040503050406030204" pitchFamily="18" charset="0"/>
                            </a:rPr>
                            <m:t>𝑦𝑜𝑢</m:t>
                          </m:r>
                          <m:r>
                            <a:rPr lang="en-US" sz="2000" b="0" i="1" smtClean="0">
                              <a:latin typeface="Cambria Math" panose="02040503050406030204" pitchFamily="18" charset="0"/>
                            </a:rPr>
                            <m:t> </m:t>
                          </m:r>
                          <m:r>
                            <a:rPr lang="en-US" sz="2000" b="0" i="1" smtClean="0">
                              <a:latin typeface="Cambria Math" panose="02040503050406030204" pitchFamily="18" charset="0"/>
                            </a:rPr>
                            <m:t>𝑎𝑟𝑒</m:t>
                          </m:r>
                          <m:r>
                            <a:rPr lang="en-US" sz="2000" b="0" i="1" smtClean="0">
                              <a:latin typeface="Cambria Math" panose="02040503050406030204" pitchFamily="18" charset="0"/>
                            </a:rPr>
                            <m:t> </m:t>
                          </m:r>
                          <m:r>
                            <a:rPr lang="en-US" sz="2000" b="0" i="1" smtClean="0">
                              <a:latin typeface="Cambria Math" panose="02040503050406030204" pitchFamily="18" charset="0"/>
                            </a:rPr>
                            <m:t>𝑝𝑎𝑦𝑖𝑛𝑔</m:t>
                          </m:r>
                          <m:r>
                            <a:rPr lang="en-US" sz="2000" b="0" i="1" smtClean="0">
                              <a:latin typeface="Cambria Math" panose="02040503050406030204" pitchFamily="18" charset="0"/>
                            </a:rPr>
                            <m:t> </m:t>
                          </m:r>
                          <m:r>
                            <a:rPr lang="en-US" sz="2000" b="0" i="1" smtClean="0">
                              <a:latin typeface="Cambria Math" panose="02040503050406030204" pitchFamily="18" charset="0"/>
                            </a:rPr>
                            <m:t>𝑓𝑜𝑟</m:t>
                          </m:r>
                          <m:r>
                            <a:rPr lang="en-US" sz="2000" b="0" i="1" smtClean="0">
                              <a:latin typeface="Cambria Math" panose="02040503050406030204" pitchFamily="18" charset="0"/>
                            </a:rPr>
                            <m:t> </m:t>
                          </m:r>
                          <m:r>
                            <a:rPr lang="en-US" sz="2000" b="0" i="1" smtClean="0">
                              <a:latin typeface="Cambria Math" panose="02040503050406030204" pitchFamily="18" charset="0"/>
                            </a:rPr>
                            <m:t>𝑡h𝑒</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r>
                            <a:rPr lang="en-US" sz="2000" b="0" i="1" smtClean="0">
                              <a:latin typeface="Cambria Math" panose="02040503050406030204" pitchFamily="18" charset="0"/>
                            </a:rPr>
                            <m:t> (</m:t>
                          </m:r>
                          <m:r>
                            <a:rPr lang="en-US" sz="2000" b="0" i="1" smtClean="0">
                              <a:latin typeface="Cambria Math" panose="02040503050406030204" pitchFamily="18" charset="0"/>
                            </a:rPr>
                            <m:t>𝑆h𝑜𝑢𝑙𝑑</m:t>
                          </m:r>
                          <m:r>
                            <a:rPr lang="en-US" sz="2000" b="0" i="1" smtClean="0">
                              <a:latin typeface="Cambria Math" panose="02040503050406030204" pitchFamily="18" charset="0"/>
                            </a:rPr>
                            <m:t> </m:t>
                          </m:r>
                          <m:r>
                            <a:rPr lang="en-US" sz="2000" b="0" i="1" smtClean="0">
                              <a:latin typeface="Cambria Math" panose="02040503050406030204" pitchFamily="18" charset="0"/>
                            </a:rPr>
                            <m:t>𝑏𝑒</m:t>
                          </m:r>
                          <m:r>
                            <a:rPr lang="en-US" sz="2000" b="0" i="1" smtClean="0">
                              <a:latin typeface="Cambria Math" panose="02040503050406030204" pitchFamily="18" charset="0"/>
                            </a:rPr>
                            <m:t> </m:t>
                          </m:r>
                          <m:r>
                            <a:rPr lang="en-US" sz="2000" b="0" i="1" smtClean="0">
                              <a:latin typeface="Cambria Math" panose="02040503050406030204" pitchFamily="18" charset="0"/>
                            </a:rPr>
                            <m:t>𝑚𝑎𝑟𝑒𝑘𝑡</m:t>
                          </m:r>
                          <m:r>
                            <a:rPr lang="en-US" sz="2000" b="0" i="1" smtClean="0">
                              <a:latin typeface="Cambria Math" panose="02040503050406030204" pitchFamily="18" charset="0"/>
                            </a:rPr>
                            <m:t> </m:t>
                          </m:r>
                          <m:r>
                            <a:rPr lang="en-US" sz="2000" b="0" i="1" smtClean="0">
                              <a:latin typeface="Cambria Math" panose="02040503050406030204" pitchFamily="18" charset="0"/>
                            </a:rPr>
                            <m:t>𝑏𝑎𝑠𝑒𝑑</m:t>
                          </m:r>
                          <m:r>
                            <a:rPr lang="en-US" sz="2000" b="0" i="1" smtClean="0">
                              <a:latin typeface="Cambria Math" panose="02040503050406030204" pitchFamily="18" charset="0"/>
                            </a:rPr>
                            <m:t>)</m:t>
                          </m:r>
                        </m:num>
                        <m:den>
                          <m:r>
                            <a:rPr lang="en-US" sz="2000" b="0" i="1" smtClean="0">
                              <a:latin typeface="Cambria Math" panose="02040503050406030204" pitchFamily="18" charset="0"/>
                            </a:rPr>
                            <m:t>𝐷𝑒𝑛𝑜𝑚𝑖𝑛𝑎𝑡𝑜𝑟</m:t>
                          </m:r>
                          <m:r>
                            <a:rPr lang="en-US" sz="2000" b="0" i="1" smtClean="0">
                              <a:latin typeface="Cambria Math" panose="02040503050406030204" pitchFamily="18" charset="0"/>
                            </a:rPr>
                            <m:t>=</m:t>
                          </m:r>
                          <m:r>
                            <a:rPr lang="en-US" sz="2000" b="0" i="1" smtClean="0">
                              <a:latin typeface="Cambria Math" panose="02040503050406030204" pitchFamily="18" charset="0"/>
                            </a:rPr>
                            <m:t>𝑊h𝑎𝑡</m:t>
                          </m:r>
                          <m:r>
                            <a:rPr lang="en-US" sz="2000" b="0" i="1" smtClean="0">
                              <a:latin typeface="Cambria Math" panose="02040503050406030204" pitchFamily="18" charset="0"/>
                            </a:rPr>
                            <m:t> </m:t>
                          </m:r>
                          <m:r>
                            <a:rPr lang="en-US" sz="2000" b="0" i="1" smtClean="0">
                              <a:latin typeface="Cambria Math" panose="02040503050406030204" pitchFamily="18" charset="0"/>
                            </a:rPr>
                            <m:t>𝑦𝑜𝑢</m:t>
                          </m:r>
                          <m:r>
                            <a:rPr lang="en-US" sz="2000" b="0" i="1" smtClean="0">
                              <a:latin typeface="Cambria Math" panose="02040503050406030204" pitchFamily="18" charset="0"/>
                            </a:rPr>
                            <m:t> </m:t>
                          </m:r>
                          <m:r>
                            <a:rPr lang="en-US" sz="2000" b="0" i="1" smtClean="0">
                              <a:latin typeface="Cambria Math" panose="02040503050406030204" pitchFamily="18" charset="0"/>
                            </a:rPr>
                            <m:t>𝑎𝑟𝑒</m:t>
                          </m:r>
                          <m:r>
                            <a:rPr lang="en-US" sz="2000" b="0" i="1" smtClean="0">
                              <a:latin typeface="Cambria Math" panose="02040503050406030204" pitchFamily="18" charset="0"/>
                            </a:rPr>
                            <m:t> </m:t>
                          </m:r>
                          <m:r>
                            <a:rPr lang="en-US" sz="2000" b="0" i="1" smtClean="0">
                              <a:latin typeface="Cambria Math" panose="02040503050406030204" pitchFamily="18" charset="0"/>
                            </a:rPr>
                            <m:t>𝑔𝑒𝑡𝑡𝑖𝑛𝑔</m:t>
                          </m:r>
                          <m:r>
                            <a:rPr lang="en-US" sz="2000" b="0" i="1" smtClean="0">
                              <a:latin typeface="Cambria Math" panose="02040503050406030204" pitchFamily="18" charset="0"/>
                            </a:rPr>
                            <m:t> </m:t>
                          </m:r>
                          <m:r>
                            <a:rPr lang="en-US" sz="2000" b="0" i="1" smtClean="0">
                              <a:latin typeface="Cambria Math" panose="02040503050406030204" pitchFamily="18" charset="0"/>
                            </a:rPr>
                            <m:t>𝑖𝑛</m:t>
                          </m:r>
                          <m:r>
                            <a:rPr lang="en-US" sz="2000" b="0" i="1" smtClean="0">
                              <a:latin typeface="Cambria Math" panose="02040503050406030204" pitchFamily="18" charset="0"/>
                            </a:rPr>
                            <m:t> </m:t>
                          </m:r>
                          <m:r>
                            <a:rPr lang="en-US" sz="2000" b="0" i="1" smtClean="0">
                              <a:latin typeface="Cambria Math" panose="02040503050406030204" pitchFamily="18" charset="0"/>
                            </a:rPr>
                            <m:t>𝑟𝑒𝑡𝑢𝑟𝑛</m:t>
                          </m:r>
                        </m:den>
                      </m:f>
                    </m:oMath>
                  </m:oMathPara>
                </a14:m>
                <a:endParaRPr lang="en-US" dirty="0"/>
              </a:p>
            </p:txBody>
          </p:sp>
        </mc:Choice>
        <mc:Fallback xmlns="">
          <p:sp>
            <p:nvSpPr>
              <p:cNvPr id="7" name="TextBox 6">
                <a:extLst>
                  <a:ext uri="{FF2B5EF4-FFF2-40B4-BE49-F238E27FC236}">
                    <a16:creationId xmlns:a16="http://schemas.microsoft.com/office/drawing/2014/main" id="{44C57FF1-8C93-4B1B-9F6A-0D0675EEBD48}"/>
                  </a:ext>
                </a:extLst>
              </p:cNvPr>
              <p:cNvSpPr txBox="1">
                <a:spLocks noRot="1" noChangeAspect="1" noMove="1" noResize="1" noEditPoints="1" noAdjustHandles="1" noChangeArrowheads="1" noChangeShapeType="1" noTextEdit="1"/>
              </p:cNvSpPr>
              <p:nvPr/>
            </p:nvSpPr>
            <p:spPr>
              <a:xfrm>
                <a:off x="1022904" y="3109457"/>
                <a:ext cx="10267948" cy="640175"/>
              </a:xfrm>
              <a:prstGeom prst="rect">
                <a:avLst/>
              </a:prstGeom>
              <a:blipFill>
                <a:blip r:embed="rId2"/>
                <a:stretch>
                  <a:fillRect/>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BAF52E41-0DE8-443E-B14D-BB0DEC19BBE6}"/>
              </a:ext>
            </a:extLst>
          </p:cNvPr>
          <p:cNvCxnSpPr/>
          <p:nvPr/>
        </p:nvCxnSpPr>
        <p:spPr>
          <a:xfrm>
            <a:off x="3101009" y="2432809"/>
            <a:ext cx="1338469"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E4973FB-2BB9-4AB6-BB8D-9484FCACF39F}"/>
              </a:ext>
            </a:extLst>
          </p:cNvPr>
          <p:cNvCxnSpPr>
            <a:cxnSpLocks/>
          </p:cNvCxnSpPr>
          <p:nvPr/>
        </p:nvCxnSpPr>
        <p:spPr>
          <a:xfrm flipH="1">
            <a:off x="4608856" y="2360536"/>
            <a:ext cx="410818" cy="7943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7D049E-CFA3-4D16-8F7D-D2BD3894B7E9}"/>
              </a:ext>
            </a:extLst>
          </p:cNvPr>
          <p:cNvCxnSpPr>
            <a:cxnSpLocks/>
          </p:cNvCxnSpPr>
          <p:nvPr/>
        </p:nvCxnSpPr>
        <p:spPr>
          <a:xfrm flipH="1">
            <a:off x="7415419" y="2507077"/>
            <a:ext cx="520566" cy="52845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838D91E8-0B7A-43F8-B6F0-93F821C0D842}"/>
              </a:ext>
            </a:extLst>
          </p:cNvPr>
          <p:cNvSpPr/>
          <p:nvPr/>
        </p:nvSpPr>
        <p:spPr>
          <a:xfrm>
            <a:off x="198784" y="4267200"/>
            <a:ext cx="2464902"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Revenues</a:t>
            </a:r>
          </a:p>
          <a:p>
            <a:pPr marL="342900" indent="-342900">
              <a:buAutoNum type="alphaLcPeriod"/>
            </a:pPr>
            <a:r>
              <a:rPr lang="en-US" dirty="0"/>
              <a:t>Accounting revenues</a:t>
            </a:r>
          </a:p>
          <a:p>
            <a:pPr marL="342900" indent="-342900">
              <a:buAutoNum type="alphaLcPeriod"/>
            </a:pPr>
            <a:r>
              <a:rPr lang="en-US" dirty="0"/>
              <a:t>Drivers </a:t>
            </a:r>
          </a:p>
          <a:p>
            <a:pPr marL="800100" lvl="1" indent="-342900">
              <a:buAutoNum type="alphaLcPeriod"/>
            </a:pPr>
            <a:r>
              <a:rPr lang="en-US" dirty="0"/>
              <a:t>Customers</a:t>
            </a:r>
          </a:p>
          <a:p>
            <a:pPr marL="800100" lvl="1" indent="-342900">
              <a:buAutoNum type="alphaLcPeriod"/>
            </a:pPr>
            <a:r>
              <a:rPr lang="en-US" dirty="0"/>
              <a:t>Subscribers</a:t>
            </a:r>
          </a:p>
          <a:p>
            <a:pPr marL="800100" lvl="1" indent="-342900">
              <a:buAutoNum type="alphaLcPeriod"/>
            </a:pPr>
            <a:r>
              <a:rPr lang="en-US" dirty="0"/>
              <a:t>units</a:t>
            </a:r>
          </a:p>
        </p:txBody>
      </p:sp>
      <p:sp>
        <p:nvSpPr>
          <p:cNvPr id="15" name="Rectangle: Rounded Corners 14">
            <a:extLst>
              <a:ext uri="{FF2B5EF4-FFF2-40B4-BE49-F238E27FC236}">
                <a16:creationId xmlns:a16="http://schemas.microsoft.com/office/drawing/2014/main" id="{02E1E176-2D1F-47F4-BE54-8885905635DA}"/>
              </a:ext>
            </a:extLst>
          </p:cNvPr>
          <p:cNvSpPr/>
          <p:nvPr/>
        </p:nvSpPr>
        <p:spPr>
          <a:xfrm>
            <a:off x="3303100" y="4271189"/>
            <a:ext cx="2792899"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Earnings</a:t>
            </a:r>
          </a:p>
          <a:p>
            <a:pPr marL="342900" indent="-342900">
              <a:buAutoNum type="alphaLcPeriod"/>
            </a:pPr>
            <a:r>
              <a:rPr lang="en-US" dirty="0"/>
              <a:t>To equity investors</a:t>
            </a:r>
          </a:p>
          <a:p>
            <a:pPr marL="800100" lvl="1" indent="-342900">
              <a:buAutoNum type="alphaLcPeriod"/>
            </a:pPr>
            <a:r>
              <a:rPr lang="en-US" dirty="0"/>
              <a:t>PAT</a:t>
            </a:r>
          </a:p>
          <a:p>
            <a:pPr marL="800100" lvl="1" indent="-342900">
              <a:buAutoNum type="alphaLcPeriod"/>
            </a:pPr>
            <a:r>
              <a:rPr lang="en-US" dirty="0"/>
              <a:t>EPS</a:t>
            </a:r>
          </a:p>
          <a:p>
            <a:pPr marL="342900" indent="-342900">
              <a:buAutoNum type="alphaLcPeriod"/>
            </a:pPr>
            <a:r>
              <a:rPr lang="en-US" dirty="0"/>
              <a:t>To firm</a:t>
            </a:r>
          </a:p>
          <a:p>
            <a:pPr marL="800100" lvl="1" indent="-342900">
              <a:buAutoNum type="alphaLcPeriod"/>
            </a:pPr>
            <a:r>
              <a:rPr lang="en-US" dirty="0"/>
              <a:t>Operating income (EBIT)</a:t>
            </a:r>
          </a:p>
        </p:txBody>
      </p:sp>
      <p:sp>
        <p:nvSpPr>
          <p:cNvPr id="16" name="Rectangle: Rounded Corners 15">
            <a:extLst>
              <a:ext uri="{FF2B5EF4-FFF2-40B4-BE49-F238E27FC236}">
                <a16:creationId xmlns:a16="http://schemas.microsoft.com/office/drawing/2014/main" id="{44C9FA38-DC7A-460D-9705-7317711AA142}"/>
              </a:ext>
            </a:extLst>
          </p:cNvPr>
          <p:cNvSpPr/>
          <p:nvPr/>
        </p:nvSpPr>
        <p:spPr>
          <a:xfrm>
            <a:off x="6693589" y="4271189"/>
            <a:ext cx="3448051"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Book value</a:t>
            </a:r>
          </a:p>
          <a:p>
            <a:pPr marL="342900" indent="-342900">
              <a:buAutoNum type="alphaLcPeriod"/>
            </a:pPr>
            <a:r>
              <a:rPr lang="en-US" dirty="0"/>
              <a:t>BV of Equity</a:t>
            </a:r>
          </a:p>
          <a:p>
            <a:pPr marL="342900" indent="-342900">
              <a:buAutoNum type="alphaLcPeriod"/>
            </a:pPr>
            <a:r>
              <a:rPr lang="en-US" dirty="0"/>
              <a:t>Firm </a:t>
            </a:r>
          </a:p>
          <a:p>
            <a:pPr marL="800100" lvl="1" indent="-342900">
              <a:buAutoNum type="alphaLcPeriod"/>
            </a:pPr>
            <a:r>
              <a:rPr lang="en-US" dirty="0"/>
              <a:t>BV of equity + BV of debt</a:t>
            </a:r>
          </a:p>
          <a:p>
            <a:pPr marL="800100" lvl="1" indent="-342900">
              <a:buAutoNum type="alphaLcPeriod"/>
            </a:pPr>
            <a:endParaRPr lang="en-US" dirty="0"/>
          </a:p>
        </p:txBody>
      </p:sp>
      <p:cxnSp>
        <p:nvCxnSpPr>
          <p:cNvPr id="19" name="Straight Arrow Connector 18">
            <a:extLst>
              <a:ext uri="{FF2B5EF4-FFF2-40B4-BE49-F238E27FC236}">
                <a16:creationId xmlns:a16="http://schemas.microsoft.com/office/drawing/2014/main" id="{47755E4D-8B20-4537-9D9F-68025ED0ACF0}"/>
              </a:ext>
            </a:extLst>
          </p:cNvPr>
          <p:cNvCxnSpPr>
            <a:cxnSpLocks/>
          </p:cNvCxnSpPr>
          <p:nvPr/>
        </p:nvCxnSpPr>
        <p:spPr>
          <a:xfrm flipH="1">
            <a:off x="2601152" y="3550936"/>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8CB27D2-9665-48F0-9C86-9CC0851BBDEF}"/>
              </a:ext>
            </a:extLst>
          </p:cNvPr>
          <p:cNvCxnSpPr>
            <a:cxnSpLocks/>
          </p:cNvCxnSpPr>
          <p:nvPr/>
        </p:nvCxnSpPr>
        <p:spPr>
          <a:xfrm flipH="1">
            <a:off x="3814552" y="3650284"/>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8A13F65-FF00-45EB-9097-04114AE4F5FE}"/>
              </a:ext>
            </a:extLst>
          </p:cNvPr>
          <p:cNvCxnSpPr>
            <a:cxnSpLocks/>
          </p:cNvCxnSpPr>
          <p:nvPr/>
        </p:nvCxnSpPr>
        <p:spPr>
          <a:xfrm flipH="1">
            <a:off x="7675702" y="3623456"/>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1011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7D88-515F-4140-9C52-07C1CED82F72}"/>
              </a:ext>
            </a:extLst>
          </p:cNvPr>
          <p:cNvSpPr>
            <a:spLocks noGrp="1"/>
          </p:cNvSpPr>
          <p:nvPr>
            <p:ph type="title"/>
          </p:nvPr>
        </p:nvSpPr>
        <p:spPr/>
        <p:txBody>
          <a:bodyPr>
            <a:normAutofit/>
          </a:bodyPr>
          <a:lstStyle/>
          <a:p>
            <a:r>
              <a:rPr lang="en-US" sz="3600" dirty="0"/>
              <a:t>Controlling variables</a:t>
            </a:r>
          </a:p>
        </p:txBody>
      </p:sp>
      <p:sp>
        <p:nvSpPr>
          <p:cNvPr id="3" name="Content Placeholder 2">
            <a:extLst>
              <a:ext uri="{FF2B5EF4-FFF2-40B4-BE49-F238E27FC236}">
                <a16:creationId xmlns:a16="http://schemas.microsoft.com/office/drawing/2014/main" id="{08035120-6224-4914-8444-CF5F408F5FFB}"/>
              </a:ext>
            </a:extLst>
          </p:cNvPr>
          <p:cNvSpPr>
            <a:spLocks noGrp="1"/>
          </p:cNvSpPr>
          <p:nvPr>
            <p:ph idx="1"/>
          </p:nvPr>
        </p:nvSpPr>
        <p:spPr/>
        <p:txBody>
          <a:bodyPr/>
          <a:lstStyle/>
          <a:p>
            <a:r>
              <a:rPr lang="en-US" dirty="0"/>
              <a:t>You are pricing a software firm, having PE ratio 12. However, the average PE ratio of software is 20. Based on this comparison, you would conclude that</a:t>
            </a:r>
          </a:p>
          <a:p>
            <a:pPr lvl="1"/>
            <a:r>
              <a:rPr lang="en-US" dirty="0"/>
              <a:t>The stock is cheap</a:t>
            </a:r>
          </a:p>
          <a:p>
            <a:pPr lvl="1"/>
            <a:r>
              <a:rPr lang="en-US" dirty="0"/>
              <a:t>The stock is expensive </a:t>
            </a:r>
          </a:p>
          <a:p>
            <a:pPr lvl="1"/>
            <a:r>
              <a:rPr lang="en-US" dirty="0"/>
              <a:t>The stock is fairly priced. </a:t>
            </a:r>
          </a:p>
        </p:txBody>
      </p:sp>
    </p:spTree>
    <p:extLst>
      <p:ext uri="{BB962C8B-B14F-4D97-AF65-F5344CB8AC3E}">
        <p14:creationId xmlns:p14="http://schemas.microsoft.com/office/powerpoint/2010/main" val="30991242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F409-8C90-4049-9809-18A2CCB32524}"/>
              </a:ext>
            </a:extLst>
          </p:cNvPr>
          <p:cNvSpPr>
            <a:spLocks noGrp="1"/>
          </p:cNvSpPr>
          <p:nvPr>
            <p:ph type="title"/>
          </p:nvPr>
        </p:nvSpPr>
        <p:spPr/>
        <p:txBody>
          <a:bodyPr>
            <a:normAutofit/>
          </a:bodyPr>
          <a:lstStyle/>
          <a:p>
            <a:r>
              <a:rPr lang="en-US" sz="3600" dirty="0"/>
              <a:t>The four Steps of Multiples </a:t>
            </a:r>
          </a:p>
        </p:txBody>
      </p:sp>
      <p:sp>
        <p:nvSpPr>
          <p:cNvPr id="3" name="Content Placeholder 2">
            <a:extLst>
              <a:ext uri="{FF2B5EF4-FFF2-40B4-BE49-F238E27FC236}">
                <a16:creationId xmlns:a16="http://schemas.microsoft.com/office/drawing/2014/main" id="{69D509E5-0087-4A82-B095-9A66561DE398}"/>
              </a:ext>
            </a:extLst>
          </p:cNvPr>
          <p:cNvSpPr>
            <a:spLocks noGrp="1"/>
          </p:cNvSpPr>
          <p:nvPr>
            <p:ph idx="1"/>
          </p:nvPr>
        </p:nvSpPr>
        <p:spPr>
          <a:xfrm>
            <a:off x="838200" y="1825624"/>
            <a:ext cx="10515600" cy="4866723"/>
          </a:xfrm>
        </p:spPr>
        <p:txBody>
          <a:bodyPr>
            <a:normAutofit/>
          </a:bodyPr>
          <a:lstStyle/>
          <a:p>
            <a:pPr algn="just"/>
            <a:r>
              <a:rPr lang="en-US" sz="2400" b="1" dirty="0"/>
              <a:t>Define the multiple</a:t>
            </a:r>
            <a:r>
              <a:rPr lang="en-US" sz="2400" dirty="0"/>
              <a:t>: in use, the same multiple can be defined in difference ways by different uses, hence, be consistent </a:t>
            </a:r>
          </a:p>
          <a:p>
            <a:pPr algn="just"/>
            <a:r>
              <a:rPr lang="en-US" sz="2400" b="1" dirty="0"/>
              <a:t>Describe the multiple</a:t>
            </a:r>
            <a:r>
              <a:rPr lang="en-US" sz="2400" dirty="0"/>
              <a:t>:  Cross-sectional variation (descriptive analysis)</a:t>
            </a:r>
          </a:p>
          <a:p>
            <a:pPr algn="just"/>
            <a:r>
              <a:rPr lang="en-US" sz="2400" b="1" dirty="0"/>
              <a:t>Analyze the multiple</a:t>
            </a:r>
            <a:r>
              <a:rPr lang="en-US" sz="2400" dirty="0"/>
              <a:t>: it is critical that we  understand the fundamentals that drive each multiple, and the nature of the relationship between the multiple and each variable.</a:t>
            </a:r>
          </a:p>
          <a:p>
            <a:pPr algn="just"/>
            <a:r>
              <a:rPr lang="en-US" sz="2400" dirty="0"/>
              <a:t> </a:t>
            </a:r>
            <a:r>
              <a:rPr lang="en-US" sz="2400" b="1" dirty="0"/>
              <a:t>Apply the multiple</a:t>
            </a:r>
            <a:r>
              <a:rPr lang="en-US" sz="2400" dirty="0"/>
              <a:t>: Defining the comparable universe and controlling for differences is far more difficult in practice than it is in theory.</a:t>
            </a:r>
          </a:p>
        </p:txBody>
      </p:sp>
    </p:spTree>
    <p:extLst>
      <p:ext uri="{BB962C8B-B14F-4D97-AF65-F5344CB8AC3E}">
        <p14:creationId xmlns:p14="http://schemas.microsoft.com/office/powerpoint/2010/main" val="2533788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7909</Words>
  <Application>Microsoft Office PowerPoint</Application>
  <PresentationFormat>Widescreen</PresentationFormat>
  <Paragraphs>1920</Paragraphs>
  <Slides>89</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Calibri Light</vt:lpstr>
      <vt:lpstr>Cambria Math</vt:lpstr>
      <vt:lpstr>Times New Roman</vt:lpstr>
      <vt:lpstr>Office Theme</vt:lpstr>
      <vt:lpstr>Valuation </vt:lpstr>
      <vt:lpstr>Valuation</vt:lpstr>
      <vt:lpstr>Misconceptions about valuation</vt:lpstr>
      <vt:lpstr>Valuing an asset is not same as pricing the asset</vt:lpstr>
      <vt:lpstr>Two approaches to valuation </vt:lpstr>
      <vt:lpstr>Discounted cash flow valuation</vt:lpstr>
      <vt:lpstr>Don’t mistake accounting for finance </vt:lpstr>
      <vt:lpstr>The financial balance sheet</vt:lpstr>
      <vt:lpstr>Firm Valuation </vt:lpstr>
      <vt:lpstr>Equity Valuation</vt:lpstr>
      <vt:lpstr>Discounted cashflow valuation: the steps</vt:lpstr>
      <vt:lpstr>Estimation of cash flow (basic)</vt:lpstr>
      <vt:lpstr>The story of a firm valuation</vt:lpstr>
      <vt:lpstr>Converting story into numbers: Free cashflow to firm</vt:lpstr>
      <vt:lpstr>Story converting into numbers : Firm valuation</vt:lpstr>
      <vt:lpstr>Principles of valuation </vt:lpstr>
      <vt:lpstr>Road map</vt:lpstr>
      <vt:lpstr>Same ingredients, different approaches</vt:lpstr>
      <vt:lpstr>Cost of equity</vt:lpstr>
      <vt:lpstr>Measuring Relative risk</vt:lpstr>
      <vt:lpstr>Determinates of beta</vt:lpstr>
      <vt:lpstr>Cost of debt (TCS)</vt:lpstr>
      <vt:lpstr>Cost of capital of RIL</vt:lpstr>
      <vt:lpstr>Estimating cashflow</vt:lpstr>
      <vt:lpstr>Estimation of cash flow (basic)</vt:lpstr>
      <vt:lpstr>The basis ingredients for free cashflows</vt:lpstr>
      <vt:lpstr>Step1: From reported to actual earnings</vt:lpstr>
      <vt:lpstr>Updating earnings </vt:lpstr>
      <vt:lpstr>Updating earnings (TTM)</vt:lpstr>
      <vt:lpstr>Capital expenditure, operating expenses, and financial expense </vt:lpstr>
      <vt:lpstr>Correction earnings misclassification: Lease adjustment</vt:lpstr>
      <vt:lpstr>Dealing with operating leases</vt:lpstr>
      <vt:lpstr>Dealing with operating lease expenses</vt:lpstr>
      <vt:lpstr>Dealing with operating lease expenses</vt:lpstr>
      <vt:lpstr>Dealing with operating lease expenses</vt:lpstr>
      <vt:lpstr>Bata ltd (2018)</vt:lpstr>
      <vt:lpstr>Bata ltd (2018)</vt:lpstr>
      <vt:lpstr>Bata ltd (2018): Value of operating leased assets </vt:lpstr>
      <vt:lpstr>EBIT to adjusted EBIT (Bata)</vt:lpstr>
      <vt:lpstr>PowerPoint Presentation</vt:lpstr>
      <vt:lpstr>Bata ltd (2018)</vt:lpstr>
      <vt:lpstr>What is this?</vt:lpstr>
      <vt:lpstr>Net capital expenditures </vt:lpstr>
      <vt:lpstr>Total Capex of TCS</vt:lpstr>
      <vt:lpstr>Global trade of capex (computer services)</vt:lpstr>
      <vt:lpstr>Working capital investments </vt:lpstr>
      <vt:lpstr>Working capital: General proposition </vt:lpstr>
      <vt:lpstr>Classification of non-cash working capital (TCS)</vt:lpstr>
      <vt:lpstr>Noncash working capital: TCS</vt:lpstr>
      <vt:lpstr>Global trend of NWC (computer services)</vt:lpstr>
      <vt:lpstr>Noncash working capital: Flipkart</vt:lpstr>
      <vt:lpstr>Global trend</vt:lpstr>
      <vt:lpstr>The value of growth </vt:lpstr>
      <vt:lpstr>Ways of estimating Growth in Earnings</vt:lpstr>
      <vt:lpstr>Historical growth rates</vt:lpstr>
      <vt:lpstr>TCS: Arithmetic versus Geometric growth rate</vt:lpstr>
      <vt:lpstr>Sun pharma: Arithmetic verses Geomatics Growth </vt:lpstr>
      <vt:lpstr>The effects of size on growth: Flipkart</vt:lpstr>
      <vt:lpstr>Problem with historical growth rate: Flipkart</vt:lpstr>
      <vt:lpstr>Fundamental growth</vt:lpstr>
      <vt:lpstr>Growth Rate Derivations</vt:lpstr>
      <vt:lpstr>Estimating Fundamental Growth from new investments: Three variations</vt:lpstr>
      <vt:lpstr>Estimating growth in Net income: Sun Pharma (2019)</vt:lpstr>
      <vt:lpstr>The value of growth</vt:lpstr>
      <vt:lpstr>Stable growth rate</vt:lpstr>
      <vt:lpstr>Don’t wait too long…</vt:lpstr>
      <vt:lpstr>High growth period</vt:lpstr>
      <vt:lpstr>Growth myth</vt:lpstr>
      <vt:lpstr>Valuation of TCS</vt:lpstr>
      <vt:lpstr>TCS (NOPAT and Net investment)</vt:lpstr>
      <vt:lpstr>TCS (ROIC and Net Investment rate)</vt:lpstr>
      <vt:lpstr>TCS (ROIC and Net Investment rate)</vt:lpstr>
      <vt:lpstr>TCS (FCFF for high growth period)</vt:lpstr>
      <vt:lpstr>TCS (Terminal Value)</vt:lpstr>
      <vt:lpstr>Other loosed value</vt:lpstr>
      <vt:lpstr>Minority/Non-Controlling Interest (Comparable firms’ Pb ratio) </vt:lpstr>
      <vt:lpstr>TCS (Firm value)</vt:lpstr>
      <vt:lpstr>Firm value to per share</vt:lpstr>
      <vt:lpstr>Sensitivity analysis </vt:lpstr>
      <vt:lpstr>Closing DCF: Value=Story</vt:lpstr>
      <vt:lpstr>Story changes?</vt:lpstr>
      <vt:lpstr>Life Cycle, stores, and numbers</vt:lpstr>
      <vt:lpstr>Pricing (relative valuation) of assets</vt:lpstr>
      <vt:lpstr>Why relative valuation?</vt:lpstr>
      <vt:lpstr>Information requirements</vt:lpstr>
      <vt:lpstr>The essence of relative valuation</vt:lpstr>
      <vt:lpstr>Basic steps to using multiples</vt:lpstr>
      <vt:lpstr>Controlling variables</vt:lpstr>
      <vt:lpstr>The four Steps of Multiples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dc:title>
  <dc:creator>Prof. Yogesh Chauhan</dc:creator>
  <cp:lastModifiedBy>Prof. Yogesh Chauhan</cp:lastModifiedBy>
  <cp:revision>111</cp:revision>
  <dcterms:created xsi:type="dcterms:W3CDTF">2019-11-15T11:08:15Z</dcterms:created>
  <dcterms:modified xsi:type="dcterms:W3CDTF">2019-11-17T08:52:53Z</dcterms:modified>
</cp:coreProperties>
</file>