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093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08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68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611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94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54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26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29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011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25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0624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B20AC-D52B-431A-B49F-DD26779CB1FA}" type="datetimeFigureOut">
              <a:rPr lang="en-IN" smtClean="0"/>
              <a:t>12-07-2020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22DE8-AB1A-4EA5-A101-DF71ABB754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678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lQr9Meee0I" TargetMode="External"/><Relationship Id="rId2" Type="http://schemas.openxmlformats.org/officeDocument/2006/relationships/hyperlink" Target="https://www.youtube.com/watch?v=6WLFffIlby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UpTop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HRCI - </a:t>
            </a:r>
            <a:r>
              <a:rPr lang="en-US" dirty="0" err="1" smtClean="0"/>
              <a:t>SPHRi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1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9384"/>
          </a:xfrm>
        </p:spPr>
        <p:txBody>
          <a:bodyPr>
            <a:normAutofit/>
          </a:bodyPr>
          <a:lstStyle/>
          <a:p>
            <a:r>
              <a:rPr lang="en-US" sz="4000" b="1" u="sng" dirty="0" smtClean="0"/>
              <a:t>Is Certification Necessary ?</a:t>
            </a:r>
            <a:endParaRPr lang="en-IN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200" dirty="0" smtClean="0">
                <a:latin typeface="+mj-lt"/>
              </a:rPr>
              <a:t>Study Commissioned by HR Certification Institute.</a:t>
            </a:r>
          </a:p>
          <a:p>
            <a:pPr algn="just"/>
            <a:r>
              <a:rPr lang="en-US" sz="2200" dirty="0" smtClean="0">
                <a:latin typeface="+mj-lt"/>
              </a:rPr>
              <a:t>Findings were as follows:</a:t>
            </a:r>
          </a:p>
          <a:p>
            <a:pPr marL="0" indent="0" algn="just">
              <a:buNone/>
            </a:pPr>
            <a:endParaRPr lang="en-US" sz="2200" dirty="0" smtClean="0">
              <a:latin typeface="+mj-lt"/>
            </a:endParaRPr>
          </a:p>
          <a:p>
            <a:pPr lvl="1" algn="just"/>
            <a:r>
              <a:rPr lang="en-IN" sz="1800" dirty="0">
                <a:latin typeface="+mj-lt"/>
              </a:rPr>
              <a:t>Professional certification is the second most valued credential after graduate degrees</a:t>
            </a:r>
          </a:p>
          <a:p>
            <a:pPr lvl="1" algn="just"/>
            <a:r>
              <a:rPr lang="en-IN" sz="1800" dirty="0">
                <a:latin typeface="+mj-lt"/>
              </a:rPr>
              <a:t>Perceptions of professional certification are far more positive than those of management certificate programs</a:t>
            </a:r>
          </a:p>
          <a:p>
            <a:pPr lvl="1" algn="just"/>
            <a:r>
              <a:rPr lang="en-IN" sz="1800" dirty="0">
                <a:latin typeface="+mj-lt"/>
              </a:rPr>
              <a:t>Professional certification is seen as the best opportunity for professionals looking to continue their education</a:t>
            </a:r>
          </a:p>
          <a:p>
            <a:pPr lvl="1" algn="just"/>
            <a:r>
              <a:rPr lang="en-IN" sz="1800" dirty="0">
                <a:latin typeface="+mj-lt"/>
              </a:rPr>
              <a:t>Professional certification is considered a highly valued and quality-based credential by HR professionals</a:t>
            </a:r>
          </a:p>
          <a:p>
            <a:pPr lvl="1" algn="just"/>
            <a:r>
              <a:rPr lang="en-IN" sz="1800" dirty="0">
                <a:latin typeface="+mj-lt"/>
              </a:rPr>
              <a:t>Professional certification is viewed by employers as an opportunity to advance the positioning and growth of the organization</a:t>
            </a:r>
          </a:p>
          <a:p>
            <a:pPr lvl="1" algn="just"/>
            <a:r>
              <a:rPr lang="en-IN" sz="1800" dirty="0">
                <a:latin typeface="+mj-lt"/>
              </a:rPr>
              <a:t>Professional certification was the only type of credential that employers showed a “high willingness” to pay for</a:t>
            </a:r>
          </a:p>
          <a:p>
            <a:pPr marL="0" indent="0" algn="just">
              <a:buNone/>
            </a:pPr>
            <a:endParaRPr lang="en-IN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625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/>
              <a:t>Value of HR Certifications</a:t>
            </a:r>
            <a:endParaRPr lang="en-IN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200" dirty="0">
                <a:latin typeface="+mj-lt"/>
              </a:rPr>
              <a:t>Professional </a:t>
            </a:r>
            <a:r>
              <a:rPr lang="en-IN" sz="2200" dirty="0" smtClean="0">
                <a:latin typeface="+mj-lt"/>
              </a:rPr>
              <a:t>certification : Identified </a:t>
            </a:r>
            <a:r>
              <a:rPr lang="en-IN" sz="2200" dirty="0">
                <a:latin typeface="+mj-lt"/>
              </a:rPr>
              <a:t>as an exam-based credential that requires work experience and educational eligibility. Certifying bodies generally supply students with exam </a:t>
            </a:r>
            <a:r>
              <a:rPr lang="en-IN" sz="2200" dirty="0" smtClean="0">
                <a:latin typeface="+mj-lt"/>
              </a:rPr>
              <a:t>preparation </a:t>
            </a:r>
            <a:r>
              <a:rPr lang="en-IN" sz="2200" dirty="0">
                <a:latin typeface="+mj-lt"/>
              </a:rPr>
              <a:t>material that is created using a professionally developed and validated knowledge base.</a:t>
            </a:r>
          </a:p>
          <a:p>
            <a:pPr algn="just"/>
            <a:r>
              <a:rPr lang="en-IN" sz="2200" dirty="0">
                <a:latin typeface="+mj-lt"/>
              </a:rPr>
              <a:t>Recertification requires the completion of professional development courses and experience in the field. Recertification is viewed as valuable among human resources professionals and employers, as it:</a:t>
            </a:r>
          </a:p>
          <a:p>
            <a:pPr lvl="1" algn="just"/>
            <a:r>
              <a:rPr lang="en-IN" sz="1800" dirty="0">
                <a:latin typeface="+mj-lt"/>
              </a:rPr>
              <a:t>Keeps the HR professional’s knowledge current</a:t>
            </a:r>
          </a:p>
          <a:p>
            <a:pPr lvl="1" algn="just"/>
            <a:r>
              <a:rPr lang="en-IN" sz="1800" dirty="0">
                <a:latin typeface="+mj-lt"/>
              </a:rPr>
              <a:t>Continues education</a:t>
            </a:r>
          </a:p>
          <a:p>
            <a:pPr lvl="1" algn="just"/>
            <a:r>
              <a:rPr lang="en-IN" sz="1800" dirty="0">
                <a:latin typeface="+mj-lt"/>
              </a:rPr>
              <a:t>Sharpens skills</a:t>
            </a:r>
          </a:p>
          <a:p>
            <a:pPr lvl="1" algn="just"/>
            <a:r>
              <a:rPr lang="en-IN" sz="1800" dirty="0">
                <a:latin typeface="+mj-lt"/>
              </a:rPr>
              <a:t>Keeps certification relevant and valid</a:t>
            </a:r>
          </a:p>
          <a:p>
            <a:pPr algn="just"/>
            <a:endParaRPr lang="en-IN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023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HRCI Certifications</a:t>
            </a:r>
            <a:endParaRPr lang="en-IN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37360"/>
            <a:ext cx="10734502" cy="4023360"/>
          </a:xfrm>
        </p:spPr>
        <p:txBody>
          <a:bodyPr>
            <a:noAutofit/>
          </a:bodyPr>
          <a:lstStyle/>
          <a:p>
            <a:pPr lvl="0" algn="just"/>
            <a:r>
              <a:rPr lang="en-IN" sz="2300" b="1" dirty="0" smtClean="0">
                <a:latin typeface="+mj-lt"/>
              </a:rPr>
              <a:t>Provides </a:t>
            </a:r>
            <a:r>
              <a:rPr lang="en-IN" sz="2300" b="1" dirty="0">
                <a:latin typeface="+mj-lt"/>
              </a:rPr>
              <a:t>you with a fully accredited credential</a:t>
            </a:r>
            <a:r>
              <a:rPr lang="en-IN" sz="2300" dirty="0">
                <a:latin typeface="+mj-lt"/>
              </a:rPr>
              <a:t> – Seven of </a:t>
            </a:r>
            <a:r>
              <a:rPr lang="en-IN" sz="2300" dirty="0" smtClean="0">
                <a:latin typeface="+mj-lt"/>
              </a:rPr>
              <a:t> </a:t>
            </a:r>
            <a:r>
              <a:rPr lang="en-IN" sz="2300" dirty="0">
                <a:latin typeface="+mj-lt"/>
              </a:rPr>
              <a:t>eight core products are accredited and meet the National Commission for Certifying Agencies (NCCA) rigorous standards.</a:t>
            </a:r>
          </a:p>
          <a:p>
            <a:pPr lvl="0" algn="just"/>
            <a:r>
              <a:rPr lang="en-IN" sz="2300" b="1" dirty="0" smtClean="0">
                <a:latin typeface="+mj-lt"/>
              </a:rPr>
              <a:t>Validates </a:t>
            </a:r>
            <a:r>
              <a:rPr lang="en-IN" sz="2300" b="1" dirty="0">
                <a:latin typeface="+mj-lt"/>
              </a:rPr>
              <a:t>your expertise</a:t>
            </a:r>
            <a:r>
              <a:rPr lang="en-IN" sz="2300" dirty="0">
                <a:latin typeface="+mj-lt"/>
              </a:rPr>
              <a:t> – HRCI certification provides you with competency based, professionally relevant credentials that are highly valued in HR and business communities.</a:t>
            </a:r>
          </a:p>
          <a:p>
            <a:pPr lvl="0" algn="just"/>
            <a:r>
              <a:rPr lang="en-IN" sz="2300" b="1" dirty="0" smtClean="0">
                <a:latin typeface="+mj-lt"/>
              </a:rPr>
              <a:t>Connects </a:t>
            </a:r>
            <a:r>
              <a:rPr lang="en-IN" sz="2300" b="1" dirty="0">
                <a:latin typeface="+mj-lt"/>
              </a:rPr>
              <a:t>you to an exclusive network</a:t>
            </a:r>
            <a:r>
              <a:rPr lang="en-IN" sz="2300" dirty="0">
                <a:latin typeface="+mj-lt"/>
              </a:rPr>
              <a:t> of motivated HR professionals around the globe – Nearly 140,000 certified HR thought leaders work in more than 100 countries and territories.</a:t>
            </a:r>
          </a:p>
          <a:p>
            <a:pPr lvl="0" algn="just"/>
            <a:r>
              <a:rPr lang="en-IN" sz="2300" b="1" dirty="0" smtClean="0">
                <a:latin typeface="+mj-lt"/>
              </a:rPr>
              <a:t>Delivers </a:t>
            </a:r>
            <a:r>
              <a:rPr lang="en-IN" sz="2300" b="1" dirty="0">
                <a:latin typeface="+mj-lt"/>
              </a:rPr>
              <a:t>nearly 40 years of history</a:t>
            </a:r>
            <a:r>
              <a:rPr lang="en-IN" sz="2300" dirty="0">
                <a:latin typeface="+mj-lt"/>
              </a:rPr>
              <a:t> – Established in 1976, HRCI is the largest HR certification organization in the world.</a:t>
            </a:r>
          </a:p>
          <a:p>
            <a:pPr lvl="0" algn="just"/>
            <a:r>
              <a:rPr lang="en-IN" sz="2300" b="1" dirty="0" smtClean="0">
                <a:latin typeface="+mj-lt"/>
              </a:rPr>
              <a:t>Earn </a:t>
            </a:r>
            <a:r>
              <a:rPr lang="en-IN" sz="2300" b="1" dirty="0">
                <a:latin typeface="+mj-lt"/>
              </a:rPr>
              <a:t>recognition from your organization and peers </a:t>
            </a:r>
            <a:r>
              <a:rPr lang="en-IN" sz="2300" dirty="0">
                <a:latin typeface="+mj-lt"/>
              </a:rPr>
              <a:t>– Business leaders find HR certified professionals to be more self-motivated.</a:t>
            </a:r>
          </a:p>
          <a:p>
            <a:pPr algn="just"/>
            <a:endParaRPr lang="en-IN" sz="2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3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/>
              <a:t>Difference : Certification and Certificate</a:t>
            </a:r>
            <a:endParaRPr lang="en-IN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>
                <a:latin typeface="+mj-lt"/>
              </a:rPr>
              <a:t>Compared with certificate programs, certification has three main advantages</a:t>
            </a:r>
            <a:r>
              <a:rPr lang="en-IN" sz="2400" dirty="0" smtClean="0">
                <a:latin typeface="+mj-lt"/>
              </a:rPr>
              <a:t>:</a:t>
            </a:r>
          </a:p>
          <a:p>
            <a:pPr marL="0" indent="0">
              <a:buNone/>
            </a:pPr>
            <a:endParaRPr lang="en-IN" sz="2400" dirty="0">
              <a:latin typeface="+mj-lt"/>
            </a:endParaRPr>
          </a:p>
          <a:p>
            <a:pPr lvl="1"/>
            <a:r>
              <a:rPr lang="en-IN" sz="2100" dirty="0" smtClean="0">
                <a:latin typeface="+mj-lt"/>
              </a:rPr>
              <a:t>Requires </a:t>
            </a:r>
            <a:r>
              <a:rPr lang="en-IN" sz="2100" dirty="0">
                <a:latin typeface="+mj-lt"/>
              </a:rPr>
              <a:t>specific work experience, competency and education</a:t>
            </a:r>
          </a:p>
          <a:p>
            <a:pPr lvl="1"/>
            <a:r>
              <a:rPr lang="en-IN" sz="2100" dirty="0" smtClean="0">
                <a:latin typeface="+mj-lt"/>
              </a:rPr>
              <a:t>Requires </a:t>
            </a:r>
            <a:r>
              <a:rPr lang="en-IN" sz="2100" dirty="0">
                <a:latin typeface="+mj-lt"/>
              </a:rPr>
              <a:t>recertification, which makes sure that you stay current in the HR profession through continuing education</a:t>
            </a:r>
          </a:p>
          <a:p>
            <a:pPr lvl="1"/>
            <a:r>
              <a:rPr lang="en-IN" sz="2100" dirty="0" smtClean="0">
                <a:latin typeface="+mj-lt"/>
              </a:rPr>
              <a:t>Allows </a:t>
            </a:r>
            <a:r>
              <a:rPr lang="en-IN" sz="2100" dirty="0">
                <a:latin typeface="+mj-lt"/>
              </a:rPr>
              <a:t>you to put the letters after your name</a:t>
            </a:r>
          </a:p>
          <a:p>
            <a:endParaRPr lang="en-IN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91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820"/>
          </a:xfrm>
        </p:spPr>
        <p:txBody>
          <a:bodyPr>
            <a:normAutofit/>
          </a:bodyPr>
          <a:lstStyle/>
          <a:p>
            <a:r>
              <a:rPr lang="en-US" sz="4000" b="1" u="sng" dirty="0" smtClean="0"/>
              <a:t>HRCI Certification Participants</a:t>
            </a:r>
            <a:endParaRPr lang="en-IN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+mj-lt"/>
              </a:rPr>
              <a:t>More than 500,000 HR professionals in over </a:t>
            </a:r>
            <a:r>
              <a:rPr lang="en-IN" sz="2200" i="1" dirty="0">
                <a:latin typeface="+mj-lt"/>
              </a:rPr>
              <a:t>100</a:t>
            </a:r>
            <a:r>
              <a:rPr lang="en-IN" sz="2200" dirty="0">
                <a:latin typeface="+mj-lt"/>
              </a:rPr>
              <a:t> countries have earned HRCI credentials as a mark of high distinction and </a:t>
            </a:r>
            <a:r>
              <a:rPr lang="en-IN" sz="2200" dirty="0" err="1">
                <a:latin typeface="+mj-lt"/>
              </a:rPr>
              <a:t>honor</a:t>
            </a:r>
            <a:r>
              <a:rPr lang="en-IN" sz="2200" dirty="0">
                <a:latin typeface="+mj-lt"/>
              </a:rPr>
              <a:t> in the human resource management </a:t>
            </a:r>
            <a:r>
              <a:rPr lang="en-IN" sz="2200" dirty="0" smtClean="0">
                <a:latin typeface="+mj-lt"/>
              </a:rPr>
              <a:t>field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r>
              <a:rPr lang="en-IN" sz="2200" dirty="0">
                <a:latin typeface="+mj-lt"/>
              </a:rPr>
              <a:t>Level of HR Expertise:</a:t>
            </a:r>
          </a:p>
          <a:p>
            <a:pPr marL="457200" lvl="1" indent="0">
              <a:buNone/>
            </a:pPr>
            <a:r>
              <a:rPr lang="en-IN" sz="2200" dirty="0">
                <a:latin typeface="+mj-lt"/>
              </a:rPr>
              <a:t>• Vice President and above: 8 percent</a:t>
            </a:r>
            <a:br>
              <a:rPr lang="en-IN" sz="2200" dirty="0">
                <a:latin typeface="+mj-lt"/>
              </a:rPr>
            </a:br>
            <a:r>
              <a:rPr lang="en-IN" sz="2200" dirty="0">
                <a:latin typeface="+mj-lt"/>
              </a:rPr>
              <a:t>• Director-level: 21 percent</a:t>
            </a:r>
            <a:br>
              <a:rPr lang="en-IN" sz="2200" dirty="0">
                <a:latin typeface="+mj-lt"/>
              </a:rPr>
            </a:br>
            <a:r>
              <a:rPr lang="en-IN" sz="2200" dirty="0">
                <a:latin typeface="+mj-lt"/>
              </a:rPr>
              <a:t>• Manager-level: 33 percent</a:t>
            </a:r>
            <a:br>
              <a:rPr lang="en-IN" sz="2200" dirty="0">
                <a:latin typeface="+mj-lt"/>
              </a:rPr>
            </a:br>
            <a:r>
              <a:rPr lang="en-IN" sz="2200" dirty="0">
                <a:latin typeface="+mj-lt"/>
              </a:rPr>
              <a:t>• Specialist: 38 percent</a:t>
            </a:r>
          </a:p>
          <a:p>
            <a:pPr marL="0" indent="0">
              <a:buNone/>
            </a:pPr>
            <a:endParaRPr lang="en-IN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01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74" y="-112381"/>
            <a:ext cx="11263744" cy="1325563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US" altLang="en-US" sz="3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3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US" altLang="en-US" sz="3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3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Number </a:t>
            </a:r>
            <a:r>
              <a:rPr lang="en-US" altLang="en-US" sz="3800" b="1" u="sng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of HRCI Certification </a:t>
            </a:r>
            <a:r>
              <a:rPr lang="en-US" altLang="en-US" sz="3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Holders</a:t>
            </a:r>
            <a:r>
              <a:rPr lang="en-US" altLang="en-US" sz="3800" b="1" u="sng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  <a:t/>
            </a:r>
            <a:br>
              <a:rPr lang="en-US" altLang="en-US" sz="3800" b="1" u="sng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</a:br>
            <a:r>
              <a:rPr lang="en-US" altLang="en-US" sz="38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altLang="en-US" sz="38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IN" sz="3800" b="1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435995"/>
              </p:ext>
            </p:extLst>
          </p:nvPr>
        </p:nvGraphicFramePr>
        <p:xfrm>
          <a:off x="1719206" y="1043145"/>
          <a:ext cx="8370280" cy="54617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85140">
                  <a:extLst>
                    <a:ext uri="{9D8B030D-6E8A-4147-A177-3AD203B41FA5}">
                      <a16:colId xmlns:a16="http://schemas.microsoft.com/office/drawing/2014/main" val="4208054331"/>
                    </a:ext>
                  </a:extLst>
                </a:gridCol>
                <a:gridCol w="4185140">
                  <a:extLst>
                    <a:ext uri="{9D8B030D-6E8A-4147-A177-3AD203B41FA5}">
                      <a16:colId xmlns:a16="http://schemas.microsoft.com/office/drawing/2014/main" val="2090548278"/>
                    </a:ext>
                  </a:extLst>
                </a:gridCol>
              </a:tblGrid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cap="all" dirty="0">
                          <a:effectLst/>
                          <a:latin typeface="+mj-lt"/>
                        </a:rPr>
                        <a:t>CREDENTIAL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cap="all" dirty="0">
                          <a:effectLst/>
                          <a:latin typeface="+mj-lt"/>
                        </a:rPr>
                        <a:t>NUMBER OF CREDENTIAL HOLDERS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 anchor="ctr"/>
                </a:tc>
                <a:extLst>
                  <a:ext uri="{0D108BD9-81ED-4DB2-BD59-A6C34878D82A}">
                    <a16:rowId xmlns:a16="http://schemas.microsoft.com/office/drawing/2014/main" val="2578741404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 err="1">
                          <a:effectLst/>
                          <a:latin typeface="+mj-lt"/>
                        </a:rPr>
                        <a:t>aPHR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 6,294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2566407198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PHR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 73,170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2098589416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SPHR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 49,300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2425621363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>
                          <a:effectLst/>
                          <a:latin typeface="+mj-lt"/>
                        </a:rPr>
                        <a:t>GPHR</a:t>
                      </a:r>
                      <a:endParaRPr lang="en-IN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 2,883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992963004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>
                          <a:effectLst/>
                          <a:latin typeface="+mj-lt"/>
                        </a:rPr>
                        <a:t>PHRca*</a:t>
                      </a:r>
                      <a:endParaRPr lang="en-IN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 1,729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1759651246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>
                          <a:effectLst/>
                          <a:latin typeface="+mj-lt"/>
                        </a:rPr>
                        <a:t>aPHRi </a:t>
                      </a:r>
                      <a:endParaRPr lang="en-IN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 295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3055819686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>
                          <a:effectLst/>
                          <a:latin typeface="+mj-lt"/>
                        </a:rPr>
                        <a:t>PHRi</a:t>
                      </a:r>
                      <a:endParaRPr lang="en-IN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2,081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2995815723"/>
                  </a:ext>
                </a:extLst>
              </a:tr>
              <a:tr h="4806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 err="1">
                          <a:effectLst/>
                          <a:latin typeface="+mj-lt"/>
                        </a:rPr>
                        <a:t>SPHRi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dirty="0">
                          <a:effectLst/>
                          <a:latin typeface="+mj-lt"/>
                        </a:rPr>
                        <a:t>      1,515</a:t>
                      </a:r>
                      <a:endParaRPr lang="en-IN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216" marR="84216" marT="140360" marB="140360"/>
                </a:tc>
                <a:extLst>
                  <a:ext uri="{0D108BD9-81ED-4DB2-BD59-A6C34878D82A}">
                    <a16:rowId xmlns:a16="http://schemas.microsoft.com/office/drawing/2014/main" val="13191142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0109" y="-112381"/>
            <a:ext cx="184731" cy="7096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85660" rIns="91440" bIns="14283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0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HRCI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600" u="sng" dirty="0">
                <a:hlinkClick r:id="rId2"/>
              </a:rPr>
              <a:t>https://www.youtube.com/watch?v=6WLFffIlbyA</a:t>
            </a:r>
            <a:endParaRPr lang="en-IN" sz="2600" dirty="0"/>
          </a:p>
          <a:p>
            <a:pPr marL="0" indent="0">
              <a:buNone/>
            </a:pPr>
            <a:endParaRPr lang="en-IN" sz="2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8835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Pearson </a:t>
            </a:r>
            <a:r>
              <a:rPr lang="en-US" dirty="0" err="1" smtClean="0"/>
              <a:t>Vue</a:t>
            </a:r>
            <a:r>
              <a:rPr lang="en-US" dirty="0" smtClean="0"/>
              <a:t> Exam Experience</a:t>
            </a:r>
          </a:p>
          <a:p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838200" y="4024446"/>
            <a:ext cx="698691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IN" sz="2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hlinkClick r:id="rId3"/>
              </a:rPr>
              <a:t>https://www.youtube.com/watch?v=MlQr9Meee0I</a:t>
            </a:r>
            <a:endParaRPr lang="en-IN" sz="2600" dirty="0"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05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542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UpTop</vt:lpstr>
      <vt:lpstr>Is Certification Necessary ?</vt:lpstr>
      <vt:lpstr>Value of HR Certifications</vt:lpstr>
      <vt:lpstr>HRCI Certifications</vt:lpstr>
      <vt:lpstr>Difference : Certification and Certificate</vt:lpstr>
      <vt:lpstr>HRCI Certification Participants</vt:lpstr>
      <vt:lpstr>  Number of HRCI Certification Holders  </vt:lpstr>
      <vt:lpstr>About HRCI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UpTop</dc:title>
  <dc:creator>Sukrat Nath (KMPL Corporate, KMPL)</dc:creator>
  <cp:lastModifiedBy>Sukrat Nath (KMPL Corporate, KMPL)</cp:lastModifiedBy>
  <cp:revision>5</cp:revision>
  <dcterms:created xsi:type="dcterms:W3CDTF">2020-07-12T11:43:02Z</dcterms:created>
  <dcterms:modified xsi:type="dcterms:W3CDTF">2020-07-12T12:21:47Z</dcterms:modified>
</cp:coreProperties>
</file>