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66" r:id="rId2"/>
    <p:sldId id="260" r:id="rId3"/>
    <p:sldId id="261" r:id="rId4"/>
    <p:sldId id="262" r:id="rId5"/>
    <p:sldId id="263" r:id="rId6"/>
    <p:sldId id="264" r:id="rId7"/>
    <p:sldId id="265" r:id="rId8"/>
    <p:sldId id="270" r:id="rId9"/>
    <p:sldId id="271" r:id="rId10"/>
    <p:sldId id="273" r:id="rId11"/>
    <p:sldId id="27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7"/>
    <p:restoredTop sz="94681"/>
  </p:normalViewPr>
  <p:slideViewPr>
    <p:cSldViewPr snapToGrid="0" snapToObjects="1">
      <p:cViewPr varScale="1">
        <p:scale>
          <a:sx n="106" d="100"/>
          <a:sy n="106" d="100"/>
        </p:scale>
        <p:origin x="216" y="2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0897EF-1A64-4E5D-9110-68A202D72277}" type="doc">
      <dgm:prSet loTypeId="urn:microsoft.com/office/officeart/2005/8/layout/arrow4" loCatId="relationship" qsTypeId="urn:microsoft.com/office/officeart/2005/8/quickstyle/simple4" qsCatId="simple" csTypeId="urn:microsoft.com/office/officeart/2005/8/colors/colorful5" csCatId="colorful" phldr="1"/>
      <dgm:spPr/>
      <dgm:t>
        <a:bodyPr/>
        <a:lstStyle/>
        <a:p>
          <a:endParaRPr lang="en-US"/>
        </a:p>
      </dgm:t>
    </dgm:pt>
    <dgm:pt modelId="{08AEB7D9-704C-4EAF-94A7-DAE7FAF12391}">
      <dgm:prSet phldrT="[Text]"/>
      <dgm:spPr/>
      <dgm:t>
        <a:bodyPr/>
        <a:lstStyle/>
        <a:p>
          <a:r>
            <a:rPr lang="en-US" dirty="0"/>
            <a:t>Functional Conflict</a:t>
          </a:r>
        </a:p>
      </dgm:t>
    </dgm:pt>
    <dgm:pt modelId="{F7FD23FC-8622-4C20-B65F-8078165FD46D}" type="parTrans" cxnId="{AE0BC7E5-5CFA-452C-94EE-180EB2894DB8}">
      <dgm:prSet/>
      <dgm:spPr/>
      <dgm:t>
        <a:bodyPr/>
        <a:lstStyle/>
        <a:p>
          <a:endParaRPr lang="en-US"/>
        </a:p>
      </dgm:t>
    </dgm:pt>
    <dgm:pt modelId="{181148C9-CE64-4116-B857-22C690479C86}" type="sibTrans" cxnId="{AE0BC7E5-5CFA-452C-94EE-180EB2894DB8}">
      <dgm:prSet/>
      <dgm:spPr/>
      <dgm:t>
        <a:bodyPr/>
        <a:lstStyle/>
        <a:p>
          <a:endParaRPr lang="en-US"/>
        </a:p>
      </dgm:t>
    </dgm:pt>
    <dgm:pt modelId="{43A9A797-56F7-44DF-A3EF-47150AB33199}">
      <dgm:prSet phldrT="[Text]"/>
      <dgm:spPr/>
      <dgm:t>
        <a:bodyPr/>
        <a:lstStyle/>
        <a:p>
          <a:r>
            <a:rPr lang="en-US" dirty="0"/>
            <a:t>Dysfunctional Conflict</a:t>
          </a:r>
        </a:p>
      </dgm:t>
    </dgm:pt>
    <dgm:pt modelId="{E096D0C0-EB1D-4009-B745-C770C9F6B5CC}" type="parTrans" cxnId="{3CC32053-28B6-4E17-8106-F2D689E91441}">
      <dgm:prSet/>
      <dgm:spPr/>
      <dgm:t>
        <a:bodyPr/>
        <a:lstStyle/>
        <a:p>
          <a:endParaRPr lang="en-US"/>
        </a:p>
      </dgm:t>
    </dgm:pt>
    <dgm:pt modelId="{68ED3DBF-445A-4DAE-A5AB-540F88BADFB1}" type="sibTrans" cxnId="{3CC32053-28B6-4E17-8106-F2D689E91441}">
      <dgm:prSet/>
      <dgm:spPr/>
      <dgm:t>
        <a:bodyPr/>
        <a:lstStyle/>
        <a:p>
          <a:endParaRPr lang="en-US"/>
        </a:p>
      </dgm:t>
    </dgm:pt>
    <dgm:pt modelId="{E0568E9A-FFA9-48F4-83BF-DB644439A2A7}">
      <dgm:prSet/>
      <dgm:spPr/>
      <dgm:t>
        <a:bodyPr/>
        <a:lstStyle/>
        <a:p>
          <a:r>
            <a:rPr lang="en-US" b="0" dirty="0"/>
            <a:t>Conflict that supports the goals of the group and improves its performance</a:t>
          </a:r>
          <a:endParaRPr lang="en-US" dirty="0"/>
        </a:p>
      </dgm:t>
    </dgm:pt>
    <dgm:pt modelId="{C8EA4FA6-F41D-48AA-BD1A-45D0E1C3EDE3}" type="parTrans" cxnId="{DB6ABFB9-A210-4099-9EEC-26F6B50B8AF4}">
      <dgm:prSet/>
      <dgm:spPr/>
      <dgm:t>
        <a:bodyPr/>
        <a:lstStyle/>
        <a:p>
          <a:endParaRPr lang="en-US"/>
        </a:p>
      </dgm:t>
    </dgm:pt>
    <dgm:pt modelId="{755B970B-34FC-4939-AF8A-14E14FE90225}" type="sibTrans" cxnId="{DB6ABFB9-A210-4099-9EEC-26F6B50B8AF4}">
      <dgm:prSet/>
      <dgm:spPr/>
      <dgm:t>
        <a:bodyPr/>
        <a:lstStyle/>
        <a:p>
          <a:endParaRPr lang="en-US"/>
        </a:p>
      </dgm:t>
    </dgm:pt>
    <dgm:pt modelId="{DB9EF93C-93E4-4E9E-9129-D1A676785CDC}">
      <dgm:prSet/>
      <dgm:spPr/>
      <dgm:t>
        <a:bodyPr/>
        <a:lstStyle/>
        <a:p>
          <a:r>
            <a:rPr lang="en-US" b="0" dirty="0"/>
            <a:t>Conflict that hinders group performance</a:t>
          </a:r>
          <a:endParaRPr lang="en-US" dirty="0"/>
        </a:p>
      </dgm:t>
    </dgm:pt>
    <dgm:pt modelId="{8A563AA7-9E05-4B7B-9C78-AD769AEE850A}" type="parTrans" cxnId="{90ABF0B1-A02D-4A0D-9AF2-863C72867915}">
      <dgm:prSet/>
      <dgm:spPr/>
      <dgm:t>
        <a:bodyPr/>
        <a:lstStyle/>
        <a:p>
          <a:endParaRPr lang="en-US"/>
        </a:p>
      </dgm:t>
    </dgm:pt>
    <dgm:pt modelId="{750DFFAC-9361-43F8-941B-36CDC88F6DE4}" type="sibTrans" cxnId="{90ABF0B1-A02D-4A0D-9AF2-863C72867915}">
      <dgm:prSet/>
      <dgm:spPr/>
      <dgm:t>
        <a:bodyPr/>
        <a:lstStyle/>
        <a:p>
          <a:endParaRPr lang="en-US"/>
        </a:p>
      </dgm:t>
    </dgm:pt>
    <dgm:pt modelId="{802C3C2D-B68D-4609-A52A-48BDE917304C}" type="pres">
      <dgm:prSet presAssocID="{990897EF-1A64-4E5D-9110-68A202D72277}" presName="compositeShape" presStyleCnt="0">
        <dgm:presLayoutVars>
          <dgm:chMax val="2"/>
          <dgm:dir/>
          <dgm:resizeHandles val="exact"/>
        </dgm:presLayoutVars>
      </dgm:prSet>
      <dgm:spPr/>
    </dgm:pt>
    <dgm:pt modelId="{6A3CF007-6912-4A33-9538-07D7DE4932EA}" type="pres">
      <dgm:prSet presAssocID="{08AEB7D9-704C-4EAF-94A7-DAE7FAF12391}" presName="upArrow" presStyleLbl="node1" presStyleIdx="0" presStyleCnt="2"/>
      <dgm:spPr/>
    </dgm:pt>
    <dgm:pt modelId="{0DEDDC41-F984-44BD-9044-8DD89956731E}" type="pres">
      <dgm:prSet presAssocID="{08AEB7D9-704C-4EAF-94A7-DAE7FAF12391}" presName="upArrowText" presStyleLbl="revTx" presStyleIdx="0" presStyleCnt="2">
        <dgm:presLayoutVars>
          <dgm:chMax val="0"/>
          <dgm:bulletEnabled val="1"/>
        </dgm:presLayoutVars>
      </dgm:prSet>
      <dgm:spPr/>
    </dgm:pt>
    <dgm:pt modelId="{9D4E0221-7528-4A3A-AEDD-65EE558DC91D}" type="pres">
      <dgm:prSet presAssocID="{43A9A797-56F7-44DF-A3EF-47150AB33199}" presName="downArrow" presStyleLbl="node1" presStyleIdx="1" presStyleCnt="2"/>
      <dgm:spPr/>
    </dgm:pt>
    <dgm:pt modelId="{210A6FB0-4B6F-4D9F-8FFF-80300E1FF19D}" type="pres">
      <dgm:prSet presAssocID="{43A9A797-56F7-44DF-A3EF-47150AB33199}" presName="downArrowText" presStyleLbl="revTx" presStyleIdx="1" presStyleCnt="2">
        <dgm:presLayoutVars>
          <dgm:chMax val="0"/>
          <dgm:bulletEnabled val="1"/>
        </dgm:presLayoutVars>
      </dgm:prSet>
      <dgm:spPr/>
    </dgm:pt>
  </dgm:ptLst>
  <dgm:cxnLst>
    <dgm:cxn modelId="{A9F34326-4A90-4443-A06C-F8A27CF924A9}" type="presOf" srcId="{DB9EF93C-93E4-4E9E-9129-D1A676785CDC}" destId="{210A6FB0-4B6F-4D9F-8FFF-80300E1FF19D}" srcOrd="0" destOrd="1" presId="urn:microsoft.com/office/officeart/2005/8/layout/arrow4"/>
    <dgm:cxn modelId="{3CC32053-28B6-4E17-8106-F2D689E91441}" srcId="{990897EF-1A64-4E5D-9110-68A202D72277}" destId="{43A9A797-56F7-44DF-A3EF-47150AB33199}" srcOrd="1" destOrd="0" parTransId="{E096D0C0-EB1D-4009-B745-C770C9F6B5CC}" sibTransId="{68ED3DBF-445A-4DAE-A5AB-540F88BADFB1}"/>
    <dgm:cxn modelId="{46E6CB8C-C06C-4C53-BE33-27A1752E95DF}" type="presOf" srcId="{990897EF-1A64-4E5D-9110-68A202D72277}" destId="{802C3C2D-B68D-4609-A52A-48BDE917304C}" srcOrd="0" destOrd="0" presId="urn:microsoft.com/office/officeart/2005/8/layout/arrow4"/>
    <dgm:cxn modelId="{9A007D9B-1536-413C-A1E4-2043BDF9D110}" type="presOf" srcId="{E0568E9A-FFA9-48F4-83BF-DB644439A2A7}" destId="{0DEDDC41-F984-44BD-9044-8DD89956731E}" srcOrd="0" destOrd="1" presId="urn:microsoft.com/office/officeart/2005/8/layout/arrow4"/>
    <dgm:cxn modelId="{90ABF0B1-A02D-4A0D-9AF2-863C72867915}" srcId="{43A9A797-56F7-44DF-A3EF-47150AB33199}" destId="{DB9EF93C-93E4-4E9E-9129-D1A676785CDC}" srcOrd="0" destOrd="0" parTransId="{8A563AA7-9E05-4B7B-9C78-AD769AEE850A}" sibTransId="{750DFFAC-9361-43F8-941B-36CDC88F6DE4}"/>
    <dgm:cxn modelId="{DB6ABFB9-A210-4099-9EEC-26F6B50B8AF4}" srcId="{08AEB7D9-704C-4EAF-94A7-DAE7FAF12391}" destId="{E0568E9A-FFA9-48F4-83BF-DB644439A2A7}" srcOrd="0" destOrd="0" parTransId="{C8EA4FA6-F41D-48AA-BD1A-45D0E1C3EDE3}" sibTransId="{755B970B-34FC-4939-AF8A-14E14FE90225}"/>
    <dgm:cxn modelId="{CBF664E2-FA6F-45F1-9ECD-59360D4DDD72}" type="presOf" srcId="{43A9A797-56F7-44DF-A3EF-47150AB33199}" destId="{210A6FB0-4B6F-4D9F-8FFF-80300E1FF19D}" srcOrd="0" destOrd="0" presId="urn:microsoft.com/office/officeart/2005/8/layout/arrow4"/>
    <dgm:cxn modelId="{AE0BC7E5-5CFA-452C-94EE-180EB2894DB8}" srcId="{990897EF-1A64-4E5D-9110-68A202D72277}" destId="{08AEB7D9-704C-4EAF-94A7-DAE7FAF12391}" srcOrd="0" destOrd="0" parTransId="{F7FD23FC-8622-4C20-B65F-8078165FD46D}" sibTransId="{181148C9-CE64-4116-B857-22C690479C86}"/>
    <dgm:cxn modelId="{C9B040EE-097F-4533-AA03-3C476F1DC7AA}" type="presOf" srcId="{08AEB7D9-704C-4EAF-94A7-DAE7FAF12391}" destId="{0DEDDC41-F984-44BD-9044-8DD89956731E}" srcOrd="0" destOrd="0" presId="urn:microsoft.com/office/officeart/2005/8/layout/arrow4"/>
    <dgm:cxn modelId="{C2FB5E1A-874F-4407-8A13-3DA3FFE9CCEB}" type="presParOf" srcId="{802C3C2D-B68D-4609-A52A-48BDE917304C}" destId="{6A3CF007-6912-4A33-9538-07D7DE4932EA}" srcOrd="0" destOrd="0" presId="urn:microsoft.com/office/officeart/2005/8/layout/arrow4"/>
    <dgm:cxn modelId="{C39BB333-02D2-407A-8C7B-9F9D381951EC}" type="presParOf" srcId="{802C3C2D-B68D-4609-A52A-48BDE917304C}" destId="{0DEDDC41-F984-44BD-9044-8DD89956731E}" srcOrd="1" destOrd="0" presId="urn:microsoft.com/office/officeart/2005/8/layout/arrow4"/>
    <dgm:cxn modelId="{CE05034C-534E-4663-852B-7585400DFD9A}" type="presParOf" srcId="{802C3C2D-B68D-4609-A52A-48BDE917304C}" destId="{9D4E0221-7528-4A3A-AEDD-65EE558DC91D}" srcOrd="2" destOrd="0" presId="urn:microsoft.com/office/officeart/2005/8/layout/arrow4"/>
    <dgm:cxn modelId="{499CF97C-5381-4B76-93BF-5CD8C667798E}" type="presParOf" srcId="{802C3C2D-B68D-4609-A52A-48BDE917304C}" destId="{210A6FB0-4B6F-4D9F-8FFF-80300E1FF19D}" srcOrd="3" destOrd="0" presId="urn:microsoft.com/office/officeart/2005/8/layout/arrow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3CF007-6912-4A33-9538-07D7DE4932EA}">
      <dsp:nvSpPr>
        <dsp:cNvPr id="0" name=""/>
        <dsp:cNvSpPr/>
      </dsp:nvSpPr>
      <dsp:spPr>
        <a:xfrm>
          <a:off x="4065" y="0"/>
          <a:ext cx="2439162" cy="2267711"/>
        </a:xfrm>
        <a:prstGeom prst="upArrow">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0DEDDC41-F984-44BD-9044-8DD89956731E}">
      <dsp:nvSpPr>
        <dsp:cNvPr id="0" name=""/>
        <dsp:cNvSpPr/>
      </dsp:nvSpPr>
      <dsp:spPr>
        <a:xfrm>
          <a:off x="2516402" y="0"/>
          <a:ext cx="4139184" cy="2267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0" rIns="234696" bIns="234696" numCol="1" spcCol="1270" anchor="ctr" anchorCtr="0">
          <a:noAutofit/>
        </a:bodyPr>
        <a:lstStyle/>
        <a:p>
          <a:pPr marL="0" lvl="0" indent="0" algn="l" defTabSz="1466850">
            <a:lnSpc>
              <a:spcPct val="90000"/>
            </a:lnSpc>
            <a:spcBef>
              <a:spcPct val="0"/>
            </a:spcBef>
            <a:spcAft>
              <a:spcPct val="35000"/>
            </a:spcAft>
            <a:buNone/>
          </a:pPr>
          <a:r>
            <a:rPr lang="en-US" sz="3300" kern="1200" dirty="0"/>
            <a:t>Functional Conflict</a:t>
          </a:r>
        </a:p>
        <a:p>
          <a:pPr marL="228600" lvl="1" indent="-228600" algn="l" defTabSz="1155700">
            <a:lnSpc>
              <a:spcPct val="90000"/>
            </a:lnSpc>
            <a:spcBef>
              <a:spcPct val="0"/>
            </a:spcBef>
            <a:spcAft>
              <a:spcPct val="15000"/>
            </a:spcAft>
            <a:buChar char="•"/>
          </a:pPr>
          <a:r>
            <a:rPr lang="en-US" sz="2600" b="0" kern="1200" dirty="0"/>
            <a:t>Conflict that supports the goals of the group and improves its performance</a:t>
          </a:r>
          <a:endParaRPr lang="en-US" sz="2600" kern="1200" dirty="0"/>
        </a:p>
      </dsp:txBody>
      <dsp:txXfrm>
        <a:off x="2516402" y="0"/>
        <a:ext cx="4139184" cy="2267711"/>
      </dsp:txXfrm>
    </dsp:sp>
    <dsp:sp modelId="{9D4E0221-7528-4A3A-AEDD-65EE558DC91D}">
      <dsp:nvSpPr>
        <dsp:cNvPr id="0" name=""/>
        <dsp:cNvSpPr/>
      </dsp:nvSpPr>
      <dsp:spPr>
        <a:xfrm>
          <a:off x="735813" y="2456688"/>
          <a:ext cx="2439162" cy="2267711"/>
        </a:xfrm>
        <a:prstGeom prst="downArrow">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10A6FB0-4B6F-4D9F-8FFF-80300E1FF19D}">
      <dsp:nvSpPr>
        <dsp:cNvPr id="0" name=""/>
        <dsp:cNvSpPr/>
      </dsp:nvSpPr>
      <dsp:spPr>
        <a:xfrm>
          <a:off x="3248150" y="2456688"/>
          <a:ext cx="4139184" cy="2267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0" rIns="234696" bIns="234696" numCol="1" spcCol="1270" anchor="ctr" anchorCtr="0">
          <a:noAutofit/>
        </a:bodyPr>
        <a:lstStyle/>
        <a:p>
          <a:pPr marL="0" lvl="0" indent="0" algn="l" defTabSz="1466850">
            <a:lnSpc>
              <a:spcPct val="90000"/>
            </a:lnSpc>
            <a:spcBef>
              <a:spcPct val="0"/>
            </a:spcBef>
            <a:spcAft>
              <a:spcPct val="35000"/>
            </a:spcAft>
            <a:buNone/>
          </a:pPr>
          <a:r>
            <a:rPr lang="en-US" sz="3300" kern="1200" dirty="0"/>
            <a:t>Dysfunctional Conflict</a:t>
          </a:r>
        </a:p>
        <a:p>
          <a:pPr marL="228600" lvl="1" indent="-228600" algn="l" defTabSz="1155700">
            <a:lnSpc>
              <a:spcPct val="90000"/>
            </a:lnSpc>
            <a:spcBef>
              <a:spcPct val="0"/>
            </a:spcBef>
            <a:spcAft>
              <a:spcPct val="15000"/>
            </a:spcAft>
            <a:buChar char="•"/>
          </a:pPr>
          <a:r>
            <a:rPr lang="en-US" sz="2600" b="0" kern="1200" dirty="0"/>
            <a:t>Conflict that hinders group performance</a:t>
          </a:r>
          <a:endParaRPr lang="en-US" sz="2600" kern="1200" dirty="0"/>
        </a:p>
      </dsp:txBody>
      <dsp:txXfrm>
        <a:off x="3248150" y="2456688"/>
        <a:ext cx="4139184" cy="2267711"/>
      </dsp:txXfrm>
    </dsp:sp>
  </dsp:spTree>
</dsp:drawing>
</file>

<file path=ppt/diagrams/layout1.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6BC688-01D1-3341-AB99-98A3A1E8C721}" type="datetimeFigureOut">
              <a:rPr lang="en-US" smtClean="0"/>
              <a:t>2/2/25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5D3700-06C3-9F4A-9296-08BD1F5496ED}" type="slidenum">
              <a:rPr lang="en-US" smtClean="0"/>
              <a:t>‹#›</a:t>
            </a:fld>
            <a:endParaRPr lang="en-US"/>
          </a:p>
        </p:txBody>
      </p:sp>
    </p:spTree>
    <p:extLst>
      <p:ext uri="{BB962C8B-B14F-4D97-AF65-F5344CB8AC3E}">
        <p14:creationId xmlns:p14="http://schemas.microsoft.com/office/powerpoint/2010/main" val="3930656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3B7F136F-D379-9549-A833-D7C50F19CB01}"/>
              </a:ext>
            </a:extLst>
          </p:cNvPr>
          <p:cNvSpPr>
            <a:spLocks noGrp="1" noRot="1" noChangeAspect="1" noTextEdit="1"/>
          </p:cNvSpPr>
          <p:nvPr>
            <p:ph type="sldImg"/>
          </p:nvPr>
        </p:nvSpPr>
        <p:spPr>
          <a:ln/>
        </p:spPr>
      </p:sp>
      <p:sp>
        <p:nvSpPr>
          <p:cNvPr id="30723" name="Notes Placeholder 2">
            <a:extLst>
              <a:ext uri="{FF2B5EF4-FFF2-40B4-BE49-F238E27FC236}">
                <a16:creationId xmlns:a16="http://schemas.microsoft.com/office/drawing/2014/main" id="{701605B6-3822-FF4B-A68A-96670D6AC4A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Conflict  primarily deals with perception.  If nobody thinks there is conflict, then no conflict exists.   Conflict can be experienced in an organization through many different avenues.  It can be that the goals of the individuals are incompatible or there is a difference in opinion over the interpretation of facts.  Many conflicts also arise through disagreements about how people should behave.</a:t>
            </a:r>
          </a:p>
        </p:txBody>
      </p:sp>
      <p:sp>
        <p:nvSpPr>
          <p:cNvPr id="30724" name="Footer Placeholder 3">
            <a:extLst>
              <a:ext uri="{FF2B5EF4-FFF2-40B4-BE49-F238E27FC236}">
                <a16:creationId xmlns:a16="http://schemas.microsoft.com/office/drawing/2014/main" id="{FB3BEE79-05FA-454B-8C54-93DBDB7554AF}"/>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b="1">
                <a:solidFill>
                  <a:schemeClr val="tx1"/>
                </a:solidFill>
                <a:latin typeface="Arial" panose="020B0604020202020204" pitchFamily="34" charset="0"/>
              </a:defRPr>
            </a:lvl1pPr>
            <a:lvl2pPr marL="742950" indent="-285750" eaLnBrk="0" hangingPunct="0">
              <a:defRPr sz="1000" b="1">
                <a:solidFill>
                  <a:schemeClr val="tx1"/>
                </a:solidFill>
                <a:latin typeface="Arial" panose="020B0604020202020204" pitchFamily="34" charset="0"/>
              </a:defRPr>
            </a:lvl2pPr>
            <a:lvl3pPr marL="1143000" indent="-228600" eaLnBrk="0" hangingPunct="0">
              <a:defRPr sz="1000" b="1">
                <a:solidFill>
                  <a:schemeClr val="tx1"/>
                </a:solidFill>
                <a:latin typeface="Arial" panose="020B0604020202020204" pitchFamily="34" charset="0"/>
              </a:defRPr>
            </a:lvl3pPr>
            <a:lvl4pPr marL="1600200" indent="-228600" eaLnBrk="0" hangingPunct="0">
              <a:defRPr sz="1000" b="1">
                <a:solidFill>
                  <a:schemeClr val="tx1"/>
                </a:solidFill>
                <a:latin typeface="Arial" panose="020B0604020202020204" pitchFamily="34" charset="0"/>
              </a:defRPr>
            </a:lvl4pPr>
            <a:lvl5pPr marL="2057400" indent="-228600" eaLnBrk="0" hangingPunct="0">
              <a:defRPr sz="1000" b="1">
                <a:solidFill>
                  <a:schemeClr val="tx1"/>
                </a:solidFill>
                <a:latin typeface="Arial" panose="020B0604020202020204" pitchFamily="34" charset="0"/>
              </a:defRPr>
            </a:lvl5pPr>
            <a:lvl6pPr marL="2514600" indent="-228600" eaLnBrk="0" fontAlgn="base" hangingPunct="0">
              <a:spcBef>
                <a:spcPct val="0"/>
              </a:spcBef>
              <a:spcAft>
                <a:spcPct val="0"/>
              </a:spcAft>
              <a:defRPr sz="1000" b="1">
                <a:solidFill>
                  <a:schemeClr val="tx1"/>
                </a:solidFill>
                <a:latin typeface="Arial" panose="020B0604020202020204" pitchFamily="34" charset="0"/>
              </a:defRPr>
            </a:lvl6pPr>
            <a:lvl7pPr marL="2971800" indent="-228600" eaLnBrk="0" fontAlgn="base" hangingPunct="0">
              <a:spcBef>
                <a:spcPct val="0"/>
              </a:spcBef>
              <a:spcAft>
                <a:spcPct val="0"/>
              </a:spcAft>
              <a:defRPr sz="1000" b="1">
                <a:solidFill>
                  <a:schemeClr val="tx1"/>
                </a:solidFill>
                <a:latin typeface="Arial" panose="020B0604020202020204" pitchFamily="34" charset="0"/>
              </a:defRPr>
            </a:lvl7pPr>
            <a:lvl8pPr marL="3429000" indent="-228600" eaLnBrk="0" fontAlgn="base" hangingPunct="0">
              <a:spcBef>
                <a:spcPct val="0"/>
              </a:spcBef>
              <a:spcAft>
                <a:spcPct val="0"/>
              </a:spcAft>
              <a:defRPr sz="1000" b="1">
                <a:solidFill>
                  <a:schemeClr val="tx1"/>
                </a:solidFill>
                <a:latin typeface="Arial" panose="020B0604020202020204" pitchFamily="34" charset="0"/>
              </a:defRPr>
            </a:lvl8pPr>
            <a:lvl9pPr marL="3886200" indent="-228600" eaLnBrk="0" fontAlgn="base" hangingPunct="0">
              <a:spcBef>
                <a:spcPct val="0"/>
              </a:spcBef>
              <a:spcAft>
                <a:spcPct val="0"/>
              </a:spcAft>
              <a:defRPr sz="1000" b="1">
                <a:solidFill>
                  <a:schemeClr val="tx1"/>
                </a:solidFill>
                <a:latin typeface="Arial" panose="020B0604020202020204" pitchFamily="34" charset="0"/>
              </a:defRPr>
            </a:lvl9pPr>
          </a:lstStyle>
          <a:p>
            <a:pPr eaLnBrk="1" hangingPunct="1"/>
            <a:r>
              <a:rPr lang="en-US" altLang="en-US" sz="1200" b="0">
                <a:latin typeface="Times New Roman" panose="02020603050405020304" pitchFamily="18" charset="0"/>
              </a:rPr>
              <a:t>(c) 2008 Prentice-Hall, All rights reserved.</a:t>
            </a:r>
          </a:p>
        </p:txBody>
      </p:sp>
      <p:sp>
        <p:nvSpPr>
          <p:cNvPr id="30725" name="Slide Number Placeholder 4">
            <a:extLst>
              <a:ext uri="{FF2B5EF4-FFF2-40B4-BE49-F238E27FC236}">
                <a16:creationId xmlns:a16="http://schemas.microsoft.com/office/drawing/2014/main" id="{2FC7A97A-FAAE-F342-9966-F5376294718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b="1">
                <a:solidFill>
                  <a:schemeClr val="tx1"/>
                </a:solidFill>
                <a:latin typeface="Arial" panose="020B0604020202020204" pitchFamily="34" charset="0"/>
              </a:defRPr>
            </a:lvl1pPr>
            <a:lvl2pPr marL="742950" indent="-285750" eaLnBrk="0" hangingPunct="0">
              <a:defRPr sz="1000" b="1">
                <a:solidFill>
                  <a:schemeClr val="tx1"/>
                </a:solidFill>
                <a:latin typeface="Arial" panose="020B0604020202020204" pitchFamily="34" charset="0"/>
              </a:defRPr>
            </a:lvl2pPr>
            <a:lvl3pPr marL="1143000" indent="-228600" eaLnBrk="0" hangingPunct="0">
              <a:defRPr sz="1000" b="1">
                <a:solidFill>
                  <a:schemeClr val="tx1"/>
                </a:solidFill>
                <a:latin typeface="Arial" panose="020B0604020202020204" pitchFamily="34" charset="0"/>
              </a:defRPr>
            </a:lvl3pPr>
            <a:lvl4pPr marL="1600200" indent="-228600" eaLnBrk="0" hangingPunct="0">
              <a:defRPr sz="1000" b="1">
                <a:solidFill>
                  <a:schemeClr val="tx1"/>
                </a:solidFill>
                <a:latin typeface="Arial" panose="020B0604020202020204" pitchFamily="34" charset="0"/>
              </a:defRPr>
            </a:lvl4pPr>
            <a:lvl5pPr marL="2057400" indent="-228600" eaLnBrk="0" hangingPunct="0">
              <a:defRPr sz="1000" b="1">
                <a:solidFill>
                  <a:schemeClr val="tx1"/>
                </a:solidFill>
                <a:latin typeface="Arial" panose="020B0604020202020204" pitchFamily="34" charset="0"/>
              </a:defRPr>
            </a:lvl5pPr>
            <a:lvl6pPr marL="2514600" indent="-228600" eaLnBrk="0" fontAlgn="base" hangingPunct="0">
              <a:spcBef>
                <a:spcPct val="0"/>
              </a:spcBef>
              <a:spcAft>
                <a:spcPct val="0"/>
              </a:spcAft>
              <a:defRPr sz="1000" b="1">
                <a:solidFill>
                  <a:schemeClr val="tx1"/>
                </a:solidFill>
                <a:latin typeface="Arial" panose="020B0604020202020204" pitchFamily="34" charset="0"/>
              </a:defRPr>
            </a:lvl6pPr>
            <a:lvl7pPr marL="2971800" indent="-228600" eaLnBrk="0" fontAlgn="base" hangingPunct="0">
              <a:spcBef>
                <a:spcPct val="0"/>
              </a:spcBef>
              <a:spcAft>
                <a:spcPct val="0"/>
              </a:spcAft>
              <a:defRPr sz="1000" b="1">
                <a:solidFill>
                  <a:schemeClr val="tx1"/>
                </a:solidFill>
                <a:latin typeface="Arial" panose="020B0604020202020204" pitchFamily="34" charset="0"/>
              </a:defRPr>
            </a:lvl7pPr>
            <a:lvl8pPr marL="3429000" indent="-228600" eaLnBrk="0" fontAlgn="base" hangingPunct="0">
              <a:spcBef>
                <a:spcPct val="0"/>
              </a:spcBef>
              <a:spcAft>
                <a:spcPct val="0"/>
              </a:spcAft>
              <a:defRPr sz="1000" b="1">
                <a:solidFill>
                  <a:schemeClr val="tx1"/>
                </a:solidFill>
                <a:latin typeface="Arial" panose="020B0604020202020204" pitchFamily="34" charset="0"/>
              </a:defRPr>
            </a:lvl8pPr>
            <a:lvl9pPr marL="3886200" indent="-228600" eaLnBrk="0" fontAlgn="base" hangingPunct="0">
              <a:spcBef>
                <a:spcPct val="0"/>
              </a:spcBef>
              <a:spcAft>
                <a:spcPct val="0"/>
              </a:spcAft>
              <a:defRPr sz="1000" b="1">
                <a:solidFill>
                  <a:schemeClr val="tx1"/>
                </a:solidFill>
                <a:latin typeface="Arial" panose="020B0604020202020204" pitchFamily="34" charset="0"/>
              </a:defRPr>
            </a:lvl9pPr>
          </a:lstStyle>
          <a:p>
            <a:pPr eaLnBrk="1" hangingPunct="1"/>
            <a:fld id="{915D972F-363A-6848-A140-6133DC94308F}" type="slidenum">
              <a:rPr lang="en-US" altLang="en-US" sz="1200" b="0">
                <a:latin typeface="Times New Roman" panose="02020603050405020304" pitchFamily="18" charset="0"/>
              </a:rPr>
              <a:pPr eaLnBrk="1" hangingPunct="1"/>
              <a:t>2</a:t>
            </a:fld>
            <a:endParaRPr lang="en-US" altLang="en-US" sz="1200" b="0">
              <a:latin typeface="Times New Roman" panose="02020603050405020304" pitchFamily="18" charset="0"/>
            </a:endParaRPr>
          </a:p>
        </p:txBody>
      </p:sp>
    </p:spTree>
    <p:extLst>
      <p:ext uri="{BB962C8B-B14F-4D97-AF65-F5344CB8AC3E}">
        <p14:creationId xmlns:p14="http://schemas.microsoft.com/office/powerpoint/2010/main" val="867132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DFC2BD6E-E921-2547-8B55-1212B8A5BCC2}"/>
              </a:ext>
            </a:extLst>
          </p:cNvPr>
          <p:cNvSpPr>
            <a:spLocks noGrp="1" noRot="1" noChangeAspect="1" noTextEdit="1"/>
          </p:cNvSpPr>
          <p:nvPr>
            <p:ph type="sldImg"/>
          </p:nvPr>
        </p:nvSpPr>
        <p:spPr>
          <a:ln/>
        </p:spPr>
      </p:sp>
      <p:sp>
        <p:nvSpPr>
          <p:cNvPr id="31747" name="Notes Placeholder 2">
            <a:extLst>
              <a:ext uri="{FF2B5EF4-FFF2-40B4-BE49-F238E27FC236}">
                <a16:creationId xmlns:a16="http://schemas.microsoft.com/office/drawing/2014/main" id="{513EC47E-DF42-5748-8C4C-A045A9C7698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 traditional view of conflict believes that conflict is bad and it should be avoided as much as possible.  This view was more prevalent in the 1930’s and 40’s than it is today.  This view held that conflict was the result of poor communication, lack of openness, or failure to respond to employee needs.  All these things are negative and can be fixed so management thought that conflict could be fixed and should be fixed.</a:t>
            </a:r>
          </a:p>
        </p:txBody>
      </p:sp>
      <p:sp>
        <p:nvSpPr>
          <p:cNvPr id="31748" name="Footer Placeholder 3">
            <a:extLst>
              <a:ext uri="{FF2B5EF4-FFF2-40B4-BE49-F238E27FC236}">
                <a16:creationId xmlns:a16="http://schemas.microsoft.com/office/drawing/2014/main" id="{3D9AC7BE-31C1-C548-99AD-59509E295500}"/>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b="1">
                <a:solidFill>
                  <a:schemeClr val="tx1"/>
                </a:solidFill>
                <a:latin typeface="Arial" panose="020B0604020202020204" pitchFamily="34" charset="0"/>
              </a:defRPr>
            </a:lvl1pPr>
            <a:lvl2pPr marL="742950" indent="-285750" eaLnBrk="0" hangingPunct="0">
              <a:defRPr sz="1000" b="1">
                <a:solidFill>
                  <a:schemeClr val="tx1"/>
                </a:solidFill>
                <a:latin typeface="Arial" panose="020B0604020202020204" pitchFamily="34" charset="0"/>
              </a:defRPr>
            </a:lvl2pPr>
            <a:lvl3pPr marL="1143000" indent="-228600" eaLnBrk="0" hangingPunct="0">
              <a:defRPr sz="1000" b="1">
                <a:solidFill>
                  <a:schemeClr val="tx1"/>
                </a:solidFill>
                <a:latin typeface="Arial" panose="020B0604020202020204" pitchFamily="34" charset="0"/>
              </a:defRPr>
            </a:lvl3pPr>
            <a:lvl4pPr marL="1600200" indent="-228600" eaLnBrk="0" hangingPunct="0">
              <a:defRPr sz="1000" b="1">
                <a:solidFill>
                  <a:schemeClr val="tx1"/>
                </a:solidFill>
                <a:latin typeface="Arial" panose="020B0604020202020204" pitchFamily="34" charset="0"/>
              </a:defRPr>
            </a:lvl4pPr>
            <a:lvl5pPr marL="2057400" indent="-228600" eaLnBrk="0" hangingPunct="0">
              <a:defRPr sz="1000" b="1">
                <a:solidFill>
                  <a:schemeClr val="tx1"/>
                </a:solidFill>
                <a:latin typeface="Arial" panose="020B0604020202020204" pitchFamily="34" charset="0"/>
              </a:defRPr>
            </a:lvl5pPr>
            <a:lvl6pPr marL="2514600" indent="-228600" eaLnBrk="0" fontAlgn="base" hangingPunct="0">
              <a:spcBef>
                <a:spcPct val="0"/>
              </a:spcBef>
              <a:spcAft>
                <a:spcPct val="0"/>
              </a:spcAft>
              <a:defRPr sz="1000" b="1">
                <a:solidFill>
                  <a:schemeClr val="tx1"/>
                </a:solidFill>
                <a:latin typeface="Arial" panose="020B0604020202020204" pitchFamily="34" charset="0"/>
              </a:defRPr>
            </a:lvl6pPr>
            <a:lvl7pPr marL="2971800" indent="-228600" eaLnBrk="0" fontAlgn="base" hangingPunct="0">
              <a:spcBef>
                <a:spcPct val="0"/>
              </a:spcBef>
              <a:spcAft>
                <a:spcPct val="0"/>
              </a:spcAft>
              <a:defRPr sz="1000" b="1">
                <a:solidFill>
                  <a:schemeClr val="tx1"/>
                </a:solidFill>
                <a:latin typeface="Arial" panose="020B0604020202020204" pitchFamily="34" charset="0"/>
              </a:defRPr>
            </a:lvl7pPr>
            <a:lvl8pPr marL="3429000" indent="-228600" eaLnBrk="0" fontAlgn="base" hangingPunct="0">
              <a:spcBef>
                <a:spcPct val="0"/>
              </a:spcBef>
              <a:spcAft>
                <a:spcPct val="0"/>
              </a:spcAft>
              <a:defRPr sz="1000" b="1">
                <a:solidFill>
                  <a:schemeClr val="tx1"/>
                </a:solidFill>
                <a:latin typeface="Arial" panose="020B0604020202020204" pitchFamily="34" charset="0"/>
              </a:defRPr>
            </a:lvl8pPr>
            <a:lvl9pPr marL="3886200" indent="-228600" eaLnBrk="0" fontAlgn="base" hangingPunct="0">
              <a:spcBef>
                <a:spcPct val="0"/>
              </a:spcBef>
              <a:spcAft>
                <a:spcPct val="0"/>
              </a:spcAft>
              <a:defRPr sz="1000" b="1">
                <a:solidFill>
                  <a:schemeClr val="tx1"/>
                </a:solidFill>
                <a:latin typeface="Arial" panose="020B0604020202020204" pitchFamily="34" charset="0"/>
              </a:defRPr>
            </a:lvl9pPr>
          </a:lstStyle>
          <a:p>
            <a:pPr eaLnBrk="1" hangingPunct="1"/>
            <a:r>
              <a:rPr lang="en-US" altLang="en-US" sz="1200" b="0">
                <a:latin typeface="Times New Roman" panose="02020603050405020304" pitchFamily="18" charset="0"/>
              </a:rPr>
              <a:t>(c) 2008 Prentice-Hall, All rights reserved.</a:t>
            </a:r>
          </a:p>
        </p:txBody>
      </p:sp>
      <p:sp>
        <p:nvSpPr>
          <p:cNvPr id="31749" name="Slide Number Placeholder 4">
            <a:extLst>
              <a:ext uri="{FF2B5EF4-FFF2-40B4-BE49-F238E27FC236}">
                <a16:creationId xmlns:a16="http://schemas.microsoft.com/office/drawing/2014/main" id="{2C2D3172-D94D-A44E-BE8C-C51B231AF70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b="1">
                <a:solidFill>
                  <a:schemeClr val="tx1"/>
                </a:solidFill>
                <a:latin typeface="Arial" panose="020B0604020202020204" pitchFamily="34" charset="0"/>
              </a:defRPr>
            </a:lvl1pPr>
            <a:lvl2pPr marL="742950" indent="-285750" eaLnBrk="0" hangingPunct="0">
              <a:defRPr sz="1000" b="1">
                <a:solidFill>
                  <a:schemeClr val="tx1"/>
                </a:solidFill>
                <a:latin typeface="Arial" panose="020B0604020202020204" pitchFamily="34" charset="0"/>
              </a:defRPr>
            </a:lvl2pPr>
            <a:lvl3pPr marL="1143000" indent="-228600" eaLnBrk="0" hangingPunct="0">
              <a:defRPr sz="1000" b="1">
                <a:solidFill>
                  <a:schemeClr val="tx1"/>
                </a:solidFill>
                <a:latin typeface="Arial" panose="020B0604020202020204" pitchFamily="34" charset="0"/>
              </a:defRPr>
            </a:lvl3pPr>
            <a:lvl4pPr marL="1600200" indent="-228600" eaLnBrk="0" hangingPunct="0">
              <a:defRPr sz="1000" b="1">
                <a:solidFill>
                  <a:schemeClr val="tx1"/>
                </a:solidFill>
                <a:latin typeface="Arial" panose="020B0604020202020204" pitchFamily="34" charset="0"/>
              </a:defRPr>
            </a:lvl4pPr>
            <a:lvl5pPr marL="2057400" indent="-228600" eaLnBrk="0" hangingPunct="0">
              <a:defRPr sz="1000" b="1">
                <a:solidFill>
                  <a:schemeClr val="tx1"/>
                </a:solidFill>
                <a:latin typeface="Arial" panose="020B0604020202020204" pitchFamily="34" charset="0"/>
              </a:defRPr>
            </a:lvl5pPr>
            <a:lvl6pPr marL="2514600" indent="-228600" eaLnBrk="0" fontAlgn="base" hangingPunct="0">
              <a:spcBef>
                <a:spcPct val="0"/>
              </a:spcBef>
              <a:spcAft>
                <a:spcPct val="0"/>
              </a:spcAft>
              <a:defRPr sz="1000" b="1">
                <a:solidFill>
                  <a:schemeClr val="tx1"/>
                </a:solidFill>
                <a:latin typeface="Arial" panose="020B0604020202020204" pitchFamily="34" charset="0"/>
              </a:defRPr>
            </a:lvl6pPr>
            <a:lvl7pPr marL="2971800" indent="-228600" eaLnBrk="0" fontAlgn="base" hangingPunct="0">
              <a:spcBef>
                <a:spcPct val="0"/>
              </a:spcBef>
              <a:spcAft>
                <a:spcPct val="0"/>
              </a:spcAft>
              <a:defRPr sz="1000" b="1">
                <a:solidFill>
                  <a:schemeClr val="tx1"/>
                </a:solidFill>
                <a:latin typeface="Arial" panose="020B0604020202020204" pitchFamily="34" charset="0"/>
              </a:defRPr>
            </a:lvl7pPr>
            <a:lvl8pPr marL="3429000" indent="-228600" eaLnBrk="0" fontAlgn="base" hangingPunct="0">
              <a:spcBef>
                <a:spcPct val="0"/>
              </a:spcBef>
              <a:spcAft>
                <a:spcPct val="0"/>
              </a:spcAft>
              <a:defRPr sz="1000" b="1">
                <a:solidFill>
                  <a:schemeClr val="tx1"/>
                </a:solidFill>
                <a:latin typeface="Arial" panose="020B0604020202020204" pitchFamily="34" charset="0"/>
              </a:defRPr>
            </a:lvl8pPr>
            <a:lvl9pPr marL="3886200" indent="-228600" eaLnBrk="0" fontAlgn="base" hangingPunct="0">
              <a:spcBef>
                <a:spcPct val="0"/>
              </a:spcBef>
              <a:spcAft>
                <a:spcPct val="0"/>
              </a:spcAft>
              <a:defRPr sz="1000" b="1">
                <a:solidFill>
                  <a:schemeClr val="tx1"/>
                </a:solidFill>
                <a:latin typeface="Arial" panose="020B0604020202020204" pitchFamily="34" charset="0"/>
              </a:defRPr>
            </a:lvl9pPr>
          </a:lstStyle>
          <a:p>
            <a:pPr eaLnBrk="1" hangingPunct="1"/>
            <a:fld id="{EC5BB38A-8343-5D44-8927-747C5DEA4B64}" type="slidenum">
              <a:rPr lang="en-US" altLang="en-US" sz="1200" b="0">
                <a:latin typeface="Times New Roman" panose="02020603050405020304" pitchFamily="18" charset="0"/>
              </a:rPr>
              <a:pPr eaLnBrk="1" hangingPunct="1"/>
              <a:t>3</a:t>
            </a:fld>
            <a:endParaRPr lang="en-US" altLang="en-US" sz="1200" b="0">
              <a:latin typeface="Times New Roman" panose="02020603050405020304" pitchFamily="18" charset="0"/>
            </a:endParaRPr>
          </a:p>
        </p:txBody>
      </p:sp>
    </p:spTree>
    <p:extLst>
      <p:ext uri="{BB962C8B-B14F-4D97-AF65-F5344CB8AC3E}">
        <p14:creationId xmlns:p14="http://schemas.microsoft.com/office/powerpoint/2010/main" val="3338708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DB0A309B-53B1-704D-A250-CFE3434E738D}"/>
              </a:ext>
            </a:extLst>
          </p:cNvPr>
          <p:cNvSpPr>
            <a:spLocks noGrp="1" noRot="1" noChangeAspect="1" noTextEdit="1"/>
          </p:cNvSpPr>
          <p:nvPr>
            <p:ph type="sldImg"/>
          </p:nvPr>
        </p:nvSpPr>
        <p:spPr>
          <a:ln/>
        </p:spPr>
      </p:sp>
      <p:sp>
        <p:nvSpPr>
          <p:cNvPr id="32771" name="Notes Placeholder 2">
            <a:extLst>
              <a:ext uri="{FF2B5EF4-FFF2-40B4-BE49-F238E27FC236}">
                <a16:creationId xmlns:a16="http://schemas.microsoft.com/office/drawing/2014/main" id="{7D909A83-0972-2342-9A4C-9DFF5A3BC4D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 views of conflict have shifted over the years and have developed into more acceptance of conflict as a natural and inevitable outcome of group dynamics.  This idea was prevalent in the late 40’s – 70’s and was called the Human Relations view of conflict.  </a:t>
            </a:r>
          </a:p>
          <a:p>
            <a:endParaRPr lang="en-US" altLang="en-US"/>
          </a:p>
          <a:p>
            <a:r>
              <a:rPr lang="en-US" altLang="en-US"/>
              <a:t>The current view on conflict is that it is not only a positive force in a group but it is actually necessary for a group to perform effectively.  This is called the interactionist view of conflict and is widely accepted today.  </a:t>
            </a:r>
          </a:p>
        </p:txBody>
      </p:sp>
      <p:sp>
        <p:nvSpPr>
          <p:cNvPr id="32772" name="Footer Placeholder 3">
            <a:extLst>
              <a:ext uri="{FF2B5EF4-FFF2-40B4-BE49-F238E27FC236}">
                <a16:creationId xmlns:a16="http://schemas.microsoft.com/office/drawing/2014/main" id="{655CC6A2-2B66-D741-B5FD-32B45EB7DA68}"/>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b="1">
                <a:solidFill>
                  <a:schemeClr val="tx1"/>
                </a:solidFill>
                <a:latin typeface="Arial" panose="020B0604020202020204" pitchFamily="34" charset="0"/>
              </a:defRPr>
            </a:lvl1pPr>
            <a:lvl2pPr marL="742950" indent="-285750" eaLnBrk="0" hangingPunct="0">
              <a:defRPr sz="1000" b="1">
                <a:solidFill>
                  <a:schemeClr val="tx1"/>
                </a:solidFill>
                <a:latin typeface="Arial" panose="020B0604020202020204" pitchFamily="34" charset="0"/>
              </a:defRPr>
            </a:lvl2pPr>
            <a:lvl3pPr marL="1143000" indent="-228600" eaLnBrk="0" hangingPunct="0">
              <a:defRPr sz="1000" b="1">
                <a:solidFill>
                  <a:schemeClr val="tx1"/>
                </a:solidFill>
                <a:latin typeface="Arial" panose="020B0604020202020204" pitchFamily="34" charset="0"/>
              </a:defRPr>
            </a:lvl3pPr>
            <a:lvl4pPr marL="1600200" indent="-228600" eaLnBrk="0" hangingPunct="0">
              <a:defRPr sz="1000" b="1">
                <a:solidFill>
                  <a:schemeClr val="tx1"/>
                </a:solidFill>
                <a:latin typeface="Arial" panose="020B0604020202020204" pitchFamily="34" charset="0"/>
              </a:defRPr>
            </a:lvl4pPr>
            <a:lvl5pPr marL="2057400" indent="-228600" eaLnBrk="0" hangingPunct="0">
              <a:defRPr sz="1000" b="1">
                <a:solidFill>
                  <a:schemeClr val="tx1"/>
                </a:solidFill>
                <a:latin typeface="Arial" panose="020B0604020202020204" pitchFamily="34" charset="0"/>
              </a:defRPr>
            </a:lvl5pPr>
            <a:lvl6pPr marL="2514600" indent="-228600" eaLnBrk="0" fontAlgn="base" hangingPunct="0">
              <a:spcBef>
                <a:spcPct val="0"/>
              </a:spcBef>
              <a:spcAft>
                <a:spcPct val="0"/>
              </a:spcAft>
              <a:defRPr sz="1000" b="1">
                <a:solidFill>
                  <a:schemeClr val="tx1"/>
                </a:solidFill>
                <a:latin typeface="Arial" panose="020B0604020202020204" pitchFamily="34" charset="0"/>
              </a:defRPr>
            </a:lvl6pPr>
            <a:lvl7pPr marL="2971800" indent="-228600" eaLnBrk="0" fontAlgn="base" hangingPunct="0">
              <a:spcBef>
                <a:spcPct val="0"/>
              </a:spcBef>
              <a:spcAft>
                <a:spcPct val="0"/>
              </a:spcAft>
              <a:defRPr sz="1000" b="1">
                <a:solidFill>
                  <a:schemeClr val="tx1"/>
                </a:solidFill>
                <a:latin typeface="Arial" panose="020B0604020202020204" pitchFamily="34" charset="0"/>
              </a:defRPr>
            </a:lvl7pPr>
            <a:lvl8pPr marL="3429000" indent="-228600" eaLnBrk="0" fontAlgn="base" hangingPunct="0">
              <a:spcBef>
                <a:spcPct val="0"/>
              </a:spcBef>
              <a:spcAft>
                <a:spcPct val="0"/>
              </a:spcAft>
              <a:defRPr sz="1000" b="1">
                <a:solidFill>
                  <a:schemeClr val="tx1"/>
                </a:solidFill>
                <a:latin typeface="Arial" panose="020B0604020202020204" pitchFamily="34" charset="0"/>
              </a:defRPr>
            </a:lvl8pPr>
            <a:lvl9pPr marL="3886200" indent="-228600" eaLnBrk="0" fontAlgn="base" hangingPunct="0">
              <a:spcBef>
                <a:spcPct val="0"/>
              </a:spcBef>
              <a:spcAft>
                <a:spcPct val="0"/>
              </a:spcAft>
              <a:defRPr sz="1000" b="1">
                <a:solidFill>
                  <a:schemeClr val="tx1"/>
                </a:solidFill>
                <a:latin typeface="Arial" panose="020B0604020202020204" pitchFamily="34" charset="0"/>
              </a:defRPr>
            </a:lvl9pPr>
          </a:lstStyle>
          <a:p>
            <a:pPr eaLnBrk="1" hangingPunct="1"/>
            <a:r>
              <a:rPr lang="en-US" altLang="en-US" sz="1200" b="0">
                <a:latin typeface="Times New Roman" panose="02020603050405020304" pitchFamily="18" charset="0"/>
              </a:rPr>
              <a:t>(c) 2008 Prentice-Hall, All rights reserved.</a:t>
            </a:r>
          </a:p>
        </p:txBody>
      </p:sp>
      <p:sp>
        <p:nvSpPr>
          <p:cNvPr id="32773" name="Slide Number Placeholder 4">
            <a:extLst>
              <a:ext uri="{FF2B5EF4-FFF2-40B4-BE49-F238E27FC236}">
                <a16:creationId xmlns:a16="http://schemas.microsoft.com/office/drawing/2014/main" id="{D029190D-1409-594A-B2EE-BB45954C5A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b="1">
                <a:solidFill>
                  <a:schemeClr val="tx1"/>
                </a:solidFill>
                <a:latin typeface="Arial" panose="020B0604020202020204" pitchFamily="34" charset="0"/>
              </a:defRPr>
            </a:lvl1pPr>
            <a:lvl2pPr marL="742950" indent="-285750" eaLnBrk="0" hangingPunct="0">
              <a:defRPr sz="1000" b="1">
                <a:solidFill>
                  <a:schemeClr val="tx1"/>
                </a:solidFill>
                <a:latin typeface="Arial" panose="020B0604020202020204" pitchFamily="34" charset="0"/>
              </a:defRPr>
            </a:lvl2pPr>
            <a:lvl3pPr marL="1143000" indent="-228600" eaLnBrk="0" hangingPunct="0">
              <a:defRPr sz="1000" b="1">
                <a:solidFill>
                  <a:schemeClr val="tx1"/>
                </a:solidFill>
                <a:latin typeface="Arial" panose="020B0604020202020204" pitchFamily="34" charset="0"/>
              </a:defRPr>
            </a:lvl3pPr>
            <a:lvl4pPr marL="1600200" indent="-228600" eaLnBrk="0" hangingPunct="0">
              <a:defRPr sz="1000" b="1">
                <a:solidFill>
                  <a:schemeClr val="tx1"/>
                </a:solidFill>
                <a:latin typeface="Arial" panose="020B0604020202020204" pitchFamily="34" charset="0"/>
              </a:defRPr>
            </a:lvl4pPr>
            <a:lvl5pPr marL="2057400" indent="-228600" eaLnBrk="0" hangingPunct="0">
              <a:defRPr sz="1000" b="1">
                <a:solidFill>
                  <a:schemeClr val="tx1"/>
                </a:solidFill>
                <a:latin typeface="Arial" panose="020B0604020202020204" pitchFamily="34" charset="0"/>
              </a:defRPr>
            </a:lvl5pPr>
            <a:lvl6pPr marL="2514600" indent="-228600" eaLnBrk="0" fontAlgn="base" hangingPunct="0">
              <a:spcBef>
                <a:spcPct val="0"/>
              </a:spcBef>
              <a:spcAft>
                <a:spcPct val="0"/>
              </a:spcAft>
              <a:defRPr sz="1000" b="1">
                <a:solidFill>
                  <a:schemeClr val="tx1"/>
                </a:solidFill>
                <a:latin typeface="Arial" panose="020B0604020202020204" pitchFamily="34" charset="0"/>
              </a:defRPr>
            </a:lvl6pPr>
            <a:lvl7pPr marL="2971800" indent="-228600" eaLnBrk="0" fontAlgn="base" hangingPunct="0">
              <a:spcBef>
                <a:spcPct val="0"/>
              </a:spcBef>
              <a:spcAft>
                <a:spcPct val="0"/>
              </a:spcAft>
              <a:defRPr sz="1000" b="1">
                <a:solidFill>
                  <a:schemeClr val="tx1"/>
                </a:solidFill>
                <a:latin typeface="Arial" panose="020B0604020202020204" pitchFamily="34" charset="0"/>
              </a:defRPr>
            </a:lvl7pPr>
            <a:lvl8pPr marL="3429000" indent="-228600" eaLnBrk="0" fontAlgn="base" hangingPunct="0">
              <a:spcBef>
                <a:spcPct val="0"/>
              </a:spcBef>
              <a:spcAft>
                <a:spcPct val="0"/>
              </a:spcAft>
              <a:defRPr sz="1000" b="1">
                <a:solidFill>
                  <a:schemeClr val="tx1"/>
                </a:solidFill>
                <a:latin typeface="Arial" panose="020B0604020202020204" pitchFamily="34" charset="0"/>
              </a:defRPr>
            </a:lvl8pPr>
            <a:lvl9pPr marL="3886200" indent="-228600" eaLnBrk="0" fontAlgn="base" hangingPunct="0">
              <a:spcBef>
                <a:spcPct val="0"/>
              </a:spcBef>
              <a:spcAft>
                <a:spcPct val="0"/>
              </a:spcAft>
              <a:defRPr sz="1000" b="1">
                <a:solidFill>
                  <a:schemeClr val="tx1"/>
                </a:solidFill>
                <a:latin typeface="Arial" panose="020B0604020202020204" pitchFamily="34" charset="0"/>
              </a:defRPr>
            </a:lvl9pPr>
          </a:lstStyle>
          <a:p>
            <a:pPr eaLnBrk="1" hangingPunct="1"/>
            <a:fld id="{E2CFFE20-F225-F74E-8E8F-DCE05E889323}" type="slidenum">
              <a:rPr lang="en-US" altLang="en-US" sz="1200" b="0">
                <a:latin typeface="Times New Roman" panose="02020603050405020304" pitchFamily="18" charset="0"/>
              </a:rPr>
              <a:pPr eaLnBrk="1" hangingPunct="1"/>
              <a:t>4</a:t>
            </a:fld>
            <a:endParaRPr lang="en-US" altLang="en-US" sz="1200" b="0">
              <a:latin typeface="Times New Roman" panose="02020603050405020304" pitchFamily="18" charset="0"/>
            </a:endParaRPr>
          </a:p>
        </p:txBody>
      </p:sp>
    </p:spTree>
    <p:extLst>
      <p:ext uri="{BB962C8B-B14F-4D97-AF65-F5344CB8AC3E}">
        <p14:creationId xmlns:p14="http://schemas.microsoft.com/office/powerpoint/2010/main" val="1599191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16F5CC22-19A3-0746-A7A6-99161311DD7F}"/>
              </a:ext>
            </a:extLst>
          </p:cNvPr>
          <p:cNvSpPr>
            <a:spLocks noGrp="1" noRot="1" noChangeAspect="1" noTextEdit="1"/>
          </p:cNvSpPr>
          <p:nvPr>
            <p:ph type="sldImg"/>
          </p:nvPr>
        </p:nvSpPr>
        <p:spPr>
          <a:ln/>
        </p:spPr>
      </p:sp>
      <p:sp>
        <p:nvSpPr>
          <p:cNvPr id="33795" name="Notes Placeholder 2">
            <a:extLst>
              <a:ext uri="{FF2B5EF4-FFF2-40B4-BE49-F238E27FC236}">
                <a16:creationId xmlns:a16="http://schemas.microsoft.com/office/drawing/2014/main" id="{5A59A7B9-D854-D04A-A46B-6BF0217B9DD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 interactionist view of conflict does recognize that even though functional conflict can support the group goals and improve their performance there is also dysfunctional conflict that hinders group performance.  This type of conflict should be avoided, controlled, or minimized as much as possible.</a:t>
            </a:r>
          </a:p>
        </p:txBody>
      </p:sp>
      <p:sp>
        <p:nvSpPr>
          <p:cNvPr id="33796" name="Footer Placeholder 3">
            <a:extLst>
              <a:ext uri="{FF2B5EF4-FFF2-40B4-BE49-F238E27FC236}">
                <a16:creationId xmlns:a16="http://schemas.microsoft.com/office/drawing/2014/main" id="{CAEFD40D-0D1F-4B47-8A68-CA313B4EFB02}"/>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b="1">
                <a:solidFill>
                  <a:schemeClr val="tx1"/>
                </a:solidFill>
                <a:latin typeface="Arial" panose="020B0604020202020204" pitchFamily="34" charset="0"/>
              </a:defRPr>
            </a:lvl1pPr>
            <a:lvl2pPr marL="742950" indent="-285750" eaLnBrk="0" hangingPunct="0">
              <a:defRPr sz="1000" b="1">
                <a:solidFill>
                  <a:schemeClr val="tx1"/>
                </a:solidFill>
                <a:latin typeface="Arial" panose="020B0604020202020204" pitchFamily="34" charset="0"/>
              </a:defRPr>
            </a:lvl2pPr>
            <a:lvl3pPr marL="1143000" indent="-228600" eaLnBrk="0" hangingPunct="0">
              <a:defRPr sz="1000" b="1">
                <a:solidFill>
                  <a:schemeClr val="tx1"/>
                </a:solidFill>
                <a:latin typeface="Arial" panose="020B0604020202020204" pitchFamily="34" charset="0"/>
              </a:defRPr>
            </a:lvl3pPr>
            <a:lvl4pPr marL="1600200" indent="-228600" eaLnBrk="0" hangingPunct="0">
              <a:defRPr sz="1000" b="1">
                <a:solidFill>
                  <a:schemeClr val="tx1"/>
                </a:solidFill>
                <a:latin typeface="Arial" panose="020B0604020202020204" pitchFamily="34" charset="0"/>
              </a:defRPr>
            </a:lvl4pPr>
            <a:lvl5pPr marL="2057400" indent="-228600" eaLnBrk="0" hangingPunct="0">
              <a:defRPr sz="1000" b="1">
                <a:solidFill>
                  <a:schemeClr val="tx1"/>
                </a:solidFill>
                <a:latin typeface="Arial" panose="020B0604020202020204" pitchFamily="34" charset="0"/>
              </a:defRPr>
            </a:lvl5pPr>
            <a:lvl6pPr marL="2514600" indent="-228600" eaLnBrk="0" fontAlgn="base" hangingPunct="0">
              <a:spcBef>
                <a:spcPct val="0"/>
              </a:spcBef>
              <a:spcAft>
                <a:spcPct val="0"/>
              </a:spcAft>
              <a:defRPr sz="1000" b="1">
                <a:solidFill>
                  <a:schemeClr val="tx1"/>
                </a:solidFill>
                <a:latin typeface="Arial" panose="020B0604020202020204" pitchFamily="34" charset="0"/>
              </a:defRPr>
            </a:lvl6pPr>
            <a:lvl7pPr marL="2971800" indent="-228600" eaLnBrk="0" fontAlgn="base" hangingPunct="0">
              <a:spcBef>
                <a:spcPct val="0"/>
              </a:spcBef>
              <a:spcAft>
                <a:spcPct val="0"/>
              </a:spcAft>
              <a:defRPr sz="1000" b="1">
                <a:solidFill>
                  <a:schemeClr val="tx1"/>
                </a:solidFill>
                <a:latin typeface="Arial" panose="020B0604020202020204" pitchFamily="34" charset="0"/>
              </a:defRPr>
            </a:lvl7pPr>
            <a:lvl8pPr marL="3429000" indent="-228600" eaLnBrk="0" fontAlgn="base" hangingPunct="0">
              <a:spcBef>
                <a:spcPct val="0"/>
              </a:spcBef>
              <a:spcAft>
                <a:spcPct val="0"/>
              </a:spcAft>
              <a:defRPr sz="1000" b="1">
                <a:solidFill>
                  <a:schemeClr val="tx1"/>
                </a:solidFill>
                <a:latin typeface="Arial" panose="020B0604020202020204" pitchFamily="34" charset="0"/>
              </a:defRPr>
            </a:lvl8pPr>
            <a:lvl9pPr marL="3886200" indent="-228600" eaLnBrk="0" fontAlgn="base" hangingPunct="0">
              <a:spcBef>
                <a:spcPct val="0"/>
              </a:spcBef>
              <a:spcAft>
                <a:spcPct val="0"/>
              </a:spcAft>
              <a:defRPr sz="1000" b="1">
                <a:solidFill>
                  <a:schemeClr val="tx1"/>
                </a:solidFill>
                <a:latin typeface="Arial" panose="020B0604020202020204" pitchFamily="34" charset="0"/>
              </a:defRPr>
            </a:lvl9pPr>
          </a:lstStyle>
          <a:p>
            <a:pPr eaLnBrk="1" hangingPunct="1"/>
            <a:r>
              <a:rPr lang="en-US" altLang="en-US" sz="1200" b="0">
                <a:latin typeface="Times New Roman" panose="02020603050405020304" pitchFamily="18" charset="0"/>
              </a:rPr>
              <a:t>(c) 2008 Prentice-Hall, All rights reserved.</a:t>
            </a:r>
          </a:p>
        </p:txBody>
      </p:sp>
      <p:sp>
        <p:nvSpPr>
          <p:cNvPr id="33797" name="Slide Number Placeholder 4">
            <a:extLst>
              <a:ext uri="{FF2B5EF4-FFF2-40B4-BE49-F238E27FC236}">
                <a16:creationId xmlns:a16="http://schemas.microsoft.com/office/drawing/2014/main" id="{A34F74EB-9C97-924F-9373-0026AAD7034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b="1">
                <a:solidFill>
                  <a:schemeClr val="tx1"/>
                </a:solidFill>
                <a:latin typeface="Arial" panose="020B0604020202020204" pitchFamily="34" charset="0"/>
              </a:defRPr>
            </a:lvl1pPr>
            <a:lvl2pPr marL="742950" indent="-285750" eaLnBrk="0" hangingPunct="0">
              <a:defRPr sz="1000" b="1">
                <a:solidFill>
                  <a:schemeClr val="tx1"/>
                </a:solidFill>
                <a:latin typeface="Arial" panose="020B0604020202020204" pitchFamily="34" charset="0"/>
              </a:defRPr>
            </a:lvl2pPr>
            <a:lvl3pPr marL="1143000" indent="-228600" eaLnBrk="0" hangingPunct="0">
              <a:defRPr sz="1000" b="1">
                <a:solidFill>
                  <a:schemeClr val="tx1"/>
                </a:solidFill>
                <a:latin typeface="Arial" panose="020B0604020202020204" pitchFamily="34" charset="0"/>
              </a:defRPr>
            </a:lvl3pPr>
            <a:lvl4pPr marL="1600200" indent="-228600" eaLnBrk="0" hangingPunct="0">
              <a:defRPr sz="1000" b="1">
                <a:solidFill>
                  <a:schemeClr val="tx1"/>
                </a:solidFill>
                <a:latin typeface="Arial" panose="020B0604020202020204" pitchFamily="34" charset="0"/>
              </a:defRPr>
            </a:lvl4pPr>
            <a:lvl5pPr marL="2057400" indent="-228600" eaLnBrk="0" hangingPunct="0">
              <a:defRPr sz="1000" b="1">
                <a:solidFill>
                  <a:schemeClr val="tx1"/>
                </a:solidFill>
                <a:latin typeface="Arial" panose="020B0604020202020204" pitchFamily="34" charset="0"/>
              </a:defRPr>
            </a:lvl5pPr>
            <a:lvl6pPr marL="2514600" indent="-228600" eaLnBrk="0" fontAlgn="base" hangingPunct="0">
              <a:spcBef>
                <a:spcPct val="0"/>
              </a:spcBef>
              <a:spcAft>
                <a:spcPct val="0"/>
              </a:spcAft>
              <a:defRPr sz="1000" b="1">
                <a:solidFill>
                  <a:schemeClr val="tx1"/>
                </a:solidFill>
                <a:latin typeface="Arial" panose="020B0604020202020204" pitchFamily="34" charset="0"/>
              </a:defRPr>
            </a:lvl6pPr>
            <a:lvl7pPr marL="2971800" indent="-228600" eaLnBrk="0" fontAlgn="base" hangingPunct="0">
              <a:spcBef>
                <a:spcPct val="0"/>
              </a:spcBef>
              <a:spcAft>
                <a:spcPct val="0"/>
              </a:spcAft>
              <a:defRPr sz="1000" b="1">
                <a:solidFill>
                  <a:schemeClr val="tx1"/>
                </a:solidFill>
                <a:latin typeface="Arial" panose="020B0604020202020204" pitchFamily="34" charset="0"/>
              </a:defRPr>
            </a:lvl7pPr>
            <a:lvl8pPr marL="3429000" indent="-228600" eaLnBrk="0" fontAlgn="base" hangingPunct="0">
              <a:spcBef>
                <a:spcPct val="0"/>
              </a:spcBef>
              <a:spcAft>
                <a:spcPct val="0"/>
              </a:spcAft>
              <a:defRPr sz="1000" b="1">
                <a:solidFill>
                  <a:schemeClr val="tx1"/>
                </a:solidFill>
                <a:latin typeface="Arial" panose="020B0604020202020204" pitchFamily="34" charset="0"/>
              </a:defRPr>
            </a:lvl8pPr>
            <a:lvl9pPr marL="3886200" indent="-228600" eaLnBrk="0" fontAlgn="base" hangingPunct="0">
              <a:spcBef>
                <a:spcPct val="0"/>
              </a:spcBef>
              <a:spcAft>
                <a:spcPct val="0"/>
              </a:spcAft>
              <a:defRPr sz="1000" b="1">
                <a:solidFill>
                  <a:schemeClr val="tx1"/>
                </a:solidFill>
                <a:latin typeface="Arial" panose="020B0604020202020204" pitchFamily="34" charset="0"/>
              </a:defRPr>
            </a:lvl9pPr>
          </a:lstStyle>
          <a:p>
            <a:pPr eaLnBrk="1" hangingPunct="1"/>
            <a:fld id="{EBBE21CF-E399-B643-8A8C-D209A05A9275}" type="slidenum">
              <a:rPr lang="en-US" altLang="en-US" sz="1200" b="0">
                <a:latin typeface="Times New Roman" panose="02020603050405020304" pitchFamily="18" charset="0"/>
              </a:rPr>
              <a:pPr eaLnBrk="1" hangingPunct="1"/>
              <a:t>5</a:t>
            </a:fld>
            <a:endParaRPr lang="en-US" altLang="en-US" sz="1200" b="0">
              <a:latin typeface="Times New Roman" panose="02020603050405020304" pitchFamily="18" charset="0"/>
            </a:endParaRPr>
          </a:p>
        </p:txBody>
      </p:sp>
    </p:spTree>
    <p:extLst>
      <p:ext uri="{BB962C8B-B14F-4D97-AF65-F5344CB8AC3E}">
        <p14:creationId xmlns:p14="http://schemas.microsoft.com/office/powerpoint/2010/main" val="3270608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192E1580-15DD-044C-ADEF-B3B266E72B5D}"/>
              </a:ext>
            </a:extLst>
          </p:cNvPr>
          <p:cNvSpPr>
            <a:spLocks noGrp="1" noRot="1" noChangeAspect="1" noTextEdit="1"/>
          </p:cNvSpPr>
          <p:nvPr>
            <p:ph type="sldImg"/>
          </p:nvPr>
        </p:nvSpPr>
        <p:spPr>
          <a:ln/>
        </p:spPr>
      </p:sp>
      <p:sp>
        <p:nvSpPr>
          <p:cNvPr id="34819" name="Notes Placeholder 2">
            <a:extLst>
              <a:ext uri="{FF2B5EF4-FFF2-40B4-BE49-F238E27FC236}">
                <a16:creationId xmlns:a16="http://schemas.microsoft.com/office/drawing/2014/main" id="{58E3E178-E20D-B943-AEEC-2F7197429C4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There are many types of interactionist conflict including task, relationship, and process.  Task conflict arises when there is conflict over the content and/or goals of the work.  If this type of conflict exists at low to moderate levels, then this is a functional conflict that can help individuals seek clarification or new ideas on how to accomplish their goals.  </a:t>
            </a:r>
          </a:p>
          <a:p>
            <a:endParaRPr lang="en-US" altLang="en-US"/>
          </a:p>
          <a:p>
            <a:r>
              <a:rPr lang="en-US" altLang="en-US"/>
              <a:t>Relationship conflict is based on problems between individuals and is almost always dysfunctional.</a:t>
            </a:r>
          </a:p>
          <a:p>
            <a:endParaRPr lang="en-US" altLang="en-US"/>
          </a:p>
          <a:p>
            <a:r>
              <a:rPr lang="en-US" altLang="en-US"/>
              <a:t>Process conflict occurs when there is disagreement on how the work gets done.  Low levels of process conflict represent functional conflict.</a:t>
            </a:r>
          </a:p>
        </p:txBody>
      </p:sp>
      <p:sp>
        <p:nvSpPr>
          <p:cNvPr id="34820" name="Footer Placeholder 3">
            <a:extLst>
              <a:ext uri="{FF2B5EF4-FFF2-40B4-BE49-F238E27FC236}">
                <a16:creationId xmlns:a16="http://schemas.microsoft.com/office/drawing/2014/main" id="{8733873C-6797-8E4E-BCDD-A7DB66D2D0D5}"/>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b="1">
                <a:solidFill>
                  <a:schemeClr val="tx1"/>
                </a:solidFill>
                <a:latin typeface="Arial" panose="020B0604020202020204" pitchFamily="34" charset="0"/>
              </a:defRPr>
            </a:lvl1pPr>
            <a:lvl2pPr marL="742950" indent="-285750" eaLnBrk="0" hangingPunct="0">
              <a:defRPr sz="1000" b="1">
                <a:solidFill>
                  <a:schemeClr val="tx1"/>
                </a:solidFill>
                <a:latin typeface="Arial" panose="020B0604020202020204" pitchFamily="34" charset="0"/>
              </a:defRPr>
            </a:lvl2pPr>
            <a:lvl3pPr marL="1143000" indent="-228600" eaLnBrk="0" hangingPunct="0">
              <a:defRPr sz="1000" b="1">
                <a:solidFill>
                  <a:schemeClr val="tx1"/>
                </a:solidFill>
                <a:latin typeface="Arial" panose="020B0604020202020204" pitchFamily="34" charset="0"/>
              </a:defRPr>
            </a:lvl3pPr>
            <a:lvl4pPr marL="1600200" indent="-228600" eaLnBrk="0" hangingPunct="0">
              <a:defRPr sz="1000" b="1">
                <a:solidFill>
                  <a:schemeClr val="tx1"/>
                </a:solidFill>
                <a:latin typeface="Arial" panose="020B0604020202020204" pitchFamily="34" charset="0"/>
              </a:defRPr>
            </a:lvl4pPr>
            <a:lvl5pPr marL="2057400" indent="-228600" eaLnBrk="0" hangingPunct="0">
              <a:defRPr sz="1000" b="1">
                <a:solidFill>
                  <a:schemeClr val="tx1"/>
                </a:solidFill>
                <a:latin typeface="Arial" panose="020B0604020202020204" pitchFamily="34" charset="0"/>
              </a:defRPr>
            </a:lvl5pPr>
            <a:lvl6pPr marL="2514600" indent="-228600" eaLnBrk="0" fontAlgn="base" hangingPunct="0">
              <a:spcBef>
                <a:spcPct val="0"/>
              </a:spcBef>
              <a:spcAft>
                <a:spcPct val="0"/>
              </a:spcAft>
              <a:defRPr sz="1000" b="1">
                <a:solidFill>
                  <a:schemeClr val="tx1"/>
                </a:solidFill>
                <a:latin typeface="Arial" panose="020B0604020202020204" pitchFamily="34" charset="0"/>
              </a:defRPr>
            </a:lvl6pPr>
            <a:lvl7pPr marL="2971800" indent="-228600" eaLnBrk="0" fontAlgn="base" hangingPunct="0">
              <a:spcBef>
                <a:spcPct val="0"/>
              </a:spcBef>
              <a:spcAft>
                <a:spcPct val="0"/>
              </a:spcAft>
              <a:defRPr sz="1000" b="1">
                <a:solidFill>
                  <a:schemeClr val="tx1"/>
                </a:solidFill>
                <a:latin typeface="Arial" panose="020B0604020202020204" pitchFamily="34" charset="0"/>
              </a:defRPr>
            </a:lvl7pPr>
            <a:lvl8pPr marL="3429000" indent="-228600" eaLnBrk="0" fontAlgn="base" hangingPunct="0">
              <a:spcBef>
                <a:spcPct val="0"/>
              </a:spcBef>
              <a:spcAft>
                <a:spcPct val="0"/>
              </a:spcAft>
              <a:defRPr sz="1000" b="1">
                <a:solidFill>
                  <a:schemeClr val="tx1"/>
                </a:solidFill>
                <a:latin typeface="Arial" panose="020B0604020202020204" pitchFamily="34" charset="0"/>
              </a:defRPr>
            </a:lvl8pPr>
            <a:lvl9pPr marL="3886200" indent="-228600" eaLnBrk="0" fontAlgn="base" hangingPunct="0">
              <a:spcBef>
                <a:spcPct val="0"/>
              </a:spcBef>
              <a:spcAft>
                <a:spcPct val="0"/>
              </a:spcAft>
              <a:defRPr sz="1000" b="1">
                <a:solidFill>
                  <a:schemeClr val="tx1"/>
                </a:solidFill>
                <a:latin typeface="Arial" panose="020B0604020202020204" pitchFamily="34" charset="0"/>
              </a:defRPr>
            </a:lvl9pPr>
          </a:lstStyle>
          <a:p>
            <a:pPr eaLnBrk="1" hangingPunct="1"/>
            <a:r>
              <a:rPr lang="en-US" altLang="en-US" sz="1200" b="0">
                <a:latin typeface="Times New Roman" panose="02020603050405020304" pitchFamily="18" charset="0"/>
              </a:rPr>
              <a:t>(c) 2008 Prentice-Hall, All rights reserved.</a:t>
            </a:r>
          </a:p>
        </p:txBody>
      </p:sp>
      <p:sp>
        <p:nvSpPr>
          <p:cNvPr id="34821" name="Slide Number Placeholder 4">
            <a:extLst>
              <a:ext uri="{FF2B5EF4-FFF2-40B4-BE49-F238E27FC236}">
                <a16:creationId xmlns:a16="http://schemas.microsoft.com/office/drawing/2014/main" id="{5FBAC014-CD52-D64A-8A41-9FF932516D1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b="1">
                <a:solidFill>
                  <a:schemeClr val="tx1"/>
                </a:solidFill>
                <a:latin typeface="Arial" panose="020B0604020202020204" pitchFamily="34" charset="0"/>
              </a:defRPr>
            </a:lvl1pPr>
            <a:lvl2pPr marL="742950" indent="-285750" eaLnBrk="0" hangingPunct="0">
              <a:defRPr sz="1000" b="1">
                <a:solidFill>
                  <a:schemeClr val="tx1"/>
                </a:solidFill>
                <a:latin typeface="Arial" panose="020B0604020202020204" pitchFamily="34" charset="0"/>
              </a:defRPr>
            </a:lvl2pPr>
            <a:lvl3pPr marL="1143000" indent="-228600" eaLnBrk="0" hangingPunct="0">
              <a:defRPr sz="1000" b="1">
                <a:solidFill>
                  <a:schemeClr val="tx1"/>
                </a:solidFill>
                <a:latin typeface="Arial" panose="020B0604020202020204" pitchFamily="34" charset="0"/>
              </a:defRPr>
            </a:lvl3pPr>
            <a:lvl4pPr marL="1600200" indent="-228600" eaLnBrk="0" hangingPunct="0">
              <a:defRPr sz="1000" b="1">
                <a:solidFill>
                  <a:schemeClr val="tx1"/>
                </a:solidFill>
                <a:latin typeface="Arial" panose="020B0604020202020204" pitchFamily="34" charset="0"/>
              </a:defRPr>
            </a:lvl4pPr>
            <a:lvl5pPr marL="2057400" indent="-228600" eaLnBrk="0" hangingPunct="0">
              <a:defRPr sz="1000" b="1">
                <a:solidFill>
                  <a:schemeClr val="tx1"/>
                </a:solidFill>
                <a:latin typeface="Arial" panose="020B0604020202020204" pitchFamily="34" charset="0"/>
              </a:defRPr>
            </a:lvl5pPr>
            <a:lvl6pPr marL="2514600" indent="-228600" eaLnBrk="0" fontAlgn="base" hangingPunct="0">
              <a:spcBef>
                <a:spcPct val="0"/>
              </a:spcBef>
              <a:spcAft>
                <a:spcPct val="0"/>
              </a:spcAft>
              <a:defRPr sz="1000" b="1">
                <a:solidFill>
                  <a:schemeClr val="tx1"/>
                </a:solidFill>
                <a:latin typeface="Arial" panose="020B0604020202020204" pitchFamily="34" charset="0"/>
              </a:defRPr>
            </a:lvl6pPr>
            <a:lvl7pPr marL="2971800" indent="-228600" eaLnBrk="0" fontAlgn="base" hangingPunct="0">
              <a:spcBef>
                <a:spcPct val="0"/>
              </a:spcBef>
              <a:spcAft>
                <a:spcPct val="0"/>
              </a:spcAft>
              <a:defRPr sz="1000" b="1">
                <a:solidFill>
                  <a:schemeClr val="tx1"/>
                </a:solidFill>
                <a:latin typeface="Arial" panose="020B0604020202020204" pitchFamily="34" charset="0"/>
              </a:defRPr>
            </a:lvl7pPr>
            <a:lvl8pPr marL="3429000" indent="-228600" eaLnBrk="0" fontAlgn="base" hangingPunct="0">
              <a:spcBef>
                <a:spcPct val="0"/>
              </a:spcBef>
              <a:spcAft>
                <a:spcPct val="0"/>
              </a:spcAft>
              <a:defRPr sz="1000" b="1">
                <a:solidFill>
                  <a:schemeClr val="tx1"/>
                </a:solidFill>
                <a:latin typeface="Arial" panose="020B0604020202020204" pitchFamily="34" charset="0"/>
              </a:defRPr>
            </a:lvl8pPr>
            <a:lvl9pPr marL="3886200" indent="-228600" eaLnBrk="0" fontAlgn="base" hangingPunct="0">
              <a:spcBef>
                <a:spcPct val="0"/>
              </a:spcBef>
              <a:spcAft>
                <a:spcPct val="0"/>
              </a:spcAft>
              <a:defRPr sz="1000" b="1">
                <a:solidFill>
                  <a:schemeClr val="tx1"/>
                </a:solidFill>
                <a:latin typeface="Arial" panose="020B0604020202020204" pitchFamily="34" charset="0"/>
              </a:defRPr>
            </a:lvl9pPr>
          </a:lstStyle>
          <a:p>
            <a:pPr eaLnBrk="1" hangingPunct="1"/>
            <a:fld id="{66C2A4B6-FDEE-C641-9736-BF7B3E41769D}" type="slidenum">
              <a:rPr lang="en-US" altLang="en-US" sz="1200" b="0">
                <a:latin typeface="Times New Roman" panose="02020603050405020304" pitchFamily="18" charset="0"/>
              </a:rPr>
              <a:pPr eaLnBrk="1" hangingPunct="1"/>
              <a:t>6</a:t>
            </a:fld>
            <a:endParaRPr lang="en-US" altLang="en-US" sz="1200" b="0">
              <a:latin typeface="Times New Roman" panose="02020603050405020304" pitchFamily="18" charset="0"/>
            </a:endParaRPr>
          </a:p>
        </p:txBody>
      </p:sp>
    </p:spTree>
    <p:extLst>
      <p:ext uri="{BB962C8B-B14F-4D97-AF65-F5344CB8AC3E}">
        <p14:creationId xmlns:p14="http://schemas.microsoft.com/office/powerpoint/2010/main" val="3292471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84A2302E-8A87-A74C-9C7C-7E2930DFF03B}"/>
              </a:ext>
            </a:extLst>
          </p:cNvPr>
          <p:cNvSpPr>
            <a:spLocks noGrp="1" noRot="1" noChangeAspect="1" noTextEdit="1"/>
          </p:cNvSpPr>
          <p:nvPr>
            <p:ph type="sldImg"/>
          </p:nvPr>
        </p:nvSpPr>
        <p:spPr>
          <a:ln/>
        </p:spPr>
      </p:sp>
      <p:sp>
        <p:nvSpPr>
          <p:cNvPr id="35843" name="Notes Placeholder 2">
            <a:extLst>
              <a:ext uri="{FF2B5EF4-FFF2-40B4-BE49-F238E27FC236}">
                <a16:creationId xmlns:a16="http://schemas.microsoft.com/office/drawing/2014/main" id="{E29D5589-E7BA-4F45-85EE-9BDD8FDAE1F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 conflict process is outlined above. In the following slides we will look at each step individually.</a:t>
            </a:r>
          </a:p>
        </p:txBody>
      </p:sp>
      <p:sp>
        <p:nvSpPr>
          <p:cNvPr id="35844" name="Footer Placeholder 3">
            <a:extLst>
              <a:ext uri="{FF2B5EF4-FFF2-40B4-BE49-F238E27FC236}">
                <a16:creationId xmlns:a16="http://schemas.microsoft.com/office/drawing/2014/main" id="{846A7B49-2B8B-6D4E-9472-745F4FB2727C}"/>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b="1">
                <a:solidFill>
                  <a:schemeClr val="tx1"/>
                </a:solidFill>
                <a:latin typeface="Arial" panose="020B0604020202020204" pitchFamily="34" charset="0"/>
              </a:defRPr>
            </a:lvl1pPr>
            <a:lvl2pPr marL="742950" indent="-285750" eaLnBrk="0" hangingPunct="0">
              <a:defRPr sz="1000" b="1">
                <a:solidFill>
                  <a:schemeClr val="tx1"/>
                </a:solidFill>
                <a:latin typeface="Arial" panose="020B0604020202020204" pitchFamily="34" charset="0"/>
              </a:defRPr>
            </a:lvl2pPr>
            <a:lvl3pPr marL="1143000" indent="-228600" eaLnBrk="0" hangingPunct="0">
              <a:defRPr sz="1000" b="1">
                <a:solidFill>
                  <a:schemeClr val="tx1"/>
                </a:solidFill>
                <a:latin typeface="Arial" panose="020B0604020202020204" pitchFamily="34" charset="0"/>
              </a:defRPr>
            </a:lvl3pPr>
            <a:lvl4pPr marL="1600200" indent="-228600" eaLnBrk="0" hangingPunct="0">
              <a:defRPr sz="1000" b="1">
                <a:solidFill>
                  <a:schemeClr val="tx1"/>
                </a:solidFill>
                <a:latin typeface="Arial" panose="020B0604020202020204" pitchFamily="34" charset="0"/>
              </a:defRPr>
            </a:lvl4pPr>
            <a:lvl5pPr marL="2057400" indent="-228600" eaLnBrk="0" hangingPunct="0">
              <a:defRPr sz="1000" b="1">
                <a:solidFill>
                  <a:schemeClr val="tx1"/>
                </a:solidFill>
                <a:latin typeface="Arial" panose="020B0604020202020204" pitchFamily="34" charset="0"/>
              </a:defRPr>
            </a:lvl5pPr>
            <a:lvl6pPr marL="2514600" indent="-228600" eaLnBrk="0" fontAlgn="base" hangingPunct="0">
              <a:spcBef>
                <a:spcPct val="0"/>
              </a:spcBef>
              <a:spcAft>
                <a:spcPct val="0"/>
              </a:spcAft>
              <a:defRPr sz="1000" b="1">
                <a:solidFill>
                  <a:schemeClr val="tx1"/>
                </a:solidFill>
                <a:latin typeface="Arial" panose="020B0604020202020204" pitchFamily="34" charset="0"/>
              </a:defRPr>
            </a:lvl6pPr>
            <a:lvl7pPr marL="2971800" indent="-228600" eaLnBrk="0" fontAlgn="base" hangingPunct="0">
              <a:spcBef>
                <a:spcPct val="0"/>
              </a:spcBef>
              <a:spcAft>
                <a:spcPct val="0"/>
              </a:spcAft>
              <a:defRPr sz="1000" b="1">
                <a:solidFill>
                  <a:schemeClr val="tx1"/>
                </a:solidFill>
                <a:latin typeface="Arial" panose="020B0604020202020204" pitchFamily="34" charset="0"/>
              </a:defRPr>
            </a:lvl7pPr>
            <a:lvl8pPr marL="3429000" indent="-228600" eaLnBrk="0" fontAlgn="base" hangingPunct="0">
              <a:spcBef>
                <a:spcPct val="0"/>
              </a:spcBef>
              <a:spcAft>
                <a:spcPct val="0"/>
              </a:spcAft>
              <a:defRPr sz="1000" b="1">
                <a:solidFill>
                  <a:schemeClr val="tx1"/>
                </a:solidFill>
                <a:latin typeface="Arial" panose="020B0604020202020204" pitchFamily="34" charset="0"/>
              </a:defRPr>
            </a:lvl8pPr>
            <a:lvl9pPr marL="3886200" indent="-228600" eaLnBrk="0" fontAlgn="base" hangingPunct="0">
              <a:spcBef>
                <a:spcPct val="0"/>
              </a:spcBef>
              <a:spcAft>
                <a:spcPct val="0"/>
              </a:spcAft>
              <a:defRPr sz="1000" b="1">
                <a:solidFill>
                  <a:schemeClr val="tx1"/>
                </a:solidFill>
                <a:latin typeface="Arial" panose="020B0604020202020204" pitchFamily="34" charset="0"/>
              </a:defRPr>
            </a:lvl9pPr>
          </a:lstStyle>
          <a:p>
            <a:pPr eaLnBrk="1" hangingPunct="1"/>
            <a:r>
              <a:rPr lang="en-US" altLang="en-US" sz="1200" b="0">
                <a:latin typeface="Times New Roman" panose="02020603050405020304" pitchFamily="18" charset="0"/>
              </a:rPr>
              <a:t>(c) 2008 Prentice-Hall, All rights reserved.</a:t>
            </a:r>
          </a:p>
        </p:txBody>
      </p:sp>
      <p:sp>
        <p:nvSpPr>
          <p:cNvPr id="35845" name="Slide Number Placeholder 4">
            <a:extLst>
              <a:ext uri="{FF2B5EF4-FFF2-40B4-BE49-F238E27FC236}">
                <a16:creationId xmlns:a16="http://schemas.microsoft.com/office/drawing/2014/main" id="{4E299CC7-9BAD-A24A-A8C0-D54BCACC118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b="1">
                <a:solidFill>
                  <a:schemeClr val="tx1"/>
                </a:solidFill>
                <a:latin typeface="Arial" panose="020B0604020202020204" pitchFamily="34" charset="0"/>
              </a:defRPr>
            </a:lvl1pPr>
            <a:lvl2pPr marL="742950" indent="-285750" eaLnBrk="0" hangingPunct="0">
              <a:defRPr sz="1000" b="1">
                <a:solidFill>
                  <a:schemeClr val="tx1"/>
                </a:solidFill>
                <a:latin typeface="Arial" panose="020B0604020202020204" pitchFamily="34" charset="0"/>
              </a:defRPr>
            </a:lvl2pPr>
            <a:lvl3pPr marL="1143000" indent="-228600" eaLnBrk="0" hangingPunct="0">
              <a:defRPr sz="1000" b="1">
                <a:solidFill>
                  <a:schemeClr val="tx1"/>
                </a:solidFill>
                <a:latin typeface="Arial" panose="020B0604020202020204" pitchFamily="34" charset="0"/>
              </a:defRPr>
            </a:lvl3pPr>
            <a:lvl4pPr marL="1600200" indent="-228600" eaLnBrk="0" hangingPunct="0">
              <a:defRPr sz="1000" b="1">
                <a:solidFill>
                  <a:schemeClr val="tx1"/>
                </a:solidFill>
                <a:latin typeface="Arial" panose="020B0604020202020204" pitchFamily="34" charset="0"/>
              </a:defRPr>
            </a:lvl4pPr>
            <a:lvl5pPr marL="2057400" indent="-228600" eaLnBrk="0" hangingPunct="0">
              <a:defRPr sz="1000" b="1">
                <a:solidFill>
                  <a:schemeClr val="tx1"/>
                </a:solidFill>
                <a:latin typeface="Arial" panose="020B0604020202020204" pitchFamily="34" charset="0"/>
              </a:defRPr>
            </a:lvl5pPr>
            <a:lvl6pPr marL="2514600" indent="-228600" eaLnBrk="0" fontAlgn="base" hangingPunct="0">
              <a:spcBef>
                <a:spcPct val="0"/>
              </a:spcBef>
              <a:spcAft>
                <a:spcPct val="0"/>
              </a:spcAft>
              <a:defRPr sz="1000" b="1">
                <a:solidFill>
                  <a:schemeClr val="tx1"/>
                </a:solidFill>
                <a:latin typeface="Arial" panose="020B0604020202020204" pitchFamily="34" charset="0"/>
              </a:defRPr>
            </a:lvl6pPr>
            <a:lvl7pPr marL="2971800" indent="-228600" eaLnBrk="0" fontAlgn="base" hangingPunct="0">
              <a:spcBef>
                <a:spcPct val="0"/>
              </a:spcBef>
              <a:spcAft>
                <a:spcPct val="0"/>
              </a:spcAft>
              <a:defRPr sz="1000" b="1">
                <a:solidFill>
                  <a:schemeClr val="tx1"/>
                </a:solidFill>
                <a:latin typeface="Arial" panose="020B0604020202020204" pitchFamily="34" charset="0"/>
              </a:defRPr>
            </a:lvl7pPr>
            <a:lvl8pPr marL="3429000" indent="-228600" eaLnBrk="0" fontAlgn="base" hangingPunct="0">
              <a:spcBef>
                <a:spcPct val="0"/>
              </a:spcBef>
              <a:spcAft>
                <a:spcPct val="0"/>
              </a:spcAft>
              <a:defRPr sz="1000" b="1">
                <a:solidFill>
                  <a:schemeClr val="tx1"/>
                </a:solidFill>
                <a:latin typeface="Arial" panose="020B0604020202020204" pitchFamily="34" charset="0"/>
              </a:defRPr>
            </a:lvl8pPr>
            <a:lvl9pPr marL="3886200" indent="-228600" eaLnBrk="0" fontAlgn="base" hangingPunct="0">
              <a:spcBef>
                <a:spcPct val="0"/>
              </a:spcBef>
              <a:spcAft>
                <a:spcPct val="0"/>
              </a:spcAft>
              <a:defRPr sz="1000" b="1">
                <a:solidFill>
                  <a:schemeClr val="tx1"/>
                </a:solidFill>
                <a:latin typeface="Arial" panose="020B0604020202020204" pitchFamily="34" charset="0"/>
              </a:defRPr>
            </a:lvl9pPr>
          </a:lstStyle>
          <a:p>
            <a:pPr eaLnBrk="1" hangingPunct="1"/>
            <a:fld id="{49A6FBDF-5EB7-D743-982F-D959D90E89EE}" type="slidenum">
              <a:rPr lang="en-US" altLang="en-US" sz="1200" b="0">
                <a:latin typeface="Times New Roman" panose="02020603050405020304" pitchFamily="18" charset="0"/>
              </a:rPr>
              <a:pPr eaLnBrk="1" hangingPunct="1"/>
              <a:t>7</a:t>
            </a:fld>
            <a:endParaRPr lang="en-US" altLang="en-US" sz="1200" b="0">
              <a:latin typeface="Times New Roman" panose="02020603050405020304" pitchFamily="18" charset="0"/>
            </a:endParaRPr>
          </a:p>
        </p:txBody>
      </p:sp>
    </p:spTree>
    <p:extLst>
      <p:ext uri="{BB962C8B-B14F-4D97-AF65-F5344CB8AC3E}">
        <p14:creationId xmlns:p14="http://schemas.microsoft.com/office/powerpoint/2010/main" val="3836341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64B3E855-82D4-134F-9291-4640A9AE5847}"/>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CFA32DB9-FF3C-3B4C-BF00-6CF61AFA375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There are a number of techniques available to help work through conflict.  Some ideas include problem solving, increasing communication, and restructuring the organization.  Each technique chosen needs to reflect the situation and the people involved in order to be an effective conflict resolution technique.</a:t>
            </a:r>
          </a:p>
        </p:txBody>
      </p:sp>
      <p:sp>
        <p:nvSpPr>
          <p:cNvPr id="40964" name="Footer Placeholder 3">
            <a:extLst>
              <a:ext uri="{FF2B5EF4-FFF2-40B4-BE49-F238E27FC236}">
                <a16:creationId xmlns:a16="http://schemas.microsoft.com/office/drawing/2014/main" id="{6041FB66-7BD8-DF43-8B1A-85724AA7BBAE}"/>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b="1">
                <a:solidFill>
                  <a:schemeClr val="tx1"/>
                </a:solidFill>
                <a:latin typeface="Arial" panose="020B0604020202020204" pitchFamily="34" charset="0"/>
              </a:defRPr>
            </a:lvl1pPr>
            <a:lvl2pPr marL="742950" indent="-285750" eaLnBrk="0" hangingPunct="0">
              <a:defRPr sz="1000" b="1">
                <a:solidFill>
                  <a:schemeClr val="tx1"/>
                </a:solidFill>
                <a:latin typeface="Arial" panose="020B0604020202020204" pitchFamily="34" charset="0"/>
              </a:defRPr>
            </a:lvl2pPr>
            <a:lvl3pPr marL="1143000" indent="-228600" eaLnBrk="0" hangingPunct="0">
              <a:defRPr sz="1000" b="1">
                <a:solidFill>
                  <a:schemeClr val="tx1"/>
                </a:solidFill>
                <a:latin typeface="Arial" panose="020B0604020202020204" pitchFamily="34" charset="0"/>
              </a:defRPr>
            </a:lvl3pPr>
            <a:lvl4pPr marL="1600200" indent="-228600" eaLnBrk="0" hangingPunct="0">
              <a:defRPr sz="1000" b="1">
                <a:solidFill>
                  <a:schemeClr val="tx1"/>
                </a:solidFill>
                <a:latin typeface="Arial" panose="020B0604020202020204" pitchFamily="34" charset="0"/>
              </a:defRPr>
            </a:lvl4pPr>
            <a:lvl5pPr marL="2057400" indent="-228600" eaLnBrk="0" hangingPunct="0">
              <a:defRPr sz="1000" b="1">
                <a:solidFill>
                  <a:schemeClr val="tx1"/>
                </a:solidFill>
                <a:latin typeface="Arial" panose="020B0604020202020204" pitchFamily="34" charset="0"/>
              </a:defRPr>
            </a:lvl5pPr>
            <a:lvl6pPr marL="2514600" indent="-228600" eaLnBrk="0" fontAlgn="base" hangingPunct="0">
              <a:spcBef>
                <a:spcPct val="0"/>
              </a:spcBef>
              <a:spcAft>
                <a:spcPct val="0"/>
              </a:spcAft>
              <a:defRPr sz="1000" b="1">
                <a:solidFill>
                  <a:schemeClr val="tx1"/>
                </a:solidFill>
                <a:latin typeface="Arial" panose="020B0604020202020204" pitchFamily="34" charset="0"/>
              </a:defRPr>
            </a:lvl6pPr>
            <a:lvl7pPr marL="2971800" indent="-228600" eaLnBrk="0" fontAlgn="base" hangingPunct="0">
              <a:spcBef>
                <a:spcPct val="0"/>
              </a:spcBef>
              <a:spcAft>
                <a:spcPct val="0"/>
              </a:spcAft>
              <a:defRPr sz="1000" b="1">
                <a:solidFill>
                  <a:schemeClr val="tx1"/>
                </a:solidFill>
                <a:latin typeface="Arial" panose="020B0604020202020204" pitchFamily="34" charset="0"/>
              </a:defRPr>
            </a:lvl7pPr>
            <a:lvl8pPr marL="3429000" indent="-228600" eaLnBrk="0" fontAlgn="base" hangingPunct="0">
              <a:spcBef>
                <a:spcPct val="0"/>
              </a:spcBef>
              <a:spcAft>
                <a:spcPct val="0"/>
              </a:spcAft>
              <a:defRPr sz="1000" b="1">
                <a:solidFill>
                  <a:schemeClr val="tx1"/>
                </a:solidFill>
                <a:latin typeface="Arial" panose="020B0604020202020204" pitchFamily="34" charset="0"/>
              </a:defRPr>
            </a:lvl8pPr>
            <a:lvl9pPr marL="3886200" indent="-228600" eaLnBrk="0" fontAlgn="base" hangingPunct="0">
              <a:spcBef>
                <a:spcPct val="0"/>
              </a:spcBef>
              <a:spcAft>
                <a:spcPct val="0"/>
              </a:spcAft>
              <a:defRPr sz="1000" b="1">
                <a:solidFill>
                  <a:schemeClr val="tx1"/>
                </a:solidFill>
                <a:latin typeface="Arial" panose="020B0604020202020204" pitchFamily="34" charset="0"/>
              </a:defRPr>
            </a:lvl9pPr>
          </a:lstStyle>
          <a:p>
            <a:pPr eaLnBrk="1" hangingPunct="1"/>
            <a:r>
              <a:rPr lang="en-US" altLang="en-US" sz="1200" b="0">
                <a:latin typeface="Times New Roman" panose="02020603050405020304" pitchFamily="18" charset="0"/>
              </a:rPr>
              <a:t>(c) 2008 Prentice-Hall, All rights reserved.</a:t>
            </a:r>
          </a:p>
        </p:txBody>
      </p:sp>
      <p:sp>
        <p:nvSpPr>
          <p:cNvPr id="40965" name="Slide Number Placeholder 4">
            <a:extLst>
              <a:ext uri="{FF2B5EF4-FFF2-40B4-BE49-F238E27FC236}">
                <a16:creationId xmlns:a16="http://schemas.microsoft.com/office/drawing/2014/main" id="{6909ABF9-6B46-E54A-BBFB-58C02A13569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b="1">
                <a:solidFill>
                  <a:schemeClr val="tx1"/>
                </a:solidFill>
                <a:latin typeface="Arial" panose="020B0604020202020204" pitchFamily="34" charset="0"/>
              </a:defRPr>
            </a:lvl1pPr>
            <a:lvl2pPr marL="742950" indent="-285750" eaLnBrk="0" hangingPunct="0">
              <a:defRPr sz="1000" b="1">
                <a:solidFill>
                  <a:schemeClr val="tx1"/>
                </a:solidFill>
                <a:latin typeface="Arial" panose="020B0604020202020204" pitchFamily="34" charset="0"/>
              </a:defRPr>
            </a:lvl2pPr>
            <a:lvl3pPr marL="1143000" indent="-228600" eaLnBrk="0" hangingPunct="0">
              <a:defRPr sz="1000" b="1">
                <a:solidFill>
                  <a:schemeClr val="tx1"/>
                </a:solidFill>
                <a:latin typeface="Arial" panose="020B0604020202020204" pitchFamily="34" charset="0"/>
              </a:defRPr>
            </a:lvl3pPr>
            <a:lvl4pPr marL="1600200" indent="-228600" eaLnBrk="0" hangingPunct="0">
              <a:defRPr sz="1000" b="1">
                <a:solidFill>
                  <a:schemeClr val="tx1"/>
                </a:solidFill>
                <a:latin typeface="Arial" panose="020B0604020202020204" pitchFamily="34" charset="0"/>
              </a:defRPr>
            </a:lvl4pPr>
            <a:lvl5pPr marL="2057400" indent="-228600" eaLnBrk="0" hangingPunct="0">
              <a:defRPr sz="1000" b="1">
                <a:solidFill>
                  <a:schemeClr val="tx1"/>
                </a:solidFill>
                <a:latin typeface="Arial" panose="020B0604020202020204" pitchFamily="34" charset="0"/>
              </a:defRPr>
            </a:lvl5pPr>
            <a:lvl6pPr marL="2514600" indent="-228600" eaLnBrk="0" fontAlgn="base" hangingPunct="0">
              <a:spcBef>
                <a:spcPct val="0"/>
              </a:spcBef>
              <a:spcAft>
                <a:spcPct val="0"/>
              </a:spcAft>
              <a:defRPr sz="1000" b="1">
                <a:solidFill>
                  <a:schemeClr val="tx1"/>
                </a:solidFill>
                <a:latin typeface="Arial" panose="020B0604020202020204" pitchFamily="34" charset="0"/>
              </a:defRPr>
            </a:lvl6pPr>
            <a:lvl7pPr marL="2971800" indent="-228600" eaLnBrk="0" fontAlgn="base" hangingPunct="0">
              <a:spcBef>
                <a:spcPct val="0"/>
              </a:spcBef>
              <a:spcAft>
                <a:spcPct val="0"/>
              </a:spcAft>
              <a:defRPr sz="1000" b="1">
                <a:solidFill>
                  <a:schemeClr val="tx1"/>
                </a:solidFill>
                <a:latin typeface="Arial" panose="020B0604020202020204" pitchFamily="34" charset="0"/>
              </a:defRPr>
            </a:lvl7pPr>
            <a:lvl8pPr marL="3429000" indent="-228600" eaLnBrk="0" fontAlgn="base" hangingPunct="0">
              <a:spcBef>
                <a:spcPct val="0"/>
              </a:spcBef>
              <a:spcAft>
                <a:spcPct val="0"/>
              </a:spcAft>
              <a:defRPr sz="1000" b="1">
                <a:solidFill>
                  <a:schemeClr val="tx1"/>
                </a:solidFill>
                <a:latin typeface="Arial" panose="020B0604020202020204" pitchFamily="34" charset="0"/>
              </a:defRPr>
            </a:lvl8pPr>
            <a:lvl9pPr marL="3886200" indent="-228600" eaLnBrk="0" fontAlgn="base" hangingPunct="0">
              <a:spcBef>
                <a:spcPct val="0"/>
              </a:spcBef>
              <a:spcAft>
                <a:spcPct val="0"/>
              </a:spcAft>
              <a:defRPr sz="1000" b="1">
                <a:solidFill>
                  <a:schemeClr val="tx1"/>
                </a:solidFill>
                <a:latin typeface="Arial" panose="020B0604020202020204" pitchFamily="34" charset="0"/>
              </a:defRPr>
            </a:lvl9pPr>
          </a:lstStyle>
          <a:p>
            <a:pPr eaLnBrk="1" hangingPunct="1"/>
            <a:fld id="{F6A94941-3570-FB4F-9CC3-B2144EA15F78}" type="slidenum">
              <a:rPr lang="en-US" altLang="en-US" sz="1200" b="0">
                <a:latin typeface="Times New Roman" panose="02020603050405020304" pitchFamily="18" charset="0"/>
              </a:rPr>
              <a:pPr eaLnBrk="1" hangingPunct="1"/>
              <a:t>8</a:t>
            </a:fld>
            <a:endParaRPr lang="en-US" altLang="en-US" sz="1200" b="0">
              <a:latin typeface="Times New Roman" panose="02020603050405020304" pitchFamily="18" charset="0"/>
            </a:endParaRPr>
          </a:p>
        </p:txBody>
      </p:sp>
    </p:spTree>
    <p:extLst>
      <p:ext uri="{BB962C8B-B14F-4D97-AF65-F5344CB8AC3E}">
        <p14:creationId xmlns:p14="http://schemas.microsoft.com/office/powerpoint/2010/main" val="1510694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AD8AB-DC6D-4645-97E7-8ADFE735BC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437AD0-21B2-9747-8B7F-AC1840D928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AC1549-98F9-7C47-9D5A-1E005E701F1E}"/>
              </a:ext>
            </a:extLst>
          </p:cNvPr>
          <p:cNvSpPr>
            <a:spLocks noGrp="1"/>
          </p:cNvSpPr>
          <p:nvPr>
            <p:ph type="dt" sz="half" idx="10"/>
          </p:nvPr>
        </p:nvSpPr>
        <p:spPr/>
        <p:txBody>
          <a:bodyPr/>
          <a:lstStyle/>
          <a:p>
            <a:fld id="{7AABEB89-E92B-EC4D-B96B-49CB142EB702}" type="datetimeFigureOut">
              <a:rPr lang="en-US" smtClean="0"/>
              <a:t>2/2/25</a:t>
            </a:fld>
            <a:endParaRPr lang="en-US"/>
          </a:p>
        </p:txBody>
      </p:sp>
      <p:sp>
        <p:nvSpPr>
          <p:cNvPr id="5" name="Footer Placeholder 4">
            <a:extLst>
              <a:ext uri="{FF2B5EF4-FFF2-40B4-BE49-F238E27FC236}">
                <a16:creationId xmlns:a16="http://schemas.microsoft.com/office/drawing/2014/main" id="{15D3DCC7-4A0E-2B4E-B192-969D8729D5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FFA137-8D32-2E42-8225-F8831B183E03}"/>
              </a:ext>
            </a:extLst>
          </p:cNvPr>
          <p:cNvSpPr>
            <a:spLocks noGrp="1"/>
          </p:cNvSpPr>
          <p:nvPr>
            <p:ph type="sldNum" sz="quarter" idx="12"/>
          </p:nvPr>
        </p:nvSpPr>
        <p:spPr/>
        <p:txBody>
          <a:bodyPr/>
          <a:lstStyle/>
          <a:p>
            <a:fld id="{83BCBE17-E0B5-8741-AA07-71ED726DB75F}" type="slidenum">
              <a:rPr lang="en-US" smtClean="0"/>
              <a:t>‹#›</a:t>
            </a:fld>
            <a:endParaRPr lang="en-US"/>
          </a:p>
        </p:txBody>
      </p:sp>
    </p:spTree>
    <p:extLst>
      <p:ext uri="{BB962C8B-B14F-4D97-AF65-F5344CB8AC3E}">
        <p14:creationId xmlns:p14="http://schemas.microsoft.com/office/powerpoint/2010/main" val="4039347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077C8-4D54-2549-A4B5-CF2ADECB0E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1E3054-8EE6-D34E-9922-41F010C1F7B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8CD9ED-2546-FA42-8190-FE781624C11A}"/>
              </a:ext>
            </a:extLst>
          </p:cNvPr>
          <p:cNvSpPr>
            <a:spLocks noGrp="1"/>
          </p:cNvSpPr>
          <p:nvPr>
            <p:ph type="dt" sz="half" idx="10"/>
          </p:nvPr>
        </p:nvSpPr>
        <p:spPr/>
        <p:txBody>
          <a:bodyPr/>
          <a:lstStyle/>
          <a:p>
            <a:fld id="{7AABEB89-E92B-EC4D-B96B-49CB142EB702}" type="datetimeFigureOut">
              <a:rPr lang="en-US" smtClean="0"/>
              <a:t>2/2/25</a:t>
            </a:fld>
            <a:endParaRPr lang="en-US"/>
          </a:p>
        </p:txBody>
      </p:sp>
      <p:sp>
        <p:nvSpPr>
          <p:cNvPr id="5" name="Footer Placeholder 4">
            <a:extLst>
              <a:ext uri="{FF2B5EF4-FFF2-40B4-BE49-F238E27FC236}">
                <a16:creationId xmlns:a16="http://schemas.microsoft.com/office/drawing/2014/main" id="{7955C428-ABDA-C548-95BD-BE9D44177A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BD964-5431-B749-8759-0CA34FBCE00B}"/>
              </a:ext>
            </a:extLst>
          </p:cNvPr>
          <p:cNvSpPr>
            <a:spLocks noGrp="1"/>
          </p:cNvSpPr>
          <p:nvPr>
            <p:ph type="sldNum" sz="quarter" idx="12"/>
          </p:nvPr>
        </p:nvSpPr>
        <p:spPr/>
        <p:txBody>
          <a:bodyPr/>
          <a:lstStyle/>
          <a:p>
            <a:fld id="{83BCBE17-E0B5-8741-AA07-71ED726DB75F}" type="slidenum">
              <a:rPr lang="en-US" smtClean="0"/>
              <a:t>‹#›</a:t>
            </a:fld>
            <a:endParaRPr lang="en-US"/>
          </a:p>
        </p:txBody>
      </p:sp>
    </p:spTree>
    <p:extLst>
      <p:ext uri="{BB962C8B-B14F-4D97-AF65-F5344CB8AC3E}">
        <p14:creationId xmlns:p14="http://schemas.microsoft.com/office/powerpoint/2010/main" val="256817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525FF-52FC-3D46-9C79-FBD38AE539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D1E047-CE64-CF45-81BD-03C4EDD59B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DAF60B9-08CC-9D4D-828A-DDC72FE470EC}"/>
              </a:ext>
            </a:extLst>
          </p:cNvPr>
          <p:cNvSpPr>
            <a:spLocks noGrp="1"/>
          </p:cNvSpPr>
          <p:nvPr>
            <p:ph type="dt" sz="half" idx="10"/>
          </p:nvPr>
        </p:nvSpPr>
        <p:spPr/>
        <p:txBody>
          <a:bodyPr/>
          <a:lstStyle/>
          <a:p>
            <a:fld id="{7AABEB89-E92B-EC4D-B96B-49CB142EB702}" type="datetimeFigureOut">
              <a:rPr lang="en-US" smtClean="0"/>
              <a:t>2/2/25</a:t>
            </a:fld>
            <a:endParaRPr lang="en-US"/>
          </a:p>
        </p:txBody>
      </p:sp>
      <p:sp>
        <p:nvSpPr>
          <p:cNvPr id="5" name="Footer Placeholder 4">
            <a:extLst>
              <a:ext uri="{FF2B5EF4-FFF2-40B4-BE49-F238E27FC236}">
                <a16:creationId xmlns:a16="http://schemas.microsoft.com/office/drawing/2014/main" id="{CC1F04CB-1A44-0944-A4CB-4337E33F3A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2A5223-873E-A543-B7E6-91A0ED468350}"/>
              </a:ext>
            </a:extLst>
          </p:cNvPr>
          <p:cNvSpPr>
            <a:spLocks noGrp="1"/>
          </p:cNvSpPr>
          <p:nvPr>
            <p:ph type="sldNum" sz="quarter" idx="12"/>
          </p:nvPr>
        </p:nvSpPr>
        <p:spPr/>
        <p:txBody>
          <a:bodyPr/>
          <a:lstStyle/>
          <a:p>
            <a:fld id="{83BCBE17-E0B5-8741-AA07-71ED726DB75F}" type="slidenum">
              <a:rPr lang="en-US" smtClean="0"/>
              <a:t>‹#›</a:t>
            </a:fld>
            <a:endParaRPr lang="en-US"/>
          </a:p>
        </p:txBody>
      </p:sp>
    </p:spTree>
    <p:extLst>
      <p:ext uri="{BB962C8B-B14F-4D97-AF65-F5344CB8AC3E}">
        <p14:creationId xmlns:p14="http://schemas.microsoft.com/office/powerpoint/2010/main" val="1875287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D4EF2-A01B-E14E-AE12-BCDCC7ED74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A353EB-9171-A949-87C9-89F1648EB2B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62477B-346C-9B48-8378-EB060ED9AD3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B655AA-422A-FB48-A72D-A65DD24CAB52}"/>
              </a:ext>
            </a:extLst>
          </p:cNvPr>
          <p:cNvSpPr>
            <a:spLocks noGrp="1"/>
          </p:cNvSpPr>
          <p:nvPr>
            <p:ph type="dt" sz="half" idx="10"/>
          </p:nvPr>
        </p:nvSpPr>
        <p:spPr/>
        <p:txBody>
          <a:bodyPr/>
          <a:lstStyle/>
          <a:p>
            <a:fld id="{7AABEB89-E92B-EC4D-B96B-49CB142EB702}" type="datetimeFigureOut">
              <a:rPr lang="en-US" smtClean="0"/>
              <a:t>2/2/25</a:t>
            </a:fld>
            <a:endParaRPr lang="en-US"/>
          </a:p>
        </p:txBody>
      </p:sp>
      <p:sp>
        <p:nvSpPr>
          <p:cNvPr id="6" name="Footer Placeholder 5">
            <a:extLst>
              <a:ext uri="{FF2B5EF4-FFF2-40B4-BE49-F238E27FC236}">
                <a16:creationId xmlns:a16="http://schemas.microsoft.com/office/drawing/2014/main" id="{C0B0F84E-BCC5-8745-94D0-F990467CB9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41C751-0AF2-4F49-9C4A-BC358463FE44}"/>
              </a:ext>
            </a:extLst>
          </p:cNvPr>
          <p:cNvSpPr>
            <a:spLocks noGrp="1"/>
          </p:cNvSpPr>
          <p:nvPr>
            <p:ph type="sldNum" sz="quarter" idx="12"/>
          </p:nvPr>
        </p:nvSpPr>
        <p:spPr/>
        <p:txBody>
          <a:bodyPr/>
          <a:lstStyle/>
          <a:p>
            <a:fld id="{83BCBE17-E0B5-8741-AA07-71ED726DB75F}" type="slidenum">
              <a:rPr lang="en-US" smtClean="0"/>
              <a:t>‹#›</a:t>
            </a:fld>
            <a:endParaRPr lang="en-US"/>
          </a:p>
        </p:txBody>
      </p:sp>
    </p:spTree>
    <p:extLst>
      <p:ext uri="{BB962C8B-B14F-4D97-AF65-F5344CB8AC3E}">
        <p14:creationId xmlns:p14="http://schemas.microsoft.com/office/powerpoint/2010/main" val="4002435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25A2E-280F-824D-914C-51C656024F2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B5D8E0-584F-BF4C-91FF-FB5DDFCD19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27EFBF8-7354-1C47-BD02-BE3FF44D40F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6939A6-BDF7-A049-8AC3-52C4ACD6BF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CD07D62-8F02-6842-AB96-A8FC1D8B4F5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A390A2-B519-5348-A0FA-2896B0D79795}"/>
              </a:ext>
            </a:extLst>
          </p:cNvPr>
          <p:cNvSpPr>
            <a:spLocks noGrp="1"/>
          </p:cNvSpPr>
          <p:nvPr>
            <p:ph type="dt" sz="half" idx="10"/>
          </p:nvPr>
        </p:nvSpPr>
        <p:spPr/>
        <p:txBody>
          <a:bodyPr/>
          <a:lstStyle/>
          <a:p>
            <a:fld id="{7AABEB89-E92B-EC4D-B96B-49CB142EB702}" type="datetimeFigureOut">
              <a:rPr lang="en-US" smtClean="0"/>
              <a:t>2/2/25</a:t>
            </a:fld>
            <a:endParaRPr lang="en-US"/>
          </a:p>
        </p:txBody>
      </p:sp>
      <p:sp>
        <p:nvSpPr>
          <p:cNvPr id="8" name="Footer Placeholder 7">
            <a:extLst>
              <a:ext uri="{FF2B5EF4-FFF2-40B4-BE49-F238E27FC236}">
                <a16:creationId xmlns:a16="http://schemas.microsoft.com/office/drawing/2014/main" id="{0B9E1BC0-91FA-2C4C-8471-E0C1D43FA37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A4A36E-75B2-FF4D-A151-A03C93FA3C03}"/>
              </a:ext>
            </a:extLst>
          </p:cNvPr>
          <p:cNvSpPr>
            <a:spLocks noGrp="1"/>
          </p:cNvSpPr>
          <p:nvPr>
            <p:ph type="sldNum" sz="quarter" idx="12"/>
          </p:nvPr>
        </p:nvSpPr>
        <p:spPr/>
        <p:txBody>
          <a:bodyPr/>
          <a:lstStyle/>
          <a:p>
            <a:fld id="{83BCBE17-E0B5-8741-AA07-71ED726DB75F}" type="slidenum">
              <a:rPr lang="en-US" smtClean="0"/>
              <a:t>‹#›</a:t>
            </a:fld>
            <a:endParaRPr lang="en-US"/>
          </a:p>
        </p:txBody>
      </p:sp>
    </p:spTree>
    <p:extLst>
      <p:ext uri="{BB962C8B-B14F-4D97-AF65-F5344CB8AC3E}">
        <p14:creationId xmlns:p14="http://schemas.microsoft.com/office/powerpoint/2010/main" val="76467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E6531-4133-E34B-85C9-A93ABDFD94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1F3BE5-C725-B44C-9DD9-ECDA6209638C}"/>
              </a:ext>
            </a:extLst>
          </p:cNvPr>
          <p:cNvSpPr>
            <a:spLocks noGrp="1"/>
          </p:cNvSpPr>
          <p:nvPr>
            <p:ph type="dt" sz="half" idx="10"/>
          </p:nvPr>
        </p:nvSpPr>
        <p:spPr/>
        <p:txBody>
          <a:bodyPr/>
          <a:lstStyle/>
          <a:p>
            <a:fld id="{7AABEB89-E92B-EC4D-B96B-49CB142EB702}" type="datetimeFigureOut">
              <a:rPr lang="en-US" smtClean="0"/>
              <a:t>2/2/25</a:t>
            </a:fld>
            <a:endParaRPr lang="en-US"/>
          </a:p>
        </p:txBody>
      </p:sp>
      <p:sp>
        <p:nvSpPr>
          <p:cNvPr id="4" name="Footer Placeholder 3">
            <a:extLst>
              <a:ext uri="{FF2B5EF4-FFF2-40B4-BE49-F238E27FC236}">
                <a16:creationId xmlns:a16="http://schemas.microsoft.com/office/drawing/2014/main" id="{3EB4858D-1B2F-4A44-BE9A-0936728F1A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8D42C0-6C31-6A42-AB19-57AF37E9FFB1}"/>
              </a:ext>
            </a:extLst>
          </p:cNvPr>
          <p:cNvSpPr>
            <a:spLocks noGrp="1"/>
          </p:cNvSpPr>
          <p:nvPr>
            <p:ph type="sldNum" sz="quarter" idx="12"/>
          </p:nvPr>
        </p:nvSpPr>
        <p:spPr/>
        <p:txBody>
          <a:bodyPr/>
          <a:lstStyle/>
          <a:p>
            <a:fld id="{83BCBE17-E0B5-8741-AA07-71ED726DB75F}" type="slidenum">
              <a:rPr lang="en-US" smtClean="0"/>
              <a:t>‹#›</a:t>
            </a:fld>
            <a:endParaRPr lang="en-US"/>
          </a:p>
        </p:txBody>
      </p:sp>
    </p:spTree>
    <p:extLst>
      <p:ext uri="{BB962C8B-B14F-4D97-AF65-F5344CB8AC3E}">
        <p14:creationId xmlns:p14="http://schemas.microsoft.com/office/powerpoint/2010/main" val="3626881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F73901-5081-D245-A15A-C1705CC116C8}"/>
              </a:ext>
            </a:extLst>
          </p:cNvPr>
          <p:cNvSpPr>
            <a:spLocks noGrp="1"/>
          </p:cNvSpPr>
          <p:nvPr>
            <p:ph type="dt" sz="half" idx="10"/>
          </p:nvPr>
        </p:nvSpPr>
        <p:spPr/>
        <p:txBody>
          <a:bodyPr/>
          <a:lstStyle/>
          <a:p>
            <a:fld id="{7AABEB89-E92B-EC4D-B96B-49CB142EB702}" type="datetimeFigureOut">
              <a:rPr lang="en-US" smtClean="0"/>
              <a:t>2/2/25</a:t>
            </a:fld>
            <a:endParaRPr lang="en-US"/>
          </a:p>
        </p:txBody>
      </p:sp>
      <p:sp>
        <p:nvSpPr>
          <p:cNvPr id="3" name="Footer Placeholder 2">
            <a:extLst>
              <a:ext uri="{FF2B5EF4-FFF2-40B4-BE49-F238E27FC236}">
                <a16:creationId xmlns:a16="http://schemas.microsoft.com/office/drawing/2014/main" id="{799842DB-575E-1241-8FF5-0BB1FDE7342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4EC31D7-7E52-BF4D-9421-EB534E8F3184}"/>
              </a:ext>
            </a:extLst>
          </p:cNvPr>
          <p:cNvSpPr>
            <a:spLocks noGrp="1"/>
          </p:cNvSpPr>
          <p:nvPr>
            <p:ph type="sldNum" sz="quarter" idx="12"/>
          </p:nvPr>
        </p:nvSpPr>
        <p:spPr/>
        <p:txBody>
          <a:bodyPr/>
          <a:lstStyle/>
          <a:p>
            <a:fld id="{83BCBE17-E0B5-8741-AA07-71ED726DB75F}" type="slidenum">
              <a:rPr lang="en-US" smtClean="0"/>
              <a:t>‹#›</a:t>
            </a:fld>
            <a:endParaRPr lang="en-US"/>
          </a:p>
        </p:txBody>
      </p:sp>
    </p:spTree>
    <p:extLst>
      <p:ext uri="{BB962C8B-B14F-4D97-AF65-F5344CB8AC3E}">
        <p14:creationId xmlns:p14="http://schemas.microsoft.com/office/powerpoint/2010/main" val="1736443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E4840-3ACD-D64F-813F-0F4C139F99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2B98DF-17D5-064A-8E22-9AE60565D5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E5DB352-D1AA-7F42-BA2F-9B35F8AB85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8E29F5D-6C66-494F-8CC6-F69BA81F3727}"/>
              </a:ext>
            </a:extLst>
          </p:cNvPr>
          <p:cNvSpPr>
            <a:spLocks noGrp="1"/>
          </p:cNvSpPr>
          <p:nvPr>
            <p:ph type="dt" sz="half" idx="10"/>
          </p:nvPr>
        </p:nvSpPr>
        <p:spPr/>
        <p:txBody>
          <a:bodyPr/>
          <a:lstStyle/>
          <a:p>
            <a:fld id="{7AABEB89-E92B-EC4D-B96B-49CB142EB702}" type="datetimeFigureOut">
              <a:rPr lang="en-US" smtClean="0"/>
              <a:t>2/2/25</a:t>
            </a:fld>
            <a:endParaRPr lang="en-US"/>
          </a:p>
        </p:txBody>
      </p:sp>
      <p:sp>
        <p:nvSpPr>
          <p:cNvPr id="6" name="Footer Placeholder 5">
            <a:extLst>
              <a:ext uri="{FF2B5EF4-FFF2-40B4-BE49-F238E27FC236}">
                <a16:creationId xmlns:a16="http://schemas.microsoft.com/office/drawing/2014/main" id="{62FAF52E-2C6F-9048-A3A7-F68481A488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A4AE7C-F898-FB43-BE29-10C27F372B9D}"/>
              </a:ext>
            </a:extLst>
          </p:cNvPr>
          <p:cNvSpPr>
            <a:spLocks noGrp="1"/>
          </p:cNvSpPr>
          <p:nvPr>
            <p:ph type="sldNum" sz="quarter" idx="12"/>
          </p:nvPr>
        </p:nvSpPr>
        <p:spPr/>
        <p:txBody>
          <a:bodyPr/>
          <a:lstStyle/>
          <a:p>
            <a:fld id="{83BCBE17-E0B5-8741-AA07-71ED726DB75F}" type="slidenum">
              <a:rPr lang="en-US" smtClean="0"/>
              <a:t>‹#›</a:t>
            </a:fld>
            <a:endParaRPr lang="en-US"/>
          </a:p>
        </p:txBody>
      </p:sp>
    </p:spTree>
    <p:extLst>
      <p:ext uri="{BB962C8B-B14F-4D97-AF65-F5344CB8AC3E}">
        <p14:creationId xmlns:p14="http://schemas.microsoft.com/office/powerpoint/2010/main" val="1652887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B7A19-2A08-0347-8ECD-A0743F95CF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EFE99C-2A29-DA4D-9DCE-C6639379A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45ACA7-6A56-6842-9303-2CB0DE1FA7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B704E2F-4914-A74C-ACE1-0497A67525EB}"/>
              </a:ext>
            </a:extLst>
          </p:cNvPr>
          <p:cNvSpPr>
            <a:spLocks noGrp="1"/>
          </p:cNvSpPr>
          <p:nvPr>
            <p:ph type="dt" sz="half" idx="10"/>
          </p:nvPr>
        </p:nvSpPr>
        <p:spPr/>
        <p:txBody>
          <a:bodyPr/>
          <a:lstStyle/>
          <a:p>
            <a:fld id="{7AABEB89-E92B-EC4D-B96B-49CB142EB702}" type="datetimeFigureOut">
              <a:rPr lang="en-US" smtClean="0"/>
              <a:t>2/2/25</a:t>
            </a:fld>
            <a:endParaRPr lang="en-US"/>
          </a:p>
        </p:txBody>
      </p:sp>
      <p:sp>
        <p:nvSpPr>
          <p:cNvPr id="6" name="Footer Placeholder 5">
            <a:extLst>
              <a:ext uri="{FF2B5EF4-FFF2-40B4-BE49-F238E27FC236}">
                <a16:creationId xmlns:a16="http://schemas.microsoft.com/office/drawing/2014/main" id="{DDAB1A94-8648-7741-8684-E41169F525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D032F0-EE82-2F4E-9906-E52E2437EA91}"/>
              </a:ext>
            </a:extLst>
          </p:cNvPr>
          <p:cNvSpPr>
            <a:spLocks noGrp="1"/>
          </p:cNvSpPr>
          <p:nvPr>
            <p:ph type="sldNum" sz="quarter" idx="12"/>
          </p:nvPr>
        </p:nvSpPr>
        <p:spPr/>
        <p:txBody>
          <a:bodyPr/>
          <a:lstStyle/>
          <a:p>
            <a:fld id="{83BCBE17-E0B5-8741-AA07-71ED726DB75F}" type="slidenum">
              <a:rPr lang="en-US" smtClean="0"/>
              <a:t>‹#›</a:t>
            </a:fld>
            <a:endParaRPr lang="en-US"/>
          </a:p>
        </p:txBody>
      </p:sp>
    </p:spTree>
    <p:extLst>
      <p:ext uri="{BB962C8B-B14F-4D97-AF65-F5344CB8AC3E}">
        <p14:creationId xmlns:p14="http://schemas.microsoft.com/office/powerpoint/2010/main" val="1255873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D17F5-284D-8642-AD76-FB0544D2D85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0C7768C-7872-5144-889F-092C95DD08C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1FEEB7-124F-644C-AC03-149BB4E9BEB1}"/>
              </a:ext>
            </a:extLst>
          </p:cNvPr>
          <p:cNvSpPr>
            <a:spLocks noGrp="1"/>
          </p:cNvSpPr>
          <p:nvPr>
            <p:ph type="dt" sz="half" idx="10"/>
          </p:nvPr>
        </p:nvSpPr>
        <p:spPr/>
        <p:txBody>
          <a:bodyPr/>
          <a:lstStyle/>
          <a:p>
            <a:fld id="{7AABEB89-E92B-EC4D-B96B-49CB142EB702}" type="datetimeFigureOut">
              <a:rPr lang="en-US" smtClean="0"/>
              <a:t>2/2/25</a:t>
            </a:fld>
            <a:endParaRPr lang="en-US"/>
          </a:p>
        </p:txBody>
      </p:sp>
      <p:sp>
        <p:nvSpPr>
          <p:cNvPr id="5" name="Footer Placeholder 4">
            <a:extLst>
              <a:ext uri="{FF2B5EF4-FFF2-40B4-BE49-F238E27FC236}">
                <a16:creationId xmlns:a16="http://schemas.microsoft.com/office/drawing/2014/main" id="{F8DACD97-FB20-0442-8E41-CC08601AEF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23B61E-328B-8942-B9F3-61185EE62293}"/>
              </a:ext>
            </a:extLst>
          </p:cNvPr>
          <p:cNvSpPr>
            <a:spLocks noGrp="1"/>
          </p:cNvSpPr>
          <p:nvPr>
            <p:ph type="sldNum" sz="quarter" idx="12"/>
          </p:nvPr>
        </p:nvSpPr>
        <p:spPr/>
        <p:txBody>
          <a:bodyPr/>
          <a:lstStyle/>
          <a:p>
            <a:fld id="{83BCBE17-E0B5-8741-AA07-71ED726DB75F}" type="slidenum">
              <a:rPr lang="en-US" smtClean="0"/>
              <a:t>‹#›</a:t>
            </a:fld>
            <a:endParaRPr lang="en-US"/>
          </a:p>
        </p:txBody>
      </p:sp>
    </p:spTree>
    <p:extLst>
      <p:ext uri="{BB962C8B-B14F-4D97-AF65-F5344CB8AC3E}">
        <p14:creationId xmlns:p14="http://schemas.microsoft.com/office/powerpoint/2010/main" val="1404230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B94DD4-99AE-B949-928F-AA73D16A3F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56876C-E346-AF4C-9D19-A6FDAB26A49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53FB2A-B696-6649-85A3-E14A192B3310}"/>
              </a:ext>
            </a:extLst>
          </p:cNvPr>
          <p:cNvSpPr>
            <a:spLocks noGrp="1"/>
          </p:cNvSpPr>
          <p:nvPr>
            <p:ph type="dt" sz="half" idx="10"/>
          </p:nvPr>
        </p:nvSpPr>
        <p:spPr/>
        <p:txBody>
          <a:bodyPr/>
          <a:lstStyle/>
          <a:p>
            <a:fld id="{7AABEB89-E92B-EC4D-B96B-49CB142EB702}" type="datetimeFigureOut">
              <a:rPr lang="en-US" smtClean="0"/>
              <a:t>2/2/25</a:t>
            </a:fld>
            <a:endParaRPr lang="en-US"/>
          </a:p>
        </p:txBody>
      </p:sp>
      <p:sp>
        <p:nvSpPr>
          <p:cNvPr id="5" name="Footer Placeholder 4">
            <a:extLst>
              <a:ext uri="{FF2B5EF4-FFF2-40B4-BE49-F238E27FC236}">
                <a16:creationId xmlns:a16="http://schemas.microsoft.com/office/drawing/2014/main" id="{F80725BF-68EC-3148-BE1A-EE25B24650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4C7A7B-824B-4E4A-8273-6A7F9635B621}"/>
              </a:ext>
            </a:extLst>
          </p:cNvPr>
          <p:cNvSpPr>
            <a:spLocks noGrp="1"/>
          </p:cNvSpPr>
          <p:nvPr>
            <p:ph type="sldNum" sz="quarter" idx="12"/>
          </p:nvPr>
        </p:nvSpPr>
        <p:spPr/>
        <p:txBody>
          <a:bodyPr/>
          <a:lstStyle/>
          <a:p>
            <a:fld id="{83BCBE17-E0B5-8741-AA07-71ED726DB75F}" type="slidenum">
              <a:rPr lang="en-US" smtClean="0"/>
              <a:t>‹#›</a:t>
            </a:fld>
            <a:endParaRPr lang="en-US"/>
          </a:p>
        </p:txBody>
      </p:sp>
    </p:spTree>
    <p:extLst>
      <p:ext uri="{BB962C8B-B14F-4D97-AF65-F5344CB8AC3E}">
        <p14:creationId xmlns:p14="http://schemas.microsoft.com/office/powerpoint/2010/main" val="1611559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E3FEB6-6B34-AD4E-AB6C-786562FF0F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F4492C-40D5-B940-9EE7-C68E58673C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1998D6-93F4-D94E-A504-CAF9D1353D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ABEB89-E92B-EC4D-B96B-49CB142EB702}" type="datetimeFigureOut">
              <a:rPr lang="en-US" smtClean="0"/>
              <a:t>2/2/25</a:t>
            </a:fld>
            <a:endParaRPr lang="en-US"/>
          </a:p>
        </p:txBody>
      </p:sp>
      <p:sp>
        <p:nvSpPr>
          <p:cNvPr id="5" name="Footer Placeholder 4">
            <a:extLst>
              <a:ext uri="{FF2B5EF4-FFF2-40B4-BE49-F238E27FC236}">
                <a16:creationId xmlns:a16="http://schemas.microsoft.com/office/drawing/2014/main" id="{BDCCFC2D-6171-EE4F-9D68-1846533ACF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0B6D722-B794-BF4D-9165-361587EFB5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CBE17-E0B5-8741-AA07-71ED726DB75F}" type="slidenum">
              <a:rPr lang="en-US" smtClean="0"/>
              <a:t>‹#›</a:t>
            </a:fld>
            <a:endParaRPr lang="en-US"/>
          </a:p>
        </p:txBody>
      </p:sp>
    </p:spTree>
    <p:extLst>
      <p:ext uri="{BB962C8B-B14F-4D97-AF65-F5344CB8AC3E}">
        <p14:creationId xmlns:p14="http://schemas.microsoft.com/office/powerpoint/2010/main" val="245021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forms.gle/U91W6gdCDdp2uaKG6"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54439-1DD1-B248-B909-0E7C52F7786B}"/>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Understanding Conflict</a:t>
            </a:r>
          </a:p>
        </p:txBody>
      </p:sp>
      <p:sp>
        <p:nvSpPr>
          <p:cNvPr id="3" name="Content Placeholder 2">
            <a:extLst>
              <a:ext uri="{FF2B5EF4-FFF2-40B4-BE49-F238E27FC236}">
                <a16:creationId xmlns:a16="http://schemas.microsoft.com/office/drawing/2014/main" id="{E464046E-1777-0340-8F98-E57FE2639669}"/>
              </a:ext>
            </a:extLst>
          </p:cNvPr>
          <p:cNvSpPr>
            <a:spLocks noGrp="1"/>
          </p:cNvSpPr>
          <p:nvPr>
            <p:ph idx="1"/>
          </p:nvPr>
        </p:nvSpPr>
        <p:spPr/>
        <p:txBody>
          <a:bodyPr/>
          <a:lstStyle/>
          <a:p>
            <a:pPr marL="0" indent="0" algn="ctr">
              <a:buNone/>
            </a:pPr>
            <a:r>
              <a:rPr lang="en-IN" b="1" i="0" dirty="0">
                <a:solidFill>
                  <a:srgbClr val="000000"/>
                </a:solidFill>
                <a:effectLst/>
                <a:latin typeface="Aptos" panose="020B0004020202020204" pitchFamily="34" charset="0"/>
              </a:rPr>
              <a:t>PG Certificate Program in General Management with Data Science &amp; Analytics</a:t>
            </a:r>
            <a:r>
              <a:rPr lang="en-IN" b="0" i="0" dirty="0">
                <a:solidFill>
                  <a:srgbClr val="000000"/>
                </a:solidFill>
                <a:effectLst/>
                <a:latin typeface="Aptos" panose="020B0004020202020204" pitchFamily="34" charset="0"/>
              </a:rPr>
              <a:t> (</a:t>
            </a:r>
            <a:r>
              <a:rPr lang="en-IN" b="0" i="0">
                <a:solidFill>
                  <a:srgbClr val="000000"/>
                </a:solidFill>
                <a:effectLst/>
                <a:latin typeface="Aptos" panose="020B0004020202020204" pitchFamily="34" charset="0"/>
              </a:rPr>
              <a:t>PGCPGMDSA)</a:t>
            </a:r>
            <a:endParaRPr lang="en-US" dirty="0"/>
          </a:p>
          <a:p>
            <a:pPr marL="0" indent="0" algn="ctr">
              <a:buNone/>
            </a:pPr>
            <a:r>
              <a:rPr lang="en-US" dirty="0"/>
              <a:t>02/02/2025</a:t>
            </a:r>
          </a:p>
          <a:p>
            <a:pPr marL="0" indent="0" algn="ctr">
              <a:buNone/>
            </a:pPr>
            <a:endParaRPr lang="en-US" dirty="0"/>
          </a:p>
          <a:p>
            <a:pPr marL="0" indent="0" algn="ctr">
              <a:buNone/>
            </a:pPr>
            <a:r>
              <a:rPr lang="en-US" dirty="0"/>
              <a:t>Faculty: Prof. Anupama Sharma</a:t>
            </a:r>
          </a:p>
          <a:p>
            <a:pPr marL="0" indent="0" algn="ctr">
              <a:buNone/>
            </a:pPr>
            <a:r>
              <a:rPr lang="en-US" dirty="0" err="1"/>
              <a:t>anupama@iimv.ac.in</a:t>
            </a:r>
            <a:endParaRPr lang="en-US" dirty="0"/>
          </a:p>
          <a:p>
            <a:pPr marL="0" indent="0" algn="ctr">
              <a:buNone/>
            </a:pPr>
            <a:r>
              <a:rPr lang="en-US" dirty="0"/>
              <a:t>Indian Institute of Management (IIM) Visakhapatnam</a:t>
            </a:r>
          </a:p>
        </p:txBody>
      </p:sp>
    </p:spTree>
    <p:extLst>
      <p:ext uri="{BB962C8B-B14F-4D97-AF65-F5344CB8AC3E}">
        <p14:creationId xmlns:p14="http://schemas.microsoft.com/office/powerpoint/2010/main" val="193045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1C4A3-6675-2F4E-B872-2B75BFB7357E}"/>
              </a:ext>
            </a:extLst>
          </p:cNvPr>
          <p:cNvSpPr>
            <a:spLocks noGrp="1"/>
          </p:cNvSpPr>
          <p:nvPr>
            <p:ph type="title"/>
          </p:nvPr>
        </p:nvSpPr>
        <p:spPr/>
        <p:txBody>
          <a:bodyPr/>
          <a:lstStyle/>
          <a:p>
            <a:pPr eaLnBrk="1" hangingPunct="1">
              <a:defRPr/>
            </a:pPr>
            <a:r>
              <a:rPr lang="en-US" dirty="0"/>
              <a:t>Conflict Defined</a:t>
            </a:r>
          </a:p>
        </p:txBody>
      </p:sp>
      <p:sp>
        <p:nvSpPr>
          <p:cNvPr id="16387" name="Content Placeholder 2">
            <a:extLst>
              <a:ext uri="{FF2B5EF4-FFF2-40B4-BE49-F238E27FC236}">
                <a16:creationId xmlns:a16="http://schemas.microsoft.com/office/drawing/2014/main" id="{9F6A277A-CB29-EB40-B59B-925402F1EAC1}"/>
              </a:ext>
            </a:extLst>
          </p:cNvPr>
          <p:cNvSpPr>
            <a:spLocks noGrp="1"/>
          </p:cNvSpPr>
          <p:nvPr>
            <p:ph idx="1"/>
          </p:nvPr>
        </p:nvSpPr>
        <p:spPr/>
        <p:txBody>
          <a:bodyPr/>
          <a:lstStyle/>
          <a:p>
            <a:pPr eaLnBrk="1" hangingPunct="1"/>
            <a:r>
              <a:rPr lang="en-US" altLang="en-US" dirty="0"/>
              <a:t>A process that begins when one party perceives that another party has negatively affected, or is about to negatively affect, something that the first party cares about</a:t>
            </a:r>
          </a:p>
          <a:p>
            <a:pPr lvl="1" eaLnBrk="1" hangingPunct="1"/>
            <a:r>
              <a:rPr lang="en-US" altLang="en-US" dirty="0"/>
              <a:t>That point in an ongoing activity when an interaction “crosses over” to become an interparty conflict</a:t>
            </a:r>
          </a:p>
          <a:p>
            <a:pPr eaLnBrk="1" hangingPunct="1"/>
            <a:r>
              <a:rPr lang="en-US" altLang="en-US" dirty="0"/>
              <a:t>Encompasses a wide range of conflicts that people experience in organizations</a:t>
            </a:r>
          </a:p>
          <a:p>
            <a:pPr lvl="1" eaLnBrk="1" hangingPunct="1"/>
            <a:r>
              <a:rPr lang="en-US" altLang="en-US" dirty="0"/>
              <a:t>Incompatibility of goals</a:t>
            </a:r>
          </a:p>
          <a:p>
            <a:pPr lvl="1" eaLnBrk="1" hangingPunct="1"/>
            <a:r>
              <a:rPr lang="en-US" altLang="en-US" dirty="0"/>
              <a:t>Differences over interpretations of facts</a:t>
            </a:r>
          </a:p>
          <a:p>
            <a:pPr lvl="1" eaLnBrk="1" hangingPunct="1"/>
            <a:r>
              <a:rPr lang="en-US" altLang="en-US" dirty="0"/>
              <a:t>Disagreements based on behavioral expectations</a:t>
            </a:r>
          </a:p>
        </p:txBody>
      </p:sp>
    </p:spTree>
    <p:extLst>
      <p:ext uri="{BB962C8B-B14F-4D97-AF65-F5344CB8AC3E}">
        <p14:creationId xmlns:p14="http://schemas.microsoft.com/office/powerpoint/2010/main" val="1244556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2A105-1985-BB4F-AB85-D2E5E77931CD}"/>
              </a:ext>
            </a:extLst>
          </p:cNvPr>
          <p:cNvSpPr>
            <a:spLocks noGrp="1"/>
          </p:cNvSpPr>
          <p:nvPr>
            <p:ph type="title"/>
          </p:nvPr>
        </p:nvSpPr>
        <p:spPr/>
        <p:txBody>
          <a:bodyPr/>
          <a:lstStyle/>
          <a:p>
            <a:pPr eaLnBrk="1" hangingPunct="1">
              <a:defRPr/>
            </a:pPr>
            <a:r>
              <a:rPr lang="en-US" dirty="0"/>
              <a:t>Transitions in Conflict Thought</a:t>
            </a:r>
          </a:p>
        </p:txBody>
      </p:sp>
      <p:sp>
        <p:nvSpPr>
          <p:cNvPr id="17411" name="Content Placeholder 2">
            <a:extLst>
              <a:ext uri="{FF2B5EF4-FFF2-40B4-BE49-F238E27FC236}">
                <a16:creationId xmlns:a16="http://schemas.microsoft.com/office/drawing/2014/main" id="{CD897429-48E4-9A4A-B11E-E0A26C313B75}"/>
              </a:ext>
            </a:extLst>
          </p:cNvPr>
          <p:cNvSpPr>
            <a:spLocks noGrp="1"/>
          </p:cNvSpPr>
          <p:nvPr>
            <p:ph idx="1"/>
          </p:nvPr>
        </p:nvSpPr>
        <p:spPr/>
        <p:txBody>
          <a:bodyPr>
            <a:normAutofit fontScale="92500" lnSpcReduction="10000"/>
          </a:bodyPr>
          <a:lstStyle/>
          <a:p>
            <a:pPr eaLnBrk="1" hangingPunct="1">
              <a:spcBef>
                <a:spcPct val="50000"/>
              </a:spcBef>
            </a:pPr>
            <a:r>
              <a:rPr lang="en-US" altLang="en-US"/>
              <a:t>Traditional View of Conflict</a:t>
            </a:r>
          </a:p>
          <a:p>
            <a:pPr lvl="1" eaLnBrk="1" hangingPunct="1">
              <a:spcBef>
                <a:spcPct val="50000"/>
              </a:spcBef>
            </a:pPr>
            <a:r>
              <a:rPr lang="en-US" altLang="en-US"/>
              <a:t>The belief that all conflict is harmful and must be avoided</a:t>
            </a:r>
          </a:p>
          <a:p>
            <a:pPr lvl="1" eaLnBrk="1" hangingPunct="1">
              <a:spcBef>
                <a:spcPct val="50000"/>
              </a:spcBef>
            </a:pPr>
            <a:r>
              <a:rPr lang="en-US" altLang="en-US"/>
              <a:t>Prevalent view in the 1930s-1940s</a:t>
            </a:r>
          </a:p>
          <a:p>
            <a:pPr eaLnBrk="1" hangingPunct="1">
              <a:spcBef>
                <a:spcPct val="50000"/>
              </a:spcBef>
            </a:pPr>
            <a:endParaRPr lang="en-US" altLang="en-US"/>
          </a:p>
          <a:p>
            <a:pPr eaLnBrk="1" hangingPunct="1">
              <a:spcBef>
                <a:spcPct val="50000"/>
              </a:spcBef>
            </a:pPr>
            <a:endParaRPr lang="en-US" altLang="en-US"/>
          </a:p>
          <a:p>
            <a:pPr eaLnBrk="1" hangingPunct="1">
              <a:spcBef>
                <a:spcPct val="50000"/>
              </a:spcBef>
            </a:pPr>
            <a:r>
              <a:rPr lang="en-US" altLang="en-US"/>
              <a:t>Conflict resulted from:</a:t>
            </a:r>
          </a:p>
          <a:p>
            <a:pPr lvl="1" eaLnBrk="1" hangingPunct="1">
              <a:spcBef>
                <a:spcPct val="50000"/>
              </a:spcBef>
            </a:pPr>
            <a:r>
              <a:rPr lang="en-US" altLang="en-US"/>
              <a:t>Poor communication</a:t>
            </a:r>
          </a:p>
          <a:p>
            <a:pPr lvl="1" eaLnBrk="1" hangingPunct="1">
              <a:spcBef>
                <a:spcPct val="50000"/>
              </a:spcBef>
            </a:pPr>
            <a:r>
              <a:rPr lang="en-US" altLang="en-US"/>
              <a:t>Lack of openness</a:t>
            </a:r>
          </a:p>
          <a:p>
            <a:pPr lvl="1" eaLnBrk="1" hangingPunct="1">
              <a:spcBef>
                <a:spcPct val="50000"/>
              </a:spcBef>
            </a:pPr>
            <a:r>
              <a:rPr lang="en-US" altLang="en-US"/>
              <a:t>Failure to respond to employee needs </a:t>
            </a:r>
          </a:p>
        </p:txBody>
      </p:sp>
      <p:pic>
        <p:nvPicPr>
          <p:cNvPr id="17414" name="Picture 5" descr="j0090646">
            <a:extLst>
              <a:ext uri="{FF2B5EF4-FFF2-40B4-BE49-F238E27FC236}">
                <a16:creationId xmlns:a16="http://schemas.microsoft.com/office/drawing/2014/main" id="{D2808E25-299A-374C-9882-56B7D8FDAB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971800"/>
            <a:ext cx="3048000"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982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0E36A-B4ED-9F40-AB7B-DF2B9A254084}"/>
              </a:ext>
            </a:extLst>
          </p:cNvPr>
          <p:cNvSpPr>
            <a:spLocks noGrp="1"/>
          </p:cNvSpPr>
          <p:nvPr>
            <p:ph type="title"/>
          </p:nvPr>
        </p:nvSpPr>
        <p:spPr/>
        <p:txBody>
          <a:bodyPr/>
          <a:lstStyle/>
          <a:p>
            <a:pPr eaLnBrk="1" hangingPunct="1">
              <a:defRPr/>
            </a:pPr>
            <a:r>
              <a:rPr lang="en-US" dirty="0"/>
              <a:t>Continued.. Transitions in Conflict Thought</a:t>
            </a:r>
          </a:p>
        </p:txBody>
      </p:sp>
      <p:sp>
        <p:nvSpPr>
          <p:cNvPr id="18435" name="Content Placeholder 2">
            <a:extLst>
              <a:ext uri="{FF2B5EF4-FFF2-40B4-BE49-F238E27FC236}">
                <a16:creationId xmlns:a16="http://schemas.microsoft.com/office/drawing/2014/main" id="{28269684-CB6F-8742-B460-02C024461BB2}"/>
              </a:ext>
            </a:extLst>
          </p:cNvPr>
          <p:cNvSpPr>
            <a:spLocks noGrp="1"/>
          </p:cNvSpPr>
          <p:nvPr>
            <p:ph idx="1"/>
          </p:nvPr>
        </p:nvSpPr>
        <p:spPr/>
        <p:txBody>
          <a:bodyPr/>
          <a:lstStyle/>
          <a:p>
            <a:pPr eaLnBrk="1" hangingPunct="1"/>
            <a:r>
              <a:rPr lang="en-US" altLang="en-US"/>
              <a:t>Human Relations View of Conflict</a:t>
            </a:r>
          </a:p>
          <a:p>
            <a:pPr lvl="1" eaLnBrk="1" hangingPunct="1"/>
            <a:r>
              <a:rPr lang="en-US" altLang="en-US"/>
              <a:t>The belief that conflict is a natural and inevitable outcome in any group</a:t>
            </a:r>
          </a:p>
          <a:p>
            <a:pPr lvl="1" eaLnBrk="1" hangingPunct="1"/>
            <a:r>
              <a:rPr lang="en-US" altLang="en-US"/>
              <a:t>Prevalent from the late 1940s through mid-1970s</a:t>
            </a:r>
          </a:p>
          <a:p>
            <a:pPr eaLnBrk="1" hangingPunct="1"/>
            <a:r>
              <a:rPr lang="en-US" altLang="en-US"/>
              <a:t>Interactionist View of Conflict</a:t>
            </a:r>
          </a:p>
          <a:p>
            <a:pPr lvl="1" eaLnBrk="1" hangingPunct="1"/>
            <a:r>
              <a:rPr lang="en-US" altLang="en-US"/>
              <a:t>The belief that conflict is not only a positive force in a group but that it is absolutely necessary for a group to perform effectively</a:t>
            </a:r>
          </a:p>
          <a:p>
            <a:pPr lvl="1" eaLnBrk="1" hangingPunct="1"/>
            <a:r>
              <a:rPr lang="en-US" altLang="en-US"/>
              <a:t>Current view</a:t>
            </a:r>
          </a:p>
        </p:txBody>
      </p:sp>
      <p:pic>
        <p:nvPicPr>
          <p:cNvPr id="18438" name="Picture 2" descr="C:\Users\Bob Stretch\AppData\Local\Microsoft\Windows\Temporary Internet Files\Content.IE5\FKJJNFCH\MCj01978600000[1].wmf">
            <a:extLst>
              <a:ext uri="{FF2B5EF4-FFF2-40B4-BE49-F238E27FC236}">
                <a16:creationId xmlns:a16="http://schemas.microsoft.com/office/drawing/2014/main" id="{2FD75DA6-BF93-F34D-A7D4-CCCE703030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4648200"/>
            <a:ext cx="6019800"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100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CE176-A869-6042-ADA4-81CF7AF347DB}"/>
              </a:ext>
            </a:extLst>
          </p:cNvPr>
          <p:cNvSpPr>
            <a:spLocks noGrp="1"/>
          </p:cNvSpPr>
          <p:nvPr>
            <p:ph type="title"/>
          </p:nvPr>
        </p:nvSpPr>
        <p:spPr/>
        <p:txBody>
          <a:bodyPr/>
          <a:lstStyle/>
          <a:p>
            <a:pPr eaLnBrk="1" hangingPunct="1">
              <a:defRPr/>
            </a:pPr>
            <a:r>
              <a:rPr lang="en-US" dirty="0"/>
              <a:t>Forms of Interactionist Conflict</a:t>
            </a:r>
          </a:p>
        </p:txBody>
      </p:sp>
      <p:graphicFrame>
        <p:nvGraphicFramePr>
          <p:cNvPr id="6" name="Content Placeholder 5">
            <a:extLst>
              <a:ext uri="{FF2B5EF4-FFF2-40B4-BE49-F238E27FC236}">
                <a16:creationId xmlns:a16="http://schemas.microsoft.com/office/drawing/2014/main" id="{DF7645D8-7E26-D446-8DF4-9446F7E0F3BF}"/>
              </a:ext>
            </a:extLst>
          </p:cNvPr>
          <p:cNvGraphicFramePr>
            <a:graphicFrameLocks noGrp="1"/>
          </p:cNvGraphicFramePr>
          <p:nvPr>
            <p:ph idx="1"/>
          </p:nvPr>
        </p:nvGraphicFramePr>
        <p:xfrm>
          <a:off x="2590800" y="1371600"/>
          <a:ext cx="73914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33701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85CCD-5994-4E4C-961C-8CDEF6151502}"/>
              </a:ext>
            </a:extLst>
          </p:cNvPr>
          <p:cNvSpPr>
            <a:spLocks noGrp="1"/>
          </p:cNvSpPr>
          <p:nvPr>
            <p:ph type="title"/>
          </p:nvPr>
        </p:nvSpPr>
        <p:spPr/>
        <p:txBody>
          <a:bodyPr/>
          <a:lstStyle/>
          <a:p>
            <a:pPr eaLnBrk="1" hangingPunct="1">
              <a:defRPr/>
            </a:pPr>
            <a:r>
              <a:rPr lang="en-US" dirty="0"/>
              <a:t>Types of Interactionist Conflict</a:t>
            </a:r>
          </a:p>
        </p:txBody>
      </p:sp>
      <p:sp>
        <p:nvSpPr>
          <p:cNvPr id="20483" name="Content Placeholder 2">
            <a:extLst>
              <a:ext uri="{FF2B5EF4-FFF2-40B4-BE49-F238E27FC236}">
                <a16:creationId xmlns:a16="http://schemas.microsoft.com/office/drawing/2014/main" id="{50FE2799-C493-724C-A2A9-05AAACBD490A}"/>
              </a:ext>
            </a:extLst>
          </p:cNvPr>
          <p:cNvSpPr>
            <a:spLocks noGrp="1"/>
          </p:cNvSpPr>
          <p:nvPr>
            <p:ph idx="1"/>
          </p:nvPr>
        </p:nvSpPr>
        <p:spPr>
          <a:xfrm>
            <a:off x="3048000" y="1219200"/>
            <a:ext cx="6934200" cy="5105400"/>
          </a:xfrm>
        </p:spPr>
        <p:txBody>
          <a:bodyPr>
            <a:normAutofit lnSpcReduction="10000"/>
          </a:bodyPr>
          <a:lstStyle/>
          <a:p>
            <a:pPr eaLnBrk="1" hangingPunct="1"/>
            <a:r>
              <a:rPr lang="en-US" altLang="en-US"/>
              <a:t>Task Conflict</a:t>
            </a:r>
          </a:p>
          <a:p>
            <a:pPr lvl="1" eaLnBrk="1" hangingPunct="1"/>
            <a:r>
              <a:rPr lang="en-US" altLang="en-US"/>
              <a:t>Conflicts over content and goals of the work</a:t>
            </a:r>
          </a:p>
          <a:p>
            <a:pPr lvl="1" eaLnBrk="1" hangingPunct="1"/>
            <a:r>
              <a:rPr lang="en-US" altLang="en-US"/>
              <a:t>Low-to-moderate levels of this type are </a:t>
            </a:r>
            <a:r>
              <a:rPr lang="en-US" altLang="en-US" b="1"/>
              <a:t>FUNCTIONAL</a:t>
            </a:r>
          </a:p>
          <a:p>
            <a:pPr eaLnBrk="1" hangingPunct="1"/>
            <a:endParaRPr lang="en-US" altLang="en-US"/>
          </a:p>
          <a:p>
            <a:pPr eaLnBrk="1" hangingPunct="1"/>
            <a:r>
              <a:rPr lang="en-US" altLang="en-US"/>
              <a:t>Relationship Conflict</a:t>
            </a:r>
          </a:p>
          <a:p>
            <a:pPr lvl="1" eaLnBrk="1" hangingPunct="1"/>
            <a:r>
              <a:rPr lang="en-US" altLang="en-US"/>
              <a:t>Conflict based on interpersonal relationships</a:t>
            </a:r>
          </a:p>
          <a:p>
            <a:pPr lvl="1" eaLnBrk="1" hangingPunct="1"/>
            <a:r>
              <a:rPr lang="en-US" altLang="en-US"/>
              <a:t>Almost always </a:t>
            </a:r>
            <a:r>
              <a:rPr lang="en-US" altLang="en-US" b="1"/>
              <a:t>DYSFUNCTIONAL</a:t>
            </a:r>
          </a:p>
          <a:p>
            <a:pPr eaLnBrk="1" hangingPunct="1"/>
            <a:endParaRPr lang="en-US" altLang="en-US"/>
          </a:p>
          <a:p>
            <a:pPr eaLnBrk="1" hangingPunct="1"/>
            <a:r>
              <a:rPr lang="en-US" altLang="en-US"/>
              <a:t>Process Conflict</a:t>
            </a:r>
          </a:p>
          <a:p>
            <a:pPr lvl="1" eaLnBrk="1" hangingPunct="1"/>
            <a:r>
              <a:rPr lang="en-US" altLang="en-US"/>
              <a:t>Conflict over how work gets done</a:t>
            </a:r>
          </a:p>
          <a:p>
            <a:pPr lvl="1" eaLnBrk="1" hangingPunct="1"/>
            <a:r>
              <a:rPr lang="en-US" altLang="en-US"/>
              <a:t>Low levels of this type are</a:t>
            </a:r>
            <a:r>
              <a:rPr lang="en-US" altLang="en-US" b="1"/>
              <a:t> FUNCTIONAL</a:t>
            </a:r>
          </a:p>
          <a:p>
            <a:pPr lvl="1" eaLnBrk="1" hangingPunct="1">
              <a:buFont typeface="Times New Roman" panose="02020603050405020304" pitchFamily="18" charset="0"/>
              <a:buNone/>
            </a:pPr>
            <a:endParaRPr lang="en-US" altLang="en-US"/>
          </a:p>
          <a:p>
            <a:pPr eaLnBrk="1" hangingPunct="1"/>
            <a:endParaRPr lang="en-US" altLang="en-US"/>
          </a:p>
        </p:txBody>
      </p:sp>
    </p:spTree>
    <p:extLst>
      <p:ext uri="{BB962C8B-B14F-4D97-AF65-F5344CB8AC3E}">
        <p14:creationId xmlns:p14="http://schemas.microsoft.com/office/powerpoint/2010/main" val="2688442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AD8F9-B0B6-0B4A-AF55-2A4E1330140A}"/>
              </a:ext>
            </a:extLst>
          </p:cNvPr>
          <p:cNvSpPr>
            <a:spLocks noGrp="1"/>
          </p:cNvSpPr>
          <p:nvPr>
            <p:ph type="title"/>
          </p:nvPr>
        </p:nvSpPr>
        <p:spPr/>
        <p:txBody>
          <a:bodyPr/>
          <a:lstStyle/>
          <a:p>
            <a:pPr eaLnBrk="1" hangingPunct="1">
              <a:defRPr/>
            </a:pPr>
            <a:r>
              <a:rPr lang="en-US" dirty="0"/>
              <a:t>The Conflict Process</a:t>
            </a:r>
          </a:p>
        </p:txBody>
      </p:sp>
      <p:sp>
        <p:nvSpPr>
          <p:cNvPr id="1028" name="Content Placeholder 2">
            <a:extLst>
              <a:ext uri="{FF2B5EF4-FFF2-40B4-BE49-F238E27FC236}">
                <a16:creationId xmlns:a16="http://schemas.microsoft.com/office/drawing/2014/main" id="{A1146656-C637-874A-B698-D1C50E635CF3}"/>
              </a:ext>
            </a:extLst>
          </p:cNvPr>
          <p:cNvSpPr>
            <a:spLocks noGrp="1"/>
          </p:cNvSpPr>
          <p:nvPr>
            <p:ph idx="1"/>
          </p:nvPr>
        </p:nvSpPr>
        <p:spPr/>
        <p:txBody>
          <a:bodyPr/>
          <a:lstStyle/>
          <a:p>
            <a:pPr eaLnBrk="1" hangingPunct="1"/>
            <a:r>
              <a:rPr lang="en-US" altLang="en-US"/>
              <a:t>We will focus on each step in a moment…</a:t>
            </a:r>
          </a:p>
        </p:txBody>
      </p:sp>
      <p:graphicFrame>
        <p:nvGraphicFramePr>
          <p:cNvPr id="1026" name="Object 2">
            <a:extLst>
              <a:ext uri="{FF2B5EF4-FFF2-40B4-BE49-F238E27FC236}">
                <a16:creationId xmlns:a16="http://schemas.microsoft.com/office/drawing/2014/main" id="{61C9B9F3-EE56-0942-A848-91EA88B136E8}"/>
              </a:ext>
            </a:extLst>
          </p:cNvPr>
          <p:cNvGraphicFramePr>
            <a:graphicFrameLocks noChangeAspect="1"/>
          </p:cNvGraphicFramePr>
          <p:nvPr>
            <p:extLst>
              <p:ext uri="{D42A27DB-BD31-4B8C-83A1-F6EECF244321}">
                <p14:modId xmlns:p14="http://schemas.microsoft.com/office/powerpoint/2010/main" val="325068471"/>
              </p:ext>
            </p:extLst>
          </p:nvPr>
        </p:nvGraphicFramePr>
        <p:xfrm>
          <a:off x="1869688" y="2835554"/>
          <a:ext cx="8294688" cy="2911475"/>
        </p:xfrm>
        <a:graphic>
          <a:graphicData uri="http://schemas.openxmlformats.org/presentationml/2006/ole">
            <mc:AlternateContent xmlns:mc="http://schemas.openxmlformats.org/markup-compatibility/2006">
              <mc:Choice xmlns:v="urn:schemas-microsoft-com:vml" Requires="v">
                <p:oleObj name="Photo Editor Photo" r:id="rId3" imgW="5537200" imgH="1943100" progId="MSPhotoEd.3">
                  <p:embed/>
                </p:oleObj>
              </mc:Choice>
              <mc:Fallback>
                <p:oleObj name="Photo Editor Photo" r:id="rId3" imgW="5537200" imgH="1943100" progId="MSPhotoEd.3">
                  <p:embed/>
                  <p:pic>
                    <p:nvPicPr>
                      <p:cNvPr id="1026" name="Object 2">
                        <a:extLst>
                          <a:ext uri="{FF2B5EF4-FFF2-40B4-BE49-F238E27FC236}">
                            <a16:creationId xmlns:a16="http://schemas.microsoft.com/office/drawing/2014/main" id="{61C9B9F3-EE56-0942-A848-91EA88B136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9688" y="2835554"/>
                        <a:ext cx="8294688" cy="291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 Box 5">
            <a:extLst>
              <a:ext uri="{FF2B5EF4-FFF2-40B4-BE49-F238E27FC236}">
                <a16:creationId xmlns:a16="http://schemas.microsoft.com/office/drawing/2014/main" id="{DEF323D7-A059-CB48-B30F-C6FC4C95B674}"/>
              </a:ext>
            </a:extLst>
          </p:cNvPr>
          <p:cNvSpPr txBox="1">
            <a:spLocks noChangeArrowheads="1"/>
          </p:cNvSpPr>
          <p:nvPr/>
        </p:nvSpPr>
        <p:spPr bwMode="blackWhite">
          <a:xfrm>
            <a:off x="2286000" y="5881966"/>
            <a:ext cx="7772400" cy="369332"/>
          </a:xfrm>
          <a:prstGeom prst="rect">
            <a:avLst/>
          </a:prstGeom>
          <a:solidFill>
            <a:srgbClr val="CC6600"/>
          </a:solidFill>
          <a:ln w="3175" algn="ctr">
            <a:solidFill>
              <a:schemeClr val="tx1"/>
            </a:solidFill>
            <a:miter lim="800000"/>
            <a:headEnd/>
            <a:tailEnd/>
          </a:ln>
          <a:effectLst>
            <a:outerShdw dist="107763" dir="2700000" algn="ctr" rotWithShape="0">
              <a:schemeClr val="bg2">
                <a:alpha val="50000"/>
              </a:schemeClr>
            </a:outerShdw>
          </a:effectLst>
        </p:spPr>
        <p:txBody>
          <a:bodyPr anchor="ctr">
            <a:spAutoFit/>
          </a:bodyPr>
          <a:lstStyle/>
          <a:p>
            <a:pPr algn="r">
              <a:spcBef>
                <a:spcPct val="50000"/>
              </a:spcBef>
              <a:defRPr/>
            </a:pPr>
            <a:r>
              <a:rPr lang="en-US" dirty="0">
                <a:solidFill>
                  <a:schemeClr val="bg1"/>
                </a:solidFill>
                <a:latin typeface="+mj-lt"/>
              </a:rPr>
              <a:t>E X H I B I T 14-1</a:t>
            </a:r>
          </a:p>
        </p:txBody>
      </p:sp>
    </p:spTree>
    <p:extLst>
      <p:ext uri="{BB962C8B-B14F-4D97-AF65-F5344CB8AC3E}">
        <p14:creationId xmlns:p14="http://schemas.microsoft.com/office/powerpoint/2010/main" val="112762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E3FB7-5481-6744-A0B3-BC1B9F8D2AE3}"/>
              </a:ext>
            </a:extLst>
          </p:cNvPr>
          <p:cNvSpPr>
            <a:spLocks noGrp="1"/>
          </p:cNvSpPr>
          <p:nvPr>
            <p:ph type="title"/>
          </p:nvPr>
        </p:nvSpPr>
        <p:spPr/>
        <p:txBody>
          <a:bodyPr/>
          <a:lstStyle/>
          <a:p>
            <a:pPr eaLnBrk="1" hangingPunct="1">
              <a:defRPr/>
            </a:pPr>
            <a:r>
              <a:rPr lang="en-US" dirty="0"/>
              <a:t>Conflict Resolution Techniques</a:t>
            </a:r>
          </a:p>
        </p:txBody>
      </p:sp>
      <p:sp>
        <p:nvSpPr>
          <p:cNvPr id="23555" name="Content Placeholder 2">
            <a:extLst>
              <a:ext uri="{FF2B5EF4-FFF2-40B4-BE49-F238E27FC236}">
                <a16:creationId xmlns:a16="http://schemas.microsoft.com/office/drawing/2014/main" id="{FB5BA60D-447A-504A-BA2D-E8FD6362E9EB}"/>
              </a:ext>
            </a:extLst>
          </p:cNvPr>
          <p:cNvSpPr>
            <a:spLocks noGrp="1"/>
          </p:cNvSpPr>
          <p:nvPr>
            <p:ph sz="half" idx="1"/>
          </p:nvPr>
        </p:nvSpPr>
        <p:spPr>
          <a:xfrm>
            <a:off x="2209800" y="1219200"/>
            <a:ext cx="3810000" cy="4495800"/>
          </a:xfrm>
        </p:spPr>
        <p:txBody>
          <a:bodyPr/>
          <a:lstStyle/>
          <a:p>
            <a:pPr lvl="1" eaLnBrk="1" hangingPunct="1">
              <a:lnSpc>
                <a:spcPct val="90000"/>
              </a:lnSpc>
            </a:pPr>
            <a:r>
              <a:rPr lang="en-US" altLang="en-US" sz="2200" dirty="0"/>
              <a:t>Problem solving</a:t>
            </a:r>
          </a:p>
          <a:p>
            <a:pPr lvl="1" eaLnBrk="1" hangingPunct="1">
              <a:lnSpc>
                <a:spcPct val="90000"/>
              </a:lnSpc>
            </a:pPr>
            <a:r>
              <a:rPr lang="en-US" altLang="en-US" sz="2200" dirty="0"/>
              <a:t>Superordinate goals</a:t>
            </a:r>
          </a:p>
          <a:p>
            <a:pPr lvl="1" eaLnBrk="1" hangingPunct="1">
              <a:lnSpc>
                <a:spcPct val="90000"/>
              </a:lnSpc>
            </a:pPr>
            <a:r>
              <a:rPr lang="en-US" altLang="en-US" sz="2200" dirty="0"/>
              <a:t>Expansion of resources</a:t>
            </a:r>
          </a:p>
          <a:p>
            <a:pPr lvl="1" eaLnBrk="1" hangingPunct="1">
              <a:lnSpc>
                <a:spcPct val="90000"/>
              </a:lnSpc>
            </a:pPr>
            <a:r>
              <a:rPr lang="en-US" altLang="en-US" sz="2200" dirty="0"/>
              <a:t>Avoidance</a:t>
            </a:r>
          </a:p>
          <a:p>
            <a:pPr lvl="1" eaLnBrk="1" hangingPunct="1">
              <a:lnSpc>
                <a:spcPct val="90000"/>
              </a:lnSpc>
            </a:pPr>
            <a:r>
              <a:rPr lang="en-US" altLang="en-US" sz="2200" dirty="0"/>
              <a:t>Smoothing</a:t>
            </a:r>
          </a:p>
          <a:p>
            <a:pPr lvl="1" eaLnBrk="1" hangingPunct="1">
              <a:lnSpc>
                <a:spcPct val="90000"/>
              </a:lnSpc>
            </a:pPr>
            <a:r>
              <a:rPr lang="en-US" altLang="en-US" sz="2200" dirty="0"/>
              <a:t>Compromise</a:t>
            </a:r>
          </a:p>
          <a:p>
            <a:pPr lvl="1" eaLnBrk="1" hangingPunct="1">
              <a:lnSpc>
                <a:spcPct val="90000"/>
              </a:lnSpc>
            </a:pPr>
            <a:r>
              <a:rPr lang="en-US" altLang="en-US" sz="2200" dirty="0"/>
              <a:t>Authoritative command</a:t>
            </a:r>
          </a:p>
          <a:p>
            <a:pPr lvl="1" eaLnBrk="1" hangingPunct="1">
              <a:lnSpc>
                <a:spcPct val="90000"/>
              </a:lnSpc>
            </a:pPr>
            <a:r>
              <a:rPr lang="en-US" altLang="en-US" sz="2200" u="sng" dirty="0"/>
              <a:t>Altering the human variable</a:t>
            </a:r>
          </a:p>
          <a:p>
            <a:pPr lvl="1" eaLnBrk="1" hangingPunct="1">
              <a:lnSpc>
                <a:spcPct val="90000"/>
              </a:lnSpc>
            </a:pPr>
            <a:r>
              <a:rPr lang="en-US" altLang="en-US" sz="2200" u="sng" dirty="0"/>
              <a:t>Altering the structural variables</a:t>
            </a:r>
          </a:p>
          <a:p>
            <a:pPr lvl="1" eaLnBrk="1" hangingPunct="1">
              <a:lnSpc>
                <a:spcPct val="90000"/>
              </a:lnSpc>
            </a:pPr>
            <a:r>
              <a:rPr lang="en-US" altLang="en-US" sz="2200" dirty="0"/>
              <a:t>Communication</a:t>
            </a:r>
          </a:p>
          <a:p>
            <a:pPr lvl="1" eaLnBrk="1" hangingPunct="1">
              <a:lnSpc>
                <a:spcPct val="90000"/>
              </a:lnSpc>
            </a:pPr>
            <a:endParaRPr lang="en-US" altLang="en-US" sz="2200" dirty="0"/>
          </a:p>
          <a:p>
            <a:pPr lvl="1" eaLnBrk="1" hangingPunct="1">
              <a:lnSpc>
                <a:spcPct val="90000"/>
              </a:lnSpc>
            </a:pPr>
            <a:endParaRPr lang="en-US" altLang="en-US" sz="2200" dirty="0"/>
          </a:p>
          <a:p>
            <a:pPr eaLnBrk="1" hangingPunct="1">
              <a:lnSpc>
                <a:spcPct val="90000"/>
              </a:lnSpc>
            </a:pPr>
            <a:endParaRPr lang="en-US" altLang="en-US" sz="2600" dirty="0"/>
          </a:p>
        </p:txBody>
      </p:sp>
      <p:sp>
        <p:nvSpPr>
          <p:cNvPr id="23556" name="Content Placeholder 17">
            <a:extLst>
              <a:ext uri="{FF2B5EF4-FFF2-40B4-BE49-F238E27FC236}">
                <a16:creationId xmlns:a16="http://schemas.microsoft.com/office/drawing/2014/main" id="{C13873E1-60D5-9B42-B6DC-D56DA7CBB0C0}"/>
              </a:ext>
            </a:extLst>
          </p:cNvPr>
          <p:cNvSpPr>
            <a:spLocks noGrp="1"/>
          </p:cNvSpPr>
          <p:nvPr>
            <p:ph sz="half" idx="2"/>
          </p:nvPr>
        </p:nvSpPr>
        <p:spPr>
          <a:xfrm>
            <a:off x="6172200" y="1219200"/>
            <a:ext cx="3810000" cy="2819400"/>
          </a:xfrm>
        </p:spPr>
        <p:txBody>
          <a:bodyPr/>
          <a:lstStyle/>
          <a:p>
            <a:pPr lvl="1" eaLnBrk="1" hangingPunct="1">
              <a:lnSpc>
                <a:spcPct val="90000"/>
              </a:lnSpc>
            </a:pPr>
            <a:r>
              <a:rPr lang="en-US" altLang="en-US" sz="2200" u="sng" dirty="0"/>
              <a:t>Bringing in outsiders</a:t>
            </a:r>
          </a:p>
          <a:p>
            <a:pPr lvl="1" eaLnBrk="1" hangingPunct="1">
              <a:lnSpc>
                <a:spcPct val="90000"/>
              </a:lnSpc>
            </a:pPr>
            <a:r>
              <a:rPr lang="en-US" altLang="en-US" sz="2200" dirty="0"/>
              <a:t>Restructuring the organization</a:t>
            </a:r>
          </a:p>
          <a:p>
            <a:pPr lvl="1" eaLnBrk="1" hangingPunct="1">
              <a:lnSpc>
                <a:spcPct val="90000"/>
              </a:lnSpc>
            </a:pPr>
            <a:r>
              <a:rPr lang="en-US" altLang="en-US" sz="2200" u="sng" dirty="0"/>
              <a:t>Appointing a devil’s advocate</a:t>
            </a:r>
          </a:p>
        </p:txBody>
      </p:sp>
      <p:sp>
        <p:nvSpPr>
          <p:cNvPr id="6" name="Text Box 5">
            <a:extLst>
              <a:ext uri="{FF2B5EF4-FFF2-40B4-BE49-F238E27FC236}">
                <a16:creationId xmlns:a16="http://schemas.microsoft.com/office/drawing/2014/main" id="{EF1C07E6-21EF-BF47-A483-3A6B53D73D87}"/>
              </a:ext>
            </a:extLst>
          </p:cNvPr>
          <p:cNvSpPr txBox="1">
            <a:spLocks noChangeArrowheads="1"/>
          </p:cNvSpPr>
          <p:nvPr/>
        </p:nvSpPr>
        <p:spPr bwMode="blackWhite">
          <a:xfrm>
            <a:off x="2286000" y="5881966"/>
            <a:ext cx="7772400" cy="369332"/>
          </a:xfrm>
          <a:prstGeom prst="rect">
            <a:avLst/>
          </a:prstGeom>
          <a:solidFill>
            <a:srgbClr val="CC6600"/>
          </a:solidFill>
          <a:ln w="3175" algn="ctr">
            <a:solidFill>
              <a:schemeClr val="tx1"/>
            </a:solidFill>
            <a:miter lim="800000"/>
            <a:headEnd/>
            <a:tailEnd/>
          </a:ln>
          <a:effectLst>
            <a:outerShdw dist="107763" dir="2700000" algn="ctr" rotWithShape="0">
              <a:schemeClr val="bg2">
                <a:alpha val="50000"/>
              </a:schemeClr>
            </a:outerShdw>
          </a:effectLst>
        </p:spPr>
        <p:txBody>
          <a:bodyPr anchor="ctr">
            <a:spAutoFit/>
          </a:bodyPr>
          <a:lstStyle/>
          <a:p>
            <a:pPr algn="r">
              <a:spcBef>
                <a:spcPct val="50000"/>
              </a:spcBef>
              <a:defRPr/>
            </a:pPr>
            <a:r>
              <a:rPr lang="en-US" dirty="0">
                <a:solidFill>
                  <a:schemeClr val="bg1"/>
                </a:solidFill>
                <a:latin typeface="+mj-lt"/>
              </a:rPr>
              <a:t>E X H I B I T 14-4</a:t>
            </a:r>
          </a:p>
        </p:txBody>
      </p:sp>
      <p:sp>
        <p:nvSpPr>
          <p:cNvPr id="23560" name="Rectangle 5">
            <a:extLst>
              <a:ext uri="{FF2B5EF4-FFF2-40B4-BE49-F238E27FC236}">
                <a16:creationId xmlns:a16="http://schemas.microsoft.com/office/drawing/2014/main" id="{B7CD7F09-9479-0F46-9327-82F5C1310848}"/>
              </a:ext>
            </a:extLst>
          </p:cNvPr>
          <p:cNvSpPr>
            <a:spLocks noChangeArrowheads="1"/>
          </p:cNvSpPr>
          <p:nvPr/>
        </p:nvSpPr>
        <p:spPr bwMode="auto">
          <a:xfrm>
            <a:off x="2286000" y="5562600"/>
            <a:ext cx="7696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Arial" panose="020B0604020202020204" pitchFamily="34" charset="0"/>
              </a:defRPr>
            </a:lvl1pPr>
            <a:lvl2pPr marL="742950" indent="-285750" eaLnBrk="0" hangingPunct="0">
              <a:defRPr sz="1000" b="1">
                <a:solidFill>
                  <a:schemeClr val="tx1"/>
                </a:solidFill>
                <a:latin typeface="Arial" panose="020B0604020202020204" pitchFamily="34" charset="0"/>
              </a:defRPr>
            </a:lvl2pPr>
            <a:lvl3pPr marL="1143000" indent="-228600" eaLnBrk="0" hangingPunct="0">
              <a:defRPr sz="1000" b="1">
                <a:solidFill>
                  <a:schemeClr val="tx1"/>
                </a:solidFill>
                <a:latin typeface="Arial" panose="020B0604020202020204" pitchFamily="34" charset="0"/>
              </a:defRPr>
            </a:lvl3pPr>
            <a:lvl4pPr marL="1600200" indent="-228600" eaLnBrk="0" hangingPunct="0">
              <a:defRPr sz="1000" b="1">
                <a:solidFill>
                  <a:schemeClr val="tx1"/>
                </a:solidFill>
                <a:latin typeface="Arial" panose="020B0604020202020204" pitchFamily="34" charset="0"/>
              </a:defRPr>
            </a:lvl4pPr>
            <a:lvl5pPr marL="2057400" indent="-228600" eaLnBrk="0" hangingPunct="0">
              <a:defRPr sz="1000" b="1">
                <a:solidFill>
                  <a:schemeClr val="tx1"/>
                </a:solidFill>
                <a:latin typeface="Arial" panose="020B0604020202020204" pitchFamily="34" charset="0"/>
              </a:defRPr>
            </a:lvl5pPr>
            <a:lvl6pPr marL="2514600" indent="-228600" eaLnBrk="0" fontAlgn="base" hangingPunct="0">
              <a:spcBef>
                <a:spcPct val="0"/>
              </a:spcBef>
              <a:spcAft>
                <a:spcPct val="0"/>
              </a:spcAft>
              <a:defRPr sz="1000" b="1">
                <a:solidFill>
                  <a:schemeClr val="tx1"/>
                </a:solidFill>
                <a:latin typeface="Arial" panose="020B0604020202020204" pitchFamily="34" charset="0"/>
              </a:defRPr>
            </a:lvl6pPr>
            <a:lvl7pPr marL="2971800" indent="-228600" eaLnBrk="0" fontAlgn="base" hangingPunct="0">
              <a:spcBef>
                <a:spcPct val="0"/>
              </a:spcBef>
              <a:spcAft>
                <a:spcPct val="0"/>
              </a:spcAft>
              <a:defRPr sz="1000" b="1">
                <a:solidFill>
                  <a:schemeClr val="tx1"/>
                </a:solidFill>
                <a:latin typeface="Arial" panose="020B0604020202020204" pitchFamily="34" charset="0"/>
              </a:defRPr>
            </a:lvl7pPr>
            <a:lvl8pPr marL="3429000" indent="-228600" eaLnBrk="0" fontAlgn="base" hangingPunct="0">
              <a:spcBef>
                <a:spcPct val="0"/>
              </a:spcBef>
              <a:spcAft>
                <a:spcPct val="0"/>
              </a:spcAft>
              <a:defRPr sz="1000" b="1">
                <a:solidFill>
                  <a:schemeClr val="tx1"/>
                </a:solidFill>
                <a:latin typeface="Arial" panose="020B0604020202020204" pitchFamily="34" charset="0"/>
              </a:defRPr>
            </a:lvl8pPr>
            <a:lvl9pPr marL="3886200" indent="-228600" eaLnBrk="0" fontAlgn="base" hangingPunct="0">
              <a:spcBef>
                <a:spcPct val="0"/>
              </a:spcBef>
              <a:spcAft>
                <a:spcPct val="0"/>
              </a:spcAft>
              <a:defRPr sz="1000" b="1">
                <a:solidFill>
                  <a:schemeClr val="tx1"/>
                </a:solidFill>
                <a:latin typeface="Arial" panose="020B0604020202020204" pitchFamily="34" charset="0"/>
              </a:defRPr>
            </a:lvl9pPr>
          </a:lstStyle>
          <a:p>
            <a:pPr eaLnBrk="1" hangingPunct="1"/>
            <a:r>
              <a:rPr lang="en-US" altLang="en-US" sz="900" b="0" i="1"/>
              <a:t>Source: </a:t>
            </a:r>
            <a:r>
              <a:rPr lang="en-US" altLang="en-US" sz="900" b="0"/>
              <a:t>Based on S. P. Robbins, </a:t>
            </a:r>
            <a:r>
              <a:rPr lang="en-US" altLang="en-US" sz="900" b="0" i="1"/>
              <a:t>Managing Organizational Conflict: A Nontraditional Approach </a:t>
            </a:r>
            <a:r>
              <a:rPr lang="en-US" altLang="en-US" sz="900" b="0"/>
              <a:t>(Upper Saddle River, NJ: Prentice Hall, 1974), pp. 59–89</a:t>
            </a:r>
          </a:p>
        </p:txBody>
      </p:sp>
      <p:pic>
        <p:nvPicPr>
          <p:cNvPr id="23561" name="Picture 10" descr="C:\Users\Bob Stretch\AppData\Local\Microsoft\Windows\Temporary Internet Files\Content.IE5\L7TB6I7L\MCPE01591_0000[1].wmf">
            <a:extLst>
              <a:ext uri="{FF2B5EF4-FFF2-40B4-BE49-F238E27FC236}">
                <a16:creationId xmlns:a16="http://schemas.microsoft.com/office/drawing/2014/main" id="{0C174B10-CC40-0149-9F94-6B508E6DD8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1" y="2743200"/>
            <a:ext cx="4067175"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7367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E6191-0C27-1240-B6E7-0B16FF975DF6}"/>
              </a:ext>
            </a:extLst>
          </p:cNvPr>
          <p:cNvSpPr>
            <a:spLocks noGrp="1"/>
          </p:cNvSpPr>
          <p:nvPr>
            <p:ph type="title"/>
          </p:nvPr>
        </p:nvSpPr>
        <p:spPr/>
        <p:txBody>
          <a:bodyPr/>
          <a:lstStyle/>
          <a:p>
            <a:r>
              <a:rPr lang="en-US"/>
              <a:t>Practical Techniques</a:t>
            </a:r>
            <a:endParaRPr lang="en-US" dirty="0"/>
          </a:p>
        </p:txBody>
      </p:sp>
      <p:sp>
        <p:nvSpPr>
          <p:cNvPr id="3" name="Content Placeholder 2">
            <a:extLst>
              <a:ext uri="{FF2B5EF4-FFF2-40B4-BE49-F238E27FC236}">
                <a16:creationId xmlns:a16="http://schemas.microsoft.com/office/drawing/2014/main" id="{BA81644A-2328-C445-AB93-EC5CFC18B646}"/>
              </a:ext>
            </a:extLst>
          </p:cNvPr>
          <p:cNvSpPr>
            <a:spLocks noGrp="1"/>
          </p:cNvSpPr>
          <p:nvPr>
            <p:ph sz="half" idx="1"/>
          </p:nvPr>
        </p:nvSpPr>
        <p:spPr>
          <a:xfrm>
            <a:off x="838199" y="1825625"/>
            <a:ext cx="6862011" cy="4351338"/>
          </a:xfrm>
        </p:spPr>
        <p:txBody>
          <a:bodyPr>
            <a:normAutofit fontScale="85000" lnSpcReduction="20000"/>
          </a:bodyPr>
          <a:lstStyle/>
          <a:p>
            <a:r>
              <a:rPr lang="en-US" dirty="0"/>
              <a:t>Acceptance and Awareness</a:t>
            </a:r>
          </a:p>
          <a:p>
            <a:pPr lvl="1"/>
            <a:r>
              <a:rPr lang="en-US" dirty="0"/>
              <a:t>Of yourself</a:t>
            </a:r>
          </a:p>
          <a:p>
            <a:pPr lvl="1"/>
            <a:r>
              <a:rPr lang="en-US" dirty="0"/>
              <a:t>Of others</a:t>
            </a:r>
          </a:p>
          <a:p>
            <a:r>
              <a:rPr lang="en-US" dirty="0"/>
              <a:t>Proactiveness</a:t>
            </a:r>
          </a:p>
          <a:p>
            <a:r>
              <a:rPr lang="en-US" dirty="0"/>
              <a:t>Curiosity through lot of questions</a:t>
            </a:r>
          </a:p>
          <a:p>
            <a:r>
              <a:rPr lang="en-US" dirty="0"/>
              <a:t>Bring/propose solution</a:t>
            </a:r>
          </a:p>
          <a:p>
            <a:r>
              <a:rPr lang="en-US" dirty="0"/>
              <a:t>Professional &gt; Friends</a:t>
            </a:r>
          </a:p>
          <a:p>
            <a:r>
              <a:rPr lang="en-US" dirty="0"/>
              <a:t>Target problems rather people</a:t>
            </a:r>
          </a:p>
          <a:p>
            <a:r>
              <a:rPr lang="en-US" dirty="0"/>
              <a:t>Verbal vs Written</a:t>
            </a:r>
          </a:p>
          <a:p>
            <a:r>
              <a:rPr lang="en-US" dirty="0"/>
              <a:t>Three positive encounters for each negative</a:t>
            </a:r>
          </a:p>
          <a:p>
            <a:r>
              <a:rPr lang="en-US" dirty="0"/>
              <a:t>Apology</a:t>
            </a:r>
          </a:p>
          <a:p>
            <a:endParaRPr lang="en-US" dirty="0"/>
          </a:p>
        </p:txBody>
      </p:sp>
    </p:spTree>
    <p:extLst>
      <p:ext uri="{BB962C8B-B14F-4D97-AF65-F5344CB8AC3E}">
        <p14:creationId xmlns:p14="http://schemas.microsoft.com/office/powerpoint/2010/main" val="418914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413C9-5493-F0D9-1D39-F3F51C44D151}"/>
              </a:ext>
            </a:extLst>
          </p:cNvPr>
          <p:cNvSpPr>
            <a:spLocks noGrp="1"/>
          </p:cNvSpPr>
          <p:nvPr>
            <p:ph type="title"/>
          </p:nvPr>
        </p:nvSpPr>
        <p:spPr/>
        <p:txBody>
          <a:bodyPr/>
          <a:lstStyle/>
          <a:p>
            <a:r>
              <a:rPr lang="en-US" dirty="0"/>
              <a:t>Participation in the research study</a:t>
            </a:r>
          </a:p>
        </p:txBody>
      </p:sp>
      <p:sp>
        <p:nvSpPr>
          <p:cNvPr id="3" name="Content Placeholder 2">
            <a:extLst>
              <a:ext uri="{FF2B5EF4-FFF2-40B4-BE49-F238E27FC236}">
                <a16:creationId xmlns:a16="http://schemas.microsoft.com/office/drawing/2014/main" id="{E987035B-7BDA-621E-8C51-3D8053F94C54}"/>
              </a:ext>
            </a:extLst>
          </p:cNvPr>
          <p:cNvSpPr>
            <a:spLocks noGrp="1"/>
          </p:cNvSpPr>
          <p:nvPr>
            <p:ph sz="half" idx="1"/>
          </p:nvPr>
        </p:nvSpPr>
        <p:spPr>
          <a:xfrm>
            <a:off x="7213601" y="2607733"/>
            <a:ext cx="3945466" cy="2641600"/>
          </a:xfrm>
        </p:spPr>
        <p:txBody>
          <a:bodyPr>
            <a:normAutofit/>
          </a:bodyPr>
          <a:lstStyle/>
          <a:p>
            <a:pPr marL="0" indent="0">
              <a:buNone/>
            </a:pPr>
            <a:endParaRPr lang="en-US" dirty="0"/>
          </a:p>
          <a:p>
            <a:pPr marL="0" indent="0">
              <a:buNone/>
            </a:pPr>
            <a:r>
              <a:rPr lang="en-US" dirty="0">
                <a:hlinkClick r:id="rId2"/>
              </a:rPr>
              <a:t>https://forms.gle/U91W6gdCDdp2uaKG6</a:t>
            </a:r>
            <a:endParaRPr lang="en-US" dirty="0"/>
          </a:p>
          <a:p>
            <a:pPr marL="0" indent="0">
              <a:buNone/>
            </a:pPr>
            <a:endParaRPr lang="en-US" dirty="0"/>
          </a:p>
          <a:p>
            <a:pPr marL="0" indent="0">
              <a:buNone/>
            </a:pPr>
            <a:endParaRPr lang="en-US" dirty="0"/>
          </a:p>
        </p:txBody>
      </p:sp>
      <p:pic>
        <p:nvPicPr>
          <p:cNvPr id="1026" name="Picture 2" descr="Image preview">
            <a:extLst>
              <a:ext uri="{FF2B5EF4-FFF2-40B4-BE49-F238E27FC236}">
                <a16:creationId xmlns:a16="http://schemas.microsoft.com/office/drawing/2014/main" id="{660AB411-B68D-5645-D399-5BC783E336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5034" y="1620310"/>
            <a:ext cx="4516966" cy="4516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412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BF4F8-BCD7-F979-7D39-DDA5FC417D82}"/>
              </a:ext>
            </a:extLst>
          </p:cNvPr>
          <p:cNvSpPr>
            <a:spLocks noGrp="1"/>
          </p:cNvSpPr>
          <p:nvPr>
            <p:ph type="title"/>
          </p:nvPr>
        </p:nvSpPr>
        <p:spPr>
          <a:xfrm>
            <a:off x="838200" y="365125"/>
            <a:ext cx="10315074" cy="5446128"/>
          </a:xfrm>
        </p:spPr>
        <p:txBody>
          <a:bodyPr>
            <a:normAutofit/>
          </a:bodyPr>
          <a:lstStyle/>
          <a:p>
            <a:pPr algn="ctr"/>
            <a:r>
              <a:rPr lang="en-US" sz="8000" b="1" dirty="0"/>
              <a:t>Thank You</a:t>
            </a:r>
          </a:p>
        </p:txBody>
      </p:sp>
    </p:spTree>
    <p:extLst>
      <p:ext uri="{BB962C8B-B14F-4D97-AF65-F5344CB8AC3E}">
        <p14:creationId xmlns:p14="http://schemas.microsoft.com/office/powerpoint/2010/main" val="38015016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10363</TotalTime>
  <Words>962</Words>
  <Application>Microsoft Macintosh PowerPoint</Application>
  <PresentationFormat>Widescreen</PresentationFormat>
  <Paragraphs>111</Paragraphs>
  <Slides>11</Slides>
  <Notes>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8" baseType="lpstr">
      <vt:lpstr>Aptos</vt:lpstr>
      <vt:lpstr>Arial</vt:lpstr>
      <vt:lpstr>Calibri</vt:lpstr>
      <vt:lpstr>Calibri Light</vt:lpstr>
      <vt:lpstr>Times New Roman</vt:lpstr>
      <vt:lpstr>Office Theme</vt:lpstr>
      <vt:lpstr>Photo Editor Photo</vt:lpstr>
      <vt:lpstr>Understanding Conflict</vt:lpstr>
      <vt:lpstr>Conflict Defined</vt:lpstr>
      <vt:lpstr>Transitions in Conflict Thought</vt:lpstr>
      <vt:lpstr>Continued.. Transitions in Conflict Thought</vt:lpstr>
      <vt:lpstr>Forms of Interactionist Conflict</vt:lpstr>
      <vt:lpstr>Types of Interactionist Conflict</vt:lpstr>
      <vt:lpstr>The Conflict Process</vt:lpstr>
      <vt:lpstr>Conflict Resolution Techniques</vt:lpstr>
      <vt:lpstr>Practical Techniques</vt:lpstr>
      <vt:lpstr>Participation in the research study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PGCEP  Session – 5</dc:title>
  <dc:creator>Anupama Sharma</dc:creator>
  <cp:lastModifiedBy>Anupama Sharma</cp:lastModifiedBy>
  <cp:revision>26</cp:revision>
  <dcterms:created xsi:type="dcterms:W3CDTF">2018-10-27T09:15:08Z</dcterms:created>
  <dcterms:modified xsi:type="dcterms:W3CDTF">2025-02-02T09:26:53Z</dcterms:modified>
</cp:coreProperties>
</file>