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1322-501C-4D75-8626-EA3BC1AE71F6}"/>
              </a:ext>
            </a:extLst>
          </p:cNvPr>
          <p:cNvSpPr>
            <a:spLocks noGrp="1"/>
          </p:cNvSpPr>
          <p:nvPr>
            <p:ph type="ctrTitle"/>
          </p:nvPr>
        </p:nvSpPr>
        <p:spPr>
          <a:xfrm>
            <a:off x="1524000" y="1122363"/>
            <a:ext cx="9144000" cy="2387600"/>
          </a:xfrm>
        </p:spPr>
        <p:txBody>
          <a:bodyPr anchor="b"/>
          <a:lstStyle>
            <a:lvl1pPr algn="ctr">
              <a:defRPr sz="60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FF62588F-A6D9-433E-B5FF-545FE066E073}"/>
              </a:ext>
            </a:extLst>
          </p:cNvPr>
          <p:cNvSpPr>
            <a:spLocks noGrp="1"/>
          </p:cNvSpPr>
          <p:nvPr>
            <p:ph type="subTitle" idx="1"/>
          </p:nvPr>
        </p:nvSpPr>
        <p:spPr>
          <a:xfrm>
            <a:off x="1524000" y="360203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DD12476-F362-4A83-983A-5B8DEA1E3CAD}"/>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5" name="Footer Placeholder 4">
            <a:extLst>
              <a:ext uri="{FF2B5EF4-FFF2-40B4-BE49-F238E27FC236}">
                <a16:creationId xmlns:a16="http://schemas.microsoft.com/office/drawing/2014/main" id="{D7C9A66F-1752-44F9-9D73-378E462DF4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BE89D3-4270-4190-990D-E5522A15E209}"/>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833025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C966-3F93-42ED-84AB-8DDFC9AEFBD6}"/>
              </a:ext>
            </a:extLst>
          </p:cNvPr>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1F4F596-D1B8-4CF8-A02E-5B3B954A4032}"/>
              </a:ext>
            </a:extLst>
          </p:cNvPr>
          <p:cNvSpPr>
            <a:spLocks noGrp="1"/>
          </p:cNvSpPr>
          <p:nvPr>
            <p:ph idx="1"/>
          </p:nvPr>
        </p:nvSpPr>
        <p:spPr/>
        <p:txBody>
          <a:bodyPr/>
          <a:lstStyle>
            <a:lvl1pPr algn="just">
              <a:defRPr>
                <a:latin typeface="Times New Roman" panose="02020603050405020304" pitchFamily="18" charset="0"/>
                <a:cs typeface="Times New Roman" panose="02020603050405020304" pitchFamily="18" charset="0"/>
              </a:defRPr>
            </a:lvl1pPr>
            <a:lvl2pPr algn="just">
              <a:defRPr>
                <a:latin typeface="Times New Roman" panose="02020603050405020304" pitchFamily="18" charset="0"/>
                <a:cs typeface="Times New Roman" panose="02020603050405020304" pitchFamily="18" charset="0"/>
              </a:defRPr>
            </a:lvl2pPr>
            <a:lvl3pPr algn="just">
              <a:defRPr>
                <a:latin typeface="Times New Roman" panose="02020603050405020304" pitchFamily="18" charset="0"/>
                <a:cs typeface="Times New Roman" panose="02020603050405020304" pitchFamily="18" charset="0"/>
              </a:defRPr>
            </a:lvl3pPr>
            <a:lvl4pPr algn="just">
              <a:defRPr>
                <a:latin typeface="Times New Roman" panose="02020603050405020304" pitchFamily="18" charset="0"/>
                <a:cs typeface="Times New Roman" panose="02020603050405020304" pitchFamily="18" charset="0"/>
              </a:defRPr>
            </a:lvl4pPr>
            <a:lvl5pPr algn="just">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7042ECB-A54F-4AA6-9E1F-882D83714BE0}"/>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5" name="Footer Placeholder 4">
            <a:extLst>
              <a:ext uri="{FF2B5EF4-FFF2-40B4-BE49-F238E27FC236}">
                <a16:creationId xmlns:a16="http://schemas.microsoft.com/office/drawing/2014/main" id="{ECC0595E-36C3-46B4-A757-C7FCA8C0C1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1FD9D7-060A-4642-9BA9-47C9B0F6EE7E}"/>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206478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B83ED-4D31-42FB-B936-85691700BF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83F9AF-D049-4554-92B2-15E676B6DB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443566-FC6F-463F-A29D-5CAB07F8737C}"/>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5" name="Footer Placeholder 4">
            <a:extLst>
              <a:ext uri="{FF2B5EF4-FFF2-40B4-BE49-F238E27FC236}">
                <a16:creationId xmlns:a16="http://schemas.microsoft.com/office/drawing/2014/main" id="{C471CA67-C2CB-4298-BF83-325CE9427B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DFC375-D7CB-4327-B5C4-80D633238F1A}"/>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1425983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7DB71-D886-443D-AD56-A7FED97E7D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0227AE-6BE8-41EE-90AB-233A8BAAB0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949ED6-3FEF-495A-8925-3A79F05E46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571ADE-DB7D-4A90-A9B8-BBA9BFFB6676}"/>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6" name="Footer Placeholder 5">
            <a:extLst>
              <a:ext uri="{FF2B5EF4-FFF2-40B4-BE49-F238E27FC236}">
                <a16:creationId xmlns:a16="http://schemas.microsoft.com/office/drawing/2014/main" id="{946A4FB7-0255-4EC1-B875-CFAFFAF0F6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20C260-132F-4472-9091-BC68807ECA2D}"/>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404381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09E50-7CF4-49B6-A823-064B3C64C7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7F80D4-E833-4FA7-BB5C-C7F93A4872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A6599C-7FE3-40EE-A5B2-50576A1D8C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58BE35-A67F-4B77-8A63-B69CD3CC4C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B24451-2969-4BF9-B92B-8003C4B154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15434F-2686-4BAB-BDA5-BB9B20AE10B3}"/>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8" name="Footer Placeholder 7">
            <a:extLst>
              <a:ext uri="{FF2B5EF4-FFF2-40B4-BE49-F238E27FC236}">
                <a16:creationId xmlns:a16="http://schemas.microsoft.com/office/drawing/2014/main" id="{0A10D335-4EA2-4C67-866E-F14CA1F834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141A68-564D-4043-8494-4926BAC461D1}"/>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1253316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AB539-9E5E-40A6-A2BB-7B366EDB4F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4EBC20-B11D-4DAA-BE93-75E30C1178F4}"/>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4" name="Footer Placeholder 3">
            <a:extLst>
              <a:ext uri="{FF2B5EF4-FFF2-40B4-BE49-F238E27FC236}">
                <a16:creationId xmlns:a16="http://schemas.microsoft.com/office/drawing/2014/main" id="{44A724A8-8728-40C2-B797-D205197B43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4CFE70-7A7A-48DA-8A21-B69E6D548F97}"/>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3005823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456049-A003-4E82-B6EA-812FFE98C20F}"/>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3" name="Footer Placeholder 2">
            <a:extLst>
              <a:ext uri="{FF2B5EF4-FFF2-40B4-BE49-F238E27FC236}">
                <a16:creationId xmlns:a16="http://schemas.microsoft.com/office/drawing/2014/main" id="{3BE57EA3-93CB-4D65-8863-17D376A538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9BA3F5-440C-4F5A-ABAA-09BB2B240667}"/>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3549674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9C88-6D0D-4558-9761-BC6FE50AE2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40113E-C226-4E74-AFC6-E46FD793F9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18ACA0-4F56-47A3-AB97-3835AD3FD0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17AD88-293F-4C0C-A072-AA4599E1B200}"/>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6" name="Footer Placeholder 5">
            <a:extLst>
              <a:ext uri="{FF2B5EF4-FFF2-40B4-BE49-F238E27FC236}">
                <a16:creationId xmlns:a16="http://schemas.microsoft.com/office/drawing/2014/main" id="{2C44AF65-D6B7-4C19-8E1E-BD0D75DE61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15E299-79D3-4A24-9227-911F5BF7315F}"/>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405272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B59E2-A00E-4B00-A3A3-BA76A69985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884F08-16DC-4405-AB5E-19B3353839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27AD79-8730-4505-B5E3-F8DE7CB1BA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1C6B61-F8E1-434F-87C7-D06950E27474}"/>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6" name="Footer Placeholder 5">
            <a:extLst>
              <a:ext uri="{FF2B5EF4-FFF2-40B4-BE49-F238E27FC236}">
                <a16:creationId xmlns:a16="http://schemas.microsoft.com/office/drawing/2014/main" id="{984FF318-386B-4542-AEDB-70B1796A9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EA14BF-4500-4FDA-AB81-ABE39C05E10B}"/>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508413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84B2E-6AD3-4080-97DD-A6F37690A5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BA9C2C-51D0-4F9E-8406-BFCFCED24B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DE2A6C-8138-4875-A368-7FCDEE26EFD3}"/>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5" name="Footer Placeholder 4">
            <a:extLst>
              <a:ext uri="{FF2B5EF4-FFF2-40B4-BE49-F238E27FC236}">
                <a16:creationId xmlns:a16="http://schemas.microsoft.com/office/drawing/2014/main" id="{E6C8C924-B259-434F-AC5C-A3E2806F01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ACD80-29B4-475F-A472-C5E85C734E0B}"/>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644243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6B7D4F-CD1C-466E-9B4F-EDE2C53088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3F9A2E-9303-4BAA-B44C-691E06979F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01300F-7659-4EAA-A08C-C65AFC7B33B6}"/>
              </a:ext>
            </a:extLst>
          </p:cNvPr>
          <p:cNvSpPr>
            <a:spLocks noGrp="1"/>
          </p:cNvSpPr>
          <p:nvPr>
            <p:ph type="dt" sz="half" idx="10"/>
          </p:nvPr>
        </p:nvSpPr>
        <p:spPr/>
        <p:txBody>
          <a:bodyPr/>
          <a:lstStyle/>
          <a:p>
            <a:fld id="{99A694BF-95FE-41DA-98B0-A841D12C64EF}" type="datetimeFigureOut">
              <a:rPr lang="en-US" smtClean="0"/>
              <a:t>03-Nov-19</a:t>
            </a:fld>
            <a:endParaRPr lang="en-US"/>
          </a:p>
        </p:txBody>
      </p:sp>
      <p:sp>
        <p:nvSpPr>
          <p:cNvPr id="5" name="Footer Placeholder 4">
            <a:extLst>
              <a:ext uri="{FF2B5EF4-FFF2-40B4-BE49-F238E27FC236}">
                <a16:creationId xmlns:a16="http://schemas.microsoft.com/office/drawing/2014/main" id="{F59D91B6-FEEC-45D3-B6A9-5CB1EDDB5E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11D472-FB1D-41A6-B98B-4C8FF62B2A16}"/>
              </a:ext>
            </a:extLst>
          </p:cNvPr>
          <p:cNvSpPr>
            <a:spLocks noGrp="1"/>
          </p:cNvSpPr>
          <p:nvPr>
            <p:ph type="sldNum" sz="quarter" idx="12"/>
          </p:nvPr>
        </p:nvSpPr>
        <p:spPr/>
        <p:txBody>
          <a:bodyPr/>
          <a:lstStyle/>
          <a:p>
            <a:fld id="{2F69ED07-441E-462C-8281-25C4E6264C99}" type="slidenum">
              <a:rPr lang="en-US" smtClean="0"/>
              <a:t>‹#›</a:t>
            </a:fld>
            <a:endParaRPr lang="en-US"/>
          </a:p>
        </p:txBody>
      </p:sp>
    </p:spTree>
    <p:extLst>
      <p:ext uri="{BB962C8B-B14F-4D97-AF65-F5344CB8AC3E}">
        <p14:creationId xmlns:p14="http://schemas.microsoft.com/office/powerpoint/2010/main" val="861042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C256E8-E0AC-44E4-98E6-FF40DE05C2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8C883D-69AE-4758-AFA8-829CBF5F07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EE10FE-4831-4D65-AF62-AF78A41A0E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A694BF-95FE-41DA-98B0-A841D12C64EF}" type="datetimeFigureOut">
              <a:rPr lang="en-US" smtClean="0"/>
              <a:t>03-Nov-19</a:t>
            </a:fld>
            <a:endParaRPr lang="en-US"/>
          </a:p>
        </p:txBody>
      </p:sp>
      <p:sp>
        <p:nvSpPr>
          <p:cNvPr id="5" name="Footer Placeholder 4">
            <a:extLst>
              <a:ext uri="{FF2B5EF4-FFF2-40B4-BE49-F238E27FC236}">
                <a16:creationId xmlns:a16="http://schemas.microsoft.com/office/drawing/2014/main" id="{BCF4EC06-3FAF-4098-9A34-DAF3B6817D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00F0CA-9D04-41DF-9C75-93284EFA3A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69ED07-441E-462C-8281-25C4E6264C99}" type="slidenum">
              <a:rPr lang="en-US" smtClean="0"/>
              <a:t>‹#›</a:t>
            </a:fld>
            <a:endParaRPr lang="en-US"/>
          </a:p>
        </p:txBody>
      </p:sp>
    </p:spTree>
    <p:extLst>
      <p:ext uri="{BB962C8B-B14F-4D97-AF65-F5344CB8AC3E}">
        <p14:creationId xmlns:p14="http://schemas.microsoft.com/office/powerpoint/2010/main" val="476282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A212C-786F-48A9-B7EC-B00FA423E6F0}"/>
              </a:ext>
            </a:extLst>
          </p:cNvPr>
          <p:cNvSpPr>
            <a:spLocks noGrp="1"/>
          </p:cNvSpPr>
          <p:nvPr>
            <p:ph type="ctrTitle"/>
          </p:nvPr>
        </p:nvSpPr>
        <p:spPr/>
        <p:txBody>
          <a:bodyPr/>
          <a:lstStyle/>
          <a:p>
            <a:r>
              <a:rPr lang="en-US" dirty="0"/>
              <a:t>Type of leases</a:t>
            </a:r>
          </a:p>
        </p:txBody>
      </p:sp>
      <p:sp>
        <p:nvSpPr>
          <p:cNvPr id="3" name="Subtitle 2">
            <a:extLst>
              <a:ext uri="{FF2B5EF4-FFF2-40B4-BE49-F238E27FC236}">
                <a16:creationId xmlns:a16="http://schemas.microsoft.com/office/drawing/2014/main" id="{F72E74FC-8E71-4EAA-AB4C-C53ABB0E0BF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91593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7C64E-1702-40AA-9817-E2C22D4CE578}"/>
              </a:ext>
            </a:extLst>
          </p:cNvPr>
          <p:cNvSpPr>
            <a:spLocks noGrp="1"/>
          </p:cNvSpPr>
          <p:nvPr>
            <p:ph type="title"/>
          </p:nvPr>
        </p:nvSpPr>
        <p:spPr/>
        <p:txBody>
          <a:bodyPr/>
          <a:lstStyle/>
          <a:p>
            <a:r>
              <a:rPr lang="en-US" dirty="0"/>
              <a:t>1. Financial Lease</a:t>
            </a:r>
          </a:p>
        </p:txBody>
      </p:sp>
      <p:sp>
        <p:nvSpPr>
          <p:cNvPr id="3" name="Content Placeholder 2">
            <a:extLst>
              <a:ext uri="{FF2B5EF4-FFF2-40B4-BE49-F238E27FC236}">
                <a16:creationId xmlns:a16="http://schemas.microsoft.com/office/drawing/2014/main" id="{F731BD42-26CA-4FA8-BACE-082152C49B4C}"/>
              </a:ext>
            </a:extLst>
          </p:cNvPr>
          <p:cNvSpPr>
            <a:spLocks noGrp="1"/>
          </p:cNvSpPr>
          <p:nvPr>
            <p:ph idx="1"/>
          </p:nvPr>
        </p:nvSpPr>
        <p:spPr/>
        <p:txBody>
          <a:bodyPr/>
          <a:lstStyle/>
          <a:p>
            <a:r>
              <a:rPr lang="en-US" dirty="0"/>
              <a:t>Financial leasing is a contract involving payment over a longer period. It is a long-term lease and the lessee will be paying much more than the cost of the property or equipment to the lessor in the form of lease charges. It is irrevocable. In this type of leasing the lessee has to bear all costs and the lessor does not render any service.</a:t>
            </a:r>
          </a:p>
        </p:txBody>
      </p:sp>
    </p:spTree>
    <p:extLst>
      <p:ext uri="{BB962C8B-B14F-4D97-AF65-F5344CB8AC3E}">
        <p14:creationId xmlns:p14="http://schemas.microsoft.com/office/powerpoint/2010/main" val="381653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6E2-5C12-4419-A653-EF2C5FABD96A}"/>
              </a:ext>
            </a:extLst>
          </p:cNvPr>
          <p:cNvSpPr>
            <a:spLocks noGrp="1"/>
          </p:cNvSpPr>
          <p:nvPr>
            <p:ph type="title"/>
          </p:nvPr>
        </p:nvSpPr>
        <p:spPr/>
        <p:txBody>
          <a:bodyPr/>
          <a:lstStyle/>
          <a:p>
            <a:r>
              <a:rPr lang="en-US" dirty="0"/>
              <a:t>2. Operating Lease</a:t>
            </a:r>
          </a:p>
        </p:txBody>
      </p:sp>
      <p:sp>
        <p:nvSpPr>
          <p:cNvPr id="3" name="Content Placeholder 2">
            <a:extLst>
              <a:ext uri="{FF2B5EF4-FFF2-40B4-BE49-F238E27FC236}">
                <a16:creationId xmlns:a16="http://schemas.microsoft.com/office/drawing/2014/main" id="{C2FAA608-D3F8-45F8-B505-838C12C3E8E3}"/>
              </a:ext>
            </a:extLst>
          </p:cNvPr>
          <p:cNvSpPr>
            <a:spLocks noGrp="1"/>
          </p:cNvSpPr>
          <p:nvPr>
            <p:ph idx="1"/>
          </p:nvPr>
        </p:nvSpPr>
        <p:spPr/>
        <p:txBody>
          <a:bodyPr>
            <a:normAutofit/>
          </a:bodyPr>
          <a:lstStyle/>
          <a:p>
            <a:r>
              <a:rPr lang="en-US" dirty="0"/>
              <a:t>In an operating lease, the lessee uses the asset for a specific period. The lessor bears the risk of obsolescence and incidental risks. There is an option to either party to terminate the lease after giving notice. In this type of leasing</a:t>
            </a:r>
          </a:p>
          <a:p>
            <a:pPr lvl="1"/>
            <a:r>
              <a:rPr lang="en-US" dirty="0"/>
              <a:t>lessor bears all expenses</a:t>
            </a:r>
          </a:p>
          <a:p>
            <a:pPr lvl="1"/>
            <a:r>
              <a:rPr lang="en-US" dirty="0"/>
              <a:t>lessor will not be able to realize the full cost of the asset</a:t>
            </a:r>
          </a:p>
          <a:p>
            <a:pPr lvl="1"/>
            <a:r>
              <a:rPr lang="en-US" dirty="0"/>
              <a:t>specialized services are provided by the lessor.</a:t>
            </a:r>
          </a:p>
          <a:p>
            <a:r>
              <a:rPr lang="en-US" dirty="0"/>
              <a:t>This kind of lease is preferred where the equipment is likely to suffer obsolescence.</a:t>
            </a:r>
          </a:p>
        </p:txBody>
      </p:sp>
    </p:spTree>
    <p:extLst>
      <p:ext uri="{BB962C8B-B14F-4D97-AF65-F5344CB8AC3E}">
        <p14:creationId xmlns:p14="http://schemas.microsoft.com/office/powerpoint/2010/main" val="2108127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4998B-CF5F-43CE-ADE5-FC5CA68ABE7C}"/>
              </a:ext>
            </a:extLst>
          </p:cNvPr>
          <p:cNvSpPr>
            <a:spLocks noGrp="1"/>
          </p:cNvSpPr>
          <p:nvPr>
            <p:ph type="title"/>
          </p:nvPr>
        </p:nvSpPr>
        <p:spPr/>
        <p:txBody>
          <a:bodyPr/>
          <a:lstStyle/>
          <a:p>
            <a:r>
              <a:rPr lang="en-US" dirty="0"/>
              <a:t>3. Leveraged and non-leveraged leases</a:t>
            </a:r>
          </a:p>
        </p:txBody>
      </p:sp>
      <p:sp>
        <p:nvSpPr>
          <p:cNvPr id="3" name="Content Placeholder 2">
            <a:extLst>
              <a:ext uri="{FF2B5EF4-FFF2-40B4-BE49-F238E27FC236}">
                <a16:creationId xmlns:a16="http://schemas.microsoft.com/office/drawing/2014/main" id="{5444BA68-FD03-47F3-836C-3775324F527A}"/>
              </a:ext>
            </a:extLst>
          </p:cNvPr>
          <p:cNvSpPr>
            <a:spLocks noGrp="1"/>
          </p:cNvSpPr>
          <p:nvPr>
            <p:ph idx="1"/>
          </p:nvPr>
        </p:nvSpPr>
        <p:spPr/>
        <p:txBody>
          <a:bodyPr/>
          <a:lstStyle/>
          <a:p>
            <a:r>
              <a:rPr lang="en-US" dirty="0"/>
              <a:t>In leveraged and  non-leveraged leases, the value of the asset leased may be of a huge amount which may not be possible for the lessor to finance. So, the lessor involves one more financier who will have charge over the leased asset.</a:t>
            </a:r>
          </a:p>
        </p:txBody>
      </p:sp>
    </p:spTree>
    <p:extLst>
      <p:ext uri="{BB962C8B-B14F-4D97-AF65-F5344CB8AC3E}">
        <p14:creationId xmlns:p14="http://schemas.microsoft.com/office/powerpoint/2010/main" val="2084451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407FA-4450-44A8-9ADD-6A0609E0E2E8}"/>
              </a:ext>
            </a:extLst>
          </p:cNvPr>
          <p:cNvSpPr>
            <a:spLocks noGrp="1"/>
          </p:cNvSpPr>
          <p:nvPr>
            <p:ph type="title"/>
          </p:nvPr>
        </p:nvSpPr>
        <p:spPr/>
        <p:txBody>
          <a:bodyPr/>
          <a:lstStyle/>
          <a:p>
            <a:r>
              <a:rPr lang="en-US" dirty="0"/>
              <a:t>4. Conveyance type lease</a:t>
            </a:r>
          </a:p>
        </p:txBody>
      </p:sp>
      <p:sp>
        <p:nvSpPr>
          <p:cNvPr id="3" name="Content Placeholder 2">
            <a:extLst>
              <a:ext uri="{FF2B5EF4-FFF2-40B4-BE49-F238E27FC236}">
                <a16:creationId xmlns:a16="http://schemas.microsoft.com/office/drawing/2014/main" id="{71616EE3-B99D-4E08-AEBD-3075370D4854}"/>
              </a:ext>
            </a:extLst>
          </p:cNvPr>
          <p:cNvSpPr>
            <a:spLocks noGrp="1"/>
          </p:cNvSpPr>
          <p:nvPr>
            <p:ph idx="1"/>
          </p:nvPr>
        </p:nvSpPr>
        <p:spPr/>
        <p:txBody>
          <a:bodyPr/>
          <a:lstStyle/>
          <a:p>
            <a:r>
              <a:rPr lang="en-US" dirty="0"/>
              <a:t>In Conveyance type lease, the lease will be for a long-period with a clear intention of conveying the ownership of title on the lessee.</a:t>
            </a:r>
          </a:p>
        </p:txBody>
      </p:sp>
    </p:spTree>
    <p:extLst>
      <p:ext uri="{BB962C8B-B14F-4D97-AF65-F5344CB8AC3E}">
        <p14:creationId xmlns:p14="http://schemas.microsoft.com/office/powerpoint/2010/main" val="1642206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07198-927B-4257-8541-10BE79DFAF46}"/>
              </a:ext>
            </a:extLst>
          </p:cNvPr>
          <p:cNvSpPr>
            <a:spLocks noGrp="1"/>
          </p:cNvSpPr>
          <p:nvPr>
            <p:ph type="title"/>
          </p:nvPr>
        </p:nvSpPr>
        <p:spPr/>
        <p:txBody>
          <a:bodyPr/>
          <a:lstStyle/>
          <a:p>
            <a:r>
              <a:rPr lang="en-US" dirty="0"/>
              <a:t>5. Sale and leaseback</a:t>
            </a:r>
          </a:p>
        </p:txBody>
      </p:sp>
      <p:sp>
        <p:nvSpPr>
          <p:cNvPr id="3" name="Content Placeholder 2">
            <a:extLst>
              <a:ext uri="{FF2B5EF4-FFF2-40B4-BE49-F238E27FC236}">
                <a16:creationId xmlns:a16="http://schemas.microsoft.com/office/drawing/2014/main" id="{76307324-9340-495A-828E-E49DDDF0E3B0}"/>
              </a:ext>
            </a:extLst>
          </p:cNvPr>
          <p:cNvSpPr>
            <a:spLocks noGrp="1"/>
          </p:cNvSpPr>
          <p:nvPr>
            <p:ph idx="1"/>
          </p:nvPr>
        </p:nvSpPr>
        <p:spPr/>
        <p:txBody>
          <a:bodyPr/>
          <a:lstStyle/>
          <a:p>
            <a:r>
              <a:rPr lang="en-US" dirty="0"/>
              <a:t>In a sale and leaseback, a company owning the asset sells it to the lessor. The lessor pays immediately for the asset but leases the asset to the seller. Thus, the seller of the asset becomes the lessee. The asset remains with the seller who is a lessee, but the ownership is with the lessor who is the buyer. This arrangement is done so that the selling company obtains finance for running the business along with the asset</a:t>
            </a:r>
          </a:p>
        </p:txBody>
      </p:sp>
    </p:spTree>
    <p:extLst>
      <p:ext uri="{BB962C8B-B14F-4D97-AF65-F5344CB8AC3E}">
        <p14:creationId xmlns:p14="http://schemas.microsoft.com/office/powerpoint/2010/main" val="2952288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1ED0D-70AC-4A8C-8D5F-89E218766F6E}"/>
              </a:ext>
            </a:extLst>
          </p:cNvPr>
          <p:cNvSpPr>
            <a:spLocks noGrp="1"/>
          </p:cNvSpPr>
          <p:nvPr>
            <p:ph type="title"/>
          </p:nvPr>
        </p:nvSpPr>
        <p:spPr/>
        <p:txBody>
          <a:bodyPr/>
          <a:lstStyle/>
          <a:p>
            <a:r>
              <a:rPr lang="en-US" dirty="0"/>
              <a:t>6. Full and non pay-out lease</a:t>
            </a:r>
          </a:p>
        </p:txBody>
      </p:sp>
      <p:sp>
        <p:nvSpPr>
          <p:cNvPr id="3" name="Content Placeholder 2">
            <a:extLst>
              <a:ext uri="{FF2B5EF4-FFF2-40B4-BE49-F238E27FC236}">
                <a16:creationId xmlns:a16="http://schemas.microsoft.com/office/drawing/2014/main" id="{38FC2ED7-C9FA-4E3D-8D0C-8C2E7A759647}"/>
              </a:ext>
            </a:extLst>
          </p:cNvPr>
          <p:cNvSpPr>
            <a:spLocks noGrp="1"/>
          </p:cNvSpPr>
          <p:nvPr>
            <p:ph idx="1"/>
          </p:nvPr>
        </p:nvSpPr>
        <p:spPr/>
        <p:txBody>
          <a:bodyPr/>
          <a:lstStyle/>
          <a:p>
            <a:r>
              <a:rPr lang="en-US" dirty="0"/>
              <a:t>A full pay-out lease is one in which the lessor recovers the full value of the leased asset by way of leasing. In case of a non pay-out lease, the lessor leases out the same asset over and over again.</a:t>
            </a:r>
          </a:p>
        </p:txBody>
      </p:sp>
    </p:spTree>
    <p:extLst>
      <p:ext uri="{BB962C8B-B14F-4D97-AF65-F5344CB8AC3E}">
        <p14:creationId xmlns:p14="http://schemas.microsoft.com/office/powerpoint/2010/main" val="250939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B2153-70DE-41F0-B625-2C757BB54E8C}"/>
              </a:ext>
            </a:extLst>
          </p:cNvPr>
          <p:cNvSpPr>
            <a:spLocks noGrp="1"/>
          </p:cNvSpPr>
          <p:nvPr>
            <p:ph type="title"/>
          </p:nvPr>
        </p:nvSpPr>
        <p:spPr/>
        <p:txBody>
          <a:bodyPr/>
          <a:lstStyle/>
          <a:p>
            <a:r>
              <a:rPr lang="en-US" dirty="0"/>
              <a:t>7. Specialized service lease</a:t>
            </a:r>
          </a:p>
        </p:txBody>
      </p:sp>
      <p:sp>
        <p:nvSpPr>
          <p:cNvPr id="3" name="Content Placeholder 2">
            <a:extLst>
              <a:ext uri="{FF2B5EF4-FFF2-40B4-BE49-F238E27FC236}">
                <a16:creationId xmlns:a16="http://schemas.microsoft.com/office/drawing/2014/main" id="{712AF507-9A8B-4890-BB0D-F32BE70664F3}"/>
              </a:ext>
            </a:extLst>
          </p:cNvPr>
          <p:cNvSpPr>
            <a:spLocks noGrp="1"/>
          </p:cNvSpPr>
          <p:nvPr>
            <p:ph idx="1"/>
          </p:nvPr>
        </p:nvSpPr>
        <p:spPr/>
        <p:txBody>
          <a:bodyPr/>
          <a:lstStyle/>
          <a:p>
            <a:r>
              <a:rPr lang="en-US" dirty="0"/>
              <a:t>The lessor or the owner of the asset is a specialist of the asset which he is leasing out. He not only leases out but also gives specialized personal service to the lessee. Examples are electronic goods, automobiles, air-conditioners, etc.</a:t>
            </a:r>
          </a:p>
        </p:txBody>
      </p:sp>
    </p:spTree>
    <p:extLst>
      <p:ext uri="{BB962C8B-B14F-4D97-AF65-F5344CB8AC3E}">
        <p14:creationId xmlns:p14="http://schemas.microsoft.com/office/powerpoint/2010/main" val="1876509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CD4C-D6B3-4730-9610-6B528202F9EE}"/>
              </a:ext>
            </a:extLst>
          </p:cNvPr>
          <p:cNvSpPr>
            <a:spLocks noGrp="1"/>
          </p:cNvSpPr>
          <p:nvPr>
            <p:ph type="title"/>
          </p:nvPr>
        </p:nvSpPr>
        <p:spPr/>
        <p:txBody>
          <a:bodyPr/>
          <a:lstStyle/>
          <a:p>
            <a:r>
              <a:rPr lang="en-US" dirty="0"/>
              <a:t>8. Net and non-net lease</a:t>
            </a:r>
          </a:p>
        </p:txBody>
      </p:sp>
      <p:sp>
        <p:nvSpPr>
          <p:cNvPr id="3" name="Content Placeholder 2">
            <a:extLst>
              <a:ext uri="{FF2B5EF4-FFF2-40B4-BE49-F238E27FC236}">
                <a16:creationId xmlns:a16="http://schemas.microsoft.com/office/drawing/2014/main" id="{7C0FA96C-5EC2-425F-B911-FDFBF312BE28}"/>
              </a:ext>
            </a:extLst>
          </p:cNvPr>
          <p:cNvSpPr>
            <a:spLocks noGrp="1"/>
          </p:cNvSpPr>
          <p:nvPr>
            <p:ph idx="1"/>
          </p:nvPr>
        </p:nvSpPr>
        <p:spPr/>
        <p:txBody>
          <a:bodyPr/>
          <a:lstStyle/>
          <a:p>
            <a:r>
              <a:rPr lang="en-US" dirty="0"/>
              <a:t>In non-net lease, the lessor is in charge of maintenance insurance and other incidental expenses. In a net lease, the lessor is not concerned with the above maintenance expenditure. The lessor confines only to financial service.</a:t>
            </a:r>
          </a:p>
        </p:txBody>
      </p:sp>
    </p:spTree>
    <p:extLst>
      <p:ext uri="{BB962C8B-B14F-4D97-AF65-F5344CB8AC3E}">
        <p14:creationId xmlns:p14="http://schemas.microsoft.com/office/powerpoint/2010/main" val="1467762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CC29-DEC9-4D5C-9612-0CCED6ECD21F}"/>
              </a:ext>
            </a:extLst>
          </p:cNvPr>
          <p:cNvSpPr>
            <a:spLocks noGrp="1"/>
          </p:cNvSpPr>
          <p:nvPr>
            <p:ph type="title"/>
          </p:nvPr>
        </p:nvSpPr>
        <p:spPr/>
        <p:txBody>
          <a:bodyPr/>
          <a:lstStyle/>
          <a:p>
            <a:r>
              <a:rPr lang="en-US" dirty="0"/>
              <a:t>9. Sales aid lease</a:t>
            </a:r>
          </a:p>
        </p:txBody>
      </p:sp>
      <p:sp>
        <p:nvSpPr>
          <p:cNvPr id="3" name="Content Placeholder 2">
            <a:extLst>
              <a:ext uri="{FF2B5EF4-FFF2-40B4-BE49-F238E27FC236}">
                <a16:creationId xmlns:a16="http://schemas.microsoft.com/office/drawing/2014/main" id="{4574C92B-362E-4EC9-B0DF-E094E7CA954C}"/>
              </a:ext>
            </a:extLst>
          </p:cNvPr>
          <p:cNvSpPr>
            <a:spLocks noGrp="1"/>
          </p:cNvSpPr>
          <p:nvPr>
            <p:ph idx="1"/>
          </p:nvPr>
        </p:nvSpPr>
        <p:spPr/>
        <p:txBody>
          <a:bodyPr/>
          <a:lstStyle/>
          <a:p>
            <a:r>
              <a:rPr lang="en-US" dirty="0"/>
              <a:t>In case, the lessor enters into any tie up arrangement with manufacturer for the marketing, it is called sales aid lease.</a:t>
            </a:r>
          </a:p>
        </p:txBody>
      </p:sp>
    </p:spTree>
    <p:extLst>
      <p:ext uri="{BB962C8B-B14F-4D97-AF65-F5344CB8AC3E}">
        <p14:creationId xmlns:p14="http://schemas.microsoft.com/office/powerpoint/2010/main" val="1937922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4332-3D6A-40A5-BCC7-46193C24C9DE}"/>
              </a:ext>
            </a:extLst>
          </p:cNvPr>
          <p:cNvSpPr>
            <a:spLocks noGrp="1"/>
          </p:cNvSpPr>
          <p:nvPr>
            <p:ph type="title"/>
          </p:nvPr>
        </p:nvSpPr>
        <p:spPr/>
        <p:txBody>
          <a:bodyPr/>
          <a:lstStyle/>
          <a:p>
            <a:r>
              <a:rPr lang="en-US" dirty="0"/>
              <a:t>10. Cross border lease</a:t>
            </a:r>
          </a:p>
        </p:txBody>
      </p:sp>
      <p:sp>
        <p:nvSpPr>
          <p:cNvPr id="3" name="Content Placeholder 2">
            <a:extLst>
              <a:ext uri="{FF2B5EF4-FFF2-40B4-BE49-F238E27FC236}">
                <a16:creationId xmlns:a16="http://schemas.microsoft.com/office/drawing/2014/main" id="{6B0CA822-2500-41E9-827F-9CAFB524007D}"/>
              </a:ext>
            </a:extLst>
          </p:cNvPr>
          <p:cNvSpPr>
            <a:spLocks noGrp="1"/>
          </p:cNvSpPr>
          <p:nvPr>
            <p:ph idx="1"/>
          </p:nvPr>
        </p:nvSpPr>
        <p:spPr/>
        <p:txBody>
          <a:bodyPr/>
          <a:lstStyle/>
          <a:p>
            <a:r>
              <a:rPr lang="en-US" dirty="0"/>
              <a:t>Lease across national frontiers are called cross border lease, Shipping, air service, etc., will come under this category.</a:t>
            </a:r>
          </a:p>
        </p:txBody>
      </p:sp>
    </p:spTree>
    <p:extLst>
      <p:ext uri="{BB962C8B-B14F-4D97-AF65-F5344CB8AC3E}">
        <p14:creationId xmlns:p14="http://schemas.microsoft.com/office/powerpoint/2010/main" val="3219249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22C59-A17F-4AB1-8D15-00843EC450AA}"/>
              </a:ext>
            </a:extLst>
          </p:cNvPr>
          <p:cNvSpPr>
            <a:spLocks noGrp="1"/>
          </p:cNvSpPr>
          <p:nvPr>
            <p:ph type="title"/>
          </p:nvPr>
        </p:nvSpPr>
        <p:spPr/>
        <p:txBody>
          <a:bodyPr/>
          <a:lstStyle/>
          <a:p>
            <a:r>
              <a:rPr lang="en-US" dirty="0"/>
              <a:t>11. Tax oriented lease</a:t>
            </a:r>
          </a:p>
        </p:txBody>
      </p:sp>
      <p:sp>
        <p:nvSpPr>
          <p:cNvPr id="3" name="Content Placeholder 2">
            <a:extLst>
              <a:ext uri="{FF2B5EF4-FFF2-40B4-BE49-F238E27FC236}">
                <a16:creationId xmlns:a16="http://schemas.microsoft.com/office/drawing/2014/main" id="{B5CC5677-6100-4A7B-9AEC-8AD746251743}"/>
              </a:ext>
            </a:extLst>
          </p:cNvPr>
          <p:cNvSpPr>
            <a:spLocks noGrp="1"/>
          </p:cNvSpPr>
          <p:nvPr>
            <p:ph idx="1"/>
          </p:nvPr>
        </p:nvSpPr>
        <p:spPr/>
        <p:txBody>
          <a:bodyPr/>
          <a:lstStyle/>
          <a:p>
            <a:r>
              <a:rPr lang="en-US" dirty="0"/>
              <a:t>Where the lease is not a loan on security but qualifies as a lease, it will be considered a tax oriented lease.</a:t>
            </a:r>
          </a:p>
        </p:txBody>
      </p:sp>
    </p:spTree>
    <p:extLst>
      <p:ext uri="{BB962C8B-B14F-4D97-AF65-F5344CB8AC3E}">
        <p14:creationId xmlns:p14="http://schemas.microsoft.com/office/powerpoint/2010/main" val="3748451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91A2-DF3B-436B-A1E9-31EC60A8F5BC}"/>
              </a:ext>
            </a:extLst>
          </p:cNvPr>
          <p:cNvSpPr>
            <a:spLocks noGrp="1"/>
          </p:cNvSpPr>
          <p:nvPr>
            <p:ph type="title"/>
          </p:nvPr>
        </p:nvSpPr>
        <p:spPr/>
        <p:txBody>
          <a:bodyPr/>
          <a:lstStyle/>
          <a:p>
            <a:r>
              <a:rPr lang="en-US" dirty="0"/>
              <a:t>12. Import Lease</a:t>
            </a:r>
          </a:p>
        </p:txBody>
      </p:sp>
      <p:sp>
        <p:nvSpPr>
          <p:cNvPr id="3" name="Content Placeholder 2">
            <a:extLst>
              <a:ext uri="{FF2B5EF4-FFF2-40B4-BE49-F238E27FC236}">
                <a16:creationId xmlns:a16="http://schemas.microsoft.com/office/drawing/2014/main" id="{D47B0F1F-178B-4786-A143-A095C57CA824}"/>
              </a:ext>
            </a:extLst>
          </p:cNvPr>
          <p:cNvSpPr>
            <a:spLocks noGrp="1"/>
          </p:cNvSpPr>
          <p:nvPr>
            <p:ph idx="1"/>
          </p:nvPr>
        </p:nvSpPr>
        <p:spPr/>
        <p:txBody>
          <a:bodyPr/>
          <a:lstStyle/>
          <a:p>
            <a:r>
              <a:rPr lang="en-US" dirty="0"/>
              <a:t>In an Import lease, the company providing equipment for lease may be located in a foreign country but the lessor and the lessee may belong to the same country. The equipment is more or less imported.</a:t>
            </a:r>
          </a:p>
        </p:txBody>
      </p:sp>
    </p:spTree>
    <p:extLst>
      <p:ext uri="{BB962C8B-B14F-4D97-AF65-F5344CB8AC3E}">
        <p14:creationId xmlns:p14="http://schemas.microsoft.com/office/powerpoint/2010/main" val="3585687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0CFB0-CA8D-4F99-88AA-B2A4AD40521C}"/>
              </a:ext>
            </a:extLst>
          </p:cNvPr>
          <p:cNvSpPr>
            <a:spLocks noGrp="1"/>
          </p:cNvSpPr>
          <p:nvPr>
            <p:ph type="title"/>
          </p:nvPr>
        </p:nvSpPr>
        <p:spPr/>
        <p:txBody>
          <a:bodyPr/>
          <a:lstStyle/>
          <a:p>
            <a:r>
              <a:rPr lang="en-US" dirty="0"/>
              <a:t>13. International lease</a:t>
            </a:r>
          </a:p>
        </p:txBody>
      </p:sp>
      <p:sp>
        <p:nvSpPr>
          <p:cNvPr id="3" name="Content Placeholder 2">
            <a:extLst>
              <a:ext uri="{FF2B5EF4-FFF2-40B4-BE49-F238E27FC236}">
                <a16:creationId xmlns:a16="http://schemas.microsoft.com/office/drawing/2014/main" id="{897A3715-566D-44BB-89BB-56B558983BEA}"/>
              </a:ext>
            </a:extLst>
          </p:cNvPr>
          <p:cNvSpPr>
            <a:spLocks noGrp="1"/>
          </p:cNvSpPr>
          <p:nvPr>
            <p:ph idx="1"/>
          </p:nvPr>
        </p:nvSpPr>
        <p:spPr/>
        <p:txBody>
          <a:bodyPr/>
          <a:lstStyle/>
          <a:p>
            <a:r>
              <a:rPr lang="en-US" dirty="0"/>
              <a:t>Here, the parties to the lease transactions may belong to different countries which is almost similar to cross border lease</a:t>
            </a:r>
          </a:p>
        </p:txBody>
      </p:sp>
    </p:spTree>
    <p:extLst>
      <p:ext uri="{BB962C8B-B14F-4D97-AF65-F5344CB8AC3E}">
        <p14:creationId xmlns:p14="http://schemas.microsoft.com/office/powerpoint/2010/main" val="1576177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640</Words>
  <Application>Microsoft Office PowerPoint</Application>
  <PresentationFormat>Widescreen</PresentationFormat>
  <Paragraphs>31</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Type of leases</vt:lpstr>
      <vt:lpstr>1. Financial Lease</vt:lpstr>
      <vt:lpstr>2. Operating Lease</vt:lpstr>
      <vt:lpstr>3. Leveraged and non-leveraged leases</vt:lpstr>
      <vt:lpstr>4. Conveyance type lease</vt:lpstr>
      <vt:lpstr>5. Sale and leaseback</vt:lpstr>
      <vt:lpstr>6. Full and non pay-out lease</vt:lpstr>
      <vt:lpstr>7. Specialized service lease</vt:lpstr>
      <vt:lpstr>8. Net and non-net lease</vt:lpstr>
      <vt:lpstr>9. Sales aid lease</vt:lpstr>
      <vt:lpstr>10. Cross border lease</vt:lpstr>
      <vt:lpstr>11. Tax oriented lease</vt:lpstr>
      <vt:lpstr>12. Import Lease</vt:lpstr>
      <vt:lpstr>13. International lease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 of leases</dc:title>
  <dc:creator>Vinay Goyal</dc:creator>
  <cp:lastModifiedBy>Vinay Goyal</cp:lastModifiedBy>
  <cp:revision>1</cp:revision>
  <dcterms:created xsi:type="dcterms:W3CDTF">2019-11-03T03:47:51Z</dcterms:created>
  <dcterms:modified xsi:type="dcterms:W3CDTF">2019-11-03T03:54:15Z</dcterms:modified>
</cp:coreProperties>
</file>