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313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5" r:id="rId59"/>
    <p:sldId id="316" r:id="rId60"/>
    <p:sldId id="317" r:id="rId61"/>
    <p:sldId id="318" r:id="rId62"/>
    <p:sldId id="319" r:id="rId63"/>
    <p:sldId id="320" r:id="rId64"/>
    <p:sldId id="321" r:id="rId65"/>
    <p:sldId id="322" r:id="rId66"/>
    <p:sldId id="323" r:id="rId67"/>
    <p:sldId id="324" r:id="rId68"/>
    <p:sldId id="325" r:id="rId69"/>
    <p:sldId id="326" r:id="rId70"/>
    <p:sldId id="327" r:id="rId71"/>
    <p:sldId id="328" r:id="rId7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1280" y="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FA97C-150B-471C-8A41-509B1BDB4517}" type="datetimeFigureOut">
              <a:rPr lang="en-US" smtClean="0"/>
              <a:t>9/11/2022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157CDA6F-C621-4333-9270-1101C1517836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FA97C-150B-471C-8A41-509B1BDB4517}" type="datetimeFigureOut">
              <a:rPr lang="en-US" smtClean="0"/>
              <a:t>9/11/2022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157CDA6F-C621-4333-9270-1101C1517836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FA97C-150B-471C-8A41-509B1BDB4517}" type="datetimeFigureOut">
              <a:rPr lang="en-US" smtClean="0"/>
              <a:t>9/11/2022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157CDA6F-C621-4333-9270-1101C1517836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F71FA97C-150B-471C-8A41-509B1BDB4517}" type="datetimeFigureOut">
              <a:rPr lang="en-US" smtClean="0"/>
              <a:t>9/11/2022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CDA6F-C621-4333-9270-1101C1517836}" type="slidenum">
              <a:rPr lang="en-US" smtClean="0"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FA97C-150B-471C-8A41-509B1BDB4517}" type="datetimeFigureOut">
              <a:rPr lang="en-US" smtClean="0"/>
              <a:t>9/11/2022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157CDA6F-C621-4333-9270-1101C1517836}" type="slidenum">
              <a:rPr lang="en-US" smtClean="0"/>
              <a:t>‹#›</a:t>
            </a:fld>
            <a:endParaRPr lang="en-US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FA97C-150B-471C-8A41-509B1BDB4517}" type="datetimeFigureOut">
              <a:rPr lang="en-US" smtClean="0"/>
              <a:t>9/11/2022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157CDA6F-C621-4333-9270-1101C151783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FA97C-150B-471C-8A41-509B1BDB4517}" type="datetimeFigureOut">
              <a:rPr lang="en-US" smtClean="0"/>
              <a:t>9/11/2022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57CDA6F-C621-4333-9270-1101C151783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157CDA6F-C621-4333-9270-1101C1517836}" type="slidenum">
              <a:rPr lang="en-US" smtClean="0"/>
              <a:t>‹#›</a:t>
            </a:fld>
            <a:endParaRPr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FA97C-150B-471C-8A41-509B1BDB4517}" type="datetimeFigureOut">
              <a:rPr lang="en-US" smtClean="0"/>
              <a:t>9/11/2022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157CDA6F-C621-4333-9270-1101C1517836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F71FA97C-150B-471C-8A41-509B1BDB4517}" type="datetimeFigureOut">
              <a:rPr lang="en-US" smtClean="0"/>
              <a:t>9/11/2022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FA97C-150B-471C-8A41-509B1BDB4517}" type="datetimeFigureOut">
              <a:rPr lang="en-US" smtClean="0"/>
              <a:t>9/11/2022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CDA6F-C621-4333-9270-1101C1517836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157CDA6F-C621-4333-9270-1101C1517836}" type="slidenum">
              <a:rPr lang="en-US" smtClean="0"/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FA97C-150B-471C-8A41-509B1BDB4517}" type="datetimeFigureOut">
              <a:rPr lang="en-US" smtClean="0"/>
              <a:t>9/11/2022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F71FA97C-150B-471C-8A41-509B1BDB4517}" type="datetimeFigureOut">
              <a:rPr lang="en-US" smtClean="0"/>
              <a:t>9/11/2022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157CDA6F-C621-4333-9270-1101C1517836}" type="slidenum">
              <a:rPr lang="en-US" smtClean="0"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7.emf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8.emf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slideLayout" Target="../slideLayouts/slideLayout6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slideLayout" Target="../slideLayouts/slideLayout6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Dr. Anurag Tiwari </a:t>
            </a:r>
          </a:p>
          <a:p>
            <a:r>
              <a:rPr lang="en-US" dirty="0" smtClean="0"/>
              <a:t>IIM </a:t>
            </a:r>
            <a:r>
              <a:rPr lang="en-US" dirty="0" err="1" smtClean="0"/>
              <a:t>ROhtak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Transportation in a </a:t>
            </a:r>
            <a:b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Supply Chain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68438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Learning 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514350" indent="-514350">
              <a:buSzPct val="100000"/>
              <a:buFont typeface="+mj-lt"/>
              <a:buAutoNum type="arabicPeriod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Understand the role of transportation in a supply chain</a:t>
            </a:r>
          </a:p>
          <a:p>
            <a:pPr marL="514350" indent="-514350">
              <a:buSzPct val="100000"/>
              <a:buFont typeface="+mj-lt"/>
              <a:buAutoNum type="arabicPeriod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Evaluate the strengths and weaknesses of different modes of transportation</a:t>
            </a:r>
          </a:p>
          <a:p>
            <a:pPr marL="514350" indent="-514350">
              <a:buSzPct val="100000"/>
              <a:buFont typeface="+mj-lt"/>
              <a:buAutoNum type="arabicPeriod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Discuss the role of infrastructure and policies in transportation</a:t>
            </a:r>
          </a:p>
          <a:p>
            <a:pPr marL="514350" indent="-514350">
              <a:buSzPct val="100000"/>
              <a:buFont typeface="+mj-lt"/>
              <a:buAutoNum type="arabicPeriod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Identify the relative strengths and weaknesses of various transportation network design options</a:t>
            </a:r>
          </a:p>
          <a:p>
            <a:pPr marL="514350" indent="-514350">
              <a:buSzPct val="100000"/>
              <a:buFont typeface="+mj-lt"/>
              <a:buAutoNum type="arabicPeriod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Identify trade-offs that shippers need to consider when designing a transportation network</a:t>
            </a:r>
          </a:p>
          <a:p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07590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990600"/>
          </a:xfrm>
        </p:spPr>
        <p:txBody>
          <a:bodyPr>
            <a:noAutofit/>
          </a:bodyPr>
          <a:lstStyle/>
          <a:p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Role of Transportation </a:t>
            </a:r>
            <a:b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a Supply Chain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Movement of product from one location to another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Products rarely produced and consumed in the same location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Significant cost component</a:t>
            </a:r>
          </a:p>
          <a:p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Shipper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requires the movement of the product</a:t>
            </a:r>
          </a:p>
          <a:p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Carrier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moves or transports the product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68531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Modes of Transportation and Their Performance Characteristics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Air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Package carriers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Truck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Rail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Water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Pipeline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Intermodal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8552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Modes of Transportation and Their Performance Characteristics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9776027"/>
              </p:ext>
            </p:extLst>
          </p:nvPr>
        </p:nvGraphicFramePr>
        <p:xfrm>
          <a:off x="533400" y="1600200"/>
          <a:ext cx="7607300" cy="42316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21460"/>
                <a:gridCol w="1521460"/>
                <a:gridCol w="1521460"/>
                <a:gridCol w="1521460"/>
                <a:gridCol w="152146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Mode</a:t>
                      </a:r>
                      <a:endParaRPr lang="en-US" b="1" dirty="0"/>
                    </a:p>
                  </a:txBody>
                  <a:tcPr anchor="b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Freight Value </a:t>
                      </a:r>
                    </a:p>
                    <a:p>
                      <a:r>
                        <a:rPr lang="en-US" b="1" dirty="0" smtClean="0"/>
                        <a:t>($ billions) </a:t>
                      </a:r>
                    </a:p>
                    <a:p>
                      <a:r>
                        <a:rPr lang="en-US" b="1" dirty="0" smtClean="0"/>
                        <a:t>in 2002</a:t>
                      </a:r>
                      <a:endParaRPr lang="en-US" b="1" dirty="0"/>
                    </a:p>
                  </a:txBody>
                  <a:tcPr anchor="b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Freight Tons (billions) </a:t>
                      </a:r>
                    </a:p>
                    <a:p>
                      <a:r>
                        <a:rPr lang="en-US" b="1" dirty="0" smtClean="0"/>
                        <a:t>in 2002</a:t>
                      </a:r>
                      <a:endParaRPr lang="en-US" b="1" dirty="0"/>
                    </a:p>
                  </a:txBody>
                  <a:tcPr anchor="b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Freight </a:t>
                      </a:r>
                    </a:p>
                    <a:p>
                      <a:r>
                        <a:rPr lang="en-US" b="1" dirty="0" smtClean="0"/>
                        <a:t>Ton-Miles (millions) </a:t>
                      </a:r>
                    </a:p>
                    <a:p>
                      <a:r>
                        <a:rPr lang="en-US" b="1" dirty="0" smtClean="0"/>
                        <a:t>in 2002</a:t>
                      </a:r>
                      <a:endParaRPr lang="en-US" b="1" dirty="0"/>
                    </a:p>
                  </a:txBody>
                  <a:tcPr anchor="b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Value Added to GNP </a:t>
                      </a:r>
                    </a:p>
                    <a:p>
                      <a:r>
                        <a:rPr lang="en-US" b="1" dirty="0" smtClean="0"/>
                        <a:t>($ billions) </a:t>
                      </a:r>
                    </a:p>
                    <a:p>
                      <a:r>
                        <a:rPr lang="en-US" b="1" dirty="0" smtClean="0"/>
                        <a:t>in 2009</a:t>
                      </a:r>
                      <a:endParaRPr lang="en-US" b="1" dirty="0"/>
                    </a:p>
                  </a:txBody>
                  <a:tcPr anchor="b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Air (includes</a:t>
                      </a:r>
                      <a:r>
                        <a:rPr lang="en-US" baseline="0" dirty="0" smtClean="0"/>
                        <a:t> truck and air)</a:t>
                      </a:r>
                      <a:endParaRPr lang="en-US" dirty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901700" algn="r"/>
                        </a:tabLst>
                      </a:pPr>
                      <a:r>
                        <a:rPr lang="en-US" dirty="0" smtClean="0"/>
                        <a:t>	563</a:t>
                      </a:r>
                      <a:endParaRPr lang="en-US" dirty="0"/>
                    </a:p>
                  </a:txBody>
                  <a:tcPr anchor="b"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901700" algn="r"/>
                        </a:tabLst>
                      </a:pPr>
                      <a:r>
                        <a:rPr lang="en-US" dirty="0" smtClean="0"/>
                        <a:t>	6</a:t>
                      </a:r>
                      <a:endParaRPr lang="en-US" dirty="0"/>
                    </a:p>
                  </a:txBody>
                  <a:tcPr anchor="b"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901700" algn="r"/>
                        </a:tabLst>
                      </a:pPr>
                      <a:r>
                        <a:rPr lang="en-US" dirty="0" smtClean="0"/>
                        <a:t>	13</a:t>
                      </a:r>
                      <a:endParaRPr lang="en-US" dirty="0"/>
                    </a:p>
                  </a:txBody>
                  <a:tcPr anchor="b"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901700" algn="r"/>
                        </a:tabLst>
                      </a:pPr>
                      <a:r>
                        <a:rPr lang="en-US" dirty="0" smtClean="0"/>
                        <a:t>	61.9</a:t>
                      </a:r>
                      <a:endParaRPr lang="en-US" dirty="0"/>
                    </a:p>
                  </a:txBody>
                  <a:tcPr anchor="b"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Truck</a:t>
                      </a:r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901700" algn="r"/>
                        </a:tabLst>
                      </a:pPr>
                      <a:r>
                        <a:rPr lang="en-US" dirty="0" smtClean="0"/>
                        <a:t>	9,075</a:t>
                      </a:r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901700" algn="r"/>
                        </a:tabLst>
                      </a:pPr>
                      <a:r>
                        <a:rPr lang="en-US" dirty="0" smtClean="0"/>
                        <a:t>	11,712</a:t>
                      </a:r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901700" algn="r"/>
                        </a:tabLst>
                      </a:pPr>
                      <a:r>
                        <a:rPr lang="en-US" dirty="0" smtClean="0"/>
                        <a:t>	1,515</a:t>
                      </a:r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901700" algn="r"/>
                        </a:tabLst>
                      </a:pPr>
                      <a:r>
                        <a:rPr lang="en-US" dirty="0" smtClean="0"/>
                        <a:t>	113.1</a:t>
                      </a:r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Rail</a:t>
                      </a:r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901700" algn="r"/>
                        </a:tabLst>
                      </a:pPr>
                      <a:r>
                        <a:rPr lang="en-US" dirty="0" smtClean="0"/>
                        <a:t>	392</a:t>
                      </a:r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901700" algn="r"/>
                        </a:tabLst>
                      </a:pPr>
                      <a:r>
                        <a:rPr lang="en-US" dirty="0" smtClean="0"/>
                        <a:t>	1,979</a:t>
                      </a:r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901700" algn="r"/>
                        </a:tabLst>
                      </a:pPr>
                      <a:r>
                        <a:rPr lang="en-US" dirty="0" smtClean="0"/>
                        <a:t>	1,372</a:t>
                      </a:r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901700" algn="r"/>
                        </a:tabLst>
                      </a:pPr>
                      <a:r>
                        <a:rPr lang="en-US" dirty="0" smtClean="0"/>
                        <a:t>	30.8</a:t>
                      </a:r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Water</a:t>
                      </a:r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901700" algn="r"/>
                        </a:tabLst>
                      </a:pPr>
                      <a:r>
                        <a:rPr lang="en-US" dirty="0" smtClean="0"/>
                        <a:t>	673</a:t>
                      </a:r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901700" algn="r"/>
                        </a:tabLst>
                      </a:pPr>
                      <a:r>
                        <a:rPr lang="en-US" dirty="0" smtClean="0"/>
                        <a:t>	1,668</a:t>
                      </a:r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901700" algn="r"/>
                        </a:tabLst>
                      </a:pPr>
                      <a:r>
                        <a:rPr lang="en-US" dirty="0" smtClean="0"/>
                        <a:t>	485</a:t>
                      </a:r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901700" algn="r"/>
                        </a:tabLst>
                      </a:pPr>
                      <a:r>
                        <a:rPr lang="en-US" dirty="0" smtClean="0"/>
                        <a:t>	14.3</a:t>
                      </a:r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Pipeline</a:t>
                      </a:r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901700" algn="r"/>
                        </a:tabLst>
                      </a:pPr>
                      <a:r>
                        <a:rPr lang="en-US" dirty="0" smtClean="0"/>
                        <a:t>	896</a:t>
                      </a:r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901700" algn="r"/>
                        </a:tabLst>
                      </a:pPr>
                      <a:r>
                        <a:rPr lang="en-US" dirty="0" smtClean="0"/>
                        <a:t>	3,529</a:t>
                      </a:r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901700" algn="r"/>
                        </a:tabLst>
                      </a:pPr>
                      <a:r>
                        <a:rPr lang="en-US" dirty="0" smtClean="0"/>
                        <a:t>	688</a:t>
                      </a:r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901700" algn="r"/>
                        </a:tabLst>
                      </a:pPr>
                      <a:r>
                        <a:rPr lang="en-US" dirty="0" smtClean="0"/>
                        <a:t>	12.0</a:t>
                      </a:r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Multimodal</a:t>
                      </a:r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901700" algn="r"/>
                        </a:tabLst>
                      </a:pPr>
                      <a:r>
                        <a:rPr lang="en-US" dirty="0" smtClean="0"/>
                        <a:t>	1,121</a:t>
                      </a:r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901700" algn="r"/>
                        </a:tabLst>
                      </a:pPr>
                      <a:r>
                        <a:rPr lang="en-US" dirty="0" smtClean="0"/>
                        <a:t>	229</a:t>
                      </a:r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901700" algn="r"/>
                        </a:tabLst>
                      </a:pPr>
                      <a:r>
                        <a:rPr lang="en-US" dirty="0" smtClean="0"/>
                        <a:t>	233</a:t>
                      </a:r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39504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Air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Cost components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Fixed infrastructure and equipment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Labor and fuel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Variable depending on passenger/cargo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Key issues</a:t>
            </a:r>
          </a:p>
          <a:p>
            <a:pPr lvl="1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Location/number of hubs</a:t>
            </a:r>
          </a:p>
          <a:p>
            <a:pPr lvl="1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Fleet assignment</a:t>
            </a:r>
          </a:p>
          <a:p>
            <a:pPr lvl="1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Maintenance schedules</a:t>
            </a:r>
          </a:p>
          <a:p>
            <a:pPr lvl="1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Crew scheduling</a:t>
            </a:r>
          </a:p>
          <a:p>
            <a:pPr lvl="1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Prices and availability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42973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Package Carriers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Small packages up to about 150 pounds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Expensive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Rapid and reliable delivery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Small and time-sensitive shipments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Provide other value-added services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Consolidation of shipments a key factor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38386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Truck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Significant fraction of the goods moved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Truckload (TL)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Low fixed cost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Imbalance between flows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Less than truckload (LTL)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Small lots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Hub and spoke system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May take longer than TL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59890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Rail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Move commodities over large distances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High fixed costs in equipment and facilities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Scheduled to maximize utilization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Transportation time can be long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Trains ‘built’ not scheduled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94280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Water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Limited to certain geographic areas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Ocean, inland waterway system, coastal waters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Very large loads at very low cost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Slowest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Dominant in global trade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Containers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79071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Pipeline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High fixed cost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Primarily for crude petroleum, refined petroleum products, natural gas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Best for large and stable flows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Pricing structure encourages use for predicable component of demand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74190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Intermodal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 of more than one mode of transportation to move a shipment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Grown considerably with increased use of containers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May be the only option for global trade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More convenient for shippers – one entity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Key issue – exchange of information to facilitate transfer between different modes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8689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Transportation Infrastructure </a:t>
            </a:r>
            <a:br>
              <a:rPr lang="en-US" b="1" dirty="0">
                <a:solidFill>
                  <a:srgbClr val="FF0000"/>
                </a:solidFill>
              </a:rPr>
            </a:br>
            <a:r>
              <a:rPr lang="en-US" b="1" dirty="0">
                <a:solidFill>
                  <a:srgbClr val="FF0000"/>
                </a:solidFill>
              </a:rPr>
              <a:t>and Policies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Governments generally take full responsibility or played a significant role in building and managing infrastructure elements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Without a monopoly, deregulation and market forces help create an effective industry structure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Pricing should reflect the marginal impact on the cost to society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58024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Key Point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Transportation infrastructures often require government ownership or regulation because of their inherently monopolistic nature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the absence of a monopoly, deregulation and market forces help create an effective industry structure. </a:t>
            </a: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When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infrastructure is publicly owned, it is important to price usage to reflect the marginal impact on the cost to society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If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is not done, overuse and congestion result because the cost borne by a user is less than the user’s marginal impact on total cost. 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832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Design Options for a</a:t>
            </a:r>
            <a:b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Transportation Network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When designing a transportation network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Should transportation be direct or through an intermediate site?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Should the intermediate site stock product or only serve as a cross-docking location?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Should each delivery route supply a single destination or multiple destinations (milk run)?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84068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Direct Shipment Network </a:t>
            </a:r>
            <a:br>
              <a:rPr lang="en-US" b="1" dirty="0">
                <a:solidFill>
                  <a:srgbClr val="FF0000"/>
                </a:solidFill>
              </a:rPr>
            </a:br>
            <a:r>
              <a:rPr lang="en-US" b="1" dirty="0">
                <a:solidFill>
                  <a:srgbClr val="FF0000"/>
                </a:solidFill>
              </a:rPr>
              <a:t>to Single Destination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3600" y="1371600"/>
            <a:ext cx="4598276" cy="373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0349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Direct Shipping with Milk Runs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609600" y="2057400"/>
            <a:ext cx="7097576" cy="3721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391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All Shipments via Intermediate Distribution Center with Storage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1981200" y="1524000"/>
            <a:ext cx="4717712" cy="3793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4122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All Shipments via Intermediate Transit Point with Storage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Suppliers send their shipments to a central distribution center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Stored until needed by buyers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Shipped to each buyer location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843957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All Shipments via Intermediate Transit Point with Cross-Docking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Suppliers send their shipments to an intermediate transit point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They are cross-docked and sent to buyer locations without storing them</a:t>
            </a:r>
          </a:p>
        </p:txBody>
      </p:sp>
    </p:spTree>
    <p:extLst>
      <p:ext uri="{BB962C8B-B14F-4D97-AF65-F5344CB8AC3E}">
        <p14:creationId xmlns:p14="http://schemas.microsoft.com/office/powerpoint/2010/main" val="265652952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Shipping via DC Using Milk Runs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2362200" y="1676400"/>
            <a:ext cx="4548972" cy="3675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1369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Tailored Network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1634169"/>
              </p:ext>
            </p:extLst>
          </p:nvPr>
        </p:nvGraphicFramePr>
        <p:xfrm>
          <a:off x="381001" y="1600201"/>
          <a:ext cx="7986058" cy="40484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99127"/>
                <a:gridCol w="3523903"/>
                <a:gridCol w="2263028"/>
              </a:tblGrid>
              <a:tr h="384314">
                <a:tc>
                  <a:txBody>
                    <a:bodyPr/>
                    <a:lstStyle/>
                    <a:p>
                      <a:r>
                        <a:rPr lang="en-US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Network Structure</a:t>
                      </a: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Pros</a:t>
                      </a: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Cons</a:t>
                      </a: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6987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Direct shipping</a:t>
                      </a:r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No intermediate warehouse 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Simple to coordinate</a:t>
                      </a:r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High inventories (due to large lot size)</a:t>
                      </a:r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6987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Direct shipping with </a:t>
                      </a:r>
                      <a:br>
                        <a:rPr lang="en-US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milk runs</a:t>
                      </a:r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Lower transportation costs for small lots Lower inventories</a:t>
                      </a:r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Increased coordination complexity</a:t>
                      </a:r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58099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All shipments via central DC with inventory storage</a:t>
                      </a:r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Lower inbound transportation cost through consolidation</a:t>
                      </a:r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Increased inventory cost Increased handling at DC</a:t>
                      </a:r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58099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All shipments via central DC with cross-dock</a:t>
                      </a:r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Low inventory requirement</a:t>
                      </a:r>
                    </a:p>
                    <a:p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Lower transportation cost through</a:t>
                      </a:r>
                    </a:p>
                    <a:p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consolidation</a:t>
                      </a:r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Increased coordination complexity</a:t>
                      </a:r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6987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Shipping via DC using </a:t>
                      </a:r>
                      <a:br>
                        <a:rPr lang="en-US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milk runs</a:t>
                      </a:r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Lower outbound transportation cost for small lots</a:t>
                      </a:r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Further increase in coordination complexity</a:t>
                      </a:r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6987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Tailored network</a:t>
                      </a:r>
                      <a:endParaRPr lang="en-US" sz="1400" dirty="0" smtClean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Transportation choice best matches needs of individual product and store</a:t>
                      </a:r>
                      <a:endParaRPr lang="en-US" sz="1400" dirty="0" smtClean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Highest coordination complexity</a:t>
                      </a:r>
                      <a:endParaRPr lang="en-US" sz="1400" dirty="0" smtClean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812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Selecting a Transportation Network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873752"/>
          </a:xfrm>
        </p:spPr>
        <p:txBody>
          <a:bodyPr>
            <a:normAutofit lnSpcReduction="10000"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Eight stores, four supply sources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Truck capacity = 40,000 units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Cost $1,000 per load, $100 per delivery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Holding cost = $0.20/year</a:t>
            </a:r>
          </a:p>
          <a:p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vice president of a supply chain is considering whether to use direct shipping from suppliers to retail stores or setting up mil runs from suppliers to retail stores. 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What network do you recommend if annual sales for each retail stores are 960,000?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What network do you recommend if sales for each product at each store are 120,000 units?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58857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Selecting a Transportation Network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Annual sales = 960,000/store     Direct shipping</a:t>
            </a:r>
          </a:p>
          <a:p>
            <a:pPr marL="0" indent="0" algn="ctr">
              <a:buNone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  <a:tabLst>
                <a:tab pos="3594100" algn="l"/>
              </a:tabLst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Batch size shipped from each </a:t>
            </a:r>
            <a:b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supplier to each store	= 40,000 units </a:t>
            </a:r>
          </a:p>
          <a:p>
            <a:pPr marL="0" indent="0">
              <a:buNone/>
              <a:tabLst>
                <a:tab pos="3594100" algn="l"/>
              </a:tabLst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Number of shipments/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yr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from</a:t>
            </a:r>
            <a:b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each supplier to each store 	= 960,000/40,000 = 24 </a:t>
            </a:r>
          </a:p>
          <a:p>
            <a:pPr marL="0" indent="0">
              <a:buNone/>
              <a:tabLst>
                <a:tab pos="3594100" algn="l"/>
              </a:tabLst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Annual trucking cost </a:t>
            </a:r>
            <a:b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direct network 	= 24 x 1,100 x 4 x 8 = $844,800 </a:t>
            </a:r>
          </a:p>
          <a:p>
            <a:pPr marL="0" indent="0">
              <a:buNone/>
              <a:tabLst>
                <a:tab pos="3594100" algn="l"/>
              </a:tabLst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Average inventory at each </a:t>
            </a:r>
            <a:b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store for each product 	= 40,000/2 = 20,000 units </a:t>
            </a:r>
          </a:p>
          <a:p>
            <a:pPr marL="0" indent="0">
              <a:buNone/>
              <a:tabLst>
                <a:tab pos="3594100" algn="l"/>
              </a:tabLst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Annual inventory cost </a:t>
            </a:r>
            <a:b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direct network 	= 20,000 x 0.2 x 4 x 8 = $128,000 </a:t>
            </a:r>
          </a:p>
          <a:p>
            <a:pPr marL="0" indent="0">
              <a:buNone/>
              <a:tabLst>
                <a:tab pos="3594100" algn="l"/>
              </a:tabLst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Total annual cost of </a:t>
            </a:r>
            <a:b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direct network 	= $844,800 + $128,000 = $972,800</a:t>
            </a:r>
          </a:p>
          <a:p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043510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Selecting a Transportation Network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Annual sales = 960,000/store     Milk runs</a:t>
            </a:r>
          </a:p>
          <a:p>
            <a:pPr marL="0" indent="0" algn="ctr">
              <a:buNone/>
            </a:pP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  <a:tabLst>
                <a:tab pos="3944938" algn="l"/>
              </a:tabLst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Batch size shipped from each </a:t>
            </a:r>
            <a:b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supplier to each store	= 40,000/2 = 20,000 units </a:t>
            </a:r>
          </a:p>
          <a:p>
            <a:pPr marL="0" indent="0">
              <a:buNone/>
              <a:tabLst>
                <a:tab pos="3944938" algn="l"/>
              </a:tabLst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Number of shipments/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from</a:t>
            </a:r>
            <a:b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each supplier to each store 	= 960,000/20,000 = 48 </a:t>
            </a:r>
          </a:p>
          <a:p>
            <a:pPr marL="0" indent="0">
              <a:buNone/>
              <a:tabLst>
                <a:tab pos="3944938" algn="l"/>
              </a:tabLst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Transportation cost per shipment </a:t>
            </a:r>
            <a:b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 store (two stores/truck) 	= 1,000/2 + 100 = $600</a:t>
            </a:r>
          </a:p>
          <a:p>
            <a:pPr marL="0" indent="0">
              <a:buNone/>
              <a:tabLst>
                <a:tab pos="3944938" algn="l"/>
              </a:tabLst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Annual trucking cost </a:t>
            </a:r>
            <a:b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milk run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= 48 x 600 x 4 x 8 = $921,600 </a:t>
            </a:r>
          </a:p>
          <a:p>
            <a:pPr marL="0" indent="0">
              <a:buNone/>
              <a:tabLst>
                <a:tab pos="3944938" algn="l"/>
              </a:tabLst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Average inventory at each </a:t>
            </a:r>
            <a:b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store for each product 	= 20,000/2 = 10,000 units </a:t>
            </a:r>
          </a:p>
          <a:p>
            <a:pPr marL="0" indent="0">
              <a:buNone/>
              <a:tabLst>
                <a:tab pos="3944938" algn="l"/>
              </a:tabLst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Annual inventory cost </a:t>
            </a:r>
            <a:b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mil run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network 	= 10,000 x 0.2 x 4 x 8 = $64,000 </a:t>
            </a:r>
          </a:p>
          <a:p>
            <a:pPr marL="0" indent="0">
              <a:buNone/>
              <a:tabLst>
                <a:tab pos="3944938" algn="l"/>
              </a:tabLst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Total annual cost of </a:t>
            </a:r>
            <a:b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mil run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network 	= $921,600 + $64,000 = $985,600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614861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Selecting a Transportation Network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Annual sales = 120,000/store     Direct shipping</a:t>
            </a:r>
          </a:p>
          <a:p>
            <a:pPr marL="0" indent="0" algn="ctr">
              <a:buNone/>
            </a:pP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  <a:tabLst>
                <a:tab pos="3594100" algn="l"/>
              </a:tabLst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Batch size shipped from each </a:t>
            </a:r>
            <a:b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supplier to each store	= 40,000 units </a:t>
            </a:r>
          </a:p>
          <a:p>
            <a:pPr marL="0" indent="0">
              <a:buNone/>
              <a:tabLst>
                <a:tab pos="3594100" algn="l"/>
              </a:tabLst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Number of shipments/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from</a:t>
            </a:r>
            <a:b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each supplier to each store 	= 120,000/40,000 = 3 </a:t>
            </a:r>
          </a:p>
          <a:p>
            <a:pPr marL="0" indent="0">
              <a:buNone/>
              <a:tabLst>
                <a:tab pos="3594100" algn="l"/>
              </a:tabLst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Annual trucking cost </a:t>
            </a:r>
            <a:b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direct network 	= 3 x 1,100 x 4 x 8 = $105,600 </a:t>
            </a:r>
          </a:p>
          <a:p>
            <a:pPr marL="0" indent="0">
              <a:buNone/>
              <a:tabLst>
                <a:tab pos="3594100" algn="l"/>
              </a:tabLst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Average inventory at each </a:t>
            </a:r>
            <a:b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store for each product 	= 40,000/2 = 20,000 units </a:t>
            </a:r>
          </a:p>
          <a:p>
            <a:pPr marL="0" indent="0">
              <a:buNone/>
              <a:tabLst>
                <a:tab pos="3594100" algn="l"/>
              </a:tabLst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Annual inventory cost </a:t>
            </a:r>
            <a:b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direct network 	= 20,000 x 0.2 x 4 x 8 = $128,000 </a:t>
            </a:r>
          </a:p>
          <a:p>
            <a:pPr marL="0" indent="0">
              <a:buNone/>
              <a:tabLst>
                <a:tab pos="3594100" algn="l"/>
              </a:tabLst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Total annual cost of </a:t>
            </a:r>
            <a:b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direct network 	= $105,600 + $128,000 = $233,600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219287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Selecting a Transportation Network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Annual sales = 120,000/store     Milk runs</a:t>
            </a:r>
          </a:p>
          <a:p>
            <a:pPr marL="0" indent="0" algn="ctr">
              <a:buNone/>
            </a:pP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  <a:tabLst>
                <a:tab pos="3944938" algn="l"/>
              </a:tabLst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Batch size shipped from each </a:t>
            </a:r>
            <a:b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supplier to each store	= 40,000/4 = 10,000 units </a:t>
            </a:r>
          </a:p>
          <a:p>
            <a:pPr marL="0" indent="0">
              <a:buNone/>
              <a:tabLst>
                <a:tab pos="3944938" algn="l"/>
              </a:tabLst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Number of shipments/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from</a:t>
            </a:r>
            <a:b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each supplier to each store 	= 120,000/10,000 = 12 </a:t>
            </a:r>
          </a:p>
          <a:p>
            <a:pPr marL="0" indent="0">
              <a:buNone/>
              <a:tabLst>
                <a:tab pos="3944938" algn="l"/>
              </a:tabLst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Transportation cost per shipment </a:t>
            </a:r>
            <a:b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 store (four stores/truck) 	= 1,000/4 + 100 = $350</a:t>
            </a:r>
          </a:p>
          <a:p>
            <a:pPr marL="0" indent="0">
              <a:buNone/>
              <a:tabLst>
                <a:tab pos="3944938" algn="l"/>
              </a:tabLst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Annual trucking cost </a:t>
            </a:r>
            <a:b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direct network 	= 12 x 350 x 4 x 8 = $134,400 </a:t>
            </a:r>
          </a:p>
          <a:p>
            <a:pPr marL="0" indent="0">
              <a:buNone/>
              <a:tabLst>
                <a:tab pos="3944938" algn="l"/>
              </a:tabLst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Average inventory at each </a:t>
            </a:r>
            <a:b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store for each product 	= 10,000/2 = 5,000 units </a:t>
            </a:r>
          </a:p>
          <a:p>
            <a:pPr marL="0" indent="0">
              <a:buNone/>
              <a:tabLst>
                <a:tab pos="3944938" algn="l"/>
              </a:tabLst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Annual inventory cost </a:t>
            </a:r>
            <a:b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direct network 	= 5,000 x 0.2 x 4 x 8 = $32,000 </a:t>
            </a:r>
          </a:p>
          <a:p>
            <a:pPr marL="0" indent="0">
              <a:buNone/>
              <a:tabLst>
                <a:tab pos="3944938" algn="l"/>
              </a:tabLst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Total annual cost of </a:t>
            </a:r>
            <a:b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direct network 	= $134,400 + $32,000 = $166,400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356763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Mumbai </a:t>
            </a:r>
            <a:r>
              <a:rPr lang="en-US" b="1" dirty="0" err="1">
                <a:solidFill>
                  <a:srgbClr val="FF0000"/>
                </a:solidFill>
              </a:rPr>
              <a:t>Dabbawalas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Lunchbox delivery system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Factors facilitating success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Low uncertainty of demand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Temporal aggregation of demand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 of transportation resources when they are underutilized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982541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Trade-offs in Transportation Design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Transportation and inventory cost trade-off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Choice of transportation mode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Inventory aggregation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Transportation cost and responsiveness trade-off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216826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Transportation and Inventory Cost Trade-off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trade-off between transportation and inventory cost is significant when designing a supply chain network 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Two fundamental supply chain decisions involving this trade-off are: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Choice of transportation mode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Inventory Aggregation 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702563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Choice of Transportation Mode 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Selecting a transportation mode is both a planning and an operational decision in a supply chain. 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Shipper must balance transportation and inventory cost. 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mode of transportation that results in the lowest transportation cost does not necessarily lower total cost of a supply chain. 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Cheaper modes of transport typically have longer lead times and larger minimum shipment quantities, both of which result in higher levels of inventory in supply chain. 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332225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Choice of Transportation Mode 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333756764"/>
              </p:ext>
            </p:extLst>
          </p:nvPr>
        </p:nvGraphicFramePr>
        <p:xfrm>
          <a:off x="838200" y="1524000"/>
          <a:ext cx="7810502" cy="27432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30302"/>
                <a:gridCol w="1130300"/>
                <a:gridCol w="1143000"/>
                <a:gridCol w="1282700"/>
                <a:gridCol w="1562100"/>
                <a:gridCol w="15621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Mode</a:t>
                      </a:r>
                      <a:endParaRPr lang="en-US" sz="1400" b="1" dirty="0"/>
                    </a:p>
                  </a:txBody>
                  <a:tcPr anchor="b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Cycle Inventory</a:t>
                      </a:r>
                      <a:endParaRPr lang="en-US" sz="1400" b="1" dirty="0"/>
                    </a:p>
                  </a:txBody>
                  <a:tcPr anchor="b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Safety Inventory</a:t>
                      </a:r>
                      <a:endParaRPr lang="en-US" sz="1400" b="1" dirty="0"/>
                    </a:p>
                  </a:txBody>
                  <a:tcPr anchor="b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In-Transit Cost</a:t>
                      </a:r>
                      <a:endParaRPr lang="en-US" sz="1400" b="1" dirty="0"/>
                    </a:p>
                  </a:txBody>
                  <a:tcPr anchor="b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Transportation Cost</a:t>
                      </a:r>
                      <a:endParaRPr lang="en-US" sz="1400" b="1" dirty="0"/>
                    </a:p>
                  </a:txBody>
                  <a:tcPr anchor="b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Transportation Time</a:t>
                      </a:r>
                      <a:endParaRPr lang="en-US" sz="1400" b="1" dirty="0"/>
                    </a:p>
                  </a:txBody>
                  <a:tcPr anchor="b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Rail</a:t>
                      </a:r>
                      <a:endParaRPr lang="en-US" sz="1600" dirty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TL</a:t>
                      </a:r>
                      <a:endParaRPr lang="en-US" sz="16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LTL</a:t>
                      </a:r>
                      <a:endParaRPr lang="en-US" sz="16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Package</a:t>
                      </a:r>
                      <a:endParaRPr lang="en-US" sz="16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6</a:t>
                      </a:r>
                      <a:endParaRPr lang="en-US" sz="16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Air</a:t>
                      </a:r>
                      <a:endParaRPr lang="en-US" sz="16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Water</a:t>
                      </a:r>
                      <a:endParaRPr lang="en-US" sz="16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6</a:t>
                      </a:r>
                      <a:endParaRPr lang="en-US" sz="16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6</a:t>
                      </a:r>
                      <a:endParaRPr lang="en-US" sz="16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6</a:t>
                      </a:r>
                      <a:endParaRPr lang="en-US" sz="16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6</a:t>
                      </a:r>
                      <a:endParaRPr lang="en-US" sz="16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416767" y="4724400"/>
            <a:ext cx="687136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Ranking of transportation Modes in Terms of supply chain performance </a:t>
            </a:r>
          </a:p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1=lowest, 6 highest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6979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Trade-offs When Selecting Transportation Mode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Demand = 120,000 motors, Cost = $120/motor, </a:t>
            </a:r>
          </a:p>
          <a:p>
            <a:pPr marL="0" indent="0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Weight = 10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lbs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/motor, Lot size = 3,000,</a:t>
            </a:r>
          </a:p>
          <a:p>
            <a:pPr marL="0" indent="0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Safety stock = 50%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ddlt</a:t>
            </a: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One cwt=100 pounds batch size=2000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8156140"/>
              </p:ext>
            </p:extLst>
          </p:nvPr>
        </p:nvGraphicFramePr>
        <p:xfrm>
          <a:off x="609600" y="2971800"/>
          <a:ext cx="7366000" cy="27686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01900"/>
                <a:gridCol w="2260600"/>
                <a:gridCol w="26035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Carrier</a:t>
                      </a:r>
                    </a:p>
                  </a:txBody>
                  <a:tcPr anchor="b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Range of Quantity Shipped (cwt)</a:t>
                      </a:r>
                    </a:p>
                  </a:txBody>
                  <a:tcPr anchor="b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Shipping Cost ($/cwt)</a:t>
                      </a:r>
                      <a:endParaRPr lang="en-US" b="1" dirty="0"/>
                    </a:p>
                  </a:txBody>
                  <a:tcPr anchor="b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AM Railroad</a:t>
                      </a:r>
                      <a:endParaRPr lang="en-US" dirty="0" smtClean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	200+</a:t>
                      </a:r>
                      <a:endParaRPr lang="en-US" dirty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6.50</a:t>
                      </a:r>
                      <a:endParaRPr lang="en-US" dirty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Northeast Trucking</a:t>
                      </a:r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	100+</a:t>
                      </a:r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7.50</a:t>
                      </a:r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Golden Freightways</a:t>
                      </a:r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	50–150</a:t>
                      </a:r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8.00</a:t>
                      </a:r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Golden Freightways</a:t>
                      </a:r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	150–250</a:t>
                      </a:r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6.00</a:t>
                      </a:r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Golden Freightways</a:t>
                      </a:r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	250+</a:t>
                      </a:r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4.00</a:t>
                      </a:r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93815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Trade-offs When Selecting Transportation Mode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Gloden’s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Pricing represents a marginal unit discount. Golden representative has proposed lowering the marginal rate for the quantity over 250 cwt in a shipment from $4/cwt to $ 3/cwt and suggested that EE increase its batch size to 4000 motors to take advantages of the lower transportation cost. What should the plant manager do?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400197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Trade-offs When Selecting Transportation Mode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  <a:tabLst>
                <a:tab pos="3314700" algn="r"/>
                <a:tab pos="3492500" algn="l"/>
              </a:tabLst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Cycle inventory	</a:t>
            </a:r>
            <a:r>
              <a:rPr lang="nl-NL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nl-NL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nl-NL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/2 = 2,000/2 = 1,000 motors 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buNone/>
              <a:tabLst>
                <a:tab pos="3314700" algn="r"/>
                <a:tab pos="3492500" algn="l"/>
              </a:tabLst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Safety inventory	</a:t>
            </a:r>
            <a:r>
              <a:rPr lang="nl-NL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nl-NL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nl-NL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/2 days of demand</a:t>
            </a:r>
            <a:br>
              <a:rPr lang="nl-NL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nl-NL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= (6/2)(120,000/365)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986 motors </a:t>
            </a:r>
          </a:p>
          <a:p>
            <a:pPr marL="0" indent="0">
              <a:buNone/>
              <a:tabLst>
                <a:tab pos="3314700" algn="r"/>
                <a:tab pos="3492500" algn="l"/>
              </a:tabLst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In-transit inventory	= 120,000(5/365) = 1,644 motors </a:t>
            </a:r>
          </a:p>
          <a:p>
            <a:pPr marL="0" indent="0">
              <a:lnSpc>
                <a:spcPct val="100000"/>
              </a:lnSpc>
              <a:buNone/>
              <a:tabLst>
                <a:tab pos="3314700" algn="r"/>
                <a:tab pos="3492500" algn="l"/>
              </a:tabLst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Total average inventory	= 1,000 + 986 + 1,644 </a:t>
            </a:r>
            <a:b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= 3,630 motors </a:t>
            </a:r>
          </a:p>
          <a:p>
            <a:pPr marL="0" indent="0">
              <a:buNone/>
              <a:tabLst>
                <a:tab pos="3314700" algn="r"/>
                <a:tab pos="3492500" algn="l"/>
              </a:tabLst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Annual holding cost</a:t>
            </a:r>
            <a:b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using AM Rail	= 3,630 x $30 = $108,900</a:t>
            </a:r>
          </a:p>
          <a:p>
            <a:pPr marL="0" indent="0">
              <a:buNone/>
              <a:tabLst>
                <a:tab pos="3314700" algn="r"/>
                <a:tab pos="3492500" algn="l"/>
              </a:tabLst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Annual transportation</a:t>
            </a:r>
            <a:b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cost using AM Rail	= 120,000 x 0.65 = $78,000</a:t>
            </a:r>
          </a:p>
          <a:p>
            <a:pPr marL="0" indent="0">
              <a:buNone/>
              <a:tabLst>
                <a:tab pos="3314700" algn="r"/>
                <a:tab pos="3492500" algn="l"/>
              </a:tabLst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The total annual cost for</a:t>
            </a:r>
            <a:b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inventory and transportation</a:t>
            </a:r>
            <a:b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using AM Rail	= $186,900</a:t>
            </a:r>
          </a:p>
          <a:p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37518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Trade-offs When Selecting Transportation Mode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2149287"/>
              </p:ext>
            </p:extLst>
          </p:nvPr>
        </p:nvGraphicFramePr>
        <p:xfrm>
          <a:off x="457198" y="1727200"/>
          <a:ext cx="8229602" cy="44196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43002"/>
                <a:gridCol w="928860"/>
                <a:gridCol w="1090440"/>
                <a:gridCol w="981422"/>
                <a:gridCol w="1035931"/>
                <a:gridCol w="1035931"/>
                <a:gridCol w="1023416"/>
                <a:gridCol w="990600"/>
              </a:tblGrid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Alternative</a:t>
                      </a:r>
                    </a:p>
                  </a:txBody>
                  <a:tcPr anchor="b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Lot Size (Motors)</a:t>
                      </a:r>
                    </a:p>
                  </a:txBody>
                  <a:tcPr anchor="b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Transpor-</a:t>
                      </a:r>
                    </a:p>
                    <a:p>
                      <a:pPr algn="ctr"/>
                      <a:r>
                        <a:rPr lang="en-US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tation</a:t>
                      </a:r>
                    </a:p>
                    <a:p>
                      <a:pPr algn="ctr"/>
                      <a:r>
                        <a:rPr lang="en-US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Cost</a:t>
                      </a:r>
                    </a:p>
                  </a:txBody>
                  <a:tcPr anchor="b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Cycle Inventory</a:t>
                      </a:r>
                    </a:p>
                  </a:txBody>
                  <a:tcPr anchor="b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Safety Inventory</a:t>
                      </a:r>
                    </a:p>
                  </a:txBody>
                  <a:tcPr anchor="b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In-Transit Inventory</a:t>
                      </a:r>
                    </a:p>
                  </a:txBody>
                  <a:tcPr anchor="b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Inventory</a:t>
                      </a:r>
                      <a:r>
                        <a:rPr lang="en-US" sz="14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Cost</a:t>
                      </a:r>
                      <a:endParaRPr lang="en-US" sz="14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b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Total Cost</a:t>
                      </a:r>
                      <a:endParaRPr lang="en-US" sz="1400" b="1" dirty="0"/>
                    </a:p>
                  </a:txBody>
                  <a:tcPr anchor="b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AM Rail</a:t>
                      </a:r>
                      <a:endParaRPr lang="en-US" sz="1400" dirty="0" smtClean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533400" algn="r"/>
                        </a:tabLst>
                        <a:defRPr/>
                      </a:pPr>
                      <a:r>
                        <a:rPr lang="en-US" sz="1400" dirty="0" smtClean="0"/>
                        <a:t>	2,000</a:t>
                      </a:r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$78,000</a:t>
                      </a:r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622300" algn="r"/>
                        </a:tabLst>
                        <a:defRPr/>
                      </a:pPr>
                      <a:r>
                        <a:rPr lang="en-US" sz="1400" dirty="0" smtClean="0"/>
                        <a:t>	1,000</a:t>
                      </a:r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986</a:t>
                      </a:r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622300" algn="r"/>
                        </a:tabLst>
                        <a:defRPr/>
                      </a:pPr>
                      <a:r>
                        <a:rPr lang="en-US" sz="1400" dirty="0" smtClean="0"/>
                        <a:t>	1,644</a:t>
                      </a:r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 smtClean="0"/>
                        <a:t>$108,900</a:t>
                      </a:r>
                      <a:endParaRPr lang="en-US" sz="1400" dirty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$186,900</a:t>
                      </a:r>
                      <a:endParaRPr lang="en-US" sz="1400" dirty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Northeast </a:t>
                      </a:r>
                      <a:endParaRPr lang="en-US" sz="1400" dirty="0" smtClean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533400" algn="r"/>
                        </a:tabLst>
                        <a:defRPr/>
                      </a:pPr>
                      <a:r>
                        <a:rPr lang="en-US" sz="1400" dirty="0" smtClean="0"/>
                        <a:t>	1,000</a:t>
                      </a:r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$90,000</a:t>
                      </a:r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622300" algn="r"/>
                        </a:tabLst>
                        <a:defRPr/>
                      </a:pPr>
                      <a:r>
                        <a:rPr lang="en-US" sz="1400" dirty="0" smtClean="0"/>
                        <a:t>	500</a:t>
                      </a:r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658</a:t>
                      </a:r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622300" algn="r"/>
                        </a:tabLst>
                        <a:defRPr/>
                      </a:pPr>
                      <a:r>
                        <a:rPr lang="en-US" sz="1400" dirty="0" smtClean="0"/>
                        <a:t>	986</a:t>
                      </a:r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 smtClean="0"/>
                        <a:t>$64,320</a:t>
                      </a:r>
                      <a:endParaRPr lang="en-US" sz="14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$154,320</a:t>
                      </a:r>
                      <a:endParaRPr lang="en-US" sz="14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Golden </a:t>
                      </a:r>
                      <a:endParaRPr lang="en-US" sz="1400" dirty="0" smtClean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533400" algn="r"/>
                        </a:tabLst>
                        <a:defRPr/>
                      </a:pPr>
                      <a:r>
                        <a:rPr lang="en-US" sz="1400" dirty="0" smtClean="0"/>
                        <a:t>	500</a:t>
                      </a:r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$96,000</a:t>
                      </a:r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622300" algn="r"/>
                        </a:tabLst>
                        <a:defRPr/>
                      </a:pPr>
                      <a:r>
                        <a:rPr lang="en-US" sz="1400" dirty="0" smtClean="0"/>
                        <a:t>	250</a:t>
                      </a:r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658</a:t>
                      </a:r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622300" algn="r"/>
                        </a:tabLst>
                        <a:defRPr/>
                      </a:pPr>
                      <a:r>
                        <a:rPr lang="en-US" sz="1400" dirty="0" smtClean="0"/>
                        <a:t>	986</a:t>
                      </a:r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 smtClean="0"/>
                        <a:t>$56,820</a:t>
                      </a:r>
                      <a:endParaRPr lang="en-US" sz="14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$152,820</a:t>
                      </a:r>
                      <a:endParaRPr lang="en-US" sz="14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Golden </a:t>
                      </a:r>
                      <a:endParaRPr lang="en-US" sz="1400" dirty="0" smtClean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533400" algn="r"/>
                        </a:tabLst>
                        <a:defRPr/>
                      </a:pPr>
                      <a:r>
                        <a:rPr lang="en-US" sz="1400" dirty="0" smtClean="0"/>
                        <a:t>	1,500</a:t>
                      </a:r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$96,000</a:t>
                      </a:r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622300" algn="r"/>
                        </a:tabLst>
                        <a:defRPr/>
                      </a:pPr>
                      <a:r>
                        <a:rPr lang="en-US" sz="1400" dirty="0" smtClean="0"/>
                        <a:t>	750</a:t>
                      </a:r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658</a:t>
                      </a:r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622300" algn="r"/>
                        </a:tabLst>
                        <a:defRPr/>
                      </a:pPr>
                      <a:r>
                        <a:rPr lang="en-US" sz="1400" dirty="0" smtClean="0"/>
                        <a:t>	986</a:t>
                      </a:r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 smtClean="0"/>
                        <a:t>$71,820</a:t>
                      </a:r>
                      <a:endParaRPr lang="en-US" sz="14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$167,820</a:t>
                      </a:r>
                      <a:endParaRPr lang="en-US" sz="14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Golden </a:t>
                      </a:r>
                      <a:endParaRPr lang="en-US" sz="14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400" dirty="0" smtClean="0"/>
                        <a:t>	2,500</a:t>
                      </a:r>
                      <a:endParaRPr lang="en-US" sz="14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$86,400</a:t>
                      </a:r>
                      <a:endParaRPr lang="en-US" sz="14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622300" algn="r"/>
                        </a:tabLst>
                      </a:pPr>
                      <a:r>
                        <a:rPr lang="en-US" sz="1400" dirty="0" smtClean="0"/>
                        <a:t>	1,250</a:t>
                      </a:r>
                      <a:endParaRPr lang="en-US" sz="14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658</a:t>
                      </a:r>
                      <a:endParaRPr lang="en-US" sz="14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622300" algn="r"/>
                        </a:tabLst>
                      </a:pPr>
                      <a:r>
                        <a:rPr lang="en-US" sz="1400" dirty="0" smtClean="0"/>
                        <a:t>	986</a:t>
                      </a:r>
                      <a:endParaRPr lang="en-US" sz="14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 smtClean="0"/>
                        <a:t>$86,820</a:t>
                      </a:r>
                      <a:endParaRPr lang="en-US" sz="14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$173,220</a:t>
                      </a:r>
                      <a:endParaRPr lang="en-US" sz="14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Golden </a:t>
                      </a:r>
                      <a:endParaRPr lang="en-US" sz="14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400" dirty="0" smtClean="0"/>
                        <a:t>	3,000</a:t>
                      </a:r>
                      <a:endParaRPr lang="en-US" sz="14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$80,000</a:t>
                      </a:r>
                      <a:endParaRPr lang="en-US" sz="14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622300" algn="r"/>
                        </a:tabLst>
                      </a:pPr>
                      <a:r>
                        <a:rPr lang="en-US" sz="1400" dirty="0" smtClean="0"/>
                        <a:t>	1,500</a:t>
                      </a:r>
                      <a:endParaRPr lang="en-US" sz="14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658</a:t>
                      </a:r>
                      <a:endParaRPr lang="en-US" sz="14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622300" algn="r"/>
                        </a:tabLst>
                      </a:pPr>
                      <a:r>
                        <a:rPr lang="en-US" sz="1400" dirty="0" smtClean="0"/>
                        <a:t>	986</a:t>
                      </a:r>
                      <a:endParaRPr lang="en-US" sz="14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 smtClean="0"/>
                        <a:t>$94,320</a:t>
                      </a:r>
                      <a:endParaRPr lang="en-US" sz="14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$174,320</a:t>
                      </a:r>
                      <a:endParaRPr lang="en-US" sz="14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Golden (old proposal)</a:t>
                      </a:r>
                      <a:endParaRPr lang="en-US" sz="14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400" dirty="0" smtClean="0"/>
                        <a:t>	4,000</a:t>
                      </a:r>
                      <a:endParaRPr lang="en-US" sz="14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$72,000</a:t>
                      </a:r>
                      <a:endParaRPr lang="en-US" sz="14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622300" algn="r"/>
                        </a:tabLst>
                      </a:pPr>
                      <a:r>
                        <a:rPr lang="en-US" sz="1400" dirty="0" smtClean="0"/>
                        <a:t>	2,000</a:t>
                      </a:r>
                      <a:endParaRPr lang="en-US" sz="14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658</a:t>
                      </a:r>
                      <a:endParaRPr lang="en-US" sz="14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622300" algn="r"/>
                        </a:tabLst>
                      </a:pPr>
                      <a:r>
                        <a:rPr lang="en-US" sz="1400" dirty="0" smtClean="0"/>
                        <a:t>	986</a:t>
                      </a:r>
                      <a:endParaRPr lang="en-US" sz="14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 smtClean="0"/>
                        <a:t>$109,320</a:t>
                      </a:r>
                      <a:endParaRPr lang="en-US" sz="14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$181,320</a:t>
                      </a:r>
                      <a:endParaRPr lang="en-US" sz="14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Golden (new proposal)</a:t>
                      </a:r>
                      <a:endParaRPr lang="en-US" sz="14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400" dirty="0" smtClean="0"/>
                        <a:t>	4,000</a:t>
                      </a:r>
                      <a:endParaRPr lang="en-US" sz="14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$67,000</a:t>
                      </a:r>
                      <a:endParaRPr lang="en-US" sz="14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622300" algn="r"/>
                        </a:tabLst>
                      </a:pPr>
                      <a:r>
                        <a:rPr lang="en-US" sz="1400" dirty="0" smtClean="0"/>
                        <a:t>	2,000</a:t>
                      </a:r>
                      <a:endParaRPr lang="en-US" sz="14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658</a:t>
                      </a:r>
                      <a:endParaRPr lang="en-US" sz="14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622300" algn="r"/>
                        </a:tabLst>
                      </a:pPr>
                      <a:r>
                        <a:rPr lang="en-US" sz="1400" dirty="0" smtClean="0"/>
                        <a:t>	986</a:t>
                      </a:r>
                      <a:endParaRPr lang="en-US" sz="14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 smtClean="0"/>
                        <a:t>$109,320</a:t>
                      </a:r>
                      <a:endParaRPr lang="en-US" sz="14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$176,820</a:t>
                      </a:r>
                      <a:endParaRPr lang="en-US" sz="14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9802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Key Point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When selecting a mode of transportation, managers must account for unit costs and cycle, safety, and in-transit inventory costs that result from using each mode. </a:t>
            </a: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Modes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with high transportation costs can be justified if they result in significantly lower inventory costs. 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197329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Inventory Aggregation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Can significantly reduce safety inventories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Transportation costs generally increase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</a:t>
            </a:r>
          </a:p>
          <a:p>
            <a:pPr lvl="1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When inventory and facility costs form a large fraction of a supply chain’s total costs</a:t>
            </a:r>
          </a:p>
          <a:p>
            <a:pPr lvl="1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products with a large value-to-weight ratio</a:t>
            </a:r>
          </a:p>
          <a:p>
            <a:pPr lvl="1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products with high demand uncertainty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070798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Tradeoffs When </a:t>
            </a:r>
            <a:b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Aggregating Inventory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HighVal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weekly demand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μ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2,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5, weight = 0.1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lbs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cost = $200</a:t>
            </a:r>
          </a:p>
          <a:p>
            <a:pPr marL="0" indent="0">
              <a:buNone/>
            </a:pP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LowVal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weekly demand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μ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20,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5, weight = 0.04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lbs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cost = $30</a:t>
            </a:r>
          </a:p>
          <a:p>
            <a:pPr marL="0" indent="0">
              <a:buNone/>
            </a:pP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CSL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0.997, holding cost = 25%,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 =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 week,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 =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4 weeks</a:t>
            </a:r>
          </a:p>
          <a:p>
            <a:pPr marL="0" indent="0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UPS lead time = 1 week, $0.66 + 0.26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FedEx lead time = overnight, $5.53 + 0.53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</a:p>
          <a:p>
            <a:pPr marL="0" indent="0">
              <a:buNone/>
            </a:pPr>
            <a:endParaRPr lang="en-US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Option A.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Keep the current structure but replenish inventory once a week rather than once every four weeks</a:t>
            </a:r>
          </a:p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Option B.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Eliminate inventories in the territories, aggregate all inventories in a finished-goods warehouse at Madison, and replenish the warehouse once a week</a:t>
            </a:r>
          </a:p>
          <a:p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564818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Tradeoffs When </a:t>
            </a:r>
            <a:br>
              <a:rPr lang="en-US" b="1" dirty="0">
                <a:solidFill>
                  <a:srgbClr val="FF0000"/>
                </a:solidFill>
              </a:rPr>
            </a:br>
            <a:r>
              <a:rPr lang="en-US" b="1" dirty="0">
                <a:solidFill>
                  <a:srgbClr val="FF0000"/>
                </a:solidFill>
              </a:rPr>
              <a:t>Aggregating Inventory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57200" y="1701801"/>
            <a:ext cx="8229600" cy="546100"/>
          </a:xfrm>
        </p:spPr>
        <p:txBody>
          <a:bodyPr>
            <a:normAutofit fontScale="85000" lnSpcReduction="10000"/>
          </a:bodyPr>
          <a:lstStyle/>
          <a:p>
            <a:pPr marL="457200" indent="-457200">
              <a:buSzPct val="100000"/>
              <a:buFont typeface="+mj-lt"/>
              <a:buAutoNum type="arabicPeriod"/>
            </a:pPr>
            <a:r>
              <a:rPr lang="en-US" sz="2400" b="1" dirty="0"/>
              <a:t>HighMed inventory costs (current </a:t>
            </a:r>
            <a:r>
              <a:rPr lang="en-US" sz="2400" b="1" dirty="0" smtClean="0"/>
              <a:t>scenario, HighVal)</a:t>
            </a:r>
            <a:endParaRPr lang="en-US" sz="2400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46815749"/>
              </p:ext>
            </p:extLst>
          </p:nvPr>
        </p:nvGraphicFramePr>
        <p:xfrm>
          <a:off x="165100" y="2476500"/>
          <a:ext cx="8813800" cy="2514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0" name="Equation" r:id="rId3" imgW="8813800" imgH="2514600" progId="Equation.3">
                  <p:embed/>
                </p:oleObj>
              </mc:Choice>
              <mc:Fallback>
                <p:oleObj name="Equation" r:id="rId3" imgW="8813800" imgH="2514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65100" y="2476500"/>
                        <a:ext cx="8813800" cy="2514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57200" y="5458767"/>
            <a:ext cx="83694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A</a:t>
            </a:r>
            <a:r>
              <a:rPr lang="en-US" sz="2400" dirty="0" smtClean="0"/>
              <a:t>ll </a:t>
            </a:r>
            <a:r>
              <a:rPr lang="en-US" sz="2400" dirty="0"/>
              <a:t>24 territories</a:t>
            </a:r>
            <a:r>
              <a:rPr lang="en-US" sz="2400" dirty="0" smtClean="0"/>
              <a:t>, </a:t>
            </a:r>
            <a:r>
              <a:rPr lang="en-US" sz="2400" dirty="0"/>
              <a:t>HighVal inventory =</a:t>
            </a:r>
            <a:r>
              <a:rPr lang="en-US" sz="2400" dirty="0" smtClean="0"/>
              <a:t> </a:t>
            </a:r>
            <a:r>
              <a:rPr lang="en-US" sz="2400" dirty="0"/>
              <a:t>24 </a:t>
            </a:r>
            <a:r>
              <a:rPr lang="en-US" sz="2400" dirty="0" smtClean="0"/>
              <a:t>x </a:t>
            </a:r>
            <a:r>
              <a:rPr lang="en-US" sz="2400" dirty="0"/>
              <a:t>34.7 </a:t>
            </a:r>
            <a:r>
              <a:rPr lang="en-US" sz="2400" dirty="0" smtClean="0"/>
              <a:t>= </a:t>
            </a:r>
            <a:r>
              <a:rPr lang="en-US" sz="2400" dirty="0"/>
              <a:t>832.8 units</a:t>
            </a:r>
          </a:p>
        </p:txBody>
      </p:sp>
    </p:spTree>
    <p:extLst>
      <p:ext uri="{BB962C8B-B14F-4D97-AF65-F5344CB8AC3E}">
        <p14:creationId xmlns:p14="http://schemas.microsoft.com/office/powerpoint/2010/main" val="2399298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Tradeoffs When </a:t>
            </a:r>
            <a:br>
              <a:rPr lang="en-US" b="1" dirty="0">
                <a:solidFill>
                  <a:srgbClr val="FF0000"/>
                </a:solidFill>
              </a:rPr>
            </a:br>
            <a:r>
              <a:rPr lang="en-US" b="1" dirty="0">
                <a:solidFill>
                  <a:srgbClr val="FF0000"/>
                </a:solidFill>
              </a:rPr>
              <a:t>Aggregating Inventory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57200" y="1701801"/>
            <a:ext cx="8229600" cy="546100"/>
          </a:xfrm>
        </p:spPr>
        <p:txBody>
          <a:bodyPr>
            <a:normAutofit fontScale="92500"/>
          </a:bodyPr>
          <a:lstStyle/>
          <a:p>
            <a:pPr marL="457200" indent="-457200">
              <a:buSzPct val="100000"/>
              <a:buFont typeface="+mj-lt"/>
              <a:buAutoNum type="arabicPeriod"/>
            </a:pPr>
            <a:r>
              <a:rPr lang="en-US" sz="2400" b="1" dirty="0"/>
              <a:t>HighMed inventory costs (current </a:t>
            </a:r>
            <a:r>
              <a:rPr lang="en-US" sz="2400" b="1" dirty="0" smtClean="0"/>
              <a:t>scenario, LowVal)</a:t>
            </a:r>
            <a:endParaRPr lang="en-US" sz="2400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43763507"/>
              </p:ext>
            </p:extLst>
          </p:nvPr>
        </p:nvGraphicFramePr>
        <p:xfrm>
          <a:off x="222250" y="2476500"/>
          <a:ext cx="8699500" cy="2514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4" name="Equation" r:id="rId3" imgW="8699500" imgH="2514600" progId="Equation.3">
                  <p:embed/>
                </p:oleObj>
              </mc:Choice>
              <mc:Fallback>
                <p:oleObj name="Equation" r:id="rId3" imgW="8699500" imgH="2514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22250" y="2476500"/>
                        <a:ext cx="8699500" cy="2514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57200" y="5458767"/>
            <a:ext cx="84722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A</a:t>
            </a:r>
            <a:r>
              <a:rPr lang="en-US" sz="2400" dirty="0" smtClean="0"/>
              <a:t>ll </a:t>
            </a:r>
            <a:r>
              <a:rPr lang="en-US" sz="2400" dirty="0"/>
              <a:t>24 territories</a:t>
            </a:r>
            <a:r>
              <a:rPr lang="en-US" sz="2400" dirty="0" smtClean="0"/>
              <a:t>, LowVal </a:t>
            </a:r>
            <a:r>
              <a:rPr lang="en-US" sz="2400" dirty="0"/>
              <a:t>inventory =</a:t>
            </a:r>
            <a:r>
              <a:rPr lang="en-US" sz="2400" dirty="0" smtClean="0"/>
              <a:t> </a:t>
            </a:r>
            <a:r>
              <a:rPr lang="en-US" sz="2400" dirty="0"/>
              <a:t>24 </a:t>
            </a:r>
            <a:r>
              <a:rPr lang="en-US" sz="2400" dirty="0" smtClean="0"/>
              <a:t>x 70.7 = 1696.8 </a:t>
            </a:r>
            <a:r>
              <a:rPr lang="en-US" sz="2400" dirty="0"/>
              <a:t>units</a:t>
            </a:r>
          </a:p>
        </p:txBody>
      </p:sp>
    </p:spTree>
    <p:extLst>
      <p:ext uri="{BB962C8B-B14F-4D97-AF65-F5344CB8AC3E}">
        <p14:creationId xmlns:p14="http://schemas.microsoft.com/office/powerpoint/2010/main" val="2456687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Tradeoffs When </a:t>
            </a:r>
            <a:br>
              <a:rPr lang="en-US" b="1" dirty="0">
                <a:solidFill>
                  <a:srgbClr val="FF0000"/>
                </a:solidFill>
              </a:rPr>
            </a:br>
            <a:r>
              <a:rPr lang="en-US" b="1" dirty="0">
                <a:solidFill>
                  <a:srgbClr val="FF0000"/>
                </a:solidFill>
              </a:rPr>
              <a:t>Aggregating Inventory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2603500" indent="-2603500">
              <a:spcAft>
                <a:spcPts val="0"/>
              </a:spcAft>
              <a:buNone/>
              <a:tabLst>
                <a:tab pos="2425700" algn="r"/>
                <a:tab pos="2959100" algn="l"/>
              </a:tabLst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Annual inventory </a:t>
            </a:r>
          </a:p>
          <a:p>
            <a:pPr marL="2603500" indent="-2603500">
              <a:spcAft>
                <a:spcPts val="0"/>
              </a:spcAft>
              <a:buNone/>
              <a:tabLst>
                <a:tab pos="2425700" algn="r"/>
                <a:tab pos="2959100" algn="l"/>
              </a:tabLst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holding cost </a:t>
            </a:r>
          </a:p>
          <a:p>
            <a:pPr marL="2603500" indent="-2603500">
              <a:buNone/>
              <a:tabLst>
                <a:tab pos="2425700" algn="r"/>
                <a:tab pos="2959100" algn="l"/>
              </a:tabLst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for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HighMed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=	(average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HighVal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inventory x $200</a:t>
            </a:r>
          </a:p>
          <a:p>
            <a:pPr marL="2603500" indent="-2603500">
              <a:buNone/>
              <a:tabLst>
                <a:tab pos="2425700" algn="r"/>
                <a:tab pos="2959100" algn="l"/>
              </a:tabLst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	+ average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LowVal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inventory x $30) x 0.25</a:t>
            </a:r>
          </a:p>
          <a:p>
            <a:pPr marL="2603500" indent="-2603500">
              <a:buNone/>
              <a:tabLst>
                <a:tab pos="2425700" algn="r"/>
                <a:tab pos="2959100" algn="l"/>
              </a:tabLst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=	(832.8 x $200 + 169.8 x $30) x 0.25</a:t>
            </a:r>
          </a:p>
          <a:p>
            <a:pPr marL="2603500" indent="-2603500">
              <a:buNone/>
              <a:tabLst>
                <a:tab pos="2425700" algn="r"/>
                <a:tab pos="2959100" algn="l"/>
              </a:tabLst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=	$54,366 ($54,395 without rounding)</a:t>
            </a:r>
          </a:p>
          <a:p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427046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Tradeoffs When </a:t>
            </a:r>
            <a:br>
              <a:rPr lang="en-US" b="1" dirty="0">
                <a:solidFill>
                  <a:srgbClr val="FF0000"/>
                </a:solidFill>
              </a:rPr>
            </a:br>
            <a:r>
              <a:rPr lang="en-US" b="1" dirty="0">
                <a:solidFill>
                  <a:srgbClr val="FF0000"/>
                </a:solidFill>
              </a:rPr>
              <a:t>Aggregating Inventory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1587501"/>
            <a:ext cx="8229600" cy="508000"/>
          </a:xfrm>
        </p:spPr>
        <p:txBody>
          <a:bodyPr>
            <a:normAutofit/>
          </a:bodyPr>
          <a:lstStyle/>
          <a:p>
            <a:pPr marL="514350" indent="-514350">
              <a:buSzPct val="100000"/>
              <a:buFont typeface="+mj-lt"/>
              <a:buAutoNum type="arabicPeriod" startAt="2"/>
            </a:pPr>
            <a:r>
              <a:rPr lang="en-US" sz="2400" b="1" dirty="0"/>
              <a:t>HighMed transportation cost (current scenario)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571500" y="2201711"/>
            <a:ext cx="8146130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600"/>
              </a:spcAft>
              <a:tabLst>
                <a:tab pos="1079500" algn="l"/>
              </a:tabLst>
            </a:pPr>
            <a:r>
              <a:rPr lang="en-US" sz="2400" dirty="0"/>
              <a:t>Average weight of each replenishment order </a:t>
            </a:r>
            <a:endParaRPr lang="en-US" sz="2400" dirty="0" smtClean="0"/>
          </a:p>
          <a:p>
            <a:pPr>
              <a:spcAft>
                <a:spcPts val="600"/>
              </a:spcAft>
              <a:tabLst>
                <a:tab pos="1079500" algn="l"/>
              </a:tabLst>
            </a:pPr>
            <a:r>
              <a:rPr lang="en-US" sz="2400" dirty="0" smtClean="0"/>
              <a:t>	= 0.1</a:t>
            </a:r>
            <a:r>
              <a:rPr lang="en-US" sz="2400" i="1" dirty="0" smtClean="0">
                <a:latin typeface="Times New Roman"/>
                <a:cs typeface="Times New Roman"/>
              </a:rPr>
              <a:t>Q</a:t>
            </a:r>
            <a:r>
              <a:rPr lang="en-US" sz="2400" i="1" baseline="-25000" dirty="0" smtClean="0">
                <a:latin typeface="Times New Roman"/>
                <a:cs typeface="Times New Roman"/>
              </a:rPr>
              <a:t>H</a:t>
            </a:r>
            <a:r>
              <a:rPr lang="en-US" sz="2400" dirty="0" smtClean="0"/>
              <a:t> + 0.04</a:t>
            </a:r>
            <a:r>
              <a:rPr lang="en-US" sz="2400" i="1" dirty="0" smtClean="0">
                <a:latin typeface="Times New Roman"/>
                <a:cs typeface="Times New Roman"/>
              </a:rPr>
              <a:t>Q</a:t>
            </a:r>
            <a:r>
              <a:rPr lang="en-US" sz="2400" i="1" baseline="-25000" dirty="0" smtClean="0">
                <a:latin typeface="Times New Roman"/>
                <a:cs typeface="Times New Roman"/>
              </a:rPr>
              <a:t>L</a:t>
            </a:r>
            <a:r>
              <a:rPr lang="en-US" sz="2400" dirty="0" smtClean="0"/>
              <a:t> = </a:t>
            </a:r>
            <a:r>
              <a:rPr lang="en-US" sz="2400" dirty="0"/>
              <a:t>0.1 </a:t>
            </a:r>
            <a:r>
              <a:rPr lang="en-US" sz="2400" dirty="0" smtClean="0"/>
              <a:t>x </a:t>
            </a:r>
            <a:r>
              <a:rPr lang="en-US" sz="2400" dirty="0"/>
              <a:t>8 + 0.04 </a:t>
            </a:r>
            <a:r>
              <a:rPr lang="en-US" sz="2400" dirty="0" smtClean="0"/>
              <a:t>x </a:t>
            </a:r>
            <a:r>
              <a:rPr lang="en-US" sz="2400" dirty="0"/>
              <a:t>80 = 4 pounds</a:t>
            </a:r>
          </a:p>
          <a:p>
            <a:pPr>
              <a:spcAft>
                <a:spcPts val="600"/>
              </a:spcAft>
              <a:tabLst>
                <a:tab pos="1079500" algn="l"/>
              </a:tabLst>
            </a:pPr>
            <a:r>
              <a:rPr lang="en-US" sz="2400" dirty="0"/>
              <a:t>Shipping cost per replenishment order </a:t>
            </a:r>
            <a:endParaRPr lang="en-US" sz="2400" dirty="0" smtClean="0"/>
          </a:p>
          <a:p>
            <a:pPr>
              <a:spcAft>
                <a:spcPts val="600"/>
              </a:spcAft>
              <a:tabLst>
                <a:tab pos="1079500" algn="l"/>
              </a:tabLst>
            </a:pPr>
            <a:r>
              <a:rPr lang="en-US" sz="2400" dirty="0" smtClean="0"/>
              <a:t>	= </a:t>
            </a:r>
            <a:r>
              <a:rPr lang="en-US" sz="2400" dirty="0"/>
              <a:t>$0.66 + 0.26 </a:t>
            </a:r>
            <a:r>
              <a:rPr lang="en-US" sz="2400" dirty="0" smtClean="0"/>
              <a:t>x </a:t>
            </a:r>
            <a:r>
              <a:rPr lang="en-US" sz="2400" dirty="0"/>
              <a:t>4 = $</a:t>
            </a:r>
            <a:r>
              <a:rPr lang="en-US" sz="2400" dirty="0" smtClean="0"/>
              <a:t>1.70</a:t>
            </a:r>
          </a:p>
          <a:p>
            <a:pPr>
              <a:spcAft>
                <a:spcPts val="600"/>
              </a:spcAft>
              <a:tabLst>
                <a:tab pos="1079500" algn="l"/>
              </a:tabLst>
            </a:pPr>
            <a:r>
              <a:rPr lang="it-IT" sz="2400" dirty="0"/>
              <a:t>Annual transportation cost = $1.70 </a:t>
            </a:r>
            <a:r>
              <a:rPr lang="it-IT" sz="2400" dirty="0" smtClean="0"/>
              <a:t>x </a:t>
            </a:r>
            <a:r>
              <a:rPr lang="it-IT" sz="2400" dirty="0"/>
              <a:t>13 </a:t>
            </a:r>
            <a:r>
              <a:rPr lang="it-IT" sz="2400" dirty="0" smtClean="0"/>
              <a:t>x </a:t>
            </a:r>
            <a:r>
              <a:rPr lang="it-IT" sz="2400" dirty="0"/>
              <a:t>24 = $530</a:t>
            </a:r>
            <a:endParaRPr lang="en-US" sz="2400" dirty="0"/>
          </a:p>
        </p:txBody>
      </p:sp>
      <p:sp>
        <p:nvSpPr>
          <p:cNvPr id="6" name="Content Placeholder 3"/>
          <p:cNvSpPr txBox="1">
            <a:spLocks/>
          </p:cNvSpPr>
          <p:nvPr/>
        </p:nvSpPr>
        <p:spPr>
          <a:xfrm>
            <a:off x="457200" y="4554690"/>
            <a:ext cx="8229600" cy="508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0"/>
              </a:spcBef>
              <a:spcAft>
                <a:spcPts val="600"/>
              </a:spcAft>
              <a:buSzPct val="150000"/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0"/>
              </a:spcBef>
              <a:spcAft>
                <a:spcPts val="600"/>
              </a:spcAft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0"/>
              </a:spcBef>
              <a:spcAft>
                <a:spcPts val="600"/>
              </a:spcAft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0"/>
              </a:spcBef>
              <a:spcAft>
                <a:spcPts val="600"/>
              </a:spcAft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0"/>
              </a:spcBef>
              <a:spcAft>
                <a:spcPts val="600"/>
              </a:spcAft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buSzPct val="100000"/>
              <a:buFont typeface="+mj-lt"/>
              <a:buAutoNum type="arabicPeriod" startAt="3"/>
            </a:pPr>
            <a:r>
              <a:rPr lang="en-US" sz="2400" b="1" dirty="0" smtClean="0"/>
              <a:t>HighMed total cost (current scenario)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571500" y="5168901"/>
            <a:ext cx="778510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  <a:tabLst>
                <a:tab pos="1079500" algn="l"/>
              </a:tabLst>
            </a:pPr>
            <a:r>
              <a:rPr lang="en-US" sz="2400" dirty="0"/>
              <a:t>Annual inventory and transportation cost at HighMed </a:t>
            </a:r>
            <a:endParaRPr lang="en-US" sz="2400" dirty="0" smtClean="0"/>
          </a:p>
          <a:p>
            <a:pPr>
              <a:spcAft>
                <a:spcPts val="600"/>
              </a:spcAft>
              <a:tabLst>
                <a:tab pos="1079500" algn="l"/>
              </a:tabLst>
            </a:pPr>
            <a:r>
              <a:rPr lang="en-US" sz="2400" dirty="0" smtClean="0"/>
              <a:t>	= </a:t>
            </a:r>
            <a:r>
              <a:rPr lang="en-US" sz="2400" dirty="0"/>
              <a:t>inventory cost </a:t>
            </a:r>
            <a:r>
              <a:rPr lang="en-US" sz="2400" dirty="0" smtClean="0"/>
              <a:t>+ </a:t>
            </a:r>
            <a:r>
              <a:rPr lang="en-US" sz="2400" dirty="0"/>
              <a:t>transportation </a:t>
            </a:r>
            <a:r>
              <a:rPr lang="en-US" sz="2400" dirty="0" smtClean="0"/>
              <a:t>cost</a:t>
            </a:r>
          </a:p>
          <a:p>
            <a:pPr>
              <a:spcAft>
                <a:spcPts val="600"/>
              </a:spcAft>
              <a:tabLst>
                <a:tab pos="1079500" algn="l"/>
              </a:tabLst>
            </a:pPr>
            <a:r>
              <a:rPr lang="en-US" sz="2400" dirty="0" smtClean="0"/>
              <a:t>	= </a:t>
            </a:r>
            <a:r>
              <a:rPr lang="en-US" sz="2400" dirty="0"/>
              <a:t>$54,366 </a:t>
            </a:r>
            <a:r>
              <a:rPr lang="en-US" sz="2400" dirty="0" smtClean="0"/>
              <a:t>+ </a:t>
            </a:r>
            <a:r>
              <a:rPr lang="en-US" sz="2400" dirty="0"/>
              <a:t>$530 </a:t>
            </a:r>
            <a:r>
              <a:rPr lang="en-US" sz="2400" dirty="0" smtClean="0"/>
              <a:t>= </a:t>
            </a:r>
            <a:r>
              <a:rPr lang="en-US" sz="2400" dirty="0"/>
              <a:t>$54,896</a:t>
            </a:r>
          </a:p>
        </p:txBody>
      </p:sp>
    </p:spTree>
    <p:extLst>
      <p:ext uri="{BB962C8B-B14F-4D97-AF65-F5344CB8AC3E}">
        <p14:creationId xmlns:p14="http://schemas.microsoft.com/office/powerpoint/2010/main" val="1874042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Tradeoffs When </a:t>
            </a:r>
            <a:br>
              <a:rPr lang="en-US" b="1" dirty="0">
                <a:solidFill>
                  <a:srgbClr val="FF0000"/>
                </a:solidFill>
              </a:rPr>
            </a:br>
            <a:r>
              <a:rPr lang="en-US" b="1" dirty="0">
                <a:solidFill>
                  <a:srgbClr val="FF0000"/>
                </a:solidFill>
              </a:rPr>
              <a:t>Aggregating Inventory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4619299"/>
              </p:ext>
            </p:extLst>
          </p:nvPr>
        </p:nvGraphicFramePr>
        <p:xfrm>
          <a:off x="457200" y="1721972"/>
          <a:ext cx="8229600" cy="4114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616200"/>
                <a:gridCol w="1917700"/>
                <a:gridCol w="1854200"/>
                <a:gridCol w="1841500"/>
              </a:tblGrid>
              <a:tr h="239607">
                <a:tc>
                  <a:txBody>
                    <a:bodyPr/>
                    <a:lstStyle/>
                    <a:p>
                      <a:endParaRPr lang="en-US" sz="1200" b="1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Current Scenario</a:t>
                      </a: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Option A</a:t>
                      </a:r>
                      <a:endParaRPr lang="en-US" sz="1200" b="1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Option B</a:t>
                      </a:r>
                      <a:endParaRPr lang="en-US" sz="1200" b="1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9607">
                <a:tc>
                  <a:txBody>
                    <a:bodyPr/>
                    <a:lstStyle/>
                    <a:p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Number of stocking locations</a:t>
                      </a:r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  <a:endParaRPr lang="en-US" sz="1200" dirty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24</a:t>
                      </a:r>
                      <a:endParaRPr lang="en-US" sz="1200" dirty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1</a:t>
                      </a:r>
                      <a:endParaRPr lang="en-US" sz="1200" dirty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9607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Reorder interval</a:t>
                      </a:r>
                      <a:endParaRPr lang="en-US" sz="1200" dirty="0" smtClean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 weeks</a:t>
                      </a:r>
                      <a:endParaRPr lang="en-US" sz="12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1 week</a:t>
                      </a:r>
                      <a:endParaRPr lang="en-US" sz="12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1 week</a:t>
                      </a:r>
                      <a:endParaRPr lang="en-US" sz="12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9607">
                <a:tc>
                  <a:txBody>
                    <a:bodyPr/>
                    <a:lstStyle/>
                    <a:p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HighVal cycle inventory</a:t>
                      </a:r>
                      <a:endParaRPr lang="en-US" sz="12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96 units</a:t>
                      </a:r>
                      <a:endParaRPr lang="en-US" sz="1200" dirty="0" smtClean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24 units</a:t>
                      </a:r>
                      <a:endParaRPr lang="en-US" sz="12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24 units</a:t>
                      </a:r>
                      <a:endParaRPr lang="en-US" sz="12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9607">
                <a:tc>
                  <a:txBody>
                    <a:bodyPr/>
                    <a:lstStyle/>
                    <a:p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HighVal safety inventory</a:t>
                      </a:r>
                      <a:endParaRPr lang="en-US" sz="12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737.3 units</a:t>
                      </a:r>
                      <a:endParaRPr lang="en-US" sz="1200" dirty="0" smtClean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466.3 units</a:t>
                      </a:r>
                      <a:endParaRPr lang="en-US" sz="12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95.2 units</a:t>
                      </a:r>
                      <a:endParaRPr lang="en-US" sz="12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9607">
                <a:tc>
                  <a:txBody>
                    <a:bodyPr/>
                    <a:lstStyle/>
                    <a:p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HighVal inventory</a:t>
                      </a:r>
                      <a:endParaRPr lang="en-US" sz="12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833.3 units</a:t>
                      </a:r>
                      <a:endParaRPr lang="en-US" sz="1200" dirty="0" smtClean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490.3 units</a:t>
                      </a:r>
                      <a:endParaRPr lang="en-US" sz="12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119.2 units</a:t>
                      </a:r>
                      <a:endParaRPr lang="en-US" sz="12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9607">
                <a:tc>
                  <a:txBody>
                    <a:bodyPr/>
                    <a:lstStyle/>
                    <a:p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LowVal cycle inventory</a:t>
                      </a:r>
                      <a:endParaRPr lang="en-US" sz="12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960 units</a:t>
                      </a:r>
                      <a:endParaRPr lang="en-US" sz="1200" dirty="0" smtClean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240 units</a:t>
                      </a:r>
                      <a:endParaRPr lang="en-US" sz="12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240 units</a:t>
                      </a:r>
                      <a:endParaRPr lang="en-US" sz="12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9607">
                <a:tc>
                  <a:txBody>
                    <a:bodyPr/>
                    <a:lstStyle/>
                    <a:p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LowVal safety inventory</a:t>
                      </a:r>
                      <a:endParaRPr lang="en-US" sz="12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737.3 units</a:t>
                      </a:r>
                      <a:endParaRPr lang="en-US" sz="1200" dirty="0" smtClean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466.3 units</a:t>
                      </a:r>
                      <a:endParaRPr lang="en-US" sz="12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95.2 units</a:t>
                      </a:r>
                      <a:endParaRPr lang="en-US" sz="12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9607">
                <a:tc>
                  <a:txBody>
                    <a:bodyPr/>
                    <a:lstStyle/>
                    <a:p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LowVal inventory</a:t>
                      </a:r>
                      <a:endParaRPr lang="en-US" sz="12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1,697.3 units</a:t>
                      </a:r>
                      <a:endParaRPr lang="en-US" sz="1200" dirty="0" smtClean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706.3 units</a:t>
                      </a:r>
                      <a:endParaRPr lang="en-US" sz="12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335.2 units</a:t>
                      </a:r>
                      <a:endParaRPr lang="en-US" sz="12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9607">
                <a:tc>
                  <a:txBody>
                    <a:bodyPr/>
                    <a:lstStyle/>
                    <a:p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Annual inventory cost</a:t>
                      </a:r>
                      <a:endParaRPr lang="en-US" sz="12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$54,395</a:t>
                      </a:r>
                      <a:endParaRPr lang="en-US" sz="1200" dirty="0" smtClean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$29,813</a:t>
                      </a:r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$8,473</a:t>
                      </a:r>
                      <a:endParaRPr lang="en-US" sz="12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9607">
                <a:tc>
                  <a:txBody>
                    <a:bodyPr/>
                    <a:lstStyle/>
                    <a:p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Shipment type</a:t>
                      </a:r>
                      <a:endParaRPr lang="en-US" sz="12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Replenishment</a:t>
                      </a:r>
                      <a:endParaRPr lang="en-US" sz="12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Replenishment</a:t>
                      </a:r>
                      <a:endParaRPr lang="en-US" sz="12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Customer order</a:t>
                      </a:r>
                      <a:endParaRPr lang="en-US" sz="12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9607">
                <a:tc>
                  <a:txBody>
                    <a:bodyPr/>
                    <a:lstStyle/>
                    <a:p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Shipment size</a:t>
                      </a:r>
                      <a:endParaRPr lang="en-US" sz="12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8 HighVal + 80 LowVal</a:t>
                      </a:r>
                      <a:endParaRPr lang="en-US" sz="1200" dirty="0" smtClean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 HighVal + 20 LowVal</a:t>
                      </a:r>
                      <a:endParaRPr lang="en-US" sz="1200" dirty="0" smtClean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 HighVal + 10 LowVal</a:t>
                      </a:r>
                      <a:endParaRPr lang="en-US" sz="1200" dirty="0" smtClean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9607">
                <a:tc>
                  <a:txBody>
                    <a:bodyPr/>
                    <a:lstStyle/>
                    <a:p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Shipment weight</a:t>
                      </a:r>
                      <a:endParaRPr lang="en-US" sz="12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 lbs. </a:t>
                      </a:r>
                      <a:endParaRPr lang="en-US" sz="12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1 lb.</a:t>
                      </a:r>
                      <a:endParaRPr lang="en-US" sz="12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0.5 lb.</a:t>
                      </a:r>
                      <a:endParaRPr lang="en-US" sz="12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9607">
                <a:tc>
                  <a:txBody>
                    <a:bodyPr/>
                    <a:lstStyle/>
                    <a:p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Annual transport cost</a:t>
                      </a:r>
                      <a:endParaRPr lang="en-US" sz="12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$530</a:t>
                      </a:r>
                      <a:endParaRPr lang="en-US" sz="1200" dirty="0" smtClean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$1,148</a:t>
                      </a:r>
                      <a:endParaRPr lang="en-US" sz="12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$14,464</a:t>
                      </a:r>
                      <a:endParaRPr lang="en-US" sz="12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9607">
                <a:tc>
                  <a:txBody>
                    <a:bodyPr/>
                    <a:lstStyle/>
                    <a:p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Total annual cost</a:t>
                      </a:r>
                      <a:endParaRPr lang="en-US" sz="12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$54,926</a:t>
                      </a:r>
                      <a:endParaRPr lang="en-US" sz="1200" dirty="0" smtClean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$30,961</a:t>
                      </a:r>
                      <a:endParaRPr lang="en-US" sz="12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$22,938</a:t>
                      </a:r>
                      <a:endParaRPr lang="en-US" sz="12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61501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Tradeoffs When </a:t>
            </a:r>
            <a:br>
              <a:rPr lang="en-US" b="1" dirty="0">
                <a:solidFill>
                  <a:srgbClr val="FF0000"/>
                </a:solidFill>
              </a:rPr>
            </a:br>
            <a:r>
              <a:rPr lang="en-US" b="1" dirty="0">
                <a:solidFill>
                  <a:srgbClr val="FF0000"/>
                </a:solidFill>
              </a:rPr>
              <a:t>Aggregating Inventory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lvl="0" indent="0">
              <a:buSzTx/>
              <a:buNone/>
              <a:tabLst>
                <a:tab pos="3586163" algn="r"/>
                <a:tab pos="3675063" algn="l"/>
              </a:tabLst>
            </a:pPr>
            <a:r>
              <a:rPr lang="en-US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Average weight of </a:t>
            </a:r>
            <a:br>
              <a:rPr lang="en-US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each customer order 	= 0.1 x 0.5 + 0.04 x 5 = 0.25 pounds</a:t>
            </a:r>
          </a:p>
          <a:p>
            <a:pPr marL="0" lvl="0" indent="0">
              <a:buSzTx/>
              <a:buNone/>
              <a:tabLst>
                <a:tab pos="3586163" algn="r"/>
                <a:tab pos="3675063" algn="l"/>
              </a:tabLst>
            </a:pPr>
            <a:r>
              <a:rPr lang="en-US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Shipping cost per </a:t>
            </a:r>
            <a:br>
              <a:rPr lang="en-US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customer order 	= $5.53 + 0.53 x 0.25 = $5.66</a:t>
            </a:r>
          </a:p>
          <a:p>
            <a:pPr marL="0" lvl="0" indent="0">
              <a:buSzTx/>
              <a:buNone/>
              <a:tabLst>
                <a:tab pos="3586163" algn="r"/>
                <a:tab pos="3675063" algn="l"/>
              </a:tabLst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Number of customer orders</a:t>
            </a:r>
            <a:b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per territory per week 	= 4</a:t>
            </a:r>
          </a:p>
          <a:p>
            <a:pPr marL="0" lvl="0" indent="0">
              <a:buSzTx/>
              <a:buNone/>
              <a:tabLst>
                <a:tab pos="3586163" algn="r"/>
                <a:tab pos="3675063" algn="l"/>
              </a:tabLst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Total customer orders </a:t>
            </a:r>
            <a:b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per year 	= 4 x 24 x 52 = 4,992</a:t>
            </a:r>
            <a:endParaRPr lang="en-US" sz="2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SzTx/>
              <a:buNone/>
              <a:tabLst>
                <a:tab pos="3586163" algn="r"/>
                <a:tab pos="3675063" algn="l"/>
              </a:tabLst>
            </a:pPr>
            <a:r>
              <a:rPr lang="it-IT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Annual transportation cost 	=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4,992 x $5.66 = $28,255</a:t>
            </a:r>
          </a:p>
          <a:p>
            <a:pPr marL="0" lvl="0" indent="0">
              <a:buSzTx/>
              <a:buNone/>
              <a:tabLst>
                <a:tab pos="3586163" algn="r"/>
                <a:tab pos="3675063" algn="l"/>
              </a:tabLst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Total annual cost 	= inventory cost </a:t>
            </a:r>
            <a:b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   + transportation cost </a:t>
            </a:r>
          </a:p>
          <a:p>
            <a:pPr marL="0" lvl="0" indent="0">
              <a:buSzTx/>
              <a:buNone/>
              <a:tabLst>
                <a:tab pos="3586163" algn="r"/>
                <a:tab pos="3675063" algn="l"/>
              </a:tabLst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= $8,474 + $28,255 = $36,729</a:t>
            </a:r>
            <a:endParaRPr lang="en-US" sz="2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678011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Tradeoffs When </a:t>
            </a:r>
            <a:br>
              <a:rPr lang="en-US" b="1" dirty="0">
                <a:solidFill>
                  <a:srgbClr val="FF0000"/>
                </a:solidFill>
              </a:rPr>
            </a:br>
            <a:r>
              <a:rPr lang="en-US" b="1" dirty="0">
                <a:solidFill>
                  <a:srgbClr val="FF0000"/>
                </a:solidFill>
              </a:rPr>
              <a:t>Aggregating Inventory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2154435"/>
              </p:ext>
            </p:extLst>
          </p:nvPr>
        </p:nvGraphicFramePr>
        <p:xfrm>
          <a:off x="1219200" y="2400300"/>
          <a:ext cx="6718300" cy="18542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90800"/>
                <a:gridCol w="2063750"/>
                <a:gridCol w="2063750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Aggregate	</a:t>
                      </a:r>
                      <a:endParaRPr lang="en-US" b="1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Disaggregate</a:t>
                      </a:r>
                      <a:endParaRPr lang="en-US" b="1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Transport cost</a:t>
                      </a:r>
                      <a:endParaRPr lang="en-US" dirty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Low </a:t>
                      </a:r>
                      <a:endParaRPr lang="en-US" dirty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High</a:t>
                      </a:r>
                      <a:endParaRPr lang="en-US" dirty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Demand uncertainty</a:t>
                      </a:r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High</a:t>
                      </a:r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Low</a:t>
                      </a:r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Holding cost</a:t>
                      </a:r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High</a:t>
                      </a:r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Low</a:t>
                      </a:r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Customer order size</a:t>
                      </a:r>
                      <a:endParaRPr lang="en-US" dirty="0" smtClean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Large</a:t>
                      </a:r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Small</a:t>
                      </a:r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61483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Key Point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Inventory aggregation decisions must account for inventory and transportation costs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Inventory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aggregation decreases supply chain costs if the product has a high value-to-weight ratio, high demand uncertainty, low transportation cost, and customer orders are large. </a:t>
            </a: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If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product has a low value-to-weight ratio, low demand uncertainty, large transportation cost, or small customer orders, inventory aggregation may increase supply chain costs. </a:t>
            </a:r>
          </a:p>
          <a:p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476419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Trade-off Between Transportation Cost and Customer Responsiveness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Closely linked to degree of responsiveness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High responsiveness, high transportation costs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Decreased responsiveness, lower transportation costs</a:t>
            </a:r>
          </a:p>
          <a:p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Temporal aggregation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combining orders across time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658564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Trade-off Between Transportation Cost and Responsiveness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2070101"/>
            <a:ext cx="5435600" cy="54610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"/>
              <a:buChar char=""/>
              <a:defRPr kumimoji="0"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75000"/>
              <a:buFont typeface="Wingdings 2"/>
              <a:buChar char="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70000"/>
              <a:buFont typeface="Wingdings"/>
              <a:buChar char=""/>
              <a:defRPr kumimoji="0"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ct val="20000"/>
              </a:spcBef>
              <a:buClr>
                <a:schemeClr val="accent5"/>
              </a:buClr>
              <a:buFontTx/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90000"/>
              <a:buChar char="•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rtl="0" eaLnBrk="1" latinLnBrk="0" hangingPunct="1">
              <a:spcBef>
                <a:spcPct val="20000"/>
              </a:spcBef>
              <a:buClr>
                <a:schemeClr val="accent4">
                  <a:shade val="75000"/>
                </a:schemeClr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77440" indent="-182880" algn="l" rtl="0" eaLnBrk="1" latinLnBrk="0" hangingPunct="1">
              <a:spcBef>
                <a:spcPct val="20000"/>
              </a:spcBef>
              <a:buClr>
                <a:schemeClr val="accent2">
                  <a:shade val="75000"/>
                </a:schemeClr>
              </a:buClr>
              <a:buSzPct val="90000"/>
              <a:buChar char="•"/>
              <a:defRPr kumimoji="0" sz="1400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/>
              <a:buNone/>
            </a:pPr>
            <a:r>
              <a:rPr lang="en-US" sz="2400" smtClean="0"/>
              <a:t>Steel shipments LTL = $100 + 0.01</a:t>
            </a:r>
            <a:r>
              <a:rPr lang="en-US" sz="2400" i="1" smtClean="0">
                <a:latin typeface="Times New Roman"/>
                <a:cs typeface="Times New Roman"/>
              </a:rPr>
              <a:t>x</a:t>
            </a:r>
            <a:endParaRPr lang="en-US" sz="2400" smtClean="0">
              <a:latin typeface="Times New Roman"/>
              <a:cs typeface="Times New Roman"/>
            </a:endParaRPr>
          </a:p>
          <a:p>
            <a:pPr marL="0" indent="0">
              <a:buFont typeface="Wingdings 2"/>
              <a:buNone/>
            </a:pPr>
            <a:endParaRPr lang="en-US" sz="2400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2413708"/>
              </p:ext>
            </p:extLst>
          </p:nvPr>
        </p:nvGraphicFramePr>
        <p:xfrm>
          <a:off x="457200" y="3263900"/>
          <a:ext cx="8013700" cy="12598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76300"/>
                <a:gridCol w="927100"/>
                <a:gridCol w="1003300"/>
                <a:gridCol w="1244600"/>
                <a:gridCol w="1016000"/>
                <a:gridCol w="876300"/>
                <a:gridCol w="1003300"/>
                <a:gridCol w="1066800"/>
              </a:tblGrid>
              <a:tr h="370840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b="1" dirty="0" smtClean="0"/>
                        <a:t>Monday</a:t>
                      </a:r>
                      <a:endParaRPr lang="en-US" sz="1400" b="1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b="1" dirty="0" smtClean="0"/>
                        <a:t>Tuesday</a:t>
                      </a:r>
                      <a:endParaRPr lang="en-US" sz="1400" b="1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b="1" dirty="0" smtClean="0"/>
                        <a:t>Wednesday</a:t>
                      </a:r>
                      <a:endParaRPr lang="en-US" sz="1400" b="1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b="1" dirty="0" smtClean="0"/>
                        <a:t>Thursday</a:t>
                      </a:r>
                      <a:endParaRPr lang="en-US" sz="1400" b="1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b="1" dirty="0" smtClean="0"/>
                        <a:t>Friday</a:t>
                      </a:r>
                      <a:endParaRPr lang="en-US" sz="1400" b="1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b="1" dirty="0" smtClean="0"/>
                        <a:t>Saturday</a:t>
                      </a:r>
                      <a:endParaRPr lang="en-US" sz="1400" b="1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b="1" dirty="0" smtClean="0"/>
                        <a:t>Sunday</a:t>
                      </a:r>
                      <a:endParaRPr lang="en-US" sz="1400" b="1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Week 1</a:t>
                      </a:r>
                      <a:endParaRPr lang="en-US" sz="1400" dirty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 smtClean="0"/>
                        <a:t>19,970</a:t>
                      </a:r>
                      <a:endParaRPr lang="en-US" sz="1400" dirty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 smtClean="0"/>
                        <a:t>17,470</a:t>
                      </a:r>
                      <a:endParaRPr lang="en-US" sz="1400" dirty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 smtClean="0"/>
                        <a:t>11,316</a:t>
                      </a:r>
                      <a:endParaRPr lang="en-US" sz="1400" dirty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 smtClean="0"/>
                        <a:t>26,192</a:t>
                      </a:r>
                      <a:endParaRPr lang="en-US" sz="1400" dirty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 smtClean="0"/>
                        <a:t>20,263</a:t>
                      </a:r>
                      <a:endParaRPr lang="en-US" sz="1400" dirty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 smtClean="0"/>
                        <a:t>8,381</a:t>
                      </a:r>
                      <a:endParaRPr lang="en-US" sz="1400" dirty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 smtClean="0"/>
                        <a:t>25,377</a:t>
                      </a:r>
                      <a:endParaRPr lang="en-US" sz="1400" dirty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Week 2</a:t>
                      </a:r>
                      <a:endParaRPr lang="en-US" sz="14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 smtClean="0"/>
                        <a:t>39,171</a:t>
                      </a:r>
                      <a:endParaRPr lang="en-US" sz="14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 smtClean="0"/>
                        <a:t>2,158</a:t>
                      </a:r>
                      <a:endParaRPr lang="en-US" sz="14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 smtClean="0"/>
                        <a:t>20,633</a:t>
                      </a:r>
                      <a:endParaRPr lang="en-US" sz="14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 smtClean="0"/>
                        <a:t>23,370</a:t>
                      </a:r>
                      <a:endParaRPr lang="en-US" sz="14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 smtClean="0"/>
                        <a:t>24,100</a:t>
                      </a:r>
                      <a:endParaRPr lang="en-US" sz="14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 smtClean="0"/>
                        <a:t>19,603</a:t>
                      </a:r>
                      <a:endParaRPr lang="en-US" sz="14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 smtClean="0"/>
                        <a:t>18,442</a:t>
                      </a:r>
                      <a:endParaRPr lang="en-US" sz="14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17623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Trade-off Between Transportation Cost and Responsiveness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4088593"/>
              </p:ext>
            </p:extLst>
          </p:nvPr>
        </p:nvGraphicFramePr>
        <p:xfrm>
          <a:off x="660400" y="1651000"/>
          <a:ext cx="7823203" cy="48463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85800"/>
                <a:gridCol w="1019629"/>
                <a:gridCol w="1019629"/>
                <a:gridCol w="1019629"/>
                <a:gridCol w="1019629"/>
                <a:gridCol w="1019629"/>
                <a:gridCol w="1019629"/>
                <a:gridCol w="1019629"/>
              </a:tblGrid>
              <a:tr h="246529">
                <a:tc>
                  <a:txBody>
                    <a:bodyPr/>
                    <a:lstStyle/>
                    <a:p>
                      <a:pPr algn="l"/>
                      <a:endParaRPr lang="en-US" sz="1200" b="1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Two-Day Response</a:t>
                      </a:r>
                      <a:endParaRPr lang="en-US" sz="1200" b="1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Three-Day Response</a:t>
                      </a:r>
                      <a:endParaRPr lang="en-US" sz="1200" b="1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Four-Day Response</a:t>
                      </a:r>
                      <a:endParaRPr lang="en-US" sz="1200" b="1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/>
                </a:tc>
              </a:tr>
              <a:tr h="246529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Day</a:t>
                      </a:r>
                      <a:endParaRPr lang="en-US" sz="1200" b="1" dirty="0"/>
                    </a:p>
                  </a:txBody>
                  <a:tcPr anchor="b"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Demand</a:t>
                      </a:r>
                      <a:endParaRPr lang="en-US" sz="1200" b="1" dirty="0"/>
                    </a:p>
                  </a:txBody>
                  <a:tcPr anchor="b"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Quantity Shipped</a:t>
                      </a:r>
                      <a:endParaRPr lang="en-US" sz="1200" b="1" dirty="0"/>
                    </a:p>
                  </a:txBody>
                  <a:tcPr anchor="b"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Cost ($)</a:t>
                      </a:r>
                      <a:endParaRPr lang="en-US" sz="1200" b="1" dirty="0"/>
                    </a:p>
                  </a:txBody>
                  <a:tcPr anchor="b"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Quantity Shipped</a:t>
                      </a:r>
                      <a:endParaRPr lang="en-US" sz="1200" b="1" dirty="0"/>
                    </a:p>
                  </a:txBody>
                  <a:tcPr anchor="b"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Cost ($)</a:t>
                      </a:r>
                      <a:endParaRPr lang="en-US" sz="1200" b="1" dirty="0"/>
                    </a:p>
                  </a:txBody>
                  <a:tcPr anchor="b"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Quantity Shipped</a:t>
                      </a:r>
                      <a:endParaRPr lang="en-US" sz="1200" b="1" dirty="0"/>
                    </a:p>
                  </a:txBody>
                  <a:tcPr anchor="b"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Cost ($)</a:t>
                      </a:r>
                      <a:endParaRPr lang="en-US" sz="1200" b="1" dirty="0"/>
                    </a:p>
                  </a:txBody>
                  <a:tcPr anchor="b"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6529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</a:t>
                      </a:r>
                      <a:endParaRPr lang="en-US" sz="1200" dirty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627063" algn="r"/>
                        </a:tabLst>
                      </a:pPr>
                      <a:r>
                        <a:rPr lang="en-US" sz="1200" dirty="0" smtClean="0"/>
                        <a:t>	19,970</a:t>
                      </a:r>
                      <a:endParaRPr lang="en-US" sz="1200" dirty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627063" algn="r"/>
                        </a:tabLst>
                      </a:pPr>
                      <a:r>
                        <a:rPr lang="en-US" sz="1200" dirty="0" smtClean="0"/>
                        <a:t>	19,970</a:t>
                      </a:r>
                      <a:endParaRPr lang="en-US" sz="1200" dirty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627063" algn="r"/>
                        </a:tabLst>
                      </a:pPr>
                      <a:r>
                        <a:rPr lang="en-US" sz="1200" dirty="0" smtClean="0"/>
                        <a:t>	299.70</a:t>
                      </a:r>
                      <a:endParaRPr lang="en-US" sz="1200" dirty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627063" algn="r"/>
                        </a:tabLst>
                      </a:pPr>
                      <a:r>
                        <a:rPr lang="en-US" sz="1200" dirty="0" smtClean="0"/>
                        <a:t>	0</a:t>
                      </a:r>
                      <a:endParaRPr lang="en-US" sz="1200" dirty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627063" algn="r"/>
                        </a:tabLst>
                      </a:pPr>
                      <a:endParaRPr lang="en-US" sz="1200" dirty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627063" algn="r"/>
                        </a:tabLst>
                      </a:pPr>
                      <a:r>
                        <a:rPr lang="en-US" sz="1200" dirty="0" smtClean="0"/>
                        <a:t>	0</a:t>
                      </a:r>
                      <a:endParaRPr lang="en-US" sz="1200" dirty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627063" algn="r"/>
                        </a:tabLst>
                      </a:pPr>
                      <a:endParaRPr lang="en-US" sz="1200" dirty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6529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2</a:t>
                      </a:r>
                      <a:endParaRPr lang="en-US" sz="12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627063" algn="r"/>
                        </a:tabLst>
                      </a:pPr>
                      <a:r>
                        <a:rPr lang="en-US" sz="1200" dirty="0" smtClean="0"/>
                        <a:t>	17,470</a:t>
                      </a:r>
                      <a:endParaRPr lang="en-US" sz="12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627063" algn="r"/>
                        </a:tabLst>
                      </a:pPr>
                      <a:r>
                        <a:rPr lang="en-US" sz="1200" dirty="0" smtClean="0"/>
                        <a:t>	17,470</a:t>
                      </a:r>
                      <a:endParaRPr lang="en-US" sz="12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627063" algn="r"/>
                        </a:tabLst>
                      </a:pPr>
                      <a:r>
                        <a:rPr lang="en-US" sz="1200" dirty="0" smtClean="0"/>
                        <a:t>	274.70</a:t>
                      </a:r>
                      <a:endParaRPr lang="en-US" sz="12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627063" algn="r"/>
                        </a:tabLst>
                      </a:pPr>
                      <a:r>
                        <a:rPr lang="en-US" sz="1200" dirty="0" smtClean="0"/>
                        <a:t>	37,440</a:t>
                      </a:r>
                      <a:endParaRPr lang="en-US" sz="12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627063" algn="r"/>
                        </a:tabLst>
                      </a:pPr>
                      <a:r>
                        <a:rPr lang="en-US" sz="1200" dirty="0" smtClean="0"/>
                        <a:t>	474.40</a:t>
                      </a:r>
                      <a:endParaRPr lang="en-US" sz="12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627063" algn="r"/>
                        </a:tabLst>
                      </a:pPr>
                      <a:r>
                        <a:rPr lang="en-US" sz="1200" dirty="0" smtClean="0"/>
                        <a:t>	0</a:t>
                      </a:r>
                      <a:endParaRPr lang="en-US" sz="12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627063" algn="r"/>
                        </a:tabLst>
                      </a:pPr>
                      <a:endParaRPr lang="en-US" sz="12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6529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3</a:t>
                      </a:r>
                      <a:endParaRPr lang="en-US" sz="12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627063" algn="r"/>
                        </a:tabLst>
                      </a:pPr>
                      <a:r>
                        <a:rPr lang="en-US" sz="1200" dirty="0" smtClean="0"/>
                        <a:t>	11,316</a:t>
                      </a:r>
                      <a:endParaRPr lang="en-US" sz="12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627063" algn="r"/>
                        </a:tabLst>
                      </a:pPr>
                      <a:r>
                        <a:rPr lang="en-US" sz="1200" dirty="0" smtClean="0"/>
                        <a:t>	11,316</a:t>
                      </a:r>
                      <a:endParaRPr lang="en-US" sz="12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627063" algn="r"/>
                        </a:tabLst>
                      </a:pPr>
                      <a:r>
                        <a:rPr lang="en-US" sz="1200" dirty="0" smtClean="0"/>
                        <a:t>	213.16</a:t>
                      </a:r>
                      <a:endParaRPr lang="en-US" sz="12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627063" algn="r"/>
                        </a:tabLst>
                      </a:pPr>
                      <a:r>
                        <a:rPr lang="en-US" sz="1200" dirty="0" smtClean="0"/>
                        <a:t>	0</a:t>
                      </a:r>
                      <a:endParaRPr lang="en-US" sz="12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627063" algn="r"/>
                        </a:tabLst>
                      </a:pPr>
                      <a:endParaRPr lang="en-US" sz="12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627063" algn="r"/>
                        </a:tabLst>
                      </a:pPr>
                      <a:r>
                        <a:rPr lang="en-US" sz="1200" dirty="0" smtClean="0"/>
                        <a:t>	48,756</a:t>
                      </a:r>
                      <a:endParaRPr lang="en-US" sz="12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627063" algn="r"/>
                        </a:tabLst>
                      </a:pPr>
                      <a:r>
                        <a:rPr lang="en-US" sz="1200" dirty="0" smtClean="0"/>
                        <a:t>	586.56</a:t>
                      </a:r>
                      <a:endParaRPr lang="en-US" sz="12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6529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4</a:t>
                      </a:r>
                      <a:endParaRPr lang="en-US" sz="12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627063" algn="r"/>
                        </a:tabLst>
                      </a:pPr>
                      <a:r>
                        <a:rPr lang="en-US" sz="1200" dirty="0" smtClean="0"/>
                        <a:t>	26,192</a:t>
                      </a:r>
                      <a:endParaRPr lang="en-US" sz="12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627063" algn="r"/>
                        </a:tabLst>
                      </a:pPr>
                      <a:r>
                        <a:rPr lang="en-US" sz="1200" dirty="0" smtClean="0"/>
                        <a:t>	26,192</a:t>
                      </a:r>
                      <a:endParaRPr lang="en-US" sz="12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627063" algn="r"/>
                        </a:tabLst>
                      </a:pPr>
                      <a:r>
                        <a:rPr lang="en-US" sz="1200" dirty="0" smtClean="0"/>
                        <a:t>	361.92</a:t>
                      </a:r>
                      <a:endParaRPr lang="en-US" sz="12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627063" algn="r"/>
                        </a:tabLst>
                      </a:pPr>
                      <a:r>
                        <a:rPr lang="en-US" sz="1200" dirty="0" smtClean="0"/>
                        <a:t>	37,508</a:t>
                      </a:r>
                      <a:endParaRPr lang="en-US" sz="12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627063" algn="r"/>
                        </a:tabLst>
                      </a:pPr>
                      <a:r>
                        <a:rPr lang="en-US" sz="1200" dirty="0" smtClean="0"/>
                        <a:t>	475.08</a:t>
                      </a:r>
                      <a:endParaRPr lang="en-US" sz="12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627063" algn="r"/>
                        </a:tabLst>
                      </a:pPr>
                      <a:r>
                        <a:rPr lang="en-US" sz="1200" dirty="0" smtClean="0"/>
                        <a:t>	0</a:t>
                      </a:r>
                      <a:endParaRPr lang="en-US" sz="12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627063" algn="r"/>
                        </a:tabLst>
                      </a:pPr>
                      <a:endParaRPr lang="en-US" sz="12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6529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5</a:t>
                      </a:r>
                      <a:endParaRPr lang="en-US" sz="12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627063" algn="r"/>
                        </a:tabLst>
                      </a:pPr>
                      <a:r>
                        <a:rPr lang="en-US" sz="1200" dirty="0" smtClean="0"/>
                        <a:t>	20,263</a:t>
                      </a:r>
                      <a:endParaRPr lang="en-US" sz="12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627063" algn="r"/>
                        </a:tabLst>
                      </a:pPr>
                      <a:r>
                        <a:rPr lang="en-US" sz="1200" dirty="0" smtClean="0"/>
                        <a:t>	20,263</a:t>
                      </a:r>
                      <a:endParaRPr lang="en-US" sz="12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627063" algn="r"/>
                        </a:tabLst>
                      </a:pPr>
                      <a:r>
                        <a:rPr lang="en-US" sz="1200" dirty="0" smtClean="0"/>
                        <a:t>	302.63</a:t>
                      </a:r>
                      <a:endParaRPr lang="en-US" sz="12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627063" algn="r"/>
                        </a:tabLst>
                      </a:pPr>
                      <a:r>
                        <a:rPr lang="en-US" sz="1200" dirty="0" smtClean="0"/>
                        <a:t>	0</a:t>
                      </a:r>
                      <a:endParaRPr lang="en-US" sz="12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627063" algn="r"/>
                        </a:tabLst>
                      </a:pPr>
                      <a:endParaRPr lang="en-US" sz="12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627063" algn="r"/>
                        </a:tabLst>
                      </a:pPr>
                      <a:r>
                        <a:rPr lang="en-US" sz="1200" dirty="0" smtClean="0"/>
                        <a:t>	0</a:t>
                      </a:r>
                      <a:endParaRPr lang="en-US" sz="12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627063" algn="r"/>
                        </a:tabLst>
                      </a:pPr>
                      <a:endParaRPr lang="en-US" sz="12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6529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6</a:t>
                      </a:r>
                      <a:endParaRPr lang="en-US" sz="12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627063" algn="r"/>
                        </a:tabLst>
                      </a:pPr>
                      <a:r>
                        <a:rPr lang="en-US" sz="1200" dirty="0" smtClean="0"/>
                        <a:t>	8,381</a:t>
                      </a:r>
                      <a:endParaRPr lang="en-US" sz="12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627063" algn="r"/>
                        </a:tabLst>
                      </a:pPr>
                      <a:r>
                        <a:rPr lang="en-US" sz="1200" dirty="0" smtClean="0"/>
                        <a:t>	8,381</a:t>
                      </a:r>
                      <a:endParaRPr lang="en-US" sz="12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627063" algn="r"/>
                        </a:tabLst>
                      </a:pPr>
                      <a:r>
                        <a:rPr lang="en-US" sz="1200" dirty="0" smtClean="0"/>
                        <a:t>	183.81</a:t>
                      </a:r>
                      <a:endParaRPr lang="en-US" sz="12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627063" algn="r"/>
                        </a:tabLst>
                      </a:pPr>
                      <a:r>
                        <a:rPr lang="en-US" sz="1200" dirty="0" smtClean="0"/>
                        <a:t>	28,644</a:t>
                      </a:r>
                      <a:endParaRPr lang="en-US" sz="12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627063" algn="r"/>
                        </a:tabLst>
                      </a:pPr>
                      <a:r>
                        <a:rPr lang="en-US" sz="1200" dirty="0" smtClean="0"/>
                        <a:t>	386.44</a:t>
                      </a:r>
                      <a:endParaRPr lang="en-US" sz="12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627063" algn="r"/>
                        </a:tabLst>
                      </a:pPr>
                      <a:r>
                        <a:rPr lang="en-US" sz="1200" dirty="0" smtClean="0"/>
                        <a:t>	54,836</a:t>
                      </a:r>
                      <a:endParaRPr lang="en-US" sz="12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627063" algn="r"/>
                        </a:tabLst>
                      </a:pPr>
                      <a:r>
                        <a:rPr lang="en-US" sz="1200" dirty="0" smtClean="0"/>
                        <a:t>	648.36</a:t>
                      </a:r>
                      <a:endParaRPr lang="en-US" sz="12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6529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7</a:t>
                      </a:r>
                      <a:endParaRPr lang="en-US" sz="12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627063" algn="r"/>
                        </a:tabLst>
                      </a:pPr>
                      <a:r>
                        <a:rPr lang="en-US" sz="1200" dirty="0" smtClean="0"/>
                        <a:t>	25,377</a:t>
                      </a:r>
                      <a:endParaRPr lang="en-US" sz="12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627063" algn="r"/>
                        </a:tabLst>
                      </a:pPr>
                      <a:r>
                        <a:rPr lang="en-US" sz="1200" dirty="0" smtClean="0"/>
                        <a:t>	25,377</a:t>
                      </a:r>
                      <a:endParaRPr lang="en-US" sz="12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627063" algn="r"/>
                        </a:tabLst>
                      </a:pPr>
                      <a:r>
                        <a:rPr lang="en-US" sz="1200" dirty="0" smtClean="0"/>
                        <a:t>	353.77</a:t>
                      </a:r>
                      <a:endParaRPr lang="en-US" sz="12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627063" algn="r"/>
                        </a:tabLst>
                      </a:pPr>
                      <a:r>
                        <a:rPr lang="en-US" sz="1200" dirty="0" smtClean="0"/>
                        <a:t>	0</a:t>
                      </a:r>
                      <a:endParaRPr lang="en-US" sz="12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627063" algn="r"/>
                        </a:tabLst>
                      </a:pPr>
                      <a:endParaRPr lang="en-US" sz="12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627063" algn="r"/>
                        </a:tabLst>
                      </a:pPr>
                      <a:r>
                        <a:rPr lang="en-US" sz="1200" dirty="0" smtClean="0"/>
                        <a:t>	0</a:t>
                      </a:r>
                      <a:endParaRPr lang="en-US" sz="12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627063" algn="r"/>
                        </a:tabLst>
                      </a:pPr>
                      <a:endParaRPr lang="en-US" sz="12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6529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8</a:t>
                      </a:r>
                      <a:endParaRPr lang="en-US" sz="12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627063" algn="r"/>
                        </a:tabLst>
                      </a:pPr>
                      <a:r>
                        <a:rPr lang="en-US" sz="1200" dirty="0" smtClean="0"/>
                        <a:t>	39,171</a:t>
                      </a:r>
                      <a:endParaRPr lang="en-US" sz="12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627063" algn="r"/>
                        </a:tabLst>
                      </a:pPr>
                      <a:r>
                        <a:rPr lang="en-US" sz="1200" dirty="0" smtClean="0"/>
                        <a:t>	39,171</a:t>
                      </a:r>
                      <a:endParaRPr lang="en-US" sz="12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627063" algn="r"/>
                        </a:tabLst>
                      </a:pPr>
                      <a:r>
                        <a:rPr lang="en-US" sz="1200" dirty="0" smtClean="0"/>
                        <a:t>	491.71</a:t>
                      </a:r>
                      <a:endParaRPr lang="en-US" sz="12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627063" algn="r"/>
                        </a:tabLst>
                      </a:pPr>
                      <a:r>
                        <a:rPr lang="en-US" sz="1200" dirty="0" smtClean="0"/>
                        <a:t>	64,548</a:t>
                      </a:r>
                      <a:endParaRPr lang="en-US" sz="12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627063" algn="r"/>
                        </a:tabLst>
                      </a:pPr>
                      <a:r>
                        <a:rPr lang="en-US" sz="1200" dirty="0" smtClean="0"/>
                        <a:t>	745.48</a:t>
                      </a:r>
                      <a:endParaRPr lang="en-US" sz="12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627063" algn="r"/>
                        </a:tabLst>
                      </a:pPr>
                      <a:r>
                        <a:rPr lang="en-US" sz="1200" dirty="0" smtClean="0"/>
                        <a:t>	0</a:t>
                      </a:r>
                      <a:endParaRPr lang="en-US" sz="12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627063" algn="r"/>
                        </a:tabLst>
                      </a:pPr>
                      <a:endParaRPr lang="en-US" sz="12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6529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9</a:t>
                      </a:r>
                      <a:endParaRPr lang="en-US" sz="12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627063" algn="r"/>
                        </a:tabLst>
                      </a:pPr>
                      <a:r>
                        <a:rPr lang="en-US" sz="1200" dirty="0" smtClean="0"/>
                        <a:t>	2,158</a:t>
                      </a:r>
                      <a:endParaRPr lang="en-US" sz="12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627063" algn="r"/>
                        </a:tabLst>
                      </a:pPr>
                      <a:r>
                        <a:rPr lang="en-US" sz="1200" dirty="0" smtClean="0"/>
                        <a:t>	2,158</a:t>
                      </a:r>
                      <a:endParaRPr lang="en-US" sz="12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627063" algn="r"/>
                        </a:tabLst>
                      </a:pPr>
                      <a:r>
                        <a:rPr lang="en-US" sz="1200" dirty="0" smtClean="0"/>
                        <a:t>	121.58</a:t>
                      </a:r>
                      <a:endParaRPr lang="en-US" sz="12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627063" algn="r"/>
                        </a:tabLst>
                      </a:pPr>
                      <a:r>
                        <a:rPr lang="en-US" sz="1200" dirty="0" smtClean="0"/>
                        <a:t>	0</a:t>
                      </a:r>
                      <a:endParaRPr lang="en-US" sz="12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627063" algn="r"/>
                        </a:tabLst>
                      </a:pPr>
                      <a:endParaRPr lang="en-US" sz="12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627063" algn="r"/>
                        </a:tabLst>
                      </a:pPr>
                      <a:r>
                        <a:rPr lang="en-US" sz="1200" dirty="0" smtClean="0"/>
                        <a:t>	66,706</a:t>
                      </a:r>
                      <a:endParaRPr lang="en-US" sz="12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627063" algn="r"/>
                        </a:tabLst>
                      </a:pPr>
                      <a:r>
                        <a:rPr lang="en-US" sz="1200" dirty="0" smtClean="0"/>
                        <a:t>	767.06</a:t>
                      </a:r>
                      <a:endParaRPr lang="en-US" sz="12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6529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10</a:t>
                      </a:r>
                      <a:endParaRPr lang="en-US" sz="12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627063" algn="r"/>
                        </a:tabLst>
                      </a:pPr>
                      <a:r>
                        <a:rPr lang="en-US" sz="1200" dirty="0" smtClean="0"/>
                        <a:t>	20,633</a:t>
                      </a:r>
                      <a:endParaRPr lang="en-US" sz="12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627063" algn="r"/>
                        </a:tabLst>
                      </a:pPr>
                      <a:r>
                        <a:rPr lang="en-US" sz="1200" dirty="0" smtClean="0"/>
                        <a:t>	20,633</a:t>
                      </a:r>
                      <a:endParaRPr lang="en-US" sz="12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627063" algn="r"/>
                        </a:tabLst>
                      </a:pPr>
                      <a:r>
                        <a:rPr lang="en-US" sz="1200" dirty="0" smtClean="0"/>
                        <a:t>	306.33</a:t>
                      </a:r>
                      <a:endParaRPr lang="en-US" sz="12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627063" algn="r"/>
                        </a:tabLst>
                      </a:pPr>
                      <a:r>
                        <a:rPr lang="en-US" sz="1200" dirty="0" smtClean="0"/>
                        <a:t>	22,791</a:t>
                      </a:r>
                      <a:endParaRPr lang="en-US" sz="12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627063" algn="r"/>
                        </a:tabLst>
                      </a:pPr>
                      <a:r>
                        <a:rPr lang="en-US" sz="1200" dirty="0" smtClean="0"/>
                        <a:t>	327.91</a:t>
                      </a:r>
                      <a:endParaRPr lang="en-US" sz="12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627063" algn="r"/>
                        </a:tabLst>
                      </a:pPr>
                      <a:r>
                        <a:rPr lang="en-US" sz="1200" dirty="0" smtClean="0"/>
                        <a:t>	0</a:t>
                      </a:r>
                      <a:endParaRPr lang="en-US" sz="12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627063" algn="r"/>
                        </a:tabLst>
                      </a:pPr>
                      <a:endParaRPr lang="en-US" sz="12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6529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11</a:t>
                      </a:r>
                      <a:endParaRPr lang="en-US" sz="12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627063" algn="r"/>
                        </a:tabLst>
                      </a:pPr>
                      <a:r>
                        <a:rPr lang="en-US" sz="1200" dirty="0" smtClean="0"/>
                        <a:t>	23,370</a:t>
                      </a:r>
                      <a:endParaRPr lang="en-US" sz="12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627063" algn="r"/>
                        </a:tabLst>
                      </a:pPr>
                      <a:r>
                        <a:rPr lang="en-US" sz="1200" dirty="0" smtClean="0"/>
                        <a:t>	23,370</a:t>
                      </a:r>
                      <a:endParaRPr lang="en-US" sz="12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627063" algn="r"/>
                        </a:tabLst>
                      </a:pPr>
                      <a:r>
                        <a:rPr lang="en-US" sz="1200" dirty="0" smtClean="0"/>
                        <a:t>	333.70</a:t>
                      </a:r>
                      <a:endParaRPr lang="en-US" sz="12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627063" algn="r"/>
                        </a:tabLst>
                      </a:pPr>
                      <a:r>
                        <a:rPr lang="en-US" sz="1200" dirty="0" smtClean="0"/>
                        <a:t>	0</a:t>
                      </a:r>
                      <a:endParaRPr lang="en-US" sz="12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627063" algn="r"/>
                        </a:tabLst>
                      </a:pPr>
                      <a:endParaRPr lang="en-US" sz="12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627063" algn="r"/>
                        </a:tabLst>
                      </a:pPr>
                      <a:r>
                        <a:rPr lang="en-US" sz="1200" dirty="0" smtClean="0"/>
                        <a:t>	0</a:t>
                      </a:r>
                      <a:endParaRPr lang="en-US" sz="12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627063" algn="r"/>
                        </a:tabLst>
                      </a:pPr>
                      <a:endParaRPr lang="en-US" sz="12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6529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12</a:t>
                      </a:r>
                      <a:endParaRPr lang="en-US" sz="12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627063" algn="r"/>
                        </a:tabLst>
                      </a:pPr>
                      <a:r>
                        <a:rPr lang="en-US" sz="1200" dirty="0" smtClean="0"/>
                        <a:t>	24,100</a:t>
                      </a:r>
                      <a:endParaRPr lang="en-US" sz="12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627063" algn="r"/>
                        </a:tabLst>
                      </a:pPr>
                      <a:r>
                        <a:rPr lang="en-US" sz="1200" dirty="0" smtClean="0"/>
                        <a:t>	24,100</a:t>
                      </a:r>
                      <a:endParaRPr lang="en-US" sz="12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627063" algn="r"/>
                        </a:tabLst>
                      </a:pPr>
                      <a:r>
                        <a:rPr lang="en-US" sz="1200" dirty="0" smtClean="0"/>
                        <a:t>	341.00</a:t>
                      </a:r>
                      <a:endParaRPr lang="en-US" sz="12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627063" algn="r"/>
                        </a:tabLst>
                      </a:pPr>
                      <a:r>
                        <a:rPr lang="en-US" sz="1200" dirty="0" smtClean="0"/>
                        <a:t>	47,70</a:t>
                      </a:r>
                      <a:endParaRPr lang="en-US" sz="12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627063" algn="r"/>
                        </a:tabLst>
                      </a:pPr>
                      <a:r>
                        <a:rPr lang="en-US" sz="1200" dirty="0" smtClean="0"/>
                        <a:t>	574.70</a:t>
                      </a:r>
                      <a:endParaRPr lang="en-US" sz="12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627063" algn="r"/>
                        </a:tabLst>
                      </a:pPr>
                      <a:r>
                        <a:rPr lang="en-US" sz="1200" dirty="0" smtClean="0"/>
                        <a:t>	68,103</a:t>
                      </a:r>
                      <a:endParaRPr lang="en-US" sz="12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627063" algn="r"/>
                        </a:tabLst>
                      </a:pPr>
                      <a:r>
                        <a:rPr lang="en-US" sz="1200" dirty="0" smtClean="0"/>
                        <a:t>	781.03</a:t>
                      </a:r>
                      <a:endParaRPr lang="en-US" sz="12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6529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13</a:t>
                      </a:r>
                      <a:endParaRPr lang="en-US" sz="12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627063" algn="r"/>
                        </a:tabLst>
                      </a:pPr>
                      <a:r>
                        <a:rPr lang="en-US" sz="1200" dirty="0" smtClean="0"/>
                        <a:t>	19,603</a:t>
                      </a:r>
                      <a:endParaRPr lang="en-US" sz="12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627063" algn="r"/>
                        </a:tabLst>
                      </a:pPr>
                      <a:r>
                        <a:rPr lang="en-US" sz="1200" dirty="0" smtClean="0"/>
                        <a:t>	19,603</a:t>
                      </a:r>
                      <a:endParaRPr lang="en-US" sz="12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627063" algn="r"/>
                        </a:tabLst>
                      </a:pPr>
                      <a:r>
                        <a:rPr lang="en-US" sz="1200" dirty="0" smtClean="0"/>
                        <a:t>	296.03</a:t>
                      </a:r>
                      <a:endParaRPr lang="en-US" sz="12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627063" algn="r"/>
                        </a:tabLst>
                      </a:pPr>
                      <a:r>
                        <a:rPr lang="en-US" sz="1200" dirty="0" smtClean="0"/>
                        <a:t>	0</a:t>
                      </a:r>
                      <a:endParaRPr lang="en-US" sz="12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627063" algn="r"/>
                        </a:tabLst>
                      </a:pPr>
                      <a:endParaRPr lang="en-US" sz="12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627063" algn="r"/>
                        </a:tabLst>
                      </a:pPr>
                      <a:r>
                        <a:rPr lang="en-US" sz="1200" dirty="0" smtClean="0"/>
                        <a:t>	0</a:t>
                      </a:r>
                      <a:endParaRPr lang="en-US" sz="12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627063" algn="r"/>
                        </a:tabLst>
                      </a:pPr>
                      <a:endParaRPr lang="en-US" sz="12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6529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14</a:t>
                      </a:r>
                      <a:endParaRPr lang="en-US" sz="12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627063" algn="r"/>
                        </a:tabLst>
                      </a:pPr>
                      <a:r>
                        <a:rPr lang="en-US" sz="1200" dirty="0" smtClean="0"/>
                        <a:t>	18,442</a:t>
                      </a:r>
                      <a:endParaRPr lang="en-US" sz="12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627063" algn="r"/>
                        </a:tabLst>
                      </a:pPr>
                      <a:r>
                        <a:rPr lang="en-US" sz="1200" dirty="0" smtClean="0"/>
                        <a:t>	18,442</a:t>
                      </a:r>
                      <a:endParaRPr lang="en-US" sz="12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627063" algn="r"/>
                        </a:tabLst>
                      </a:pPr>
                      <a:r>
                        <a:rPr lang="en-US" sz="1200" dirty="0" smtClean="0"/>
                        <a:t>	284.42</a:t>
                      </a:r>
                      <a:endParaRPr lang="en-US" sz="12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627063" algn="r"/>
                        </a:tabLst>
                      </a:pPr>
                      <a:r>
                        <a:rPr lang="en-US" sz="1200" dirty="0" smtClean="0"/>
                        <a:t>	38,045</a:t>
                      </a:r>
                      <a:endParaRPr lang="en-US" sz="12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627063" algn="r"/>
                        </a:tabLst>
                      </a:pPr>
                      <a:r>
                        <a:rPr lang="en-US" sz="1200" dirty="0" smtClean="0"/>
                        <a:t>	480.45</a:t>
                      </a:r>
                      <a:endParaRPr lang="en-US" sz="12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627063" algn="r"/>
                        </a:tabLst>
                      </a:pPr>
                      <a:r>
                        <a:rPr lang="en-US" sz="1200" dirty="0" smtClean="0"/>
                        <a:t>	38,045</a:t>
                      </a:r>
                      <a:endParaRPr lang="en-US" sz="12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627063" algn="r"/>
                        </a:tabLst>
                      </a:pPr>
                      <a:r>
                        <a:rPr lang="en-US" sz="1200" dirty="0" smtClean="0"/>
                        <a:t>	480.45</a:t>
                      </a:r>
                      <a:endParaRPr lang="en-US" sz="12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6529"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627063" algn="r"/>
                        </a:tabLst>
                      </a:pPr>
                      <a:endParaRPr lang="en-US" sz="12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627063" algn="r"/>
                        </a:tabLst>
                      </a:pPr>
                      <a:r>
                        <a:rPr lang="en-US" sz="1200" dirty="0" smtClean="0"/>
                        <a:t>	$4,164.46</a:t>
                      </a:r>
                      <a:endParaRPr lang="en-US" sz="12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627063" algn="r"/>
                        </a:tabLst>
                      </a:pPr>
                      <a:endParaRPr lang="en-US" sz="12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627063" algn="r"/>
                        </a:tabLst>
                      </a:pPr>
                      <a:r>
                        <a:rPr lang="en-US" sz="1200" dirty="0" smtClean="0"/>
                        <a:t>	$3,464.46</a:t>
                      </a:r>
                      <a:endParaRPr lang="en-US" sz="12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627063" algn="r"/>
                        </a:tabLst>
                      </a:pPr>
                      <a:endParaRPr lang="en-US" sz="12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627063" algn="r"/>
                        </a:tabLst>
                      </a:pPr>
                      <a:r>
                        <a:rPr lang="en-US" sz="1200" dirty="0" smtClean="0"/>
                        <a:t>	$3,264.46</a:t>
                      </a:r>
                      <a:endParaRPr lang="en-US" sz="12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53840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Key Point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Temporal aggregation of demand results in a reduction of transportation costs because it entails larger shipments and reduces the variation in shipment sizes from one shipment to the next. </a:t>
            </a: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does, however, hurt customer response time. </a:t>
            </a: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marginal benefit of temporal aggregation declines as the time window over which aggregation takes place increases. </a:t>
            </a:r>
          </a:p>
          <a:p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552165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Tailored Transportation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use of different transportation networks and modes based on customer and product characteristics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Factors affecting tailoring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Customer density and distance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Customer size</a:t>
            </a:r>
          </a:p>
          <a:p>
            <a:pPr lvl="2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Transportation cost based on total route distance</a:t>
            </a:r>
          </a:p>
          <a:p>
            <a:pPr lvl="2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Delivery cost based on number of deliveries 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Product demand and value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453200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Tailored Transportation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5472609"/>
              </p:ext>
            </p:extLst>
          </p:nvPr>
        </p:nvGraphicFramePr>
        <p:xfrm>
          <a:off x="711200" y="2108200"/>
          <a:ext cx="7620001" cy="23164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27200"/>
                <a:gridCol w="1964267"/>
                <a:gridCol w="1964267"/>
                <a:gridCol w="1964267"/>
              </a:tblGrid>
              <a:tr h="370840">
                <a:tc>
                  <a:txBody>
                    <a:bodyPr/>
                    <a:lstStyle/>
                    <a:p>
                      <a:endParaRPr lang="en-US" sz="1600" b="1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Short Distance</a:t>
                      </a: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Medium Distance</a:t>
                      </a: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Long Distance</a:t>
                      </a: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High density</a:t>
                      </a:r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Private fleet with milk runs</a:t>
                      </a:r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Cross-dock with </a:t>
                      </a:r>
                      <a:br>
                        <a:rPr lang="en-US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milk runs</a:t>
                      </a:r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Cross-dock with </a:t>
                      </a:r>
                      <a:br>
                        <a:rPr lang="en-US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milk runs</a:t>
                      </a:r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Medium density</a:t>
                      </a:r>
                      <a:endParaRPr lang="en-US" sz="1600" dirty="0" smtClean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Third-party milk runs</a:t>
                      </a:r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LTL carrier</a:t>
                      </a:r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LTL or package carrier</a:t>
                      </a:r>
                      <a:endParaRPr lang="en-US" sz="1600" dirty="0" smtClean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Low density</a:t>
                      </a:r>
                      <a:endParaRPr lang="en-US" sz="16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Third-party milk runs or LTL carrier</a:t>
                      </a:r>
                      <a:endParaRPr lang="en-US" sz="1600" dirty="0" smtClean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LTL or package carrier</a:t>
                      </a:r>
                      <a:endParaRPr lang="en-US" sz="1600" dirty="0" smtClean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Package carrier</a:t>
                      </a:r>
                      <a:endParaRPr lang="en-US" sz="1600" dirty="0" smtClean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50241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Tailored Transportation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1813505"/>
              </p:ext>
            </p:extLst>
          </p:nvPr>
        </p:nvGraphicFramePr>
        <p:xfrm>
          <a:off x="711201" y="2082800"/>
          <a:ext cx="7620001" cy="32359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01799"/>
                <a:gridCol w="2959101"/>
                <a:gridCol w="2959101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Product Type</a:t>
                      </a: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High Value</a:t>
                      </a: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Low Value</a:t>
                      </a: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High demand</a:t>
                      </a:r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Disaggregate cycle inventory. Aggregate safety inventory. Inexpensive mode of transportation for replenishing cycle inventory and fast mode when using safety inventory.</a:t>
                      </a:r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Disaggregate all inventories and use inexpensive mode of transportation for replenishment.</a:t>
                      </a:r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Low demand</a:t>
                      </a:r>
                      <a:endParaRPr lang="en-US" sz="1600" dirty="0" smtClean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Aggregate all inventories. If needed, use fast mode of transportation for filling customer orders.</a:t>
                      </a:r>
                      <a:endParaRPr lang="en-US" sz="1600" dirty="0" smtClean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Aggregate only safety inventory. Use inexpensive mode of transportation for replenishing cycle inventory.</a:t>
                      </a:r>
                      <a:endParaRPr lang="en-US" sz="1600" dirty="0" smtClean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25241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Key Point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z="2400" dirty="0"/>
              <a:t>Tailoring transportation based on customer density and distance, customer size, or product demand and value allows a supply chain to achieve appropriate responsiveness and low cost.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911096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Role of IT in Transportation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complexity of transportation decisions demands use of IT systems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software can assist in: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Identification of optimal routes by minimizing costs subject to delivery constraints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Optimal fleet utilization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GPS applications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278876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Making Transportation</a:t>
            </a:r>
            <a:br>
              <a:rPr lang="en-US" b="1" dirty="0">
                <a:solidFill>
                  <a:srgbClr val="FF0000"/>
                </a:solidFill>
              </a:rPr>
            </a:br>
            <a:r>
              <a:rPr lang="en-US" b="1" dirty="0">
                <a:solidFill>
                  <a:srgbClr val="FF0000"/>
                </a:solidFill>
              </a:rPr>
              <a:t>Decisions in Practice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514350" indent="-514350">
              <a:buSzPct val="100000"/>
              <a:buFont typeface="+mj-lt"/>
              <a:buAutoNum type="arabicPeriod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Align transportation strategy with competitive strategy</a:t>
            </a:r>
          </a:p>
          <a:p>
            <a:pPr marL="514350" indent="-514350">
              <a:buSzPct val="100000"/>
              <a:buFont typeface="+mj-lt"/>
              <a:buAutoNum type="arabicPeriod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Consider both in-house and outsourced transportation</a:t>
            </a:r>
          </a:p>
          <a:p>
            <a:pPr marL="514350" indent="-514350">
              <a:buSzPct val="100000"/>
              <a:buFont typeface="+mj-lt"/>
              <a:buAutoNum type="arabicPeriod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 technology to improve transportation performance</a:t>
            </a:r>
          </a:p>
          <a:p>
            <a:pPr marL="514350" indent="-514350">
              <a:buSzPct val="100000"/>
              <a:buFont typeface="+mj-lt"/>
              <a:buAutoNum type="arabicPeriod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Design flexibility into the transportation network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434247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Multi-facility location problem</a:t>
            </a:r>
            <a:endParaRPr lang="en-US" altLang="en-US" b="1" smtClean="0">
              <a:solidFill>
                <a:srgbClr val="0000FF"/>
              </a:solidFill>
              <a:latin typeface="Comic Sans MS" panose="030F0702030302020204" pitchFamily="66" charset="0"/>
            </a:endParaRP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682752" y="1371600"/>
            <a:ext cx="7772400" cy="5181600"/>
          </a:xfrm>
        </p:spPr>
        <p:txBody>
          <a:bodyPr/>
          <a:lstStyle/>
          <a:p>
            <a:pPr algn="just" eaLnBrk="1" hangingPunct="1">
              <a:lnSpc>
                <a:spcPct val="150000"/>
              </a:lnSpc>
            </a:pPr>
            <a:r>
              <a:rPr lang="en-US" altLang="en-US" sz="1800" b="1" dirty="0" smtClean="0"/>
              <a:t>Locating distribution centers for nation-wide distribution</a:t>
            </a:r>
            <a:r>
              <a:rPr lang="en-US" altLang="en-US" sz="1800" dirty="0" smtClean="0"/>
              <a:t> of products is one typical example belonging to this category </a:t>
            </a:r>
          </a:p>
          <a:p>
            <a:pPr algn="just" eaLnBrk="1" hangingPunct="1">
              <a:lnSpc>
                <a:spcPct val="150000"/>
              </a:lnSpc>
            </a:pPr>
            <a:r>
              <a:rPr lang="en-US" altLang="en-US" sz="1800" dirty="0" smtClean="0"/>
              <a:t>Decisions variables in a </a:t>
            </a:r>
            <a:r>
              <a:rPr lang="en-US" altLang="en-US" sz="1800" b="1" dirty="0" smtClean="0"/>
              <a:t>multiple location – multiple candidate</a:t>
            </a:r>
            <a:r>
              <a:rPr lang="en-US" altLang="en-US" sz="1800" dirty="0" smtClean="0"/>
              <a:t> problem</a:t>
            </a:r>
          </a:p>
          <a:p>
            <a:pPr lvl="1" algn="just" eaLnBrk="1" hangingPunct="1">
              <a:lnSpc>
                <a:spcPct val="150000"/>
              </a:lnSpc>
            </a:pPr>
            <a:r>
              <a:rPr lang="en-US" altLang="en-US" dirty="0" smtClean="0"/>
              <a:t>Identifying k out of n candidates for locating facilities</a:t>
            </a:r>
          </a:p>
          <a:p>
            <a:pPr lvl="1" algn="just" eaLnBrk="1" hangingPunct="1">
              <a:lnSpc>
                <a:spcPct val="150000"/>
              </a:lnSpc>
            </a:pPr>
            <a:r>
              <a:rPr lang="en-US" altLang="en-US" dirty="0" smtClean="0"/>
              <a:t>Which of the demand points will be served by each of these locations and to what extent </a:t>
            </a:r>
          </a:p>
          <a:p>
            <a:pPr algn="just" eaLnBrk="1" hangingPunct="1">
              <a:lnSpc>
                <a:spcPct val="150000"/>
              </a:lnSpc>
            </a:pPr>
            <a:r>
              <a:rPr lang="en-US" altLang="en-US" sz="1800" dirty="0" smtClean="0"/>
              <a:t>The problem is one of managing network flows of satisfying a set demand points using a combination of supply points</a:t>
            </a:r>
          </a:p>
        </p:txBody>
      </p:sp>
    </p:spTree>
    <p:extLst>
      <p:ext uri="{BB962C8B-B14F-4D97-AF65-F5344CB8AC3E}">
        <p14:creationId xmlns:p14="http://schemas.microsoft.com/office/powerpoint/2010/main" val="3797190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55563"/>
            <a:ext cx="7848600" cy="706437"/>
          </a:xfrm>
        </p:spPr>
        <p:txBody>
          <a:bodyPr/>
          <a:lstStyle/>
          <a:p>
            <a:pPr eaLnBrk="1" hangingPunct="1"/>
            <a:r>
              <a:rPr lang="en-US" altLang="en-US" smtClean="0"/>
              <a:t>Multiple facilities location problem</a:t>
            </a:r>
            <a:endParaRPr lang="en-US" altLang="en-US" sz="3200" b="1" smtClean="0">
              <a:solidFill>
                <a:srgbClr val="0000FF"/>
              </a:solidFill>
              <a:latin typeface="Comic Sans MS" panose="030F0702030302020204" pitchFamily="66" charset="0"/>
            </a:endParaRPr>
          </a:p>
        </p:txBody>
      </p:sp>
      <p:pic>
        <p:nvPicPr>
          <p:cNvPr id="25603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100" y="2438400"/>
            <a:ext cx="7226300" cy="2454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4" name="Text Box 7"/>
          <p:cNvSpPr txBox="1">
            <a:spLocks noChangeArrowheads="1"/>
          </p:cNvSpPr>
          <p:nvPr/>
        </p:nvSpPr>
        <p:spPr bwMode="auto">
          <a:xfrm>
            <a:off x="7289800" y="3505200"/>
            <a:ext cx="1016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400" b="1">
                <a:solidFill>
                  <a:schemeClr val="hlink"/>
                </a:solidFill>
                <a:latin typeface="Verdana" panose="020B0604030504040204" pitchFamily="34" charset="0"/>
              </a:rPr>
              <a:t>Problem</a:t>
            </a:r>
          </a:p>
        </p:txBody>
      </p:sp>
      <p:sp>
        <p:nvSpPr>
          <p:cNvPr id="25605" name="Line 10"/>
          <p:cNvSpPr>
            <a:spLocks noChangeShapeType="1"/>
          </p:cNvSpPr>
          <p:nvPr/>
        </p:nvSpPr>
        <p:spPr bwMode="auto">
          <a:xfrm flipH="1">
            <a:off x="6781800" y="3657600"/>
            <a:ext cx="4572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09239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b="1" smtClean="0"/>
              <a:t>Multiple facilities location problem</a:t>
            </a:r>
          </a:p>
        </p:txBody>
      </p:sp>
      <p:pic>
        <p:nvPicPr>
          <p:cNvPr id="26627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981200"/>
            <a:ext cx="7226300" cy="2454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8" name="TextBox 3"/>
          <p:cNvSpPr txBox="1">
            <a:spLocks noChangeArrowheads="1"/>
          </p:cNvSpPr>
          <p:nvPr/>
        </p:nvSpPr>
        <p:spPr bwMode="auto">
          <a:xfrm>
            <a:off x="2438400" y="4265613"/>
            <a:ext cx="403860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/>
              <a:t>  10               20            10             10          10  </a:t>
            </a:r>
          </a:p>
        </p:txBody>
      </p:sp>
      <p:sp>
        <p:nvSpPr>
          <p:cNvPr id="26629" name="TextBox 5"/>
          <p:cNvSpPr txBox="1">
            <a:spLocks noChangeArrowheads="1"/>
          </p:cNvSpPr>
          <p:nvPr/>
        </p:nvSpPr>
        <p:spPr bwMode="auto">
          <a:xfrm>
            <a:off x="7196138" y="2057400"/>
            <a:ext cx="390525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/>
              <a:t>10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/>
              <a:t>10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/>
              <a:t>10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/>
              <a:t>20</a:t>
            </a:r>
          </a:p>
        </p:txBody>
      </p:sp>
      <p:sp>
        <p:nvSpPr>
          <p:cNvPr id="26630" name="TextBox 6"/>
          <p:cNvSpPr txBox="1">
            <a:spLocks noChangeArrowheads="1"/>
          </p:cNvSpPr>
          <p:nvPr/>
        </p:nvSpPr>
        <p:spPr bwMode="auto">
          <a:xfrm>
            <a:off x="2514600" y="3735388"/>
            <a:ext cx="9906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 b="1">
                <a:solidFill>
                  <a:srgbClr val="FF0000"/>
                </a:solidFill>
                <a:latin typeface="Verdana" panose="020B0604030504040204" pitchFamily="34" charset="0"/>
              </a:rPr>
              <a:t>1100</a:t>
            </a:r>
          </a:p>
        </p:txBody>
      </p:sp>
    </p:spTree>
    <p:extLst>
      <p:ext uri="{BB962C8B-B14F-4D97-AF65-F5344CB8AC3E}">
        <p14:creationId xmlns:p14="http://schemas.microsoft.com/office/powerpoint/2010/main" val="251698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b="1" smtClean="0"/>
              <a:t>Multiple facilities location problem</a:t>
            </a:r>
            <a:endParaRPr lang="en-US" altLang="en-US" smtClean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381000" y="1676400"/>
          <a:ext cx="8077202" cy="4038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1"/>
                <a:gridCol w="1088571"/>
                <a:gridCol w="1153886"/>
                <a:gridCol w="1153886"/>
                <a:gridCol w="1153886"/>
                <a:gridCol w="1153886"/>
                <a:gridCol w="1153886"/>
              </a:tblGrid>
              <a:tr h="673100"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Market 1 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Market 2 </a:t>
                      </a:r>
                    </a:p>
                    <a:p>
                      <a:pPr algn="ctr"/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Market 3 </a:t>
                      </a:r>
                    </a:p>
                    <a:p>
                      <a:pPr algn="ctr"/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Market 4 </a:t>
                      </a:r>
                    </a:p>
                    <a:p>
                      <a:pPr algn="ctr"/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Market 5 </a:t>
                      </a:r>
                    </a:p>
                    <a:p>
                      <a:pPr algn="ctr"/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Supply </a:t>
                      </a:r>
                      <a:endParaRPr lang="en-US" sz="16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673100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Warehouse A</a:t>
                      </a:r>
                      <a:endParaRPr 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DBC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2900</a:t>
                      </a:r>
                      <a:endParaRPr lang="en-US" sz="16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6731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Warehouse B</a:t>
                      </a:r>
                    </a:p>
                    <a:p>
                      <a:pPr algn="ctr"/>
                      <a:endParaRPr 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DBC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125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2300</a:t>
                      </a:r>
                      <a:endParaRPr lang="en-US" sz="16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6731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Warehouse C</a:t>
                      </a:r>
                    </a:p>
                    <a:p>
                      <a:pPr algn="ctr"/>
                      <a:endParaRPr 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DBC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3700</a:t>
                      </a:r>
                      <a:endParaRPr lang="en-US" sz="16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6731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Warehouse D</a:t>
                      </a:r>
                    </a:p>
                    <a:p>
                      <a:pPr algn="ctr"/>
                      <a:endParaRPr 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16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</a:tr>
              <a:tr h="6731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Demand</a:t>
                      </a:r>
                      <a:endParaRPr lang="en-US" sz="16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900</a:t>
                      </a:r>
                      <a:endParaRPr lang="en-US" sz="16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1500</a:t>
                      </a:r>
                      <a:endParaRPr lang="en-US" sz="16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1200</a:t>
                      </a:r>
                      <a:endParaRPr lang="en-US" sz="16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2800</a:t>
                      </a:r>
                      <a:endParaRPr lang="en-US" sz="16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2500</a:t>
                      </a:r>
                      <a:endParaRPr lang="en-US" sz="16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  <p:sp>
        <p:nvSpPr>
          <p:cNvPr id="27709" name="TextBox 8"/>
          <p:cNvSpPr txBox="1">
            <a:spLocks noChangeArrowheads="1"/>
          </p:cNvSpPr>
          <p:nvPr/>
        </p:nvSpPr>
        <p:spPr bwMode="auto">
          <a:xfrm>
            <a:off x="1447800" y="5867400"/>
            <a:ext cx="54864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/>
              <a:t>         45                50                     10                   10                  10  </a:t>
            </a:r>
          </a:p>
        </p:txBody>
      </p:sp>
      <p:sp>
        <p:nvSpPr>
          <p:cNvPr id="27710" name="TextBox 9"/>
          <p:cNvSpPr txBox="1">
            <a:spLocks noChangeArrowheads="1"/>
          </p:cNvSpPr>
          <p:nvPr/>
        </p:nvSpPr>
        <p:spPr bwMode="auto">
          <a:xfrm>
            <a:off x="8534400" y="2278063"/>
            <a:ext cx="390525" cy="2554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/>
              <a:t>10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/>
              <a:t>10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/>
              <a:t>10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/>
              <a:t>0</a:t>
            </a:r>
          </a:p>
        </p:txBody>
      </p:sp>
      <p:sp>
        <p:nvSpPr>
          <p:cNvPr id="27711" name="TextBox 6"/>
          <p:cNvSpPr txBox="1">
            <a:spLocks noChangeArrowheads="1"/>
          </p:cNvSpPr>
          <p:nvPr/>
        </p:nvSpPr>
        <p:spPr bwMode="auto">
          <a:xfrm>
            <a:off x="1676400" y="4716463"/>
            <a:ext cx="9906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 b="1">
                <a:solidFill>
                  <a:srgbClr val="FF0000"/>
                </a:solidFill>
                <a:latin typeface="Verdana" panose="020B0604030504040204" pitchFamily="34" charset="0"/>
              </a:rPr>
              <a:t>1100</a:t>
            </a:r>
          </a:p>
        </p:txBody>
      </p:sp>
    </p:spTree>
    <p:extLst>
      <p:ext uri="{BB962C8B-B14F-4D97-AF65-F5344CB8AC3E}">
        <p14:creationId xmlns:p14="http://schemas.microsoft.com/office/powerpoint/2010/main" val="513985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b="1" smtClean="0"/>
              <a:t>Multiple facilities location problem</a:t>
            </a:r>
            <a:endParaRPr lang="en-US" altLang="en-US" smtClean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381000" y="1676400"/>
          <a:ext cx="8077202" cy="4038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1"/>
                <a:gridCol w="1088571"/>
                <a:gridCol w="1153886"/>
                <a:gridCol w="1153886"/>
                <a:gridCol w="1153886"/>
                <a:gridCol w="1153886"/>
                <a:gridCol w="1153886"/>
              </a:tblGrid>
              <a:tr h="673100"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Market 1 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Market 2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Market 3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Market 4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Market 5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Supply </a:t>
                      </a:r>
                      <a:endParaRPr lang="en-US" sz="16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673100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Warehouse A</a:t>
                      </a:r>
                      <a:endParaRPr 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DBC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2900</a:t>
                      </a:r>
                      <a:endParaRPr lang="en-US" sz="16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6731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Warehouse B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DBC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125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2300</a:t>
                      </a:r>
                      <a:endParaRPr lang="en-US" sz="16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6731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Warehouse C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DBC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2200</a:t>
                      </a:r>
                      <a:endParaRPr lang="en-US" sz="16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6731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Warehouse 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16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</a:tr>
              <a:tr h="6731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Demand</a:t>
                      </a:r>
                      <a:endParaRPr lang="en-US" sz="16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900</a:t>
                      </a:r>
                      <a:endParaRPr lang="en-US" sz="16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16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1200</a:t>
                      </a:r>
                      <a:endParaRPr lang="en-US" sz="16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2800</a:t>
                      </a:r>
                      <a:endParaRPr lang="en-US" sz="16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2500</a:t>
                      </a:r>
                      <a:endParaRPr lang="en-US" sz="16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  <p:sp>
        <p:nvSpPr>
          <p:cNvPr id="28733" name="TextBox 8"/>
          <p:cNvSpPr txBox="1">
            <a:spLocks noChangeArrowheads="1"/>
          </p:cNvSpPr>
          <p:nvPr/>
        </p:nvSpPr>
        <p:spPr bwMode="auto">
          <a:xfrm>
            <a:off x="1447800" y="5867400"/>
            <a:ext cx="54864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/>
              <a:t>         45                 50                     10                   10                  10  </a:t>
            </a:r>
          </a:p>
        </p:txBody>
      </p:sp>
      <p:sp>
        <p:nvSpPr>
          <p:cNvPr id="28734" name="TextBox 9"/>
          <p:cNvSpPr txBox="1">
            <a:spLocks noChangeArrowheads="1"/>
          </p:cNvSpPr>
          <p:nvPr/>
        </p:nvSpPr>
        <p:spPr bwMode="auto">
          <a:xfrm>
            <a:off x="8534400" y="2278063"/>
            <a:ext cx="390525" cy="2554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/>
              <a:t>10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/>
              <a:t>10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/>
              <a:t>10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/>
              <a:t>0</a:t>
            </a:r>
          </a:p>
        </p:txBody>
      </p:sp>
      <p:sp>
        <p:nvSpPr>
          <p:cNvPr id="28735" name="TextBox 6"/>
          <p:cNvSpPr txBox="1">
            <a:spLocks noChangeArrowheads="1"/>
          </p:cNvSpPr>
          <p:nvPr/>
        </p:nvSpPr>
        <p:spPr bwMode="auto">
          <a:xfrm>
            <a:off x="1676400" y="4716463"/>
            <a:ext cx="9906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 b="1">
                <a:solidFill>
                  <a:srgbClr val="FF0000"/>
                </a:solidFill>
                <a:latin typeface="Verdana" panose="020B0604030504040204" pitchFamily="34" charset="0"/>
              </a:rPr>
              <a:t>1100</a:t>
            </a:r>
          </a:p>
        </p:txBody>
      </p:sp>
      <p:sp>
        <p:nvSpPr>
          <p:cNvPr id="28736" name="TextBox 8"/>
          <p:cNvSpPr txBox="1">
            <a:spLocks noChangeArrowheads="1"/>
          </p:cNvSpPr>
          <p:nvPr/>
        </p:nvSpPr>
        <p:spPr bwMode="auto">
          <a:xfrm>
            <a:off x="2743200" y="3962400"/>
            <a:ext cx="9906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 b="1">
                <a:solidFill>
                  <a:srgbClr val="FF0000"/>
                </a:solidFill>
                <a:latin typeface="Verdana" panose="020B0604030504040204" pitchFamily="34" charset="0"/>
              </a:rPr>
              <a:t>1500</a:t>
            </a:r>
          </a:p>
        </p:txBody>
      </p:sp>
    </p:spTree>
    <p:extLst>
      <p:ext uri="{BB962C8B-B14F-4D97-AF65-F5344CB8AC3E}">
        <p14:creationId xmlns:p14="http://schemas.microsoft.com/office/powerpoint/2010/main" val="2797038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b="1" smtClean="0"/>
              <a:t>Multiple facilities location problem</a:t>
            </a:r>
            <a:endParaRPr lang="en-US" altLang="en-US" smtClean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381000" y="1676400"/>
          <a:ext cx="8077202" cy="4038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1"/>
                <a:gridCol w="1088571"/>
                <a:gridCol w="1153886"/>
                <a:gridCol w="1153886"/>
                <a:gridCol w="1153886"/>
                <a:gridCol w="1153886"/>
                <a:gridCol w="1153886"/>
              </a:tblGrid>
              <a:tr h="673100"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Market 1 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Market 2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Market 3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Market 4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Market 5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Supply </a:t>
                      </a:r>
                      <a:endParaRPr lang="en-US" sz="16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673100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Warehouse A</a:t>
                      </a:r>
                      <a:endParaRPr 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DBC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2900</a:t>
                      </a:r>
                      <a:endParaRPr lang="en-US" sz="16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6731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Warehouse B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DBC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125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2300</a:t>
                      </a:r>
                      <a:endParaRPr lang="en-US" sz="16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6731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Warehouse C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DBC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2200</a:t>
                      </a:r>
                      <a:endParaRPr lang="en-US" sz="16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6731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Warehouse 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16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</a:tr>
              <a:tr h="6731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Demand</a:t>
                      </a:r>
                      <a:endParaRPr lang="en-US" sz="16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900</a:t>
                      </a:r>
                      <a:endParaRPr lang="en-US" sz="16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16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1200</a:t>
                      </a:r>
                      <a:endParaRPr lang="en-US" sz="16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2800</a:t>
                      </a:r>
                      <a:endParaRPr lang="en-US" sz="16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2500</a:t>
                      </a:r>
                      <a:endParaRPr lang="en-US" sz="16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  <p:sp>
        <p:nvSpPr>
          <p:cNvPr id="29757" name="TextBox 8"/>
          <p:cNvSpPr txBox="1">
            <a:spLocks noChangeArrowheads="1"/>
          </p:cNvSpPr>
          <p:nvPr/>
        </p:nvSpPr>
        <p:spPr bwMode="auto">
          <a:xfrm>
            <a:off x="1447800" y="5867400"/>
            <a:ext cx="54864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/>
              <a:t>         45                 0                     10                   10                  10  </a:t>
            </a:r>
          </a:p>
        </p:txBody>
      </p:sp>
      <p:sp>
        <p:nvSpPr>
          <p:cNvPr id="29758" name="TextBox 9"/>
          <p:cNvSpPr txBox="1">
            <a:spLocks noChangeArrowheads="1"/>
          </p:cNvSpPr>
          <p:nvPr/>
        </p:nvSpPr>
        <p:spPr bwMode="auto">
          <a:xfrm>
            <a:off x="8534400" y="2278063"/>
            <a:ext cx="390525" cy="2554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/>
              <a:t>10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/>
              <a:t>10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/>
              <a:t>10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/>
              <a:t>0</a:t>
            </a:r>
          </a:p>
        </p:txBody>
      </p:sp>
      <p:sp>
        <p:nvSpPr>
          <p:cNvPr id="29759" name="TextBox 6"/>
          <p:cNvSpPr txBox="1">
            <a:spLocks noChangeArrowheads="1"/>
          </p:cNvSpPr>
          <p:nvPr/>
        </p:nvSpPr>
        <p:spPr bwMode="auto">
          <a:xfrm>
            <a:off x="1676400" y="4716463"/>
            <a:ext cx="9906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 b="1">
                <a:solidFill>
                  <a:srgbClr val="FF0000"/>
                </a:solidFill>
                <a:latin typeface="Verdana" panose="020B0604030504040204" pitchFamily="34" charset="0"/>
              </a:rPr>
              <a:t>1100</a:t>
            </a:r>
          </a:p>
        </p:txBody>
      </p:sp>
      <p:sp>
        <p:nvSpPr>
          <p:cNvPr id="29760" name="TextBox 8"/>
          <p:cNvSpPr txBox="1">
            <a:spLocks noChangeArrowheads="1"/>
          </p:cNvSpPr>
          <p:nvPr/>
        </p:nvSpPr>
        <p:spPr bwMode="auto">
          <a:xfrm>
            <a:off x="2743200" y="3962400"/>
            <a:ext cx="9906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 b="1">
                <a:solidFill>
                  <a:srgbClr val="FF0000"/>
                </a:solidFill>
                <a:latin typeface="Verdana" panose="020B0604030504040204" pitchFamily="34" charset="0"/>
              </a:rPr>
              <a:t>1500</a:t>
            </a:r>
          </a:p>
        </p:txBody>
      </p:sp>
    </p:spTree>
    <p:extLst>
      <p:ext uri="{BB962C8B-B14F-4D97-AF65-F5344CB8AC3E}">
        <p14:creationId xmlns:p14="http://schemas.microsoft.com/office/powerpoint/2010/main" val="1305773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b="1" smtClean="0"/>
              <a:t>Multiple facilities location problem</a:t>
            </a:r>
            <a:endParaRPr lang="en-US" altLang="en-US" smtClean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381000" y="1676400"/>
          <a:ext cx="8077202" cy="4038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1"/>
                <a:gridCol w="1088571"/>
                <a:gridCol w="1153886"/>
                <a:gridCol w="1153886"/>
                <a:gridCol w="1153886"/>
                <a:gridCol w="1153886"/>
                <a:gridCol w="1153886"/>
              </a:tblGrid>
              <a:tr h="673100"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Market 1 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Market 2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Market 3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Market 4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Market 5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Supply </a:t>
                      </a:r>
                      <a:endParaRPr lang="en-US" sz="16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673100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Warehouse A</a:t>
                      </a:r>
                      <a:endParaRPr 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DBC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2900</a:t>
                      </a:r>
                      <a:endParaRPr lang="en-US" sz="16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6731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Warehouse B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DBC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125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1400</a:t>
                      </a:r>
                      <a:endParaRPr lang="en-US" sz="16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6731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Warehouse C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DBC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2200</a:t>
                      </a:r>
                      <a:endParaRPr lang="en-US" sz="16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6731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Warehouse 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16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</a:tr>
              <a:tr h="6731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Demand</a:t>
                      </a:r>
                      <a:endParaRPr lang="en-US" sz="16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900</a:t>
                      </a:r>
                      <a:endParaRPr lang="en-US" sz="16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16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1200</a:t>
                      </a:r>
                      <a:endParaRPr lang="en-US" sz="16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2800</a:t>
                      </a:r>
                      <a:endParaRPr lang="en-US" sz="16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2500</a:t>
                      </a:r>
                      <a:endParaRPr lang="en-US" sz="16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  <p:sp>
        <p:nvSpPr>
          <p:cNvPr id="30781" name="TextBox 8"/>
          <p:cNvSpPr txBox="1">
            <a:spLocks noChangeArrowheads="1"/>
          </p:cNvSpPr>
          <p:nvPr/>
        </p:nvSpPr>
        <p:spPr bwMode="auto">
          <a:xfrm>
            <a:off x="1447800" y="5867400"/>
            <a:ext cx="54864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/>
              <a:t>         0                 0                     10                   10                  10  </a:t>
            </a:r>
          </a:p>
        </p:txBody>
      </p:sp>
      <p:sp>
        <p:nvSpPr>
          <p:cNvPr id="30782" name="TextBox 9"/>
          <p:cNvSpPr txBox="1">
            <a:spLocks noChangeArrowheads="1"/>
          </p:cNvSpPr>
          <p:nvPr/>
        </p:nvSpPr>
        <p:spPr bwMode="auto">
          <a:xfrm>
            <a:off x="8534400" y="2278063"/>
            <a:ext cx="390525" cy="2554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/>
              <a:t>10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/>
              <a:t>10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/>
              <a:t>10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/>
              <a:t>0</a:t>
            </a:r>
          </a:p>
        </p:txBody>
      </p:sp>
      <p:sp>
        <p:nvSpPr>
          <p:cNvPr id="30783" name="TextBox 6"/>
          <p:cNvSpPr txBox="1">
            <a:spLocks noChangeArrowheads="1"/>
          </p:cNvSpPr>
          <p:nvPr/>
        </p:nvSpPr>
        <p:spPr bwMode="auto">
          <a:xfrm>
            <a:off x="1676400" y="4716463"/>
            <a:ext cx="9906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 b="1">
                <a:solidFill>
                  <a:srgbClr val="FF0000"/>
                </a:solidFill>
                <a:latin typeface="Verdana" panose="020B0604030504040204" pitchFamily="34" charset="0"/>
              </a:rPr>
              <a:t>1100</a:t>
            </a:r>
          </a:p>
        </p:txBody>
      </p:sp>
      <p:sp>
        <p:nvSpPr>
          <p:cNvPr id="30784" name="TextBox 8"/>
          <p:cNvSpPr txBox="1">
            <a:spLocks noChangeArrowheads="1"/>
          </p:cNvSpPr>
          <p:nvPr/>
        </p:nvSpPr>
        <p:spPr bwMode="auto">
          <a:xfrm>
            <a:off x="2743200" y="3962400"/>
            <a:ext cx="9906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 b="1">
                <a:solidFill>
                  <a:srgbClr val="FF0000"/>
                </a:solidFill>
                <a:latin typeface="Verdana" panose="020B0604030504040204" pitchFamily="34" charset="0"/>
              </a:rPr>
              <a:t>1500</a:t>
            </a:r>
          </a:p>
        </p:txBody>
      </p:sp>
      <p:sp>
        <p:nvSpPr>
          <p:cNvPr id="30785" name="TextBox 9"/>
          <p:cNvSpPr txBox="1">
            <a:spLocks noChangeArrowheads="1"/>
          </p:cNvSpPr>
          <p:nvPr/>
        </p:nvSpPr>
        <p:spPr bwMode="auto">
          <a:xfrm>
            <a:off x="1676400" y="3279775"/>
            <a:ext cx="9906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 b="1">
                <a:solidFill>
                  <a:srgbClr val="FF0000"/>
                </a:solidFill>
                <a:latin typeface="Verdana" panose="020B0604030504040204" pitchFamily="34" charset="0"/>
              </a:rPr>
              <a:t>900</a:t>
            </a:r>
          </a:p>
        </p:txBody>
      </p:sp>
    </p:spTree>
    <p:extLst>
      <p:ext uri="{BB962C8B-B14F-4D97-AF65-F5344CB8AC3E}">
        <p14:creationId xmlns:p14="http://schemas.microsoft.com/office/powerpoint/2010/main" val="312563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b="1" smtClean="0"/>
              <a:t>Multiple facilities location problem</a:t>
            </a:r>
            <a:endParaRPr lang="en-US" altLang="en-US" smtClean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381000" y="1676400"/>
          <a:ext cx="8077202" cy="4038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1"/>
                <a:gridCol w="1088571"/>
                <a:gridCol w="1153886"/>
                <a:gridCol w="1153886"/>
                <a:gridCol w="1153886"/>
                <a:gridCol w="1153886"/>
                <a:gridCol w="1153886"/>
              </a:tblGrid>
              <a:tr h="673100"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Market 1 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Market 2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Market 3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Market 4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Market 5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Supply </a:t>
                      </a:r>
                      <a:endParaRPr lang="en-US" sz="16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673100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Warehouse A</a:t>
                      </a:r>
                      <a:endParaRPr 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DBC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2900</a:t>
                      </a:r>
                      <a:endParaRPr lang="en-US" sz="16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6731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Warehouse B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DBC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125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</a:t>
                      </a:r>
                      <a:endParaRPr lang="en-US" sz="16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6731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Warehouse C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DBC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2200</a:t>
                      </a:r>
                      <a:endParaRPr lang="en-US" sz="16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6731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Warehouse 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16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</a:tr>
              <a:tr h="6731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Demand</a:t>
                      </a:r>
                      <a:endParaRPr lang="en-US" sz="16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16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16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16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2800</a:t>
                      </a:r>
                      <a:endParaRPr lang="en-US" sz="16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2500</a:t>
                      </a:r>
                      <a:endParaRPr lang="en-US" sz="16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  <p:sp>
        <p:nvSpPr>
          <p:cNvPr id="31805" name="TextBox 8"/>
          <p:cNvSpPr txBox="1">
            <a:spLocks noChangeArrowheads="1"/>
          </p:cNvSpPr>
          <p:nvPr/>
        </p:nvSpPr>
        <p:spPr bwMode="auto">
          <a:xfrm>
            <a:off x="1447800" y="5867400"/>
            <a:ext cx="54864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/>
              <a:t>         0                 0                     0                    10                  10  </a:t>
            </a:r>
          </a:p>
        </p:txBody>
      </p:sp>
      <p:sp>
        <p:nvSpPr>
          <p:cNvPr id="31806" name="TextBox 9"/>
          <p:cNvSpPr txBox="1">
            <a:spLocks noChangeArrowheads="1"/>
          </p:cNvSpPr>
          <p:nvPr/>
        </p:nvSpPr>
        <p:spPr bwMode="auto">
          <a:xfrm>
            <a:off x="8534400" y="2278063"/>
            <a:ext cx="390525" cy="2554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/>
              <a:t>10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/>
              <a:t>75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/>
              <a:t>10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/>
              <a:t>0</a:t>
            </a:r>
          </a:p>
        </p:txBody>
      </p:sp>
      <p:sp>
        <p:nvSpPr>
          <p:cNvPr id="31807" name="TextBox 6"/>
          <p:cNvSpPr txBox="1">
            <a:spLocks noChangeArrowheads="1"/>
          </p:cNvSpPr>
          <p:nvPr/>
        </p:nvSpPr>
        <p:spPr bwMode="auto">
          <a:xfrm>
            <a:off x="1676400" y="4716463"/>
            <a:ext cx="9906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 b="1">
                <a:solidFill>
                  <a:srgbClr val="FF0000"/>
                </a:solidFill>
                <a:latin typeface="Verdana" panose="020B0604030504040204" pitchFamily="34" charset="0"/>
              </a:rPr>
              <a:t>1100</a:t>
            </a:r>
          </a:p>
        </p:txBody>
      </p:sp>
      <p:sp>
        <p:nvSpPr>
          <p:cNvPr id="31808" name="TextBox 8"/>
          <p:cNvSpPr txBox="1">
            <a:spLocks noChangeArrowheads="1"/>
          </p:cNvSpPr>
          <p:nvPr/>
        </p:nvSpPr>
        <p:spPr bwMode="auto">
          <a:xfrm>
            <a:off x="2743200" y="3962400"/>
            <a:ext cx="9906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 b="1">
                <a:solidFill>
                  <a:srgbClr val="FF0000"/>
                </a:solidFill>
                <a:latin typeface="Verdana" panose="020B0604030504040204" pitchFamily="34" charset="0"/>
              </a:rPr>
              <a:t>1500</a:t>
            </a:r>
          </a:p>
        </p:txBody>
      </p:sp>
      <p:sp>
        <p:nvSpPr>
          <p:cNvPr id="31809" name="TextBox 9"/>
          <p:cNvSpPr txBox="1">
            <a:spLocks noChangeArrowheads="1"/>
          </p:cNvSpPr>
          <p:nvPr/>
        </p:nvSpPr>
        <p:spPr bwMode="auto">
          <a:xfrm>
            <a:off x="1676400" y="3279775"/>
            <a:ext cx="9906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 b="1">
                <a:solidFill>
                  <a:srgbClr val="FF0000"/>
                </a:solidFill>
                <a:latin typeface="Verdana" panose="020B0604030504040204" pitchFamily="34" charset="0"/>
              </a:rPr>
              <a:t>900</a:t>
            </a:r>
          </a:p>
        </p:txBody>
      </p:sp>
      <p:sp>
        <p:nvSpPr>
          <p:cNvPr id="31810" name="TextBox 10"/>
          <p:cNvSpPr txBox="1">
            <a:spLocks noChangeArrowheads="1"/>
          </p:cNvSpPr>
          <p:nvPr/>
        </p:nvSpPr>
        <p:spPr bwMode="auto">
          <a:xfrm>
            <a:off x="3924300" y="3279775"/>
            <a:ext cx="9906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 b="1">
                <a:solidFill>
                  <a:srgbClr val="FF0000"/>
                </a:solidFill>
                <a:latin typeface="Verdana" panose="020B0604030504040204" pitchFamily="34" charset="0"/>
              </a:rPr>
              <a:t>1200</a:t>
            </a:r>
          </a:p>
        </p:txBody>
      </p:sp>
    </p:spTree>
    <p:extLst>
      <p:ext uri="{BB962C8B-B14F-4D97-AF65-F5344CB8AC3E}">
        <p14:creationId xmlns:p14="http://schemas.microsoft.com/office/powerpoint/2010/main" val="2446543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b="1" smtClean="0"/>
              <a:t>Multiple facilities location problem</a:t>
            </a:r>
            <a:endParaRPr lang="en-US" altLang="en-US" smtClean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381000" y="1676400"/>
          <a:ext cx="8077202" cy="4038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1"/>
                <a:gridCol w="1088571"/>
                <a:gridCol w="1153886"/>
                <a:gridCol w="1153886"/>
                <a:gridCol w="1153886"/>
                <a:gridCol w="1153886"/>
                <a:gridCol w="1153886"/>
              </a:tblGrid>
              <a:tr h="673100"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Market 1 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Market 2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Market 3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Market 4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Market 5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Supply </a:t>
                      </a:r>
                      <a:endParaRPr lang="en-US" sz="16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673100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Warehouse A</a:t>
                      </a:r>
                      <a:endParaRPr 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DBC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2900</a:t>
                      </a:r>
                      <a:endParaRPr lang="en-US" sz="16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6731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Warehouse B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DBC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125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</a:t>
                      </a:r>
                      <a:endParaRPr lang="en-US" sz="16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6731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Warehouse C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DBC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2200</a:t>
                      </a:r>
                      <a:endParaRPr lang="en-US" sz="16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6731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Warehouse 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16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</a:tr>
              <a:tr h="6731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Demand</a:t>
                      </a:r>
                      <a:endParaRPr lang="en-US" sz="16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16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16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16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2800</a:t>
                      </a:r>
                      <a:endParaRPr lang="en-US" sz="16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2500</a:t>
                      </a:r>
                      <a:endParaRPr lang="en-US" sz="16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  <p:sp>
        <p:nvSpPr>
          <p:cNvPr id="32829" name="TextBox 8"/>
          <p:cNvSpPr txBox="1">
            <a:spLocks noChangeArrowheads="1"/>
          </p:cNvSpPr>
          <p:nvPr/>
        </p:nvSpPr>
        <p:spPr bwMode="auto">
          <a:xfrm>
            <a:off x="1447800" y="5867400"/>
            <a:ext cx="54864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/>
              <a:t>         0                 0                     10                   10                  10  </a:t>
            </a:r>
          </a:p>
        </p:txBody>
      </p:sp>
      <p:sp>
        <p:nvSpPr>
          <p:cNvPr id="32830" name="TextBox 9"/>
          <p:cNvSpPr txBox="1">
            <a:spLocks noChangeArrowheads="1"/>
          </p:cNvSpPr>
          <p:nvPr/>
        </p:nvSpPr>
        <p:spPr bwMode="auto">
          <a:xfrm>
            <a:off x="8534400" y="2278063"/>
            <a:ext cx="390525" cy="2554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/>
              <a:t>10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/>
              <a:t>10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/>
              <a:t>10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/>
              <a:t>0</a:t>
            </a:r>
          </a:p>
        </p:txBody>
      </p:sp>
      <p:sp>
        <p:nvSpPr>
          <p:cNvPr id="32831" name="TextBox 6"/>
          <p:cNvSpPr txBox="1">
            <a:spLocks noChangeArrowheads="1"/>
          </p:cNvSpPr>
          <p:nvPr/>
        </p:nvSpPr>
        <p:spPr bwMode="auto">
          <a:xfrm>
            <a:off x="1676400" y="4716463"/>
            <a:ext cx="9906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 b="1">
                <a:solidFill>
                  <a:srgbClr val="FF0000"/>
                </a:solidFill>
                <a:latin typeface="Verdana" panose="020B0604030504040204" pitchFamily="34" charset="0"/>
              </a:rPr>
              <a:t>1100</a:t>
            </a:r>
          </a:p>
        </p:txBody>
      </p:sp>
      <p:sp>
        <p:nvSpPr>
          <p:cNvPr id="32832" name="TextBox 8"/>
          <p:cNvSpPr txBox="1">
            <a:spLocks noChangeArrowheads="1"/>
          </p:cNvSpPr>
          <p:nvPr/>
        </p:nvSpPr>
        <p:spPr bwMode="auto">
          <a:xfrm>
            <a:off x="2743200" y="3962400"/>
            <a:ext cx="9906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 b="1">
                <a:solidFill>
                  <a:srgbClr val="FF0000"/>
                </a:solidFill>
                <a:latin typeface="Verdana" panose="020B0604030504040204" pitchFamily="34" charset="0"/>
              </a:rPr>
              <a:t>1500</a:t>
            </a:r>
          </a:p>
        </p:txBody>
      </p:sp>
      <p:sp>
        <p:nvSpPr>
          <p:cNvPr id="32833" name="TextBox 9"/>
          <p:cNvSpPr txBox="1">
            <a:spLocks noChangeArrowheads="1"/>
          </p:cNvSpPr>
          <p:nvPr/>
        </p:nvSpPr>
        <p:spPr bwMode="auto">
          <a:xfrm>
            <a:off x="1676400" y="3279775"/>
            <a:ext cx="9906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 b="1">
                <a:solidFill>
                  <a:srgbClr val="FF0000"/>
                </a:solidFill>
                <a:latin typeface="Verdana" panose="020B0604030504040204" pitchFamily="34" charset="0"/>
              </a:rPr>
              <a:t>900</a:t>
            </a:r>
          </a:p>
        </p:txBody>
      </p:sp>
      <p:sp>
        <p:nvSpPr>
          <p:cNvPr id="32834" name="TextBox 10"/>
          <p:cNvSpPr txBox="1">
            <a:spLocks noChangeArrowheads="1"/>
          </p:cNvSpPr>
          <p:nvPr/>
        </p:nvSpPr>
        <p:spPr bwMode="auto">
          <a:xfrm>
            <a:off x="3924300" y="3279775"/>
            <a:ext cx="9906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 b="1">
                <a:solidFill>
                  <a:srgbClr val="FF0000"/>
                </a:solidFill>
                <a:latin typeface="Verdana" panose="020B0604030504040204" pitchFamily="34" charset="0"/>
              </a:rPr>
              <a:t>1200</a:t>
            </a:r>
          </a:p>
        </p:txBody>
      </p:sp>
    </p:spTree>
    <p:extLst>
      <p:ext uri="{BB962C8B-B14F-4D97-AF65-F5344CB8AC3E}">
        <p14:creationId xmlns:p14="http://schemas.microsoft.com/office/powerpoint/2010/main" val="905323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b="1" smtClean="0"/>
              <a:t>Multiple facilities location problem</a:t>
            </a:r>
            <a:endParaRPr lang="en-US" altLang="en-US" smtClean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381000" y="1676400"/>
          <a:ext cx="8077202" cy="4038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1"/>
                <a:gridCol w="1088571"/>
                <a:gridCol w="1153886"/>
                <a:gridCol w="1153886"/>
                <a:gridCol w="1153886"/>
                <a:gridCol w="1153886"/>
                <a:gridCol w="1153886"/>
              </a:tblGrid>
              <a:tr h="673100"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Market 1 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Market 2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Market 3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Market 4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Market 5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Supply </a:t>
                      </a:r>
                      <a:endParaRPr lang="en-US" sz="16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673100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Warehouse A</a:t>
                      </a:r>
                      <a:endParaRPr 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DBC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2900</a:t>
                      </a:r>
                      <a:endParaRPr lang="en-US" sz="16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6731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Warehouse B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125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16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</a:tr>
              <a:tr h="6731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Warehouse C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DBC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2200</a:t>
                      </a:r>
                      <a:endParaRPr lang="en-US" sz="16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6731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Warehouse 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16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</a:tr>
              <a:tr h="6731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Demand</a:t>
                      </a:r>
                      <a:endParaRPr lang="en-US" sz="16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16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16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16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2800</a:t>
                      </a:r>
                      <a:endParaRPr lang="en-US" sz="16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2300</a:t>
                      </a:r>
                      <a:endParaRPr lang="en-US" sz="16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  <p:sp>
        <p:nvSpPr>
          <p:cNvPr id="33853" name="TextBox 8"/>
          <p:cNvSpPr txBox="1">
            <a:spLocks noChangeArrowheads="1"/>
          </p:cNvSpPr>
          <p:nvPr/>
        </p:nvSpPr>
        <p:spPr bwMode="auto">
          <a:xfrm>
            <a:off x="1447800" y="5867400"/>
            <a:ext cx="54864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/>
              <a:t>         0                 0                     0                      10                  10  </a:t>
            </a:r>
          </a:p>
        </p:txBody>
      </p:sp>
      <p:sp>
        <p:nvSpPr>
          <p:cNvPr id="33854" name="TextBox 9"/>
          <p:cNvSpPr txBox="1">
            <a:spLocks noChangeArrowheads="1"/>
          </p:cNvSpPr>
          <p:nvPr/>
        </p:nvSpPr>
        <p:spPr bwMode="auto">
          <a:xfrm>
            <a:off x="8534400" y="2278063"/>
            <a:ext cx="390525" cy="2554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/>
              <a:t>10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/>
              <a:t>0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/>
              <a:t>10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/>
              <a:t>0</a:t>
            </a:r>
          </a:p>
        </p:txBody>
      </p:sp>
      <p:sp>
        <p:nvSpPr>
          <p:cNvPr id="33855" name="TextBox 6"/>
          <p:cNvSpPr txBox="1">
            <a:spLocks noChangeArrowheads="1"/>
          </p:cNvSpPr>
          <p:nvPr/>
        </p:nvSpPr>
        <p:spPr bwMode="auto">
          <a:xfrm>
            <a:off x="1676400" y="4716463"/>
            <a:ext cx="9906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 b="1">
                <a:solidFill>
                  <a:srgbClr val="FF0000"/>
                </a:solidFill>
                <a:latin typeface="Verdana" panose="020B0604030504040204" pitchFamily="34" charset="0"/>
              </a:rPr>
              <a:t>1100</a:t>
            </a:r>
          </a:p>
        </p:txBody>
      </p:sp>
      <p:sp>
        <p:nvSpPr>
          <p:cNvPr id="33856" name="TextBox 8"/>
          <p:cNvSpPr txBox="1">
            <a:spLocks noChangeArrowheads="1"/>
          </p:cNvSpPr>
          <p:nvPr/>
        </p:nvSpPr>
        <p:spPr bwMode="auto">
          <a:xfrm>
            <a:off x="2743200" y="3962400"/>
            <a:ext cx="9906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 b="1">
                <a:solidFill>
                  <a:srgbClr val="FF0000"/>
                </a:solidFill>
                <a:latin typeface="Verdana" panose="020B0604030504040204" pitchFamily="34" charset="0"/>
              </a:rPr>
              <a:t>1500</a:t>
            </a:r>
          </a:p>
        </p:txBody>
      </p:sp>
      <p:sp>
        <p:nvSpPr>
          <p:cNvPr id="33857" name="TextBox 9"/>
          <p:cNvSpPr txBox="1">
            <a:spLocks noChangeArrowheads="1"/>
          </p:cNvSpPr>
          <p:nvPr/>
        </p:nvSpPr>
        <p:spPr bwMode="auto">
          <a:xfrm>
            <a:off x="1676400" y="3279775"/>
            <a:ext cx="9906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 b="1">
                <a:solidFill>
                  <a:srgbClr val="FF0000"/>
                </a:solidFill>
                <a:latin typeface="Verdana" panose="020B0604030504040204" pitchFamily="34" charset="0"/>
              </a:rPr>
              <a:t>900</a:t>
            </a:r>
          </a:p>
        </p:txBody>
      </p:sp>
      <p:sp>
        <p:nvSpPr>
          <p:cNvPr id="33858" name="TextBox 10"/>
          <p:cNvSpPr txBox="1">
            <a:spLocks noChangeArrowheads="1"/>
          </p:cNvSpPr>
          <p:nvPr/>
        </p:nvSpPr>
        <p:spPr bwMode="auto">
          <a:xfrm>
            <a:off x="3924300" y="3279775"/>
            <a:ext cx="9906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 b="1">
                <a:solidFill>
                  <a:srgbClr val="FF0000"/>
                </a:solidFill>
                <a:latin typeface="Verdana" panose="020B0604030504040204" pitchFamily="34" charset="0"/>
              </a:rPr>
              <a:t>1200</a:t>
            </a:r>
          </a:p>
        </p:txBody>
      </p:sp>
      <p:sp>
        <p:nvSpPr>
          <p:cNvPr id="33859" name="TextBox 11"/>
          <p:cNvSpPr txBox="1">
            <a:spLocks noChangeArrowheads="1"/>
          </p:cNvSpPr>
          <p:nvPr/>
        </p:nvSpPr>
        <p:spPr bwMode="auto">
          <a:xfrm>
            <a:off x="6199188" y="3279775"/>
            <a:ext cx="9906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 b="1">
                <a:solidFill>
                  <a:srgbClr val="FF0000"/>
                </a:solidFill>
                <a:latin typeface="Verdana" panose="020B0604030504040204" pitchFamily="34" charset="0"/>
              </a:rPr>
              <a:t>200</a:t>
            </a:r>
          </a:p>
        </p:txBody>
      </p:sp>
    </p:spTree>
    <p:extLst>
      <p:ext uri="{BB962C8B-B14F-4D97-AF65-F5344CB8AC3E}">
        <p14:creationId xmlns:p14="http://schemas.microsoft.com/office/powerpoint/2010/main" val="1772384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b="1" smtClean="0"/>
              <a:t>Multiple facilities location problem</a:t>
            </a:r>
            <a:endParaRPr lang="en-US" altLang="en-US" smtClean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381000" y="1676400"/>
          <a:ext cx="8077202" cy="4038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1"/>
                <a:gridCol w="1088571"/>
                <a:gridCol w="1153886"/>
                <a:gridCol w="1153886"/>
                <a:gridCol w="1153886"/>
                <a:gridCol w="1153886"/>
                <a:gridCol w="1153886"/>
              </a:tblGrid>
              <a:tr h="673100"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Market 1 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Market 2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Market 3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Market 4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Market 5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Supply </a:t>
                      </a:r>
                      <a:endParaRPr lang="en-US" sz="16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673100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Warehouse A</a:t>
                      </a:r>
                      <a:endParaRPr 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DBC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2900</a:t>
                      </a:r>
                      <a:endParaRPr lang="en-US" sz="16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6731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Warehouse B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125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16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</a:tr>
              <a:tr h="6731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Warehouse C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DBC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16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6731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Warehouse 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16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</a:tr>
              <a:tr h="6731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Demand</a:t>
                      </a:r>
                      <a:endParaRPr lang="en-US" sz="16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16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16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16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2800</a:t>
                      </a:r>
                      <a:endParaRPr lang="en-US" sz="16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en-US" sz="16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  <p:sp>
        <p:nvSpPr>
          <p:cNvPr id="34877" name="TextBox 8"/>
          <p:cNvSpPr txBox="1">
            <a:spLocks noChangeArrowheads="1"/>
          </p:cNvSpPr>
          <p:nvPr/>
        </p:nvSpPr>
        <p:spPr bwMode="auto">
          <a:xfrm>
            <a:off x="1447800" y="5867400"/>
            <a:ext cx="54864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/>
              <a:t>         0                 0                     0                      10                  10  </a:t>
            </a:r>
          </a:p>
        </p:txBody>
      </p:sp>
      <p:sp>
        <p:nvSpPr>
          <p:cNvPr id="34878" name="TextBox 9"/>
          <p:cNvSpPr txBox="1">
            <a:spLocks noChangeArrowheads="1"/>
          </p:cNvSpPr>
          <p:nvPr/>
        </p:nvSpPr>
        <p:spPr bwMode="auto">
          <a:xfrm>
            <a:off x="8534400" y="2278063"/>
            <a:ext cx="390525" cy="2554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/>
              <a:t>10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/>
              <a:t>0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/>
              <a:t>10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/>
              <a:t>0</a:t>
            </a:r>
          </a:p>
        </p:txBody>
      </p:sp>
      <p:sp>
        <p:nvSpPr>
          <p:cNvPr id="34879" name="TextBox 6"/>
          <p:cNvSpPr txBox="1">
            <a:spLocks noChangeArrowheads="1"/>
          </p:cNvSpPr>
          <p:nvPr/>
        </p:nvSpPr>
        <p:spPr bwMode="auto">
          <a:xfrm>
            <a:off x="1676400" y="4716463"/>
            <a:ext cx="9906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 b="1">
                <a:solidFill>
                  <a:srgbClr val="FF0000"/>
                </a:solidFill>
                <a:latin typeface="Verdana" panose="020B0604030504040204" pitchFamily="34" charset="0"/>
              </a:rPr>
              <a:t>1100</a:t>
            </a:r>
          </a:p>
        </p:txBody>
      </p:sp>
      <p:sp>
        <p:nvSpPr>
          <p:cNvPr id="34880" name="TextBox 8"/>
          <p:cNvSpPr txBox="1">
            <a:spLocks noChangeArrowheads="1"/>
          </p:cNvSpPr>
          <p:nvPr/>
        </p:nvSpPr>
        <p:spPr bwMode="auto">
          <a:xfrm>
            <a:off x="2743200" y="3962400"/>
            <a:ext cx="9906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 b="1">
                <a:solidFill>
                  <a:srgbClr val="FF0000"/>
                </a:solidFill>
                <a:latin typeface="Verdana" panose="020B0604030504040204" pitchFamily="34" charset="0"/>
              </a:rPr>
              <a:t>1500</a:t>
            </a:r>
          </a:p>
        </p:txBody>
      </p:sp>
      <p:sp>
        <p:nvSpPr>
          <p:cNvPr id="34881" name="TextBox 9"/>
          <p:cNvSpPr txBox="1">
            <a:spLocks noChangeArrowheads="1"/>
          </p:cNvSpPr>
          <p:nvPr/>
        </p:nvSpPr>
        <p:spPr bwMode="auto">
          <a:xfrm>
            <a:off x="1676400" y="3279775"/>
            <a:ext cx="9906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 b="1">
                <a:solidFill>
                  <a:srgbClr val="FF0000"/>
                </a:solidFill>
                <a:latin typeface="Verdana" panose="020B0604030504040204" pitchFamily="34" charset="0"/>
              </a:rPr>
              <a:t>900</a:t>
            </a:r>
          </a:p>
        </p:txBody>
      </p:sp>
      <p:sp>
        <p:nvSpPr>
          <p:cNvPr id="34882" name="TextBox 10"/>
          <p:cNvSpPr txBox="1">
            <a:spLocks noChangeArrowheads="1"/>
          </p:cNvSpPr>
          <p:nvPr/>
        </p:nvSpPr>
        <p:spPr bwMode="auto">
          <a:xfrm>
            <a:off x="3924300" y="3279775"/>
            <a:ext cx="9906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 b="1">
                <a:solidFill>
                  <a:srgbClr val="FF0000"/>
                </a:solidFill>
                <a:latin typeface="Verdana" panose="020B0604030504040204" pitchFamily="34" charset="0"/>
              </a:rPr>
              <a:t>1200</a:t>
            </a:r>
          </a:p>
        </p:txBody>
      </p:sp>
      <p:sp>
        <p:nvSpPr>
          <p:cNvPr id="34883" name="TextBox 11"/>
          <p:cNvSpPr txBox="1">
            <a:spLocks noChangeArrowheads="1"/>
          </p:cNvSpPr>
          <p:nvPr/>
        </p:nvSpPr>
        <p:spPr bwMode="auto">
          <a:xfrm>
            <a:off x="6199188" y="3279775"/>
            <a:ext cx="9906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 b="1">
                <a:solidFill>
                  <a:srgbClr val="FF0000"/>
                </a:solidFill>
                <a:latin typeface="Verdana" panose="020B0604030504040204" pitchFamily="34" charset="0"/>
              </a:rPr>
              <a:t>200</a:t>
            </a:r>
          </a:p>
        </p:txBody>
      </p:sp>
      <p:sp>
        <p:nvSpPr>
          <p:cNvPr id="34884" name="TextBox 12"/>
          <p:cNvSpPr txBox="1">
            <a:spLocks noChangeArrowheads="1"/>
          </p:cNvSpPr>
          <p:nvPr/>
        </p:nvSpPr>
        <p:spPr bwMode="auto">
          <a:xfrm>
            <a:off x="6199188" y="3962400"/>
            <a:ext cx="9906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 b="1">
                <a:solidFill>
                  <a:srgbClr val="FF0000"/>
                </a:solidFill>
                <a:latin typeface="Verdana" panose="020B0604030504040204" pitchFamily="34" charset="0"/>
              </a:rPr>
              <a:t>2200</a:t>
            </a:r>
          </a:p>
        </p:txBody>
      </p:sp>
    </p:spTree>
    <p:extLst>
      <p:ext uri="{BB962C8B-B14F-4D97-AF65-F5344CB8AC3E}">
        <p14:creationId xmlns:p14="http://schemas.microsoft.com/office/powerpoint/2010/main" val="4026869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b="1" smtClean="0"/>
              <a:t>Multiple facilities location problem</a:t>
            </a:r>
            <a:endParaRPr lang="en-US" altLang="en-US" smtClean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381000" y="1676400"/>
          <a:ext cx="8077202" cy="4038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1"/>
                <a:gridCol w="1088571"/>
                <a:gridCol w="1153886"/>
                <a:gridCol w="1153886"/>
                <a:gridCol w="1153886"/>
                <a:gridCol w="1153886"/>
                <a:gridCol w="1153886"/>
              </a:tblGrid>
              <a:tr h="673100"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Market 1 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Market 2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Market 3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Market 4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Market 5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Supply </a:t>
                      </a:r>
                      <a:endParaRPr lang="en-US" sz="16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673100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Warehouse A</a:t>
                      </a:r>
                      <a:endParaRPr 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DBC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16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6731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Warehouse B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125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16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</a:tr>
              <a:tr h="6731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Warehouse C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16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</a:tr>
              <a:tr h="6731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Warehouse 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16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</a:tr>
              <a:tr h="6731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Demand</a:t>
                      </a:r>
                      <a:endParaRPr lang="en-US" sz="16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16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16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16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16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16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  <p:sp>
        <p:nvSpPr>
          <p:cNvPr id="35901" name="TextBox 8"/>
          <p:cNvSpPr txBox="1">
            <a:spLocks noChangeArrowheads="1"/>
          </p:cNvSpPr>
          <p:nvPr/>
        </p:nvSpPr>
        <p:spPr bwMode="auto">
          <a:xfrm>
            <a:off x="1447800" y="5867400"/>
            <a:ext cx="54864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/>
              <a:t>         0                 0                     0                      10                  10  </a:t>
            </a:r>
          </a:p>
        </p:txBody>
      </p:sp>
      <p:sp>
        <p:nvSpPr>
          <p:cNvPr id="35902" name="TextBox 9"/>
          <p:cNvSpPr txBox="1">
            <a:spLocks noChangeArrowheads="1"/>
          </p:cNvSpPr>
          <p:nvPr/>
        </p:nvSpPr>
        <p:spPr bwMode="auto">
          <a:xfrm>
            <a:off x="8534400" y="2278063"/>
            <a:ext cx="390525" cy="2554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/>
              <a:t>10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/>
              <a:t>0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/>
              <a:t>0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/>
              <a:t>0</a:t>
            </a:r>
          </a:p>
        </p:txBody>
      </p:sp>
      <p:sp>
        <p:nvSpPr>
          <p:cNvPr id="35903" name="TextBox 6"/>
          <p:cNvSpPr txBox="1">
            <a:spLocks noChangeArrowheads="1"/>
          </p:cNvSpPr>
          <p:nvPr/>
        </p:nvSpPr>
        <p:spPr bwMode="auto">
          <a:xfrm>
            <a:off x="1676400" y="4716463"/>
            <a:ext cx="9906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 b="1">
                <a:solidFill>
                  <a:srgbClr val="FF0000"/>
                </a:solidFill>
                <a:latin typeface="Verdana" panose="020B0604030504040204" pitchFamily="34" charset="0"/>
              </a:rPr>
              <a:t>1100</a:t>
            </a:r>
          </a:p>
        </p:txBody>
      </p:sp>
      <p:sp>
        <p:nvSpPr>
          <p:cNvPr id="35904" name="TextBox 8"/>
          <p:cNvSpPr txBox="1">
            <a:spLocks noChangeArrowheads="1"/>
          </p:cNvSpPr>
          <p:nvPr/>
        </p:nvSpPr>
        <p:spPr bwMode="auto">
          <a:xfrm>
            <a:off x="2743200" y="3962400"/>
            <a:ext cx="9906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 b="1">
                <a:solidFill>
                  <a:srgbClr val="FF0000"/>
                </a:solidFill>
                <a:latin typeface="Verdana" panose="020B0604030504040204" pitchFamily="34" charset="0"/>
              </a:rPr>
              <a:t>1500</a:t>
            </a:r>
          </a:p>
        </p:txBody>
      </p:sp>
      <p:sp>
        <p:nvSpPr>
          <p:cNvPr id="35905" name="TextBox 9"/>
          <p:cNvSpPr txBox="1">
            <a:spLocks noChangeArrowheads="1"/>
          </p:cNvSpPr>
          <p:nvPr/>
        </p:nvSpPr>
        <p:spPr bwMode="auto">
          <a:xfrm>
            <a:off x="1676400" y="3279775"/>
            <a:ext cx="9906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 b="1">
                <a:solidFill>
                  <a:srgbClr val="FF0000"/>
                </a:solidFill>
                <a:latin typeface="Verdana" panose="020B0604030504040204" pitchFamily="34" charset="0"/>
              </a:rPr>
              <a:t>900</a:t>
            </a:r>
          </a:p>
        </p:txBody>
      </p:sp>
      <p:sp>
        <p:nvSpPr>
          <p:cNvPr id="35906" name="TextBox 10"/>
          <p:cNvSpPr txBox="1">
            <a:spLocks noChangeArrowheads="1"/>
          </p:cNvSpPr>
          <p:nvPr/>
        </p:nvSpPr>
        <p:spPr bwMode="auto">
          <a:xfrm>
            <a:off x="3924300" y="3279775"/>
            <a:ext cx="9906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 b="1">
                <a:solidFill>
                  <a:srgbClr val="FF0000"/>
                </a:solidFill>
                <a:latin typeface="Verdana" panose="020B0604030504040204" pitchFamily="34" charset="0"/>
              </a:rPr>
              <a:t>1200</a:t>
            </a:r>
          </a:p>
        </p:txBody>
      </p:sp>
      <p:sp>
        <p:nvSpPr>
          <p:cNvPr id="35907" name="TextBox 11"/>
          <p:cNvSpPr txBox="1">
            <a:spLocks noChangeArrowheads="1"/>
          </p:cNvSpPr>
          <p:nvPr/>
        </p:nvSpPr>
        <p:spPr bwMode="auto">
          <a:xfrm>
            <a:off x="6199188" y="3279775"/>
            <a:ext cx="9906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 b="1">
                <a:solidFill>
                  <a:srgbClr val="FF0000"/>
                </a:solidFill>
                <a:latin typeface="Verdana" panose="020B0604030504040204" pitchFamily="34" charset="0"/>
              </a:rPr>
              <a:t>200</a:t>
            </a:r>
          </a:p>
        </p:txBody>
      </p:sp>
      <p:sp>
        <p:nvSpPr>
          <p:cNvPr id="35908" name="TextBox 12"/>
          <p:cNvSpPr txBox="1">
            <a:spLocks noChangeArrowheads="1"/>
          </p:cNvSpPr>
          <p:nvPr/>
        </p:nvSpPr>
        <p:spPr bwMode="auto">
          <a:xfrm>
            <a:off x="6199188" y="3962400"/>
            <a:ext cx="9906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 b="1">
                <a:solidFill>
                  <a:srgbClr val="FF0000"/>
                </a:solidFill>
                <a:latin typeface="Verdana" panose="020B0604030504040204" pitchFamily="34" charset="0"/>
              </a:rPr>
              <a:t>2200</a:t>
            </a:r>
          </a:p>
        </p:txBody>
      </p:sp>
      <p:sp>
        <p:nvSpPr>
          <p:cNvPr id="35909" name="TextBox 13"/>
          <p:cNvSpPr txBox="1">
            <a:spLocks noChangeArrowheads="1"/>
          </p:cNvSpPr>
          <p:nvPr/>
        </p:nvSpPr>
        <p:spPr bwMode="auto">
          <a:xfrm>
            <a:off x="6199188" y="2597150"/>
            <a:ext cx="9906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 b="1">
                <a:solidFill>
                  <a:srgbClr val="FF0000"/>
                </a:solidFill>
                <a:latin typeface="Verdana" panose="020B0604030504040204" pitchFamily="34" charset="0"/>
              </a:rPr>
              <a:t>100</a:t>
            </a:r>
          </a:p>
        </p:txBody>
      </p:sp>
      <p:sp>
        <p:nvSpPr>
          <p:cNvPr id="35910" name="TextBox 14"/>
          <p:cNvSpPr txBox="1">
            <a:spLocks noChangeArrowheads="1"/>
          </p:cNvSpPr>
          <p:nvPr/>
        </p:nvSpPr>
        <p:spPr bwMode="auto">
          <a:xfrm>
            <a:off x="5029200" y="2711450"/>
            <a:ext cx="9906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 b="1">
                <a:solidFill>
                  <a:srgbClr val="FF0000"/>
                </a:solidFill>
                <a:latin typeface="Verdana" panose="020B0604030504040204" pitchFamily="34" charset="0"/>
              </a:rPr>
              <a:t>2800</a:t>
            </a:r>
          </a:p>
        </p:txBody>
      </p:sp>
    </p:spTree>
    <p:extLst>
      <p:ext uri="{BB962C8B-B14F-4D97-AF65-F5344CB8AC3E}">
        <p14:creationId xmlns:p14="http://schemas.microsoft.com/office/powerpoint/2010/main" val="2624594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b="1" smtClean="0"/>
              <a:t>Multiple facilities location problem</a:t>
            </a:r>
            <a:endParaRPr lang="en-US" altLang="en-US" smtClean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381000" y="1676400"/>
          <a:ext cx="8077202" cy="4038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1"/>
                <a:gridCol w="1088571"/>
                <a:gridCol w="1153886"/>
                <a:gridCol w="1153886"/>
                <a:gridCol w="1153886"/>
                <a:gridCol w="1153886"/>
                <a:gridCol w="1153886"/>
              </a:tblGrid>
              <a:tr h="673100"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Market 1 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Market 2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Market 3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Market 4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Market 5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Supply </a:t>
                      </a:r>
                      <a:endParaRPr lang="en-US" sz="16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673100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Warehouse A</a:t>
                      </a:r>
                      <a:endParaRPr 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DBC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16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6731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Warehouse B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125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16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</a:tr>
              <a:tr h="6731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Warehouse C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16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</a:tr>
              <a:tr h="6731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Warehouse 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16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</a:tr>
              <a:tr h="6731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Demand</a:t>
                      </a:r>
                      <a:endParaRPr lang="en-US" sz="16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16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16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16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16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16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  <p:sp>
        <p:nvSpPr>
          <p:cNvPr id="36925" name="TextBox 8"/>
          <p:cNvSpPr txBox="1">
            <a:spLocks noChangeArrowheads="1"/>
          </p:cNvSpPr>
          <p:nvPr/>
        </p:nvSpPr>
        <p:spPr bwMode="auto">
          <a:xfrm>
            <a:off x="1447800" y="5867400"/>
            <a:ext cx="54864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/>
              <a:t>         0                 0                     0                      10                  10  </a:t>
            </a:r>
          </a:p>
        </p:txBody>
      </p:sp>
      <p:sp>
        <p:nvSpPr>
          <p:cNvPr id="36926" name="TextBox 9"/>
          <p:cNvSpPr txBox="1">
            <a:spLocks noChangeArrowheads="1"/>
          </p:cNvSpPr>
          <p:nvPr/>
        </p:nvSpPr>
        <p:spPr bwMode="auto">
          <a:xfrm>
            <a:off x="8534400" y="2278063"/>
            <a:ext cx="390525" cy="2554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/>
              <a:t>10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/>
              <a:t>0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/>
              <a:t>0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/>
              <a:t>0</a:t>
            </a:r>
          </a:p>
        </p:txBody>
      </p:sp>
      <p:sp>
        <p:nvSpPr>
          <p:cNvPr id="36927" name="TextBox 6"/>
          <p:cNvSpPr txBox="1">
            <a:spLocks noChangeArrowheads="1"/>
          </p:cNvSpPr>
          <p:nvPr/>
        </p:nvSpPr>
        <p:spPr bwMode="auto">
          <a:xfrm>
            <a:off x="1676400" y="4716463"/>
            <a:ext cx="9906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 b="1">
                <a:solidFill>
                  <a:srgbClr val="FF0000"/>
                </a:solidFill>
                <a:latin typeface="Verdana" panose="020B0604030504040204" pitchFamily="34" charset="0"/>
              </a:rPr>
              <a:t>1100</a:t>
            </a:r>
          </a:p>
        </p:txBody>
      </p:sp>
      <p:sp>
        <p:nvSpPr>
          <p:cNvPr id="36928" name="TextBox 8"/>
          <p:cNvSpPr txBox="1">
            <a:spLocks noChangeArrowheads="1"/>
          </p:cNvSpPr>
          <p:nvPr/>
        </p:nvSpPr>
        <p:spPr bwMode="auto">
          <a:xfrm>
            <a:off x="2743200" y="3962400"/>
            <a:ext cx="9906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 b="1">
                <a:solidFill>
                  <a:srgbClr val="FF0000"/>
                </a:solidFill>
                <a:latin typeface="Verdana" panose="020B0604030504040204" pitchFamily="34" charset="0"/>
              </a:rPr>
              <a:t>1500</a:t>
            </a:r>
          </a:p>
        </p:txBody>
      </p:sp>
      <p:sp>
        <p:nvSpPr>
          <p:cNvPr id="36929" name="TextBox 9"/>
          <p:cNvSpPr txBox="1">
            <a:spLocks noChangeArrowheads="1"/>
          </p:cNvSpPr>
          <p:nvPr/>
        </p:nvSpPr>
        <p:spPr bwMode="auto">
          <a:xfrm>
            <a:off x="1676400" y="3279775"/>
            <a:ext cx="9906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 b="1">
                <a:solidFill>
                  <a:srgbClr val="FF0000"/>
                </a:solidFill>
                <a:latin typeface="Verdana" panose="020B0604030504040204" pitchFamily="34" charset="0"/>
              </a:rPr>
              <a:t>900</a:t>
            </a:r>
          </a:p>
        </p:txBody>
      </p:sp>
      <p:sp>
        <p:nvSpPr>
          <p:cNvPr id="36930" name="TextBox 10"/>
          <p:cNvSpPr txBox="1">
            <a:spLocks noChangeArrowheads="1"/>
          </p:cNvSpPr>
          <p:nvPr/>
        </p:nvSpPr>
        <p:spPr bwMode="auto">
          <a:xfrm>
            <a:off x="3924300" y="3279775"/>
            <a:ext cx="9906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 b="1">
                <a:solidFill>
                  <a:srgbClr val="FF0000"/>
                </a:solidFill>
                <a:latin typeface="Verdana" panose="020B0604030504040204" pitchFamily="34" charset="0"/>
              </a:rPr>
              <a:t>1200</a:t>
            </a:r>
          </a:p>
        </p:txBody>
      </p:sp>
      <p:sp>
        <p:nvSpPr>
          <p:cNvPr id="36931" name="TextBox 11"/>
          <p:cNvSpPr txBox="1">
            <a:spLocks noChangeArrowheads="1"/>
          </p:cNvSpPr>
          <p:nvPr/>
        </p:nvSpPr>
        <p:spPr bwMode="auto">
          <a:xfrm>
            <a:off x="6199188" y="3279775"/>
            <a:ext cx="9906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 b="1">
                <a:solidFill>
                  <a:srgbClr val="FF0000"/>
                </a:solidFill>
                <a:latin typeface="Verdana" panose="020B0604030504040204" pitchFamily="34" charset="0"/>
              </a:rPr>
              <a:t>200</a:t>
            </a:r>
          </a:p>
        </p:txBody>
      </p:sp>
      <p:sp>
        <p:nvSpPr>
          <p:cNvPr id="36932" name="TextBox 12"/>
          <p:cNvSpPr txBox="1">
            <a:spLocks noChangeArrowheads="1"/>
          </p:cNvSpPr>
          <p:nvPr/>
        </p:nvSpPr>
        <p:spPr bwMode="auto">
          <a:xfrm>
            <a:off x="6199188" y="3962400"/>
            <a:ext cx="9906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 b="1">
                <a:solidFill>
                  <a:srgbClr val="FF0000"/>
                </a:solidFill>
                <a:latin typeface="Verdana" panose="020B0604030504040204" pitchFamily="34" charset="0"/>
              </a:rPr>
              <a:t>2200</a:t>
            </a:r>
          </a:p>
        </p:txBody>
      </p:sp>
      <p:sp>
        <p:nvSpPr>
          <p:cNvPr id="36933" name="TextBox 13"/>
          <p:cNvSpPr txBox="1">
            <a:spLocks noChangeArrowheads="1"/>
          </p:cNvSpPr>
          <p:nvPr/>
        </p:nvSpPr>
        <p:spPr bwMode="auto">
          <a:xfrm>
            <a:off x="6199188" y="2597150"/>
            <a:ext cx="9906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 b="1">
                <a:solidFill>
                  <a:srgbClr val="FF0000"/>
                </a:solidFill>
                <a:latin typeface="Verdana" panose="020B0604030504040204" pitchFamily="34" charset="0"/>
              </a:rPr>
              <a:t>100</a:t>
            </a:r>
          </a:p>
        </p:txBody>
      </p:sp>
      <p:sp>
        <p:nvSpPr>
          <p:cNvPr id="36934" name="TextBox 14"/>
          <p:cNvSpPr txBox="1">
            <a:spLocks noChangeArrowheads="1"/>
          </p:cNvSpPr>
          <p:nvPr/>
        </p:nvSpPr>
        <p:spPr bwMode="auto">
          <a:xfrm>
            <a:off x="5029200" y="2711450"/>
            <a:ext cx="9906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 b="1">
                <a:solidFill>
                  <a:srgbClr val="FF0000"/>
                </a:solidFill>
                <a:latin typeface="Verdana" panose="020B0604030504040204" pitchFamily="34" charset="0"/>
              </a:rPr>
              <a:t>2800</a:t>
            </a:r>
          </a:p>
        </p:txBody>
      </p:sp>
    </p:spTree>
    <p:extLst>
      <p:ext uri="{BB962C8B-B14F-4D97-AF65-F5344CB8AC3E}">
        <p14:creationId xmlns:p14="http://schemas.microsoft.com/office/powerpoint/2010/main" val="1378352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altLang="en-US" smtClean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457200" y="1397000"/>
          <a:ext cx="8000999" cy="45164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00199"/>
                <a:gridCol w="1213339"/>
                <a:gridCol w="1406769"/>
                <a:gridCol w="1406769"/>
                <a:gridCol w="2373923"/>
              </a:tblGrid>
              <a:tr h="640125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Shipping From </a:t>
                      </a:r>
                      <a:endParaRPr lang="en-US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3" marB="4572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Received at</a:t>
                      </a:r>
                      <a:endParaRPr lang="en-US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3" marB="4572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Quantity </a:t>
                      </a:r>
                      <a:endParaRPr lang="en-US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3" marB="4572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Unit Cost </a:t>
                      </a:r>
                      <a:endParaRPr lang="en-US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3" marB="4572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Cost</a:t>
                      </a:r>
                      <a:r>
                        <a:rPr lang="en-US" sz="18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of transportation </a:t>
                      </a:r>
                      <a:endParaRPr lang="en-US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3" marB="4572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</a:tr>
              <a:tr h="370866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Warehouse A</a:t>
                      </a:r>
                      <a:endParaRPr 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3" marB="4572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Market 4</a:t>
                      </a:r>
                      <a:endParaRPr 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3" marB="4572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2800</a:t>
                      </a:r>
                      <a:endParaRPr 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3" marB="4572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3" marB="4572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84000</a:t>
                      </a:r>
                      <a:endParaRPr 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3" marB="4572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6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Warehouse A</a:t>
                      </a:r>
                    </a:p>
                  </a:txBody>
                  <a:tcPr marT="45723" marB="4572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Market 5</a:t>
                      </a:r>
                    </a:p>
                  </a:txBody>
                  <a:tcPr marT="45723" marB="4572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3" marB="4572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  <a:endParaRPr 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3" marB="4572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4000</a:t>
                      </a:r>
                      <a:endParaRPr 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3" marB="4572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6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Warehouse B</a:t>
                      </a:r>
                    </a:p>
                  </a:txBody>
                  <a:tcPr marT="45723" marB="4572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Market 1</a:t>
                      </a:r>
                    </a:p>
                  </a:txBody>
                  <a:tcPr marT="45723" marB="4572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900</a:t>
                      </a:r>
                      <a:endParaRPr 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3" marB="4572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3" marB="4572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27000</a:t>
                      </a:r>
                      <a:endParaRPr 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3" marB="4572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6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Warehouse B</a:t>
                      </a:r>
                    </a:p>
                  </a:txBody>
                  <a:tcPr marT="45723" marB="4572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Market 3</a:t>
                      </a:r>
                    </a:p>
                  </a:txBody>
                  <a:tcPr marT="45723" marB="4572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1200</a:t>
                      </a:r>
                      <a:endParaRPr 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3" marB="4572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  <a:endParaRPr 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3" marB="4572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48000</a:t>
                      </a:r>
                      <a:endParaRPr 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3" marB="4572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6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Warehouse B</a:t>
                      </a:r>
                    </a:p>
                  </a:txBody>
                  <a:tcPr marT="45723" marB="4572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Market 5</a:t>
                      </a:r>
                    </a:p>
                  </a:txBody>
                  <a:tcPr marT="45723" marB="4572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</a:t>
                      </a:r>
                      <a:endParaRPr 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3" marB="4572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endParaRPr 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3" marB="4572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10000</a:t>
                      </a:r>
                      <a:endParaRPr 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3" marB="4572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6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Warehouse C</a:t>
                      </a:r>
                    </a:p>
                  </a:txBody>
                  <a:tcPr marT="45723" marB="4572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Market 2</a:t>
                      </a:r>
                    </a:p>
                  </a:txBody>
                  <a:tcPr marT="45723" marB="4572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1500</a:t>
                      </a:r>
                      <a:endParaRPr 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3" marB="4572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3" marB="4572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30000</a:t>
                      </a:r>
                      <a:endParaRPr 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3" marB="4572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6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Warehouse C</a:t>
                      </a:r>
                    </a:p>
                  </a:txBody>
                  <a:tcPr marT="45723" marB="4572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Market 5</a:t>
                      </a:r>
                    </a:p>
                  </a:txBody>
                  <a:tcPr marT="45723" marB="4572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2200</a:t>
                      </a:r>
                      <a:endParaRPr 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3" marB="4572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3" marB="4572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66000</a:t>
                      </a:r>
                      <a:endParaRPr 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3" marB="4572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12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Warehouse D</a:t>
                      </a:r>
                    </a:p>
                    <a:p>
                      <a:endParaRPr 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3" marB="4572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Market 1</a:t>
                      </a:r>
                    </a:p>
                    <a:p>
                      <a:endParaRPr 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3" marB="4572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1100</a:t>
                      </a:r>
                      <a:endParaRPr 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3" marB="4572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3" marB="4572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22000</a:t>
                      </a:r>
                      <a:endParaRPr 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3" marB="4572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125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 cost of Transportation</a:t>
                      </a:r>
                      <a:r>
                        <a:rPr lang="en-US" sz="18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3" marB="4572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3" marB="4572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3" marB="4572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3" marB="4572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291,000</a:t>
                      </a:r>
                      <a:endParaRPr 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3" marB="4572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20929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834</TotalTime>
  <Words>3153</Words>
  <Application>Microsoft Office PowerPoint</Application>
  <PresentationFormat>On-screen Show (4:3)</PresentationFormat>
  <Paragraphs>1337</Paragraphs>
  <Slides>71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71</vt:i4>
      </vt:variant>
    </vt:vector>
  </HeadingPairs>
  <TitlesOfParts>
    <vt:vector size="79" baseType="lpstr">
      <vt:lpstr>Comic Sans MS</vt:lpstr>
      <vt:lpstr>Georgia</vt:lpstr>
      <vt:lpstr>Times New Roman</vt:lpstr>
      <vt:lpstr>Verdana</vt:lpstr>
      <vt:lpstr>Wingdings</vt:lpstr>
      <vt:lpstr>Wingdings 2</vt:lpstr>
      <vt:lpstr>Civic</vt:lpstr>
      <vt:lpstr>Equation</vt:lpstr>
      <vt:lpstr>Transportation in a  Supply Chain </vt:lpstr>
      <vt:lpstr>Learning Objectives</vt:lpstr>
      <vt:lpstr>The Role of Transportation  in a Supply Chain</vt:lpstr>
      <vt:lpstr>Modes of Transportation and Their Performance Characteristics</vt:lpstr>
      <vt:lpstr>Modes of Transportation and Their Performance Characteristics</vt:lpstr>
      <vt:lpstr>Air</vt:lpstr>
      <vt:lpstr>Package Carriers</vt:lpstr>
      <vt:lpstr>Truck</vt:lpstr>
      <vt:lpstr>Rail</vt:lpstr>
      <vt:lpstr>Water</vt:lpstr>
      <vt:lpstr>Pipeline</vt:lpstr>
      <vt:lpstr>Intermodal</vt:lpstr>
      <vt:lpstr>Transportation Infrastructure  and Policies</vt:lpstr>
      <vt:lpstr>Key Point</vt:lpstr>
      <vt:lpstr>Design Options for a Transportation Network</vt:lpstr>
      <vt:lpstr>Direct Shipment Network  to Single Destination</vt:lpstr>
      <vt:lpstr>Direct Shipping with Milk Runs</vt:lpstr>
      <vt:lpstr>All Shipments via Intermediate Distribution Center with Storage</vt:lpstr>
      <vt:lpstr>All Shipments via Intermediate Transit Point with Storage</vt:lpstr>
      <vt:lpstr>All Shipments via Intermediate Transit Point with Cross-Docking</vt:lpstr>
      <vt:lpstr>Shipping via DC Using Milk Runs</vt:lpstr>
      <vt:lpstr>Tailored Network</vt:lpstr>
      <vt:lpstr>Selecting a Transportation Network</vt:lpstr>
      <vt:lpstr>Selecting a Transportation Network</vt:lpstr>
      <vt:lpstr>Selecting a Transportation Network</vt:lpstr>
      <vt:lpstr>Selecting a Transportation Network</vt:lpstr>
      <vt:lpstr>Selecting a Transportation Network</vt:lpstr>
      <vt:lpstr>Mumbai Dabbawalas</vt:lpstr>
      <vt:lpstr>Trade-offs in Transportation Design</vt:lpstr>
      <vt:lpstr>Transportation and Inventory Cost Trade-off</vt:lpstr>
      <vt:lpstr>Choice of Transportation Mode </vt:lpstr>
      <vt:lpstr>Choice of Transportation Mode </vt:lpstr>
      <vt:lpstr>Trade-offs When Selecting Transportation Mode</vt:lpstr>
      <vt:lpstr>Trade-offs When Selecting Transportation Mode</vt:lpstr>
      <vt:lpstr>Trade-offs When Selecting Transportation Mode</vt:lpstr>
      <vt:lpstr>Trade-offs When Selecting Transportation Mode</vt:lpstr>
      <vt:lpstr>Key Point</vt:lpstr>
      <vt:lpstr>Inventory Aggregation </vt:lpstr>
      <vt:lpstr>Tradeoffs When  Aggregating Inventory</vt:lpstr>
      <vt:lpstr>Tradeoffs When  Aggregating Inventory</vt:lpstr>
      <vt:lpstr>Tradeoffs When  Aggregating Inventory</vt:lpstr>
      <vt:lpstr>Tradeoffs When  Aggregating Inventory</vt:lpstr>
      <vt:lpstr>Tradeoffs When  Aggregating Inventory</vt:lpstr>
      <vt:lpstr>Tradeoffs When  Aggregating Inventory</vt:lpstr>
      <vt:lpstr>Tradeoffs When  Aggregating Inventory</vt:lpstr>
      <vt:lpstr>Tradeoffs When  Aggregating Inventory</vt:lpstr>
      <vt:lpstr>Key Point</vt:lpstr>
      <vt:lpstr>Trade-off Between Transportation Cost and Customer Responsiveness</vt:lpstr>
      <vt:lpstr>Trade-off Between Transportation Cost and Responsiveness</vt:lpstr>
      <vt:lpstr>Trade-off Between Transportation Cost and Responsiveness</vt:lpstr>
      <vt:lpstr>Key Point</vt:lpstr>
      <vt:lpstr>Tailored Transportation</vt:lpstr>
      <vt:lpstr>Tailored Transportation</vt:lpstr>
      <vt:lpstr>Tailored Transportation</vt:lpstr>
      <vt:lpstr>Key Point</vt:lpstr>
      <vt:lpstr>Role of IT in Transportation</vt:lpstr>
      <vt:lpstr>Making Transportation Decisions in Practice</vt:lpstr>
      <vt:lpstr>Multi-facility location problem</vt:lpstr>
      <vt:lpstr>Multiple facilities location problem</vt:lpstr>
      <vt:lpstr>Multiple facilities location problem</vt:lpstr>
      <vt:lpstr>Multiple facilities location problem</vt:lpstr>
      <vt:lpstr>Multiple facilities location problem</vt:lpstr>
      <vt:lpstr>Multiple facilities location problem</vt:lpstr>
      <vt:lpstr>Multiple facilities location problem</vt:lpstr>
      <vt:lpstr>Multiple facilities location problem</vt:lpstr>
      <vt:lpstr>Multiple facilities location problem</vt:lpstr>
      <vt:lpstr>Multiple facilities location problem</vt:lpstr>
      <vt:lpstr>Multiple facilities location problem</vt:lpstr>
      <vt:lpstr>Multiple facilities location problem</vt:lpstr>
      <vt:lpstr>Multiple facilities location problem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Transportation in a  Supply Chain</dc:title>
  <dc:creator>Windows User</dc:creator>
  <cp:lastModifiedBy>User</cp:lastModifiedBy>
  <cp:revision>25</cp:revision>
  <dcterms:created xsi:type="dcterms:W3CDTF">2021-07-24T05:50:08Z</dcterms:created>
  <dcterms:modified xsi:type="dcterms:W3CDTF">2022-09-11T00:29:13Z</dcterms:modified>
</cp:coreProperties>
</file>