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39"/>
  </p:notesMasterIdLst>
  <p:handoutMasterIdLst>
    <p:handoutMasterId r:id="rId40"/>
  </p:handoutMasterIdLst>
  <p:sldIdLst>
    <p:sldId id="256" r:id="rId2"/>
    <p:sldId id="274" r:id="rId3"/>
    <p:sldId id="275" r:id="rId4"/>
    <p:sldId id="276" r:id="rId5"/>
    <p:sldId id="277" r:id="rId6"/>
    <p:sldId id="278" r:id="rId7"/>
    <p:sldId id="279" r:id="rId8"/>
    <p:sldId id="280" r:id="rId9"/>
    <p:sldId id="281" r:id="rId10"/>
    <p:sldId id="282" r:id="rId11"/>
    <p:sldId id="300" r:id="rId12"/>
    <p:sldId id="301" r:id="rId13"/>
    <p:sldId id="302" r:id="rId14"/>
    <p:sldId id="303" r:id="rId15"/>
    <p:sldId id="283" r:id="rId16"/>
    <p:sldId id="304" r:id="rId17"/>
    <p:sldId id="309" r:id="rId18"/>
    <p:sldId id="308" r:id="rId19"/>
    <p:sldId id="310" r:id="rId20"/>
    <p:sldId id="305" r:id="rId21"/>
    <p:sldId id="306" r:id="rId22"/>
    <p:sldId id="284" r:id="rId23"/>
    <p:sldId id="285" r:id="rId24"/>
    <p:sldId id="299" r:id="rId25"/>
    <p:sldId id="286" r:id="rId26"/>
    <p:sldId id="287" r:id="rId27"/>
    <p:sldId id="291" r:id="rId28"/>
    <p:sldId id="288" r:id="rId29"/>
    <p:sldId id="289" r:id="rId30"/>
    <p:sldId id="290" r:id="rId31"/>
    <p:sldId id="311" r:id="rId32"/>
    <p:sldId id="312" r:id="rId33"/>
    <p:sldId id="313" r:id="rId34"/>
    <p:sldId id="314" r:id="rId35"/>
    <p:sldId id="315" r:id="rId36"/>
    <p:sldId id="316" r:id="rId37"/>
    <p:sldId id="317" r:id="rId38"/>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TOTAL REWARDS - III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FE7BE-A54D-402E-9496-42D29F50B6C6}"/>
              </a:ext>
            </a:extLst>
          </p:cNvPr>
          <p:cNvSpPr>
            <a:spLocks noGrp="1"/>
          </p:cNvSpPr>
          <p:nvPr>
            <p:ph type="title"/>
          </p:nvPr>
        </p:nvSpPr>
        <p:spPr/>
        <p:txBody>
          <a:bodyPr/>
          <a:lstStyle/>
          <a:p>
            <a:r>
              <a:rPr lang="en-MY" sz="4000" dirty="0"/>
              <a:t>Approaches of Expat Compensation</a:t>
            </a:r>
          </a:p>
        </p:txBody>
      </p:sp>
      <p:sp>
        <p:nvSpPr>
          <p:cNvPr id="3" name="Content Placeholder 2">
            <a:extLst>
              <a:ext uri="{FF2B5EF4-FFF2-40B4-BE49-F238E27FC236}">
                <a16:creationId xmlns:a16="http://schemas.microsoft.com/office/drawing/2014/main" id="{4C395DCF-3A0C-4782-ABDA-CD4E53332FF4}"/>
              </a:ext>
            </a:extLst>
          </p:cNvPr>
          <p:cNvSpPr>
            <a:spLocks noGrp="1"/>
          </p:cNvSpPr>
          <p:nvPr>
            <p:ph idx="1"/>
          </p:nvPr>
        </p:nvSpPr>
        <p:spPr>
          <a:xfrm>
            <a:off x="683568" y="1600200"/>
            <a:ext cx="8280920" cy="4530725"/>
          </a:xfrm>
        </p:spPr>
        <p:txBody>
          <a:bodyPr/>
          <a:lstStyle/>
          <a:p>
            <a:r>
              <a:rPr lang="en-MY" sz="2400" b="1" dirty="0"/>
              <a:t>Host-country approach </a:t>
            </a:r>
            <a:r>
              <a:rPr lang="en-MY" sz="2400" dirty="0"/>
              <a:t>: The main intention of this approach is to fit the expatriate into the assignment location salary structure</a:t>
            </a:r>
          </a:p>
          <a:p>
            <a:r>
              <a:rPr lang="en-MY" sz="2400" b="1" dirty="0"/>
              <a:t>Global approach</a:t>
            </a:r>
            <a:r>
              <a:rPr lang="en-MY" sz="2400" dirty="0"/>
              <a:t>: The intention is to pay on an international scale, with allowances derived from that base. An international basket of goods would be used across all expatriates regardless of country of origin.</a:t>
            </a:r>
          </a:p>
          <a:p>
            <a:r>
              <a:rPr lang="en-MY" sz="2400" b="1" dirty="0"/>
              <a:t>Home-country approach: </a:t>
            </a:r>
            <a:r>
              <a:rPr lang="en-MY" sz="2400" dirty="0"/>
              <a:t>The idea of this approach is to provide the expatriate with equivalent purchasing power abroad in order to maintain his/her standard of living in his/her home country. This is consistent with the so -called balance sheet approach</a:t>
            </a:r>
          </a:p>
        </p:txBody>
      </p:sp>
    </p:spTree>
    <p:extLst>
      <p:ext uri="{BB962C8B-B14F-4D97-AF65-F5344CB8AC3E}">
        <p14:creationId xmlns:p14="http://schemas.microsoft.com/office/powerpoint/2010/main" val="12814113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Balance Sheet Approach</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This home country based approach equalizes purchasing power across countries so employees can enjoy the same living standard in their foreign posting that they enjoyed at home. In addition, the approach provides financial incentives to offset qualitative differences between assignment locations.</a:t>
            </a:r>
          </a:p>
        </p:txBody>
      </p:sp>
    </p:spTree>
    <p:extLst>
      <p:ext uri="{BB962C8B-B14F-4D97-AF65-F5344CB8AC3E}">
        <p14:creationId xmlns:p14="http://schemas.microsoft.com/office/powerpoint/2010/main" val="35752165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462F9-947B-4E45-A098-3A2C4DEE1D0E}"/>
              </a:ext>
            </a:extLst>
          </p:cNvPr>
          <p:cNvSpPr>
            <a:spLocks noGrp="1"/>
          </p:cNvSpPr>
          <p:nvPr>
            <p:ph type="title"/>
          </p:nvPr>
        </p:nvSpPr>
        <p:spPr/>
        <p:txBody>
          <a:bodyPr/>
          <a:lstStyle/>
          <a:p>
            <a:r>
              <a:rPr lang="en-MY" dirty="0"/>
              <a:t>Balance Sheet Approach</a:t>
            </a:r>
          </a:p>
        </p:txBody>
      </p:sp>
      <p:pic>
        <p:nvPicPr>
          <p:cNvPr id="5" name="Picture 4">
            <a:extLst>
              <a:ext uri="{FF2B5EF4-FFF2-40B4-BE49-F238E27FC236}">
                <a16:creationId xmlns:a16="http://schemas.microsoft.com/office/drawing/2014/main" id="{B540E9EA-1A54-4A14-BBE2-523A10497530}"/>
              </a:ext>
            </a:extLst>
          </p:cNvPr>
          <p:cNvPicPr>
            <a:picLocks noChangeAspect="1"/>
          </p:cNvPicPr>
          <p:nvPr/>
        </p:nvPicPr>
        <p:blipFill>
          <a:blip r:embed="rId2"/>
          <a:stretch>
            <a:fillRect/>
          </a:stretch>
        </p:blipFill>
        <p:spPr>
          <a:xfrm>
            <a:off x="1628775" y="1679043"/>
            <a:ext cx="5886450" cy="5153025"/>
          </a:xfrm>
          <a:prstGeom prst="rect">
            <a:avLst/>
          </a:prstGeom>
        </p:spPr>
      </p:pic>
    </p:spTree>
    <p:extLst>
      <p:ext uri="{BB962C8B-B14F-4D97-AF65-F5344CB8AC3E}">
        <p14:creationId xmlns:p14="http://schemas.microsoft.com/office/powerpoint/2010/main" val="27111226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FE7BE-A54D-402E-9496-42D29F50B6C6}"/>
              </a:ext>
            </a:extLst>
          </p:cNvPr>
          <p:cNvSpPr>
            <a:spLocks noGrp="1"/>
          </p:cNvSpPr>
          <p:nvPr>
            <p:ph type="title"/>
          </p:nvPr>
        </p:nvSpPr>
        <p:spPr>
          <a:xfrm>
            <a:off x="914400" y="277813"/>
            <a:ext cx="8050088" cy="1143000"/>
          </a:xfrm>
        </p:spPr>
        <p:txBody>
          <a:bodyPr/>
          <a:lstStyle/>
          <a:p>
            <a:r>
              <a:rPr lang="en-MY" dirty="0"/>
              <a:t>Localization (Going Rate) approach</a:t>
            </a:r>
          </a:p>
        </p:txBody>
      </p:sp>
      <p:sp>
        <p:nvSpPr>
          <p:cNvPr id="3" name="Content Placeholder 2">
            <a:extLst>
              <a:ext uri="{FF2B5EF4-FFF2-40B4-BE49-F238E27FC236}">
                <a16:creationId xmlns:a16="http://schemas.microsoft.com/office/drawing/2014/main" id="{4C395DCF-3A0C-4782-ABDA-CD4E53332FF4}"/>
              </a:ext>
            </a:extLst>
          </p:cNvPr>
          <p:cNvSpPr>
            <a:spLocks noGrp="1"/>
          </p:cNvSpPr>
          <p:nvPr>
            <p:ph idx="1"/>
          </p:nvPr>
        </p:nvSpPr>
        <p:spPr/>
        <p:txBody>
          <a:bodyPr/>
          <a:lstStyle/>
          <a:p>
            <a:pPr marL="0" indent="0">
              <a:buNone/>
            </a:pPr>
            <a:r>
              <a:rPr lang="en-MY" dirty="0"/>
              <a:t>Localization is an approach in which assignees are paid according to the salary levels, structure, and administration guidelines of the host location where they are being sent to, or are already living and working. Localization involves the removal or absence of an assignee’s “expatriate” status from a policy standpoint, including benefits and allowances.</a:t>
            </a:r>
          </a:p>
        </p:txBody>
      </p:sp>
    </p:spTree>
    <p:extLst>
      <p:ext uri="{BB962C8B-B14F-4D97-AF65-F5344CB8AC3E}">
        <p14:creationId xmlns:p14="http://schemas.microsoft.com/office/powerpoint/2010/main" val="21680557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Key Differences</a:t>
            </a:r>
          </a:p>
        </p:txBody>
      </p:sp>
      <p:pic>
        <p:nvPicPr>
          <p:cNvPr id="5" name="Picture 4">
            <a:extLst>
              <a:ext uri="{FF2B5EF4-FFF2-40B4-BE49-F238E27FC236}">
                <a16:creationId xmlns:a16="http://schemas.microsoft.com/office/drawing/2014/main" id="{F539AC8A-BB89-40AE-8995-7253D11A6D9E}"/>
              </a:ext>
            </a:extLst>
          </p:cNvPr>
          <p:cNvPicPr>
            <a:picLocks noChangeAspect="1"/>
          </p:cNvPicPr>
          <p:nvPr/>
        </p:nvPicPr>
        <p:blipFill>
          <a:blip r:embed="rId2"/>
          <a:stretch>
            <a:fillRect/>
          </a:stretch>
        </p:blipFill>
        <p:spPr>
          <a:xfrm>
            <a:off x="385860" y="1846058"/>
            <a:ext cx="8372279" cy="3165884"/>
          </a:xfrm>
          <a:prstGeom prst="rect">
            <a:avLst/>
          </a:prstGeom>
        </p:spPr>
      </p:pic>
    </p:spTree>
    <p:extLst>
      <p:ext uri="{BB962C8B-B14F-4D97-AF65-F5344CB8AC3E}">
        <p14:creationId xmlns:p14="http://schemas.microsoft.com/office/powerpoint/2010/main" val="36446641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462F9-947B-4E45-A098-3A2C4DEE1D0E}"/>
              </a:ext>
            </a:extLst>
          </p:cNvPr>
          <p:cNvSpPr>
            <a:spLocks noGrp="1"/>
          </p:cNvSpPr>
          <p:nvPr>
            <p:ph type="title"/>
          </p:nvPr>
        </p:nvSpPr>
        <p:spPr/>
        <p:txBody>
          <a:bodyPr/>
          <a:lstStyle/>
          <a:p>
            <a:r>
              <a:rPr lang="en-MY" dirty="0"/>
              <a:t>Local-Plus Approach</a:t>
            </a:r>
          </a:p>
        </p:txBody>
      </p:sp>
      <p:sp>
        <p:nvSpPr>
          <p:cNvPr id="3" name="Content Placeholder 2">
            <a:extLst>
              <a:ext uri="{FF2B5EF4-FFF2-40B4-BE49-F238E27FC236}">
                <a16:creationId xmlns:a16="http://schemas.microsoft.com/office/drawing/2014/main" id="{BF44F86A-8F74-4970-BCEE-3A50A2EEB823}"/>
              </a:ext>
            </a:extLst>
          </p:cNvPr>
          <p:cNvSpPr>
            <a:spLocks noGrp="1"/>
          </p:cNvSpPr>
          <p:nvPr>
            <p:ph idx="1"/>
          </p:nvPr>
        </p:nvSpPr>
        <p:spPr/>
        <p:txBody>
          <a:bodyPr/>
          <a:lstStyle/>
          <a:p>
            <a:pPr marL="0" indent="0">
              <a:buNone/>
            </a:pPr>
            <a:r>
              <a:rPr lang="en-MY" dirty="0"/>
              <a:t>Local-plus is an approach in which expatriate employees are paid according to the salary levels, structure, and administration guidelines of the host location, as well as being provided, in recognition of the employee ’s foreign status, with special expatriate benefits such as transportation, housing, and the costs of dependents ’ education. It</a:t>
            </a:r>
          </a:p>
        </p:txBody>
      </p:sp>
    </p:spTree>
    <p:extLst>
      <p:ext uri="{BB962C8B-B14F-4D97-AF65-F5344CB8AC3E}">
        <p14:creationId xmlns:p14="http://schemas.microsoft.com/office/powerpoint/2010/main" val="2858691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FE7BE-A54D-402E-9496-42D29F50B6C6}"/>
              </a:ext>
            </a:extLst>
          </p:cNvPr>
          <p:cNvSpPr>
            <a:spLocks noGrp="1"/>
          </p:cNvSpPr>
          <p:nvPr>
            <p:ph type="title"/>
          </p:nvPr>
        </p:nvSpPr>
        <p:spPr/>
        <p:txBody>
          <a:bodyPr/>
          <a:lstStyle/>
          <a:p>
            <a:r>
              <a:rPr lang="en-MY" dirty="0"/>
              <a:t>Net-to-net Approach</a:t>
            </a:r>
          </a:p>
        </p:txBody>
      </p:sp>
      <p:sp>
        <p:nvSpPr>
          <p:cNvPr id="3" name="Content Placeholder 2">
            <a:extLst>
              <a:ext uri="{FF2B5EF4-FFF2-40B4-BE49-F238E27FC236}">
                <a16:creationId xmlns:a16="http://schemas.microsoft.com/office/drawing/2014/main" id="{4C395DCF-3A0C-4782-ABDA-CD4E53332FF4}"/>
              </a:ext>
            </a:extLst>
          </p:cNvPr>
          <p:cNvSpPr>
            <a:spLocks noGrp="1"/>
          </p:cNvSpPr>
          <p:nvPr>
            <p:ph idx="1"/>
          </p:nvPr>
        </p:nvSpPr>
        <p:spPr/>
        <p:txBody>
          <a:bodyPr/>
          <a:lstStyle/>
          <a:p>
            <a:pPr marL="0" indent="0">
              <a:buNone/>
            </a:pPr>
            <a:r>
              <a:rPr lang="en-MY" dirty="0"/>
              <a:t>Integrates employees who make a permanent or indefinite move into local pay programs, adjusting home-country net pay for any cost-of-living difference, then grossing up for local taxes and housing. This approach is best used for integrating assignees into local pay programs when the relocation is permanent or for an indefinite period.</a:t>
            </a:r>
          </a:p>
        </p:txBody>
      </p:sp>
    </p:spTree>
    <p:extLst>
      <p:ext uri="{BB962C8B-B14F-4D97-AF65-F5344CB8AC3E}">
        <p14:creationId xmlns:p14="http://schemas.microsoft.com/office/powerpoint/2010/main" val="7240349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Cost of Living Allowance (COLA)</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The purpose of the COLA is to enable expatriates to maintain as closely as possible the same standard of living in the foreign assignment that he or she would have h ad at home (or better, if coming from a low-cost-of-living city or country). The COLA is determined by calculating the costs for typical goods and services in the home location as well as in the foreign location and adjusting accordingly.</a:t>
            </a:r>
          </a:p>
        </p:txBody>
      </p:sp>
    </p:spTree>
    <p:extLst>
      <p:ext uri="{BB962C8B-B14F-4D97-AF65-F5344CB8AC3E}">
        <p14:creationId xmlns:p14="http://schemas.microsoft.com/office/powerpoint/2010/main" val="23968588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462F9-947B-4E45-A098-3A2C4DEE1D0E}"/>
              </a:ext>
            </a:extLst>
          </p:cNvPr>
          <p:cNvSpPr>
            <a:spLocks noGrp="1"/>
          </p:cNvSpPr>
          <p:nvPr>
            <p:ph type="title"/>
          </p:nvPr>
        </p:nvSpPr>
        <p:spPr/>
        <p:txBody>
          <a:bodyPr/>
          <a:lstStyle/>
          <a:p>
            <a:r>
              <a:rPr lang="en-MY" dirty="0"/>
              <a:t>Tax Reimbursement Approaches</a:t>
            </a:r>
          </a:p>
        </p:txBody>
      </p:sp>
      <p:pic>
        <p:nvPicPr>
          <p:cNvPr id="5" name="Picture 4">
            <a:extLst>
              <a:ext uri="{FF2B5EF4-FFF2-40B4-BE49-F238E27FC236}">
                <a16:creationId xmlns:a16="http://schemas.microsoft.com/office/drawing/2014/main" id="{67B15ECB-4D33-4A8B-BCB9-54D1F83A276B}"/>
              </a:ext>
            </a:extLst>
          </p:cNvPr>
          <p:cNvPicPr>
            <a:picLocks noChangeAspect="1"/>
          </p:cNvPicPr>
          <p:nvPr/>
        </p:nvPicPr>
        <p:blipFill>
          <a:blip r:embed="rId2"/>
          <a:stretch>
            <a:fillRect/>
          </a:stretch>
        </p:blipFill>
        <p:spPr>
          <a:xfrm>
            <a:off x="1259632" y="1772816"/>
            <a:ext cx="6696744" cy="4412396"/>
          </a:xfrm>
          <a:prstGeom prst="rect">
            <a:avLst/>
          </a:prstGeom>
        </p:spPr>
      </p:pic>
    </p:spTree>
    <p:extLst>
      <p:ext uri="{BB962C8B-B14F-4D97-AF65-F5344CB8AC3E}">
        <p14:creationId xmlns:p14="http://schemas.microsoft.com/office/powerpoint/2010/main" val="30454709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2CAEB0-AEE4-4674-BA5C-653BCE33610E}"/>
              </a:ext>
            </a:extLst>
          </p:cNvPr>
          <p:cNvSpPr>
            <a:spLocks noGrp="1"/>
          </p:cNvSpPr>
          <p:nvPr>
            <p:ph type="title"/>
          </p:nvPr>
        </p:nvSpPr>
        <p:spPr/>
        <p:txBody>
          <a:bodyPr/>
          <a:lstStyle/>
          <a:p>
            <a:r>
              <a:rPr lang="en-MY" dirty="0"/>
              <a:t>Laissez Faire</a:t>
            </a:r>
          </a:p>
        </p:txBody>
      </p:sp>
      <p:sp>
        <p:nvSpPr>
          <p:cNvPr id="3" name="Content Placeholder 2">
            <a:extLst>
              <a:ext uri="{FF2B5EF4-FFF2-40B4-BE49-F238E27FC236}">
                <a16:creationId xmlns:a16="http://schemas.microsoft.com/office/drawing/2014/main" id="{38019DB9-30DD-421F-BC36-D94E70344109}"/>
              </a:ext>
            </a:extLst>
          </p:cNvPr>
          <p:cNvSpPr>
            <a:spLocks noGrp="1"/>
          </p:cNvSpPr>
          <p:nvPr>
            <p:ph idx="1"/>
          </p:nvPr>
        </p:nvSpPr>
        <p:spPr>
          <a:xfrm>
            <a:off x="914400" y="1600200"/>
            <a:ext cx="7906072" cy="4979987"/>
          </a:xfrm>
        </p:spPr>
        <p:txBody>
          <a:bodyPr/>
          <a:lstStyle/>
          <a:p>
            <a:pPr marL="0" indent="0">
              <a:buNone/>
            </a:pPr>
            <a:r>
              <a:rPr lang="en-MY" dirty="0"/>
              <a:t>This method places the entire responsibility on the assignee for calculating and paying income taxes related to both their home country and assignment location.</a:t>
            </a:r>
          </a:p>
          <a:p>
            <a:pPr marL="0" indent="0">
              <a:buNone/>
            </a:pPr>
            <a:endParaRPr lang="en-MY" dirty="0"/>
          </a:p>
          <a:p>
            <a:pPr marL="0" indent="0">
              <a:buNone/>
            </a:pPr>
            <a:r>
              <a:rPr lang="en-MY" dirty="0"/>
              <a:t>In this approach, the organization is not actively involved in managing home or host taxes. Essentially, the employee is responsible for any taxes incurred. However, often the employer increases the assignee's compensation to cover the additional tax expense</a:t>
            </a:r>
          </a:p>
        </p:txBody>
      </p:sp>
    </p:spTree>
    <p:extLst>
      <p:ext uri="{BB962C8B-B14F-4D97-AF65-F5344CB8AC3E}">
        <p14:creationId xmlns:p14="http://schemas.microsoft.com/office/powerpoint/2010/main" val="39687646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5B347-1F4A-46A2-836F-402C4CFDC9E1}"/>
              </a:ext>
            </a:extLst>
          </p:cNvPr>
          <p:cNvSpPr>
            <a:spLocks noGrp="1"/>
          </p:cNvSpPr>
          <p:nvPr>
            <p:ph type="title"/>
          </p:nvPr>
        </p:nvSpPr>
        <p:spPr/>
        <p:txBody>
          <a:bodyPr/>
          <a:lstStyle/>
          <a:p>
            <a:r>
              <a:rPr lang="en-MY" dirty="0"/>
              <a:t>Ad Hoc</a:t>
            </a:r>
          </a:p>
        </p:txBody>
      </p:sp>
      <p:sp>
        <p:nvSpPr>
          <p:cNvPr id="3" name="Content Placeholder 2">
            <a:extLst>
              <a:ext uri="{FF2B5EF4-FFF2-40B4-BE49-F238E27FC236}">
                <a16:creationId xmlns:a16="http://schemas.microsoft.com/office/drawing/2014/main" id="{72794E62-1DC7-49A2-A479-A79BB09DD6D0}"/>
              </a:ext>
            </a:extLst>
          </p:cNvPr>
          <p:cNvSpPr>
            <a:spLocks noGrp="1"/>
          </p:cNvSpPr>
          <p:nvPr>
            <p:ph idx="1"/>
          </p:nvPr>
        </p:nvSpPr>
        <p:spPr>
          <a:xfrm>
            <a:off x="914400" y="1600200"/>
            <a:ext cx="7978080" cy="5069160"/>
          </a:xfrm>
        </p:spPr>
        <p:txBody>
          <a:bodyPr/>
          <a:lstStyle/>
          <a:p>
            <a:pPr marL="0" indent="0">
              <a:buNone/>
            </a:pPr>
            <a:r>
              <a:rPr lang="en-MY" sz="2400" dirty="0"/>
              <a:t>When a company has relatively few expatriates in the same location (or no clear destination pattern), either because it is just beginning its international assignment program or by design, it often has no formal tax policy. Management handles each expatriate’s tax situation on a case-by-case basis, allowing the possibility for inequitable and inconsistent treatment of expatriate tax. </a:t>
            </a:r>
          </a:p>
          <a:p>
            <a:pPr marL="0" indent="0">
              <a:buNone/>
            </a:pPr>
            <a:endParaRPr lang="en-MY" sz="2400" dirty="0"/>
          </a:p>
          <a:p>
            <a:pPr marL="0" indent="0">
              <a:buNone/>
            </a:pPr>
            <a:r>
              <a:rPr lang="en-MY" sz="2400" dirty="0"/>
              <a:t>Essentially, each international employee negotiates his or her own deal with the organization. This approach may work for a small international workforce, but as the international program grows, the negotiation process can become cumbersome</a:t>
            </a:r>
          </a:p>
        </p:txBody>
      </p:sp>
    </p:spTree>
    <p:extLst>
      <p:ext uri="{BB962C8B-B14F-4D97-AF65-F5344CB8AC3E}">
        <p14:creationId xmlns:p14="http://schemas.microsoft.com/office/powerpoint/2010/main" val="27105400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FEE8E9-0175-44B8-827E-F3844A08A56B}"/>
              </a:ext>
            </a:extLst>
          </p:cNvPr>
          <p:cNvSpPr>
            <a:spLocks noGrp="1"/>
          </p:cNvSpPr>
          <p:nvPr>
            <p:ph type="title"/>
          </p:nvPr>
        </p:nvSpPr>
        <p:spPr/>
        <p:txBody>
          <a:bodyPr/>
          <a:lstStyle/>
          <a:p>
            <a:r>
              <a:rPr lang="en-MY" dirty="0"/>
              <a:t>Tax Protection</a:t>
            </a:r>
          </a:p>
        </p:txBody>
      </p:sp>
      <p:sp>
        <p:nvSpPr>
          <p:cNvPr id="3" name="Content Placeholder 2">
            <a:extLst>
              <a:ext uri="{FF2B5EF4-FFF2-40B4-BE49-F238E27FC236}">
                <a16:creationId xmlns:a16="http://schemas.microsoft.com/office/drawing/2014/main" id="{D111EC4B-44D9-4046-8F15-AEC1D77765D7}"/>
              </a:ext>
            </a:extLst>
          </p:cNvPr>
          <p:cNvSpPr>
            <a:spLocks noGrp="1"/>
          </p:cNvSpPr>
          <p:nvPr>
            <p:ph idx="1"/>
          </p:nvPr>
        </p:nvSpPr>
        <p:spPr/>
        <p:txBody>
          <a:bodyPr/>
          <a:lstStyle/>
          <a:p>
            <a:pPr marL="0" indent="0">
              <a:buNone/>
            </a:pPr>
            <a:r>
              <a:rPr lang="en-MY" dirty="0"/>
              <a:t>In the tax protection approach, the organization figures the assignee's hypothetical income tax and compares it with actual taxes paid. At the end of a year, the organization reimburses any disparity. If the employee pays less in taxes than he or she would have paid in the home country, the assignee keeps the difference. A disadvantage of this program is that it can create inequities between assignees in </a:t>
            </a:r>
            <a:r>
              <a:rPr lang="en-MY" dirty="0" err="1"/>
              <a:t>lowtax</a:t>
            </a:r>
            <a:r>
              <a:rPr lang="en-MY" dirty="0"/>
              <a:t> countries and those in high-tax countries</a:t>
            </a:r>
          </a:p>
        </p:txBody>
      </p:sp>
    </p:spTree>
    <p:extLst>
      <p:ext uri="{BB962C8B-B14F-4D97-AF65-F5344CB8AC3E}">
        <p14:creationId xmlns:p14="http://schemas.microsoft.com/office/powerpoint/2010/main" val="42808395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C9C90A-D33F-4E77-8CEF-8351602BBD51}"/>
              </a:ext>
            </a:extLst>
          </p:cNvPr>
          <p:cNvSpPr>
            <a:spLocks noGrp="1"/>
          </p:cNvSpPr>
          <p:nvPr>
            <p:ph type="title"/>
          </p:nvPr>
        </p:nvSpPr>
        <p:spPr/>
        <p:txBody>
          <a:bodyPr/>
          <a:lstStyle/>
          <a:p>
            <a:r>
              <a:rPr lang="en-MY" dirty="0"/>
              <a:t>Tax Equalization (TEQ)</a:t>
            </a:r>
          </a:p>
        </p:txBody>
      </p:sp>
      <p:sp>
        <p:nvSpPr>
          <p:cNvPr id="3" name="Content Placeholder 2">
            <a:extLst>
              <a:ext uri="{FF2B5EF4-FFF2-40B4-BE49-F238E27FC236}">
                <a16:creationId xmlns:a16="http://schemas.microsoft.com/office/drawing/2014/main" id="{06E36A3F-C4A1-42D1-8091-93F8258D215F}"/>
              </a:ext>
            </a:extLst>
          </p:cNvPr>
          <p:cNvSpPr>
            <a:spLocks noGrp="1"/>
          </p:cNvSpPr>
          <p:nvPr>
            <p:ph idx="1"/>
          </p:nvPr>
        </p:nvSpPr>
        <p:spPr/>
        <p:txBody>
          <a:bodyPr/>
          <a:lstStyle/>
          <a:p>
            <a:pPr marL="0" indent="0">
              <a:buNone/>
            </a:pPr>
            <a:r>
              <a:rPr lang="en-MY" sz="2400" dirty="0"/>
              <a:t>In a tax equalization program (also known as tax balancing), a hypothetical tax is withheld from each pay check. All actual taxes are either paid by the employer or reimbursed by the employee if it is determined that the hypothetical tax was too low.</a:t>
            </a:r>
          </a:p>
          <a:p>
            <a:pPr marL="0" indent="0">
              <a:buNone/>
            </a:pPr>
            <a:endParaRPr lang="en-MY" sz="2400" dirty="0"/>
          </a:p>
          <a:p>
            <a:pPr marL="0" indent="0">
              <a:buNone/>
            </a:pPr>
            <a:r>
              <a:rPr lang="en-MY" sz="2400" dirty="0"/>
              <a:t>Under tax equalization, the hypothetical tax (which is subtracted from base salary and retained by the employer) approximates the amount that would be paid by their home country peers at a comparable salary level and family size.</a:t>
            </a:r>
          </a:p>
        </p:txBody>
      </p:sp>
    </p:spTree>
    <p:extLst>
      <p:ext uri="{BB962C8B-B14F-4D97-AF65-F5344CB8AC3E}">
        <p14:creationId xmlns:p14="http://schemas.microsoft.com/office/powerpoint/2010/main" val="20700459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FE7BE-A54D-402E-9496-42D29F50B6C6}"/>
              </a:ext>
            </a:extLst>
          </p:cNvPr>
          <p:cNvSpPr>
            <a:spLocks noGrp="1"/>
          </p:cNvSpPr>
          <p:nvPr>
            <p:ph type="title"/>
          </p:nvPr>
        </p:nvSpPr>
        <p:spPr/>
        <p:txBody>
          <a:bodyPr/>
          <a:lstStyle/>
          <a:p>
            <a:r>
              <a:rPr lang="en-MY" dirty="0"/>
              <a:t>Other Tax approach</a:t>
            </a:r>
          </a:p>
        </p:txBody>
      </p:sp>
      <p:pic>
        <p:nvPicPr>
          <p:cNvPr id="5" name="Picture 4">
            <a:extLst>
              <a:ext uri="{FF2B5EF4-FFF2-40B4-BE49-F238E27FC236}">
                <a16:creationId xmlns:a16="http://schemas.microsoft.com/office/drawing/2014/main" id="{08D4D16C-5161-4D9E-8802-8E3B69894D55}"/>
              </a:ext>
            </a:extLst>
          </p:cNvPr>
          <p:cNvPicPr>
            <a:picLocks noChangeAspect="1"/>
          </p:cNvPicPr>
          <p:nvPr/>
        </p:nvPicPr>
        <p:blipFill>
          <a:blip r:embed="rId2"/>
          <a:stretch>
            <a:fillRect/>
          </a:stretch>
        </p:blipFill>
        <p:spPr>
          <a:xfrm>
            <a:off x="1483518" y="1628800"/>
            <a:ext cx="6634163" cy="4659836"/>
          </a:xfrm>
          <a:prstGeom prst="rect">
            <a:avLst/>
          </a:prstGeom>
        </p:spPr>
      </p:pic>
    </p:spTree>
    <p:extLst>
      <p:ext uri="{BB962C8B-B14F-4D97-AF65-F5344CB8AC3E}">
        <p14:creationId xmlns:p14="http://schemas.microsoft.com/office/powerpoint/2010/main" val="26575148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51C403-5B37-4548-93EC-24DFFA2E6DD8}"/>
              </a:ext>
            </a:extLst>
          </p:cNvPr>
          <p:cNvSpPr>
            <a:spLocks noGrp="1"/>
          </p:cNvSpPr>
          <p:nvPr>
            <p:ph type="title"/>
          </p:nvPr>
        </p:nvSpPr>
        <p:spPr/>
        <p:txBody>
          <a:bodyPr/>
          <a:lstStyle/>
          <a:p>
            <a:r>
              <a:rPr lang="en-MY" dirty="0"/>
              <a:t>Tax Localization</a:t>
            </a:r>
          </a:p>
        </p:txBody>
      </p:sp>
      <p:sp>
        <p:nvSpPr>
          <p:cNvPr id="3" name="Content Placeholder 2">
            <a:extLst>
              <a:ext uri="{FF2B5EF4-FFF2-40B4-BE49-F238E27FC236}">
                <a16:creationId xmlns:a16="http://schemas.microsoft.com/office/drawing/2014/main" id="{AB521155-E57F-46CA-A609-02CD273D4006}"/>
              </a:ext>
            </a:extLst>
          </p:cNvPr>
          <p:cNvSpPr>
            <a:spLocks noGrp="1"/>
          </p:cNvSpPr>
          <p:nvPr>
            <p:ph idx="1"/>
          </p:nvPr>
        </p:nvSpPr>
        <p:spPr/>
        <p:txBody>
          <a:bodyPr/>
          <a:lstStyle/>
          <a:p>
            <a:pPr marL="0" indent="0">
              <a:buNone/>
            </a:pPr>
            <a:r>
              <a:rPr lang="en-MY" dirty="0"/>
              <a:t>Tax Localisation is the least common approach. Under the localization approach, the expatriate employee is responsible for his or her own tax liabilities. Localization may result in significant tax burden on the employee. Additionally, most company ’s feel the expatriate will turn to the company for financial support in meeting these tax liabilities should this approach be utilized. Therefore, this approach is seldom utilized</a:t>
            </a:r>
          </a:p>
        </p:txBody>
      </p:sp>
    </p:spTree>
    <p:extLst>
      <p:ext uri="{BB962C8B-B14F-4D97-AF65-F5344CB8AC3E}">
        <p14:creationId xmlns:p14="http://schemas.microsoft.com/office/powerpoint/2010/main" val="40345230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DD906E-A9E2-4D55-97D4-0A907E09E658}"/>
              </a:ext>
            </a:extLst>
          </p:cNvPr>
          <p:cNvSpPr>
            <a:spLocks noGrp="1"/>
          </p:cNvSpPr>
          <p:nvPr>
            <p:ph type="title"/>
          </p:nvPr>
        </p:nvSpPr>
        <p:spPr/>
        <p:txBody>
          <a:bodyPr/>
          <a:lstStyle/>
          <a:p>
            <a:r>
              <a:rPr lang="en-MY" sz="3600" dirty="0"/>
              <a:t>Totalization Agreement and Tax Treaty</a:t>
            </a:r>
          </a:p>
        </p:txBody>
      </p:sp>
      <p:pic>
        <p:nvPicPr>
          <p:cNvPr id="5" name="Picture 4">
            <a:extLst>
              <a:ext uri="{FF2B5EF4-FFF2-40B4-BE49-F238E27FC236}">
                <a16:creationId xmlns:a16="http://schemas.microsoft.com/office/drawing/2014/main" id="{2D4251C3-CAB0-469E-8507-9A5C21504C70}"/>
              </a:ext>
            </a:extLst>
          </p:cNvPr>
          <p:cNvPicPr>
            <a:picLocks noChangeAspect="1"/>
          </p:cNvPicPr>
          <p:nvPr/>
        </p:nvPicPr>
        <p:blipFill>
          <a:blip r:embed="rId2"/>
          <a:stretch>
            <a:fillRect/>
          </a:stretch>
        </p:blipFill>
        <p:spPr>
          <a:xfrm>
            <a:off x="1300162" y="2060848"/>
            <a:ext cx="6543675" cy="3971925"/>
          </a:xfrm>
          <a:prstGeom prst="rect">
            <a:avLst/>
          </a:prstGeom>
        </p:spPr>
      </p:pic>
    </p:spTree>
    <p:extLst>
      <p:ext uri="{BB962C8B-B14F-4D97-AF65-F5344CB8AC3E}">
        <p14:creationId xmlns:p14="http://schemas.microsoft.com/office/powerpoint/2010/main" val="10462484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A4CAB4-3CC6-48E0-9B9D-9DB1235297E1}"/>
              </a:ext>
            </a:extLst>
          </p:cNvPr>
          <p:cNvSpPr>
            <a:spLocks noGrp="1"/>
          </p:cNvSpPr>
          <p:nvPr>
            <p:ph type="title"/>
          </p:nvPr>
        </p:nvSpPr>
        <p:spPr/>
        <p:txBody>
          <a:bodyPr/>
          <a:lstStyle/>
          <a:p>
            <a:r>
              <a:rPr lang="en-MY" dirty="0"/>
              <a:t>Totalization Agreements</a:t>
            </a:r>
          </a:p>
        </p:txBody>
      </p:sp>
      <p:sp>
        <p:nvSpPr>
          <p:cNvPr id="3" name="Content Placeholder 2">
            <a:extLst>
              <a:ext uri="{FF2B5EF4-FFF2-40B4-BE49-F238E27FC236}">
                <a16:creationId xmlns:a16="http://schemas.microsoft.com/office/drawing/2014/main" id="{C54F7FE2-B33B-41B2-8322-584202596876}"/>
              </a:ext>
            </a:extLst>
          </p:cNvPr>
          <p:cNvSpPr>
            <a:spLocks noGrp="1"/>
          </p:cNvSpPr>
          <p:nvPr>
            <p:ph idx="1"/>
          </p:nvPr>
        </p:nvSpPr>
        <p:spPr>
          <a:xfrm>
            <a:off x="914400" y="1628800"/>
            <a:ext cx="7772400" cy="4530725"/>
          </a:xfrm>
        </p:spPr>
        <p:txBody>
          <a:bodyPr/>
          <a:lstStyle/>
          <a:p>
            <a:pPr marL="0" indent="0">
              <a:buNone/>
            </a:pPr>
            <a:r>
              <a:rPr lang="en-MY" sz="2400" dirty="0"/>
              <a:t>International Social Security agreements, often called “Totalization agreements,” have two main purposes.</a:t>
            </a:r>
          </a:p>
          <a:p>
            <a:r>
              <a:rPr lang="en-MY" sz="2400" dirty="0"/>
              <a:t> First, they eliminate dual Social Security taxation, the situation that occurs when a worker from one country works in another country and is required to pay Social Security taxes to both countries on the same earnings.</a:t>
            </a:r>
          </a:p>
          <a:p>
            <a:r>
              <a:rPr lang="en-MY" sz="2400" dirty="0"/>
              <a:t> Second, the agreements help fill gaps in benefit protection for workers who have divided their careers between the home country and host country. The agreements assign coverage to just one country and exempt the employer and employee from the payment of Social Security taxes in the other country. </a:t>
            </a:r>
          </a:p>
        </p:txBody>
      </p:sp>
    </p:spTree>
    <p:extLst>
      <p:ext uri="{BB962C8B-B14F-4D97-AF65-F5344CB8AC3E}">
        <p14:creationId xmlns:p14="http://schemas.microsoft.com/office/powerpoint/2010/main" val="20575576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D1FBA8-61DB-4C35-BB5B-8A6B00D0098E}"/>
              </a:ext>
            </a:extLst>
          </p:cNvPr>
          <p:cNvSpPr>
            <a:spLocks noGrp="1"/>
          </p:cNvSpPr>
          <p:nvPr>
            <p:ph type="title"/>
          </p:nvPr>
        </p:nvSpPr>
        <p:spPr/>
        <p:txBody>
          <a:bodyPr/>
          <a:lstStyle/>
          <a:p>
            <a:r>
              <a:rPr lang="en-MY" dirty="0"/>
              <a:t>Totalization Agreements</a:t>
            </a:r>
          </a:p>
        </p:txBody>
      </p:sp>
      <p:sp>
        <p:nvSpPr>
          <p:cNvPr id="3" name="Content Placeholder 2">
            <a:extLst>
              <a:ext uri="{FF2B5EF4-FFF2-40B4-BE49-F238E27FC236}">
                <a16:creationId xmlns:a16="http://schemas.microsoft.com/office/drawing/2014/main" id="{66C4E2F0-230F-42C4-BE5C-FDB7096666EF}"/>
              </a:ext>
            </a:extLst>
          </p:cNvPr>
          <p:cNvSpPr>
            <a:spLocks noGrp="1"/>
          </p:cNvSpPr>
          <p:nvPr>
            <p:ph idx="1"/>
          </p:nvPr>
        </p:nvSpPr>
        <p:spPr/>
        <p:txBody>
          <a:bodyPr/>
          <a:lstStyle/>
          <a:p>
            <a:pPr marL="0" indent="0">
              <a:buNone/>
            </a:pPr>
            <a:r>
              <a:rPr lang="en-MY" sz="2800" dirty="0"/>
              <a:t>Typically, the social security agreements are based on two rules:</a:t>
            </a:r>
          </a:p>
          <a:p>
            <a:pPr marL="0" indent="0">
              <a:buNone/>
            </a:pPr>
            <a:endParaRPr lang="en-MY" sz="2800" dirty="0"/>
          </a:p>
          <a:p>
            <a:r>
              <a:rPr lang="en-MY" sz="2800" dirty="0"/>
              <a:t>Territorial rule: In general, an employee will be subject to the taxes of the country in which the work is to be performed.</a:t>
            </a:r>
          </a:p>
          <a:p>
            <a:r>
              <a:rPr lang="en-MY" sz="2800" dirty="0"/>
              <a:t>Detached worker rule: In the case of individuals on international assignment, home-country social security taxes will apply in order to minimize disruption.</a:t>
            </a:r>
          </a:p>
          <a:p>
            <a:endParaRPr lang="en-MY" dirty="0"/>
          </a:p>
        </p:txBody>
      </p:sp>
    </p:spTree>
    <p:extLst>
      <p:ext uri="{BB962C8B-B14F-4D97-AF65-F5344CB8AC3E}">
        <p14:creationId xmlns:p14="http://schemas.microsoft.com/office/powerpoint/2010/main" val="14492053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E23841-4DE2-482F-82AD-62B7023F8209}"/>
              </a:ext>
            </a:extLst>
          </p:cNvPr>
          <p:cNvSpPr>
            <a:spLocks noGrp="1"/>
          </p:cNvSpPr>
          <p:nvPr>
            <p:ph type="title"/>
          </p:nvPr>
        </p:nvSpPr>
        <p:spPr/>
        <p:txBody>
          <a:bodyPr/>
          <a:lstStyle/>
          <a:p>
            <a:r>
              <a:rPr lang="en-MY" dirty="0"/>
              <a:t>Tax Treaty</a:t>
            </a:r>
          </a:p>
        </p:txBody>
      </p:sp>
      <p:sp>
        <p:nvSpPr>
          <p:cNvPr id="3" name="Content Placeholder 2">
            <a:extLst>
              <a:ext uri="{FF2B5EF4-FFF2-40B4-BE49-F238E27FC236}">
                <a16:creationId xmlns:a16="http://schemas.microsoft.com/office/drawing/2014/main" id="{4B8126BE-6010-48C0-B702-14099F98DDF7}"/>
              </a:ext>
            </a:extLst>
          </p:cNvPr>
          <p:cNvSpPr>
            <a:spLocks noGrp="1"/>
          </p:cNvSpPr>
          <p:nvPr>
            <p:ph idx="1"/>
          </p:nvPr>
        </p:nvSpPr>
        <p:spPr>
          <a:xfrm>
            <a:off x="755576" y="1600200"/>
            <a:ext cx="7931224" cy="4530725"/>
          </a:xfrm>
        </p:spPr>
        <p:txBody>
          <a:bodyPr/>
          <a:lstStyle/>
          <a:p>
            <a:pPr marL="0" indent="0">
              <a:buNone/>
            </a:pPr>
            <a:r>
              <a:rPr lang="en-MY" sz="2600" dirty="0"/>
              <a:t>Tax treaties are also referred to as tax conventions or double tax agreements (DTA). They prevent double taxation and fiscal evasion, and foster cooperation between a country and other international tax authorities by enforcing their respective tax laws. Tax treaty is a bilateral agreement made by two countries to resolve issues involving double taxation of passive and active income. Tax treaties generally determine the amount of tax that a country can apply to a taxpayer's income and wealth. Tax haven countries are the only countries that typically do not enter into tax treaties.</a:t>
            </a:r>
          </a:p>
        </p:txBody>
      </p:sp>
    </p:spTree>
    <p:extLst>
      <p:ext uri="{BB962C8B-B14F-4D97-AF65-F5344CB8AC3E}">
        <p14:creationId xmlns:p14="http://schemas.microsoft.com/office/powerpoint/2010/main" val="31628688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F8CAA3-668A-4363-971C-1051C1C22A8E}"/>
              </a:ext>
            </a:extLst>
          </p:cNvPr>
          <p:cNvSpPr>
            <a:spLocks noGrp="1"/>
          </p:cNvSpPr>
          <p:nvPr>
            <p:ph type="title"/>
          </p:nvPr>
        </p:nvSpPr>
        <p:spPr/>
        <p:txBody>
          <a:bodyPr/>
          <a:lstStyle/>
          <a:p>
            <a:r>
              <a:rPr lang="en-MY" sz="3600" dirty="0"/>
              <a:t>Global Employment Company (GEC)</a:t>
            </a:r>
          </a:p>
        </p:txBody>
      </p:sp>
      <p:sp>
        <p:nvSpPr>
          <p:cNvPr id="3" name="Content Placeholder 2">
            <a:extLst>
              <a:ext uri="{FF2B5EF4-FFF2-40B4-BE49-F238E27FC236}">
                <a16:creationId xmlns:a16="http://schemas.microsoft.com/office/drawing/2014/main" id="{C321CDE4-D9DA-4B32-AF64-17A8F6AE1D8F}"/>
              </a:ext>
            </a:extLst>
          </p:cNvPr>
          <p:cNvSpPr>
            <a:spLocks noGrp="1"/>
          </p:cNvSpPr>
          <p:nvPr>
            <p:ph idx="1"/>
          </p:nvPr>
        </p:nvSpPr>
        <p:spPr/>
        <p:txBody>
          <a:bodyPr/>
          <a:lstStyle/>
          <a:p>
            <a:pPr marL="0" indent="0">
              <a:buNone/>
            </a:pPr>
            <a:r>
              <a:rPr lang="en-MY" dirty="0"/>
              <a:t>GEC is a term used to describe a subsidiary that multinational enterprises sometimes form to manage high performers and other types of employees who do not readily fit within the traditional operations of the MNEs. A GEC will have its own board of directors and, often, a separate management team.</a:t>
            </a:r>
          </a:p>
        </p:txBody>
      </p:sp>
    </p:spTree>
    <p:extLst>
      <p:ext uri="{BB962C8B-B14F-4D97-AF65-F5344CB8AC3E}">
        <p14:creationId xmlns:p14="http://schemas.microsoft.com/office/powerpoint/2010/main" val="28280644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endParaRPr lang="en-MY" dirty="0"/>
          </a:p>
          <a:p>
            <a:pPr marL="0" indent="0">
              <a:buNone/>
            </a:pPr>
            <a:endParaRPr lang="en-MY" dirty="0"/>
          </a:p>
          <a:p>
            <a:pPr marL="0" indent="0">
              <a:buNone/>
            </a:pPr>
            <a:endParaRPr lang="en-MY" dirty="0"/>
          </a:p>
          <a:p>
            <a:pPr marL="0" indent="0" algn="ctr">
              <a:buNone/>
            </a:pPr>
            <a:r>
              <a:rPr lang="en-MY" sz="3600" dirty="0"/>
              <a:t>International Retirement Plans</a:t>
            </a:r>
          </a:p>
        </p:txBody>
      </p:sp>
    </p:spTree>
    <p:extLst>
      <p:ext uri="{BB962C8B-B14F-4D97-AF65-F5344CB8AC3E}">
        <p14:creationId xmlns:p14="http://schemas.microsoft.com/office/powerpoint/2010/main" val="16674228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462F9-947B-4E45-A098-3A2C4DEE1D0E}"/>
              </a:ext>
            </a:extLst>
          </p:cNvPr>
          <p:cNvSpPr>
            <a:spLocks noGrp="1"/>
          </p:cNvSpPr>
          <p:nvPr>
            <p:ph type="title"/>
          </p:nvPr>
        </p:nvSpPr>
        <p:spPr/>
        <p:txBody>
          <a:bodyPr/>
          <a:lstStyle/>
          <a:p>
            <a:r>
              <a:rPr lang="en-MY" dirty="0"/>
              <a:t>Defined Benefit Retirement Plans</a:t>
            </a:r>
          </a:p>
        </p:txBody>
      </p:sp>
      <p:sp>
        <p:nvSpPr>
          <p:cNvPr id="3" name="Content Placeholder 2">
            <a:extLst>
              <a:ext uri="{FF2B5EF4-FFF2-40B4-BE49-F238E27FC236}">
                <a16:creationId xmlns:a16="http://schemas.microsoft.com/office/drawing/2014/main" id="{BF44F86A-8F74-4970-BCEE-3A50A2EEB823}"/>
              </a:ext>
            </a:extLst>
          </p:cNvPr>
          <p:cNvSpPr>
            <a:spLocks noGrp="1"/>
          </p:cNvSpPr>
          <p:nvPr>
            <p:ph idx="1"/>
          </p:nvPr>
        </p:nvSpPr>
        <p:spPr/>
        <p:txBody>
          <a:bodyPr/>
          <a:lstStyle/>
          <a:p>
            <a:pPr marL="0" indent="0">
              <a:buNone/>
            </a:pPr>
            <a:r>
              <a:rPr lang="en-MY" dirty="0"/>
              <a:t>A defined benefit plan is one set up to provide a predetermined retirement benefit to employees or their beneficiaries, either in the form of a certain dollar amount or a specific percentage of compensation.</a:t>
            </a:r>
          </a:p>
        </p:txBody>
      </p:sp>
    </p:spTree>
    <p:extLst>
      <p:ext uri="{BB962C8B-B14F-4D97-AF65-F5344CB8AC3E}">
        <p14:creationId xmlns:p14="http://schemas.microsoft.com/office/powerpoint/2010/main" val="2109425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06B47-9ACC-4195-B4C6-26B5C97A06FB}"/>
              </a:ext>
            </a:extLst>
          </p:cNvPr>
          <p:cNvSpPr>
            <a:spLocks noGrp="1"/>
          </p:cNvSpPr>
          <p:nvPr>
            <p:ph type="title"/>
          </p:nvPr>
        </p:nvSpPr>
        <p:spPr/>
        <p:txBody>
          <a:bodyPr/>
          <a:lstStyle/>
          <a:p>
            <a:r>
              <a:rPr lang="en-MY" dirty="0"/>
              <a:t>Types of Benefit Retirement Plan</a:t>
            </a:r>
          </a:p>
        </p:txBody>
      </p:sp>
      <p:sp>
        <p:nvSpPr>
          <p:cNvPr id="3" name="Content Placeholder 2">
            <a:extLst>
              <a:ext uri="{FF2B5EF4-FFF2-40B4-BE49-F238E27FC236}">
                <a16:creationId xmlns:a16="http://schemas.microsoft.com/office/drawing/2014/main" id="{E054AC63-B4DC-45B6-B7A1-34C4F677BF4D}"/>
              </a:ext>
            </a:extLst>
          </p:cNvPr>
          <p:cNvSpPr>
            <a:spLocks noGrp="1"/>
          </p:cNvSpPr>
          <p:nvPr>
            <p:ph idx="1"/>
          </p:nvPr>
        </p:nvSpPr>
        <p:spPr/>
        <p:txBody>
          <a:bodyPr/>
          <a:lstStyle/>
          <a:p>
            <a:r>
              <a:rPr lang="en-MY" sz="2400" dirty="0"/>
              <a:t>Flat benefit plan : All participants receive a flat dollar amount as long as a predetermined minimum years requirement has been met.</a:t>
            </a:r>
          </a:p>
          <a:p>
            <a:r>
              <a:rPr lang="en-MY" sz="2400" dirty="0"/>
              <a:t>Unit benefit plan : Provides a benefit that is either a percentage of compensation or a fixed dollar amount multiplied by the number of qualifying years of service.</a:t>
            </a:r>
          </a:p>
          <a:p>
            <a:r>
              <a:rPr lang="en-MY" sz="2400" dirty="0"/>
              <a:t>Variable benefit plan : Benefits are based on allocating units, rather than dollars, to the contributions to the plan. At retirement, the value of the units allocated to the retiring employee would be the proportionate value of all units in the fund.</a:t>
            </a:r>
          </a:p>
          <a:p>
            <a:endParaRPr lang="en-MY" sz="2400" dirty="0"/>
          </a:p>
        </p:txBody>
      </p:sp>
    </p:spTree>
    <p:extLst>
      <p:ext uri="{BB962C8B-B14F-4D97-AF65-F5344CB8AC3E}">
        <p14:creationId xmlns:p14="http://schemas.microsoft.com/office/powerpoint/2010/main" val="6486720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FE7BE-A54D-402E-9496-42D29F50B6C6}"/>
              </a:ext>
            </a:extLst>
          </p:cNvPr>
          <p:cNvSpPr>
            <a:spLocks noGrp="1"/>
          </p:cNvSpPr>
          <p:nvPr>
            <p:ph type="title"/>
          </p:nvPr>
        </p:nvSpPr>
        <p:spPr/>
        <p:txBody>
          <a:bodyPr/>
          <a:lstStyle/>
          <a:p>
            <a:r>
              <a:rPr lang="en-MY" dirty="0"/>
              <a:t>Defined Contribution Plans</a:t>
            </a:r>
          </a:p>
        </p:txBody>
      </p:sp>
      <p:sp>
        <p:nvSpPr>
          <p:cNvPr id="3" name="Content Placeholder 2">
            <a:extLst>
              <a:ext uri="{FF2B5EF4-FFF2-40B4-BE49-F238E27FC236}">
                <a16:creationId xmlns:a16="http://schemas.microsoft.com/office/drawing/2014/main" id="{4C395DCF-3A0C-4782-ABDA-CD4E53332FF4}"/>
              </a:ext>
            </a:extLst>
          </p:cNvPr>
          <p:cNvSpPr>
            <a:spLocks noGrp="1"/>
          </p:cNvSpPr>
          <p:nvPr>
            <p:ph idx="1"/>
          </p:nvPr>
        </p:nvSpPr>
        <p:spPr/>
        <p:txBody>
          <a:bodyPr/>
          <a:lstStyle/>
          <a:p>
            <a:pPr marL="0" indent="0">
              <a:buNone/>
            </a:pPr>
            <a:r>
              <a:rPr lang="en-MY" dirty="0"/>
              <a:t>The way that a defined contribution plan works is that either an individual alone, or an employee and the employer make contributions into the plan, usually based on a percentage of the employee's annual earnings.</a:t>
            </a:r>
          </a:p>
        </p:txBody>
      </p:sp>
    </p:spTree>
    <p:extLst>
      <p:ext uri="{BB962C8B-B14F-4D97-AF65-F5344CB8AC3E}">
        <p14:creationId xmlns:p14="http://schemas.microsoft.com/office/powerpoint/2010/main" val="35722966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Types of Contribution Plan</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r>
              <a:rPr lang="en-MY" dirty="0"/>
              <a:t>Profit-sharing plans allow employers to make contributions to an account that earns investment income and is sheltered from taxation until the money is actually distributed. The employer's contributions are usually based on a percentage of the profits that the business makes, but contributions can be made even if the business makes no profit for the year</a:t>
            </a:r>
          </a:p>
        </p:txBody>
      </p:sp>
    </p:spTree>
    <p:extLst>
      <p:ext uri="{BB962C8B-B14F-4D97-AF65-F5344CB8AC3E}">
        <p14:creationId xmlns:p14="http://schemas.microsoft.com/office/powerpoint/2010/main" val="20458366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462F9-947B-4E45-A098-3A2C4DEE1D0E}"/>
              </a:ext>
            </a:extLst>
          </p:cNvPr>
          <p:cNvSpPr>
            <a:spLocks noGrp="1"/>
          </p:cNvSpPr>
          <p:nvPr>
            <p:ph type="title"/>
          </p:nvPr>
        </p:nvSpPr>
        <p:spPr/>
        <p:txBody>
          <a:bodyPr/>
          <a:lstStyle/>
          <a:p>
            <a:r>
              <a:rPr lang="en-MY" dirty="0"/>
              <a:t>Difference in Plans</a:t>
            </a:r>
          </a:p>
        </p:txBody>
      </p:sp>
      <p:pic>
        <p:nvPicPr>
          <p:cNvPr id="5" name="Picture 4">
            <a:extLst>
              <a:ext uri="{FF2B5EF4-FFF2-40B4-BE49-F238E27FC236}">
                <a16:creationId xmlns:a16="http://schemas.microsoft.com/office/drawing/2014/main" id="{D8F3B845-F123-4E67-B760-CAA3C1AA5F78}"/>
              </a:ext>
            </a:extLst>
          </p:cNvPr>
          <p:cNvPicPr>
            <a:picLocks noChangeAspect="1"/>
          </p:cNvPicPr>
          <p:nvPr/>
        </p:nvPicPr>
        <p:blipFill>
          <a:blip r:embed="rId2"/>
          <a:stretch>
            <a:fillRect/>
          </a:stretch>
        </p:blipFill>
        <p:spPr>
          <a:xfrm>
            <a:off x="851197" y="2071687"/>
            <a:ext cx="7637534" cy="3229521"/>
          </a:xfrm>
          <a:prstGeom prst="rect">
            <a:avLst/>
          </a:prstGeom>
        </p:spPr>
      </p:pic>
    </p:spTree>
    <p:extLst>
      <p:ext uri="{BB962C8B-B14F-4D97-AF65-F5344CB8AC3E}">
        <p14:creationId xmlns:p14="http://schemas.microsoft.com/office/powerpoint/2010/main" val="33501800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462F9-947B-4E45-A098-3A2C4DEE1D0E}"/>
              </a:ext>
            </a:extLst>
          </p:cNvPr>
          <p:cNvSpPr>
            <a:spLocks noGrp="1"/>
          </p:cNvSpPr>
          <p:nvPr>
            <p:ph type="title"/>
          </p:nvPr>
        </p:nvSpPr>
        <p:spPr/>
        <p:txBody>
          <a:bodyPr/>
          <a:lstStyle/>
          <a:p>
            <a:r>
              <a:rPr lang="en-MY" dirty="0"/>
              <a:t>Types of Contribution Plan</a:t>
            </a:r>
          </a:p>
        </p:txBody>
      </p:sp>
      <p:sp>
        <p:nvSpPr>
          <p:cNvPr id="3" name="Content Placeholder 2">
            <a:extLst>
              <a:ext uri="{FF2B5EF4-FFF2-40B4-BE49-F238E27FC236}">
                <a16:creationId xmlns:a16="http://schemas.microsoft.com/office/drawing/2014/main" id="{BF44F86A-8F74-4970-BCEE-3A50A2EEB823}"/>
              </a:ext>
            </a:extLst>
          </p:cNvPr>
          <p:cNvSpPr>
            <a:spLocks noGrp="1"/>
          </p:cNvSpPr>
          <p:nvPr>
            <p:ph idx="1"/>
          </p:nvPr>
        </p:nvSpPr>
        <p:spPr/>
        <p:txBody>
          <a:bodyPr/>
          <a:lstStyle/>
          <a:p>
            <a:r>
              <a:rPr lang="en-MY" dirty="0"/>
              <a:t>Called cash or deferred arrangements (CODAs) :The employees authorize their employer to reduce their salary and contribute the salary reduction on their behalf to a qualified retirement plan. In addition to these employee elective deferrals, an employer can make supplemental contributions on behalf of employees.</a:t>
            </a:r>
          </a:p>
        </p:txBody>
      </p:sp>
    </p:spTree>
    <p:extLst>
      <p:ext uri="{BB962C8B-B14F-4D97-AF65-F5344CB8AC3E}">
        <p14:creationId xmlns:p14="http://schemas.microsoft.com/office/powerpoint/2010/main" val="14211811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FE7BE-A54D-402E-9496-42D29F50B6C6}"/>
              </a:ext>
            </a:extLst>
          </p:cNvPr>
          <p:cNvSpPr>
            <a:spLocks noGrp="1"/>
          </p:cNvSpPr>
          <p:nvPr>
            <p:ph type="title"/>
          </p:nvPr>
        </p:nvSpPr>
        <p:spPr/>
        <p:txBody>
          <a:bodyPr/>
          <a:lstStyle/>
          <a:p>
            <a:r>
              <a:rPr lang="en-MY" dirty="0"/>
              <a:t>Types of Contribution Plan</a:t>
            </a:r>
          </a:p>
        </p:txBody>
      </p:sp>
      <p:sp>
        <p:nvSpPr>
          <p:cNvPr id="3" name="Content Placeholder 2">
            <a:extLst>
              <a:ext uri="{FF2B5EF4-FFF2-40B4-BE49-F238E27FC236}">
                <a16:creationId xmlns:a16="http://schemas.microsoft.com/office/drawing/2014/main" id="{4C395DCF-3A0C-4782-ABDA-CD4E53332FF4}"/>
              </a:ext>
            </a:extLst>
          </p:cNvPr>
          <p:cNvSpPr>
            <a:spLocks noGrp="1"/>
          </p:cNvSpPr>
          <p:nvPr>
            <p:ph idx="1"/>
          </p:nvPr>
        </p:nvSpPr>
        <p:spPr/>
        <p:txBody>
          <a:bodyPr/>
          <a:lstStyle/>
          <a:p>
            <a:r>
              <a:rPr lang="en-MY" dirty="0"/>
              <a:t>An ESOP is a stock bonus plan or a combination stock bonus plan and money purchase plan that is designed to invest primarily in qualifying employer securities and to use borrowed funds to do so. An ESOP is funded by employer contributions of stock in the corporation or allows you to buy shares of stock as a plan investment option.</a:t>
            </a:r>
          </a:p>
        </p:txBody>
      </p:sp>
    </p:spTree>
    <p:extLst>
      <p:ext uri="{BB962C8B-B14F-4D97-AF65-F5344CB8AC3E}">
        <p14:creationId xmlns:p14="http://schemas.microsoft.com/office/powerpoint/2010/main" val="15903312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Retirement Plans</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r>
              <a:rPr lang="en-MY" dirty="0"/>
              <a:t>Money Purchase Plans : In money purchase plans, the employer is obligated to contribute even if the company didn't make a profit. The contributions are determined by a specific percentage of each employee's compensation and must be made annually.</a:t>
            </a:r>
          </a:p>
        </p:txBody>
      </p:sp>
    </p:spTree>
    <p:extLst>
      <p:ext uri="{BB962C8B-B14F-4D97-AF65-F5344CB8AC3E}">
        <p14:creationId xmlns:p14="http://schemas.microsoft.com/office/powerpoint/2010/main" val="299678582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737D59-D82C-4C72-8F2F-BE3DC06053DA}"/>
              </a:ext>
            </a:extLst>
          </p:cNvPr>
          <p:cNvSpPr>
            <a:spLocks noGrp="1"/>
          </p:cNvSpPr>
          <p:nvPr>
            <p:ph type="title"/>
          </p:nvPr>
        </p:nvSpPr>
        <p:spPr/>
        <p:txBody>
          <a:bodyPr/>
          <a:lstStyle/>
          <a:p>
            <a:r>
              <a:rPr lang="en-MY" dirty="0"/>
              <a:t>International Retirement Plans (IRPs)</a:t>
            </a:r>
          </a:p>
        </p:txBody>
      </p:sp>
      <p:sp>
        <p:nvSpPr>
          <p:cNvPr id="3" name="Content Placeholder 2">
            <a:extLst>
              <a:ext uri="{FF2B5EF4-FFF2-40B4-BE49-F238E27FC236}">
                <a16:creationId xmlns:a16="http://schemas.microsoft.com/office/drawing/2014/main" id="{9C0FA936-AADE-4EE6-B497-E2266AFA7CD4}"/>
              </a:ext>
            </a:extLst>
          </p:cNvPr>
          <p:cNvSpPr>
            <a:spLocks noGrp="1"/>
          </p:cNvSpPr>
          <p:nvPr>
            <p:ph idx="1"/>
          </p:nvPr>
        </p:nvSpPr>
        <p:spPr/>
        <p:txBody>
          <a:bodyPr/>
          <a:lstStyle/>
          <a:p>
            <a:pPr marL="0" indent="0">
              <a:buNone/>
            </a:pPr>
            <a:r>
              <a:rPr lang="en-MY" dirty="0"/>
              <a:t>As part of a creative pay package, an International Retirement Plan (IRP) provides a straightforward and flexible solution for your mobile employees regardless of their employment locations. An IRP can help them save for the future efficiently when local statutory and supplemental programs don’t provide sufficient financial security</a:t>
            </a:r>
          </a:p>
        </p:txBody>
      </p:sp>
    </p:spTree>
    <p:extLst>
      <p:ext uri="{BB962C8B-B14F-4D97-AF65-F5344CB8AC3E}">
        <p14:creationId xmlns:p14="http://schemas.microsoft.com/office/powerpoint/2010/main" val="10966992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C601E0-E4FE-42A3-8229-C1BE2CECFFB9}"/>
              </a:ext>
            </a:extLst>
          </p:cNvPr>
          <p:cNvSpPr>
            <a:spLocks noGrp="1"/>
          </p:cNvSpPr>
          <p:nvPr>
            <p:ph type="title"/>
          </p:nvPr>
        </p:nvSpPr>
        <p:spPr/>
        <p:txBody>
          <a:bodyPr/>
          <a:lstStyle/>
          <a:p>
            <a:r>
              <a:rPr lang="en-MY" dirty="0"/>
              <a:t>Global Equity Program</a:t>
            </a:r>
          </a:p>
        </p:txBody>
      </p:sp>
      <p:sp>
        <p:nvSpPr>
          <p:cNvPr id="3" name="Content Placeholder 2">
            <a:extLst>
              <a:ext uri="{FF2B5EF4-FFF2-40B4-BE49-F238E27FC236}">
                <a16:creationId xmlns:a16="http://schemas.microsoft.com/office/drawing/2014/main" id="{99258A42-A43E-4820-9A05-8E9A971E13E2}"/>
              </a:ext>
            </a:extLst>
          </p:cNvPr>
          <p:cNvSpPr>
            <a:spLocks noGrp="1"/>
          </p:cNvSpPr>
          <p:nvPr>
            <p:ph idx="1"/>
          </p:nvPr>
        </p:nvSpPr>
        <p:spPr/>
        <p:txBody>
          <a:bodyPr/>
          <a:lstStyle/>
          <a:p>
            <a:r>
              <a:rPr lang="en-MY" dirty="0"/>
              <a:t>Equity Program is frequently used for companies which need to attract high quality employees to build their businesses but lack the financial resources to offer their employees competitive salaries (Start-up companies or subsidiaries of foreign companies). </a:t>
            </a:r>
          </a:p>
          <a:p>
            <a:endParaRPr lang="en-MY" dirty="0"/>
          </a:p>
        </p:txBody>
      </p:sp>
    </p:spTree>
    <p:extLst>
      <p:ext uri="{BB962C8B-B14F-4D97-AF65-F5344CB8AC3E}">
        <p14:creationId xmlns:p14="http://schemas.microsoft.com/office/powerpoint/2010/main" val="19572422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173F9B-6E95-4AF7-B1C2-D69A16C521BF}"/>
              </a:ext>
            </a:extLst>
          </p:cNvPr>
          <p:cNvSpPr>
            <a:spLocks noGrp="1"/>
          </p:cNvSpPr>
          <p:nvPr>
            <p:ph type="title"/>
          </p:nvPr>
        </p:nvSpPr>
        <p:spPr/>
        <p:txBody>
          <a:bodyPr/>
          <a:lstStyle/>
          <a:p>
            <a:r>
              <a:rPr lang="en-MY" dirty="0"/>
              <a:t>Equity Compensation</a:t>
            </a:r>
          </a:p>
        </p:txBody>
      </p:sp>
      <p:sp>
        <p:nvSpPr>
          <p:cNvPr id="3" name="Content Placeholder 2">
            <a:extLst>
              <a:ext uri="{FF2B5EF4-FFF2-40B4-BE49-F238E27FC236}">
                <a16:creationId xmlns:a16="http://schemas.microsoft.com/office/drawing/2014/main" id="{132A439F-7808-4859-800E-6047FBC7BB98}"/>
              </a:ext>
            </a:extLst>
          </p:cNvPr>
          <p:cNvSpPr>
            <a:spLocks noGrp="1"/>
          </p:cNvSpPr>
          <p:nvPr>
            <p:ph idx="1"/>
          </p:nvPr>
        </p:nvSpPr>
        <p:spPr/>
        <p:txBody>
          <a:bodyPr/>
          <a:lstStyle/>
          <a:p>
            <a:r>
              <a:rPr lang="en-MY" dirty="0"/>
              <a:t>Equity compensation is non-cash compensation that represents an ownership interest in the company. The two most common forms of equity compensation are stock options and restricted stock. Due to the variety of legal, accounting, and tax issues that are involved with equity compensation, proper planning is critical. Therefore, a company should seek legal and accounting advice before implementing an equity compensation plan.</a:t>
            </a:r>
          </a:p>
          <a:p>
            <a:endParaRPr lang="en-MY" dirty="0"/>
          </a:p>
        </p:txBody>
      </p:sp>
    </p:spTree>
    <p:extLst>
      <p:ext uri="{BB962C8B-B14F-4D97-AF65-F5344CB8AC3E}">
        <p14:creationId xmlns:p14="http://schemas.microsoft.com/office/powerpoint/2010/main" val="14483021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6692C-4B78-4C73-A6FE-B0C9DF818B61}"/>
              </a:ext>
            </a:extLst>
          </p:cNvPr>
          <p:cNvSpPr>
            <a:spLocks noGrp="1"/>
          </p:cNvSpPr>
          <p:nvPr>
            <p:ph type="title"/>
          </p:nvPr>
        </p:nvSpPr>
        <p:spPr/>
        <p:txBody>
          <a:bodyPr/>
          <a:lstStyle/>
          <a:p>
            <a:r>
              <a:rPr lang="en-MY" sz="4000" dirty="0"/>
              <a:t>The Basics of Equity Compensation</a:t>
            </a:r>
          </a:p>
        </p:txBody>
      </p:sp>
      <p:pic>
        <p:nvPicPr>
          <p:cNvPr id="5" name="Picture 4">
            <a:extLst>
              <a:ext uri="{FF2B5EF4-FFF2-40B4-BE49-F238E27FC236}">
                <a16:creationId xmlns:a16="http://schemas.microsoft.com/office/drawing/2014/main" id="{33755EC5-9F69-4FF7-A538-34314A162074}"/>
              </a:ext>
            </a:extLst>
          </p:cNvPr>
          <p:cNvPicPr>
            <a:picLocks noChangeAspect="1"/>
          </p:cNvPicPr>
          <p:nvPr/>
        </p:nvPicPr>
        <p:blipFill>
          <a:blip r:embed="rId2"/>
          <a:stretch>
            <a:fillRect/>
          </a:stretch>
        </p:blipFill>
        <p:spPr>
          <a:xfrm>
            <a:off x="950390" y="1627187"/>
            <a:ext cx="7400925" cy="4953000"/>
          </a:xfrm>
          <a:prstGeom prst="rect">
            <a:avLst/>
          </a:prstGeom>
        </p:spPr>
      </p:pic>
    </p:spTree>
    <p:extLst>
      <p:ext uri="{BB962C8B-B14F-4D97-AF65-F5344CB8AC3E}">
        <p14:creationId xmlns:p14="http://schemas.microsoft.com/office/powerpoint/2010/main" val="42633803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EBAA6-756A-4906-AB40-5ABA3B53EDB2}"/>
              </a:ext>
            </a:extLst>
          </p:cNvPr>
          <p:cNvSpPr>
            <a:spLocks noGrp="1"/>
          </p:cNvSpPr>
          <p:nvPr>
            <p:ph type="title"/>
          </p:nvPr>
        </p:nvSpPr>
        <p:spPr/>
        <p:txBody>
          <a:bodyPr/>
          <a:lstStyle/>
          <a:p>
            <a:r>
              <a:rPr lang="en-MY" dirty="0"/>
              <a:t>Stock Option</a:t>
            </a:r>
          </a:p>
        </p:txBody>
      </p:sp>
      <p:sp>
        <p:nvSpPr>
          <p:cNvPr id="3" name="Content Placeholder 2">
            <a:extLst>
              <a:ext uri="{FF2B5EF4-FFF2-40B4-BE49-F238E27FC236}">
                <a16:creationId xmlns:a16="http://schemas.microsoft.com/office/drawing/2014/main" id="{F8D0F142-268E-49AB-A61F-E3925461F7B1}"/>
              </a:ext>
            </a:extLst>
          </p:cNvPr>
          <p:cNvSpPr>
            <a:spLocks noGrp="1"/>
          </p:cNvSpPr>
          <p:nvPr>
            <p:ph idx="1"/>
          </p:nvPr>
        </p:nvSpPr>
        <p:spPr>
          <a:xfrm>
            <a:off x="914400" y="1600200"/>
            <a:ext cx="7978080" cy="4530725"/>
          </a:xfrm>
        </p:spPr>
        <p:txBody>
          <a:bodyPr/>
          <a:lstStyle/>
          <a:p>
            <a:pPr marL="0" indent="0">
              <a:buNone/>
            </a:pPr>
            <a:r>
              <a:rPr lang="en-MY" sz="2000" dirty="0"/>
              <a:t>A stock option is a right to purchase shares of a company’s stock at a predetermined price, which is referred to as the exercise price. The right to exercise the option and purchase shares of a company’s stock generally accrues, or "vests," over a period of time. The vesting of options over time creates an incentive for the employee to remain with the company to build its value. Option holders are not stockholders and thus are not entitled to vote their option shares or otherwise exercise any other rights of stockholders. All or a portion of the vesting of options often accelerates upon the sale of the company, unless the buyer assumes the options under its plan. Conversely, if an employee leaves the company, the vesting of stock options ceases, and the employee usually has a limited period of time to exercise the options that were vested on the employment termination date.</a:t>
            </a:r>
          </a:p>
        </p:txBody>
      </p:sp>
    </p:spTree>
    <p:extLst>
      <p:ext uri="{BB962C8B-B14F-4D97-AF65-F5344CB8AC3E}">
        <p14:creationId xmlns:p14="http://schemas.microsoft.com/office/powerpoint/2010/main" val="401844474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C00846-696E-4784-B6A1-D679F411FF88}"/>
              </a:ext>
            </a:extLst>
          </p:cNvPr>
          <p:cNvSpPr>
            <a:spLocks noGrp="1"/>
          </p:cNvSpPr>
          <p:nvPr>
            <p:ph type="title"/>
          </p:nvPr>
        </p:nvSpPr>
        <p:spPr/>
        <p:txBody>
          <a:bodyPr/>
          <a:lstStyle/>
          <a:p>
            <a:r>
              <a:rPr lang="en-MY" dirty="0"/>
              <a:t>Restricted stock</a:t>
            </a:r>
          </a:p>
        </p:txBody>
      </p:sp>
      <p:sp>
        <p:nvSpPr>
          <p:cNvPr id="3" name="Content Placeholder 2">
            <a:extLst>
              <a:ext uri="{FF2B5EF4-FFF2-40B4-BE49-F238E27FC236}">
                <a16:creationId xmlns:a16="http://schemas.microsoft.com/office/drawing/2014/main" id="{BB82CCD9-94F0-4652-B69E-37E2D7AB1349}"/>
              </a:ext>
            </a:extLst>
          </p:cNvPr>
          <p:cNvSpPr>
            <a:spLocks noGrp="1"/>
          </p:cNvSpPr>
          <p:nvPr>
            <p:ph idx="1"/>
          </p:nvPr>
        </p:nvSpPr>
        <p:spPr/>
        <p:txBody>
          <a:bodyPr/>
          <a:lstStyle/>
          <a:p>
            <a:pPr marL="0" indent="0">
              <a:buNone/>
            </a:pPr>
            <a:r>
              <a:rPr lang="en-MY" dirty="0"/>
              <a:t>Restricted stock is generally subject to a repurchase right that allows the company to repurchase a portion of the founder’s stock if his or her employment is terminated by the company for cause, or if the founder voluntarily resigns within a certain period of time. This repurchases right lapses over time, freeing the stock of the restrictions in much the same way that stock options are subject to a vesting schedule.</a:t>
            </a:r>
          </a:p>
        </p:txBody>
      </p:sp>
    </p:spTree>
    <p:extLst>
      <p:ext uri="{BB962C8B-B14F-4D97-AF65-F5344CB8AC3E}">
        <p14:creationId xmlns:p14="http://schemas.microsoft.com/office/powerpoint/2010/main" val="419895992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1BA7C5-5CA2-40C9-954B-E2F444B41C06}"/>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11EA8446-8239-48DF-9929-A3EA02B1CAED}"/>
              </a:ext>
            </a:extLst>
          </p:cNvPr>
          <p:cNvSpPr>
            <a:spLocks noGrp="1"/>
          </p:cNvSpPr>
          <p:nvPr>
            <p:ph idx="1"/>
          </p:nvPr>
        </p:nvSpPr>
        <p:spPr/>
        <p:txBody>
          <a:bodyPr/>
          <a:lstStyle/>
          <a:p>
            <a:pPr marL="0" indent="0">
              <a:buNone/>
            </a:pPr>
            <a:r>
              <a:rPr lang="en-MY" sz="3600" dirty="0"/>
              <a:t>Questions</a:t>
            </a:r>
          </a:p>
        </p:txBody>
      </p:sp>
    </p:spTree>
    <p:extLst>
      <p:ext uri="{BB962C8B-B14F-4D97-AF65-F5344CB8AC3E}">
        <p14:creationId xmlns:p14="http://schemas.microsoft.com/office/powerpoint/2010/main" val="4145752265"/>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718</TotalTime>
  <Words>2043</Words>
  <Application>Microsoft Office PowerPoint</Application>
  <PresentationFormat>On-screen Show (4:3)</PresentationFormat>
  <Paragraphs>83</Paragraphs>
  <Slides>37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37</vt:i4>
      </vt:variant>
    </vt:vector>
  </HeadingPairs>
  <TitlesOfParts>
    <vt:vector size="41" baseType="lpstr">
      <vt:lpstr>Arial</vt:lpstr>
      <vt:lpstr>Times New Roman</vt:lpstr>
      <vt:lpstr>Wingdings</vt:lpstr>
      <vt:lpstr>Office Theme</vt:lpstr>
      <vt:lpstr>TOTAL REWARDS - III</vt:lpstr>
      <vt:lpstr>Approaches of Expat Compensation</vt:lpstr>
      <vt:lpstr>Balance Sheet Approach</vt:lpstr>
      <vt:lpstr>Balance Sheet Approach</vt:lpstr>
      <vt:lpstr>Localization (Going Rate) approach</vt:lpstr>
      <vt:lpstr>Key Differences</vt:lpstr>
      <vt:lpstr>Local-Plus Approach</vt:lpstr>
      <vt:lpstr>Net-to-net Approach</vt:lpstr>
      <vt:lpstr>Cost of Living Allowance (COLA)</vt:lpstr>
      <vt:lpstr>Tax Reimbursement Approaches</vt:lpstr>
      <vt:lpstr>Laissez Faire</vt:lpstr>
      <vt:lpstr>Ad Hoc</vt:lpstr>
      <vt:lpstr>Tax Protection</vt:lpstr>
      <vt:lpstr>Tax Equalization (TEQ)</vt:lpstr>
      <vt:lpstr>Other Tax approach</vt:lpstr>
      <vt:lpstr>Tax Localization</vt:lpstr>
      <vt:lpstr>Totalization Agreement and Tax Treaty</vt:lpstr>
      <vt:lpstr>Totalization Agreements</vt:lpstr>
      <vt:lpstr>Totalization Agreements</vt:lpstr>
      <vt:lpstr>Tax Treaty</vt:lpstr>
      <vt:lpstr>Global Employment Company (GEC)</vt:lpstr>
      <vt:lpstr>PowerPoint Presentation</vt:lpstr>
      <vt:lpstr>Defined Benefit Retirement Plans</vt:lpstr>
      <vt:lpstr>Types of Benefit Retirement Plan</vt:lpstr>
      <vt:lpstr>Defined Contribution Plans</vt:lpstr>
      <vt:lpstr>Types of Contribution Plan</vt:lpstr>
      <vt:lpstr>Difference in Plans</vt:lpstr>
      <vt:lpstr>Types of Contribution Plan</vt:lpstr>
      <vt:lpstr>Types of Contribution Plan</vt:lpstr>
      <vt:lpstr>Retirement Plans</vt:lpstr>
      <vt:lpstr>International Retirement Plans (IRPs)</vt:lpstr>
      <vt:lpstr>Global Equity Program</vt:lpstr>
      <vt:lpstr>Equity Compensation</vt:lpstr>
      <vt:lpstr>The Basics of Equity Compensation</vt:lpstr>
      <vt:lpstr>Stock Option</vt:lpstr>
      <vt:lpstr>Restricted stock</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30</cp:revision>
  <cp:lastPrinted>1601-01-01T00:00:00Z</cp:lastPrinted>
  <dcterms:created xsi:type="dcterms:W3CDTF">2020-07-09T15:12:46Z</dcterms:created>
  <dcterms:modified xsi:type="dcterms:W3CDTF">2021-01-24T10:23:47Z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