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398" r:id="rId3"/>
    <p:sldId id="407" r:id="rId4"/>
    <p:sldId id="408" r:id="rId5"/>
    <p:sldId id="393" r:id="rId6"/>
    <p:sldId id="394" r:id="rId7"/>
    <p:sldId id="396" r:id="rId8"/>
    <p:sldId id="409" r:id="rId9"/>
    <p:sldId id="410" r:id="rId10"/>
    <p:sldId id="399" r:id="rId11"/>
    <p:sldId id="274" r:id="rId12"/>
    <p:sldId id="275" r:id="rId13"/>
    <p:sldId id="276" r:id="rId14"/>
    <p:sldId id="277" r:id="rId15"/>
    <p:sldId id="278" r:id="rId16"/>
    <p:sldId id="279" r:id="rId17"/>
    <p:sldId id="280" r:id="rId18"/>
    <p:sldId id="281" r:id="rId19"/>
    <p:sldId id="413" r:id="rId20"/>
    <p:sldId id="414" r:id="rId21"/>
    <p:sldId id="400" r:id="rId22"/>
    <p:sldId id="282" r:id="rId23"/>
    <p:sldId id="300" r:id="rId24"/>
    <p:sldId id="301" r:id="rId25"/>
    <p:sldId id="302" r:id="rId26"/>
    <p:sldId id="303" r:id="rId27"/>
    <p:sldId id="283" r:id="rId28"/>
    <p:sldId id="304" r:id="rId29"/>
    <p:sldId id="401" r:id="rId30"/>
    <p:sldId id="309" r:id="rId31"/>
    <p:sldId id="308" r:id="rId32"/>
    <p:sldId id="310" r:id="rId33"/>
    <p:sldId id="305" r:id="rId34"/>
    <p:sldId id="306" r:id="rId35"/>
    <p:sldId id="402" r:id="rId36"/>
    <p:sldId id="285" r:id="rId37"/>
    <p:sldId id="299" r:id="rId38"/>
    <p:sldId id="411" r:id="rId39"/>
    <p:sldId id="287" r:id="rId40"/>
    <p:sldId id="291" r:id="rId41"/>
    <p:sldId id="288" r:id="rId42"/>
    <p:sldId id="289" r:id="rId43"/>
    <p:sldId id="412" r:id="rId44"/>
    <p:sldId id="311" r:id="rId45"/>
    <p:sldId id="312" r:id="rId46"/>
    <p:sldId id="313" r:id="rId47"/>
    <p:sldId id="314" r:id="rId48"/>
    <p:sldId id="315" r:id="rId49"/>
    <p:sldId id="392" r:id="rId50"/>
    <p:sldId id="316"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428413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307923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xmlns="" val="2698921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xmlns="" val="311468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xmlns=""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066800"/>
            <a:ext cx="7203233" cy="3383280"/>
          </a:xfrm>
        </p:spPr>
        <p:txBody>
          <a:bodyPr/>
          <a:lstStyle/>
          <a:p>
            <a:r>
              <a:rPr lang="en-MY" dirty="0"/>
              <a:t>TOTAL REWARDS -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2947717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14400" y="228600"/>
            <a:ext cx="7200900" cy="655639"/>
          </a:xfrm>
        </p:spPr>
        <p:txBody>
          <a:bodyPr/>
          <a:lstStyle/>
          <a:p>
            <a:r>
              <a:rPr lang="en-MY" dirty="0"/>
              <a:t>Purchasing Power Parity (PPP)</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838200" y="1143000"/>
            <a:ext cx="7467600" cy="4724400"/>
          </a:xfrm>
        </p:spPr>
        <p:txBody>
          <a:bodyPr>
            <a:noAutofit/>
          </a:bodyPr>
          <a:lstStyle/>
          <a:p>
            <a:r>
              <a:rPr lang="en-MY" sz="2400"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sz="2400" dirty="0"/>
          </a:p>
          <a:p>
            <a:r>
              <a:rPr lang="en-MY" sz="2400" dirty="0"/>
              <a:t>PPP is the amount of a certain basket of basic goods which can be bought in the given country with the money it produces.</a:t>
            </a:r>
          </a:p>
        </p:txBody>
      </p:sp>
    </p:spTree>
    <p:extLst>
      <p:ext uri="{BB962C8B-B14F-4D97-AF65-F5344CB8AC3E}">
        <p14:creationId xmlns:p14="http://schemas.microsoft.com/office/powerpoint/2010/main" xmlns="" val="12794417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914400" y="228600"/>
            <a:ext cx="7200900" cy="655639"/>
          </a:xfrm>
        </p:spPr>
        <p:txBody>
          <a:bodyPr/>
          <a:lstStyle/>
          <a:p>
            <a:r>
              <a:rPr lang="en-MY" dirty="0"/>
              <a:t>Efficient Purchaser Index</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143000"/>
            <a:ext cx="7696200" cy="4876800"/>
          </a:xfrm>
        </p:spPr>
        <p:txBody>
          <a:bodyPr>
            <a:normAutofit/>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xmlns="" val="182982141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E996E1-48D0-4EC2-95B7-E7D0A0F2B5A3}"/>
              </a:ext>
            </a:extLst>
          </p:cNvPr>
          <p:cNvSpPr>
            <a:spLocks noGrp="1"/>
          </p:cNvSpPr>
          <p:nvPr>
            <p:ph type="title"/>
          </p:nvPr>
        </p:nvSpPr>
        <p:spPr>
          <a:xfrm>
            <a:off x="838200" y="228600"/>
            <a:ext cx="7200900" cy="655639"/>
          </a:xfrm>
        </p:spPr>
        <p:txBody>
          <a:bodyPr/>
          <a:lstStyle/>
          <a:p>
            <a:r>
              <a:rPr lang="en-MY" dirty="0"/>
              <a:t>Big Mac Index</a:t>
            </a:r>
          </a:p>
        </p:txBody>
      </p:sp>
      <p:sp>
        <p:nvSpPr>
          <p:cNvPr id="3" name="Content Placeholder 2">
            <a:extLst>
              <a:ext uri="{FF2B5EF4-FFF2-40B4-BE49-F238E27FC236}">
                <a16:creationId xmlns:a16="http://schemas.microsoft.com/office/drawing/2014/main" xmlns="" id="{E1F25370-D2E0-45E6-9EB7-4D65122EA093}"/>
              </a:ext>
            </a:extLst>
          </p:cNvPr>
          <p:cNvSpPr>
            <a:spLocks noGrp="1"/>
          </p:cNvSpPr>
          <p:nvPr>
            <p:ph idx="1"/>
          </p:nvPr>
        </p:nvSpPr>
        <p:spPr>
          <a:xfrm>
            <a:off x="762000" y="1143000"/>
            <a:ext cx="7543800" cy="4495800"/>
          </a:xfrm>
        </p:spPr>
        <p:txBody>
          <a:bodyPr>
            <a:noAutofit/>
          </a:bodyPr>
          <a:lstStyle/>
          <a:p>
            <a:r>
              <a:rPr lang="en-MY" sz="2400" dirty="0"/>
              <a:t>The Big Mac PPP exchange rate between two countries is obtained by dividing the price of a Big Mac in one country (in its currency) by the price of a Big Mac in another country (in its currency).</a:t>
            </a:r>
          </a:p>
          <a:p>
            <a:endParaRPr lang="en-MY" sz="2400" dirty="0"/>
          </a:p>
          <a:p>
            <a:r>
              <a:rPr lang="en-MY" sz="2400"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xmlns="" val="141421355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D9626D-9347-465B-A60B-CF892187824E}"/>
              </a:ext>
            </a:extLst>
          </p:cNvPr>
          <p:cNvSpPr>
            <a:spLocks noGrp="1"/>
          </p:cNvSpPr>
          <p:nvPr>
            <p:ph type="title"/>
          </p:nvPr>
        </p:nvSpPr>
        <p:spPr>
          <a:xfrm>
            <a:off x="990600" y="228600"/>
            <a:ext cx="7200900" cy="655639"/>
          </a:xfrm>
        </p:spPr>
        <p:txBody>
          <a:bodyPr/>
          <a:lstStyle/>
          <a:p>
            <a:r>
              <a:rPr lang="en-MY" dirty="0"/>
              <a:t>Big Mac Index</a:t>
            </a:r>
          </a:p>
        </p:txBody>
      </p:sp>
      <p:pic>
        <p:nvPicPr>
          <p:cNvPr id="5" name="Picture 4">
            <a:extLst>
              <a:ext uri="{FF2B5EF4-FFF2-40B4-BE49-F238E27FC236}">
                <a16:creationId xmlns:a16="http://schemas.microsoft.com/office/drawing/2014/main" xmlns="" id="{301C78C1-1ACA-4CD6-8654-216A2350A2F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1066800"/>
            <a:ext cx="4739233" cy="4739233"/>
          </a:xfrm>
          <a:prstGeom prst="rect">
            <a:avLst/>
          </a:prstGeom>
        </p:spPr>
      </p:pic>
    </p:spTree>
    <p:extLst>
      <p:ext uri="{BB962C8B-B14F-4D97-AF65-F5344CB8AC3E}">
        <p14:creationId xmlns:p14="http://schemas.microsoft.com/office/powerpoint/2010/main" xmlns="" val="32462359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xmlns="" id="{050EC37C-1CDE-45EB-9048-9CBE40F78279}"/>
              </a:ext>
            </a:extLst>
          </p:cNvPr>
          <p:cNvSpPr>
            <a:spLocks noGrp="1"/>
          </p:cNvSpPr>
          <p:nvPr>
            <p:ph idx="1"/>
          </p:nvPr>
        </p:nvSpPr>
        <p:spPr/>
        <p:txBody>
          <a:bodyPr>
            <a:normAutofit/>
          </a:bodyPr>
          <a:lstStyle/>
          <a:p>
            <a:pPr marL="0" indent="0">
              <a:buNone/>
            </a:pPr>
            <a:r>
              <a:rPr lang="en-MY" sz="2400"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xmlns="" val="235492740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xmlns="" id="{120A770F-57AD-46D1-94D9-9510B5C743AE}"/>
              </a:ext>
            </a:extLst>
          </p:cNvPr>
          <p:cNvSpPr>
            <a:spLocks noGrp="1"/>
          </p:cNvSpPr>
          <p:nvPr>
            <p:ph idx="1"/>
          </p:nvPr>
        </p:nvSpPr>
        <p:spPr/>
        <p:txBody>
          <a:bodyPr>
            <a:normAutofit lnSpcReduction="10000"/>
          </a:bodyPr>
          <a:lstStyle/>
          <a:p>
            <a:pPr marL="0" indent="0">
              <a:buNone/>
            </a:pPr>
            <a:r>
              <a:rPr lang="en-MY" sz="2400"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sz="2400" dirty="0"/>
              <a:t>Balance of payments approach	</a:t>
            </a:r>
          </a:p>
          <a:p>
            <a:pPr marL="514350" indent="-514350">
              <a:buFont typeface="+mj-lt"/>
              <a:buAutoNum type="alphaUcPeriod"/>
            </a:pPr>
            <a:r>
              <a:rPr lang="en-MY" sz="2400" dirty="0"/>
              <a:t>Big Mac Index	</a:t>
            </a:r>
          </a:p>
          <a:p>
            <a:pPr marL="514350" indent="-514350">
              <a:buFont typeface="+mj-lt"/>
              <a:buAutoNum type="alphaUcPeriod"/>
            </a:pPr>
            <a:r>
              <a:rPr lang="en-MY" sz="2400" dirty="0"/>
              <a:t>PPP	</a:t>
            </a:r>
          </a:p>
          <a:p>
            <a:pPr marL="514350" indent="-514350">
              <a:buFont typeface="+mj-lt"/>
              <a:buAutoNum type="alphaUcPeriod"/>
            </a:pPr>
            <a:r>
              <a:rPr lang="en-MY" sz="2400"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xmlns="" val="213999599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xmlns="" id="{0EF5FFA9-A756-4D5F-8195-1E79581767F6}"/>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11359170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900188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90600" y="304800"/>
            <a:ext cx="7200900" cy="579439"/>
          </a:xfrm>
        </p:spPr>
        <p:txBody>
          <a:bodyPr>
            <a:normAutofit/>
          </a:bodyPr>
          <a:lstStyle/>
          <a:p>
            <a:r>
              <a:rPr lang="en-MY" dirty="0"/>
              <a:t>Approaches of Expat Compensation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xmlns="" val="128141134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xmlns="" val="357521653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Balance Sheet Approach</a:t>
            </a:r>
          </a:p>
        </p:txBody>
      </p:sp>
      <p:pic>
        <p:nvPicPr>
          <p:cNvPr id="5" name="Picture 4">
            <a:extLst>
              <a:ext uri="{FF2B5EF4-FFF2-40B4-BE49-F238E27FC236}">
                <a16:creationId xmlns:a16="http://schemas.microsoft.com/office/drawing/2014/main" xmlns="" id="{B540E9EA-1A54-4A14-BBE2-523A10497530}"/>
              </a:ext>
            </a:extLst>
          </p:cNvPr>
          <p:cNvPicPr>
            <a:picLocks noChangeAspect="1"/>
          </p:cNvPicPr>
          <p:nvPr/>
        </p:nvPicPr>
        <p:blipFill>
          <a:blip r:embed="rId2"/>
          <a:stretch>
            <a:fillRect/>
          </a:stretch>
        </p:blipFill>
        <p:spPr>
          <a:xfrm>
            <a:off x="1752600" y="914400"/>
            <a:ext cx="5886450" cy="5153025"/>
          </a:xfrm>
          <a:prstGeom prst="rect">
            <a:avLst/>
          </a:prstGeom>
        </p:spPr>
      </p:pic>
    </p:spTree>
    <p:extLst>
      <p:ext uri="{BB962C8B-B14F-4D97-AF65-F5344CB8AC3E}">
        <p14:creationId xmlns:p14="http://schemas.microsoft.com/office/powerpoint/2010/main" xmlns="" val="271112266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xmlns="" val="216805576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xmlns=""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xmlns="" val="364466416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xmlns="" val="28586912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xmlns="" val="72403498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The purpose of the COLA is to enable expatriates to maintain as closely as possible the same standard of living in the foreign assignment that he or she would have had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xmlns="" val="239685884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Question</a:t>
            </a:r>
            <a:endParaRPr lang="en-US" dirty="0"/>
          </a:p>
        </p:txBody>
      </p:sp>
      <p:sp>
        <p:nvSpPr>
          <p:cNvPr id="3" name="Content Placeholder 2"/>
          <p:cNvSpPr>
            <a:spLocks noGrp="1"/>
          </p:cNvSpPr>
          <p:nvPr>
            <p:ph idx="1"/>
          </p:nvPr>
        </p:nvSpPr>
        <p:spPr>
          <a:xfrm>
            <a:off x="609600" y="1143000"/>
            <a:ext cx="7848600" cy="4800600"/>
          </a:xfrm>
        </p:spPr>
        <p:txBody>
          <a:bodyPr>
            <a:normAutofit/>
          </a:bodyPr>
          <a:lstStyle/>
          <a:p>
            <a:pPr>
              <a:buNone/>
            </a:pPr>
            <a:r>
              <a:rPr lang="en-US" sz="2400" dirty="0" smtClean="0"/>
              <a:t>This is MOST true regarding home based balance sheet compensation plan administration for a geocentric corporation with a variety of nationalistic expats</a:t>
            </a:r>
            <a:r>
              <a:rPr lang="en-US" sz="2400" dirty="0" smtClean="0"/>
              <a:t>.</a:t>
            </a:r>
          </a:p>
          <a:p>
            <a:pPr marL="457200" indent="-457200">
              <a:buFont typeface="+mj-lt"/>
              <a:buAutoNum type="alphaUcPeriod"/>
            </a:pPr>
            <a:r>
              <a:rPr lang="en-US" sz="2400" dirty="0" smtClean="0"/>
              <a:t>It creates parity between expats and host peers </a:t>
            </a:r>
            <a:endParaRPr lang="en-US" sz="2400" dirty="0" smtClean="0"/>
          </a:p>
          <a:p>
            <a:pPr marL="457200" indent="-457200">
              <a:buFont typeface="+mj-lt"/>
              <a:buAutoNum type="alphaUcPeriod"/>
            </a:pPr>
            <a:r>
              <a:rPr lang="en-US" sz="2400" dirty="0" smtClean="0"/>
              <a:t>Expats </a:t>
            </a:r>
            <a:r>
              <a:rPr lang="en-US" sz="2400" dirty="0" smtClean="0"/>
              <a:t>from different nationalities will be compensated very differently </a:t>
            </a:r>
            <a:endParaRPr lang="en-US" sz="2400" dirty="0" smtClean="0"/>
          </a:p>
          <a:p>
            <a:pPr marL="457200" indent="-457200">
              <a:buFont typeface="+mj-lt"/>
              <a:buAutoNum type="alphaUcPeriod"/>
            </a:pPr>
            <a:r>
              <a:rPr lang="en-US" sz="2400" dirty="0" smtClean="0"/>
              <a:t>Equity </a:t>
            </a:r>
            <a:r>
              <a:rPr lang="en-US" sz="2400" dirty="0" smtClean="0"/>
              <a:t>among expatriate compensation is the primary benefit and goal of this plan </a:t>
            </a:r>
            <a:endParaRPr lang="en-US" sz="2400" dirty="0" smtClean="0"/>
          </a:p>
          <a:p>
            <a:pPr marL="457200" indent="-457200">
              <a:buFont typeface="+mj-lt"/>
              <a:buAutoNum type="alphaUcPeriod"/>
            </a:pPr>
            <a:r>
              <a:rPr lang="en-US" sz="2400" dirty="0" smtClean="0"/>
              <a:t>Efficient </a:t>
            </a:r>
            <a:r>
              <a:rPr lang="en-US" sz="2400" dirty="0" smtClean="0"/>
              <a:t>purchaser index is less difficult to administrate in this scenario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4462119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xmlns=""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xmlns="" val="304547092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xmlns="" id="{38019DB9-30DD-421F-BC36-D94E70344109}"/>
              </a:ext>
            </a:extLst>
          </p:cNvPr>
          <p:cNvSpPr>
            <a:spLocks noGrp="1"/>
          </p:cNvSpPr>
          <p:nvPr>
            <p:ph idx="1"/>
          </p:nvPr>
        </p:nvSpPr>
        <p:spPr>
          <a:xfrm>
            <a:off x="914400" y="1600200"/>
            <a:ext cx="7906072" cy="4979987"/>
          </a:xfrm>
        </p:spPr>
        <p:txBody>
          <a:bodyPr>
            <a:normAutofit/>
          </a:bodyPr>
          <a:lstStyle/>
          <a:p>
            <a:pPr marL="0" indent="0">
              <a:buNone/>
            </a:pPr>
            <a:r>
              <a:rPr lang="en-MY" sz="2400" dirty="0"/>
              <a:t>This method places the entire responsibility on the assignee for calculating and paying income taxes related to both their home country and assignment location.</a:t>
            </a:r>
          </a:p>
          <a:p>
            <a:pPr marL="0" indent="0">
              <a:buNone/>
            </a:pPr>
            <a:endParaRPr lang="en-MY" sz="2400" dirty="0"/>
          </a:p>
          <a:p>
            <a:pPr marL="0" indent="0">
              <a:buNone/>
            </a:pPr>
            <a:r>
              <a:rPr lang="en-MY" sz="2400"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xmlns="" val="3968764670"/>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B347-1F4A-46A2-836F-402C4CFDC9E1}"/>
              </a:ext>
            </a:extLst>
          </p:cNvPr>
          <p:cNvSpPr>
            <a:spLocks noGrp="1"/>
          </p:cNvSpPr>
          <p:nvPr>
            <p:ph type="title"/>
          </p:nvPr>
        </p:nvSpPr>
        <p:spPr>
          <a:xfrm>
            <a:off x="990600" y="304800"/>
            <a:ext cx="7200900" cy="579439"/>
          </a:xfrm>
        </p:spPr>
        <p:txBody>
          <a:bodyPr/>
          <a:lstStyle/>
          <a:p>
            <a:r>
              <a:rPr lang="en-MY" dirty="0"/>
              <a:t>Ad Hoc</a:t>
            </a:r>
          </a:p>
        </p:txBody>
      </p:sp>
      <p:sp>
        <p:nvSpPr>
          <p:cNvPr id="3" name="Content Placeholder 2">
            <a:extLst>
              <a:ext uri="{FF2B5EF4-FFF2-40B4-BE49-F238E27FC236}">
                <a16:creationId xmlns:a16="http://schemas.microsoft.com/office/drawing/2014/main" xmlns="" id="{72794E62-1DC7-49A2-A479-A79BB09DD6D0}"/>
              </a:ext>
            </a:extLst>
          </p:cNvPr>
          <p:cNvSpPr>
            <a:spLocks noGrp="1"/>
          </p:cNvSpPr>
          <p:nvPr>
            <p:ph idx="1"/>
          </p:nvPr>
        </p:nvSpPr>
        <p:spPr>
          <a:xfrm>
            <a:off x="609600" y="9906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xmlns="" val="271054004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xmlns="" id="{D111EC4B-44D9-4046-8F15-AEC1D77765D7}"/>
              </a:ext>
            </a:extLst>
          </p:cNvPr>
          <p:cNvSpPr>
            <a:spLocks noGrp="1"/>
          </p:cNvSpPr>
          <p:nvPr>
            <p:ph idx="1"/>
          </p:nvPr>
        </p:nvSpPr>
        <p:spPr/>
        <p:txBody>
          <a:bodyPr>
            <a:normAutofit/>
          </a:bodyPr>
          <a:lstStyle/>
          <a:p>
            <a:pPr marL="0" indent="0">
              <a:buNone/>
            </a:pPr>
            <a:r>
              <a:rPr lang="en-MY" sz="2400"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sz="2400" dirty="0" err="1"/>
              <a:t>lowtax</a:t>
            </a:r>
            <a:r>
              <a:rPr lang="en-MY" sz="2400" dirty="0"/>
              <a:t> countries and those in high-tax countries</a:t>
            </a:r>
          </a:p>
        </p:txBody>
      </p:sp>
    </p:spTree>
    <p:extLst>
      <p:ext uri="{BB962C8B-B14F-4D97-AF65-F5344CB8AC3E}">
        <p14:creationId xmlns:p14="http://schemas.microsoft.com/office/powerpoint/2010/main" xmlns="" val="428083956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C9C90A-D33F-4E77-8CEF-8351602BBD51}"/>
              </a:ext>
            </a:extLst>
          </p:cNvPr>
          <p:cNvSpPr>
            <a:spLocks noGrp="1"/>
          </p:cNvSpPr>
          <p:nvPr>
            <p:ph type="title"/>
          </p:nvPr>
        </p:nvSpPr>
        <p:spPr>
          <a:xfrm>
            <a:off x="914400" y="304800"/>
            <a:ext cx="7200900" cy="655639"/>
          </a:xfrm>
        </p:spPr>
        <p:txBody>
          <a:bodyPr/>
          <a:lstStyle/>
          <a:p>
            <a:r>
              <a:rPr lang="en-MY" dirty="0"/>
              <a:t>Tax Equalization (TEQ)</a:t>
            </a:r>
          </a:p>
        </p:txBody>
      </p:sp>
      <p:sp>
        <p:nvSpPr>
          <p:cNvPr id="3" name="Content Placeholder 2">
            <a:extLst>
              <a:ext uri="{FF2B5EF4-FFF2-40B4-BE49-F238E27FC236}">
                <a16:creationId xmlns:a16="http://schemas.microsoft.com/office/drawing/2014/main" xmlns="" id="{06E36A3F-C4A1-42D1-8091-93F8258D215F}"/>
              </a:ext>
            </a:extLst>
          </p:cNvPr>
          <p:cNvSpPr>
            <a:spLocks noGrp="1"/>
          </p:cNvSpPr>
          <p:nvPr>
            <p:ph idx="1"/>
          </p:nvPr>
        </p:nvSpPr>
        <p:spPr/>
        <p:txBody>
          <a:bodyPr>
            <a:normAutofit lnSpcReduction="10000"/>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xmlns="" val="207004599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1066800" y="228600"/>
            <a:ext cx="7200900" cy="655639"/>
          </a:xfrm>
        </p:spPr>
        <p:txBody>
          <a:bodyPr/>
          <a:lstStyle/>
          <a:p>
            <a:r>
              <a:rPr lang="en-MY" dirty="0"/>
              <a:t>Other Tax approach</a:t>
            </a:r>
          </a:p>
        </p:txBody>
      </p:sp>
      <p:pic>
        <p:nvPicPr>
          <p:cNvPr id="5" name="Picture 4">
            <a:extLst>
              <a:ext uri="{FF2B5EF4-FFF2-40B4-BE49-F238E27FC236}">
                <a16:creationId xmlns:a16="http://schemas.microsoft.com/office/drawing/2014/main" xmlns="" id="{08D4D16C-5161-4D9E-8802-8E3B69894D55}"/>
              </a:ext>
            </a:extLst>
          </p:cNvPr>
          <p:cNvPicPr>
            <a:picLocks noChangeAspect="1"/>
          </p:cNvPicPr>
          <p:nvPr/>
        </p:nvPicPr>
        <p:blipFill>
          <a:blip r:embed="rId2"/>
          <a:stretch>
            <a:fillRect/>
          </a:stretch>
        </p:blipFill>
        <p:spPr>
          <a:xfrm>
            <a:off x="1600200" y="1371600"/>
            <a:ext cx="6634163" cy="4659836"/>
          </a:xfrm>
          <a:prstGeom prst="rect">
            <a:avLst/>
          </a:prstGeom>
        </p:spPr>
      </p:pic>
    </p:spTree>
    <p:extLst>
      <p:ext uri="{BB962C8B-B14F-4D97-AF65-F5344CB8AC3E}">
        <p14:creationId xmlns:p14="http://schemas.microsoft.com/office/powerpoint/2010/main" xmlns="" val="265751486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xmlns="" id="{AB521155-E57F-46CA-A609-02CD273D4006}"/>
              </a:ext>
            </a:extLst>
          </p:cNvPr>
          <p:cNvSpPr>
            <a:spLocks noGrp="1"/>
          </p:cNvSpPr>
          <p:nvPr>
            <p:ph idx="1"/>
          </p:nvPr>
        </p:nvSpPr>
        <p:spPr/>
        <p:txBody>
          <a:bodyPr>
            <a:normAutofit/>
          </a:bodyPr>
          <a:lstStyle/>
          <a:p>
            <a:pPr marL="0" indent="0">
              <a:buNone/>
            </a:pPr>
            <a:r>
              <a:rPr lang="en-MY" sz="2400"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xmlns="" val="40345230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8945388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xmlns=""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xmlns="" val="10462484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4CAB4-3CC6-48E0-9B9D-9DB1235297E1}"/>
              </a:ext>
            </a:extLst>
          </p:cNvPr>
          <p:cNvSpPr>
            <a:spLocks noGrp="1"/>
          </p:cNvSpPr>
          <p:nvPr>
            <p:ph type="title"/>
          </p:nvPr>
        </p:nvSpPr>
        <p:spPr>
          <a:xfrm>
            <a:off x="914400" y="304800"/>
            <a:ext cx="7200900" cy="6556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C54F7FE2-B33B-41B2-8322-584202596876}"/>
              </a:ext>
            </a:extLst>
          </p:cNvPr>
          <p:cNvSpPr>
            <a:spLocks noGrp="1"/>
          </p:cNvSpPr>
          <p:nvPr>
            <p:ph idx="1"/>
          </p:nvPr>
        </p:nvSpPr>
        <p:spPr>
          <a:xfrm>
            <a:off x="762000" y="12954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xmlns="" val="205755760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1FBA8-61DB-4C35-BB5B-8A6B00D0098E}"/>
              </a:ext>
            </a:extLst>
          </p:cNvPr>
          <p:cNvSpPr>
            <a:spLocks noGrp="1"/>
          </p:cNvSpPr>
          <p:nvPr>
            <p:ph type="title"/>
          </p:nvPr>
        </p:nvSpPr>
        <p:spPr>
          <a:xfrm>
            <a:off x="1066800" y="228600"/>
            <a:ext cx="7200900" cy="7318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66C4E2F0-230F-42C4-BE5C-FDB7096666EF}"/>
              </a:ext>
            </a:extLst>
          </p:cNvPr>
          <p:cNvSpPr>
            <a:spLocks noGrp="1"/>
          </p:cNvSpPr>
          <p:nvPr>
            <p:ph idx="1"/>
          </p:nvPr>
        </p:nvSpPr>
        <p:spPr>
          <a:xfrm>
            <a:off x="838200" y="1295400"/>
            <a:ext cx="7200900" cy="3809999"/>
          </a:xfrm>
        </p:spPr>
        <p:txBody>
          <a:bodyPr>
            <a:normAutofit fontScale="92500" lnSpcReduction="20000"/>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xmlns="" val="144920531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23841-4DE2-482F-82AD-62B7023F8209}"/>
              </a:ext>
            </a:extLst>
          </p:cNvPr>
          <p:cNvSpPr>
            <a:spLocks noGrp="1"/>
          </p:cNvSpPr>
          <p:nvPr>
            <p:ph type="title"/>
          </p:nvPr>
        </p:nvSpPr>
        <p:spPr>
          <a:xfrm>
            <a:off x="990600" y="304800"/>
            <a:ext cx="7200900" cy="655639"/>
          </a:xfrm>
        </p:spPr>
        <p:txBody>
          <a:bodyPr/>
          <a:lstStyle/>
          <a:p>
            <a:r>
              <a:rPr lang="en-MY" dirty="0"/>
              <a:t>Tax Treaty</a:t>
            </a:r>
          </a:p>
        </p:txBody>
      </p:sp>
      <p:sp>
        <p:nvSpPr>
          <p:cNvPr id="3" name="Content Placeholder 2">
            <a:extLst>
              <a:ext uri="{FF2B5EF4-FFF2-40B4-BE49-F238E27FC236}">
                <a16:creationId xmlns:a16="http://schemas.microsoft.com/office/drawing/2014/main" xmlns=""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xmlns="" val="316286883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xmlns="" id="{C321CDE4-D9DA-4B32-AF64-17A8F6AE1D8F}"/>
              </a:ext>
            </a:extLst>
          </p:cNvPr>
          <p:cNvSpPr>
            <a:spLocks noGrp="1"/>
          </p:cNvSpPr>
          <p:nvPr>
            <p:ph idx="1"/>
          </p:nvPr>
        </p:nvSpPr>
        <p:spPr/>
        <p:txBody>
          <a:bodyPr>
            <a:normAutofit/>
          </a:bodyPr>
          <a:lstStyle/>
          <a:p>
            <a:pPr marL="0" indent="0">
              <a:buNone/>
            </a:pPr>
            <a:r>
              <a:rPr lang="en-MY" sz="2400"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xmlns="" val="28280644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5366724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xmlns="" val="21094255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06B47-9ACC-4195-B4C6-26B5C97A06FB}"/>
              </a:ext>
            </a:extLst>
          </p:cNvPr>
          <p:cNvSpPr>
            <a:spLocks noGrp="1"/>
          </p:cNvSpPr>
          <p:nvPr>
            <p:ph type="title"/>
          </p:nvPr>
        </p:nvSpPr>
        <p:spPr>
          <a:xfrm>
            <a:off x="1066800" y="228600"/>
            <a:ext cx="7200900" cy="655639"/>
          </a:xfrm>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xmlns="" id="{E054AC63-B4DC-45B6-B7A1-34C4F677BF4D}"/>
              </a:ext>
            </a:extLst>
          </p:cNvPr>
          <p:cNvSpPr>
            <a:spLocks noGrp="1"/>
          </p:cNvSpPr>
          <p:nvPr>
            <p:ph idx="1"/>
          </p:nvPr>
        </p:nvSpPr>
        <p:spPr>
          <a:xfrm>
            <a:off x="838200" y="1143000"/>
            <a:ext cx="7315200" cy="4800600"/>
          </a:xfrm>
        </p:spPr>
        <p:txBody>
          <a:bodyPr>
            <a:normAutofit/>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xmlns="" val="64867206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xmlns="" val="357229664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xmlns="" val="204583668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xmlns=""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xmlns="" val="335018007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xmlns="" val="142118116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r>
              <a:rPr lang="en-MY" sz="2400"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xmlns="" val="159033121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xmlns="" val="299678582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xmlns="" id="{9C0FA936-AADE-4EE6-B497-E2266AFA7CD4}"/>
              </a:ext>
            </a:extLst>
          </p:cNvPr>
          <p:cNvSpPr>
            <a:spLocks noGrp="1"/>
          </p:cNvSpPr>
          <p:nvPr>
            <p:ph idx="1"/>
          </p:nvPr>
        </p:nvSpPr>
        <p:spPr/>
        <p:txBody>
          <a:bodyPr>
            <a:normAutofit/>
          </a:bodyPr>
          <a:lstStyle/>
          <a:p>
            <a:pPr marL="0" indent="0">
              <a:buNone/>
            </a:pPr>
            <a:r>
              <a:rPr lang="en-MY" sz="2400"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xmlns="" val="109669925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xmlns="" id="{99258A42-A43E-4820-9A05-8E9A971E13E2}"/>
              </a:ext>
            </a:extLst>
          </p:cNvPr>
          <p:cNvSpPr>
            <a:spLocks noGrp="1"/>
          </p:cNvSpPr>
          <p:nvPr>
            <p:ph idx="1"/>
          </p:nvPr>
        </p:nvSpPr>
        <p:spPr/>
        <p:txBody>
          <a:bodyPr/>
          <a:lstStyle/>
          <a:p>
            <a:r>
              <a:rPr lang="en-MY" sz="2400"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xmlns="" val="195724229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xmlns="" id="{132A439F-7808-4859-800E-6047FBC7BB98}"/>
              </a:ext>
            </a:extLst>
          </p:cNvPr>
          <p:cNvSpPr>
            <a:spLocks noGrp="1"/>
          </p:cNvSpPr>
          <p:nvPr>
            <p:ph idx="1"/>
          </p:nvPr>
        </p:nvSpPr>
        <p:spPr/>
        <p:txBody>
          <a:bodyPr/>
          <a:lstStyle/>
          <a:p>
            <a:r>
              <a:rPr lang="en-MY" sz="2400"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r>
              <a:rPr lang="en-MY" dirty="0"/>
              <a:t>.</a:t>
            </a:r>
          </a:p>
          <a:p>
            <a:endParaRPr lang="en-MY" dirty="0"/>
          </a:p>
        </p:txBody>
      </p:sp>
    </p:spTree>
    <p:extLst>
      <p:ext uri="{BB962C8B-B14F-4D97-AF65-F5344CB8AC3E}">
        <p14:creationId xmlns:p14="http://schemas.microsoft.com/office/powerpoint/2010/main" xmlns="" val="14483021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36692C-4B78-4C73-A6FE-B0C9DF818B61}"/>
              </a:ext>
            </a:extLst>
          </p:cNvPr>
          <p:cNvSpPr>
            <a:spLocks noGrp="1"/>
          </p:cNvSpPr>
          <p:nvPr>
            <p:ph type="title"/>
          </p:nvPr>
        </p:nvSpPr>
        <p:spPr/>
        <p:txBody>
          <a:bodyPr>
            <a:normAutofit fontScale="90000"/>
          </a:bodyPr>
          <a:lstStyle/>
          <a:p>
            <a:r>
              <a:rPr lang="en-MY" sz="4000" dirty="0"/>
              <a:t>The Basics of Equity Compensation</a:t>
            </a:r>
          </a:p>
        </p:txBody>
      </p:sp>
      <p:pic>
        <p:nvPicPr>
          <p:cNvPr id="5" name="Picture 4">
            <a:extLst>
              <a:ext uri="{FF2B5EF4-FFF2-40B4-BE49-F238E27FC236}">
                <a16:creationId xmlns:a16="http://schemas.microsoft.com/office/drawing/2014/main" xmlns=""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xmlns="" val="426338035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FEBAA6-756A-4906-AB40-5ABA3B53EDB2}"/>
              </a:ext>
            </a:extLst>
          </p:cNvPr>
          <p:cNvSpPr>
            <a:spLocks noGrp="1"/>
          </p:cNvSpPr>
          <p:nvPr>
            <p:ph type="title"/>
          </p:nvPr>
        </p:nvSpPr>
        <p:spPr>
          <a:xfrm>
            <a:off x="990600" y="152400"/>
            <a:ext cx="7200900" cy="655639"/>
          </a:xfrm>
        </p:spPr>
        <p:txBody>
          <a:bodyPr/>
          <a:lstStyle/>
          <a:p>
            <a:r>
              <a:rPr lang="en-MY" dirty="0"/>
              <a:t>Stock Option</a:t>
            </a:r>
          </a:p>
        </p:txBody>
      </p:sp>
      <p:sp>
        <p:nvSpPr>
          <p:cNvPr id="3" name="Content Placeholder 2">
            <a:extLst>
              <a:ext uri="{FF2B5EF4-FFF2-40B4-BE49-F238E27FC236}">
                <a16:creationId xmlns:a16="http://schemas.microsoft.com/office/drawing/2014/main" xmlns="" id="{F8D0F142-268E-49AB-A61F-E3925461F7B1}"/>
              </a:ext>
            </a:extLst>
          </p:cNvPr>
          <p:cNvSpPr>
            <a:spLocks noGrp="1"/>
          </p:cNvSpPr>
          <p:nvPr>
            <p:ph idx="1"/>
          </p:nvPr>
        </p:nvSpPr>
        <p:spPr>
          <a:xfrm>
            <a:off x="457200" y="990600"/>
            <a:ext cx="8458200" cy="5181600"/>
          </a:xfrm>
        </p:spPr>
        <p:txBody>
          <a:bodyPr>
            <a:noAutofit/>
          </a:bodyPr>
          <a:lstStyle/>
          <a:p>
            <a:pPr marL="0" indent="0"/>
            <a:r>
              <a:rPr lang="en-MY" dirty="0" smtClean="0"/>
              <a:t> A </a:t>
            </a:r>
            <a:r>
              <a:rPr lang="en-MY" dirty="0"/>
              <a:t>stock option is a right to purchase shares of a company’s stock at a predetermined price, which is referred to as the exercise price. </a:t>
            </a:r>
            <a:endParaRPr lang="en-MY" dirty="0" smtClean="0"/>
          </a:p>
          <a:p>
            <a:pPr marL="0" indent="0"/>
            <a:r>
              <a:rPr lang="en-MY" dirty="0" smtClean="0"/>
              <a:t>The </a:t>
            </a:r>
            <a:r>
              <a:rPr lang="en-MY" dirty="0"/>
              <a:t>right to exercise the option and purchase shares of a company’s stock generally accrues, or "vests," over a period of time</a:t>
            </a:r>
            <a:r>
              <a:rPr lang="en-MY" dirty="0" smtClean="0"/>
              <a:t>.</a:t>
            </a:r>
          </a:p>
          <a:p>
            <a:pPr marL="0" indent="0"/>
            <a:r>
              <a:rPr lang="en-MY" dirty="0" smtClean="0"/>
              <a:t> </a:t>
            </a:r>
            <a:r>
              <a:rPr lang="en-MY" dirty="0"/>
              <a:t>The vesting of options over time creates an incentive for the employee to remain with the company to build its value. </a:t>
            </a:r>
            <a:endParaRPr lang="en-MY" dirty="0" smtClean="0"/>
          </a:p>
          <a:p>
            <a:pPr marL="0" indent="0"/>
            <a:r>
              <a:rPr lang="en-MY" dirty="0" smtClean="0"/>
              <a:t> Option </a:t>
            </a:r>
            <a:r>
              <a:rPr lang="en-MY" dirty="0"/>
              <a:t>holders are not stockholders and thus are not entitled to vote their option shares or otherwise exercise any other rights of stockholders. </a:t>
            </a:r>
            <a:endParaRPr lang="en-MY" dirty="0" smtClean="0"/>
          </a:p>
          <a:p>
            <a:pPr marL="0" indent="0"/>
            <a:r>
              <a:rPr lang="en-MY" dirty="0" smtClean="0"/>
              <a:t>All </a:t>
            </a:r>
            <a:r>
              <a:rPr lang="en-MY" dirty="0"/>
              <a:t>or a portion of the vesting of options often accelerates upon the sale of the company, unless the buyer assumes the options under its plan. </a:t>
            </a:r>
            <a:endParaRPr lang="en-MY" dirty="0" smtClean="0"/>
          </a:p>
          <a:p>
            <a:pPr marL="0" indent="0"/>
            <a:r>
              <a:rPr lang="en-MY" dirty="0" smtClean="0"/>
              <a:t>Conversely</a:t>
            </a:r>
            <a:r>
              <a:rPr lang="en-MY" dirty="0"/>
              <a:t>,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xmlns="" val="40184447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xmlns="" id="{BB82CCD9-94F0-4652-B69E-37E2D7AB1349}"/>
              </a:ext>
            </a:extLst>
          </p:cNvPr>
          <p:cNvSpPr>
            <a:spLocks noGrp="1"/>
          </p:cNvSpPr>
          <p:nvPr>
            <p:ph idx="1"/>
          </p:nvPr>
        </p:nvSpPr>
        <p:spPr/>
        <p:txBody>
          <a:bodyPr>
            <a:normAutofit/>
          </a:bodyPr>
          <a:lstStyle/>
          <a:p>
            <a:pPr marL="0" indent="0">
              <a:buNone/>
            </a:pPr>
            <a:r>
              <a:rPr lang="en-MY" sz="2400"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xmlns="" val="41989599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065A0DA-00E9-411E-8EDC-0577910050FC}"/>
              </a:ext>
            </a:extLst>
          </p:cNvPr>
          <p:cNvSpPr>
            <a:spLocks noGrp="1"/>
          </p:cNvSpPr>
          <p:nvPr>
            <p:ph idx="1"/>
          </p:nvPr>
        </p:nvSpPr>
        <p:spPr/>
        <p:txBody>
          <a:bodyPr>
            <a:normAutofit/>
          </a:bodyPr>
          <a:lstStyle/>
          <a:p>
            <a:pPr>
              <a:buNone/>
            </a:pPr>
            <a:r>
              <a:rPr lang="en-MY" sz="4800" dirty="0"/>
              <a:t>Questions</a:t>
            </a:r>
          </a:p>
        </p:txBody>
      </p:sp>
    </p:spTree>
    <p:extLst>
      <p:ext uri="{BB962C8B-B14F-4D97-AF65-F5344CB8AC3E}">
        <p14:creationId xmlns:p14="http://schemas.microsoft.com/office/powerpoint/2010/main" xmlns=""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1796</TotalTime>
  <Words>2633</Words>
  <Application>Microsoft Office PowerPoint</Application>
  <PresentationFormat>On-screen Show (4:3)</PresentationFormat>
  <Paragraphs>155</Paragraphs>
  <Slides>50</Slides>
  <Notes>5</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TOTAL REWARDS - III</vt:lpstr>
      <vt:lpstr>Slide 2</vt:lpstr>
      <vt:lpstr>Purchasing Power Parity (PPP)</vt:lpstr>
      <vt:lpstr>Efficient Purchaser Index</vt:lpstr>
      <vt:lpstr>Big Mac Index</vt:lpstr>
      <vt:lpstr>Big Mac Index</vt:lpstr>
      <vt:lpstr>Bona-Fide Residence Test</vt:lpstr>
      <vt:lpstr>Poll Question # 3</vt:lpstr>
      <vt:lpstr>Answer to Poll # 3</vt:lpstr>
      <vt:lpstr>Slide 10</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Question</vt:lpstr>
      <vt:lpstr>Answer</vt:lpstr>
      <vt:lpstr>Slide 21</vt:lpstr>
      <vt:lpstr>Tax Reimbursement Approaches</vt:lpstr>
      <vt:lpstr>Laissez Faire</vt:lpstr>
      <vt:lpstr>Ad Hoc</vt:lpstr>
      <vt:lpstr>Tax Protection</vt:lpstr>
      <vt:lpstr>Tax Equalization (TEQ)</vt:lpstr>
      <vt:lpstr>Other Tax approach</vt:lpstr>
      <vt:lpstr>Tax Localization</vt:lpstr>
      <vt:lpstr>Slide 29</vt:lpstr>
      <vt:lpstr>Totalization Agreement and Tax Treaty</vt:lpstr>
      <vt:lpstr>Totalization Agreements</vt:lpstr>
      <vt:lpstr>Totalization Agreements</vt:lpstr>
      <vt:lpstr>Tax Treaty</vt:lpstr>
      <vt:lpstr>Global Employment Company (GEC)</vt:lpstr>
      <vt:lpstr>Slide 35</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70</cp:revision>
  <cp:lastPrinted>1601-01-01T00:00:00Z</cp:lastPrinted>
  <dcterms:created xsi:type="dcterms:W3CDTF">2020-07-09T15:12:46Z</dcterms:created>
  <dcterms:modified xsi:type="dcterms:W3CDTF">2023-08-20T10:00:52Z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