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63"/>
  </p:notesMasterIdLst>
  <p:handoutMasterIdLst>
    <p:handoutMasterId r:id="rId64"/>
  </p:handoutMasterIdLst>
  <p:sldIdLst>
    <p:sldId id="256" r:id="rId2"/>
    <p:sldId id="398" r:id="rId3"/>
    <p:sldId id="407" r:id="rId4"/>
    <p:sldId id="408" r:id="rId5"/>
    <p:sldId id="393" r:id="rId6"/>
    <p:sldId id="394" r:id="rId7"/>
    <p:sldId id="396" r:id="rId8"/>
    <p:sldId id="409" r:id="rId9"/>
    <p:sldId id="410" r:id="rId10"/>
    <p:sldId id="399" r:id="rId11"/>
    <p:sldId id="274" r:id="rId12"/>
    <p:sldId id="275" r:id="rId13"/>
    <p:sldId id="276" r:id="rId14"/>
    <p:sldId id="277" r:id="rId15"/>
    <p:sldId id="278" r:id="rId16"/>
    <p:sldId id="279" r:id="rId17"/>
    <p:sldId id="280" r:id="rId18"/>
    <p:sldId id="281" r:id="rId19"/>
    <p:sldId id="400" r:id="rId20"/>
    <p:sldId id="282" r:id="rId21"/>
    <p:sldId id="300" r:id="rId22"/>
    <p:sldId id="301" r:id="rId23"/>
    <p:sldId id="302" r:id="rId24"/>
    <p:sldId id="303" r:id="rId25"/>
    <p:sldId id="283" r:id="rId26"/>
    <p:sldId id="304" r:id="rId27"/>
    <p:sldId id="401" r:id="rId28"/>
    <p:sldId id="309" r:id="rId29"/>
    <p:sldId id="308" r:id="rId30"/>
    <p:sldId id="310" r:id="rId31"/>
    <p:sldId id="305" r:id="rId32"/>
    <p:sldId id="306" r:id="rId33"/>
    <p:sldId id="402" r:id="rId34"/>
    <p:sldId id="285" r:id="rId35"/>
    <p:sldId id="299" r:id="rId36"/>
    <p:sldId id="411" r:id="rId37"/>
    <p:sldId id="287" r:id="rId38"/>
    <p:sldId id="291" r:id="rId39"/>
    <p:sldId id="288" r:id="rId40"/>
    <p:sldId id="289" r:id="rId41"/>
    <p:sldId id="412" r:id="rId42"/>
    <p:sldId id="311" r:id="rId43"/>
    <p:sldId id="312" r:id="rId44"/>
    <p:sldId id="313" r:id="rId45"/>
    <p:sldId id="314" r:id="rId46"/>
    <p:sldId id="315" r:id="rId47"/>
    <p:sldId id="392" r:id="rId48"/>
    <p:sldId id="413" r:id="rId49"/>
    <p:sldId id="350" r:id="rId50"/>
    <p:sldId id="351" r:id="rId51"/>
    <p:sldId id="352" r:id="rId52"/>
    <p:sldId id="353" r:id="rId53"/>
    <p:sldId id="354" r:id="rId54"/>
    <p:sldId id="355" r:id="rId55"/>
    <p:sldId id="356" r:id="rId56"/>
    <p:sldId id="357" r:id="rId57"/>
    <p:sldId id="358" r:id="rId58"/>
    <p:sldId id="359" r:id="rId59"/>
    <p:sldId id="360" r:id="rId60"/>
    <p:sldId id="361" r:id="rId61"/>
    <p:sldId id="316" r:id="rId62"/>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dgm:spPr>
        <a:solidFill>
          <a:srgbClr val="FFFFFF"/>
        </a:solidFill>
      </dgm:spPr>
      <dgm:t>
        <a:bodyPr/>
        <a:lstStyle/>
        <a:p>
          <a:r>
            <a:rPr lang="en-MY" dirty="0">
              <a:solidFill>
                <a:schemeClr val="tx1"/>
              </a:solidFill>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dgm:spPr>
        <a:solidFill>
          <a:srgbClr val="FFFFFF"/>
        </a:solidFill>
      </dgm:spPr>
      <dgm:t>
        <a:bodyPr/>
        <a:lstStyle/>
        <a:p>
          <a:r>
            <a:rPr lang="en-MY" dirty="0">
              <a:solidFill>
                <a:schemeClr val="tx1"/>
              </a:solidFill>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a:solidFill>
                <a:srgbClr val="FFFFEE"/>
              </a:solidFill>
              <a:latin typeface="Arial"/>
              <a:ea typeface="+mn-ea"/>
              <a:cs typeface="+mn-cs"/>
            </a:rPr>
            <a:t>Purchasing Power Parity </a:t>
          </a:r>
          <a:endParaRPr lang="en-MY" sz="3100" kern="1200" dirty="0">
            <a:solidFill>
              <a:srgbClr val="FFFFEE"/>
            </a:solidFill>
            <a:latin typeface="Arial"/>
            <a:ea typeface="+mn-ea"/>
            <a:cs typeface="+mn-cs"/>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dgm:presLayoutVars>
          <dgm:chMax val="0"/>
          <dgm:bulletEnabled val="1"/>
        </dgm:presLayoutVars>
      </dgm:prSet>
      <dgm:spPr>
        <a:xfrm>
          <a:off x="0" y="860922"/>
          <a:ext cx="7992888" cy="752894"/>
        </a:xfrm>
        <a:prstGeom prst="roundRect">
          <a:avLst/>
        </a:prstGeom>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a:xfrm>
          <a:off x="0" y="1764064"/>
          <a:ext cx="7992888" cy="752894"/>
        </a:xfrm>
        <a:prstGeom prst="roundRect">
          <a:avLst/>
        </a:prstGeom>
      </dgm:spPr>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custLinFactNeighborY="11503">
        <dgm:presLayoutVars>
          <dgm:chMax val="0"/>
          <dgm:bulletEnabled val="1"/>
        </dgm:presLayoutVars>
      </dgm:prSet>
      <dgm:spPr/>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pt>
  </dgm:ptLst>
  <dgm:cxnLst>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FC24D18C-A953-4B87-8D64-6BB4C06B7DEE}" type="presOf" srcId="{4C513672-85BD-4BAE-8E87-F0D276B14101}" destId="{FAD12CD3-9380-4204-BE22-1E9130D07FBF}" srcOrd="0" destOrd="0" presId="urn:microsoft.com/office/officeart/2005/8/layout/vList2"/>
    <dgm:cxn modelId="{21455991-5D9F-4B1D-9657-3E984FCEE3E6}" srcId="{703D4D02-5513-427D-B6E9-B2E187EE0C3A}" destId="{4C513672-85BD-4BAE-8E87-F0D276B14101}" srcOrd="4" destOrd="0" parTransId="{459B6EA3-A2F0-43CE-8746-CAD79830BD98}" sibTransId="{E5C6BA27-8C4C-4946-9C25-ED83BA4EBCE5}"/>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6" destOrd="0" parTransId="{4D46EED8-ED70-4F39-90ED-B1FC8AED3980}" sibTransId="{4EBBA1E9-38EA-4385-A41D-2EDF2DB69B57}"/>
    <dgm:cxn modelId="{F2072CEA-3E56-46B1-BFC0-98E5D870EE59}" type="presOf" srcId="{933CC472-8576-48F2-94A3-EFF8045BBD62}" destId="{7650BE21-D677-430A-AB3A-5F36F806E362}"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dgm:spPr>
        <a:solidFill>
          <a:srgbClr val="FFFFFF"/>
        </a:solidFill>
      </dgm:spPr>
      <dgm:t>
        <a:bodyPr/>
        <a:lstStyle/>
        <a:p>
          <a:r>
            <a:rPr lang="en-MY" dirty="0">
              <a:solidFill>
                <a:schemeClr val="tx1"/>
              </a:solidFill>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dgm:spPr>
        <a:solidFill>
          <a:srgbClr val="FFFFFF"/>
        </a:solidFill>
      </dgm:spPr>
      <dgm:t>
        <a:bodyPr/>
        <a:lstStyle/>
        <a:p>
          <a:r>
            <a:rPr lang="en-MY" dirty="0">
              <a:solidFill>
                <a:schemeClr val="tx1"/>
              </a:solidFill>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custLinFactNeighborY="27654">
        <dgm:presLayoutVars>
          <dgm:chMax val="0"/>
          <dgm:bulletEnabled val="1"/>
        </dgm:presLayoutVars>
      </dgm:prSet>
      <dgm:spPr>
        <a:xfrm>
          <a:off x="0" y="860922"/>
          <a:ext cx="7992888" cy="752894"/>
        </a:xfrm>
        <a:prstGeom prst="roundRect">
          <a:avLst/>
        </a:prstGeom>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a:xfrm>
          <a:off x="0" y="1764064"/>
          <a:ext cx="7992888" cy="752894"/>
        </a:xfrm>
        <a:prstGeom prst="roundRect">
          <a:avLst/>
        </a:prstGeom>
      </dgm:spPr>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a:xfrm>
          <a:off x="0" y="2551032"/>
          <a:ext cx="7992888" cy="752894"/>
        </a:xfrm>
        <a:prstGeom prst="roundRect">
          <a:avLst/>
        </a:prstGeom>
      </dgm:spPr>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custLinFactNeighborY="11503">
        <dgm:presLayoutVars>
          <dgm:chMax val="0"/>
          <dgm:bulletEnabled val="1"/>
        </dgm:presLayoutVars>
      </dgm:prSet>
      <dgm:spPr/>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pt>
  </dgm:ptLst>
  <dgm:cxnLst>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FC24D18C-A953-4B87-8D64-6BB4C06B7DEE}" type="presOf" srcId="{4C513672-85BD-4BAE-8E87-F0D276B14101}" destId="{FAD12CD3-9380-4204-BE22-1E9130D07FBF}" srcOrd="0" destOrd="0" presId="urn:microsoft.com/office/officeart/2005/8/layout/vList2"/>
    <dgm:cxn modelId="{21455991-5D9F-4B1D-9657-3E984FCEE3E6}" srcId="{703D4D02-5513-427D-B6E9-B2E187EE0C3A}" destId="{4C513672-85BD-4BAE-8E87-F0D276B14101}" srcOrd="4" destOrd="0" parTransId="{459B6EA3-A2F0-43CE-8746-CAD79830BD98}" sibTransId="{E5C6BA27-8C4C-4946-9C25-ED83BA4EBCE5}"/>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6" destOrd="0" parTransId="{4D46EED8-ED70-4F39-90ED-B1FC8AED3980}" sibTransId="{4EBBA1E9-38EA-4385-A41D-2EDF2DB69B57}"/>
    <dgm:cxn modelId="{F2072CEA-3E56-46B1-BFC0-98E5D870EE59}" type="presOf" srcId="{933CC472-8576-48F2-94A3-EFF8045BBD62}" destId="{7650BE21-D677-430A-AB3A-5F36F806E362}"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dgm:spPr>
        <a:solidFill>
          <a:srgbClr val="FFFFFF"/>
        </a:solidFill>
      </dgm:spPr>
      <dgm:t>
        <a:bodyPr/>
        <a:lstStyle/>
        <a:p>
          <a:r>
            <a:rPr lang="en-MY" dirty="0">
              <a:solidFill>
                <a:schemeClr val="tx1"/>
              </a:solidFill>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custLinFactNeighborY="27654">
        <dgm:presLayoutVars>
          <dgm:chMax val="0"/>
          <dgm:bulletEnabled val="1"/>
        </dgm:presLayoutVars>
      </dgm:prSet>
      <dgm:spPr>
        <a:xfrm>
          <a:off x="0" y="860922"/>
          <a:ext cx="7992888" cy="752894"/>
        </a:xfrm>
        <a:prstGeom prst="roundRect">
          <a:avLst/>
        </a:prstGeom>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a:xfrm>
          <a:off x="0" y="1764064"/>
          <a:ext cx="7992888" cy="752894"/>
        </a:xfrm>
        <a:prstGeom prst="roundRect">
          <a:avLst/>
        </a:prstGeom>
      </dgm:spPr>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a:xfrm>
          <a:off x="0" y="2551032"/>
          <a:ext cx="7992888" cy="752894"/>
        </a:xfrm>
        <a:prstGeom prst="roundRect">
          <a:avLst/>
        </a:prstGeom>
      </dgm:spPr>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custLinFactNeighborY="11503">
        <dgm:presLayoutVars>
          <dgm:chMax val="0"/>
          <dgm:bulletEnabled val="1"/>
        </dgm:presLayoutVars>
      </dgm:prSet>
      <dgm:spPr>
        <a:xfrm>
          <a:off x="0" y="3406688"/>
          <a:ext cx="7992888" cy="752894"/>
        </a:xfrm>
        <a:prstGeom prst="roundRect">
          <a:avLst/>
        </a:prstGeom>
      </dgm:spPr>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pt>
  </dgm:ptLst>
  <dgm:cxnLst>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FC24D18C-A953-4B87-8D64-6BB4C06B7DEE}" type="presOf" srcId="{4C513672-85BD-4BAE-8E87-F0D276B14101}" destId="{FAD12CD3-9380-4204-BE22-1E9130D07FBF}" srcOrd="0" destOrd="0" presId="urn:microsoft.com/office/officeart/2005/8/layout/vList2"/>
    <dgm:cxn modelId="{21455991-5D9F-4B1D-9657-3E984FCEE3E6}" srcId="{703D4D02-5513-427D-B6E9-B2E187EE0C3A}" destId="{4C513672-85BD-4BAE-8E87-F0D276B14101}" srcOrd="4" destOrd="0" parTransId="{459B6EA3-A2F0-43CE-8746-CAD79830BD98}" sibTransId="{E5C6BA27-8C4C-4946-9C25-ED83BA4EBCE5}"/>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6" destOrd="0" parTransId="{4D46EED8-ED70-4F39-90ED-B1FC8AED3980}" sibTransId="{4EBBA1E9-38EA-4385-A41D-2EDF2DB69B57}"/>
    <dgm:cxn modelId="{F2072CEA-3E56-46B1-BFC0-98E5D870EE59}" type="presOf" srcId="{933CC472-8576-48F2-94A3-EFF8045BBD62}" destId="{7650BE21-D677-430A-AB3A-5F36F806E362}"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custLinFactNeighborY="27654">
        <dgm:presLayoutVars>
          <dgm:chMax val="0"/>
          <dgm:bulletEnabled val="1"/>
        </dgm:presLayoutVars>
      </dgm:prSet>
      <dgm:spPr>
        <a:xfrm>
          <a:off x="0" y="860922"/>
          <a:ext cx="7992888" cy="752894"/>
        </a:xfrm>
        <a:prstGeom prst="roundRect">
          <a:avLst/>
        </a:prstGeom>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a:xfrm>
          <a:off x="0" y="1764064"/>
          <a:ext cx="7992888" cy="752894"/>
        </a:xfrm>
        <a:prstGeom prst="roundRect">
          <a:avLst/>
        </a:prstGeom>
      </dgm:spPr>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a:xfrm>
          <a:off x="0" y="2551032"/>
          <a:ext cx="7992888" cy="752894"/>
        </a:xfrm>
        <a:prstGeom prst="roundRect">
          <a:avLst/>
        </a:prstGeom>
      </dgm:spPr>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custLinFactNeighborY="11503">
        <dgm:presLayoutVars>
          <dgm:chMax val="0"/>
          <dgm:bulletEnabled val="1"/>
        </dgm:presLayoutVars>
      </dgm:prSet>
      <dgm:spPr>
        <a:xfrm>
          <a:off x="0" y="3406688"/>
          <a:ext cx="7992888" cy="752894"/>
        </a:xfrm>
        <a:prstGeom prst="roundRect">
          <a:avLst/>
        </a:prstGeom>
      </dgm:spPr>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a:xfrm>
          <a:off x="0" y="4241142"/>
          <a:ext cx="7992888" cy="752894"/>
        </a:xfrm>
        <a:prstGeom prst="roundRect">
          <a:avLst/>
        </a:prstGeom>
      </dgm:spPr>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pt>
  </dgm:ptLst>
  <dgm:cxnLst>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FC24D18C-A953-4B87-8D64-6BB4C06B7DEE}" type="presOf" srcId="{4C513672-85BD-4BAE-8E87-F0D276B14101}" destId="{FAD12CD3-9380-4204-BE22-1E9130D07FBF}" srcOrd="0" destOrd="0" presId="urn:microsoft.com/office/officeart/2005/8/layout/vList2"/>
    <dgm:cxn modelId="{21455991-5D9F-4B1D-9657-3E984FCEE3E6}" srcId="{703D4D02-5513-427D-B6E9-B2E187EE0C3A}" destId="{4C513672-85BD-4BAE-8E87-F0D276B14101}" srcOrd="4" destOrd="0" parTransId="{459B6EA3-A2F0-43CE-8746-CAD79830BD98}" sibTransId="{E5C6BA27-8C4C-4946-9C25-ED83BA4EBCE5}"/>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6" destOrd="0" parTransId="{4D46EED8-ED70-4F39-90ED-B1FC8AED3980}" sibTransId="{4EBBA1E9-38EA-4385-A41D-2EDF2DB69B57}"/>
    <dgm:cxn modelId="{F2072CEA-3E56-46B1-BFC0-98E5D870EE59}" type="presOf" srcId="{933CC472-8576-48F2-94A3-EFF8045BBD62}" destId="{7650BE21-D677-430A-AB3A-5F36F806E362}"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custLinFactNeighborY="27654">
        <dgm:presLayoutVars>
          <dgm:chMax val="0"/>
          <dgm:bulletEnabled val="1"/>
        </dgm:presLayoutVars>
      </dgm:prSet>
      <dgm:spPr>
        <a:xfrm>
          <a:off x="0" y="860922"/>
          <a:ext cx="7992888" cy="752894"/>
        </a:xfrm>
        <a:prstGeom prst="roundRect">
          <a:avLst/>
        </a:prstGeom>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a:xfrm>
          <a:off x="0" y="1764064"/>
          <a:ext cx="7992888" cy="752894"/>
        </a:xfrm>
        <a:prstGeom prst="roundRect">
          <a:avLst/>
        </a:prstGeom>
      </dgm:spPr>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a:xfrm>
          <a:off x="0" y="2551032"/>
          <a:ext cx="7992888" cy="752894"/>
        </a:xfrm>
        <a:prstGeom prst="roundRect">
          <a:avLst/>
        </a:prstGeom>
      </dgm:spPr>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custLinFactNeighborY="11503">
        <dgm:presLayoutVars>
          <dgm:chMax val="0"/>
          <dgm:bulletEnabled val="1"/>
        </dgm:presLayoutVars>
      </dgm:prSet>
      <dgm:spPr>
        <a:xfrm>
          <a:off x="0" y="3406688"/>
          <a:ext cx="7992888" cy="752894"/>
        </a:xfrm>
        <a:prstGeom prst="roundRect">
          <a:avLst/>
        </a:prstGeom>
      </dgm:spPr>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a:xfrm>
          <a:off x="0" y="4245509"/>
          <a:ext cx="7992888" cy="736606"/>
        </a:xfrm>
        <a:prstGeom prst="roundRect">
          <a:avLst/>
        </a:prstGeom>
      </dgm:spPr>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a:xfrm>
          <a:off x="0" y="5086197"/>
          <a:ext cx="7992888" cy="752894"/>
        </a:xfrm>
        <a:prstGeom prst="roundRect">
          <a:avLst/>
        </a:prstGeom>
      </dgm:spPr>
    </dgm:pt>
  </dgm:ptLst>
  <dgm:cxnLst>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FC24D18C-A953-4B87-8D64-6BB4C06B7DEE}" type="presOf" srcId="{4C513672-85BD-4BAE-8E87-F0D276B14101}" destId="{FAD12CD3-9380-4204-BE22-1E9130D07FBF}" srcOrd="0" destOrd="0" presId="urn:microsoft.com/office/officeart/2005/8/layout/vList2"/>
    <dgm:cxn modelId="{21455991-5D9F-4B1D-9657-3E984FCEE3E6}" srcId="{703D4D02-5513-427D-B6E9-B2E187EE0C3A}" destId="{4C513672-85BD-4BAE-8E87-F0D276B14101}" srcOrd="4" destOrd="0" parTransId="{459B6EA3-A2F0-43CE-8746-CAD79830BD98}" sibTransId="{E5C6BA27-8C4C-4946-9C25-ED83BA4EBCE5}"/>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6" destOrd="0" parTransId="{4D46EED8-ED70-4F39-90ED-B1FC8AED3980}" sibTransId="{4EBBA1E9-38EA-4385-A41D-2EDF2DB69B57}"/>
    <dgm:cxn modelId="{F2072CEA-3E56-46B1-BFC0-98E5D870EE59}" type="presOf" srcId="{933CC472-8576-48F2-94A3-EFF8045BBD62}" destId="{7650BE21-D677-430A-AB3A-5F36F806E362}"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6753" y="36753"/>
        <a:ext cx="7919382" cy="679388"/>
      </dsp:txXfrm>
    </dsp:sp>
    <dsp:sp modelId="{04765EF5-9D12-4272-82A1-954A0BCA8F51}">
      <dsp:nvSpPr>
        <dsp:cNvPr id="0" name=""/>
        <dsp:cNvSpPr/>
      </dsp:nvSpPr>
      <dsp:spPr>
        <a:xfrm>
          <a:off x="0" y="860922"/>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sp:txBody>
      <dsp:txXfrm>
        <a:off x="36753" y="897675"/>
        <a:ext cx="7919382" cy="679388"/>
      </dsp:txXfrm>
    </dsp:sp>
    <dsp:sp modelId="{7650BE21-D677-430A-AB3A-5F36F806E362}">
      <dsp:nvSpPr>
        <dsp:cNvPr id="0" name=""/>
        <dsp:cNvSpPr/>
      </dsp:nvSpPr>
      <dsp:spPr>
        <a:xfrm>
          <a:off x="0" y="1764064"/>
          <a:ext cx="7992888" cy="752894"/>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a:solidFill>
                <a:srgbClr val="FFFFEE"/>
              </a:solidFill>
              <a:latin typeface="Arial"/>
              <a:ea typeface="+mn-ea"/>
              <a:cs typeface="+mn-cs"/>
            </a:rPr>
            <a:t>Purchasing Power Parity </a:t>
          </a:r>
          <a:endParaRPr lang="en-MY" sz="3100" kern="1200" dirty="0">
            <a:solidFill>
              <a:srgbClr val="FFFFEE"/>
            </a:solidFill>
            <a:latin typeface="Arial"/>
            <a:ea typeface="+mn-ea"/>
            <a:cs typeface="+mn-cs"/>
          </a:endParaRPr>
        </a:p>
      </dsp:txBody>
      <dsp:txXfrm>
        <a:off x="36753" y="1800817"/>
        <a:ext cx="7919382" cy="679388"/>
      </dsp:txXfrm>
    </dsp:sp>
    <dsp:sp modelId="{A4A6EE28-BF09-45AA-AD37-2734D801E311}">
      <dsp:nvSpPr>
        <dsp:cNvPr id="0" name=""/>
        <dsp:cNvSpPr/>
      </dsp:nvSpPr>
      <dsp:spPr>
        <a:xfrm>
          <a:off x="0" y="255103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Approaches of Expat Compensation</a:t>
          </a:r>
        </a:p>
      </dsp:txBody>
      <dsp:txXfrm>
        <a:off x="36753" y="2587785"/>
        <a:ext cx="7919382" cy="679388"/>
      </dsp:txXfrm>
    </dsp:sp>
    <dsp:sp modelId="{FAD12CD3-9380-4204-BE22-1E9130D07FBF}">
      <dsp:nvSpPr>
        <dsp:cNvPr id="0" name=""/>
        <dsp:cNvSpPr/>
      </dsp:nvSpPr>
      <dsp:spPr>
        <a:xfrm>
          <a:off x="0" y="3406688"/>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Tax Reimbursement</a:t>
          </a:r>
        </a:p>
      </dsp:txBody>
      <dsp:txXfrm>
        <a:off x="36753" y="3443441"/>
        <a:ext cx="7919382" cy="679388"/>
      </dsp:txXfrm>
    </dsp:sp>
    <dsp:sp modelId="{D4009E07-91F3-4DB4-AC12-84087D11945C}">
      <dsp:nvSpPr>
        <dsp:cNvPr id="0" name=""/>
        <dsp:cNvSpPr/>
      </dsp:nvSpPr>
      <dsp:spPr>
        <a:xfrm>
          <a:off x="0" y="424114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Totalization Agreement and Tax Treaty</a:t>
          </a:r>
        </a:p>
      </dsp:txBody>
      <dsp:txXfrm>
        <a:off x="36753" y="4277895"/>
        <a:ext cx="7919382" cy="679388"/>
      </dsp:txXfrm>
    </dsp:sp>
    <dsp:sp modelId="{A4FB7172-B5DE-4F7E-9CC0-0CD72EB61434}">
      <dsp:nvSpPr>
        <dsp:cNvPr id="0" name=""/>
        <dsp:cNvSpPr/>
      </dsp:nvSpPr>
      <dsp:spPr>
        <a:xfrm>
          <a:off x="0" y="508619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Retirement Plans</a:t>
          </a:r>
        </a:p>
      </dsp:txBody>
      <dsp:txXfrm>
        <a:off x="36753" y="5122950"/>
        <a:ext cx="7919382" cy="67938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6753" y="36753"/>
        <a:ext cx="7919382" cy="679388"/>
      </dsp:txXfrm>
    </dsp:sp>
    <dsp:sp modelId="{04765EF5-9D12-4272-82A1-954A0BCA8F51}">
      <dsp:nvSpPr>
        <dsp:cNvPr id="0" name=""/>
        <dsp:cNvSpPr/>
      </dsp:nvSpPr>
      <dsp:spPr>
        <a:xfrm>
          <a:off x="0" y="886408"/>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sp:txBody>
      <dsp:txXfrm>
        <a:off x="36753" y="923161"/>
        <a:ext cx="7919382" cy="679388"/>
      </dsp:txXfrm>
    </dsp:sp>
    <dsp:sp modelId="{7650BE21-D677-430A-AB3A-5F36F806E362}">
      <dsp:nvSpPr>
        <dsp:cNvPr id="0" name=""/>
        <dsp:cNvSpPr/>
      </dsp:nvSpPr>
      <dsp:spPr>
        <a:xfrm>
          <a:off x="0" y="1764064"/>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sp:txBody>
      <dsp:txXfrm>
        <a:off x="36753" y="1800817"/>
        <a:ext cx="7919382" cy="679388"/>
      </dsp:txXfrm>
    </dsp:sp>
    <dsp:sp modelId="{A4A6EE28-BF09-45AA-AD37-2734D801E311}">
      <dsp:nvSpPr>
        <dsp:cNvPr id="0" name=""/>
        <dsp:cNvSpPr/>
      </dsp:nvSpPr>
      <dsp:spPr>
        <a:xfrm>
          <a:off x="0" y="2551032"/>
          <a:ext cx="7992888" cy="752894"/>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Approaches of Expat Compensation</a:t>
          </a:r>
        </a:p>
      </dsp:txBody>
      <dsp:txXfrm>
        <a:off x="36753" y="2587785"/>
        <a:ext cx="7919382" cy="679388"/>
      </dsp:txXfrm>
    </dsp:sp>
    <dsp:sp modelId="{FAD12CD3-9380-4204-BE22-1E9130D07FBF}">
      <dsp:nvSpPr>
        <dsp:cNvPr id="0" name=""/>
        <dsp:cNvSpPr/>
      </dsp:nvSpPr>
      <dsp:spPr>
        <a:xfrm>
          <a:off x="0" y="3406688"/>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Tax Reimbursement</a:t>
          </a:r>
        </a:p>
      </dsp:txBody>
      <dsp:txXfrm>
        <a:off x="36753" y="3443441"/>
        <a:ext cx="7919382" cy="679388"/>
      </dsp:txXfrm>
    </dsp:sp>
    <dsp:sp modelId="{D4009E07-91F3-4DB4-AC12-84087D11945C}">
      <dsp:nvSpPr>
        <dsp:cNvPr id="0" name=""/>
        <dsp:cNvSpPr/>
      </dsp:nvSpPr>
      <dsp:spPr>
        <a:xfrm>
          <a:off x="0" y="424114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Totalization Agreement and Tax Treaty</a:t>
          </a:r>
        </a:p>
      </dsp:txBody>
      <dsp:txXfrm>
        <a:off x="36753" y="4277895"/>
        <a:ext cx="7919382" cy="679388"/>
      </dsp:txXfrm>
    </dsp:sp>
    <dsp:sp modelId="{A4FB7172-B5DE-4F7E-9CC0-0CD72EB61434}">
      <dsp:nvSpPr>
        <dsp:cNvPr id="0" name=""/>
        <dsp:cNvSpPr/>
      </dsp:nvSpPr>
      <dsp:spPr>
        <a:xfrm>
          <a:off x="0" y="508619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Retirement Plans</a:t>
          </a:r>
        </a:p>
      </dsp:txBody>
      <dsp:txXfrm>
        <a:off x="36753" y="5122950"/>
        <a:ext cx="7919382" cy="67938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6753" y="36753"/>
        <a:ext cx="7919382" cy="679388"/>
      </dsp:txXfrm>
    </dsp:sp>
    <dsp:sp modelId="{04765EF5-9D12-4272-82A1-954A0BCA8F51}">
      <dsp:nvSpPr>
        <dsp:cNvPr id="0" name=""/>
        <dsp:cNvSpPr/>
      </dsp:nvSpPr>
      <dsp:spPr>
        <a:xfrm>
          <a:off x="0" y="886408"/>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sp:txBody>
      <dsp:txXfrm>
        <a:off x="36753" y="923161"/>
        <a:ext cx="7919382" cy="679388"/>
      </dsp:txXfrm>
    </dsp:sp>
    <dsp:sp modelId="{7650BE21-D677-430A-AB3A-5F36F806E362}">
      <dsp:nvSpPr>
        <dsp:cNvPr id="0" name=""/>
        <dsp:cNvSpPr/>
      </dsp:nvSpPr>
      <dsp:spPr>
        <a:xfrm>
          <a:off x="0" y="1764064"/>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sp:txBody>
      <dsp:txXfrm>
        <a:off x="36753" y="1800817"/>
        <a:ext cx="7919382" cy="679388"/>
      </dsp:txXfrm>
    </dsp:sp>
    <dsp:sp modelId="{A4A6EE28-BF09-45AA-AD37-2734D801E311}">
      <dsp:nvSpPr>
        <dsp:cNvPr id="0" name=""/>
        <dsp:cNvSpPr/>
      </dsp:nvSpPr>
      <dsp:spPr>
        <a:xfrm>
          <a:off x="0" y="2551032"/>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sp:txBody>
      <dsp:txXfrm>
        <a:off x="36753" y="2587785"/>
        <a:ext cx="7919382" cy="679388"/>
      </dsp:txXfrm>
    </dsp:sp>
    <dsp:sp modelId="{FAD12CD3-9380-4204-BE22-1E9130D07FBF}">
      <dsp:nvSpPr>
        <dsp:cNvPr id="0" name=""/>
        <dsp:cNvSpPr/>
      </dsp:nvSpPr>
      <dsp:spPr>
        <a:xfrm>
          <a:off x="0" y="3406688"/>
          <a:ext cx="7992888" cy="752894"/>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Tax Reimbursement</a:t>
          </a:r>
        </a:p>
      </dsp:txBody>
      <dsp:txXfrm>
        <a:off x="36753" y="3443441"/>
        <a:ext cx="7919382" cy="679388"/>
      </dsp:txXfrm>
    </dsp:sp>
    <dsp:sp modelId="{D4009E07-91F3-4DB4-AC12-84087D11945C}">
      <dsp:nvSpPr>
        <dsp:cNvPr id="0" name=""/>
        <dsp:cNvSpPr/>
      </dsp:nvSpPr>
      <dsp:spPr>
        <a:xfrm>
          <a:off x="0" y="424114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Totalization Agreement and Tax Treaty</a:t>
          </a:r>
        </a:p>
      </dsp:txBody>
      <dsp:txXfrm>
        <a:off x="36753" y="4277895"/>
        <a:ext cx="7919382" cy="679388"/>
      </dsp:txXfrm>
    </dsp:sp>
    <dsp:sp modelId="{A4FB7172-B5DE-4F7E-9CC0-0CD72EB61434}">
      <dsp:nvSpPr>
        <dsp:cNvPr id="0" name=""/>
        <dsp:cNvSpPr/>
      </dsp:nvSpPr>
      <dsp:spPr>
        <a:xfrm>
          <a:off x="0" y="508619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Retirement Plans</a:t>
          </a:r>
        </a:p>
      </dsp:txBody>
      <dsp:txXfrm>
        <a:off x="36753" y="5122950"/>
        <a:ext cx="7919382" cy="67938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6753" y="36753"/>
        <a:ext cx="7919382" cy="679388"/>
      </dsp:txXfrm>
    </dsp:sp>
    <dsp:sp modelId="{04765EF5-9D12-4272-82A1-954A0BCA8F51}">
      <dsp:nvSpPr>
        <dsp:cNvPr id="0" name=""/>
        <dsp:cNvSpPr/>
      </dsp:nvSpPr>
      <dsp:spPr>
        <a:xfrm>
          <a:off x="0" y="886408"/>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sp:txBody>
      <dsp:txXfrm>
        <a:off x="36753" y="923161"/>
        <a:ext cx="7919382" cy="679388"/>
      </dsp:txXfrm>
    </dsp:sp>
    <dsp:sp modelId="{7650BE21-D677-430A-AB3A-5F36F806E362}">
      <dsp:nvSpPr>
        <dsp:cNvPr id="0" name=""/>
        <dsp:cNvSpPr/>
      </dsp:nvSpPr>
      <dsp:spPr>
        <a:xfrm>
          <a:off x="0" y="1764064"/>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sp:txBody>
      <dsp:txXfrm>
        <a:off x="36753" y="1800817"/>
        <a:ext cx="7919382" cy="679388"/>
      </dsp:txXfrm>
    </dsp:sp>
    <dsp:sp modelId="{A4A6EE28-BF09-45AA-AD37-2734D801E311}">
      <dsp:nvSpPr>
        <dsp:cNvPr id="0" name=""/>
        <dsp:cNvSpPr/>
      </dsp:nvSpPr>
      <dsp:spPr>
        <a:xfrm>
          <a:off x="0" y="2551032"/>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sp:txBody>
      <dsp:txXfrm>
        <a:off x="36753" y="2587785"/>
        <a:ext cx="7919382" cy="679388"/>
      </dsp:txXfrm>
    </dsp:sp>
    <dsp:sp modelId="{FAD12CD3-9380-4204-BE22-1E9130D07FBF}">
      <dsp:nvSpPr>
        <dsp:cNvPr id="0" name=""/>
        <dsp:cNvSpPr/>
      </dsp:nvSpPr>
      <dsp:spPr>
        <a:xfrm>
          <a:off x="0" y="3406688"/>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Tax Reimbursement</a:t>
          </a:r>
        </a:p>
      </dsp:txBody>
      <dsp:txXfrm>
        <a:off x="36753" y="3443441"/>
        <a:ext cx="7919382" cy="679388"/>
      </dsp:txXfrm>
    </dsp:sp>
    <dsp:sp modelId="{D4009E07-91F3-4DB4-AC12-84087D11945C}">
      <dsp:nvSpPr>
        <dsp:cNvPr id="0" name=""/>
        <dsp:cNvSpPr/>
      </dsp:nvSpPr>
      <dsp:spPr>
        <a:xfrm>
          <a:off x="0" y="4241142"/>
          <a:ext cx="7992888" cy="752894"/>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Totalization Agreement and Tax Treaty</a:t>
          </a:r>
        </a:p>
      </dsp:txBody>
      <dsp:txXfrm>
        <a:off x="36753" y="4277895"/>
        <a:ext cx="7919382" cy="679388"/>
      </dsp:txXfrm>
    </dsp:sp>
    <dsp:sp modelId="{A4FB7172-B5DE-4F7E-9CC0-0CD72EB61434}">
      <dsp:nvSpPr>
        <dsp:cNvPr id="0" name=""/>
        <dsp:cNvSpPr/>
      </dsp:nvSpPr>
      <dsp:spPr>
        <a:xfrm>
          <a:off x="0" y="508619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Retirement Plans</a:t>
          </a:r>
        </a:p>
      </dsp:txBody>
      <dsp:txXfrm>
        <a:off x="36753" y="5122950"/>
        <a:ext cx="7919382" cy="67938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5958" y="35958"/>
        <a:ext cx="7920972" cy="664690"/>
      </dsp:txXfrm>
    </dsp:sp>
    <dsp:sp modelId="{04765EF5-9D12-4272-82A1-954A0BCA8F51}">
      <dsp:nvSpPr>
        <dsp:cNvPr id="0" name=""/>
        <dsp:cNvSpPr/>
      </dsp:nvSpPr>
      <dsp:spPr>
        <a:xfrm>
          <a:off x="0" y="902312"/>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sp:txBody>
      <dsp:txXfrm>
        <a:off x="35958" y="938270"/>
        <a:ext cx="7920972" cy="664690"/>
      </dsp:txXfrm>
    </dsp:sp>
    <dsp:sp modelId="{7650BE21-D677-430A-AB3A-5F36F806E362}">
      <dsp:nvSpPr>
        <dsp:cNvPr id="0" name=""/>
        <dsp:cNvSpPr/>
      </dsp:nvSpPr>
      <dsp:spPr>
        <a:xfrm>
          <a:off x="0" y="1783173"/>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sp:txBody>
      <dsp:txXfrm>
        <a:off x="35958" y="1819131"/>
        <a:ext cx="7920972" cy="664690"/>
      </dsp:txXfrm>
    </dsp:sp>
    <dsp:sp modelId="{A4A6EE28-BF09-45AA-AD37-2734D801E311}">
      <dsp:nvSpPr>
        <dsp:cNvPr id="0" name=""/>
        <dsp:cNvSpPr/>
      </dsp:nvSpPr>
      <dsp:spPr>
        <a:xfrm>
          <a:off x="0" y="2559176"/>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sp:txBody>
      <dsp:txXfrm>
        <a:off x="35958" y="2595134"/>
        <a:ext cx="7920972" cy="664690"/>
      </dsp:txXfrm>
    </dsp:sp>
    <dsp:sp modelId="{FAD12CD3-9380-4204-BE22-1E9130D07FBF}">
      <dsp:nvSpPr>
        <dsp:cNvPr id="0" name=""/>
        <dsp:cNvSpPr/>
      </dsp:nvSpPr>
      <dsp:spPr>
        <a:xfrm>
          <a:off x="0" y="3414600"/>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Tax Reimbursement</a:t>
          </a:r>
        </a:p>
      </dsp:txBody>
      <dsp:txXfrm>
        <a:off x="35958" y="3450558"/>
        <a:ext cx="7920972" cy="664690"/>
      </dsp:txXfrm>
    </dsp:sp>
    <dsp:sp modelId="{D4009E07-91F3-4DB4-AC12-84087D11945C}">
      <dsp:nvSpPr>
        <dsp:cNvPr id="0" name=""/>
        <dsp:cNvSpPr/>
      </dsp:nvSpPr>
      <dsp:spPr>
        <a:xfrm>
          <a:off x="0" y="4245509"/>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Totalization Agreement and Tax Treaty</a:t>
          </a:r>
        </a:p>
      </dsp:txBody>
      <dsp:txXfrm>
        <a:off x="35958" y="4281467"/>
        <a:ext cx="7920972" cy="664690"/>
      </dsp:txXfrm>
    </dsp:sp>
    <dsp:sp modelId="{A4FB7172-B5DE-4F7E-9CC0-0CD72EB61434}">
      <dsp:nvSpPr>
        <dsp:cNvPr id="0" name=""/>
        <dsp:cNvSpPr/>
      </dsp:nvSpPr>
      <dsp:spPr>
        <a:xfrm>
          <a:off x="0" y="5088676"/>
          <a:ext cx="7992888" cy="736606"/>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International Retirement Plans</a:t>
          </a:r>
        </a:p>
      </dsp:txBody>
      <dsp:txXfrm>
        <a:off x="35958" y="5124634"/>
        <a:ext cx="7920972" cy="66469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4284137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10</a:t>
            </a:fld>
            <a:endParaRPr lang="en-MY" altLang="en-US"/>
          </a:p>
        </p:txBody>
      </p:sp>
    </p:spTree>
    <p:extLst>
      <p:ext uri="{BB962C8B-B14F-4D97-AF65-F5344CB8AC3E}">
        <p14:creationId xmlns:p14="http://schemas.microsoft.com/office/powerpoint/2010/main" val="30792371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19</a:t>
            </a:fld>
            <a:endParaRPr lang="en-MY" altLang="en-US"/>
          </a:p>
        </p:txBody>
      </p:sp>
    </p:spTree>
    <p:extLst>
      <p:ext uri="{BB962C8B-B14F-4D97-AF65-F5344CB8AC3E}">
        <p14:creationId xmlns:p14="http://schemas.microsoft.com/office/powerpoint/2010/main" val="26989212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27</a:t>
            </a:fld>
            <a:endParaRPr lang="en-MY" altLang="en-US"/>
          </a:p>
        </p:txBody>
      </p:sp>
    </p:spTree>
    <p:extLst>
      <p:ext uri="{BB962C8B-B14F-4D97-AF65-F5344CB8AC3E}">
        <p14:creationId xmlns:p14="http://schemas.microsoft.com/office/powerpoint/2010/main" val="31146854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33</a:t>
            </a:fld>
            <a:endParaRPr lang="en-MY" altLang="en-US"/>
          </a:p>
        </p:txBody>
      </p:sp>
    </p:spTree>
    <p:extLst>
      <p:ext uri="{BB962C8B-B14F-4D97-AF65-F5344CB8AC3E}">
        <p14:creationId xmlns:p14="http://schemas.microsoft.com/office/powerpoint/2010/main" val="3050243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TOTAL REWARDS </a:t>
            </a:r>
            <a:r>
              <a:rPr lang="en-MY"/>
              <a:t>- II</a:t>
            </a:r>
            <a:endParaRPr lang="en-MY" dirty="0"/>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294771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A5971-3119-4A17-AEE3-C64039DE5EAE}"/>
              </a:ext>
            </a:extLst>
          </p:cNvPr>
          <p:cNvSpPr>
            <a:spLocks noGrp="1"/>
          </p:cNvSpPr>
          <p:nvPr>
            <p:ph type="title"/>
          </p:nvPr>
        </p:nvSpPr>
        <p:spPr/>
        <p:txBody>
          <a:bodyPr/>
          <a:lstStyle/>
          <a:p>
            <a:r>
              <a:rPr lang="en-MY" dirty="0"/>
              <a:t>Purchasing Power Parity (PPP)</a:t>
            </a:r>
          </a:p>
        </p:txBody>
      </p:sp>
      <p:sp>
        <p:nvSpPr>
          <p:cNvPr id="3" name="Content Placeholder 2">
            <a:extLst>
              <a:ext uri="{FF2B5EF4-FFF2-40B4-BE49-F238E27FC236}">
                <a16:creationId xmlns:a16="http://schemas.microsoft.com/office/drawing/2014/main" id="{8FBECB58-A3C8-4000-B707-B8A3B76805F6}"/>
              </a:ext>
            </a:extLst>
          </p:cNvPr>
          <p:cNvSpPr>
            <a:spLocks noGrp="1"/>
          </p:cNvSpPr>
          <p:nvPr>
            <p:ph idx="1"/>
          </p:nvPr>
        </p:nvSpPr>
        <p:spPr/>
        <p:txBody>
          <a:bodyPr/>
          <a:lstStyle/>
          <a:p>
            <a:r>
              <a:rPr lang="en-MY" dirty="0"/>
              <a:t>The purchasing power parity (PPP) theory uses the long-term equilibrium exchange rate of two currencies to equalize their purchasing power. Developed by Gustav Cassel in 1918, it is based on the law of one price. The theory states that, in ideally efficient markets, identical goods should have only one price.</a:t>
            </a:r>
          </a:p>
          <a:p>
            <a:endParaRPr lang="en-MY" dirty="0"/>
          </a:p>
          <a:p>
            <a:r>
              <a:rPr lang="en-MY" dirty="0"/>
              <a:t>PPP is the amount of a certain basket of basic goods which can be bought in the given country with the money it produces.</a:t>
            </a:r>
          </a:p>
        </p:txBody>
      </p:sp>
    </p:spTree>
    <p:extLst>
      <p:ext uri="{BB962C8B-B14F-4D97-AF65-F5344CB8AC3E}">
        <p14:creationId xmlns:p14="http://schemas.microsoft.com/office/powerpoint/2010/main" val="1279441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B193B-02FC-444F-A4A4-0FF9F49BDFDE}"/>
              </a:ext>
            </a:extLst>
          </p:cNvPr>
          <p:cNvSpPr>
            <a:spLocks noGrp="1"/>
          </p:cNvSpPr>
          <p:nvPr>
            <p:ph type="title"/>
          </p:nvPr>
        </p:nvSpPr>
        <p:spPr/>
        <p:txBody>
          <a:bodyPr/>
          <a:lstStyle/>
          <a:p>
            <a:r>
              <a:rPr lang="en-MY" dirty="0"/>
              <a:t>Efficient Purchaser Index</a:t>
            </a:r>
          </a:p>
        </p:txBody>
      </p:sp>
      <p:sp>
        <p:nvSpPr>
          <p:cNvPr id="3" name="Content Placeholder 2">
            <a:extLst>
              <a:ext uri="{FF2B5EF4-FFF2-40B4-BE49-F238E27FC236}">
                <a16:creationId xmlns:a16="http://schemas.microsoft.com/office/drawing/2014/main" id="{BEC5BFB2-D690-43D6-B4DD-E6C586784D5D}"/>
              </a:ext>
            </a:extLst>
          </p:cNvPr>
          <p:cNvSpPr>
            <a:spLocks noGrp="1"/>
          </p:cNvSpPr>
          <p:nvPr>
            <p:ph idx="1"/>
          </p:nvPr>
        </p:nvSpPr>
        <p:spPr/>
        <p:txBody>
          <a:bodyPr/>
          <a:lstStyle/>
          <a:p>
            <a:r>
              <a:rPr lang="en-MY" sz="2400" dirty="0"/>
              <a:t>The Efficient Purchase Index (EPI) is a comparison of the prices of goods and services between the home country and assignment location that assumes familiarity with local brands and shopping in local outlets in the assignment location. </a:t>
            </a:r>
          </a:p>
          <a:p>
            <a:r>
              <a:rPr lang="en-MY" sz="2400" dirty="0"/>
              <a:t>The EPI is a type of cost of living index, less generous than a “Standard” index, used to calculate a cost of living allowance.</a:t>
            </a:r>
          </a:p>
          <a:p>
            <a:r>
              <a:rPr lang="en-MY" sz="2400" dirty="0"/>
              <a:t> An EPI index assumes that the expatriate will adjust their purchasing </a:t>
            </a:r>
            <a:r>
              <a:rPr lang="en-MY" sz="2400" dirty="0" err="1"/>
              <a:t>behavior</a:t>
            </a:r>
            <a:r>
              <a:rPr lang="en-MY" sz="2400" dirty="0"/>
              <a:t> in the host country by buying local brands, in place of more expensive brands with which they are familiar in their home country.</a:t>
            </a:r>
          </a:p>
        </p:txBody>
      </p:sp>
    </p:spTree>
    <p:extLst>
      <p:ext uri="{BB962C8B-B14F-4D97-AF65-F5344CB8AC3E}">
        <p14:creationId xmlns:p14="http://schemas.microsoft.com/office/powerpoint/2010/main" val="18298214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996E1-48D0-4EC2-95B7-E7D0A0F2B5A3}"/>
              </a:ext>
            </a:extLst>
          </p:cNvPr>
          <p:cNvSpPr>
            <a:spLocks noGrp="1"/>
          </p:cNvSpPr>
          <p:nvPr>
            <p:ph type="title"/>
          </p:nvPr>
        </p:nvSpPr>
        <p:spPr/>
        <p:txBody>
          <a:bodyPr/>
          <a:lstStyle/>
          <a:p>
            <a:r>
              <a:rPr lang="en-MY" dirty="0"/>
              <a:t>Big Mac Index</a:t>
            </a:r>
          </a:p>
        </p:txBody>
      </p:sp>
      <p:sp>
        <p:nvSpPr>
          <p:cNvPr id="3" name="Content Placeholder 2">
            <a:extLst>
              <a:ext uri="{FF2B5EF4-FFF2-40B4-BE49-F238E27FC236}">
                <a16:creationId xmlns:a16="http://schemas.microsoft.com/office/drawing/2014/main" id="{E1F25370-D2E0-45E6-9EB7-4D65122EA093}"/>
              </a:ext>
            </a:extLst>
          </p:cNvPr>
          <p:cNvSpPr>
            <a:spLocks noGrp="1"/>
          </p:cNvSpPr>
          <p:nvPr>
            <p:ph idx="1"/>
          </p:nvPr>
        </p:nvSpPr>
        <p:spPr/>
        <p:txBody>
          <a:bodyPr/>
          <a:lstStyle/>
          <a:p>
            <a:r>
              <a:rPr lang="en-MY" dirty="0"/>
              <a:t>The Big Mac PPP exchange rate between two countries is obtained by dividing the price of a Big Mac in one country (in its currency) by the price of a Big Mac in another country (in its currency).</a:t>
            </a:r>
          </a:p>
          <a:p>
            <a:endParaRPr lang="en-MY" dirty="0"/>
          </a:p>
          <a:p>
            <a:r>
              <a:rPr lang="en-MY" dirty="0"/>
              <a:t>The Big Mac was chosen because it is available to a common specification in many countries around the world, with local McDonald’s franchisees having significant responsibility for negotiating input prices.</a:t>
            </a:r>
          </a:p>
        </p:txBody>
      </p:sp>
    </p:spTree>
    <p:extLst>
      <p:ext uri="{BB962C8B-B14F-4D97-AF65-F5344CB8AC3E}">
        <p14:creationId xmlns:p14="http://schemas.microsoft.com/office/powerpoint/2010/main" val="14142135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9626D-9347-465B-A60B-CF892187824E}"/>
              </a:ext>
            </a:extLst>
          </p:cNvPr>
          <p:cNvSpPr>
            <a:spLocks noGrp="1"/>
          </p:cNvSpPr>
          <p:nvPr>
            <p:ph type="title"/>
          </p:nvPr>
        </p:nvSpPr>
        <p:spPr/>
        <p:txBody>
          <a:bodyPr/>
          <a:lstStyle/>
          <a:p>
            <a:r>
              <a:rPr lang="en-MY" dirty="0"/>
              <a:t>Big Mac Index</a:t>
            </a:r>
          </a:p>
        </p:txBody>
      </p:sp>
      <p:pic>
        <p:nvPicPr>
          <p:cNvPr id="5" name="Picture 4">
            <a:extLst>
              <a:ext uri="{FF2B5EF4-FFF2-40B4-BE49-F238E27FC236}">
                <a16:creationId xmlns:a16="http://schemas.microsoft.com/office/drawing/2014/main" id="{301C78C1-1ACA-4CD6-8654-216A2350A2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1640" y="1556792"/>
            <a:ext cx="4739233" cy="4739233"/>
          </a:xfrm>
          <a:prstGeom prst="rect">
            <a:avLst/>
          </a:prstGeom>
        </p:spPr>
      </p:pic>
    </p:spTree>
    <p:extLst>
      <p:ext uri="{BB962C8B-B14F-4D97-AF65-F5344CB8AC3E}">
        <p14:creationId xmlns:p14="http://schemas.microsoft.com/office/powerpoint/2010/main" val="3246235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9B9F6-FDBF-4594-A143-EFD401CE9728}"/>
              </a:ext>
            </a:extLst>
          </p:cNvPr>
          <p:cNvSpPr>
            <a:spLocks noGrp="1"/>
          </p:cNvSpPr>
          <p:nvPr>
            <p:ph type="title"/>
          </p:nvPr>
        </p:nvSpPr>
        <p:spPr/>
        <p:txBody>
          <a:bodyPr/>
          <a:lstStyle/>
          <a:p>
            <a:r>
              <a:rPr lang="en-MY" dirty="0"/>
              <a:t>Bona-Fide Residence Test</a:t>
            </a:r>
          </a:p>
        </p:txBody>
      </p:sp>
      <p:sp>
        <p:nvSpPr>
          <p:cNvPr id="3" name="Content Placeholder 2">
            <a:extLst>
              <a:ext uri="{FF2B5EF4-FFF2-40B4-BE49-F238E27FC236}">
                <a16:creationId xmlns:a16="http://schemas.microsoft.com/office/drawing/2014/main" id="{050EC37C-1CDE-45EB-9048-9CBE40F78279}"/>
              </a:ext>
            </a:extLst>
          </p:cNvPr>
          <p:cNvSpPr>
            <a:spLocks noGrp="1"/>
          </p:cNvSpPr>
          <p:nvPr>
            <p:ph idx="1"/>
          </p:nvPr>
        </p:nvSpPr>
        <p:spPr/>
        <p:txBody>
          <a:bodyPr/>
          <a:lstStyle/>
          <a:p>
            <a:pPr marL="0" indent="0">
              <a:buNone/>
            </a:pPr>
            <a:r>
              <a:rPr lang="en-MY" dirty="0"/>
              <a:t>The bona-fide residence test is simple: The employee must maintain a foreign tax home for one full calendar year, January through December. The physical presence test is more complicated, but crucial for short-term assignments where the individual will not be in a foreign country for a full calendar year. This requires the expatriate to be overseas for 330 days during a consecutive 12-month period.</a:t>
            </a:r>
          </a:p>
        </p:txBody>
      </p:sp>
    </p:spTree>
    <p:extLst>
      <p:ext uri="{BB962C8B-B14F-4D97-AF65-F5344CB8AC3E}">
        <p14:creationId xmlns:p14="http://schemas.microsoft.com/office/powerpoint/2010/main" val="23549274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715FD-72F8-4B86-BBD6-AB6F1B97BE4C}"/>
              </a:ext>
            </a:extLst>
          </p:cNvPr>
          <p:cNvSpPr>
            <a:spLocks noGrp="1"/>
          </p:cNvSpPr>
          <p:nvPr>
            <p:ph type="title"/>
          </p:nvPr>
        </p:nvSpPr>
        <p:spPr/>
        <p:txBody>
          <a:bodyPr/>
          <a:lstStyle/>
          <a:p>
            <a:r>
              <a:rPr lang="en-MY" dirty="0"/>
              <a:t>Poll Question # 3</a:t>
            </a:r>
          </a:p>
        </p:txBody>
      </p:sp>
      <p:sp>
        <p:nvSpPr>
          <p:cNvPr id="3" name="Content Placeholder 2">
            <a:extLst>
              <a:ext uri="{FF2B5EF4-FFF2-40B4-BE49-F238E27FC236}">
                <a16:creationId xmlns:a16="http://schemas.microsoft.com/office/drawing/2014/main" id="{120A770F-57AD-46D1-94D9-9510B5C743AE}"/>
              </a:ext>
            </a:extLst>
          </p:cNvPr>
          <p:cNvSpPr>
            <a:spLocks noGrp="1"/>
          </p:cNvSpPr>
          <p:nvPr>
            <p:ph idx="1"/>
          </p:nvPr>
        </p:nvSpPr>
        <p:spPr/>
        <p:txBody>
          <a:bodyPr/>
          <a:lstStyle/>
          <a:p>
            <a:pPr marL="0" indent="0">
              <a:buNone/>
            </a:pPr>
            <a:r>
              <a:rPr lang="en-MY" dirty="0"/>
              <a:t>This exchange rate theory is popular as it takes into account local wage for the average worker and is less focussed on national exchange rates. It is available to a common specification in over 120 countries around the world</a:t>
            </a:r>
          </a:p>
          <a:p>
            <a:pPr marL="514350" indent="-514350">
              <a:buFont typeface="+mj-lt"/>
              <a:buAutoNum type="alphaUcPeriod"/>
            </a:pPr>
            <a:r>
              <a:rPr lang="en-MY" dirty="0"/>
              <a:t>Balance of payments approach	</a:t>
            </a:r>
          </a:p>
          <a:p>
            <a:pPr marL="514350" indent="-514350">
              <a:buFont typeface="+mj-lt"/>
              <a:buAutoNum type="alphaUcPeriod"/>
            </a:pPr>
            <a:r>
              <a:rPr lang="en-MY" dirty="0"/>
              <a:t>Big Mac Index	</a:t>
            </a:r>
          </a:p>
          <a:p>
            <a:pPr marL="514350" indent="-514350">
              <a:buFont typeface="+mj-lt"/>
              <a:buAutoNum type="alphaUcPeriod"/>
            </a:pPr>
            <a:r>
              <a:rPr lang="en-MY" dirty="0"/>
              <a:t>PPP	</a:t>
            </a:r>
          </a:p>
          <a:p>
            <a:pPr marL="514350" indent="-514350">
              <a:buFont typeface="+mj-lt"/>
              <a:buAutoNum type="alphaUcPeriod"/>
            </a:pPr>
            <a:r>
              <a:rPr lang="en-MY" dirty="0"/>
              <a:t>Post Keynesian Exchange Rate Theory</a:t>
            </a:r>
          </a:p>
          <a:p>
            <a:pPr marL="514350" indent="-514350">
              <a:buFont typeface="+mj-lt"/>
              <a:buAutoNum type="alphaUcPeriod"/>
            </a:pPr>
            <a:endParaRPr lang="en-MY" dirty="0"/>
          </a:p>
        </p:txBody>
      </p:sp>
    </p:spTree>
    <p:extLst>
      <p:ext uri="{BB962C8B-B14F-4D97-AF65-F5344CB8AC3E}">
        <p14:creationId xmlns:p14="http://schemas.microsoft.com/office/powerpoint/2010/main" val="21399959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66368-2787-47CC-AE5C-C65E63AAD634}"/>
              </a:ext>
            </a:extLst>
          </p:cNvPr>
          <p:cNvSpPr>
            <a:spLocks noGrp="1"/>
          </p:cNvSpPr>
          <p:nvPr>
            <p:ph type="title"/>
          </p:nvPr>
        </p:nvSpPr>
        <p:spPr/>
        <p:txBody>
          <a:bodyPr/>
          <a:lstStyle/>
          <a:p>
            <a:r>
              <a:rPr lang="en-MY" dirty="0"/>
              <a:t>Answer to Poll # 3</a:t>
            </a:r>
          </a:p>
        </p:txBody>
      </p:sp>
      <p:sp>
        <p:nvSpPr>
          <p:cNvPr id="3" name="Content Placeholder 2">
            <a:extLst>
              <a:ext uri="{FF2B5EF4-FFF2-40B4-BE49-F238E27FC236}">
                <a16:creationId xmlns:a16="http://schemas.microsoft.com/office/drawing/2014/main" id="{0EF5FFA9-A756-4D5F-8195-1E79581767F6}"/>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11359170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90018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sz="4000" dirty="0"/>
              <a:t>Approaches of Expat Compensation</a:t>
            </a:r>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a:xfrm>
            <a:off x="683568" y="1600200"/>
            <a:ext cx="8280920" cy="4530725"/>
          </a:xfrm>
        </p:spPr>
        <p:txBody>
          <a:bodyPr/>
          <a:lstStyle/>
          <a:p>
            <a:r>
              <a:rPr lang="en-MY" sz="2400" b="1" dirty="0"/>
              <a:t>Host-country approach </a:t>
            </a:r>
            <a:r>
              <a:rPr lang="en-MY" sz="2400" dirty="0"/>
              <a:t>: The main intention of this approach is to fit the expatriate into the assignment location salary structure</a:t>
            </a:r>
          </a:p>
          <a:p>
            <a:r>
              <a:rPr lang="en-MY" sz="2400" b="1" dirty="0"/>
              <a:t>Global approach</a:t>
            </a:r>
            <a:r>
              <a:rPr lang="en-MY" sz="2400" dirty="0"/>
              <a:t>: The intention is to pay on an international scale, with allowances derived from that base. An international basket of goods would be used across all expatriates regardless of country of origin.</a:t>
            </a:r>
          </a:p>
          <a:p>
            <a:r>
              <a:rPr lang="en-MY" sz="2400" b="1" dirty="0"/>
              <a:t>Home-country approach: </a:t>
            </a:r>
            <a:r>
              <a:rPr lang="en-MY" sz="2400" dirty="0"/>
              <a:t>The idea of this approach is to provide the expatriate with equivalent purchasing power abroad in order to maintain his/her standard of living in his/her home country. This is consistent with the so -called balance sheet approach</a:t>
            </a:r>
          </a:p>
        </p:txBody>
      </p:sp>
    </p:spTree>
    <p:extLst>
      <p:ext uri="{BB962C8B-B14F-4D97-AF65-F5344CB8AC3E}">
        <p14:creationId xmlns:p14="http://schemas.microsoft.com/office/powerpoint/2010/main" val="12814113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Balance Sheet Approach</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This home country based approach equalizes purchasing power across countries so employees can enjoy the same living standard in their foreign posting that they enjoyed at home. In addition, the approach provides financial incentives to offset qualitative differences between assignment locations.</a:t>
            </a:r>
          </a:p>
        </p:txBody>
      </p:sp>
    </p:spTree>
    <p:extLst>
      <p:ext uri="{BB962C8B-B14F-4D97-AF65-F5344CB8AC3E}">
        <p14:creationId xmlns:p14="http://schemas.microsoft.com/office/powerpoint/2010/main" val="35752165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Balance Sheet Approach</a:t>
            </a:r>
          </a:p>
        </p:txBody>
      </p:sp>
      <p:pic>
        <p:nvPicPr>
          <p:cNvPr id="5" name="Picture 4">
            <a:extLst>
              <a:ext uri="{FF2B5EF4-FFF2-40B4-BE49-F238E27FC236}">
                <a16:creationId xmlns:a16="http://schemas.microsoft.com/office/drawing/2014/main" id="{B540E9EA-1A54-4A14-BBE2-523A10497530}"/>
              </a:ext>
            </a:extLst>
          </p:cNvPr>
          <p:cNvPicPr>
            <a:picLocks noChangeAspect="1"/>
          </p:cNvPicPr>
          <p:nvPr/>
        </p:nvPicPr>
        <p:blipFill>
          <a:blip r:embed="rId2"/>
          <a:stretch>
            <a:fillRect/>
          </a:stretch>
        </p:blipFill>
        <p:spPr>
          <a:xfrm>
            <a:off x="1628775" y="1679043"/>
            <a:ext cx="5886450" cy="5153025"/>
          </a:xfrm>
          <a:prstGeom prst="rect">
            <a:avLst/>
          </a:prstGeom>
        </p:spPr>
      </p:pic>
    </p:spTree>
    <p:extLst>
      <p:ext uri="{BB962C8B-B14F-4D97-AF65-F5344CB8AC3E}">
        <p14:creationId xmlns:p14="http://schemas.microsoft.com/office/powerpoint/2010/main" val="27111226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a:xfrm>
            <a:off x="914400" y="277813"/>
            <a:ext cx="8050088" cy="1143000"/>
          </a:xfrm>
        </p:spPr>
        <p:txBody>
          <a:bodyPr/>
          <a:lstStyle/>
          <a:p>
            <a:r>
              <a:rPr lang="en-MY" dirty="0"/>
              <a:t>Localization (Going Rate) approach</a:t>
            </a:r>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p:txBody>
          <a:bodyPr/>
          <a:lstStyle/>
          <a:p>
            <a:pPr marL="0" indent="0">
              <a:buNone/>
            </a:pPr>
            <a:r>
              <a:rPr lang="en-MY" dirty="0"/>
              <a:t>Localization is an approach in which assignees are paid according to the salary levels, structure, and administration guidelines of the host location where they are being sent to, or are already living and working. Localization involves the removal or absence of an assignee’s “expatriate” status from a policy standpoint, including benefits and allowances.</a:t>
            </a:r>
          </a:p>
        </p:txBody>
      </p:sp>
    </p:spTree>
    <p:extLst>
      <p:ext uri="{BB962C8B-B14F-4D97-AF65-F5344CB8AC3E}">
        <p14:creationId xmlns:p14="http://schemas.microsoft.com/office/powerpoint/2010/main" val="21680557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Key Differences</a:t>
            </a:r>
          </a:p>
        </p:txBody>
      </p:sp>
      <p:pic>
        <p:nvPicPr>
          <p:cNvPr id="5" name="Picture 4">
            <a:extLst>
              <a:ext uri="{FF2B5EF4-FFF2-40B4-BE49-F238E27FC236}">
                <a16:creationId xmlns:a16="http://schemas.microsoft.com/office/drawing/2014/main" id="{F539AC8A-BB89-40AE-8995-7253D11A6D9E}"/>
              </a:ext>
            </a:extLst>
          </p:cNvPr>
          <p:cNvPicPr>
            <a:picLocks noChangeAspect="1"/>
          </p:cNvPicPr>
          <p:nvPr/>
        </p:nvPicPr>
        <p:blipFill>
          <a:blip r:embed="rId2"/>
          <a:stretch>
            <a:fillRect/>
          </a:stretch>
        </p:blipFill>
        <p:spPr>
          <a:xfrm>
            <a:off x="385860" y="1846058"/>
            <a:ext cx="8372279" cy="3165884"/>
          </a:xfrm>
          <a:prstGeom prst="rect">
            <a:avLst/>
          </a:prstGeom>
        </p:spPr>
      </p:pic>
    </p:spTree>
    <p:extLst>
      <p:ext uri="{BB962C8B-B14F-4D97-AF65-F5344CB8AC3E}">
        <p14:creationId xmlns:p14="http://schemas.microsoft.com/office/powerpoint/2010/main" val="36446641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Local-Plus Approach</a:t>
            </a:r>
          </a:p>
        </p:txBody>
      </p:sp>
      <p:sp>
        <p:nvSpPr>
          <p:cNvPr id="3" name="Content Placeholder 2">
            <a:extLst>
              <a:ext uri="{FF2B5EF4-FFF2-40B4-BE49-F238E27FC236}">
                <a16:creationId xmlns:a16="http://schemas.microsoft.com/office/drawing/2014/main" id="{BF44F86A-8F74-4970-BCEE-3A50A2EEB823}"/>
              </a:ext>
            </a:extLst>
          </p:cNvPr>
          <p:cNvSpPr>
            <a:spLocks noGrp="1"/>
          </p:cNvSpPr>
          <p:nvPr>
            <p:ph idx="1"/>
          </p:nvPr>
        </p:nvSpPr>
        <p:spPr/>
        <p:txBody>
          <a:bodyPr/>
          <a:lstStyle/>
          <a:p>
            <a:pPr marL="0" indent="0">
              <a:buNone/>
            </a:pPr>
            <a:r>
              <a:rPr lang="en-MY" dirty="0"/>
              <a:t>Local-plus is an approach in which expatriate employees are paid according to the salary levels, structure, and administration guidelines of the host location, as well as being provided, in recognition of the employee ’s foreign status, with special expatriate benefits such as transportation, housing, and the costs of dependents ’ education. It</a:t>
            </a:r>
          </a:p>
        </p:txBody>
      </p:sp>
    </p:spTree>
    <p:extLst>
      <p:ext uri="{BB962C8B-B14F-4D97-AF65-F5344CB8AC3E}">
        <p14:creationId xmlns:p14="http://schemas.microsoft.com/office/powerpoint/2010/main" val="2858691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a:t>Net-to-net Approach</a:t>
            </a:r>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p:txBody>
          <a:bodyPr/>
          <a:lstStyle/>
          <a:p>
            <a:pPr marL="0" indent="0">
              <a:buNone/>
            </a:pPr>
            <a:r>
              <a:rPr lang="en-MY" dirty="0"/>
              <a:t>Integrates employees who make a permanent or indefinite move into local pay programs, adjusting home-country net pay for any cost-of-living difference, then grossing up for local taxes and housing. This approach is best used for integrating assignees into local pay programs when the relocation is permanent or for an indefinite period.</a:t>
            </a:r>
          </a:p>
        </p:txBody>
      </p:sp>
    </p:spTree>
    <p:extLst>
      <p:ext uri="{BB962C8B-B14F-4D97-AF65-F5344CB8AC3E}">
        <p14:creationId xmlns:p14="http://schemas.microsoft.com/office/powerpoint/2010/main" val="7240349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Cost of Living Allowance (COLA)</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The purpose of the COLA is to enable expatriates to maintain as closely as possible the same standard of living in the foreign assignment that he or she would </a:t>
            </a:r>
            <a:r>
              <a:rPr lang="en-MY"/>
              <a:t>have had </a:t>
            </a:r>
            <a:r>
              <a:rPr lang="en-MY" dirty="0"/>
              <a:t>at home (or better, if coming from a low-cost-of-living city or country). The COLA is determined by calculating the costs for typical goods and services in the home location as well as in the foreign location and adjusting accordingly.</a:t>
            </a:r>
          </a:p>
        </p:txBody>
      </p:sp>
    </p:spTree>
    <p:extLst>
      <p:ext uri="{BB962C8B-B14F-4D97-AF65-F5344CB8AC3E}">
        <p14:creationId xmlns:p14="http://schemas.microsoft.com/office/powerpoint/2010/main" val="23968588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46211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Tax Reimbursement Approaches</a:t>
            </a:r>
          </a:p>
        </p:txBody>
      </p:sp>
      <p:pic>
        <p:nvPicPr>
          <p:cNvPr id="5" name="Picture 4">
            <a:extLst>
              <a:ext uri="{FF2B5EF4-FFF2-40B4-BE49-F238E27FC236}">
                <a16:creationId xmlns:a16="http://schemas.microsoft.com/office/drawing/2014/main" id="{67B15ECB-4D33-4A8B-BCB9-54D1F83A276B}"/>
              </a:ext>
            </a:extLst>
          </p:cNvPr>
          <p:cNvPicPr>
            <a:picLocks noChangeAspect="1"/>
          </p:cNvPicPr>
          <p:nvPr/>
        </p:nvPicPr>
        <p:blipFill>
          <a:blip r:embed="rId2"/>
          <a:stretch>
            <a:fillRect/>
          </a:stretch>
        </p:blipFill>
        <p:spPr>
          <a:xfrm>
            <a:off x="1259632" y="1772816"/>
            <a:ext cx="6696744" cy="4412396"/>
          </a:xfrm>
          <a:prstGeom prst="rect">
            <a:avLst/>
          </a:prstGeom>
        </p:spPr>
      </p:pic>
    </p:spTree>
    <p:extLst>
      <p:ext uri="{BB962C8B-B14F-4D97-AF65-F5344CB8AC3E}">
        <p14:creationId xmlns:p14="http://schemas.microsoft.com/office/powerpoint/2010/main" val="30454709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CAEB0-AEE4-4674-BA5C-653BCE33610E}"/>
              </a:ext>
            </a:extLst>
          </p:cNvPr>
          <p:cNvSpPr>
            <a:spLocks noGrp="1"/>
          </p:cNvSpPr>
          <p:nvPr>
            <p:ph type="title"/>
          </p:nvPr>
        </p:nvSpPr>
        <p:spPr/>
        <p:txBody>
          <a:bodyPr/>
          <a:lstStyle/>
          <a:p>
            <a:r>
              <a:rPr lang="en-MY" dirty="0"/>
              <a:t>Laissez Faire</a:t>
            </a:r>
          </a:p>
        </p:txBody>
      </p:sp>
      <p:sp>
        <p:nvSpPr>
          <p:cNvPr id="3" name="Content Placeholder 2">
            <a:extLst>
              <a:ext uri="{FF2B5EF4-FFF2-40B4-BE49-F238E27FC236}">
                <a16:creationId xmlns:a16="http://schemas.microsoft.com/office/drawing/2014/main" id="{38019DB9-30DD-421F-BC36-D94E70344109}"/>
              </a:ext>
            </a:extLst>
          </p:cNvPr>
          <p:cNvSpPr>
            <a:spLocks noGrp="1"/>
          </p:cNvSpPr>
          <p:nvPr>
            <p:ph idx="1"/>
          </p:nvPr>
        </p:nvSpPr>
        <p:spPr>
          <a:xfrm>
            <a:off x="914400" y="1600200"/>
            <a:ext cx="7906072" cy="4979987"/>
          </a:xfrm>
        </p:spPr>
        <p:txBody>
          <a:bodyPr/>
          <a:lstStyle/>
          <a:p>
            <a:pPr marL="0" indent="0">
              <a:buNone/>
            </a:pPr>
            <a:r>
              <a:rPr lang="en-MY" dirty="0"/>
              <a:t>This method places the entire responsibility on the assignee for calculating and paying income taxes related to both their home country and assignment location.</a:t>
            </a:r>
          </a:p>
          <a:p>
            <a:pPr marL="0" indent="0">
              <a:buNone/>
            </a:pPr>
            <a:endParaRPr lang="en-MY" dirty="0"/>
          </a:p>
          <a:p>
            <a:pPr marL="0" indent="0">
              <a:buNone/>
            </a:pPr>
            <a:r>
              <a:rPr lang="en-MY" dirty="0"/>
              <a:t>In this approach, the organization is not actively involved in managing home or host taxes. Essentially, the employee is responsible for any taxes incurred. However, often the employer increases the assignee's compensation to cover the additional tax expense</a:t>
            </a:r>
          </a:p>
        </p:txBody>
      </p:sp>
    </p:spTree>
    <p:extLst>
      <p:ext uri="{BB962C8B-B14F-4D97-AF65-F5344CB8AC3E}">
        <p14:creationId xmlns:p14="http://schemas.microsoft.com/office/powerpoint/2010/main" val="39687646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5B347-1F4A-46A2-836F-402C4CFDC9E1}"/>
              </a:ext>
            </a:extLst>
          </p:cNvPr>
          <p:cNvSpPr>
            <a:spLocks noGrp="1"/>
          </p:cNvSpPr>
          <p:nvPr>
            <p:ph type="title"/>
          </p:nvPr>
        </p:nvSpPr>
        <p:spPr/>
        <p:txBody>
          <a:bodyPr/>
          <a:lstStyle/>
          <a:p>
            <a:r>
              <a:rPr lang="en-MY" dirty="0"/>
              <a:t>Ad Hoc</a:t>
            </a:r>
          </a:p>
        </p:txBody>
      </p:sp>
      <p:sp>
        <p:nvSpPr>
          <p:cNvPr id="3" name="Content Placeholder 2">
            <a:extLst>
              <a:ext uri="{FF2B5EF4-FFF2-40B4-BE49-F238E27FC236}">
                <a16:creationId xmlns:a16="http://schemas.microsoft.com/office/drawing/2014/main" id="{72794E62-1DC7-49A2-A479-A79BB09DD6D0}"/>
              </a:ext>
            </a:extLst>
          </p:cNvPr>
          <p:cNvSpPr>
            <a:spLocks noGrp="1"/>
          </p:cNvSpPr>
          <p:nvPr>
            <p:ph idx="1"/>
          </p:nvPr>
        </p:nvSpPr>
        <p:spPr>
          <a:xfrm>
            <a:off x="914400" y="1600200"/>
            <a:ext cx="7978080" cy="5069160"/>
          </a:xfrm>
        </p:spPr>
        <p:txBody>
          <a:bodyPr/>
          <a:lstStyle/>
          <a:p>
            <a:pPr marL="0" indent="0">
              <a:buNone/>
            </a:pPr>
            <a:r>
              <a:rPr lang="en-MY" sz="2400" dirty="0"/>
              <a:t>When a company has relatively few expatriates in the same location (or no clear destination pattern), either because it is just beginning its international assignment program or by design, it often has no formal tax policy. Management handles each expatriate’s tax situation on a case-by-case basis, allowing the possibility for inequitable and inconsistent treatment of expatriate tax. </a:t>
            </a:r>
          </a:p>
          <a:p>
            <a:pPr marL="0" indent="0">
              <a:buNone/>
            </a:pPr>
            <a:endParaRPr lang="en-MY" sz="2400" dirty="0"/>
          </a:p>
          <a:p>
            <a:pPr marL="0" indent="0">
              <a:buNone/>
            </a:pPr>
            <a:r>
              <a:rPr lang="en-MY" sz="2400" dirty="0"/>
              <a:t>Essentially, each international employee negotiates his or her own deal with the organization. This approach may work for a small international workforce, but as the international program grows, the negotiation process can become cumbersome</a:t>
            </a:r>
          </a:p>
        </p:txBody>
      </p:sp>
    </p:spTree>
    <p:extLst>
      <p:ext uri="{BB962C8B-B14F-4D97-AF65-F5344CB8AC3E}">
        <p14:creationId xmlns:p14="http://schemas.microsoft.com/office/powerpoint/2010/main" val="27105400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EE8E9-0175-44B8-827E-F3844A08A56B}"/>
              </a:ext>
            </a:extLst>
          </p:cNvPr>
          <p:cNvSpPr>
            <a:spLocks noGrp="1"/>
          </p:cNvSpPr>
          <p:nvPr>
            <p:ph type="title"/>
          </p:nvPr>
        </p:nvSpPr>
        <p:spPr/>
        <p:txBody>
          <a:bodyPr/>
          <a:lstStyle/>
          <a:p>
            <a:r>
              <a:rPr lang="en-MY" dirty="0"/>
              <a:t>Tax Protection</a:t>
            </a:r>
          </a:p>
        </p:txBody>
      </p:sp>
      <p:sp>
        <p:nvSpPr>
          <p:cNvPr id="3" name="Content Placeholder 2">
            <a:extLst>
              <a:ext uri="{FF2B5EF4-FFF2-40B4-BE49-F238E27FC236}">
                <a16:creationId xmlns:a16="http://schemas.microsoft.com/office/drawing/2014/main" id="{D111EC4B-44D9-4046-8F15-AEC1D77765D7}"/>
              </a:ext>
            </a:extLst>
          </p:cNvPr>
          <p:cNvSpPr>
            <a:spLocks noGrp="1"/>
          </p:cNvSpPr>
          <p:nvPr>
            <p:ph idx="1"/>
          </p:nvPr>
        </p:nvSpPr>
        <p:spPr/>
        <p:txBody>
          <a:bodyPr/>
          <a:lstStyle/>
          <a:p>
            <a:pPr marL="0" indent="0">
              <a:buNone/>
            </a:pPr>
            <a:r>
              <a:rPr lang="en-MY" dirty="0"/>
              <a:t>In the tax protection approach, the organization figures the assignee's hypothetical income tax and compares it with actual taxes paid. At the end of a year, the organization reimburses any disparity. If the employee pays less in taxes than he or she would have paid in the home country, the assignee keeps the difference. A disadvantage of this program is that it can create inequities between assignees in </a:t>
            </a:r>
            <a:r>
              <a:rPr lang="en-MY" dirty="0" err="1"/>
              <a:t>lowtax</a:t>
            </a:r>
            <a:r>
              <a:rPr lang="en-MY" dirty="0"/>
              <a:t> countries and those in high-tax countries</a:t>
            </a:r>
          </a:p>
        </p:txBody>
      </p:sp>
    </p:spTree>
    <p:extLst>
      <p:ext uri="{BB962C8B-B14F-4D97-AF65-F5344CB8AC3E}">
        <p14:creationId xmlns:p14="http://schemas.microsoft.com/office/powerpoint/2010/main" val="42808395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9C90A-D33F-4E77-8CEF-8351602BBD51}"/>
              </a:ext>
            </a:extLst>
          </p:cNvPr>
          <p:cNvSpPr>
            <a:spLocks noGrp="1"/>
          </p:cNvSpPr>
          <p:nvPr>
            <p:ph type="title"/>
          </p:nvPr>
        </p:nvSpPr>
        <p:spPr/>
        <p:txBody>
          <a:bodyPr/>
          <a:lstStyle/>
          <a:p>
            <a:r>
              <a:rPr lang="en-MY" dirty="0"/>
              <a:t>Tax Equalization (TEQ)</a:t>
            </a:r>
          </a:p>
        </p:txBody>
      </p:sp>
      <p:sp>
        <p:nvSpPr>
          <p:cNvPr id="3" name="Content Placeholder 2">
            <a:extLst>
              <a:ext uri="{FF2B5EF4-FFF2-40B4-BE49-F238E27FC236}">
                <a16:creationId xmlns:a16="http://schemas.microsoft.com/office/drawing/2014/main" id="{06E36A3F-C4A1-42D1-8091-93F8258D215F}"/>
              </a:ext>
            </a:extLst>
          </p:cNvPr>
          <p:cNvSpPr>
            <a:spLocks noGrp="1"/>
          </p:cNvSpPr>
          <p:nvPr>
            <p:ph idx="1"/>
          </p:nvPr>
        </p:nvSpPr>
        <p:spPr/>
        <p:txBody>
          <a:bodyPr/>
          <a:lstStyle/>
          <a:p>
            <a:pPr marL="0" indent="0">
              <a:buNone/>
            </a:pPr>
            <a:r>
              <a:rPr lang="en-MY" sz="2400" dirty="0"/>
              <a:t>In a tax equalization program (also known as tax balancing), a hypothetical tax is withheld from each pay check. All actual taxes are either paid by the employer or reimbursed by the employee if it is determined that the hypothetical tax was too low.</a:t>
            </a:r>
          </a:p>
          <a:p>
            <a:pPr marL="0" indent="0">
              <a:buNone/>
            </a:pPr>
            <a:endParaRPr lang="en-MY" sz="2400" dirty="0"/>
          </a:p>
          <a:p>
            <a:pPr marL="0" indent="0">
              <a:buNone/>
            </a:pPr>
            <a:r>
              <a:rPr lang="en-MY" sz="2400" dirty="0"/>
              <a:t>Under tax equalization, the hypothetical tax (which is subtracted from base salary and retained by the employer) approximates the amount that would be paid by their home country peers at a comparable salary level and family size.</a:t>
            </a:r>
          </a:p>
        </p:txBody>
      </p:sp>
    </p:spTree>
    <p:extLst>
      <p:ext uri="{BB962C8B-B14F-4D97-AF65-F5344CB8AC3E}">
        <p14:creationId xmlns:p14="http://schemas.microsoft.com/office/powerpoint/2010/main" val="2070045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a:t>Other Tax approach</a:t>
            </a:r>
          </a:p>
        </p:txBody>
      </p:sp>
      <p:pic>
        <p:nvPicPr>
          <p:cNvPr id="5" name="Picture 4">
            <a:extLst>
              <a:ext uri="{FF2B5EF4-FFF2-40B4-BE49-F238E27FC236}">
                <a16:creationId xmlns:a16="http://schemas.microsoft.com/office/drawing/2014/main" id="{08D4D16C-5161-4D9E-8802-8E3B69894D55}"/>
              </a:ext>
            </a:extLst>
          </p:cNvPr>
          <p:cNvPicPr>
            <a:picLocks noChangeAspect="1"/>
          </p:cNvPicPr>
          <p:nvPr/>
        </p:nvPicPr>
        <p:blipFill>
          <a:blip r:embed="rId2"/>
          <a:stretch>
            <a:fillRect/>
          </a:stretch>
        </p:blipFill>
        <p:spPr>
          <a:xfrm>
            <a:off x="1483518" y="1628800"/>
            <a:ext cx="6634163" cy="4659836"/>
          </a:xfrm>
          <a:prstGeom prst="rect">
            <a:avLst/>
          </a:prstGeom>
        </p:spPr>
      </p:pic>
    </p:spTree>
    <p:extLst>
      <p:ext uri="{BB962C8B-B14F-4D97-AF65-F5344CB8AC3E}">
        <p14:creationId xmlns:p14="http://schemas.microsoft.com/office/powerpoint/2010/main" val="26575148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1C403-5B37-4548-93EC-24DFFA2E6DD8}"/>
              </a:ext>
            </a:extLst>
          </p:cNvPr>
          <p:cNvSpPr>
            <a:spLocks noGrp="1"/>
          </p:cNvSpPr>
          <p:nvPr>
            <p:ph type="title"/>
          </p:nvPr>
        </p:nvSpPr>
        <p:spPr/>
        <p:txBody>
          <a:bodyPr/>
          <a:lstStyle/>
          <a:p>
            <a:r>
              <a:rPr lang="en-MY" dirty="0"/>
              <a:t>Tax Localization</a:t>
            </a:r>
          </a:p>
        </p:txBody>
      </p:sp>
      <p:sp>
        <p:nvSpPr>
          <p:cNvPr id="3" name="Content Placeholder 2">
            <a:extLst>
              <a:ext uri="{FF2B5EF4-FFF2-40B4-BE49-F238E27FC236}">
                <a16:creationId xmlns:a16="http://schemas.microsoft.com/office/drawing/2014/main" id="{AB521155-E57F-46CA-A609-02CD273D4006}"/>
              </a:ext>
            </a:extLst>
          </p:cNvPr>
          <p:cNvSpPr>
            <a:spLocks noGrp="1"/>
          </p:cNvSpPr>
          <p:nvPr>
            <p:ph idx="1"/>
          </p:nvPr>
        </p:nvSpPr>
        <p:spPr/>
        <p:txBody>
          <a:bodyPr/>
          <a:lstStyle/>
          <a:p>
            <a:pPr marL="0" indent="0">
              <a:buNone/>
            </a:pPr>
            <a:r>
              <a:rPr lang="en-MY" dirty="0"/>
              <a:t>Tax Localisation is the least common approach. Under the localization approach, the expatriate employee is responsible for his or her own tax liabilities. Localization may result in significant tax burden on the employee. Additionally, most company ’s feel the expatriate will turn to the company for financial support in meeting these tax liabilities should this approach be utilized. Therefore, this approach is seldom utilized</a:t>
            </a:r>
          </a:p>
        </p:txBody>
      </p:sp>
    </p:spTree>
    <p:extLst>
      <p:ext uri="{BB962C8B-B14F-4D97-AF65-F5344CB8AC3E}">
        <p14:creationId xmlns:p14="http://schemas.microsoft.com/office/powerpoint/2010/main" val="40345230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894538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D906E-A9E2-4D55-97D4-0A907E09E658}"/>
              </a:ext>
            </a:extLst>
          </p:cNvPr>
          <p:cNvSpPr>
            <a:spLocks noGrp="1"/>
          </p:cNvSpPr>
          <p:nvPr>
            <p:ph type="title"/>
          </p:nvPr>
        </p:nvSpPr>
        <p:spPr/>
        <p:txBody>
          <a:bodyPr/>
          <a:lstStyle/>
          <a:p>
            <a:r>
              <a:rPr lang="en-MY" sz="3600" dirty="0"/>
              <a:t>Totalization Agreement and Tax Treaty</a:t>
            </a:r>
          </a:p>
        </p:txBody>
      </p:sp>
      <p:pic>
        <p:nvPicPr>
          <p:cNvPr id="5" name="Picture 4">
            <a:extLst>
              <a:ext uri="{FF2B5EF4-FFF2-40B4-BE49-F238E27FC236}">
                <a16:creationId xmlns:a16="http://schemas.microsoft.com/office/drawing/2014/main" id="{2D4251C3-CAB0-469E-8507-9A5C21504C70}"/>
              </a:ext>
            </a:extLst>
          </p:cNvPr>
          <p:cNvPicPr>
            <a:picLocks noChangeAspect="1"/>
          </p:cNvPicPr>
          <p:nvPr/>
        </p:nvPicPr>
        <p:blipFill>
          <a:blip r:embed="rId2"/>
          <a:stretch>
            <a:fillRect/>
          </a:stretch>
        </p:blipFill>
        <p:spPr>
          <a:xfrm>
            <a:off x="1300162" y="2060848"/>
            <a:ext cx="6543675" cy="3971925"/>
          </a:xfrm>
          <a:prstGeom prst="rect">
            <a:avLst/>
          </a:prstGeom>
        </p:spPr>
      </p:pic>
    </p:spTree>
    <p:extLst>
      <p:ext uri="{BB962C8B-B14F-4D97-AF65-F5344CB8AC3E}">
        <p14:creationId xmlns:p14="http://schemas.microsoft.com/office/powerpoint/2010/main" val="10462484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4CAB4-3CC6-48E0-9B9D-9DB1235297E1}"/>
              </a:ext>
            </a:extLst>
          </p:cNvPr>
          <p:cNvSpPr>
            <a:spLocks noGrp="1"/>
          </p:cNvSpPr>
          <p:nvPr>
            <p:ph type="title"/>
          </p:nvPr>
        </p:nvSpPr>
        <p:spPr/>
        <p:txBody>
          <a:bodyPr/>
          <a:lstStyle/>
          <a:p>
            <a:r>
              <a:rPr lang="en-MY" dirty="0"/>
              <a:t>Totalization Agreements</a:t>
            </a:r>
          </a:p>
        </p:txBody>
      </p:sp>
      <p:sp>
        <p:nvSpPr>
          <p:cNvPr id="3" name="Content Placeholder 2">
            <a:extLst>
              <a:ext uri="{FF2B5EF4-FFF2-40B4-BE49-F238E27FC236}">
                <a16:creationId xmlns:a16="http://schemas.microsoft.com/office/drawing/2014/main" id="{C54F7FE2-B33B-41B2-8322-584202596876}"/>
              </a:ext>
            </a:extLst>
          </p:cNvPr>
          <p:cNvSpPr>
            <a:spLocks noGrp="1"/>
          </p:cNvSpPr>
          <p:nvPr>
            <p:ph idx="1"/>
          </p:nvPr>
        </p:nvSpPr>
        <p:spPr>
          <a:xfrm>
            <a:off x="914400" y="1628800"/>
            <a:ext cx="7772400" cy="4530725"/>
          </a:xfrm>
        </p:spPr>
        <p:txBody>
          <a:bodyPr/>
          <a:lstStyle/>
          <a:p>
            <a:pPr marL="0" indent="0">
              <a:buNone/>
            </a:pPr>
            <a:r>
              <a:rPr lang="en-MY" sz="2400" dirty="0"/>
              <a:t>International Social Security agreements, often called “Totalization agreements,” have two main purposes.</a:t>
            </a:r>
          </a:p>
          <a:p>
            <a:r>
              <a:rPr lang="en-MY" sz="2400" dirty="0"/>
              <a:t> First, they eliminate dual Social Security taxation, the situation that occurs when a worker from one country works in another country and is required to pay Social Security taxes to both countries on the same earnings.</a:t>
            </a:r>
          </a:p>
          <a:p>
            <a:r>
              <a:rPr lang="en-MY" sz="2400" dirty="0"/>
              <a:t> Second, the agreements help fill gaps in benefit protection for workers who have divided their careers between the home country and host country. The agreements assign coverage to just one country and exempt the employer and employee from the payment of Social Security taxes in the other country. </a:t>
            </a:r>
          </a:p>
        </p:txBody>
      </p:sp>
    </p:spTree>
    <p:extLst>
      <p:ext uri="{BB962C8B-B14F-4D97-AF65-F5344CB8AC3E}">
        <p14:creationId xmlns:p14="http://schemas.microsoft.com/office/powerpoint/2010/main" val="20575576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1FBA8-61DB-4C35-BB5B-8A6B00D0098E}"/>
              </a:ext>
            </a:extLst>
          </p:cNvPr>
          <p:cNvSpPr>
            <a:spLocks noGrp="1"/>
          </p:cNvSpPr>
          <p:nvPr>
            <p:ph type="title"/>
          </p:nvPr>
        </p:nvSpPr>
        <p:spPr/>
        <p:txBody>
          <a:bodyPr/>
          <a:lstStyle/>
          <a:p>
            <a:r>
              <a:rPr lang="en-MY" dirty="0"/>
              <a:t>Totalization Agreements</a:t>
            </a:r>
          </a:p>
        </p:txBody>
      </p:sp>
      <p:sp>
        <p:nvSpPr>
          <p:cNvPr id="3" name="Content Placeholder 2">
            <a:extLst>
              <a:ext uri="{FF2B5EF4-FFF2-40B4-BE49-F238E27FC236}">
                <a16:creationId xmlns:a16="http://schemas.microsoft.com/office/drawing/2014/main" id="{66C4E2F0-230F-42C4-BE5C-FDB7096666EF}"/>
              </a:ext>
            </a:extLst>
          </p:cNvPr>
          <p:cNvSpPr>
            <a:spLocks noGrp="1"/>
          </p:cNvSpPr>
          <p:nvPr>
            <p:ph idx="1"/>
          </p:nvPr>
        </p:nvSpPr>
        <p:spPr/>
        <p:txBody>
          <a:bodyPr/>
          <a:lstStyle/>
          <a:p>
            <a:pPr marL="0" indent="0">
              <a:buNone/>
            </a:pPr>
            <a:r>
              <a:rPr lang="en-MY" sz="2800" dirty="0"/>
              <a:t>Typically, the social security agreements are based on two rules:</a:t>
            </a:r>
          </a:p>
          <a:p>
            <a:pPr marL="0" indent="0">
              <a:buNone/>
            </a:pPr>
            <a:endParaRPr lang="en-MY" sz="2800" dirty="0"/>
          </a:p>
          <a:p>
            <a:r>
              <a:rPr lang="en-MY" sz="2800" dirty="0"/>
              <a:t>Territorial rule: In general, an employee will be subject to the taxes of the country in which the work is to be performed.</a:t>
            </a:r>
          </a:p>
          <a:p>
            <a:r>
              <a:rPr lang="en-MY" sz="2800" dirty="0"/>
              <a:t>Detached worker rule: In the case of individuals on international assignment, home-country social security taxes will apply in order to minimize disruption.</a:t>
            </a:r>
          </a:p>
          <a:p>
            <a:endParaRPr lang="en-MY" dirty="0"/>
          </a:p>
        </p:txBody>
      </p:sp>
    </p:spTree>
    <p:extLst>
      <p:ext uri="{BB962C8B-B14F-4D97-AF65-F5344CB8AC3E}">
        <p14:creationId xmlns:p14="http://schemas.microsoft.com/office/powerpoint/2010/main" val="14492053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23841-4DE2-482F-82AD-62B7023F8209}"/>
              </a:ext>
            </a:extLst>
          </p:cNvPr>
          <p:cNvSpPr>
            <a:spLocks noGrp="1"/>
          </p:cNvSpPr>
          <p:nvPr>
            <p:ph type="title"/>
          </p:nvPr>
        </p:nvSpPr>
        <p:spPr/>
        <p:txBody>
          <a:bodyPr/>
          <a:lstStyle/>
          <a:p>
            <a:r>
              <a:rPr lang="en-MY" dirty="0"/>
              <a:t>Tax Treaty</a:t>
            </a:r>
          </a:p>
        </p:txBody>
      </p:sp>
      <p:sp>
        <p:nvSpPr>
          <p:cNvPr id="3" name="Content Placeholder 2">
            <a:extLst>
              <a:ext uri="{FF2B5EF4-FFF2-40B4-BE49-F238E27FC236}">
                <a16:creationId xmlns:a16="http://schemas.microsoft.com/office/drawing/2014/main" id="{4B8126BE-6010-48C0-B702-14099F98DDF7}"/>
              </a:ext>
            </a:extLst>
          </p:cNvPr>
          <p:cNvSpPr>
            <a:spLocks noGrp="1"/>
          </p:cNvSpPr>
          <p:nvPr>
            <p:ph idx="1"/>
          </p:nvPr>
        </p:nvSpPr>
        <p:spPr>
          <a:xfrm>
            <a:off x="755576" y="1600200"/>
            <a:ext cx="7931224" cy="4530725"/>
          </a:xfrm>
        </p:spPr>
        <p:txBody>
          <a:bodyPr/>
          <a:lstStyle/>
          <a:p>
            <a:pPr marL="0" indent="0">
              <a:buNone/>
            </a:pPr>
            <a:r>
              <a:rPr lang="en-MY" sz="2600" dirty="0"/>
              <a:t>Tax treaties are also referred to as tax conventions or double tax agreements (DTA). They prevent double taxation and fiscal evasion, and foster cooperation between a country and other international tax authorities by enforcing their respective tax laws. Tax treaty is a bilateral agreement made by two countries to resolve issues involving double taxation of passive and active income. Tax treaties generally determine the amount of tax that a country can apply to a taxpayer's income and wealth. Tax haven countries are the only countries that typically do not enter into tax treaties.</a:t>
            </a:r>
          </a:p>
        </p:txBody>
      </p:sp>
    </p:spTree>
    <p:extLst>
      <p:ext uri="{BB962C8B-B14F-4D97-AF65-F5344CB8AC3E}">
        <p14:creationId xmlns:p14="http://schemas.microsoft.com/office/powerpoint/2010/main" val="31628688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8CAA3-668A-4363-971C-1051C1C22A8E}"/>
              </a:ext>
            </a:extLst>
          </p:cNvPr>
          <p:cNvSpPr>
            <a:spLocks noGrp="1"/>
          </p:cNvSpPr>
          <p:nvPr>
            <p:ph type="title"/>
          </p:nvPr>
        </p:nvSpPr>
        <p:spPr/>
        <p:txBody>
          <a:bodyPr/>
          <a:lstStyle/>
          <a:p>
            <a:r>
              <a:rPr lang="en-MY" sz="3600" dirty="0"/>
              <a:t>Global Employment Company (GEC)</a:t>
            </a:r>
          </a:p>
        </p:txBody>
      </p:sp>
      <p:sp>
        <p:nvSpPr>
          <p:cNvPr id="3" name="Content Placeholder 2">
            <a:extLst>
              <a:ext uri="{FF2B5EF4-FFF2-40B4-BE49-F238E27FC236}">
                <a16:creationId xmlns:a16="http://schemas.microsoft.com/office/drawing/2014/main" id="{C321CDE4-D9DA-4B32-AF64-17A8F6AE1D8F}"/>
              </a:ext>
            </a:extLst>
          </p:cNvPr>
          <p:cNvSpPr>
            <a:spLocks noGrp="1"/>
          </p:cNvSpPr>
          <p:nvPr>
            <p:ph idx="1"/>
          </p:nvPr>
        </p:nvSpPr>
        <p:spPr/>
        <p:txBody>
          <a:bodyPr/>
          <a:lstStyle/>
          <a:p>
            <a:pPr marL="0" indent="0">
              <a:buNone/>
            </a:pPr>
            <a:r>
              <a:rPr lang="en-MY" dirty="0"/>
              <a:t>GEC is a term used to describe a subsidiary that multinational enterprises sometimes form to manage high performers and other types of employees who do not readily fit within the traditional operations of the MNEs. A GEC will have its own board of directors and, often, a separate management team.</a:t>
            </a:r>
          </a:p>
        </p:txBody>
      </p:sp>
    </p:spTree>
    <p:extLst>
      <p:ext uri="{BB962C8B-B14F-4D97-AF65-F5344CB8AC3E}">
        <p14:creationId xmlns:p14="http://schemas.microsoft.com/office/powerpoint/2010/main" val="28280644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536672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Defined Benefit Retirement Plans</a:t>
            </a:r>
          </a:p>
        </p:txBody>
      </p:sp>
      <p:sp>
        <p:nvSpPr>
          <p:cNvPr id="3" name="Content Placeholder 2">
            <a:extLst>
              <a:ext uri="{FF2B5EF4-FFF2-40B4-BE49-F238E27FC236}">
                <a16:creationId xmlns:a16="http://schemas.microsoft.com/office/drawing/2014/main" id="{BF44F86A-8F74-4970-BCEE-3A50A2EEB823}"/>
              </a:ext>
            </a:extLst>
          </p:cNvPr>
          <p:cNvSpPr>
            <a:spLocks noGrp="1"/>
          </p:cNvSpPr>
          <p:nvPr>
            <p:ph idx="1"/>
          </p:nvPr>
        </p:nvSpPr>
        <p:spPr/>
        <p:txBody>
          <a:bodyPr/>
          <a:lstStyle/>
          <a:p>
            <a:pPr marL="0" indent="0">
              <a:buNone/>
            </a:pPr>
            <a:r>
              <a:rPr lang="en-MY" dirty="0"/>
              <a:t>A defined benefit plan is one set up to provide a predetermined retirement benefit to employees or their beneficiaries, either in the form of a certain dollar amount or a specific percentage of compensation.</a:t>
            </a:r>
          </a:p>
        </p:txBody>
      </p:sp>
    </p:spTree>
    <p:extLst>
      <p:ext uri="{BB962C8B-B14F-4D97-AF65-F5344CB8AC3E}">
        <p14:creationId xmlns:p14="http://schemas.microsoft.com/office/powerpoint/2010/main" val="2109425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06B47-9ACC-4195-B4C6-26B5C97A06FB}"/>
              </a:ext>
            </a:extLst>
          </p:cNvPr>
          <p:cNvSpPr>
            <a:spLocks noGrp="1"/>
          </p:cNvSpPr>
          <p:nvPr>
            <p:ph type="title"/>
          </p:nvPr>
        </p:nvSpPr>
        <p:spPr/>
        <p:txBody>
          <a:bodyPr/>
          <a:lstStyle/>
          <a:p>
            <a:r>
              <a:rPr lang="en-MY" dirty="0"/>
              <a:t>Types of Benefit Retirement Plan</a:t>
            </a:r>
          </a:p>
        </p:txBody>
      </p:sp>
      <p:sp>
        <p:nvSpPr>
          <p:cNvPr id="3" name="Content Placeholder 2">
            <a:extLst>
              <a:ext uri="{FF2B5EF4-FFF2-40B4-BE49-F238E27FC236}">
                <a16:creationId xmlns:a16="http://schemas.microsoft.com/office/drawing/2014/main" id="{E054AC63-B4DC-45B6-B7A1-34C4F677BF4D}"/>
              </a:ext>
            </a:extLst>
          </p:cNvPr>
          <p:cNvSpPr>
            <a:spLocks noGrp="1"/>
          </p:cNvSpPr>
          <p:nvPr>
            <p:ph idx="1"/>
          </p:nvPr>
        </p:nvSpPr>
        <p:spPr/>
        <p:txBody>
          <a:bodyPr/>
          <a:lstStyle/>
          <a:p>
            <a:r>
              <a:rPr lang="en-MY" sz="2400" dirty="0"/>
              <a:t>Flat benefit plan : All participants receive a flat dollar amount as long as a predetermined minimum years requirement has been met.</a:t>
            </a:r>
          </a:p>
          <a:p>
            <a:r>
              <a:rPr lang="en-MY" sz="2400" dirty="0"/>
              <a:t>Unit benefit plan : Provides a benefit that is either a percentage of compensation or a fixed dollar amount multiplied by the number of qualifying years of service.</a:t>
            </a:r>
          </a:p>
          <a:p>
            <a:r>
              <a:rPr lang="en-MY" sz="2400" dirty="0"/>
              <a:t>Variable benefit plan : Benefits are based on allocating units, rather than dollars, to the contributions to the plan. At retirement, the value of the units allocated to the retiring employee would be the proportionate value of all units in the fund.</a:t>
            </a:r>
          </a:p>
          <a:p>
            <a:endParaRPr lang="en-MY" sz="2400" dirty="0"/>
          </a:p>
        </p:txBody>
      </p:sp>
    </p:spTree>
    <p:extLst>
      <p:ext uri="{BB962C8B-B14F-4D97-AF65-F5344CB8AC3E}">
        <p14:creationId xmlns:p14="http://schemas.microsoft.com/office/powerpoint/2010/main" val="6486720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a:t>Defined Contribution Plans</a:t>
            </a:r>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p:txBody>
          <a:bodyPr/>
          <a:lstStyle/>
          <a:p>
            <a:pPr marL="0" indent="0">
              <a:buNone/>
            </a:pPr>
            <a:r>
              <a:rPr lang="en-MY" dirty="0"/>
              <a:t>The way that a defined contribution plan works is that either an individual alone, or an employee and the employer make contributions into the plan, usually based on a percentage of the employee's annual earnings.</a:t>
            </a:r>
          </a:p>
        </p:txBody>
      </p:sp>
    </p:spTree>
    <p:extLst>
      <p:ext uri="{BB962C8B-B14F-4D97-AF65-F5344CB8AC3E}">
        <p14:creationId xmlns:p14="http://schemas.microsoft.com/office/powerpoint/2010/main" val="35722966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Types of Contribution Plan</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Profit-sharing plans allow employers to make contributions to an account that earns investment income and is sheltered from taxation until the money is actually distributed. The employer's contributions are usually based on a percentage of the profits that the business makes, but contributions can be made even if the business makes no profit for the year</a:t>
            </a:r>
          </a:p>
        </p:txBody>
      </p:sp>
    </p:spTree>
    <p:extLst>
      <p:ext uri="{BB962C8B-B14F-4D97-AF65-F5344CB8AC3E}">
        <p14:creationId xmlns:p14="http://schemas.microsoft.com/office/powerpoint/2010/main" val="20458366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Difference in Plans</a:t>
            </a:r>
          </a:p>
        </p:txBody>
      </p:sp>
      <p:pic>
        <p:nvPicPr>
          <p:cNvPr id="5" name="Picture 4">
            <a:extLst>
              <a:ext uri="{FF2B5EF4-FFF2-40B4-BE49-F238E27FC236}">
                <a16:creationId xmlns:a16="http://schemas.microsoft.com/office/drawing/2014/main" id="{D8F3B845-F123-4E67-B760-CAA3C1AA5F78}"/>
              </a:ext>
            </a:extLst>
          </p:cNvPr>
          <p:cNvPicPr>
            <a:picLocks noChangeAspect="1"/>
          </p:cNvPicPr>
          <p:nvPr/>
        </p:nvPicPr>
        <p:blipFill>
          <a:blip r:embed="rId2"/>
          <a:stretch>
            <a:fillRect/>
          </a:stretch>
        </p:blipFill>
        <p:spPr>
          <a:xfrm>
            <a:off x="851197" y="2071687"/>
            <a:ext cx="7637534" cy="3229521"/>
          </a:xfrm>
          <a:prstGeom prst="rect">
            <a:avLst/>
          </a:prstGeom>
        </p:spPr>
      </p:pic>
    </p:spTree>
    <p:extLst>
      <p:ext uri="{BB962C8B-B14F-4D97-AF65-F5344CB8AC3E}">
        <p14:creationId xmlns:p14="http://schemas.microsoft.com/office/powerpoint/2010/main" val="33501800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Types of Contribution Plan</a:t>
            </a:r>
          </a:p>
        </p:txBody>
      </p:sp>
      <p:sp>
        <p:nvSpPr>
          <p:cNvPr id="3" name="Content Placeholder 2">
            <a:extLst>
              <a:ext uri="{FF2B5EF4-FFF2-40B4-BE49-F238E27FC236}">
                <a16:creationId xmlns:a16="http://schemas.microsoft.com/office/drawing/2014/main" id="{BF44F86A-8F74-4970-BCEE-3A50A2EEB823}"/>
              </a:ext>
            </a:extLst>
          </p:cNvPr>
          <p:cNvSpPr>
            <a:spLocks noGrp="1"/>
          </p:cNvSpPr>
          <p:nvPr>
            <p:ph idx="1"/>
          </p:nvPr>
        </p:nvSpPr>
        <p:spPr/>
        <p:txBody>
          <a:bodyPr/>
          <a:lstStyle/>
          <a:p>
            <a:r>
              <a:rPr lang="en-MY" dirty="0"/>
              <a:t>Called cash or deferred arrangements (CODAs) :The employees authorize their employer to reduce their salary and contribute the salary reduction on their behalf to a qualified retirement plan. In addition to these employee elective deferrals, an employer can make supplemental contributions on behalf of employees.</a:t>
            </a:r>
          </a:p>
        </p:txBody>
      </p:sp>
    </p:spTree>
    <p:extLst>
      <p:ext uri="{BB962C8B-B14F-4D97-AF65-F5344CB8AC3E}">
        <p14:creationId xmlns:p14="http://schemas.microsoft.com/office/powerpoint/2010/main" val="14211811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a:t>Types of Contribution Plan</a:t>
            </a:r>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p:txBody>
          <a:bodyPr/>
          <a:lstStyle/>
          <a:p>
            <a:r>
              <a:rPr lang="en-MY" dirty="0"/>
              <a:t>An ESOP is a stock bonus plan or a combination stock bonus plan and money purchase plan that is designed to invest primarily in qualifying employer securities and to use borrowed funds to do so. An ESOP is funded by employer contributions of stock in the corporation or allows you to buy shares of stock as a plan investment option.</a:t>
            </a:r>
          </a:p>
        </p:txBody>
      </p:sp>
    </p:spTree>
    <p:extLst>
      <p:ext uri="{BB962C8B-B14F-4D97-AF65-F5344CB8AC3E}">
        <p14:creationId xmlns:p14="http://schemas.microsoft.com/office/powerpoint/2010/main" val="15903312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Retirement Plans</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Money Purchase Plans : In money purchase plans, the employer is obligated to contribute even if the company didn't make a profit. The contributions are determined by a specific percentage of each employee's compensation and must be made annually.</a:t>
            </a:r>
          </a:p>
        </p:txBody>
      </p:sp>
    </p:spTree>
    <p:extLst>
      <p:ext uri="{BB962C8B-B14F-4D97-AF65-F5344CB8AC3E}">
        <p14:creationId xmlns:p14="http://schemas.microsoft.com/office/powerpoint/2010/main" val="29967858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37D59-D82C-4C72-8F2F-BE3DC06053DA}"/>
              </a:ext>
            </a:extLst>
          </p:cNvPr>
          <p:cNvSpPr>
            <a:spLocks noGrp="1"/>
          </p:cNvSpPr>
          <p:nvPr>
            <p:ph type="title"/>
          </p:nvPr>
        </p:nvSpPr>
        <p:spPr/>
        <p:txBody>
          <a:bodyPr/>
          <a:lstStyle/>
          <a:p>
            <a:r>
              <a:rPr lang="en-MY" dirty="0"/>
              <a:t>International Retirement Plans (IRPs)</a:t>
            </a:r>
          </a:p>
        </p:txBody>
      </p:sp>
      <p:sp>
        <p:nvSpPr>
          <p:cNvPr id="3" name="Content Placeholder 2">
            <a:extLst>
              <a:ext uri="{FF2B5EF4-FFF2-40B4-BE49-F238E27FC236}">
                <a16:creationId xmlns:a16="http://schemas.microsoft.com/office/drawing/2014/main" id="{9C0FA936-AADE-4EE6-B497-E2266AFA7CD4}"/>
              </a:ext>
            </a:extLst>
          </p:cNvPr>
          <p:cNvSpPr>
            <a:spLocks noGrp="1"/>
          </p:cNvSpPr>
          <p:nvPr>
            <p:ph idx="1"/>
          </p:nvPr>
        </p:nvSpPr>
        <p:spPr/>
        <p:txBody>
          <a:bodyPr/>
          <a:lstStyle/>
          <a:p>
            <a:pPr marL="0" indent="0">
              <a:buNone/>
            </a:pPr>
            <a:r>
              <a:rPr lang="en-MY" dirty="0"/>
              <a:t>As part of a creative pay package, an International Retirement Plan (IRP) provides a straightforward and flexible solution for your mobile employees regardless of their employment locations. An IRP can help them save for the future efficiently when local statutory and supplemental programs don’t provide sufficient financial security</a:t>
            </a:r>
          </a:p>
        </p:txBody>
      </p:sp>
    </p:spTree>
    <p:extLst>
      <p:ext uri="{BB962C8B-B14F-4D97-AF65-F5344CB8AC3E}">
        <p14:creationId xmlns:p14="http://schemas.microsoft.com/office/powerpoint/2010/main" val="10966992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601E0-E4FE-42A3-8229-C1BE2CECFFB9}"/>
              </a:ext>
            </a:extLst>
          </p:cNvPr>
          <p:cNvSpPr>
            <a:spLocks noGrp="1"/>
          </p:cNvSpPr>
          <p:nvPr>
            <p:ph type="title"/>
          </p:nvPr>
        </p:nvSpPr>
        <p:spPr/>
        <p:txBody>
          <a:bodyPr/>
          <a:lstStyle/>
          <a:p>
            <a:r>
              <a:rPr lang="en-MY" dirty="0"/>
              <a:t>Global Equity Program</a:t>
            </a:r>
          </a:p>
        </p:txBody>
      </p:sp>
      <p:sp>
        <p:nvSpPr>
          <p:cNvPr id="3" name="Content Placeholder 2">
            <a:extLst>
              <a:ext uri="{FF2B5EF4-FFF2-40B4-BE49-F238E27FC236}">
                <a16:creationId xmlns:a16="http://schemas.microsoft.com/office/drawing/2014/main" id="{99258A42-A43E-4820-9A05-8E9A971E13E2}"/>
              </a:ext>
            </a:extLst>
          </p:cNvPr>
          <p:cNvSpPr>
            <a:spLocks noGrp="1"/>
          </p:cNvSpPr>
          <p:nvPr>
            <p:ph idx="1"/>
          </p:nvPr>
        </p:nvSpPr>
        <p:spPr/>
        <p:txBody>
          <a:bodyPr/>
          <a:lstStyle/>
          <a:p>
            <a:r>
              <a:rPr lang="en-MY" dirty="0"/>
              <a:t>Equity Program is frequently used for companies which need to attract high quality employees to build their businesses but lack the financial resources to offer their employees competitive salaries (Start-up companies or subsidiaries of foreign companies). </a:t>
            </a:r>
          </a:p>
          <a:p>
            <a:endParaRPr lang="en-MY" dirty="0"/>
          </a:p>
        </p:txBody>
      </p:sp>
    </p:spTree>
    <p:extLst>
      <p:ext uri="{BB962C8B-B14F-4D97-AF65-F5344CB8AC3E}">
        <p14:creationId xmlns:p14="http://schemas.microsoft.com/office/powerpoint/2010/main" val="19572422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73F9B-6E95-4AF7-B1C2-D69A16C521BF}"/>
              </a:ext>
            </a:extLst>
          </p:cNvPr>
          <p:cNvSpPr>
            <a:spLocks noGrp="1"/>
          </p:cNvSpPr>
          <p:nvPr>
            <p:ph type="title"/>
          </p:nvPr>
        </p:nvSpPr>
        <p:spPr/>
        <p:txBody>
          <a:bodyPr/>
          <a:lstStyle/>
          <a:p>
            <a:r>
              <a:rPr lang="en-MY" dirty="0"/>
              <a:t>Equity Compensation</a:t>
            </a:r>
          </a:p>
        </p:txBody>
      </p:sp>
      <p:sp>
        <p:nvSpPr>
          <p:cNvPr id="3" name="Content Placeholder 2">
            <a:extLst>
              <a:ext uri="{FF2B5EF4-FFF2-40B4-BE49-F238E27FC236}">
                <a16:creationId xmlns:a16="http://schemas.microsoft.com/office/drawing/2014/main" id="{132A439F-7808-4859-800E-6047FBC7BB98}"/>
              </a:ext>
            </a:extLst>
          </p:cNvPr>
          <p:cNvSpPr>
            <a:spLocks noGrp="1"/>
          </p:cNvSpPr>
          <p:nvPr>
            <p:ph idx="1"/>
          </p:nvPr>
        </p:nvSpPr>
        <p:spPr/>
        <p:txBody>
          <a:bodyPr/>
          <a:lstStyle/>
          <a:p>
            <a:r>
              <a:rPr lang="en-MY" dirty="0"/>
              <a:t>Equity compensation is non-cash compensation that represents an ownership interest in the company. The two most common forms of equity compensation are stock options and restricted stock. Due to the variety of legal, accounting, and tax issues that are involved with equity compensation, proper planning is critical. Therefore, a company should seek legal and accounting advice before implementing an equity compensation plan.</a:t>
            </a:r>
          </a:p>
          <a:p>
            <a:endParaRPr lang="en-MY" dirty="0"/>
          </a:p>
        </p:txBody>
      </p:sp>
    </p:spTree>
    <p:extLst>
      <p:ext uri="{BB962C8B-B14F-4D97-AF65-F5344CB8AC3E}">
        <p14:creationId xmlns:p14="http://schemas.microsoft.com/office/powerpoint/2010/main" val="14483021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6692C-4B78-4C73-A6FE-B0C9DF818B61}"/>
              </a:ext>
            </a:extLst>
          </p:cNvPr>
          <p:cNvSpPr>
            <a:spLocks noGrp="1"/>
          </p:cNvSpPr>
          <p:nvPr>
            <p:ph type="title"/>
          </p:nvPr>
        </p:nvSpPr>
        <p:spPr/>
        <p:txBody>
          <a:bodyPr/>
          <a:lstStyle/>
          <a:p>
            <a:r>
              <a:rPr lang="en-MY" sz="4000" dirty="0"/>
              <a:t>The Basics of Equity Compensation</a:t>
            </a:r>
          </a:p>
        </p:txBody>
      </p:sp>
      <p:pic>
        <p:nvPicPr>
          <p:cNvPr id="5" name="Picture 4">
            <a:extLst>
              <a:ext uri="{FF2B5EF4-FFF2-40B4-BE49-F238E27FC236}">
                <a16:creationId xmlns:a16="http://schemas.microsoft.com/office/drawing/2014/main" id="{33755EC5-9F69-4FF7-A538-34314A162074}"/>
              </a:ext>
            </a:extLst>
          </p:cNvPr>
          <p:cNvPicPr>
            <a:picLocks noChangeAspect="1"/>
          </p:cNvPicPr>
          <p:nvPr/>
        </p:nvPicPr>
        <p:blipFill>
          <a:blip r:embed="rId2"/>
          <a:stretch>
            <a:fillRect/>
          </a:stretch>
        </p:blipFill>
        <p:spPr>
          <a:xfrm>
            <a:off x="950390" y="1627187"/>
            <a:ext cx="7400925" cy="4953000"/>
          </a:xfrm>
          <a:prstGeom prst="rect">
            <a:avLst/>
          </a:prstGeom>
        </p:spPr>
      </p:pic>
    </p:spTree>
    <p:extLst>
      <p:ext uri="{BB962C8B-B14F-4D97-AF65-F5344CB8AC3E}">
        <p14:creationId xmlns:p14="http://schemas.microsoft.com/office/powerpoint/2010/main" val="42633803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EBAA6-756A-4906-AB40-5ABA3B53EDB2}"/>
              </a:ext>
            </a:extLst>
          </p:cNvPr>
          <p:cNvSpPr>
            <a:spLocks noGrp="1"/>
          </p:cNvSpPr>
          <p:nvPr>
            <p:ph type="title"/>
          </p:nvPr>
        </p:nvSpPr>
        <p:spPr/>
        <p:txBody>
          <a:bodyPr/>
          <a:lstStyle/>
          <a:p>
            <a:r>
              <a:rPr lang="en-MY" dirty="0"/>
              <a:t>Stock Option</a:t>
            </a:r>
          </a:p>
        </p:txBody>
      </p:sp>
      <p:sp>
        <p:nvSpPr>
          <p:cNvPr id="3" name="Content Placeholder 2">
            <a:extLst>
              <a:ext uri="{FF2B5EF4-FFF2-40B4-BE49-F238E27FC236}">
                <a16:creationId xmlns:a16="http://schemas.microsoft.com/office/drawing/2014/main" id="{F8D0F142-268E-49AB-A61F-E3925461F7B1}"/>
              </a:ext>
            </a:extLst>
          </p:cNvPr>
          <p:cNvSpPr>
            <a:spLocks noGrp="1"/>
          </p:cNvSpPr>
          <p:nvPr>
            <p:ph idx="1"/>
          </p:nvPr>
        </p:nvSpPr>
        <p:spPr>
          <a:xfrm>
            <a:off x="914400" y="1600200"/>
            <a:ext cx="7978080" cy="4530725"/>
          </a:xfrm>
        </p:spPr>
        <p:txBody>
          <a:bodyPr/>
          <a:lstStyle/>
          <a:p>
            <a:pPr marL="0" indent="0">
              <a:buNone/>
            </a:pPr>
            <a:r>
              <a:rPr lang="en-MY" sz="2000" dirty="0"/>
              <a:t>A stock option is a right to purchase shares of a company’s stock at a predetermined price, which is referred to as the exercise price. The right to exercise the option and purchase shares of a company’s stock generally accrues, or "vests," over a period of time. The vesting of options over time creates an incentive for the employee to remain with the company to build its value. Option holders are not stockholders and thus are not entitled to vote their option shares or otherwise exercise any other rights of stockholders. All or a portion of the vesting of options often accelerates upon the sale of the company, unless the buyer assumes the options under its plan. Conversely, if an employee leaves the company, the vesting of stock options ceases, and the employee usually has a limited period of time to exercise the options that were vested on the employment termination date.</a:t>
            </a:r>
          </a:p>
        </p:txBody>
      </p:sp>
    </p:spTree>
    <p:extLst>
      <p:ext uri="{BB962C8B-B14F-4D97-AF65-F5344CB8AC3E}">
        <p14:creationId xmlns:p14="http://schemas.microsoft.com/office/powerpoint/2010/main" val="40184447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00846-696E-4784-B6A1-D679F411FF88}"/>
              </a:ext>
            </a:extLst>
          </p:cNvPr>
          <p:cNvSpPr>
            <a:spLocks noGrp="1"/>
          </p:cNvSpPr>
          <p:nvPr>
            <p:ph type="title"/>
          </p:nvPr>
        </p:nvSpPr>
        <p:spPr/>
        <p:txBody>
          <a:bodyPr/>
          <a:lstStyle/>
          <a:p>
            <a:r>
              <a:rPr lang="en-MY" dirty="0"/>
              <a:t>Restricted stock</a:t>
            </a:r>
          </a:p>
        </p:txBody>
      </p:sp>
      <p:sp>
        <p:nvSpPr>
          <p:cNvPr id="3" name="Content Placeholder 2">
            <a:extLst>
              <a:ext uri="{FF2B5EF4-FFF2-40B4-BE49-F238E27FC236}">
                <a16:creationId xmlns:a16="http://schemas.microsoft.com/office/drawing/2014/main" id="{BB82CCD9-94F0-4652-B69E-37E2D7AB1349}"/>
              </a:ext>
            </a:extLst>
          </p:cNvPr>
          <p:cNvSpPr>
            <a:spLocks noGrp="1"/>
          </p:cNvSpPr>
          <p:nvPr>
            <p:ph idx="1"/>
          </p:nvPr>
        </p:nvSpPr>
        <p:spPr/>
        <p:txBody>
          <a:bodyPr/>
          <a:lstStyle/>
          <a:p>
            <a:pPr marL="0" indent="0">
              <a:buNone/>
            </a:pPr>
            <a:r>
              <a:rPr lang="en-MY" dirty="0"/>
              <a:t>Restricted stock is generally subject to a repurchase right that allows the company to repurchase a portion of the founder’s stock if his or her employment is terminated by the company for cause, or if the founder voluntarily resigns within a certain period of time. This repurchases right lapses over time, freeing the stock of the restrictions in much the same way that stock options are subject to a vesting schedule.</a:t>
            </a:r>
          </a:p>
        </p:txBody>
      </p:sp>
    </p:spTree>
    <p:extLst>
      <p:ext uri="{BB962C8B-B14F-4D97-AF65-F5344CB8AC3E}">
        <p14:creationId xmlns:p14="http://schemas.microsoft.com/office/powerpoint/2010/main" val="41989599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9FB4FC8-F919-4E4B-B366-10EF8408026D}"/>
              </a:ext>
            </a:extLst>
          </p:cNvPr>
          <p:cNvSpPr>
            <a:spLocks noGrp="1"/>
          </p:cNvSpPr>
          <p:nvPr>
            <p:ph idx="1"/>
          </p:nvPr>
        </p:nvSpPr>
        <p:spPr/>
        <p:txBody>
          <a:bodyPr/>
          <a:lstStyle/>
          <a:p>
            <a:pPr marL="0" indent="0" algn="ctr">
              <a:buNone/>
            </a:pPr>
            <a:endParaRPr lang="en-MY" dirty="0"/>
          </a:p>
          <a:p>
            <a:pPr marL="0" indent="0" algn="ctr">
              <a:buNone/>
            </a:pPr>
            <a:endParaRPr lang="en-MY" dirty="0"/>
          </a:p>
          <a:p>
            <a:pPr marL="0" indent="0" algn="ctr">
              <a:buNone/>
            </a:pPr>
            <a:endParaRPr lang="en-MY" dirty="0"/>
          </a:p>
          <a:p>
            <a:pPr marL="0" indent="0" algn="ctr">
              <a:buNone/>
            </a:pPr>
            <a:r>
              <a:rPr lang="en-MY" sz="4400" dirty="0"/>
              <a:t>SITUATIONAL BASED QUESTIONS</a:t>
            </a:r>
          </a:p>
        </p:txBody>
      </p:sp>
    </p:spTree>
    <p:extLst>
      <p:ext uri="{BB962C8B-B14F-4D97-AF65-F5344CB8AC3E}">
        <p14:creationId xmlns:p14="http://schemas.microsoft.com/office/powerpoint/2010/main" val="307063515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FFB6B-3B5F-4082-93D2-9269F6DFF1DC}"/>
              </a:ext>
            </a:extLst>
          </p:cNvPr>
          <p:cNvSpPr>
            <a:spLocks noGrp="1"/>
          </p:cNvSpPr>
          <p:nvPr>
            <p:ph type="title"/>
          </p:nvPr>
        </p:nvSpPr>
        <p:spPr/>
        <p:txBody>
          <a:bodyPr/>
          <a:lstStyle/>
          <a:p>
            <a:r>
              <a:rPr lang="en-MY" dirty="0"/>
              <a:t>HR Roles</a:t>
            </a:r>
          </a:p>
        </p:txBody>
      </p:sp>
      <p:sp>
        <p:nvSpPr>
          <p:cNvPr id="3" name="Content Placeholder 2">
            <a:extLst>
              <a:ext uri="{FF2B5EF4-FFF2-40B4-BE49-F238E27FC236}">
                <a16:creationId xmlns:a16="http://schemas.microsoft.com/office/drawing/2014/main" id="{89115DB1-4B79-4591-86D6-BE11CE6B9034}"/>
              </a:ext>
            </a:extLst>
          </p:cNvPr>
          <p:cNvSpPr>
            <a:spLocks noGrp="1"/>
          </p:cNvSpPr>
          <p:nvPr>
            <p:ph idx="1"/>
          </p:nvPr>
        </p:nvSpPr>
        <p:spPr/>
        <p:txBody>
          <a:bodyPr/>
          <a:lstStyle/>
          <a:p>
            <a:r>
              <a:rPr lang="en-MY" dirty="0"/>
              <a:t>Strategic Partner with Functional Management</a:t>
            </a:r>
          </a:p>
          <a:p>
            <a:pPr lvl="1"/>
            <a:r>
              <a:rPr lang="en-MY" dirty="0"/>
              <a:t>Advisory, Service and Control (Traditional)</a:t>
            </a:r>
          </a:p>
          <a:p>
            <a:pPr lvl="1"/>
            <a:r>
              <a:rPr lang="en-MY" dirty="0"/>
              <a:t>Strategic, Operational, Administrative (Modern)</a:t>
            </a:r>
          </a:p>
          <a:p>
            <a:r>
              <a:rPr lang="en-MY" dirty="0"/>
              <a:t>Performance Support</a:t>
            </a:r>
          </a:p>
          <a:p>
            <a:r>
              <a:rPr lang="en-MY" dirty="0"/>
              <a:t>Ethics Officer/Ombudsman</a:t>
            </a:r>
          </a:p>
          <a:p>
            <a:r>
              <a:rPr lang="en-MY" dirty="0"/>
              <a:t>Communication Officer</a:t>
            </a:r>
          </a:p>
          <a:p>
            <a:r>
              <a:rPr lang="en-MY" dirty="0"/>
              <a:t>“Keeper of the files”</a:t>
            </a:r>
          </a:p>
        </p:txBody>
      </p:sp>
    </p:spTree>
    <p:extLst>
      <p:ext uri="{BB962C8B-B14F-4D97-AF65-F5344CB8AC3E}">
        <p14:creationId xmlns:p14="http://schemas.microsoft.com/office/powerpoint/2010/main" val="14095521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2BA2E-1B46-41B3-B7FD-391E015EA48A}"/>
              </a:ext>
            </a:extLst>
          </p:cNvPr>
          <p:cNvSpPr>
            <a:spLocks noGrp="1"/>
          </p:cNvSpPr>
          <p:nvPr>
            <p:ph type="title"/>
          </p:nvPr>
        </p:nvSpPr>
        <p:spPr/>
        <p:txBody>
          <a:bodyPr/>
          <a:lstStyle/>
          <a:p>
            <a:r>
              <a:rPr lang="en-MY" dirty="0"/>
              <a:t>HR as Advisory role</a:t>
            </a:r>
          </a:p>
        </p:txBody>
      </p:sp>
      <p:sp>
        <p:nvSpPr>
          <p:cNvPr id="3" name="Content Placeholder 2">
            <a:extLst>
              <a:ext uri="{FF2B5EF4-FFF2-40B4-BE49-F238E27FC236}">
                <a16:creationId xmlns:a16="http://schemas.microsoft.com/office/drawing/2014/main" id="{D1213E5C-8E6D-459C-85F0-D119FA8EC531}"/>
              </a:ext>
            </a:extLst>
          </p:cNvPr>
          <p:cNvSpPr>
            <a:spLocks noGrp="1"/>
          </p:cNvSpPr>
          <p:nvPr>
            <p:ph idx="1"/>
          </p:nvPr>
        </p:nvSpPr>
        <p:spPr/>
        <p:txBody>
          <a:bodyPr/>
          <a:lstStyle/>
          <a:p>
            <a:pPr marL="0" indent="0">
              <a:buNone/>
            </a:pPr>
            <a:endParaRPr lang="en-MY" dirty="0"/>
          </a:p>
          <a:p>
            <a:pPr marL="0" indent="0">
              <a:buNone/>
            </a:pPr>
            <a:r>
              <a:rPr lang="en-MY" dirty="0"/>
              <a:t>HR gives advice about  :</a:t>
            </a:r>
          </a:p>
          <a:p>
            <a:pPr marL="0" indent="0">
              <a:buNone/>
            </a:pPr>
            <a:endParaRPr lang="en-MY" dirty="0"/>
          </a:p>
          <a:p>
            <a:pPr lvl="1"/>
            <a:r>
              <a:rPr lang="en-MY" dirty="0"/>
              <a:t>How to train</a:t>
            </a:r>
          </a:p>
          <a:p>
            <a:pPr lvl="1"/>
            <a:r>
              <a:rPr lang="en-MY" dirty="0"/>
              <a:t>How to lead</a:t>
            </a:r>
          </a:p>
          <a:p>
            <a:pPr lvl="1"/>
            <a:r>
              <a:rPr lang="en-MY" dirty="0"/>
              <a:t>How to hire</a:t>
            </a:r>
          </a:p>
          <a:p>
            <a:pPr lvl="1"/>
            <a:r>
              <a:rPr lang="en-MY" dirty="0"/>
              <a:t>How to follow company procedure</a:t>
            </a:r>
          </a:p>
        </p:txBody>
      </p:sp>
    </p:spTree>
    <p:extLst>
      <p:ext uri="{BB962C8B-B14F-4D97-AF65-F5344CB8AC3E}">
        <p14:creationId xmlns:p14="http://schemas.microsoft.com/office/powerpoint/2010/main" val="246413063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D0860-1700-43AF-8499-7FD77E677633}"/>
              </a:ext>
            </a:extLst>
          </p:cNvPr>
          <p:cNvSpPr>
            <a:spLocks noGrp="1"/>
          </p:cNvSpPr>
          <p:nvPr>
            <p:ph type="title"/>
          </p:nvPr>
        </p:nvSpPr>
        <p:spPr/>
        <p:txBody>
          <a:bodyPr/>
          <a:lstStyle/>
          <a:p>
            <a:r>
              <a:rPr lang="en-MY" dirty="0"/>
              <a:t>Service</a:t>
            </a:r>
          </a:p>
        </p:txBody>
      </p:sp>
      <p:sp>
        <p:nvSpPr>
          <p:cNvPr id="3" name="Content Placeholder 2">
            <a:extLst>
              <a:ext uri="{FF2B5EF4-FFF2-40B4-BE49-F238E27FC236}">
                <a16:creationId xmlns:a16="http://schemas.microsoft.com/office/drawing/2014/main" id="{F153FDAE-C37A-4DB2-A188-CCD44D8DF5B2}"/>
              </a:ext>
            </a:extLst>
          </p:cNvPr>
          <p:cNvSpPr>
            <a:spLocks noGrp="1"/>
          </p:cNvSpPr>
          <p:nvPr>
            <p:ph idx="1"/>
          </p:nvPr>
        </p:nvSpPr>
        <p:spPr/>
        <p:txBody>
          <a:bodyPr/>
          <a:lstStyle/>
          <a:p>
            <a:r>
              <a:rPr lang="en-MY" dirty="0"/>
              <a:t>We serve the needs of workers and company</a:t>
            </a:r>
          </a:p>
          <a:p>
            <a:endParaRPr lang="en-MY" dirty="0"/>
          </a:p>
          <a:p>
            <a:r>
              <a:rPr lang="en-MY" dirty="0"/>
              <a:t>We help operations in terms of what they need to accomplish</a:t>
            </a:r>
          </a:p>
          <a:p>
            <a:endParaRPr lang="en-MY" dirty="0"/>
          </a:p>
          <a:p>
            <a:r>
              <a:rPr lang="en-MY" dirty="0"/>
              <a:t>We are support function</a:t>
            </a:r>
          </a:p>
          <a:p>
            <a:endParaRPr lang="en-MY" dirty="0"/>
          </a:p>
          <a:p>
            <a:r>
              <a:rPr lang="en-MY" dirty="0"/>
              <a:t>We are cost </a:t>
            </a:r>
            <a:r>
              <a:rPr lang="en-MY" dirty="0" err="1"/>
              <a:t>centers</a:t>
            </a:r>
            <a:endParaRPr lang="en-MY" dirty="0"/>
          </a:p>
          <a:p>
            <a:pPr marL="0" indent="0">
              <a:buNone/>
            </a:pPr>
            <a:endParaRPr lang="en-MY" dirty="0"/>
          </a:p>
        </p:txBody>
      </p:sp>
    </p:spTree>
    <p:extLst>
      <p:ext uri="{BB962C8B-B14F-4D97-AF65-F5344CB8AC3E}">
        <p14:creationId xmlns:p14="http://schemas.microsoft.com/office/powerpoint/2010/main" val="16170368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53097-5B70-46D6-875F-916EF107F8E9}"/>
              </a:ext>
            </a:extLst>
          </p:cNvPr>
          <p:cNvSpPr>
            <a:spLocks noGrp="1"/>
          </p:cNvSpPr>
          <p:nvPr>
            <p:ph type="title"/>
          </p:nvPr>
        </p:nvSpPr>
        <p:spPr/>
        <p:txBody>
          <a:bodyPr/>
          <a:lstStyle/>
          <a:p>
            <a:r>
              <a:rPr lang="en-MY" dirty="0"/>
              <a:t>Control</a:t>
            </a:r>
          </a:p>
        </p:txBody>
      </p:sp>
      <p:sp>
        <p:nvSpPr>
          <p:cNvPr id="3" name="Content Placeholder 2">
            <a:extLst>
              <a:ext uri="{FF2B5EF4-FFF2-40B4-BE49-F238E27FC236}">
                <a16:creationId xmlns:a16="http://schemas.microsoft.com/office/drawing/2014/main" id="{1AFB91F5-C32A-4DD1-A34A-F363B0D2171C}"/>
              </a:ext>
            </a:extLst>
          </p:cNvPr>
          <p:cNvSpPr>
            <a:spLocks noGrp="1"/>
          </p:cNvSpPr>
          <p:nvPr>
            <p:ph idx="1"/>
          </p:nvPr>
        </p:nvSpPr>
        <p:spPr/>
        <p:txBody>
          <a:bodyPr/>
          <a:lstStyle/>
          <a:p>
            <a:endParaRPr lang="en-MY" dirty="0"/>
          </a:p>
          <a:p>
            <a:r>
              <a:rPr lang="en-MY" dirty="0"/>
              <a:t>We enforce policy procedure</a:t>
            </a:r>
          </a:p>
          <a:p>
            <a:endParaRPr lang="en-MY" dirty="0"/>
          </a:p>
          <a:p>
            <a:r>
              <a:rPr lang="en-MY" dirty="0"/>
              <a:t>We are controlling in the past</a:t>
            </a:r>
          </a:p>
        </p:txBody>
      </p:sp>
    </p:spTree>
    <p:extLst>
      <p:ext uri="{BB962C8B-B14F-4D97-AF65-F5344CB8AC3E}">
        <p14:creationId xmlns:p14="http://schemas.microsoft.com/office/powerpoint/2010/main" val="243739577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C1DDB-572F-44E0-8A56-01D78845F5D4}"/>
              </a:ext>
            </a:extLst>
          </p:cNvPr>
          <p:cNvSpPr>
            <a:spLocks noGrp="1"/>
          </p:cNvSpPr>
          <p:nvPr>
            <p:ph type="title"/>
          </p:nvPr>
        </p:nvSpPr>
        <p:spPr/>
        <p:txBody>
          <a:bodyPr/>
          <a:lstStyle/>
          <a:p>
            <a:r>
              <a:rPr lang="en-MY" dirty="0"/>
              <a:t>Modern HR roles</a:t>
            </a:r>
          </a:p>
        </p:txBody>
      </p:sp>
      <p:sp>
        <p:nvSpPr>
          <p:cNvPr id="3" name="Content Placeholder 2">
            <a:extLst>
              <a:ext uri="{FF2B5EF4-FFF2-40B4-BE49-F238E27FC236}">
                <a16:creationId xmlns:a16="http://schemas.microsoft.com/office/drawing/2014/main" id="{B5C6704B-5906-4C9E-82EB-2ED5BD1CA0DC}"/>
              </a:ext>
            </a:extLst>
          </p:cNvPr>
          <p:cNvSpPr>
            <a:spLocks noGrp="1"/>
          </p:cNvSpPr>
          <p:nvPr>
            <p:ph idx="1"/>
          </p:nvPr>
        </p:nvSpPr>
        <p:spPr/>
        <p:txBody>
          <a:bodyPr/>
          <a:lstStyle/>
          <a:p>
            <a:r>
              <a:rPr lang="en-MY" dirty="0"/>
              <a:t>In modern, we are strategic partners – we are thinking long term business goals</a:t>
            </a:r>
          </a:p>
          <a:p>
            <a:r>
              <a:rPr lang="en-MY" dirty="0"/>
              <a:t>Operational – We cannot be strategic unless we understand the operational side of HR</a:t>
            </a:r>
          </a:p>
          <a:p>
            <a:r>
              <a:rPr lang="en-MY" dirty="0"/>
              <a:t>Administrative – We still do paper work. We monitor payroll, employee records</a:t>
            </a:r>
          </a:p>
          <a:p>
            <a:endParaRPr lang="en-MY" dirty="0"/>
          </a:p>
          <a:p>
            <a:pPr marL="0" indent="0">
              <a:buNone/>
            </a:pPr>
            <a:r>
              <a:rPr lang="en-MY" dirty="0"/>
              <a:t>We are part of business plan and try to achieve the organisation’s operational goals</a:t>
            </a:r>
          </a:p>
        </p:txBody>
      </p:sp>
    </p:spTree>
    <p:extLst>
      <p:ext uri="{BB962C8B-B14F-4D97-AF65-F5344CB8AC3E}">
        <p14:creationId xmlns:p14="http://schemas.microsoft.com/office/powerpoint/2010/main" val="73645962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785B5-D0E4-4A3D-8A71-9412D1E62324}"/>
              </a:ext>
            </a:extLst>
          </p:cNvPr>
          <p:cNvSpPr>
            <a:spLocks noGrp="1"/>
          </p:cNvSpPr>
          <p:nvPr>
            <p:ph type="title"/>
          </p:nvPr>
        </p:nvSpPr>
        <p:spPr/>
        <p:txBody>
          <a:bodyPr/>
          <a:lstStyle/>
          <a:p>
            <a:r>
              <a:rPr lang="en-MY" dirty="0"/>
              <a:t>Performance Support</a:t>
            </a:r>
          </a:p>
        </p:txBody>
      </p:sp>
      <p:sp>
        <p:nvSpPr>
          <p:cNvPr id="3" name="Content Placeholder 2">
            <a:extLst>
              <a:ext uri="{FF2B5EF4-FFF2-40B4-BE49-F238E27FC236}">
                <a16:creationId xmlns:a16="http://schemas.microsoft.com/office/drawing/2014/main" id="{A3EF7B67-94B1-4D05-ADAE-F20990B86862}"/>
              </a:ext>
            </a:extLst>
          </p:cNvPr>
          <p:cNvSpPr>
            <a:spLocks noGrp="1"/>
          </p:cNvSpPr>
          <p:nvPr>
            <p:ph idx="1"/>
          </p:nvPr>
        </p:nvSpPr>
        <p:spPr/>
        <p:txBody>
          <a:bodyPr/>
          <a:lstStyle/>
          <a:p>
            <a:pPr marL="0" indent="0">
              <a:buNone/>
            </a:pPr>
            <a:r>
              <a:rPr lang="en-MY" dirty="0"/>
              <a:t>It is getting done more with less.</a:t>
            </a:r>
          </a:p>
          <a:p>
            <a:pPr marL="0" indent="0">
              <a:buNone/>
            </a:pPr>
            <a:endParaRPr lang="en-MY" dirty="0"/>
          </a:p>
          <a:p>
            <a:pPr marL="0" indent="0">
              <a:buNone/>
            </a:pPr>
            <a:r>
              <a:rPr lang="en-MY" dirty="0"/>
              <a:t>Performance Management</a:t>
            </a:r>
          </a:p>
          <a:p>
            <a:pPr lvl="1"/>
            <a:r>
              <a:rPr lang="en-MY" dirty="0"/>
              <a:t>Discipline</a:t>
            </a:r>
          </a:p>
          <a:p>
            <a:pPr lvl="1"/>
            <a:r>
              <a:rPr lang="en-MY" dirty="0"/>
              <a:t>Counselling</a:t>
            </a:r>
          </a:p>
          <a:p>
            <a:pPr lvl="1"/>
            <a:r>
              <a:rPr lang="en-MY" dirty="0"/>
              <a:t>Training</a:t>
            </a:r>
          </a:p>
          <a:p>
            <a:pPr lvl="1"/>
            <a:r>
              <a:rPr lang="en-MY" dirty="0"/>
              <a:t>Professional Development</a:t>
            </a:r>
          </a:p>
        </p:txBody>
      </p:sp>
    </p:spTree>
    <p:extLst>
      <p:ext uri="{BB962C8B-B14F-4D97-AF65-F5344CB8AC3E}">
        <p14:creationId xmlns:p14="http://schemas.microsoft.com/office/powerpoint/2010/main" val="112738043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8EC51-777E-4903-AAB8-C51686215B90}"/>
              </a:ext>
            </a:extLst>
          </p:cNvPr>
          <p:cNvSpPr>
            <a:spLocks noGrp="1"/>
          </p:cNvSpPr>
          <p:nvPr>
            <p:ph type="title"/>
          </p:nvPr>
        </p:nvSpPr>
        <p:spPr/>
        <p:txBody>
          <a:bodyPr/>
          <a:lstStyle/>
          <a:p>
            <a:r>
              <a:rPr lang="en-MY" dirty="0"/>
              <a:t>Performance Management</a:t>
            </a:r>
          </a:p>
        </p:txBody>
      </p:sp>
      <p:sp>
        <p:nvSpPr>
          <p:cNvPr id="3" name="Content Placeholder 2">
            <a:extLst>
              <a:ext uri="{FF2B5EF4-FFF2-40B4-BE49-F238E27FC236}">
                <a16:creationId xmlns:a16="http://schemas.microsoft.com/office/drawing/2014/main" id="{434BAB8C-7C1E-4A1A-8EC3-62B46C27498A}"/>
              </a:ext>
            </a:extLst>
          </p:cNvPr>
          <p:cNvSpPr>
            <a:spLocks noGrp="1"/>
          </p:cNvSpPr>
          <p:nvPr>
            <p:ph idx="1"/>
          </p:nvPr>
        </p:nvSpPr>
        <p:spPr/>
        <p:txBody>
          <a:bodyPr/>
          <a:lstStyle/>
          <a:p>
            <a:r>
              <a:rPr lang="en-MY" dirty="0"/>
              <a:t>Communicate our expectations to work</a:t>
            </a:r>
          </a:p>
          <a:p>
            <a:r>
              <a:rPr lang="en-MY" dirty="0"/>
              <a:t>Prepare them with training to do the job</a:t>
            </a:r>
          </a:p>
          <a:p>
            <a:r>
              <a:rPr lang="en-MY" dirty="0"/>
              <a:t>Follow up through – to ensure they are doing what they are told to do.</a:t>
            </a:r>
          </a:p>
          <a:p>
            <a:endParaRPr lang="en-MY" dirty="0"/>
          </a:p>
          <a:p>
            <a:pPr marL="0" indent="0">
              <a:buNone/>
            </a:pPr>
            <a:r>
              <a:rPr lang="en-MY" dirty="0"/>
              <a:t>We train managers and supervisors on how to get more out of people.</a:t>
            </a:r>
          </a:p>
        </p:txBody>
      </p:sp>
    </p:spTree>
    <p:extLst>
      <p:ext uri="{BB962C8B-B14F-4D97-AF65-F5344CB8AC3E}">
        <p14:creationId xmlns:p14="http://schemas.microsoft.com/office/powerpoint/2010/main" val="244154549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3680C-117F-4087-BA79-ABD50974D03B}"/>
              </a:ext>
            </a:extLst>
          </p:cNvPr>
          <p:cNvSpPr>
            <a:spLocks noGrp="1"/>
          </p:cNvSpPr>
          <p:nvPr>
            <p:ph type="title"/>
          </p:nvPr>
        </p:nvSpPr>
        <p:spPr/>
        <p:txBody>
          <a:bodyPr/>
          <a:lstStyle/>
          <a:p>
            <a:r>
              <a:rPr lang="en-MY" dirty="0"/>
              <a:t>Ethics officer /Ombudsman</a:t>
            </a:r>
          </a:p>
        </p:txBody>
      </p:sp>
      <p:sp>
        <p:nvSpPr>
          <p:cNvPr id="3" name="Content Placeholder 2">
            <a:extLst>
              <a:ext uri="{FF2B5EF4-FFF2-40B4-BE49-F238E27FC236}">
                <a16:creationId xmlns:a16="http://schemas.microsoft.com/office/drawing/2014/main" id="{7A1B5C2B-08FD-481A-8783-F62CB725A792}"/>
              </a:ext>
            </a:extLst>
          </p:cNvPr>
          <p:cNvSpPr>
            <a:spLocks noGrp="1"/>
          </p:cNvSpPr>
          <p:nvPr>
            <p:ph idx="1"/>
          </p:nvPr>
        </p:nvSpPr>
        <p:spPr/>
        <p:txBody>
          <a:bodyPr/>
          <a:lstStyle/>
          <a:p>
            <a:r>
              <a:rPr lang="en-MY" dirty="0"/>
              <a:t>HR is in charge of ethics in the organisation</a:t>
            </a:r>
          </a:p>
          <a:p>
            <a:r>
              <a:rPr lang="en-MY" dirty="0"/>
              <a:t>Ethical practices is different from culture to culture</a:t>
            </a:r>
          </a:p>
          <a:p>
            <a:r>
              <a:rPr lang="en-MY" dirty="0"/>
              <a:t>Code of ethics - </a:t>
            </a:r>
          </a:p>
          <a:p>
            <a:pPr marL="0" indent="0">
              <a:buNone/>
            </a:pPr>
            <a:r>
              <a:rPr lang="en-MY" dirty="0"/>
              <a:t>You do not act in a selfish manner or do things to enrich yourself</a:t>
            </a:r>
          </a:p>
          <a:p>
            <a:pPr marL="0" indent="0">
              <a:buNone/>
            </a:pPr>
            <a:endParaRPr lang="en-MY" dirty="0"/>
          </a:p>
          <a:p>
            <a:pPr marL="0" indent="0">
              <a:buNone/>
            </a:pPr>
            <a:r>
              <a:rPr lang="en-MY" dirty="0"/>
              <a:t>Ethics when applied for organisation depends on organisation</a:t>
            </a:r>
          </a:p>
        </p:txBody>
      </p:sp>
    </p:spTree>
    <p:extLst>
      <p:ext uri="{BB962C8B-B14F-4D97-AF65-F5344CB8AC3E}">
        <p14:creationId xmlns:p14="http://schemas.microsoft.com/office/powerpoint/2010/main" val="19567370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4181D-A413-4A7F-93FD-328AA020B54B}"/>
              </a:ext>
            </a:extLst>
          </p:cNvPr>
          <p:cNvSpPr>
            <a:spLocks noGrp="1"/>
          </p:cNvSpPr>
          <p:nvPr>
            <p:ph type="title"/>
          </p:nvPr>
        </p:nvSpPr>
        <p:spPr/>
        <p:txBody>
          <a:bodyPr/>
          <a:lstStyle/>
          <a:p>
            <a:r>
              <a:rPr lang="en-MY" dirty="0"/>
              <a:t>Ombudsman</a:t>
            </a:r>
          </a:p>
        </p:txBody>
      </p:sp>
      <p:sp>
        <p:nvSpPr>
          <p:cNvPr id="3" name="Content Placeholder 2">
            <a:extLst>
              <a:ext uri="{FF2B5EF4-FFF2-40B4-BE49-F238E27FC236}">
                <a16:creationId xmlns:a16="http://schemas.microsoft.com/office/drawing/2014/main" id="{750AEC52-BA80-4B4E-9D8F-89E1A7640B35}"/>
              </a:ext>
            </a:extLst>
          </p:cNvPr>
          <p:cNvSpPr>
            <a:spLocks noGrp="1"/>
          </p:cNvSpPr>
          <p:nvPr>
            <p:ph idx="1"/>
          </p:nvPr>
        </p:nvSpPr>
        <p:spPr/>
        <p:txBody>
          <a:bodyPr/>
          <a:lstStyle/>
          <a:p>
            <a:r>
              <a:rPr lang="en-MY" dirty="0"/>
              <a:t>It is a neutral third party</a:t>
            </a:r>
          </a:p>
          <a:p>
            <a:r>
              <a:rPr lang="en-MY" dirty="0"/>
              <a:t>Investigations of any wrong doing</a:t>
            </a:r>
          </a:p>
          <a:p>
            <a:r>
              <a:rPr lang="en-MY" dirty="0"/>
              <a:t>Impartial and evaluates the situation based in merits</a:t>
            </a:r>
          </a:p>
        </p:txBody>
      </p:sp>
    </p:spTree>
    <p:extLst>
      <p:ext uri="{BB962C8B-B14F-4D97-AF65-F5344CB8AC3E}">
        <p14:creationId xmlns:p14="http://schemas.microsoft.com/office/powerpoint/2010/main" val="303284568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D3A84-324C-432E-B819-901337A4D183}"/>
              </a:ext>
            </a:extLst>
          </p:cNvPr>
          <p:cNvSpPr>
            <a:spLocks noGrp="1"/>
          </p:cNvSpPr>
          <p:nvPr>
            <p:ph type="title"/>
          </p:nvPr>
        </p:nvSpPr>
        <p:spPr/>
        <p:txBody>
          <a:bodyPr/>
          <a:lstStyle/>
          <a:p>
            <a:r>
              <a:rPr lang="en-MY" dirty="0"/>
              <a:t>Compliance Officer</a:t>
            </a:r>
          </a:p>
        </p:txBody>
      </p:sp>
      <p:sp>
        <p:nvSpPr>
          <p:cNvPr id="3" name="Content Placeholder 2">
            <a:extLst>
              <a:ext uri="{FF2B5EF4-FFF2-40B4-BE49-F238E27FC236}">
                <a16:creationId xmlns:a16="http://schemas.microsoft.com/office/drawing/2014/main" id="{4DBFEC78-7002-4E6E-8A54-FF3AC1D4F2AE}"/>
              </a:ext>
            </a:extLst>
          </p:cNvPr>
          <p:cNvSpPr>
            <a:spLocks noGrp="1"/>
          </p:cNvSpPr>
          <p:nvPr>
            <p:ph idx="1"/>
          </p:nvPr>
        </p:nvSpPr>
        <p:spPr/>
        <p:txBody>
          <a:bodyPr/>
          <a:lstStyle/>
          <a:p>
            <a:r>
              <a:rPr lang="en-MY" dirty="0"/>
              <a:t>Knowing local rules</a:t>
            </a:r>
          </a:p>
          <a:p>
            <a:r>
              <a:rPr lang="en-MY" dirty="0"/>
              <a:t>If the company has any problems work with government officials</a:t>
            </a:r>
          </a:p>
          <a:p>
            <a:r>
              <a:rPr lang="en-MY" dirty="0"/>
              <a:t>Working with lawyers and government officials to solve the issue.</a:t>
            </a:r>
          </a:p>
        </p:txBody>
      </p:sp>
    </p:spTree>
    <p:extLst>
      <p:ext uri="{BB962C8B-B14F-4D97-AF65-F5344CB8AC3E}">
        <p14:creationId xmlns:p14="http://schemas.microsoft.com/office/powerpoint/2010/main" val="330886711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F60C9-DE9B-48D7-B097-7CE28F1D784A}"/>
              </a:ext>
            </a:extLst>
          </p:cNvPr>
          <p:cNvSpPr>
            <a:spLocks noGrp="1"/>
          </p:cNvSpPr>
          <p:nvPr>
            <p:ph type="title"/>
          </p:nvPr>
        </p:nvSpPr>
        <p:spPr/>
        <p:txBody>
          <a:bodyPr/>
          <a:lstStyle/>
          <a:p>
            <a:r>
              <a:rPr lang="en-MY" dirty="0"/>
              <a:t>Communications</a:t>
            </a:r>
          </a:p>
        </p:txBody>
      </p:sp>
      <p:sp>
        <p:nvSpPr>
          <p:cNvPr id="3" name="Content Placeholder 2">
            <a:extLst>
              <a:ext uri="{FF2B5EF4-FFF2-40B4-BE49-F238E27FC236}">
                <a16:creationId xmlns:a16="http://schemas.microsoft.com/office/drawing/2014/main" id="{F1FC35CB-1C3D-42F4-8A55-F7207FE5FC16}"/>
              </a:ext>
            </a:extLst>
          </p:cNvPr>
          <p:cNvSpPr>
            <a:spLocks noGrp="1"/>
          </p:cNvSpPr>
          <p:nvPr>
            <p:ph idx="1"/>
          </p:nvPr>
        </p:nvSpPr>
        <p:spPr/>
        <p:txBody>
          <a:bodyPr/>
          <a:lstStyle/>
          <a:p>
            <a:r>
              <a:rPr lang="en-MY" dirty="0"/>
              <a:t>Communicate “what's going on”</a:t>
            </a:r>
          </a:p>
          <a:p>
            <a:endParaRPr lang="en-MY" dirty="0"/>
          </a:p>
          <a:p>
            <a:r>
              <a:rPr lang="en-MY" dirty="0"/>
              <a:t>HR delivers the news</a:t>
            </a:r>
          </a:p>
          <a:p>
            <a:endParaRPr lang="en-MY" dirty="0"/>
          </a:p>
        </p:txBody>
      </p:sp>
    </p:spTree>
    <p:extLst>
      <p:ext uri="{BB962C8B-B14F-4D97-AF65-F5344CB8AC3E}">
        <p14:creationId xmlns:p14="http://schemas.microsoft.com/office/powerpoint/2010/main" val="83221688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B7BA2-AC02-4A1B-A315-D763120F3A16}"/>
              </a:ext>
            </a:extLst>
          </p:cNvPr>
          <p:cNvSpPr>
            <a:spLocks noGrp="1"/>
          </p:cNvSpPr>
          <p:nvPr>
            <p:ph type="title"/>
          </p:nvPr>
        </p:nvSpPr>
        <p:spPr/>
        <p:txBody>
          <a:bodyPr/>
          <a:lstStyle/>
          <a:p>
            <a:r>
              <a:rPr lang="en-MY" dirty="0"/>
              <a:t>Goal of HR</a:t>
            </a:r>
          </a:p>
        </p:txBody>
      </p:sp>
      <p:sp>
        <p:nvSpPr>
          <p:cNvPr id="3" name="Content Placeholder 2">
            <a:extLst>
              <a:ext uri="{FF2B5EF4-FFF2-40B4-BE49-F238E27FC236}">
                <a16:creationId xmlns:a16="http://schemas.microsoft.com/office/drawing/2014/main" id="{05AF7FC3-4E29-4A70-9B15-50F01B4C7693}"/>
              </a:ext>
            </a:extLst>
          </p:cNvPr>
          <p:cNvSpPr>
            <a:spLocks noGrp="1"/>
          </p:cNvSpPr>
          <p:nvPr>
            <p:ph idx="1"/>
          </p:nvPr>
        </p:nvSpPr>
        <p:spPr/>
        <p:txBody>
          <a:bodyPr/>
          <a:lstStyle/>
          <a:p>
            <a:pPr marL="0" indent="0">
              <a:buNone/>
            </a:pPr>
            <a:r>
              <a:rPr lang="en-MY" dirty="0"/>
              <a:t>Functional Management accepts and involves the HR function as a strategic partner in the formulation and implementation of the company’s strategies through HR activities such as selecting, training and rewarding personnel</a:t>
            </a:r>
          </a:p>
        </p:txBody>
      </p:sp>
    </p:spTree>
    <p:extLst>
      <p:ext uri="{BB962C8B-B14F-4D97-AF65-F5344CB8AC3E}">
        <p14:creationId xmlns:p14="http://schemas.microsoft.com/office/powerpoint/2010/main" val="389482247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A157E-6043-48C1-B35B-35163677F088}"/>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A065A0DA-00E9-411E-8EDC-0577910050FC}"/>
              </a:ext>
            </a:extLst>
          </p:cNvPr>
          <p:cNvSpPr>
            <a:spLocks noGrp="1"/>
          </p:cNvSpPr>
          <p:nvPr>
            <p:ph idx="1"/>
          </p:nvPr>
        </p:nvSpPr>
        <p:spPr/>
        <p:txBody>
          <a:bodyPr/>
          <a:lstStyle/>
          <a:p>
            <a:r>
              <a:rPr lang="en-MY"/>
              <a:t>Questions</a:t>
            </a:r>
          </a:p>
        </p:txBody>
      </p:sp>
    </p:spTree>
    <p:extLst>
      <p:ext uri="{BB962C8B-B14F-4D97-AF65-F5344CB8AC3E}">
        <p14:creationId xmlns:p14="http://schemas.microsoft.com/office/powerpoint/2010/main" val="1405597312"/>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1516</TotalTime>
  <Words>2941</Words>
  <Application>Microsoft Office PowerPoint</Application>
  <PresentationFormat>On-screen Show (4:3)</PresentationFormat>
  <Paragraphs>216</Paragraphs>
  <Slides>61</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61</vt:i4>
      </vt:variant>
    </vt:vector>
  </HeadingPairs>
  <TitlesOfParts>
    <vt:vector size="65" baseType="lpstr">
      <vt:lpstr>Arial</vt:lpstr>
      <vt:lpstr>Times New Roman</vt:lpstr>
      <vt:lpstr>Wingdings</vt:lpstr>
      <vt:lpstr>Office Theme</vt:lpstr>
      <vt:lpstr>TOTAL REWARDS - II</vt:lpstr>
      <vt:lpstr>PowerPoint Presentation</vt:lpstr>
      <vt:lpstr>Purchasing Power Parity (PPP)</vt:lpstr>
      <vt:lpstr>Efficient Purchaser Index</vt:lpstr>
      <vt:lpstr>Big Mac Index</vt:lpstr>
      <vt:lpstr>Big Mac Index</vt:lpstr>
      <vt:lpstr>Bona-Fide Residence Test</vt:lpstr>
      <vt:lpstr>Poll Question # 3</vt:lpstr>
      <vt:lpstr>Answer to Poll # 3</vt:lpstr>
      <vt:lpstr>PowerPoint Presentation</vt:lpstr>
      <vt:lpstr>Approaches of Expat Compensation</vt:lpstr>
      <vt:lpstr>Balance Sheet Approach</vt:lpstr>
      <vt:lpstr>Balance Sheet Approach</vt:lpstr>
      <vt:lpstr>Localization (Going Rate) approach</vt:lpstr>
      <vt:lpstr>Key Differences</vt:lpstr>
      <vt:lpstr>Local-Plus Approach</vt:lpstr>
      <vt:lpstr>Net-to-net Approach</vt:lpstr>
      <vt:lpstr>Cost of Living Allowance (COLA)</vt:lpstr>
      <vt:lpstr>PowerPoint Presentation</vt:lpstr>
      <vt:lpstr>Tax Reimbursement Approaches</vt:lpstr>
      <vt:lpstr>Laissez Faire</vt:lpstr>
      <vt:lpstr>Ad Hoc</vt:lpstr>
      <vt:lpstr>Tax Protection</vt:lpstr>
      <vt:lpstr>Tax Equalization (TEQ)</vt:lpstr>
      <vt:lpstr>Other Tax approach</vt:lpstr>
      <vt:lpstr>Tax Localization</vt:lpstr>
      <vt:lpstr>PowerPoint Presentation</vt:lpstr>
      <vt:lpstr>Totalization Agreement and Tax Treaty</vt:lpstr>
      <vt:lpstr>Totalization Agreements</vt:lpstr>
      <vt:lpstr>Totalization Agreements</vt:lpstr>
      <vt:lpstr>Tax Treaty</vt:lpstr>
      <vt:lpstr>Global Employment Company (GEC)</vt:lpstr>
      <vt:lpstr>PowerPoint Presentation</vt:lpstr>
      <vt:lpstr>Defined Benefit Retirement Plans</vt:lpstr>
      <vt:lpstr>Types of Benefit Retirement Plan</vt:lpstr>
      <vt:lpstr>Defined Contribution Plans</vt:lpstr>
      <vt:lpstr>Types of Contribution Plan</vt:lpstr>
      <vt:lpstr>Difference in Plans</vt:lpstr>
      <vt:lpstr>Types of Contribution Plan</vt:lpstr>
      <vt:lpstr>Types of Contribution Plan</vt:lpstr>
      <vt:lpstr>Retirement Plans</vt:lpstr>
      <vt:lpstr>International Retirement Plans (IRPs)</vt:lpstr>
      <vt:lpstr>Global Equity Program</vt:lpstr>
      <vt:lpstr>Equity Compensation</vt:lpstr>
      <vt:lpstr>The Basics of Equity Compensation</vt:lpstr>
      <vt:lpstr>Stock Option</vt:lpstr>
      <vt:lpstr>Restricted stock</vt:lpstr>
      <vt:lpstr>PowerPoint Presentation</vt:lpstr>
      <vt:lpstr>HR Roles</vt:lpstr>
      <vt:lpstr>HR as Advisory role</vt:lpstr>
      <vt:lpstr>Service</vt:lpstr>
      <vt:lpstr>Control</vt:lpstr>
      <vt:lpstr>Modern HR roles</vt:lpstr>
      <vt:lpstr>Performance Support</vt:lpstr>
      <vt:lpstr>Performance Management</vt:lpstr>
      <vt:lpstr>Ethics officer /Ombudsman</vt:lpstr>
      <vt:lpstr>Ombudsman</vt:lpstr>
      <vt:lpstr>Compliance Officer</vt:lpstr>
      <vt:lpstr>Communications</vt:lpstr>
      <vt:lpstr>Goal of HR</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59</cp:revision>
  <cp:lastPrinted>1601-01-01T00:00:00Z</cp:lastPrinted>
  <dcterms:created xsi:type="dcterms:W3CDTF">2020-07-09T15:12:46Z</dcterms:created>
  <dcterms:modified xsi:type="dcterms:W3CDTF">2022-03-12T12:06:25Z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