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0"/>
  </p:notesMasterIdLst>
  <p:handoutMasterIdLst>
    <p:handoutMasterId r:id="rId21"/>
  </p:handoutMasterIdLst>
  <p:sldIdLst>
    <p:sldId id="256" r:id="rId2"/>
    <p:sldId id="297" r:id="rId3"/>
    <p:sldId id="298"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99" r:id="rId19"/>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E578-F677-4B84-A93D-2E4E85D2B3FA}"/>
              </a:ext>
            </a:extLst>
          </p:cNvPr>
          <p:cNvSpPr>
            <a:spLocks noGrp="1"/>
          </p:cNvSpPr>
          <p:nvPr>
            <p:ph type="title"/>
          </p:nvPr>
        </p:nvSpPr>
        <p:spPr/>
        <p:txBody>
          <a:bodyPr/>
          <a:lstStyle/>
          <a:p>
            <a:r>
              <a:rPr lang="en-MY" dirty="0"/>
              <a:t>Compensation Philosophy</a:t>
            </a:r>
          </a:p>
        </p:txBody>
      </p:sp>
      <p:sp>
        <p:nvSpPr>
          <p:cNvPr id="3" name="Content Placeholder 2">
            <a:extLst>
              <a:ext uri="{FF2B5EF4-FFF2-40B4-BE49-F238E27FC236}">
                <a16:creationId xmlns:a16="http://schemas.microsoft.com/office/drawing/2014/main" id="{1A6EF830-6F71-4257-A8AC-6CEC6A3ADC50}"/>
              </a:ext>
            </a:extLst>
          </p:cNvPr>
          <p:cNvSpPr>
            <a:spLocks noGrp="1"/>
          </p:cNvSpPr>
          <p:nvPr>
            <p:ph idx="1"/>
          </p:nvPr>
        </p:nvSpPr>
        <p:spPr>
          <a:xfrm>
            <a:off x="611560" y="1600200"/>
            <a:ext cx="8424936" cy="4530725"/>
          </a:xfrm>
        </p:spPr>
        <p:txBody>
          <a:bodyPr/>
          <a:lstStyle/>
          <a:p>
            <a:pPr marL="0" indent="0">
              <a:buNone/>
            </a:pPr>
            <a:r>
              <a:rPr lang="en-MY" sz="2600" dirty="0"/>
              <a:t>Each employer needs a policy which outlines their desired market position. </a:t>
            </a:r>
          </a:p>
          <a:p>
            <a:pPr marL="0" indent="0">
              <a:buNone/>
            </a:pPr>
            <a:endParaRPr lang="en-MY" sz="2600" dirty="0"/>
          </a:p>
          <a:p>
            <a:r>
              <a:rPr lang="en-MY" sz="2600" dirty="0"/>
              <a:t>What percentile of the market is your target?</a:t>
            </a:r>
          </a:p>
          <a:p>
            <a:r>
              <a:rPr lang="en-MY" sz="2600" dirty="0"/>
              <a:t>Which comparators are appropriate? </a:t>
            </a:r>
          </a:p>
          <a:p>
            <a:r>
              <a:rPr lang="en-MY" sz="2600" dirty="0"/>
              <a:t>Is the target the same for all grades?</a:t>
            </a:r>
          </a:p>
          <a:p>
            <a:pPr marL="0" indent="0">
              <a:buNone/>
            </a:pPr>
            <a:endParaRPr lang="en-MY" sz="2600" dirty="0"/>
          </a:p>
          <a:p>
            <a:pPr marL="0" indent="0">
              <a:buNone/>
            </a:pPr>
            <a:r>
              <a:rPr lang="en-MY" sz="2600" dirty="0"/>
              <a:t> A well-articulated compensation policy provides valuable guidance for the development of a pay structure. In large organizations, there is often a corporate policy which forms the basis for local policies.</a:t>
            </a:r>
          </a:p>
        </p:txBody>
      </p:sp>
    </p:spTree>
    <p:extLst>
      <p:ext uri="{BB962C8B-B14F-4D97-AF65-F5344CB8AC3E}">
        <p14:creationId xmlns:p14="http://schemas.microsoft.com/office/powerpoint/2010/main" val="299867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D6A24-35A1-4D96-B84F-32920ADDE3BB}"/>
              </a:ext>
            </a:extLst>
          </p:cNvPr>
          <p:cNvSpPr>
            <a:spLocks noGrp="1"/>
          </p:cNvSpPr>
          <p:nvPr>
            <p:ph type="title"/>
          </p:nvPr>
        </p:nvSpPr>
        <p:spPr/>
        <p:txBody>
          <a:bodyPr/>
          <a:lstStyle/>
          <a:p>
            <a:r>
              <a:rPr lang="en-MY" dirty="0"/>
              <a:t>Steps to develop a salary structure</a:t>
            </a:r>
          </a:p>
        </p:txBody>
      </p:sp>
      <p:sp>
        <p:nvSpPr>
          <p:cNvPr id="3" name="Content Placeholder 2">
            <a:extLst>
              <a:ext uri="{FF2B5EF4-FFF2-40B4-BE49-F238E27FC236}">
                <a16:creationId xmlns:a16="http://schemas.microsoft.com/office/drawing/2014/main" id="{140E90F3-D1BB-4CF9-B421-8FF7BBA541F2}"/>
              </a:ext>
            </a:extLst>
          </p:cNvPr>
          <p:cNvSpPr>
            <a:spLocks noGrp="1"/>
          </p:cNvSpPr>
          <p:nvPr>
            <p:ph idx="1"/>
          </p:nvPr>
        </p:nvSpPr>
        <p:spPr/>
        <p:txBody>
          <a:bodyPr/>
          <a:lstStyle/>
          <a:p>
            <a:r>
              <a:rPr lang="en-MY" dirty="0"/>
              <a:t>Establish your compensation philosophy</a:t>
            </a:r>
          </a:p>
          <a:p>
            <a:r>
              <a:rPr lang="en-MY" dirty="0"/>
              <a:t>Gather market data</a:t>
            </a:r>
          </a:p>
          <a:p>
            <a:r>
              <a:rPr lang="en-MY" dirty="0"/>
              <a:t>Identify benchmark jobs</a:t>
            </a:r>
          </a:p>
          <a:p>
            <a:r>
              <a:rPr lang="en-MY" dirty="0"/>
              <a:t>Measure your market position</a:t>
            </a:r>
          </a:p>
          <a:p>
            <a:r>
              <a:rPr lang="en-MY" dirty="0"/>
              <a:t>Calculate the </a:t>
            </a:r>
            <a:r>
              <a:rPr lang="en-MY" dirty="0" err="1"/>
              <a:t>compa</a:t>
            </a:r>
            <a:r>
              <a:rPr lang="en-MY" dirty="0"/>
              <a:t>-ratio</a:t>
            </a:r>
          </a:p>
          <a:p>
            <a:r>
              <a:rPr lang="en-MY" dirty="0"/>
              <a:t>Check your budget</a:t>
            </a:r>
          </a:p>
          <a:p>
            <a:r>
              <a:rPr lang="en-MY" dirty="0"/>
              <a:t>Start allocating</a:t>
            </a:r>
          </a:p>
          <a:p>
            <a:r>
              <a:rPr lang="en-MY" dirty="0"/>
              <a:t>Final adjustments</a:t>
            </a:r>
          </a:p>
          <a:p>
            <a:r>
              <a:rPr lang="en-MY" dirty="0"/>
              <a:t>Management approval</a:t>
            </a:r>
          </a:p>
          <a:p>
            <a:r>
              <a:rPr lang="en-MY" dirty="0"/>
              <a:t>Communicate</a:t>
            </a:r>
          </a:p>
          <a:p>
            <a:endParaRPr lang="en-MY" dirty="0"/>
          </a:p>
          <a:p>
            <a:endParaRPr lang="en-MY" dirty="0"/>
          </a:p>
        </p:txBody>
      </p:sp>
    </p:spTree>
    <p:extLst>
      <p:ext uri="{BB962C8B-B14F-4D97-AF65-F5344CB8AC3E}">
        <p14:creationId xmlns:p14="http://schemas.microsoft.com/office/powerpoint/2010/main" val="420496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Compensation Planning</a:t>
            </a:r>
          </a:p>
        </p:txBody>
      </p:sp>
      <p:pic>
        <p:nvPicPr>
          <p:cNvPr id="5" name="Picture 4">
            <a:extLst>
              <a:ext uri="{FF2B5EF4-FFF2-40B4-BE49-F238E27FC236}">
                <a16:creationId xmlns:a16="http://schemas.microsoft.com/office/drawing/2014/main" id="{FFE1B018-C2ED-469D-8F41-1F4476968BE5}"/>
              </a:ext>
            </a:extLst>
          </p:cNvPr>
          <p:cNvPicPr>
            <a:picLocks noChangeAspect="1"/>
          </p:cNvPicPr>
          <p:nvPr/>
        </p:nvPicPr>
        <p:blipFill>
          <a:blip r:embed="rId2"/>
          <a:stretch>
            <a:fillRect/>
          </a:stretch>
        </p:blipFill>
        <p:spPr>
          <a:xfrm>
            <a:off x="1187624" y="2420888"/>
            <a:ext cx="6438900" cy="3638550"/>
          </a:xfrm>
          <a:prstGeom prst="rect">
            <a:avLst/>
          </a:prstGeom>
        </p:spPr>
      </p:pic>
    </p:spTree>
    <p:extLst>
      <p:ext uri="{BB962C8B-B14F-4D97-AF65-F5344CB8AC3E}">
        <p14:creationId xmlns:p14="http://schemas.microsoft.com/office/powerpoint/2010/main" val="4264113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Phase One: Philosophy</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Understanding strategic global/regional/local goals and needs.</a:t>
            </a:r>
          </a:p>
          <a:p>
            <a:r>
              <a:rPr lang="en-MY" dirty="0"/>
              <a:t>Addressing global compensation and benefits plans.</a:t>
            </a:r>
          </a:p>
          <a:p>
            <a:r>
              <a:rPr lang="en-MY" dirty="0"/>
              <a:t>Considering program alternatives</a:t>
            </a:r>
          </a:p>
          <a:p>
            <a:r>
              <a:rPr lang="en-MY" dirty="0"/>
              <a:t>Determining how to implement programs that are culturally acceptable yet competitive blending global strategies with local practices</a:t>
            </a:r>
          </a:p>
        </p:txBody>
      </p:sp>
    </p:spTree>
    <p:extLst>
      <p:ext uri="{BB962C8B-B14F-4D97-AF65-F5344CB8AC3E}">
        <p14:creationId xmlns:p14="http://schemas.microsoft.com/office/powerpoint/2010/main" val="735548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Phase Two: Design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4448908"/>
          </a:xfrm>
        </p:spPr>
        <p:txBody>
          <a:bodyPr/>
          <a:lstStyle/>
          <a:p>
            <a:r>
              <a:rPr lang="en-MY" dirty="0"/>
              <a:t>Determining</a:t>
            </a:r>
          </a:p>
          <a:p>
            <a:pPr lvl="1"/>
            <a:r>
              <a:rPr lang="en-MY" dirty="0"/>
              <a:t>Employment and working conditions.</a:t>
            </a:r>
          </a:p>
          <a:p>
            <a:pPr lvl="1"/>
            <a:r>
              <a:rPr lang="en-MY" dirty="0" err="1"/>
              <a:t>Labor</a:t>
            </a:r>
            <a:r>
              <a:rPr lang="en-MY" dirty="0"/>
              <a:t> laws and contracts of employment.</a:t>
            </a:r>
          </a:p>
          <a:p>
            <a:pPr lvl="1"/>
            <a:r>
              <a:rPr lang="en-MY" dirty="0"/>
              <a:t>Statutory and social security benefits.</a:t>
            </a:r>
          </a:p>
          <a:p>
            <a:pPr lvl="1"/>
            <a:r>
              <a:rPr lang="en-MY" dirty="0"/>
              <a:t>Competitive hiring practices.</a:t>
            </a:r>
          </a:p>
          <a:p>
            <a:pPr lvl="1"/>
            <a:r>
              <a:rPr lang="en-MY" dirty="0"/>
              <a:t>Existing talent pool and gaps.</a:t>
            </a:r>
          </a:p>
          <a:p>
            <a:pPr lvl="1"/>
            <a:r>
              <a:rPr lang="en-MY" dirty="0"/>
              <a:t>Mobility of local workforce</a:t>
            </a:r>
          </a:p>
        </p:txBody>
      </p:sp>
    </p:spTree>
    <p:extLst>
      <p:ext uri="{BB962C8B-B14F-4D97-AF65-F5344CB8AC3E}">
        <p14:creationId xmlns:p14="http://schemas.microsoft.com/office/powerpoint/2010/main" val="713687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Phase Three: implementation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7931224" cy="4530725"/>
          </a:xfrm>
        </p:spPr>
        <p:txBody>
          <a:bodyPr/>
          <a:lstStyle/>
          <a:p>
            <a:r>
              <a:rPr lang="en-MY" dirty="0"/>
              <a:t>Further establish operations in their locations based on information gathered in the design phase-recruiting, hiring, compensating, </a:t>
            </a:r>
            <a:r>
              <a:rPr lang="en-MY" dirty="0" err="1"/>
              <a:t>incenting</a:t>
            </a:r>
            <a:r>
              <a:rPr lang="en-MY" dirty="0"/>
              <a:t>, paying, and administering company local national employees.</a:t>
            </a:r>
          </a:p>
          <a:p>
            <a:r>
              <a:rPr lang="en-MY" dirty="0"/>
              <a:t>Survey selected company competitors as identified in each location. Then, based on survey data, form recommendations of best practices and complete a “total" compensation/benefits study of these positions in each country.</a:t>
            </a:r>
          </a:p>
        </p:txBody>
      </p:sp>
    </p:spTree>
    <p:extLst>
      <p:ext uri="{BB962C8B-B14F-4D97-AF65-F5344CB8AC3E}">
        <p14:creationId xmlns:p14="http://schemas.microsoft.com/office/powerpoint/2010/main" val="2804623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Compensation Approaches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val="1024490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Job Grading</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8136904" cy="4530725"/>
          </a:xfrm>
        </p:spPr>
        <p:txBody>
          <a:bodyPr/>
          <a:lstStyle/>
          <a:p>
            <a:pPr marL="0" indent="0">
              <a:buNone/>
            </a:pPr>
            <a:r>
              <a:rPr lang="en-MY"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val="270563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Job Grading</a:t>
            </a:r>
          </a:p>
        </p:txBody>
      </p:sp>
      <p:pic>
        <p:nvPicPr>
          <p:cNvPr id="5" name="Picture 4">
            <a:extLst>
              <a:ext uri="{FF2B5EF4-FFF2-40B4-BE49-F238E27FC236}">
                <a16:creationId xmlns:a16="http://schemas.microsoft.com/office/drawing/2014/main" id="{CD04A6C8-6467-449D-AB49-AF78B95A5836}"/>
              </a:ext>
            </a:extLst>
          </p:cNvPr>
          <p:cNvPicPr>
            <a:picLocks noChangeAspect="1"/>
          </p:cNvPicPr>
          <p:nvPr/>
        </p:nvPicPr>
        <p:blipFill>
          <a:blip r:embed="rId2"/>
          <a:stretch>
            <a:fillRect/>
          </a:stretch>
        </p:blipFill>
        <p:spPr>
          <a:xfrm>
            <a:off x="1204912" y="1844824"/>
            <a:ext cx="6734175" cy="4429125"/>
          </a:xfrm>
          <a:prstGeom prst="rect">
            <a:avLst/>
          </a:prstGeom>
        </p:spPr>
      </p:pic>
    </p:spTree>
    <p:extLst>
      <p:ext uri="{BB962C8B-B14F-4D97-AF65-F5344CB8AC3E}">
        <p14:creationId xmlns:p14="http://schemas.microsoft.com/office/powerpoint/2010/main" val="12526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Remuneration Surveys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val="192168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Adjust the pay level in response to changing rates paid by competitors.</a:t>
            </a:r>
          </a:p>
          <a:p>
            <a:r>
              <a:rPr lang="en-MY" dirty="0"/>
              <a:t>Set the mix of pay forms relative to that paid by competitors.</a:t>
            </a:r>
          </a:p>
          <a:p>
            <a:r>
              <a:rPr lang="en-MY" dirty="0"/>
              <a:t>Establish or price a pay structure.</a:t>
            </a:r>
          </a:p>
          <a:p>
            <a:r>
              <a:rPr lang="en-MY" dirty="0" err="1"/>
              <a:t>Analyze</a:t>
            </a:r>
            <a:r>
              <a:rPr lang="en-MY" dirty="0"/>
              <a:t> pay-related problems.</a:t>
            </a:r>
          </a:p>
          <a:p>
            <a:r>
              <a:rPr lang="en-MY" dirty="0"/>
              <a:t>Estimate the </a:t>
            </a:r>
            <a:r>
              <a:rPr lang="en-MY" dirty="0" err="1"/>
              <a:t>labor</a:t>
            </a:r>
            <a:r>
              <a:rPr lang="en-MY" dirty="0"/>
              <a:t> costs of product/service market competitors</a:t>
            </a:r>
          </a:p>
        </p:txBody>
      </p:sp>
    </p:spTree>
    <p:extLst>
      <p:ext uri="{BB962C8B-B14F-4D97-AF65-F5344CB8AC3E}">
        <p14:creationId xmlns:p14="http://schemas.microsoft.com/office/powerpoint/2010/main" val="2510132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003232" cy="4530725"/>
          </a:xfrm>
        </p:spPr>
        <p:txBody>
          <a:bodyPr/>
          <a:lstStyle/>
          <a:p>
            <a:r>
              <a:rPr lang="en-MY" sz="2400" dirty="0"/>
              <a:t>Policy Line : The pay level that a company sets its pay at compared to the market pay line, typically the midpoint of the pay structure is set to judge the going market rate. In building pay structure scientifically, the line is a statistically computed least-squares-regression line.</a:t>
            </a:r>
          </a:p>
          <a:p>
            <a:endParaRPr lang="en-MY" sz="2400" dirty="0"/>
          </a:p>
          <a:p>
            <a:r>
              <a:rPr lang="en-MY" sz="2400" dirty="0"/>
              <a:t>Pay grades are used to group jobs that have approximately the same relative internal or external worth; in other words, all jobs within a particular grade are paid the same rate or within the same pay range. Grades enhance an organization's ability to move people among jobs with no change in pay.</a:t>
            </a:r>
          </a:p>
        </p:txBody>
      </p:sp>
    </p:spTree>
    <p:extLst>
      <p:ext uri="{BB962C8B-B14F-4D97-AF65-F5344CB8AC3E}">
        <p14:creationId xmlns:p14="http://schemas.microsoft.com/office/powerpoint/2010/main" val="3871104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0078-477F-4BE4-8EDB-AEEA88AA52F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06BD79C-BB40-4D45-87CC-9B095A22D5C1}"/>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231850015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518</TotalTime>
  <Words>843</Words>
  <Application>Microsoft Office PowerPoint</Application>
  <PresentationFormat>On-screen Show (4:3)</PresentationFormat>
  <Paragraphs>68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Times New Roman</vt:lpstr>
      <vt:lpstr>Wingdings</vt:lpstr>
      <vt:lpstr>Office Theme</vt:lpstr>
      <vt:lpstr>TOTAL REWARDS - II</vt:lpstr>
      <vt:lpstr>Compensation Philosophy</vt:lpstr>
      <vt:lpstr>Steps to develop a salary structure</vt:lpstr>
      <vt:lpstr>Global Compensation Planning</vt:lpstr>
      <vt:lpstr>Phase One: Philosophy</vt:lpstr>
      <vt:lpstr>Phase Two: Design</vt:lpstr>
      <vt:lpstr>Phase Three: implementation</vt:lpstr>
      <vt:lpstr>Global Compensation Approaches</vt:lpstr>
      <vt:lpstr>Global Job Grading</vt:lpstr>
      <vt:lpstr>Global Job Grading</vt:lpstr>
      <vt:lpstr>Remuneration Surveys</vt:lpstr>
      <vt:lpstr>Purposes of Remuneration Surveys</vt:lpstr>
      <vt:lpstr>Global Pay Structure</vt:lpstr>
      <vt:lpstr>Global Pay Structure</vt:lpstr>
      <vt:lpstr>Global Pay Structure</vt:lpstr>
      <vt:lpstr>Global Pay Structure</vt:lpstr>
      <vt:lpstr>Global Pay Structure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21</cp:revision>
  <cp:lastPrinted>1601-01-01T00:00:00Z</cp:lastPrinted>
  <dcterms:created xsi:type="dcterms:W3CDTF">2020-07-09T15:12:46Z</dcterms:created>
  <dcterms:modified xsi:type="dcterms:W3CDTF">2021-01-24T10:24:56Z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