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48"/>
  </p:notesMasterIdLst>
  <p:handoutMasterIdLst>
    <p:handoutMasterId r:id="rId49"/>
  </p:handoutMasterIdLst>
  <p:sldIdLst>
    <p:sldId id="256" r:id="rId2"/>
    <p:sldId id="421" r:id="rId3"/>
    <p:sldId id="425" r:id="rId4"/>
    <p:sldId id="413" r:id="rId5"/>
    <p:sldId id="414" r:id="rId6"/>
    <p:sldId id="415" r:id="rId7"/>
    <p:sldId id="416" r:id="rId8"/>
    <p:sldId id="417" r:id="rId9"/>
    <p:sldId id="418" r:id="rId10"/>
    <p:sldId id="419" r:id="rId11"/>
    <p:sldId id="431" r:id="rId12"/>
    <p:sldId id="430" r:id="rId13"/>
    <p:sldId id="420" r:id="rId14"/>
    <p:sldId id="429" r:id="rId15"/>
    <p:sldId id="432" r:id="rId16"/>
    <p:sldId id="428" r:id="rId17"/>
    <p:sldId id="433" r:id="rId18"/>
    <p:sldId id="264" r:id="rId19"/>
    <p:sldId id="265" r:id="rId20"/>
    <p:sldId id="434" r:id="rId21"/>
    <p:sldId id="435" r:id="rId22"/>
    <p:sldId id="266" r:id="rId23"/>
    <p:sldId id="267" r:id="rId24"/>
    <p:sldId id="426" r:id="rId25"/>
    <p:sldId id="427" r:id="rId26"/>
    <p:sldId id="387" r:id="rId27"/>
    <p:sldId id="388" r:id="rId28"/>
    <p:sldId id="389" r:id="rId29"/>
    <p:sldId id="390" r:id="rId30"/>
    <p:sldId id="391" r:id="rId31"/>
    <p:sldId id="422" r:id="rId32"/>
    <p:sldId id="344" r:id="rId33"/>
    <p:sldId id="345" r:id="rId34"/>
    <p:sldId id="346" r:id="rId35"/>
    <p:sldId id="423" r:id="rId36"/>
    <p:sldId id="424" r:id="rId37"/>
    <p:sldId id="397" r:id="rId38"/>
    <p:sldId id="347" r:id="rId39"/>
    <p:sldId id="348" r:id="rId40"/>
    <p:sldId id="349" r:id="rId41"/>
    <p:sldId id="351" r:id="rId42"/>
    <p:sldId id="350" r:id="rId43"/>
    <p:sldId id="352" r:id="rId44"/>
    <p:sldId id="405" r:id="rId45"/>
    <p:sldId id="406" r:id="rId46"/>
    <p:sldId id="316" r:id="rId4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7F7F7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chemeClr val="tx1"/>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chemeClr val="bg1"/>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dgm:spPr>
        <a:solidFill>
          <a:srgbClr val="FFFFFF"/>
        </a:solidFill>
      </dgm:spPr>
      <dgm:t>
        <a:bodyPr/>
        <a:lstStyle/>
        <a:p>
          <a:r>
            <a:rPr lang="en-MY" dirty="0">
              <a:solidFill>
                <a:schemeClr val="tx1"/>
              </a:solidFill>
            </a:rPr>
            <a:t>Purchasing Power Parity </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a:xfrm>
          <a:off x="0" y="935420"/>
          <a:ext cx="7992888" cy="7253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dgm:presLayoutVars>
          <dgm:chMax val="0"/>
          <dgm:bulletEnabled val="1"/>
        </dgm:presLayoutVars>
      </dgm:prSet>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6B22866D-8D0C-4A76-B8A6-0BC1CA22F5F2}" type="presOf" srcId="{4C513672-85BD-4BAE-8E87-F0D276B14101}" destId="{FAD12CD3-9380-4204-BE22-1E9130D07FBF}" srcOrd="0" destOrd="0" presId="urn:microsoft.com/office/officeart/2005/8/layout/vList2"/>
    <dgm:cxn modelId="{EA77050C-F203-4822-BE75-8A31BD689EE2}" type="presOf" srcId="{703D4D02-5513-427D-B6E9-B2E187EE0C3A}" destId="{CC8763B3-4621-4666-B669-3C5BA2A30DBE}" srcOrd="0" destOrd="0" presId="urn:microsoft.com/office/officeart/2005/8/layout/vList2"/>
    <dgm:cxn modelId="{E2ABEC38-1AB1-4928-B69F-FFFD534DDB08}" type="presOf" srcId="{54AA76A3-6F56-4C06-A33D-8BF49A89C2A1}" destId="{B2F358A6-2EFE-4558-94D7-B86EC5050C91}" srcOrd="0" destOrd="0" presId="urn:microsoft.com/office/officeart/2005/8/layout/vList2"/>
    <dgm:cxn modelId="{8B17A142-4B8D-478B-B61D-18D89C257EEF}" type="presOf" srcId="{933CC472-8576-48F2-94A3-EFF8045BBD62}" destId="{7650BE21-D677-430A-AB3A-5F36F806E362}" srcOrd="0" destOrd="0" presId="urn:microsoft.com/office/officeart/2005/8/layout/vList2"/>
    <dgm:cxn modelId="{E21F036E-5B9C-4EB5-A264-61F47BBB9835}"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51C56D21-80FC-426A-9242-A5328CC70A7E}" srcId="{703D4D02-5513-427D-B6E9-B2E187EE0C3A}" destId="{6F996A8B-0DA8-4C7F-A559-FC37973A2FE9}" srcOrd="1" destOrd="0" parTransId="{2CBE4AB1-3A56-4F83-BB37-4E0A2F0BCD4B}" sibTransId="{E9035AF7-8F94-41FB-A73D-D61692A6D937}"/>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015E9D1E-0B80-4B1C-B1E4-5C7481E09D9B}" type="presOf" srcId="{6F996A8B-0DA8-4C7F-A559-FC37973A2FE9}" destId="{04765EF5-9D12-4272-82A1-954A0BCA8F51}" srcOrd="0" destOrd="0" presId="urn:microsoft.com/office/officeart/2005/8/layout/vList2"/>
    <dgm:cxn modelId="{98B534D9-FBB3-4D01-87A9-2584136AE22F}" type="presOf" srcId="{53CD9DB4-12A4-49A5-B63D-FD09D698C79A}" destId="{A4FB7172-B5DE-4F7E-9CC0-0CD72EB61434}"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17EFAB5F-5807-46FC-8E79-93CFCBC49DC0}" type="presOf" srcId="{DA4DF341-6F7D-4B89-8358-91D99FE4C900}" destId="{A4A6EE28-BF09-45AA-AD37-2734D801E311}" srcOrd="0" destOrd="0" presId="urn:microsoft.com/office/officeart/2005/8/layout/vList2"/>
    <dgm:cxn modelId="{CDEF928E-02B0-40E3-B67A-93C5CB34F13E}" type="presParOf" srcId="{CC8763B3-4621-4666-B669-3C5BA2A30DBE}" destId="{B2F358A6-2EFE-4558-94D7-B86EC5050C91}" srcOrd="0" destOrd="0" presId="urn:microsoft.com/office/officeart/2005/8/layout/vList2"/>
    <dgm:cxn modelId="{837BFA19-5397-4A2E-9E4E-24ADDA3C733A}" type="presParOf" srcId="{CC8763B3-4621-4666-B669-3C5BA2A30DBE}" destId="{D10E9AD5-6E9D-453C-BF76-07F1B701D45A}" srcOrd="1" destOrd="0" presId="urn:microsoft.com/office/officeart/2005/8/layout/vList2"/>
    <dgm:cxn modelId="{3BF5668B-13FE-4796-A4A2-11D2D7305BBC}" type="presParOf" srcId="{CC8763B3-4621-4666-B669-3C5BA2A30DBE}" destId="{04765EF5-9D12-4272-82A1-954A0BCA8F51}" srcOrd="2" destOrd="0" presId="urn:microsoft.com/office/officeart/2005/8/layout/vList2"/>
    <dgm:cxn modelId="{ABA68544-6459-4E28-A04A-BB1F114C7226}" type="presParOf" srcId="{CC8763B3-4621-4666-B669-3C5BA2A30DBE}" destId="{F469EEAB-D6C4-4819-87AB-16A7C500F8FD}" srcOrd="3" destOrd="0" presId="urn:microsoft.com/office/officeart/2005/8/layout/vList2"/>
    <dgm:cxn modelId="{50505B37-AF63-47AF-AA6B-3BE8B3EFA95D}" type="presParOf" srcId="{CC8763B3-4621-4666-B669-3C5BA2A30DBE}" destId="{7650BE21-D677-430A-AB3A-5F36F806E362}" srcOrd="4" destOrd="0" presId="urn:microsoft.com/office/officeart/2005/8/layout/vList2"/>
    <dgm:cxn modelId="{61E0D398-3325-4DD2-A81B-18CEB8A4E8B9}" type="presParOf" srcId="{CC8763B3-4621-4666-B669-3C5BA2A30DBE}" destId="{3EAD756F-32C7-4D43-8660-8A55878BFF87}" srcOrd="5" destOrd="0" presId="urn:microsoft.com/office/officeart/2005/8/layout/vList2"/>
    <dgm:cxn modelId="{38FFE2D1-C63E-4A08-B5B9-81AD37CE8324}" type="presParOf" srcId="{CC8763B3-4621-4666-B669-3C5BA2A30DBE}" destId="{A4A6EE28-BF09-45AA-AD37-2734D801E311}" srcOrd="6" destOrd="0" presId="urn:microsoft.com/office/officeart/2005/8/layout/vList2"/>
    <dgm:cxn modelId="{C3AC7515-0FB9-4EB7-A7F2-A51C601A2819}" type="presParOf" srcId="{CC8763B3-4621-4666-B669-3C5BA2A30DBE}" destId="{25D89E96-C06F-4A01-A04F-558CA060C5C5}" srcOrd="7" destOrd="0" presId="urn:microsoft.com/office/officeart/2005/8/layout/vList2"/>
    <dgm:cxn modelId="{0B0AED4B-DEA5-4396-B145-6B91BDA1821C}" type="presParOf" srcId="{CC8763B3-4621-4666-B669-3C5BA2A30DBE}" destId="{FAD12CD3-9380-4204-BE22-1E9130D07FBF}" srcOrd="8" destOrd="0" presId="urn:microsoft.com/office/officeart/2005/8/layout/vList2"/>
    <dgm:cxn modelId="{4C9D7110-C3C4-468A-927E-A9A131D1746E}" type="presParOf" srcId="{CC8763B3-4621-4666-B669-3C5BA2A30DBE}" destId="{AEF470F5-7663-4361-AAF6-9AD8B67BCDA8}" srcOrd="9" destOrd="0" presId="urn:microsoft.com/office/officeart/2005/8/layout/vList2"/>
    <dgm:cxn modelId="{665EA5E7-1A83-402D-A4C4-F31817726221}" type="presParOf" srcId="{CC8763B3-4621-4666-B669-3C5BA2A30DBE}" destId="{D4009E07-91F3-4DB4-AC12-84087D11945C}" srcOrd="10" destOrd="0" presId="urn:microsoft.com/office/officeart/2005/8/layout/vList2"/>
    <dgm:cxn modelId="{44077790-DFA8-4A84-9A71-783051B89AF8}" type="presParOf" srcId="{CC8763B3-4621-4666-B669-3C5BA2A30DBE}" destId="{25024D82-F9E8-4BC7-8BEA-78B33C3A1E76}" srcOrd="11" destOrd="0" presId="urn:microsoft.com/office/officeart/2005/8/layout/vList2"/>
    <dgm:cxn modelId="{E59FCCEF-CC4C-460A-8ECF-83FF085A50F8}" type="presParOf" srcId="{CC8763B3-4621-4666-B669-3C5BA2A30DBE}" destId="{A4FB7172-B5DE-4F7E-9CC0-0CD72EB61434}" srcOrd="12"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dgm:spPr>
        <a:solidFill>
          <a:schemeClr val="accent2"/>
        </a:solidFill>
      </dgm:spPr>
      <dgm:t>
        <a:bodyPr/>
        <a:lstStyle/>
        <a:p>
          <a:r>
            <a:rPr lang="en-MY" dirty="0">
              <a:solidFill>
                <a:schemeClr val="bg1"/>
              </a:solidFill>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dgm:spPr>
        <a:solidFill>
          <a:srgbClr val="FFFFFF"/>
        </a:solidFill>
      </dgm:spPr>
      <dgm:t>
        <a:bodyPr/>
        <a:lstStyle/>
        <a:p>
          <a:r>
            <a:rPr lang="en-MY">
              <a:solidFill>
                <a:schemeClr val="tx1"/>
              </a:solidFill>
            </a:rPr>
            <a:t>Purchasing Power Parity </a:t>
          </a:r>
          <a:endParaRPr lang="en-MY" dirty="0">
            <a:solidFill>
              <a:schemeClr val="tx1"/>
            </a:solidFill>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1762">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dgm:presLayoutVars>
          <dgm:chMax val="0"/>
          <dgm:bulletEnabled val="1"/>
        </dgm:presLayoutVars>
      </dgm:prSet>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dgm:presLayoutVars>
          <dgm:chMax val="0"/>
          <dgm:bulletEnabled val="1"/>
        </dgm:presLayoutVars>
      </dgm:prSet>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dgm:spPr>
        <a:solidFill>
          <a:srgbClr val="FFFFFF"/>
        </a:solidFill>
      </dgm:spPr>
      <dgm:t>
        <a:bodyPr/>
        <a:lstStyle/>
        <a:p>
          <a:r>
            <a:rPr lang="en-MY">
              <a:solidFill>
                <a:schemeClr val="tx1"/>
              </a:solidFill>
            </a:rPr>
            <a:t>Purchasing Power Parity </a:t>
          </a:r>
          <a:endParaRPr lang="en-MY" dirty="0">
            <a:solidFill>
              <a:schemeClr val="tx1"/>
            </a:solidFill>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a:xfrm>
          <a:off x="0" y="935420"/>
          <a:ext cx="7992888" cy="7253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dgm:t>
        <a:bodyPr/>
        <a:lstStyle/>
        <a:p>
          <a:endParaRPr lang="en-US"/>
        </a:p>
      </dgm:t>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dgm:presLayoutVars>
          <dgm:chMax val="0"/>
          <dgm:bulletEnabled val="1"/>
        </dgm:presLayoutVars>
      </dgm:prSet>
      <dgm:spPr/>
      <dgm:t>
        <a:bodyPr/>
        <a:lstStyle/>
        <a:p>
          <a:endParaRPr lang="en-US"/>
        </a:p>
      </dgm:t>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6"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21455991-5D9F-4B1D-9657-3E984FCEE3E6}" srcId="{703D4D02-5513-427D-B6E9-B2E187EE0C3A}" destId="{4C513672-85BD-4BAE-8E87-F0D276B14101}" srcOrd="4" destOrd="0" parTransId="{459B6EA3-A2F0-43CE-8746-CAD79830BD98}" sibTransId="{E5C6BA27-8C4C-4946-9C25-ED83BA4EBCE5}"/>
    <dgm:cxn modelId="{0776CD26-612F-4C16-A206-CBC85BE84954}" type="presOf" srcId="{DA4DF341-6F7D-4B89-8358-91D99FE4C900}" destId="{A4A6EE28-BF09-45AA-AD37-2734D801E311}"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FC24D18C-A953-4B87-8D64-6BB4C06B7DEE}" type="presOf" srcId="{4C513672-85BD-4BAE-8E87-F0D276B14101}" destId="{FAD12CD3-9380-4204-BE22-1E9130D07FBF}"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62E653FF-C2EE-4141-A09B-A50E932CB305}" srcId="{703D4D02-5513-427D-B6E9-B2E187EE0C3A}" destId="{DA4DF341-6F7D-4B89-8358-91D99FE4C900}" srcOrd="3" destOrd="0" parTransId="{6D87F9C7-C165-485F-B868-FC92D96A1C8D}" sibTransId="{B2CF4BD6-F162-401A-BF20-6050B8FFE171}"/>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22313"/>
          <a:ext cx="7992888" cy="7253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accent3"/>
              </a:solidFill>
            </a:rPr>
            <a:t>Components of International Compensation</a:t>
          </a:r>
        </a:p>
      </dsp:txBody>
      <dsp:txXfrm>
        <a:off x="35411" y="157724"/>
        <a:ext cx="7922066" cy="654577"/>
      </dsp:txXfrm>
    </dsp:sp>
    <dsp:sp modelId="{04765EF5-9D12-4272-82A1-954A0BCA8F51}">
      <dsp:nvSpPr>
        <dsp:cNvPr id="0" name=""/>
        <dsp:cNvSpPr/>
      </dsp:nvSpPr>
      <dsp:spPr>
        <a:xfrm>
          <a:off x="0" y="93542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Differential Pay</a:t>
          </a:r>
        </a:p>
      </dsp:txBody>
      <dsp:txXfrm>
        <a:off x="35411" y="970831"/>
        <a:ext cx="7922066" cy="654577"/>
      </dsp:txXfrm>
    </dsp:sp>
    <dsp:sp modelId="{7650BE21-D677-430A-AB3A-5F36F806E362}">
      <dsp:nvSpPr>
        <dsp:cNvPr id="0" name=""/>
        <dsp:cNvSpPr/>
      </dsp:nvSpPr>
      <dsp:spPr>
        <a:xfrm>
          <a:off x="0" y="175010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a:solidFill>
                <a:schemeClr val="tx1"/>
              </a:solidFill>
            </a:rPr>
            <a:t>Purchasing Power Parity </a:t>
          </a:r>
          <a:endParaRPr lang="en-MY" sz="3100" kern="1200" dirty="0">
            <a:solidFill>
              <a:schemeClr val="tx1"/>
            </a:solidFill>
          </a:endParaRPr>
        </a:p>
      </dsp:txBody>
      <dsp:txXfrm>
        <a:off x="35411" y="1785511"/>
        <a:ext cx="7922066" cy="654577"/>
      </dsp:txXfrm>
    </dsp:sp>
    <dsp:sp modelId="{A4A6EE28-BF09-45AA-AD37-2734D801E311}">
      <dsp:nvSpPr>
        <dsp:cNvPr id="0" name=""/>
        <dsp:cNvSpPr/>
      </dsp:nvSpPr>
      <dsp:spPr>
        <a:xfrm>
          <a:off x="0" y="256478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Approaches of Expat Compensation</a:t>
          </a:r>
        </a:p>
      </dsp:txBody>
      <dsp:txXfrm>
        <a:off x="35411" y="2600191"/>
        <a:ext cx="7922066" cy="654577"/>
      </dsp:txXfrm>
    </dsp:sp>
    <dsp:sp modelId="{FAD12CD3-9380-4204-BE22-1E9130D07FBF}">
      <dsp:nvSpPr>
        <dsp:cNvPr id="0" name=""/>
        <dsp:cNvSpPr/>
      </dsp:nvSpPr>
      <dsp:spPr>
        <a:xfrm>
          <a:off x="0" y="337946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Tax Reimbursement</a:t>
          </a:r>
        </a:p>
      </dsp:txBody>
      <dsp:txXfrm>
        <a:off x="35411" y="3414871"/>
        <a:ext cx="7922066" cy="654577"/>
      </dsp:txXfrm>
    </dsp:sp>
    <dsp:sp modelId="{D4009E07-91F3-4DB4-AC12-84087D11945C}">
      <dsp:nvSpPr>
        <dsp:cNvPr id="0" name=""/>
        <dsp:cNvSpPr/>
      </dsp:nvSpPr>
      <dsp:spPr>
        <a:xfrm>
          <a:off x="0" y="419414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Totalization Agreement and Tax Treaty</a:t>
          </a:r>
        </a:p>
      </dsp:txBody>
      <dsp:txXfrm>
        <a:off x="35411" y="4229551"/>
        <a:ext cx="7922066" cy="654577"/>
      </dsp:txXfrm>
    </dsp:sp>
    <dsp:sp modelId="{A4FB7172-B5DE-4F7E-9CC0-0CD72EB61434}">
      <dsp:nvSpPr>
        <dsp:cNvPr id="0" name=""/>
        <dsp:cNvSpPr/>
      </dsp:nvSpPr>
      <dsp:spPr>
        <a:xfrm>
          <a:off x="0" y="5008819"/>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International Retirement Plans</a:t>
          </a:r>
        </a:p>
      </dsp:txBody>
      <dsp:txXfrm>
        <a:off x="35411" y="5044230"/>
        <a:ext cx="7922066" cy="6545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6092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Differential Pay</a:t>
          </a:r>
        </a:p>
      </dsp:txBody>
      <dsp:txXfrm>
        <a:off x="36753" y="897675"/>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chemeClr val="tx1"/>
              </a:solidFill>
            </a:rPr>
            <a:t>Purchasing Power Parity </a:t>
          </a:r>
          <a:endParaRPr lang="en-MY" sz="3200" kern="1200" dirty="0">
            <a:solidFill>
              <a:schemeClr val="tx1"/>
            </a:solidFill>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Approaches of Expat Compensation</a:t>
          </a:r>
        </a:p>
      </dsp:txBody>
      <dsp:txXfrm>
        <a:off x="36753" y="2587785"/>
        <a:ext cx="7919382" cy="679388"/>
      </dsp:txXfrm>
    </dsp:sp>
    <dsp:sp modelId="{FAD12CD3-9380-4204-BE22-1E9130D07FBF}">
      <dsp:nvSpPr>
        <dsp:cNvPr id="0" name=""/>
        <dsp:cNvSpPr/>
      </dsp:nvSpPr>
      <dsp:spPr>
        <a:xfrm>
          <a:off x="0" y="339608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32840"/>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2259705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26</a:t>
            </a:fld>
            <a:endParaRPr lang="en-MY" altLang="en-US"/>
          </a:p>
        </p:txBody>
      </p:sp>
    </p:spTree>
    <p:extLst>
      <p:ext uri="{BB962C8B-B14F-4D97-AF65-F5344CB8AC3E}">
        <p14:creationId xmlns:p14="http://schemas.microsoft.com/office/powerpoint/2010/main" xmlns="" val="973808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37</a:t>
            </a:fld>
            <a:endParaRPr lang="en-MY" altLang="en-US"/>
          </a:p>
        </p:txBody>
      </p:sp>
    </p:spTree>
    <p:extLst>
      <p:ext uri="{BB962C8B-B14F-4D97-AF65-F5344CB8AC3E}">
        <p14:creationId xmlns:p14="http://schemas.microsoft.com/office/powerpoint/2010/main" xmlns="" val="2259705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a:defRPr sz="2000"/>
            </a:lvl2pPr>
            <a:lvl3pPr>
              <a:defRPr sz="18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90600" y="1066800"/>
            <a:ext cx="7203233" cy="3383280"/>
          </a:xfrm>
        </p:spPr>
        <p:txBody>
          <a:bodyPr/>
          <a:lstStyle/>
          <a:p>
            <a:r>
              <a:rPr lang="en-MY" dirty="0"/>
              <a:t>TOTAL REWARDS - </a:t>
            </a:r>
            <a:r>
              <a:rPr lang="en-MY" dirty="0" smtClean="0"/>
              <a:t>II</a:t>
            </a:r>
            <a:endParaRPr lang="en-MY"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09600" y="533400"/>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300402786"/>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a:xfrm>
            <a:off x="914400" y="228600"/>
            <a:ext cx="7200900" cy="655639"/>
          </a:xfrm>
        </p:spPr>
        <p:txBody>
          <a:bodyPr/>
          <a:lstStyle/>
          <a:p>
            <a:r>
              <a:rPr lang="en-MY" dirty="0"/>
              <a:t>Global Compensation Approaches</a:t>
            </a:r>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a:xfrm>
            <a:off x="611560" y="1600200"/>
            <a:ext cx="8075240" cy="4530725"/>
          </a:xfrm>
        </p:spPr>
        <p:txBody>
          <a:bodyPr/>
          <a:lstStyle/>
          <a:p>
            <a:r>
              <a:rPr lang="en-MY" sz="2400" b="1" dirty="0"/>
              <a:t>Headquarters (HQ) scale </a:t>
            </a:r>
            <a:r>
              <a:rPr lang="en-MY" sz="2400" dirty="0"/>
              <a:t>: Worldwide salary levels are established at HQ with differentials for each affiliate subsidiary according to the local cost of living. This option is usually reserved for managers and executives.</a:t>
            </a:r>
          </a:p>
          <a:p>
            <a:r>
              <a:rPr lang="en-MY" sz="2400" b="1" dirty="0"/>
              <a:t>Salary scale based on location  </a:t>
            </a:r>
            <a:r>
              <a:rPr lang="en-MY" sz="2400" dirty="0"/>
              <a:t>: Wages or salary levels are based on location-the local scale and norms. This option is primarily for the broader base of employees and usually excludes executives and globally mobile employees.</a:t>
            </a:r>
          </a:p>
        </p:txBody>
      </p:sp>
    </p:spTree>
    <p:extLst>
      <p:ext uri="{BB962C8B-B14F-4D97-AF65-F5344CB8AC3E}">
        <p14:creationId xmlns:p14="http://schemas.microsoft.com/office/powerpoint/2010/main" xmlns="" val="1024490761"/>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457200"/>
            <a:ext cx="7200900" cy="579439"/>
          </a:xfrm>
        </p:spPr>
        <p:txBody>
          <a:bodyPr/>
          <a:lstStyle/>
          <a:p>
            <a:r>
              <a:rPr lang="en-MY" dirty="0"/>
              <a:t>Compensation Approaches</a:t>
            </a:r>
          </a:p>
        </p:txBody>
      </p:sp>
      <p:sp>
        <p:nvSpPr>
          <p:cNvPr id="4" name="TextBox 3">
            <a:extLst>
              <a:ext uri="{FF2B5EF4-FFF2-40B4-BE49-F238E27FC236}">
                <a16:creationId xmlns:a16="http://schemas.microsoft.com/office/drawing/2014/main" xmlns="" id="{4F375D63-0027-47C6-90CE-E4026B1FCD3A}"/>
              </a:ext>
            </a:extLst>
          </p:cNvPr>
          <p:cNvSpPr txBox="1"/>
          <p:nvPr/>
        </p:nvSpPr>
        <p:spPr>
          <a:xfrm>
            <a:off x="609600" y="1219200"/>
            <a:ext cx="8077200" cy="5355312"/>
          </a:xfrm>
          <a:prstGeom prst="rect">
            <a:avLst/>
          </a:prstGeom>
          <a:noFill/>
        </p:spPr>
        <p:txBody>
          <a:bodyPr wrap="square" rtlCol="0">
            <a:spAutoFit/>
          </a:bodyPr>
          <a:lstStyle/>
          <a:p>
            <a:r>
              <a:rPr lang="en-MY" sz="2400" b="1" dirty="0"/>
              <a:t>Entitlement-oriented approach</a:t>
            </a:r>
            <a:r>
              <a:rPr lang="en-MY" sz="2400" dirty="0"/>
              <a:t>. Some organizations promote a caring, protective feeling and want employees to feel as if they are a part of the family. These organizations feel that employees are entitled to benefits such as health care, employee assistance or disability insurance as a condition of employment.</a:t>
            </a:r>
          </a:p>
          <a:p>
            <a:endParaRPr lang="en-MY" sz="2400" dirty="0"/>
          </a:p>
          <a:p>
            <a:endParaRPr lang="en-MY" sz="2400" dirty="0"/>
          </a:p>
          <a:p>
            <a:r>
              <a:rPr lang="en-MY" sz="2400" b="1" dirty="0"/>
              <a:t>Performance-oriented approach</a:t>
            </a:r>
            <a:r>
              <a:rPr lang="en-MY" sz="2400" dirty="0"/>
              <a:t>. The compensation programs of other organizations are more performance-driven, putting more emphasis on the performance and contributions of individual employees</a:t>
            </a:r>
          </a:p>
          <a:p>
            <a:endParaRPr lang="en-MY" dirty="0"/>
          </a:p>
          <a:p>
            <a:endParaRPr lang="en-MY" dirty="0"/>
          </a:p>
          <a:p>
            <a:endParaRPr lang="en-MY" dirty="0"/>
          </a:p>
        </p:txBody>
      </p:sp>
    </p:spTree>
    <p:extLst>
      <p:ext uri="{BB962C8B-B14F-4D97-AF65-F5344CB8AC3E}">
        <p14:creationId xmlns:p14="http://schemas.microsoft.com/office/powerpoint/2010/main" xmlns="" val="24741492"/>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381000"/>
            <a:ext cx="7200900" cy="655639"/>
          </a:xfrm>
        </p:spPr>
        <p:txBody>
          <a:bodyPr/>
          <a:lstStyle/>
          <a:p>
            <a:r>
              <a:rPr lang="en-MY" dirty="0"/>
              <a:t>Goals of the Total Rewards System</a:t>
            </a:r>
          </a:p>
        </p:txBody>
      </p:sp>
      <p:sp>
        <p:nvSpPr>
          <p:cNvPr id="4" name="TextBox 3">
            <a:extLst>
              <a:ext uri="{FF2B5EF4-FFF2-40B4-BE49-F238E27FC236}">
                <a16:creationId xmlns:a16="http://schemas.microsoft.com/office/drawing/2014/main" xmlns="" id="{B8779723-DC83-4838-8DEC-91C0E124CAC3}"/>
              </a:ext>
            </a:extLst>
          </p:cNvPr>
          <p:cNvSpPr txBox="1"/>
          <p:nvPr/>
        </p:nvSpPr>
        <p:spPr>
          <a:xfrm>
            <a:off x="683568" y="1772816"/>
            <a:ext cx="8003232" cy="3354765"/>
          </a:xfrm>
          <a:prstGeom prst="rect">
            <a:avLst/>
          </a:prstGeom>
          <a:noFill/>
        </p:spPr>
        <p:txBody>
          <a:bodyPr wrap="square" rtlCol="0">
            <a:spAutoFit/>
          </a:bodyPr>
          <a:lstStyle/>
          <a:p>
            <a:pPr marL="285750" indent="-285750">
              <a:buFont typeface="Wingdings" panose="05000000000000000000" pitchFamily="2" charset="2"/>
              <a:buChar char="§"/>
            </a:pPr>
            <a:r>
              <a:rPr lang="en-MY" sz="2400" dirty="0">
                <a:latin typeface="+mn-lt"/>
              </a:rPr>
              <a:t>Attracts people who can help the organization meet its mission and vision</a:t>
            </a:r>
          </a:p>
          <a:p>
            <a:pPr marL="285750" indent="-285750">
              <a:buFont typeface="Wingdings" panose="05000000000000000000" pitchFamily="2" charset="2"/>
              <a:buChar char="§"/>
            </a:pPr>
            <a:endParaRPr lang="en-MY" sz="2400" dirty="0">
              <a:latin typeface="+mn-lt"/>
            </a:endParaRPr>
          </a:p>
          <a:p>
            <a:pPr marL="285750" indent="-285750">
              <a:buFont typeface="Wingdings" panose="05000000000000000000" pitchFamily="2" charset="2"/>
              <a:buChar char="§"/>
            </a:pPr>
            <a:r>
              <a:rPr lang="en-MY" sz="2400" dirty="0">
                <a:latin typeface="+mn-lt"/>
              </a:rPr>
              <a:t>Retains valuable employees</a:t>
            </a:r>
          </a:p>
          <a:p>
            <a:pPr marL="285750" indent="-285750">
              <a:buFont typeface="Wingdings" panose="05000000000000000000" pitchFamily="2" charset="2"/>
              <a:buChar char="§"/>
            </a:pPr>
            <a:endParaRPr lang="en-MY" sz="2400" dirty="0">
              <a:latin typeface="+mn-lt"/>
            </a:endParaRPr>
          </a:p>
          <a:p>
            <a:pPr marL="285750" indent="-285750">
              <a:buFont typeface="Wingdings" panose="05000000000000000000" pitchFamily="2" charset="2"/>
              <a:buChar char="§"/>
            </a:pPr>
            <a:r>
              <a:rPr lang="en-MY" sz="2400" dirty="0">
                <a:latin typeface="+mn-lt"/>
              </a:rPr>
              <a:t>Motivates and rewards desired performance</a:t>
            </a:r>
          </a:p>
          <a:p>
            <a:pPr marL="285750" indent="-285750">
              <a:buFont typeface="Wingdings" panose="05000000000000000000" pitchFamily="2" charset="2"/>
              <a:buChar char="§"/>
            </a:pPr>
            <a:endParaRPr lang="en-MY" sz="2400" dirty="0">
              <a:latin typeface="+mn-lt"/>
            </a:endParaRPr>
          </a:p>
          <a:p>
            <a:pPr marL="285750" indent="-285750">
              <a:buFont typeface="Wingdings" panose="05000000000000000000" pitchFamily="2" charset="2"/>
              <a:buChar char="§"/>
            </a:pPr>
            <a:r>
              <a:rPr lang="en-MY" sz="2400" dirty="0">
                <a:latin typeface="+mn-lt"/>
              </a:rPr>
              <a:t>Spends compensation money wisely</a:t>
            </a:r>
          </a:p>
          <a:p>
            <a:endParaRPr lang="en-MY" sz="2000" dirty="0">
              <a:latin typeface="+mn-lt"/>
            </a:endParaRPr>
          </a:p>
        </p:txBody>
      </p:sp>
    </p:spTree>
    <p:extLst>
      <p:ext uri="{BB962C8B-B14F-4D97-AF65-F5344CB8AC3E}">
        <p14:creationId xmlns:p14="http://schemas.microsoft.com/office/powerpoint/2010/main" xmlns="" val="2494153628"/>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838200" y="228600"/>
            <a:ext cx="7200900" cy="655639"/>
          </a:xfrm>
        </p:spPr>
        <p:txBody>
          <a:bodyPr/>
          <a:lstStyle/>
          <a:p>
            <a:r>
              <a:rPr lang="en-MY" dirty="0"/>
              <a:t>Equity</a:t>
            </a:r>
          </a:p>
        </p:txBody>
      </p:sp>
      <p:sp>
        <p:nvSpPr>
          <p:cNvPr id="4" name="TextBox 3">
            <a:extLst>
              <a:ext uri="{FF2B5EF4-FFF2-40B4-BE49-F238E27FC236}">
                <a16:creationId xmlns:a16="http://schemas.microsoft.com/office/drawing/2014/main" xmlns="" id="{16F27E55-FA90-4176-AD14-57C9F5830820}"/>
              </a:ext>
            </a:extLst>
          </p:cNvPr>
          <p:cNvSpPr txBox="1"/>
          <p:nvPr/>
        </p:nvSpPr>
        <p:spPr>
          <a:xfrm>
            <a:off x="457200" y="1600200"/>
            <a:ext cx="8282880" cy="4247317"/>
          </a:xfrm>
          <a:prstGeom prst="rect">
            <a:avLst/>
          </a:prstGeom>
          <a:noFill/>
        </p:spPr>
        <p:txBody>
          <a:bodyPr wrap="square" rtlCol="0">
            <a:spAutoFit/>
          </a:bodyPr>
          <a:lstStyle/>
          <a:p>
            <a:r>
              <a:rPr lang="en-MY" dirty="0"/>
              <a:t>Equity means fair pay treatment for employees. Equity helps to attract, motivate and retain competent employees, making it an important concern</a:t>
            </a:r>
          </a:p>
          <a:p>
            <a:endParaRPr lang="en-MY" dirty="0"/>
          </a:p>
          <a:p>
            <a:r>
              <a:rPr lang="en-MY" b="1" dirty="0"/>
              <a:t>Internal equity </a:t>
            </a:r>
            <a:r>
              <a:rPr lang="en-MY" dirty="0"/>
              <a:t>refers to the pay relationship among different jobs/skills/competencies within a single organization. To achieve internal consistency, the employee must believe that all jobs are paid what they are worth. For the pay rates to be internally consistent, an organization first must determine the overall importance or worth of each job.</a:t>
            </a:r>
          </a:p>
          <a:p>
            <a:endParaRPr lang="en-MY" dirty="0"/>
          </a:p>
          <a:p>
            <a:endParaRPr lang="en-MY" dirty="0"/>
          </a:p>
          <a:p>
            <a:r>
              <a:rPr lang="en-MY" b="1" dirty="0"/>
              <a:t>External Equity </a:t>
            </a:r>
            <a:r>
              <a:rPr lang="en-MY" dirty="0"/>
              <a:t>: A firm achieves external competitiveness when employees perceive that their pay is fair in relation to what their counterparts in other organizations earn. To become externally competitive, organizations must first learn what other employers are paying and then make a decision regarding just how competitive they want to be</a:t>
            </a:r>
          </a:p>
        </p:txBody>
      </p:sp>
    </p:spTree>
    <p:extLst>
      <p:ext uri="{BB962C8B-B14F-4D97-AF65-F5344CB8AC3E}">
        <p14:creationId xmlns:p14="http://schemas.microsoft.com/office/powerpoint/2010/main" xmlns="" val="546333512"/>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0"/>
            <a:ext cx="7200900" cy="1142385"/>
          </a:xfrm>
        </p:spPr>
        <p:txBody>
          <a:bodyPr/>
          <a:lstStyle/>
          <a:p>
            <a:r>
              <a:rPr lang="en-MY" dirty="0"/>
              <a:t>Pay Strategies</a:t>
            </a:r>
          </a:p>
        </p:txBody>
      </p:sp>
      <p:sp>
        <p:nvSpPr>
          <p:cNvPr id="4" name="TextBox 3">
            <a:extLst>
              <a:ext uri="{FF2B5EF4-FFF2-40B4-BE49-F238E27FC236}">
                <a16:creationId xmlns:a16="http://schemas.microsoft.com/office/drawing/2014/main" xmlns="" id="{FE3AABDE-242B-415D-AA3F-8588F1683660}"/>
              </a:ext>
            </a:extLst>
          </p:cNvPr>
          <p:cNvSpPr txBox="1"/>
          <p:nvPr/>
        </p:nvSpPr>
        <p:spPr>
          <a:xfrm>
            <a:off x="1066800" y="1371600"/>
            <a:ext cx="7056784" cy="923330"/>
          </a:xfrm>
          <a:prstGeom prst="rect">
            <a:avLst/>
          </a:prstGeom>
          <a:noFill/>
        </p:spPr>
        <p:txBody>
          <a:bodyPr wrap="square" rtlCol="0">
            <a:spAutoFit/>
          </a:bodyPr>
          <a:lstStyle/>
          <a:p>
            <a:r>
              <a:rPr lang="en-MY" dirty="0"/>
              <a:t>Organizations will compete for employees with other organizations in the same </a:t>
            </a:r>
            <a:r>
              <a:rPr lang="en-MY" dirty="0" err="1"/>
              <a:t>labor</a:t>
            </a:r>
            <a:r>
              <a:rPr lang="en-MY" dirty="0"/>
              <a:t> market. Three factors that define </a:t>
            </a:r>
            <a:r>
              <a:rPr lang="en-MY" dirty="0" err="1"/>
              <a:t>labor</a:t>
            </a:r>
            <a:r>
              <a:rPr lang="en-MY" dirty="0"/>
              <a:t> markets are  :</a:t>
            </a:r>
          </a:p>
        </p:txBody>
      </p:sp>
      <p:pic>
        <p:nvPicPr>
          <p:cNvPr id="7" name="Picture 6">
            <a:extLst>
              <a:ext uri="{FF2B5EF4-FFF2-40B4-BE49-F238E27FC236}">
                <a16:creationId xmlns:a16="http://schemas.microsoft.com/office/drawing/2014/main" xmlns="" id="{DFCF8CAC-EA55-44CF-9B3B-CB4FF3A59234}"/>
              </a:ext>
            </a:extLst>
          </p:cNvPr>
          <p:cNvPicPr>
            <a:picLocks noChangeAspect="1"/>
          </p:cNvPicPr>
          <p:nvPr/>
        </p:nvPicPr>
        <p:blipFill>
          <a:blip r:embed="rId2"/>
          <a:stretch>
            <a:fillRect/>
          </a:stretch>
        </p:blipFill>
        <p:spPr>
          <a:xfrm>
            <a:off x="914400" y="2819400"/>
            <a:ext cx="7181599" cy="3168352"/>
          </a:xfrm>
          <a:prstGeom prst="rect">
            <a:avLst/>
          </a:prstGeom>
        </p:spPr>
      </p:pic>
    </p:spTree>
    <p:extLst>
      <p:ext uri="{BB962C8B-B14F-4D97-AF65-F5344CB8AC3E}">
        <p14:creationId xmlns:p14="http://schemas.microsoft.com/office/powerpoint/2010/main" xmlns="" val="1462368491"/>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304800"/>
            <a:ext cx="7200900" cy="655639"/>
          </a:xfrm>
        </p:spPr>
        <p:txBody>
          <a:bodyPr/>
          <a:lstStyle/>
          <a:p>
            <a:r>
              <a:rPr lang="en-MY" dirty="0"/>
              <a:t>Pay Strategies</a:t>
            </a:r>
          </a:p>
        </p:txBody>
      </p:sp>
      <p:sp>
        <p:nvSpPr>
          <p:cNvPr id="4" name="TextBox 3">
            <a:extLst>
              <a:ext uri="{FF2B5EF4-FFF2-40B4-BE49-F238E27FC236}">
                <a16:creationId xmlns:a16="http://schemas.microsoft.com/office/drawing/2014/main" xmlns="" id="{6BBDA0D3-783C-495C-AB01-634EA3328CE9}"/>
              </a:ext>
            </a:extLst>
          </p:cNvPr>
          <p:cNvSpPr txBox="1"/>
          <p:nvPr/>
        </p:nvSpPr>
        <p:spPr>
          <a:xfrm>
            <a:off x="609600" y="1143000"/>
            <a:ext cx="7772400" cy="923330"/>
          </a:xfrm>
          <a:prstGeom prst="rect">
            <a:avLst/>
          </a:prstGeom>
          <a:noFill/>
        </p:spPr>
        <p:txBody>
          <a:bodyPr wrap="square" rtlCol="0">
            <a:spAutoFit/>
          </a:bodyPr>
          <a:lstStyle/>
          <a:p>
            <a:r>
              <a:rPr lang="en-MY" dirty="0"/>
              <a:t>Based on what is known about those markets and the competition, organizations usually decide on a pay strategy that matches, leads or lags the competition</a:t>
            </a:r>
          </a:p>
        </p:txBody>
      </p:sp>
      <p:pic>
        <p:nvPicPr>
          <p:cNvPr id="6" name="Picture 5">
            <a:extLst>
              <a:ext uri="{FF2B5EF4-FFF2-40B4-BE49-F238E27FC236}">
                <a16:creationId xmlns:a16="http://schemas.microsoft.com/office/drawing/2014/main" xmlns="" id="{37585604-6EFD-469C-9355-1C2D2680F349}"/>
              </a:ext>
            </a:extLst>
          </p:cNvPr>
          <p:cNvPicPr>
            <a:picLocks noChangeAspect="1"/>
          </p:cNvPicPr>
          <p:nvPr/>
        </p:nvPicPr>
        <p:blipFill>
          <a:blip r:embed="rId2"/>
          <a:stretch>
            <a:fillRect/>
          </a:stretch>
        </p:blipFill>
        <p:spPr>
          <a:xfrm>
            <a:off x="2667000" y="1981200"/>
            <a:ext cx="5325223" cy="4089846"/>
          </a:xfrm>
          <a:prstGeom prst="rect">
            <a:avLst/>
          </a:prstGeom>
          <a:ln w="12700">
            <a:solidFill>
              <a:schemeClr val="tx1"/>
            </a:solidFill>
          </a:ln>
        </p:spPr>
      </p:pic>
    </p:spTree>
    <p:extLst>
      <p:ext uri="{BB962C8B-B14F-4D97-AF65-F5344CB8AC3E}">
        <p14:creationId xmlns:p14="http://schemas.microsoft.com/office/powerpoint/2010/main" xmlns="" val="1887621342"/>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838200" y="228600"/>
            <a:ext cx="7200900" cy="655639"/>
          </a:xfrm>
        </p:spPr>
        <p:txBody>
          <a:bodyPr/>
          <a:lstStyle/>
          <a:p>
            <a:r>
              <a:rPr lang="en-MY" dirty="0"/>
              <a:t>Pay Strategies</a:t>
            </a:r>
          </a:p>
        </p:txBody>
      </p:sp>
      <p:sp>
        <p:nvSpPr>
          <p:cNvPr id="4" name="TextBox 3">
            <a:extLst>
              <a:ext uri="{FF2B5EF4-FFF2-40B4-BE49-F238E27FC236}">
                <a16:creationId xmlns:a16="http://schemas.microsoft.com/office/drawing/2014/main" xmlns="" id="{62759CD5-AD70-499C-B33C-E62B36303AE5}"/>
              </a:ext>
            </a:extLst>
          </p:cNvPr>
          <p:cNvSpPr txBox="1"/>
          <p:nvPr/>
        </p:nvSpPr>
        <p:spPr>
          <a:xfrm>
            <a:off x="762000" y="1219200"/>
            <a:ext cx="7330008" cy="4524315"/>
          </a:xfrm>
          <a:prstGeom prst="rect">
            <a:avLst/>
          </a:prstGeom>
          <a:noFill/>
        </p:spPr>
        <p:txBody>
          <a:bodyPr wrap="square" rtlCol="0">
            <a:spAutoFit/>
          </a:bodyPr>
          <a:lstStyle/>
          <a:p>
            <a:r>
              <a:rPr lang="en-MY" sz="2400" dirty="0"/>
              <a:t>The correct strategy depends on two things:</a:t>
            </a:r>
          </a:p>
          <a:p>
            <a:endParaRPr lang="en-MY" sz="2400" dirty="0"/>
          </a:p>
          <a:p>
            <a:pPr marL="285750" indent="-285750">
              <a:buFont typeface="Wingdings" panose="05000000000000000000" pitchFamily="2" charset="2"/>
              <a:buChar char="§"/>
            </a:pPr>
            <a:r>
              <a:rPr lang="en-MY" sz="2400" dirty="0"/>
              <a:t>How the employees add value to the organization‘s success</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The degree to which the organization can afford to pay for a particular strategy</a:t>
            </a:r>
          </a:p>
          <a:p>
            <a:endParaRPr lang="en-MY" sz="2400" dirty="0"/>
          </a:p>
          <a:p>
            <a:r>
              <a:rPr lang="en-MY" sz="2400" dirty="0"/>
              <a:t>An organization will probably use a combination of these strategies. For example, for critical jobs, the organization may decide to lead the competition; in other areas, it may use a match strategy</a:t>
            </a:r>
          </a:p>
        </p:txBody>
      </p:sp>
    </p:spTree>
    <p:extLst>
      <p:ext uri="{BB962C8B-B14F-4D97-AF65-F5344CB8AC3E}">
        <p14:creationId xmlns:p14="http://schemas.microsoft.com/office/powerpoint/2010/main" xmlns="" val="3412912860"/>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457200" y="228600"/>
            <a:ext cx="8229600" cy="645840"/>
          </a:xfrm>
        </p:spPr>
        <p:txBody>
          <a:bodyPr/>
          <a:lstStyle/>
          <a:p>
            <a:r>
              <a:rPr lang="en-MY" dirty="0"/>
              <a:t>Compensation and Benefits Strategy</a:t>
            </a:r>
          </a:p>
        </p:txBody>
      </p:sp>
      <p:sp>
        <p:nvSpPr>
          <p:cNvPr id="4" name="TextBox 3">
            <a:extLst>
              <a:ext uri="{FF2B5EF4-FFF2-40B4-BE49-F238E27FC236}">
                <a16:creationId xmlns:a16="http://schemas.microsoft.com/office/drawing/2014/main" xmlns="" id="{B7BB4A67-D325-43CA-9A2B-C6F04D79E71A}"/>
              </a:ext>
            </a:extLst>
          </p:cNvPr>
          <p:cNvSpPr txBox="1"/>
          <p:nvPr/>
        </p:nvSpPr>
        <p:spPr>
          <a:xfrm>
            <a:off x="609600" y="838200"/>
            <a:ext cx="7416824" cy="5816977"/>
          </a:xfrm>
          <a:prstGeom prst="rect">
            <a:avLst/>
          </a:prstGeom>
          <a:noFill/>
        </p:spPr>
        <p:txBody>
          <a:bodyPr wrap="square" rtlCol="0">
            <a:spAutoFit/>
          </a:bodyPr>
          <a:lstStyle/>
          <a:p>
            <a:r>
              <a:rPr lang="en-MY" sz="2400" dirty="0"/>
              <a:t>Business success depends heavily on developing a total rewards strategy that enables the organization to compete cost- effectively for talent.</a:t>
            </a:r>
          </a:p>
          <a:p>
            <a:endParaRPr lang="en-MY" sz="2400" dirty="0"/>
          </a:p>
          <a:p>
            <a:r>
              <a:rPr lang="en-MY" sz="2400" dirty="0"/>
              <a:t>Elements in a total rewards system that  vary from year to year:</a:t>
            </a:r>
          </a:p>
          <a:p>
            <a:endParaRPr lang="en-MY" sz="2400" dirty="0"/>
          </a:p>
          <a:p>
            <a:pPr marL="285750" indent="-285750">
              <a:buFont typeface="Wingdings" panose="05000000000000000000" pitchFamily="2" charset="2"/>
              <a:buChar char="§"/>
            </a:pPr>
            <a:r>
              <a:rPr lang="en-MY" sz="2400" dirty="0"/>
              <a:t>Employment costs and conditions</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Supply and demand for talent</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Laws that affect business and employment</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Employees‘ perceived value of rewards</a:t>
            </a:r>
          </a:p>
          <a:p>
            <a:endParaRPr lang="en-MY" dirty="0"/>
          </a:p>
          <a:p>
            <a:endParaRPr lang="en-MY" dirty="0"/>
          </a:p>
        </p:txBody>
      </p:sp>
    </p:spTree>
    <p:extLst>
      <p:ext uri="{BB962C8B-B14F-4D97-AF65-F5344CB8AC3E}">
        <p14:creationId xmlns:p14="http://schemas.microsoft.com/office/powerpoint/2010/main" xmlns="" val="1032493550"/>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655639"/>
          </a:xfrm>
        </p:spPr>
        <p:txBody>
          <a:bodyPr/>
          <a:lstStyle/>
          <a:p>
            <a:r>
              <a:rPr lang="en-US" dirty="0" smtClean="0"/>
              <a:t>Job Evaluation</a:t>
            </a:r>
            <a:endParaRPr lang="en-US" dirty="0"/>
          </a:p>
        </p:txBody>
      </p:sp>
      <p:sp>
        <p:nvSpPr>
          <p:cNvPr id="3" name="Content Placeholder 2"/>
          <p:cNvSpPr>
            <a:spLocks noGrp="1"/>
          </p:cNvSpPr>
          <p:nvPr>
            <p:ph idx="1"/>
          </p:nvPr>
        </p:nvSpPr>
        <p:spPr>
          <a:xfrm>
            <a:off x="533400" y="1295400"/>
            <a:ext cx="7924800" cy="4572000"/>
          </a:xfrm>
        </p:spPr>
        <p:txBody>
          <a:bodyPr>
            <a:normAutofit/>
          </a:bodyPr>
          <a:lstStyle/>
          <a:p>
            <a:pPr>
              <a:buNone/>
            </a:pPr>
            <a:r>
              <a:rPr lang="en-US" sz="2800" dirty="0" smtClean="0"/>
              <a:t>	Job </a:t>
            </a:r>
            <a:r>
              <a:rPr lang="en-US" sz="2800" dirty="0" smtClean="0"/>
              <a:t>evaluation is the process of analyzing  and assessing the various jobs  systematically to ascertain their relative  worth in an organization. Job is evaluated  on the basis of their content and is placed  in the order of their importance</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3"/>
          <p:cNvGrpSpPr/>
          <p:nvPr/>
        </p:nvGrpSpPr>
        <p:grpSpPr>
          <a:xfrm>
            <a:off x="3011360" y="579869"/>
            <a:ext cx="3270885" cy="559435"/>
            <a:chOff x="3011360" y="825944"/>
            <a:chExt cx="3270885" cy="559435"/>
          </a:xfrm>
        </p:grpSpPr>
        <p:sp>
          <p:nvSpPr>
            <p:cNvPr id="6" name="object 4"/>
            <p:cNvSpPr/>
            <p:nvPr/>
          </p:nvSpPr>
          <p:spPr>
            <a:xfrm>
              <a:off x="3024378" y="838962"/>
              <a:ext cx="3244850" cy="533400"/>
            </a:xfrm>
            <a:custGeom>
              <a:avLst/>
              <a:gdLst/>
              <a:ahLst/>
              <a:cxnLst/>
              <a:rect l="l" t="t" r="r" b="b"/>
              <a:pathLst>
                <a:path w="3244850" h="533400">
                  <a:moveTo>
                    <a:pt x="3155696" y="0"/>
                  </a:moveTo>
                  <a:lnTo>
                    <a:pt x="88900" y="0"/>
                  </a:lnTo>
                  <a:lnTo>
                    <a:pt x="54274" y="6979"/>
                  </a:lnTo>
                  <a:lnTo>
                    <a:pt x="26019" y="26019"/>
                  </a:lnTo>
                  <a:lnTo>
                    <a:pt x="6979" y="54274"/>
                  </a:lnTo>
                  <a:lnTo>
                    <a:pt x="0" y="88900"/>
                  </a:lnTo>
                  <a:lnTo>
                    <a:pt x="0" y="444500"/>
                  </a:lnTo>
                  <a:lnTo>
                    <a:pt x="6979" y="479125"/>
                  </a:lnTo>
                  <a:lnTo>
                    <a:pt x="26019" y="507380"/>
                  </a:lnTo>
                  <a:lnTo>
                    <a:pt x="54274" y="526420"/>
                  </a:lnTo>
                  <a:lnTo>
                    <a:pt x="88900" y="533400"/>
                  </a:lnTo>
                  <a:lnTo>
                    <a:pt x="3155696" y="533400"/>
                  </a:lnTo>
                  <a:lnTo>
                    <a:pt x="3190321" y="526420"/>
                  </a:lnTo>
                  <a:lnTo>
                    <a:pt x="3218576" y="507380"/>
                  </a:lnTo>
                  <a:lnTo>
                    <a:pt x="3237616" y="479125"/>
                  </a:lnTo>
                  <a:lnTo>
                    <a:pt x="3244596" y="444500"/>
                  </a:lnTo>
                  <a:lnTo>
                    <a:pt x="3244596" y="88900"/>
                  </a:lnTo>
                  <a:lnTo>
                    <a:pt x="3237616" y="54274"/>
                  </a:lnTo>
                  <a:lnTo>
                    <a:pt x="3218576" y="26019"/>
                  </a:lnTo>
                  <a:lnTo>
                    <a:pt x="3190321" y="6979"/>
                  </a:lnTo>
                  <a:lnTo>
                    <a:pt x="3155696" y="0"/>
                  </a:lnTo>
                  <a:close/>
                </a:path>
              </a:pathLst>
            </a:custGeom>
            <a:solidFill>
              <a:srgbClr val="4F81BC"/>
            </a:solidFill>
          </p:spPr>
          <p:txBody>
            <a:bodyPr wrap="square" lIns="0" tIns="0" rIns="0" bIns="0" rtlCol="0"/>
            <a:lstStyle/>
            <a:p>
              <a:endParaRPr/>
            </a:p>
          </p:txBody>
        </p:sp>
        <p:sp>
          <p:nvSpPr>
            <p:cNvPr id="7" name="object 5"/>
            <p:cNvSpPr/>
            <p:nvPr/>
          </p:nvSpPr>
          <p:spPr>
            <a:xfrm>
              <a:off x="3024378" y="838962"/>
              <a:ext cx="3244850" cy="533400"/>
            </a:xfrm>
            <a:custGeom>
              <a:avLst/>
              <a:gdLst/>
              <a:ahLst/>
              <a:cxnLst/>
              <a:rect l="l" t="t" r="r" b="b"/>
              <a:pathLst>
                <a:path w="3244850" h="533400">
                  <a:moveTo>
                    <a:pt x="0" y="88900"/>
                  </a:moveTo>
                  <a:lnTo>
                    <a:pt x="6979" y="54274"/>
                  </a:lnTo>
                  <a:lnTo>
                    <a:pt x="26019" y="26019"/>
                  </a:lnTo>
                  <a:lnTo>
                    <a:pt x="54274" y="6979"/>
                  </a:lnTo>
                  <a:lnTo>
                    <a:pt x="88900" y="0"/>
                  </a:lnTo>
                  <a:lnTo>
                    <a:pt x="3155696" y="0"/>
                  </a:lnTo>
                  <a:lnTo>
                    <a:pt x="3190321" y="6979"/>
                  </a:lnTo>
                  <a:lnTo>
                    <a:pt x="3218576" y="26019"/>
                  </a:lnTo>
                  <a:lnTo>
                    <a:pt x="3237616" y="54274"/>
                  </a:lnTo>
                  <a:lnTo>
                    <a:pt x="3244596" y="88900"/>
                  </a:lnTo>
                  <a:lnTo>
                    <a:pt x="3244596" y="444500"/>
                  </a:lnTo>
                  <a:lnTo>
                    <a:pt x="3237616" y="479125"/>
                  </a:lnTo>
                  <a:lnTo>
                    <a:pt x="3218576" y="507380"/>
                  </a:lnTo>
                  <a:lnTo>
                    <a:pt x="3190321" y="526420"/>
                  </a:lnTo>
                  <a:lnTo>
                    <a:pt x="3155696" y="533400"/>
                  </a:lnTo>
                  <a:lnTo>
                    <a:pt x="88900" y="533400"/>
                  </a:lnTo>
                  <a:lnTo>
                    <a:pt x="54274" y="526420"/>
                  </a:lnTo>
                  <a:lnTo>
                    <a:pt x="26019" y="507380"/>
                  </a:lnTo>
                  <a:lnTo>
                    <a:pt x="6979" y="479125"/>
                  </a:lnTo>
                  <a:lnTo>
                    <a:pt x="0" y="444500"/>
                  </a:lnTo>
                  <a:lnTo>
                    <a:pt x="0" y="88900"/>
                  </a:lnTo>
                  <a:close/>
                </a:path>
              </a:pathLst>
            </a:custGeom>
            <a:ln w="25907">
              <a:solidFill>
                <a:srgbClr val="385D89"/>
              </a:solidFill>
            </a:ln>
          </p:spPr>
          <p:txBody>
            <a:bodyPr wrap="square" lIns="0" tIns="0" rIns="0" bIns="0" rtlCol="0"/>
            <a:lstStyle/>
            <a:p>
              <a:endParaRPr/>
            </a:p>
          </p:txBody>
        </p:sp>
      </p:grpSp>
      <p:grpSp>
        <p:nvGrpSpPr>
          <p:cNvPr id="8" name="object 6"/>
          <p:cNvGrpSpPr/>
          <p:nvPr/>
        </p:nvGrpSpPr>
        <p:grpSpPr>
          <a:xfrm>
            <a:off x="3011360" y="1646669"/>
            <a:ext cx="3270885" cy="559435"/>
            <a:chOff x="3011360" y="1892744"/>
            <a:chExt cx="3270885" cy="559435"/>
          </a:xfrm>
        </p:grpSpPr>
        <p:sp>
          <p:nvSpPr>
            <p:cNvPr id="9" name="object 7"/>
            <p:cNvSpPr/>
            <p:nvPr/>
          </p:nvSpPr>
          <p:spPr>
            <a:xfrm>
              <a:off x="3024378" y="1905762"/>
              <a:ext cx="3244850" cy="533400"/>
            </a:xfrm>
            <a:custGeom>
              <a:avLst/>
              <a:gdLst/>
              <a:ahLst/>
              <a:cxnLst/>
              <a:rect l="l" t="t" r="r" b="b"/>
              <a:pathLst>
                <a:path w="3244850" h="533400">
                  <a:moveTo>
                    <a:pt x="3155696" y="0"/>
                  </a:moveTo>
                  <a:lnTo>
                    <a:pt x="88900" y="0"/>
                  </a:lnTo>
                  <a:lnTo>
                    <a:pt x="54274" y="6979"/>
                  </a:lnTo>
                  <a:lnTo>
                    <a:pt x="26019" y="26019"/>
                  </a:lnTo>
                  <a:lnTo>
                    <a:pt x="6979" y="54274"/>
                  </a:lnTo>
                  <a:lnTo>
                    <a:pt x="0" y="88900"/>
                  </a:lnTo>
                  <a:lnTo>
                    <a:pt x="0" y="444500"/>
                  </a:lnTo>
                  <a:lnTo>
                    <a:pt x="6979" y="479125"/>
                  </a:lnTo>
                  <a:lnTo>
                    <a:pt x="26019" y="507380"/>
                  </a:lnTo>
                  <a:lnTo>
                    <a:pt x="54274" y="526420"/>
                  </a:lnTo>
                  <a:lnTo>
                    <a:pt x="88900" y="533400"/>
                  </a:lnTo>
                  <a:lnTo>
                    <a:pt x="3155696" y="533400"/>
                  </a:lnTo>
                  <a:lnTo>
                    <a:pt x="3190321" y="526420"/>
                  </a:lnTo>
                  <a:lnTo>
                    <a:pt x="3218576" y="507380"/>
                  </a:lnTo>
                  <a:lnTo>
                    <a:pt x="3237616" y="479125"/>
                  </a:lnTo>
                  <a:lnTo>
                    <a:pt x="3244596" y="444500"/>
                  </a:lnTo>
                  <a:lnTo>
                    <a:pt x="3244596" y="88900"/>
                  </a:lnTo>
                  <a:lnTo>
                    <a:pt x="3237616" y="54274"/>
                  </a:lnTo>
                  <a:lnTo>
                    <a:pt x="3218576" y="26019"/>
                  </a:lnTo>
                  <a:lnTo>
                    <a:pt x="3190321" y="6979"/>
                  </a:lnTo>
                  <a:lnTo>
                    <a:pt x="3155696" y="0"/>
                  </a:lnTo>
                  <a:close/>
                </a:path>
              </a:pathLst>
            </a:custGeom>
            <a:solidFill>
              <a:srgbClr val="4F81BC"/>
            </a:solidFill>
          </p:spPr>
          <p:txBody>
            <a:bodyPr wrap="square" lIns="0" tIns="0" rIns="0" bIns="0" rtlCol="0"/>
            <a:lstStyle/>
            <a:p>
              <a:endParaRPr/>
            </a:p>
          </p:txBody>
        </p:sp>
        <p:sp>
          <p:nvSpPr>
            <p:cNvPr id="10" name="object 8"/>
            <p:cNvSpPr/>
            <p:nvPr/>
          </p:nvSpPr>
          <p:spPr>
            <a:xfrm>
              <a:off x="3024378" y="1905762"/>
              <a:ext cx="3244850" cy="533400"/>
            </a:xfrm>
            <a:custGeom>
              <a:avLst/>
              <a:gdLst/>
              <a:ahLst/>
              <a:cxnLst/>
              <a:rect l="l" t="t" r="r" b="b"/>
              <a:pathLst>
                <a:path w="3244850" h="533400">
                  <a:moveTo>
                    <a:pt x="0" y="88900"/>
                  </a:moveTo>
                  <a:lnTo>
                    <a:pt x="6979" y="54274"/>
                  </a:lnTo>
                  <a:lnTo>
                    <a:pt x="26019" y="26019"/>
                  </a:lnTo>
                  <a:lnTo>
                    <a:pt x="54274" y="6979"/>
                  </a:lnTo>
                  <a:lnTo>
                    <a:pt x="88900" y="0"/>
                  </a:lnTo>
                  <a:lnTo>
                    <a:pt x="3155696" y="0"/>
                  </a:lnTo>
                  <a:lnTo>
                    <a:pt x="3190321" y="6979"/>
                  </a:lnTo>
                  <a:lnTo>
                    <a:pt x="3218576" y="26019"/>
                  </a:lnTo>
                  <a:lnTo>
                    <a:pt x="3237616" y="54274"/>
                  </a:lnTo>
                  <a:lnTo>
                    <a:pt x="3244596" y="88900"/>
                  </a:lnTo>
                  <a:lnTo>
                    <a:pt x="3244596" y="444500"/>
                  </a:lnTo>
                  <a:lnTo>
                    <a:pt x="3237616" y="479125"/>
                  </a:lnTo>
                  <a:lnTo>
                    <a:pt x="3218576" y="507380"/>
                  </a:lnTo>
                  <a:lnTo>
                    <a:pt x="3190321" y="526420"/>
                  </a:lnTo>
                  <a:lnTo>
                    <a:pt x="3155696" y="533400"/>
                  </a:lnTo>
                  <a:lnTo>
                    <a:pt x="88900" y="533400"/>
                  </a:lnTo>
                  <a:lnTo>
                    <a:pt x="54274" y="526420"/>
                  </a:lnTo>
                  <a:lnTo>
                    <a:pt x="26019" y="507380"/>
                  </a:lnTo>
                  <a:lnTo>
                    <a:pt x="6979" y="479125"/>
                  </a:lnTo>
                  <a:lnTo>
                    <a:pt x="0" y="444500"/>
                  </a:lnTo>
                  <a:lnTo>
                    <a:pt x="0" y="88900"/>
                  </a:lnTo>
                  <a:close/>
                </a:path>
              </a:pathLst>
            </a:custGeom>
            <a:ln w="25907">
              <a:solidFill>
                <a:srgbClr val="385D89"/>
              </a:solidFill>
            </a:ln>
          </p:spPr>
          <p:txBody>
            <a:bodyPr wrap="square" lIns="0" tIns="0" rIns="0" bIns="0" rtlCol="0"/>
            <a:lstStyle/>
            <a:p>
              <a:endParaRPr/>
            </a:p>
          </p:txBody>
        </p:sp>
      </p:grpSp>
      <p:sp>
        <p:nvSpPr>
          <p:cNvPr id="11" name="object 9"/>
          <p:cNvSpPr txBox="1"/>
          <p:nvPr/>
        </p:nvSpPr>
        <p:spPr>
          <a:xfrm>
            <a:off x="3153917" y="677214"/>
            <a:ext cx="2982595" cy="1321516"/>
          </a:xfrm>
          <a:prstGeom prst="rect">
            <a:avLst/>
          </a:prstGeom>
        </p:spPr>
        <p:txBody>
          <a:bodyPr vert="horz" wrap="square" lIns="0" tIns="13335" rIns="0" bIns="0" rtlCol="0">
            <a:spAutoFit/>
          </a:bodyPr>
          <a:lstStyle/>
          <a:p>
            <a:pPr algn="ctr">
              <a:lnSpc>
                <a:spcPct val="100000"/>
              </a:lnSpc>
              <a:spcBef>
                <a:spcPts val="105"/>
              </a:spcBef>
            </a:pPr>
            <a:r>
              <a:rPr sz="1600" b="1" spc="-5" dirty="0">
                <a:solidFill>
                  <a:srgbClr val="FFFFFF"/>
                </a:solidFill>
                <a:latin typeface="Carlito"/>
                <a:cs typeface="Carlito"/>
              </a:rPr>
              <a:t>Objectives </a:t>
            </a:r>
            <a:r>
              <a:rPr sz="1600" b="1" dirty="0">
                <a:solidFill>
                  <a:srgbClr val="FFFFFF"/>
                </a:solidFill>
                <a:latin typeface="Carlito"/>
                <a:cs typeface="Carlito"/>
              </a:rPr>
              <a:t>of </a:t>
            </a:r>
            <a:r>
              <a:rPr sz="1600" b="1" spc="-5" dirty="0">
                <a:solidFill>
                  <a:srgbClr val="FFFFFF"/>
                </a:solidFill>
                <a:latin typeface="Carlito"/>
                <a:cs typeface="Carlito"/>
              </a:rPr>
              <a:t>Job</a:t>
            </a:r>
            <a:r>
              <a:rPr sz="1600" b="1" spc="-45" dirty="0">
                <a:solidFill>
                  <a:srgbClr val="FFFFFF"/>
                </a:solidFill>
                <a:latin typeface="Carlito"/>
                <a:cs typeface="Carlito"/>
              </a:rPr>
              <a:t> </a:t>
            </a:r>
            <a:r>
              <a:rPr sz="1600" b="1" spc="-15" dirty="0">
                <a:solidFill>
                  <a:srgbClr val="FFFFFF"/>
                </a:solidFill>
                <a:latin typeface="Carlito"/>
                <a:cs typeface="Carlito"/>
              </a:rPr>
              <a:t>Evaluation</a:t>
            </a:r>
            <a:endParaRPr sz="1600" dirty="0">
              <a:latin typeface="Carlito"/>
              <a:cs typeface="Carlito"/>
            </a:endParaRPr>
          </a:p>
          <a:p>
            <a:pPr>
              <a:lnSpc>
                <a:spcPct val="100000"/>
              </a:lnSpc>
            </a:pPr>
            <a:endParaRPr sz="2000" dirty="0">
              <a:latin typeface="Carlito"/>
              <a:cs typeface="Carlito"/>
            </a:endParaRPr>
          </a:p>
          <a:p>
            <a:pPr>
              <a:lnSpc>
                <a:spcPct val="100000"/>
              </a:lnSpc>
              <a:spcBef>
                <a:spcPts val="15"/>
              </a:spcBef>
            </a:pPr>
            <a:endParaRPr sz="2900" dirty="0">
              <a:latin typeface="Carlito"/>
              <a:cs typeface="Carlito"/>
            </a:endParaRPr>
          </a:p>
          <a:p>
            <a:pPr algn="ctr">
              <a:lnSpc>
                <a:spcPct val="100000"/>
              </a:lnSpc>
            </a:pPr>
            <a:r>
              <a:rPr sz="2000" b="1" spc="-5" dirty="0">
                <a:solidFill>
                  <a:srgbClr val="FFFFFF"/>
                </a:solidFill>
                <a:latin typeface="Carlito"/>
                <a:cs typeface="Carlito"/>
              </a:rPr>
              <a:t>Job</a:t>
            </a:r>
            <a:r>
              <a:rPr sz="2000" b="1" spc="-15" dirty="0">
                <a:solidFill>
                  <a:srgbClr val="FFFFFF"/>
                </a:solidFill>
                <a:latin typeface="Carlito"/>
                <a:cs typeface="Carlito"/>
              </a:rPr>
              <a:t> </a:t>
            </a:r>
            <a:r>
              <a:rPr sz="2000" b="1" spc="-5" dirty="0">
                <a:solidFill>
                  <a:srgbClr val="FFFFFF"/>
                </a:solidFill>
                <a:latin typeface="Carlito"/>
                <a:cs typeface="Carlito"/>
              </a:rPr>
              <a:t>Analysis</a:t>
            </a:r>
            <a:endParaRPr sz="2000" dirty="0">
              <a:latin typeface="Carlito"/>
              <a:cs typeface="Carlito"/>
            </a:endParaRPr>
          </a:p>
        </p:txBody>
      </p:sp>
      <p:grpSp>
        <p:nvGrpSpPr>
          <p:cNvPr id="12" name="object 10"/>
          <p:cNvGrpSpPr/>
          <p:nvPr/>
        </p:nvGrpSpPr>
        <p:grpSpPr>
          <a:xfrm>
            <a:off x="5931344" y="2533637"/>
            <a:ext cx="3074035" cy="559435"/>
            <a:chOff x="5931344" y="2779712"/>
            <a:chExt cx="3074035" cy="559435"/>
          </a:xfrm>
        </p:grpSpPr>
        <p:sp>
          <p:nvSpPr>
            <p:cNvPr id="13" name="object 11"/>
            <p:cNvSpPr/>
            <p:nvPr/>
          </p:nvSpPr>
          <p:spPr>
            <a:xfrm>
              <a:off x="5944362" y="2792729"/>
              <a:ext cx="3048000" cy="533400"/>
            </a:xfrm>
            <a:custGeom>
              <a:avLst/>
              <a:gdLst/>
              <a:ahLst/>
              <a:cxnLst/>
              <a:rect l="l" t="t" r="r" b="b"/>
              <a:pathLst>
                <a:path w="3048000" h="533400">
                  <a:moveTo>
                    <a:pt x="2959099" y="0"/>
                  </a:moveTo>
                  <a:lnTo>
                    <a:pt x="88900" y="0"/>
                  </a:lnTo>
                  <a:lnTo>
                    <a:pt x="54274" y="6979"/>
                  </a:lnTo>
                  <a:lnTo>
                    <a:pt x="26019" y="26019"/>
                  </a:lnTo>
                  <a:lnTo>
                    <a:pt x="6979" y="54274"/>
                  </a:lnTo>
                  <a:lnTo>
                    <a:pt x="0" y="88900"/>
                  </a:lnTo>
                  <a:lnTo>
                    <a:pt x="0" y="444500"/>
                  </a:lnTo>
                  <a:lnTo>
                    <a:pt x="6979" y="479125"/>
                  </a:lnTo>
                  <a:lnTo>
                    <a:pt x="26019" y="507380"/>
                  </a:lnTo>
                  <a:lnTo>
                    <a:pt x="54274" y="526420"/>
                  </a:lnTo>
                  <a:lnTo>
                    <a:pt x="88900" y="533400"/>
                  </a:lnTo>
                  <a:lnTo>
                    <a:pt x="2959099" y="533400"/>
                  </a:lnTo>
                  <a:lnTo>
                    <a:pt x="2993725" y="526420"/>
                  </a:lnTo>
                  <a:lnTo>
                    <a:pt x="3021980" y="507380"/>
                  </a:lnTo>
                  <a:lnTo>
                    <a:pt x="3041020" y="479125"/>
                  </a:lnTo>
                  <a:lnTo>
                    <a:pt x="3047999" y="444500"/>
                  </a:lnTo>
                  <a:lnTo>
                    <a:pt x="3047999" y="88900"/>
                  </a:lnTo>
                  <a:lnTo>
                    <a:pt x="3041020" y="54274"/>
                  </a:lnTo>
                  <a:lnTo>
                    <a:pt x="3021980" y="26019"/>
                  </a:lnTo>
                  <a:lnTo>
                    <a:pt x="2993725" y="6979"/>
                  </a:lnTo>
                  <a:lnTo>
                    <a:pt x="2959099" y="0"/>
                  </a:lnTo>
                  <a:close/>
                </a:path>
              </a:pathLst>
            </a:custGeom>
            <a:solidFill>
              <a:srgbClr val="4F81BC"/>
            </a:solidFill>
          </p:spPr>
          <p:txBody>
            <a:bodyPr wrap="square" lIns="0" tIns="0" rIns="0" bIns="0" rtlCol="0"/>
            <a:lstStyle/>
            <a:p>
              <a:endParaRPr/>
            </a:p>
          </p:txBody>
        </p:sp>
        <p:sp>
          <p:nvSpPr>
            <p:cNvPr id="14" name="object 12"/>
            <p:cNvSpPr/>
            <p:nvPr/>
          </p:nvSpPr>
          <p:spPr>
            <a:xfrm>
              <a:off x="5944362" y="2792729"/>
              <a:ext cx="3048000" cy="533400"/>
            </a:xfrm>
            <a:custGeom>
              <a:avLst/>
              <a:gdLst/>
              <a:ahLst/>
              <a:cxnLst/>
              <a:rect l="l" t="t" r="r" b="b"/>
              <a:pathLst>
                <a:path w="3048000" h="533400">
                  <a:moveTo>
                    <a:pt x="0" y="88900"/>
                  </a:moveTo>
                  <a:lnTo>
                    <a:pt x="6979" y="54274"/>
                  </a:lnTo>
                  <a:lnTo>
                    <a:pt x="26019" y="26019"/>
                  </a:lnTo>
                  <a:lnTo>
                    <a:pt x="54274" y="6979"/>
                  </a:lnTo>
                  <a:lnTo>
                    <a:pt x="88900" y="0"/>
                  </a:lnTo>
                  <a:lnTo>
                    <a:pt x="2959099" y="0"/>
                  </a:lnTo>
                  <a:lnTo>
                    <a:pt x="2993725" y="6979"/>
                  </a:lnTo>
                  <a:lnTo>
                    <a:pt x="3021980" y="26019"/>
                  </a:lnTo>
                  <a:lnTo>
                    <a:pt x="3041020" y="54274"/>
                  </a:lnTo>
                  <a:lnTo>
                    <a:pt x="3047999" y="88900"/>
                  </a:lnTo>
                  <a:lnTo>
                    <a:pt x="3047999" y="444500"/>
                  </a:lnTo>
                  <a:lnTo>
                    <a:pt x="3041020" y="479125"/>
                  </a:lnTo>
                  <a:lnTo>
                    <a:pt x="3021980" y="507380"/>
                  </a:lnTo>
                  <a:lnTo>
                    <a:pt x="2993725" y="526420"/>
                  </a:lnTo>
                  <a:lnTo>
                    <a:pt x="2959099" y="533400"/>
                  </a:lnTo>
                  <a:lnTo>
                    <a:pt x="88900" y="533400"/>
                  </a:lnTo>
                  <a:lnTo>
                    <a:pt x="54274" y="526420"/>
                  </a:lnTo>
                  <a:lnTo>
                    <a:pt x="26019" y="507380"/>
                  </a:lnTo>
                  <a:lnTo>
                    <a:pt x="6979" y="479125"/>
                  </a:lnTo>
                  <a:lnTo>
                    <a:pt x="0" y="444500"/>
                  </a:lnTo>
                  <a:lnTo>
                    <a:pt x="0" y="88900"/>
                  </a:lnTo>
                  <a:close/>
                </a:path>
              </a:pathLst>
            </a:custGeom>
            <a:ln w="25908">
              <a:solidFill>
                <a:srgbClr val="385D89"/>
              </a:solidFill>
            </a:ln>
          </p:spPr>
          <p:txBody>
            <a:bodyPr wrap="square" lIns="0" tIns="0" rIns="0" bIns="0" rtlCol="0"/>
            <a:lstStyle/>
            <a:p>
              <a:endParaRPr/>
            </a:p>
          </p:txBody>
        </p:sp>
      </p:grpSp>
      <p:sp>
        <p:nvSpPr>
          <p:cNvPr id="15" name="object 13"/>
          <p:cNvSpPr txBox="1"/>
          <p:nvPr/>
        </p:nvSpPr>
        <p:spPr>
          <a:xfrm>
            <a:off x="6601714" y="2631059"/>
            <a:ext cx="1790700" cy="259686"/>
          </a:xfrm>
          <a:prstGeom prst="rect">
            <a:avLst/>
          </a:prstGeom>
        </p:spPr>
        <p:txBody>
          <a:bodyPr vert="horz" wrap="square" lIns="0" tIns="13335" rIns="0" bIns="0" rtlCol="0">
            <a:spAutoFit/>
          </a:bodyPr>
          <a:lstStyle/>
          <a:p>
            <a:pPr marL="12700">
              <a:lnSpc>
                <a:spcPct val="100000"/>
              </a:lnSpc>
              <a:spcBef>
                <a:spcPts val="105"/>
              </a:spcBef>
            </a:pPr>
            <a:r>
              <a:rPr sz="1600" b="1" spc="-5" dirty="0">
                <a:solidFill>
                  <a:srgbClr val="FFFFFF"/>
                </a:solidFill>
                <a:latin typeface="Carlito"/>
                <a:cs typeface="Carlito"/>
              </a:rPr>
              <a:t>Job</a:t>
            </a:r>
            <a:r>
              <a:rPr sz="1600" b="1" spc="-35" dirty="0">
                <a:solidFill>
                  <a:srgbClr val="FFFFFF"/>
                </a:solidFill>
                <a:latin typeface="Carlito"/>
                <a:cs typeface="Carlito"/>
              </a:rPr>
              <a:t> </a:t>
            </a:r>
            <a:r>
              <a:rPr sz="1600" b="1" spc="-5" dirty="0">
                <a:solidFill>
                  <a:srgbClr val="FFFFFF"/>
                </a:solidFill>
                <a:latin typeface="Carlito"/>
                <a:cs typeface="Carlito"/>
              </a:rPr>
              <a:t>Specification</a:t>
            </a:r>
            <a:endParaRPr sz="1600" dirty="0">
              <a:latin typeface="Carlito"/>
              <a:cs typeface="Carlito"/>
            </a:endParaRPr>
          </a:p>
        </p:txBody>
      </p:sp>
      <p:grpSp>
        <p:nvGrpSpPr>
          <p:cNvPr id="16" name="object 14"/>
          <p:cNvGrpSpPr/>
          <p:nvPr/>
        </p:nvGrpSpPr>
        <p:grpSpPr>
          <a:xfrm>
            <a:off x="2959544" y="4565129"/>
            <a:ext cx="3322954" cy="1450975"/>
            <a:chOff x="2959544" y="4811204"/>
            <a:chExt cx="3322954" cy="1450975"/>
          </a:xfrm>
        </p:grpSpPr>
        <p:sp>
          <p:nvSpPr>
            <p:cNvPr id="17" name="object 15"/>
            <p:cNvSpPr/>
            <p:nvPr/>
          </p:nvSpPr>
          <p:spPr>
            <a:xfrm>
              <a:off x="3024378" y="4824221"/>
              <a:ext cx="3244850" cy="510540"/>
            </a:xfrm>
            <a:custGeom>
              <a:avLst/>
              <a:gdLst/>
              <a:ahLst/>
              <a:cxnLst/>
              <a:rect l="l" t="t" r="r" b="b"/>
              <a:pathLst>
                <a:path w="3244850" h="510539">
                  <a:moveTo>
                    <a:pt x="3159506" y="0"/>
                  </a:moveTo>
                  <a:lnTo>
                    <a:pt x="85090" y="0"/>
                  </a:lnTo>
                  <a:lnTo>
                    <a:pt x="51970" y="6687"/>
                  </a:lnTo>
                  <a:lnTo>
                    <a:pt x="24923" y="24923"/>
                  </a:lnTo>
                  <a:lnTo>
                    <a:pt x="6687" y="51970"/>
                  </a:lnTo>
                  <a:lnTo>
                    <a:pt x="0" y="85089"/>
                  </a:lnTo>
                  <a:lnTo>
                    <a:pt x="0" y="425449"/>
                  </a:lnTo>
                  <a:lnTo>
                    <a:pt x="6687" y="458569"/>
                  </a:lnTo>
                  <a:lnTo>
                    <a:pt x="24923" y="485616"/>
                  </a:lnTo>
                  <a:lnTo>
                    <a:pt x="51970" y="503852"/>
                  </a:lnTo>
                  <a:lnTo>
                    <a:pt x="85090" y="510539"/>
                  </a:lnTo>
                  <a:lnTo>
                    <a:pt x="3159506" y="510539"/>
                  </a:lnTo>
                  <a:lnTo>
                    <a:pt x="3192625" y="503852"/>
                  </a:lnTo>
                  <a:lnTo>
                    <a:pt x="3219672" y="485616"/>
                  </a:lnTo>
                  <a:lnTo>
                    <a:pt x="3237908" y="458569"/>
                  </a:lnTo>
                  <a:lnTo>
                    <a:pt x="3244596" y="425449"/>
                  </a:lnTo>
                  <a:lnTo>
                    <a:pt x="3244596" y="85089"/>
                  </a:lnTo>
                  <a:lnTo>
                    <a:pt x="3237908" y="51970"/>
                  </a:lnTo>
                  <a:lnTo>
                    <a:pt x="3219672" y="24923"/>
                  </a:lnTo>
                  <a:lnTo>
                    <a:pt x="3192625" y="6687"/>
                  </a:lnTo>
                  <a:lnTo>
                    <a:pt x="3159506" y="0"/>
                  </a:lnTo>
                  <a:close/>
                </a:path>
              </a:pathLst>
            </a:custGeom>
            <a:solidFill>
              <a:srgbClr val="4F81BC"/>
            </a:solidFill>
          </p:spPr>
          <p:txBody>
            <a:bodyPr wrap="square" lIns="0" tIns="0" rIns="0" bIns="0" rtlCol="0"/>
            <a:lstStyle/>
            <a:p>
              <a:endParaRPr/>
            </a:p>
          </p:txBody>
        </p:sp>
        <p:sp>
          <p:nvSpPr>
            <p:cNvPr id="18" name="object 16"/>
            <p:cNvSpPr/>
            <p:nvPr/>
          </p:nvSpPr>
          <p:spPr>
            <a:xfrm>
              <a:off x="3024378" y="4824221"/>
              <a:ext cx="3244850" cy="510540"/>
            </a:xfrm>
            <a:custGeom>
              <a:avLst/>
              <a:gdLst/>
              <a:ahLst/>
              <a:cxnLst/>
              <a:rect l="l" t="t" r="r" b="b"/>
              <a:pathLst>
                <a:path w="3244850" h="510539">
                  <a:moveTo>
                    <a:pt x="0" y="85089"/>
                  </a:moveTo>
                  <a:lnTo>
                    <a:pt x="6687" y="51970"/>
                  </a:lnTo>
                  <a:lnTo>
                    <a:pt x="24923" y="24923"/>
                  </a:lnTo>
                  <a:lnTo>
                    <a:pt x="51970" y="6687"/>
                  </a:lnTo>
                  <a:lnTo>
                    <a:pt x="85090" y="0"/>
                  </a:lnTo>
                  <a:lnTo>
                    <a:pt x="3159506" y="0"/>
                  </a:lnTo>
                  <a:lnTo>
                    <a:pt x="3192625" y="6687"/>
                  </a:lnTo>
                  <a:lnTo>
                    <a:pt x="3219672" y="24923"/>
                  </a:lnTo>
                  <a:lnTo>
                    <a:pt x="3237908" y="51970"/>
                  </a:lnTo>
                  <a:lnTo>
                    <a:pt x="3244596" y="85089"/>
                  </a:lnTo>
                  <a:lnTo>
                    <a:pt x="3244596" y="425449"/>
                  </a:lnTo>
                  <a:lnTo>
                    <a:pt x="3237908" y="458569"/>
                  </a:lnTo>
                  <a:lnTo>
                    <a:pt x="3219672" y="485616"/>
                  </a:lnTo>
                  <a:lnTo>
                    <a:pt x="3192625" y="503852"/>
                  </a:lnTo>
                  <a:lnTo>
                    <a:pt x="3159506" y="510539"/>
                  </a:lnTo>
                  <a:lnTo>
                    <a:pt x="85090" y="510539"/>
                  </a:lnTo>
                  <a:lnTo>
                    <a:pt x="51970" y="503852"/>
                  </a:lnTo>
                  <a:lnTo>
                    <a:pt x="24923" y="485616"/>
                  </a:lnTo>
                  <a:lnTo>
                    <a:pt x="6687" y="458569"/>
                  </a:lnTo>
                  <a:lnTo>
                    <a:pt x="0" y="425449"/>
                  </a:lnTo>
                  <a:lnTo>
                    <a:pt x="0" y="85089"/>
                  </a:lnTo>
                  <a:close/>
                </a:path>
              </a:pathLst>
            </a:custGeom>
            <a:ln w="25908">
              <a:solidFill>
                <a:srgbClr val="385D89"/>
              </a:solidFill>
            </a:ln>
          </p:spPr>
          <p:txBody>
            <a:bodyPr wrap="square" lIns="0" tIns="0" rIns="0" bIns="0" rtlCol="0"/>
            <a:lstStyle/>
            <a:p>
              <a:endParaRPr/>
            </a:p>
          </p:txBody>
        </p:sp>
        <p:sp>
          <p:nvSpPr>
            <p:cNvPr id="19" name="object 17"/>
            <p:cNvSpPr/>
            <p:nvPr/>
          </p:nvSpPr>
          <p:spPr>
            <a:xfrm>
              <a:off x="2972562" y="5790437"/>
              <a:ext cx="3244850" cy="459105"/>
            </a:xfrm>
            <a:custGeom>
              <a:avLst/>
              <a:gdLst/>
              <a:ahLst/>
              <a:cxnLst/>
              <a:rect l="l" t="t" r="r" b="b"/>
              <a:pathLst>
                <a:path w="3244850" h="459104">
                  <a:moveTo>
                    <a:pt x="3168141" y="0"/>
                  </a:moveTo>
                  <a:lnTo>
                    <a:pt x="76454" y="0"/>
                  </a:lnTo>
                  <a:lnTo>
                    <a:pt x="46720" y="6007"/>
                  </a:lnTo>
                  <a:lnTo>
                    <a:pt x="22415" y="22391"/>
                  </a:lnTo>
                  <a:lnTo>
                    <a:pt x="6016" y="46693"/>
                  </a:lnTo>
                  <a:lnTo>
                    <a:pt x="0" y="76453"/>
                  </a:lnTo>
                  <a:lnTo>
                    <a:pt x="0" y="382270"/>
                  </a:lnTo>
                  <a:lnTo>
                    <a:pt x="6016" y="412030"/>
                  </a:lnTo>
                  <a:lnTo>
                    <a:pt x="22415" y="436332"/>
                  </a:lnTo>
                  <a:lnTo>
                    <a:pt x="46720" y="452716"/>
                  </a:lnTo>
                  <a:lnTo>
                    <a:pt x="76454" y="458724"/>
                  </a:lnTo>
                  <a:lnTo>
                    <a:pt x="3168141" y="458724"/>
                  </a:lnTo>
                  <a:lnTo>
                    <a:pt x="3197875" y="452716"/>
                  </a:lnTo>
                  <a:lnTo>
                    <a:pt x="3222180" y="436332"/>
                  </a:lnTo>
                  <a:lnTo>
                    <a:pt x="3238579" y="412030"/>
                  </a:lnTo>
                  <a:lnTo>
                    <a:pt x="3244596" y="382270"/>
                  </a:lnTo>
                  <a:lnTo>
                    <a:pt x="3244596" y="76453"/>
                  </a:lnTo>
                  <a:lnTo>
                    <a:pt x="3238579" y="46693"/>
                  </a:lnTo>
                  <a:lnTo>
                    <a:pt x="3222180" y="22391"/>
                  </a:lnTo>
                  <a:lnTo>
                    <a:pt x="3197875" y="6007"/>
                  </a:lnTo>
                  <a:lnTo>
                    <a:pt x="3168141" y="0"/>
                  </a:lnTo>
                  <a:close/>
                </a:path>
              </a:pathLst>
            </a:custGeom>
            <a:solidFill>
              <a:srgbClr val="4F81BC"/>
            </a:solidFill>
          </p:spPr>
          <p:txBody>
            <a:bodyPr wrap="square" lIns="0" tIns="0" rIns="0" bIns="0" rtlCol="0"/>
            <a:lstStyle/>
            <a:p>
              <a:endParaRPr/>
            </a:p>
          </p:txBody>
        </p:sp>
        <p:sp>
          <p:nvSpPr>
            <p:cNvPr id="20" name="object 18"/>
            <p:cNvSpPr/>
            <p:nvPr/>
          </p:nvSpPr>
          <p:spPr>
            <a:xfrm>
              <a:off x="2972562" y="5790437"/>
              <a:ext cx="3244850" cy="459105"/>
            </a:xfrm>
            <a:custGeom>
              <a:avLst/>
              <a:gdLst/>
              <a:ahLst/>
              <a:cxnLst/>
              <a:rect l="l" t="t" r="r" b="b"/>
              <a:pathLst>
                <a:path w="3244850" h="459104">
                  <a:moveTo>
                    <a:pt x="0" y="76453"/>
                  </a:moveTo>
                  <a:lnTo>
                    <a:pt x="6016" y="46693"/>
                  </a:lnTo>
                  <a:lnTo>
                    <a:pt x="22415" y="22391"/>
                  </a:lnTo>
                  <a:lnTo>
                    <a:pt x="46720" y="6007"/>
                  </a:lnTo>
                  <a:lnTo>
                    <a:pt x="76454" y="0"/>
                  </a:lnTo>
                  <a:lnTo>
                    <a:pt x="3168141" y="0"/>
                  </a:lnTo>
                  <a:lnTo>
                    <a:pt x="3197875" y="6007"/>
                  </a:lnTo>
                  <a:lnTo>
                    <a:pt x="3222180" y="22391"/>
                  </a:lnTo>
                  <a:lnTo>
                    <a:pt x="3238579" y="46693"/>
                  </a:lnTo>
                  <a:lnTo>
                    <a:pt x="3244596" y="76453"/>
                  </a:lnTo>
                  <a:lnTo>
                    <a:pt x="3244596" y="382270"/>
                  </a:lnTo>
                  <a:lnTo>
                    <a:pt x="3238579" y="412030"/>
                  </a:lnTo>
                  <a:lnTo>
                    <a:pt x="3222180" y="436332"/>
                  </a:lnTo>
                  <a:lnTo>
                    <a:pt x="3197875" y="452716"/>
                  </a:lnTo>
                  <a:lnTo>
                    <a:pt x="3168141" y="458724"/>
                  </a:lnTo>
                  <a:lnTo>
                    <a:pt x="76454" y="458724"/>
                  </a:lnTo>
                  <a:lnTo>
                    <a:pt x="46720" y="452716"/>
                  </a:lnTo>
                  <a:lnTo>
                    <a:pt x="22415" y="436332"/>
                  </a:lnTo>
                  <a:lnTo>
                    <a:pt x="6016" y="412030"/>
                  </a:lnTo>
                  <a:lnTo>
                    <a:pt x="0" y="382270"/>
                  </a:lnTo>
                  <a:lnTo>
                    <a:pt x="0" y="76453"/>
                  </a:lnTo>
                  <a:close/>
                </a:path>
              </a:pathLst>
            </a:custGeom>
            <a:ln w="25907">
              <a:solidFill>
                <a:srgbClr val="385D89"/>
              </a:solidFill>
            </a:ln>
          </p:spPr>
          <p:txBody>
            <a:bodyPr wrap="square" lIns="0" tIns="0" rIns="0" bIns="0" rtlCol="0"/>
            <a:lstStyle/>
            <a:p>
              <a:endParaRPr/>
            </a:p>
          </p:txBody>
        </p:sp>
      </p:grpSp>
      <p:sp>
        <p:nvSpPr>
          <p:cNvPr id="21" name="object 19"/>
          <p:cNvSpPr txBox="1"/>
          <p:nvPr/>
        </p:nvSpPr>
        <p:spPr>
          <a:xfrm>
            <a:off x="3369690" y="4651807"/>
            <a:ext cx="2506345" cy="1136208"/>
          </a:xfrm>
          <a:prstGeom prst="rect">
            <a:avLst/>
          </a:prstGeom>
        </p:spPr>
        <p:txBody>
          <a:bodyPr vert="horz" wrap="square" lIns="0" tIns="12700" rIns="0" bIns="0" rtlCol="0">
            <a:spAutoFit/>
          </a:bodyPr>
          <a:lstStyle/>
          <a:p>
            <a:pPr marL="48895" algn="ctr">
              <a:lnSpc>
                <a:spcPct val="100000"/>
              </a:lnSpc>
              <a:spcBef>
                <a:spcPts val="100"/>
              </a:spcBef>
            </a:pPr>
            <a:r>
              <a:rPr b="1" spc="-25" dirty="0">
                <a:solidFill>
                  <a:srgbClr val="FFFFFF"/>
                </a:solidFill>
                <a:latin typeface="Carlito"/>
                <a:cs typeface="Carlito"/>
              </a:rPr>
              <a:t>Wage</a:t>
            </a:r>
            <a:r>
              <a:rPr b="1" spc="5" dirty="0">
                <a:solidFill>
                  <a:srgbClr val="FFFFFF"/>
                </a:solidFill>
                <a:latin typeface="Carlito"/>
                <a:cs typeface="Carlito"/>
              </a:rPr>
              <a:t> </a:t>
            </a:r>
            <a:r>
              <a:rPr b="1" spc="-5" dirty="0">
                <a:solidFill>
                  <a:srgbClr val="FFFFFF"/>
                </a:solidFill>
                <a:latin typeface="Carlito"/>
                <a:cs typeface="Carlito"/>
              </a:rPr>
              <a:t>Survey</a:t>
            </a:r>
            <a:endParaRPr dirty="0">
              <a:latin typeface="Carlito"/>
              <a:cs typeface="Carlito"/>
            </a:endParaRPr>
          </a:p>
          <a:p>
            <a:pPr>
              <a:lnSpc>
                <a:spcPct val="100000"/>
              </a:lnSpc>
            </a:pPr>
            <a:endParaRPr dirty="0">
              <a:latin typeface="Carlito"/>
              <a:cs typeface="Carlito"/>
            </a:endParaRPr>
          </a:p>
          <a:p>
            <a:pPr>
              <a:lnSpc>
                <a:spcPct val="100000"/>
              </a:lnSpc>
            </a:pPr>
            <a:endParaRPr sz="2100" dirty="0">
              <a:latin typeface="Carlito"/>
              <a:cs typeface="Carlito"/>
            </a:endParaRPr>
          </a:p>
          <a:p>
            <a:pPr algn="ctr">
              <a:lnSpc>
                <a:spcPct val="100000"/>
              </a:lnSpc>
            </a:pPr>
            <a:r>
              <a:rPr sz="1600" b="1" spc="-5" dirty="0">
                <a:solidFill>
                  <a:srgbClr val="FFFFFF"/>
                </a:solidFill>
                <a:latin typeface="Carlito"/>
                <a:cs typeface="Carlito"/>
              </a:rPr>
              <a:t>Employee</a:t>
            </a:r>
            <a:r>
              <a:rPr sz="1600" b="1" spc="-50" dirty="0">
                <a:solidFill>
                  <a:srgbClr val="FFFFFF"/>
                </a:solidFill>
                <a:latin typeface="Carlito"/>
                <a:cs typeface="Carlito"/>
              </a:rPr>
              <a:t> </a:t>
            </a:r>
            <a:r>
              <a:rPr sz="1600" b="1" spc="-5" dirty="0">
                <a:solidFill>
                  <a:srgbClr val="FFFFFF"/>
                </a:solidFill>
                <a:latin typeface="Carlito"/>
                <a:cs typeface="Carlito"/>
              </a:rPr>
              <a:t>Classification</a:t>
            </a:r>
            <a:endParaRPr sz="1600" dirty="0">
              <a:latin typeface="Carlito"/>
              <a:cs typeface="Carlito"/>
            </a:endParaRPr>
          </a:p>
        </p:txBody>
      </p:sp>
      <p:grpSp>
        <p:nvGrpSpPr>
          <p:cNvPr id="22" name="object 20"/>
          <p:cNvGrpSpPr/>
          <p:nvPr/>
        </p:nvGrpSpPr>
        <p:grpSpPr>
          <a:xfrm>
            <a:off x="2991548" y="3475469"/>
            <a:ext cx="3270885" cy="559435"/>
            <a:chOff x="2991548" y="3721544"/>
            <a:chExt cx="3270885" cy="559435"/>
          </a:xfrm>
        </p:grpSpPr>
        <p:sp>
          <p:nvSpPr>
            <p:cNvPr id="23" name="object 21"/>
            <p:cNvSpPr/>
            <p:nvPr/>
          </p:nvSpPr>
          <p:spPr>
            <a:xfrm>
              <a:off x="3004565" y="3734562"/>
              <a:ext cx="3244850" cy="533400"/>
            </a:xfrm>
            <a:custGeom>
              <a:avLst/>
              <a:gdLst/>
              <a:ahLst/>
              <a:cxnLst/>
              <a:rect l="l" t="t" r="r" b="b"/>
              <a:pathLst>
                <a:path w="3244850" h="533400">
                  <a:moveTo>
                    <a:pt x="3155696" y="0"/>
                  </a:moveTo>
                  <a:lnTo>
                    <a:pt x="88900" y="0"/>
                  </a:lnTo>
                  <a:lnTo>
                    <a:pt x="54274" y="6979"/>
                  </a:lnTo>
                  <a:lnTo>
                    <a:pt x="26019" y="26019"/>
                  </a:lnTo>
                  <a:lnTo>
                    <a:pt x="6979" y="54274"/>
                  </a:lnTo>
                  <a:lnTo>
                    <a:pt x="0" y="88900"/>
                  </a:lnTo>
                  <a:lnTo>
                    <a:pt x="0" y="444500"/>
                  </a:lnTo>
                  <a:lnTo>
                    <a:pt x="6979" y="479125"/>
                  </a:lnTo>
                  <a:lnTo>
                    <a:pt x="26019" y="507380"/>
                  </a:lnTo>
                  <a:lnTo>
                    <a:pt x="54274" y="526420"/>
                  </a:lnTo>
                  <a:lnTo>
                    <a:pt x="88900" y="533400"/>
                  </a:lnTo>
                  <a:lnTo>
                    <a:pt x="3155696" y="533400"/>
                  </a:lnTo>
                  <a:lnTo>
                    <a:pt x="3190321" y="526420"/>
                  </a:lnTo>
                  <a:lnTo>
                    <a:pt x="3218576" y="507380"/>
                  </a:lnTo>
                  <a:lnTo>
                    <a:pt x="3237616" y="479125"/>
                  </a:lnTo>
                  <a:lnTo>
                    <a:pt x="3244596" y="444500"/>
                  </a:lnTo>
                  <a:lnTo>
                    <a:pt x="3244596" y="88900"/>
                  </a:lnTo>
                  <a:lnTo>
                    <a:pt x="3237616" y="54274"/>
                  </a:lnTo>
                  <a:lnTo>
                    <a:pt x="3218576" y="26019"/>
                  </a:lnTo>
                  <a:lnTo>
                    <a:pt x="3190321" y="6979"/>
                  </a:lnTo>
                  <a:lnTo>
                    <a:pt x="3155696" y="0"/>
                  </a:lnTo>
                  <a:close/>
                </a:path>
              </a:pathLst>
            </a:custGeom>
            <a:solidFill>
              <a:srgbClr val="4F81BC"/>
            </a:solidFill>
          </p:spPr>
          <p:txBody>
            <a:bodyPr wrap="square" lIns="0" tIns="0" rIns="0" bIns="0" rtlCol="0"/>
            <a:lstStyle/>
            <a:p>
              <a:endParaRPr/>
            </a:p>
          </p:txBody>
        </p:sp>
        <p:sp>
          <p:nvSpPr>
            <p:cNvPr id="24" name="object 22"/>
            <p:cNvSpPr/>
            <p:nvPr/>
          </p:nvSpPr>
          <p:spPr>
            <a:xfrm>
              <a:off x="3004565" y="3734562"/>
              <a:ext cx="3244850" cy="533400"/>
            </a:xfrm>
            <a:custGeom>
              <a:avLst/>
              <a:gdLst/>
              <a:ahLst/>
              <a:cxnLst/>
              <a:rect l="l" t="t" r="r" b="b"/>
              <a:pathLst>
                <a:path w="3244850" h="533400">
                  <a:moveTo>
                    <a:pt x="0" y="88900"/>
                  </a:moveTo>
                  <a:lnTo>
                    <a:pt x="6979" y="54274"/>
                  </a:lnTo>
                  <a:lnTo>
                    <a:pt x="26019" y="26019"/>
                  </a:lnTo>
                  <a:lnTo>
                    <a:pt x="54274" y="6979"/>
                  </a:lnTo>
                  <a:lnTo>
                    <a:pt x="88900" y="0"/>
                  </a:lnTo>
                  <a:lnTo>
                    <a:pt x="3155696" y="0"/>
                  </a:lnTo>
                  <a:lnTo>
                    <a:pt x="3190321" y="6979"/>
                  </a:lnTo>
                  <a:lnTo>
                    <a:pt x="3218576" y="26019"/>
                  </a:lnTo>
                  <a:lnTo>
                    <a:pt x="3237616" y="54274"/>
                  </a:lnTo>
                  <a:lnTo>
                    <a:pt x="3244596" y="88900"/>
                  </a:lnTo>
                  <a:lnTo>
                    <a:pt x="3244596" y="444500"/>
                  </a:lnTo>
                  <a:lnTo>
                    <a:pt x="3237616" y="479125"/>
                  </a:lnTo>
                  <a:lnTo>
                    <a:pt x="3218576" y="507380"/>
                  </a:lnTo>
                  <a:lnTo>
                    <a:pt x="3190321" y="526420"/>
                  </a:lnTo>
                  <a:lnTo>
                    <a:pt x="3155696" y="533400"/>
                  </a:lnTo>
                  <a:lnTo>
                    <a:pt x="88900" y="533400"/>
                  </a:lnTo>
                  <a:lnTo>
                    <a:pt x="54274" y="526420"/>
                  </a:lnTo>
                  <a:lnTo>
                    <a:pt x="26019" y="507380"/>
                  </a:lnTo>
                  <a:lnTo>
                    <a:pt x="6979" y="479125"/>
                  </a:lnTo>
                  <a:lnTo>
                    <a:pt x="0" y="444500"/>
                  </a:lnTo>
                  <a:lnTo>
                    <a:pt x="0" y="88900"/>
                  </a:lnTo>
                  <a:close/>
                </a:path>
              </a:pathLst>
            </a:custGeom>
            <a:ln w="25908">
              <a:solidFill>
                <a:srgbClr val="385D89"/>
              </a:solidFill>
            </a:ln>
          </p:spPr>
          <p:txBody>
            <a:bodyPr wrap="square" lIns="0" tIns="0" rIns="0" bIns="0" rtlCol="0"/>
            <a:lstStyle/>
            <a:p>
              <a:endParaRPr/>
            </a:p>
          </p:txBody>
        </p:sp>
      </p:grpSp>
      <p:sp>
        <p:nvSpPr>
          <p:cNvPr id="25" name="object 23"/>
          <p:cNvSpPr txBox="1"/>
          <p:nvPr/>
        </p:nvSpPr>
        <p:spPr>
          <a:xfrm>
            <a:off x="3405378" y="3573450"/>
            <a:ext cx="2498725" cy="259045"/>
          </a:xfrm>
          <a:prstGeom prst="rect">
            <a:avLst/>
          </a:prstGeom>
        </p:spPr>
        <p:txBody>
          <a:bodyPr vert="horz" wrap="square" lIns="0" tIns="12700" rIns="0" bIns="0" rtlCol="0">
            <a:spAutoFit/>
          </a:bodyPr>
          <a:lstStyle/>
          <a:p>
            <a:pPr marL="12700">
              <a:lnSpc>
                <a:spcPct val="100000"/>
              </a:lnSpc>
              <a:spcBef>
                <a:spcPts val="100"/>
              </a:spcBef>
            </a:pPr>
            <a:r>
              <a:rPr sz="1600" b="1" spc="-5" dirty="0">
                <a:solidFill>
                  <a:srgbClr val="FFFFFF"/>
                </a:solidFill>
                <a:latin typeface="Carlito"/>
                <a:cs typeface="Carlito"/>
              </a:rPr>
              <a:t>Job </a:t>
            </a:r>
            <a:r>
              <a:rPr sz="1600" b="1" spc="-15" dirty="0">
                <a:solidFill>
                  <a:srgbClr val="FFFFFF"/>
                </a:solidFill>
                <a:latin typeface="Carlito"/>
                <a:cs typeface="Carlito"/>
              </a:rPr>
              <a:t>Evaluation</a:t>
            </a:r>
            <a:r>
              <a:rPr sz="1600" b="1" spc="-35" dirty="0">
                <a:solidFill>
                  <a:srgbClr val="FFFFFF"/>
                </a:solidFill>
                <a:latin typeface="Carlito"/>
                <a:cs typeface="Carlito"/>
              </a:rPr>
              <a:t> </a:t>
            </a:r>
            <a:r>
              <a:rPr sz="1600" b="1" spc="-15" dirty="0">
                <a:solidFill>
                  <a:srgbClr val="FFFFFF"/>
                </a:solidFill>
                <a:latin typeface="Carlito"/>
                <a:cs typeface="Carlito"/>
              </a:rPr>
              <a:t>Program</a:t>
            </a:r>
            <a:endParaRPr sz="1600" dirty="0">
              <a:latin typeface="Carlito"/>
              <a:cs typeface="Carlito"/>
            </a:endParaRPr>
          </a:p>
        </p:txBody>
      </p:sp>
      <p:grpSp>
        <p:nvGrpSpPr>
          <p:cNvPr id="26" name="object 24"/>
          <p:cNvGrpSpPr/>
          <p:nvPr/>
        </p:nvGrpSpPr>
        <p:grpSpPr>
          <a:xfrm>
            <a:off x="191960" y="2507729"/>
            <a:ext cx="3175000" cy="559435"/>
            <a:chOff x="191960" y="2753804"/>
            <a:chExt cx="3175000" cy="559435"/>
          </a:xfrm>
        </p:grpSpPr>
        <p:sp>
          <p:nvSpPr>
            <p:cNvPr id="27" name="object 25"/>
            <p:cNvSpPr/>
            <p:nvPr/>
          </p:nvSpPr>
          <p:spPr>
            <a:xfrm>
              <a:off x="204977" y="2766822"/>
              <a:ext cx="3148965" cy="533400"/>
            </a:xfrm>
            <a:custGeom>
              <a:avLst/>
              <a:gdLst/>
              <a:ahLst/>
              <a:cxnLst/>
              <a:rect l="l" t="t" r="r" b="b"/>
              <a:pathLst>
                <a:path w="3148965" h="533400">
                  <a:moveTo>
                    <a:pt x="3059684" y="0"/>
                  </a:moveTo>
                  <a:lnTo>
                    <a:pt x="88900" y="0"/>
                  </a:lnTo>
                  <a:lnTo>
                    <a:pt x="54296" y="6979"/>
                  </a:lnTo>
                  <a:lnTo>
                    <a:pt x="26038" y="26019"/>
                  </a:lnTo>
                  <a:lnTo>
                    <a:pt x="6986" y="54274"/>
                  </a:lnTo>
                  <a:lnTo>
                    <a:pt x="0" y="88900"/>
                  </a:lnTo>
                  <a:lnTo>
                    <a:pt x="0" y="444500"/>
                  </a:lnTo>
                  <a:lnTo>
                    <a:pt x="6986" y="479125"/>
                  </a:lnTo>
                  <a:lnTo>
                    <a:pt x="26038" y="507380"/>
                  </a:lnTo>
                  <a:lnTo>
                    <a:pt x="54296" y="526420"/>
                  </a:lnTo>
                  <a:lnTo>
                    <a:pt x="88900" y="533400"/>
                  </a:lnTo>
                  <a:lnTo>
                    <a:pt x="3059684" y="533400"/>
                  </a:lnTo>
                  <a:lnTo>
                    <a:pt x="3094309" y="526420"/>
                  </a:lnTo>
                  <a:lnTo>
                    <a:pt x="3122564" y="507380"/>
                  </a:lnTo>
                  <a:lnTo>
                    <a:pt x="3141604" y="479125"/>
                  </a:lnTo>
                  <a:lnTo>
                    <a:pt x="3148584" y="444500"/>
                  </a:lnTo>
                  <a:lnTo>
                    <a:pt x="3148584" y="88900"/>
                  </a:lnTo>
                  <a:lnTo>
                    <a:pt x="3141604" y="54274"/>
                  </a:lnTo>
                  <a:lnTo>
                    <a:pt x="3122564" y="26019"/>
                  </a:lnTo>
                  <a:lnTo>
                    <a:pt x="3094309" y="6979"/>
                  </a:lnTo>
                  <a:lnTo>
                    <a:pt x="3059684" y="0"/>
                  </a:lnTo>
                  <a:close/>
                </a:path>
              </a:pathLst>
            </a:custGeom>
            <a:solidFill>
              <a:srgbClr val="4F81BC"/>
            </a:solidFill>
          </p:spPr>
          <p:txBody>
            <a:bodyPr wrap="square" lIns="0" tIns="0" rIns="0" bIns="0" rtlCol="0"/>
            <a:lstStyle/>
            <a:p>
              <a:endParaRPr/>
            </a:p>
          </p:txBody>
        </p:sp>
        <p:sp>
          <p:nvSpPr>
            <p:cNvPr id="28" name="object 26"/>
            <p:cNvSpPr/>
            <p:nvPr/>
          </p:nvSpPr>
          <p:spPr>
            <a:xfrm>
              <a:off x="204977" y="2766822"/>
              <a:ext cx="3148965" cy="533400"/>
            </a:xfrm>
            <a:custGeom>
              <a:avLst/>
              <a:gdLst/>
              <a:ahLst/>
              <a:cxnLst/>
              <a:rect l="l" t="t" r="r" b="b"/>
              <a:pathLst>
                <a:path w="3148965" h="533400">
                  <a:moveTo>
                    <a:pt x="0" y="88900"/>
                  </a:moveTo>
                  <a:lnTo>
                    <a:pt x="6986" y="54274"/>
                  </a:lnTo>
                  <a:lnTo>
                    <a:pt x="26038" y="26019"/>
                  </a:lnTo>
                  <a:lnTo>
                    <a:pt x="54296" y="6979"/>
                  </a:lnTo>
                  <a:lnTo>
                    <a:pt x="88900" y="0"/>
                  </a:lnTo>
                  <a:lnTo>
                    <a:pt x="3059684" y="0"/>
                  </a:lnTo>
                  <a:lnTo>
                    <a:pt x="3094309" y="6979"/>
                  </a:lnTo>
                  <a:lnTo>
                    <a:pt x="3122564" y="26019"/>
                  </a:lnTo>
                  <a:lnTo>
                    <a:pt x="3141604" y="54274"/>
                  </a:lnTo>
                  <a:lnTo>
                    <a:pt x="3148584" y="88900"/>
                  </a:lnTo>
                  <a:lnTo>
                    <a:pt x="3148584" y="444500"/>
                  </a:lnTo>
                  <a:lnTo>
                    <a:pt x="3141604" y="479125"/>
                  </a:lnTo>
                  <a:lnTo>
                    <a:pt x="3122564" y="507380"/>
                  </a:lnTo>
                  <a:lnTo>
                    <a:pt x="3094309" y="526420"/>
                  </a:lnTo>
                  <a:lnTo>
                    <a:pt x="3059684" y="533400"/>
                  </a:lnTo>
                  <a:lnTo>
                    <a:pt x="88900" y="533400"/>
                  </a:lnTo>
                  <a:lnTo>
                    <a:pt x="54296" y="526420"/>
                  </a:lnTo>
                  <a:lnTo>
                    <a:pt x="26038" y="507380"/>
                  </a:lnTo>
                  <a:lnTo>
                    <a:pt x="6986" y="479125"/>
                  </a:lnTo>
                  <a:lnTo>
                    <a:pt x="0" y="444500"/>
                  </a:lnTo>
                  <a:lnTo>
                    <a:pt x="0" y="88900"/>
                  </a:lnTo>
                  <a:close/>
                </a:path>
              </a:pathLst>
            </a:custGeom>
            <a:ln w="25908">
              <a:solidFill>
                <a:srgbClr val="385D89"/>
              </a:solidFill>
            </a:ln>
          </p:spPr>
          <p:txBody>
            <a:bodyPr wrap="square" lIns="0" tIns="0" rIns="0" bIns="0" rtlCol="0"/>
            <a:lstStyle/>
            <a:p>
              <a:endParaRPr/>
            </a:p>
          </p:txBody>
        </p:sp>
      </p:grpSp>
      <p:sp>
        <p:nvSpPr>
          <p:cNvPr id="29" name="object 27"/>
          <p:cNvSpPr txBox="1"/>
          <p:nvPr/>
        </p:nvSpPr>
        <p:spPr>
          <a:xfrm>
            <a:off x="981557" y="2606091"/>
            <a:ext cx="1649095" cy="259686"/>
          </a:xfrm>
          <a:prstGeom prst="rect">
            <a:avLst/>
          </a:prstGeom>
        </p:spPr>
        <p:txBody>
          <a:bodyPr vert="horz" wrap="square" lIns="0" tIns="13335" rIns="0" bIns="0" rtlCol="0">
            <a:spAutoFit/>
          </a:bodyPr>
          <a:lstStyle/>
          <a:p>
            <a:pPr marL="12700">
              <a:lnSpc>
                <a:spcPct val="100000"/>
              </a:lnSpc>
              <a:spcBef>
                <a:spcPts val="105"/>
              </a:spcBef>
            </a:pPr>
            <a:r>
              <a:rPr sz="1600" b="1" spc="-5" dirty="0">
                <a:solidFill>
                  <a:srgbClr val="FFFFFF"/>
                </a:solidFill>
                <a:latin typeface="Carlito"/>
                <a:cs typeface="Carlito"/>
              </a:rPr>
              <a:t>Job</a:t>
            </a:r>
            <a:r>
              <a:rPr sz="1600" b="1" spc="-55" dirty="0">
                <a:solidFill>
                  <a:srgbClr val="FFFFFF"/>
                </a:solidFill>
                <a:latin typeface="Carlito"/>
                <a:cs typeface="Carlito"/>
              </a:rPr>
              <a:t> </a:t>
            </a:r>
            <a:r>
              <a:rPr sz="1600" b="1" spc="-5" dirty="0">
                <a:solidFill>
                  <a:srgbClr val="FFFFFF"/>
                </a:solidFill>
                <a:latin typeface="Carlito"/>
                <a:cs typeface="Carlito"/>
              </a:rPr>
              <a:t>Description</a:t>
            </a:r>
            <a:endParaRPr sz="1600" dirty="0">
              <a:latin typeface="Carlito"/>
              <a:cs typeface="Carlito"/>
            </a:endParaRPr>
          </a:p>
        </p:txBody>
      </p:sp>
      <p:grpSp>
        <p:nvGrpSpPr>
          <p:cNvPr id="30" name="object 28"/>
          <p:cNvGrpSpPr/>
          <p:nvPr/>
        </p:nvGrpSpPr>
        <p:grpSpPr>
          <a:xfrm>
            <a:off x="4178808" y="1113333"/>
            <a:ext cx="711835" cy="483234"/>
            <a:chOff x="4178808" y="1359408"/>
            <a:chExt cx="711835" cy="483234"/>
          </a:xfrm>
        </p:grpSpPr>
        <p:sp>
          <p:nvSpPr>
            <p:cNvPr id="31" name="object 29"/>
            <p:cNvSpPr/>
            <p:nvPr/>
          </p:nvSpPr>
          <p:spPr>
            <a:xfrm>
              <a:off x="4191762" y="1372362"/>
              <a:ext cx="685800" cy="457200"/>
            </a:xfrm>
            <a:custGeom>
              <a:avLst/>
              <a:gdLst/>
              <a:ahLst/>
              <a:cxnLst/>
              <a:rect l="l" t="t" r="r" b="b"/>
              <a:pathLst>
                <a:path w="685800" h="457200">
                  <a:moveTo>
                    <a:pt x="514350" y="0"/>
                  </a:moveTo>
                  <a:lnTo>
                    <a:pt x="171450" y="0"/>
                  </a:lnTo>
                  <a:lnTo>
                    <a:pt x="171450" y="228600"/>
                  </a:lnTo>
                  <a:lnTo>
                    <a:pt x="0" y="228600"/>
                  </a:lnTo>
                  <a:lnTo>
                    <a:pt x="342900" y="457200"/>
                  </a:lnTo>
                  <a:lnTo>
                    <a:pt x="685800" y="228600"/>
                  </a:lnTo>
                  <a:lnTo>
                    <a:pt x="514350" y="228600"/>
                  </a:lnTo>
                  <a:lnTo>
                    <a:pt x="514350" y="0"/>
                  </a:lnTo>
                  <a:close/>
                </a:path>
              </a:pathLst>
            </a:custGeom>
            <a:solidFill>
              <a:srgbClr val="4F81BC"/>
            </a:solidFill>
          </p:spPr>
          <p:txBody>
            <a:bodyPr wrap="square" lIns="0" tIns="0" rIns="0" bIns="0" rtlCol="0"/>
            <a:lstStyle/>
            <a:p>
              <a:endParaRPr/>
            </a:p>
          </p:txBody>
        </p:sp>
        <p:sp>
          <p:nvSpPr>
            <p:cNvPr id="32" name="object 30"/>
            <p:cNvSpPr/>
            <p:nvPr/>
          </p:nvSpPr>
          <p:spPr>
            <a:xfrm>
              <a:off x="4191762" y="1372362"/>
              <a:ext cx="685800" cy="457200"/>
            </a:xfrm>
            <a:custGeom>
              <a:avLst/>
              <a:gdLst/>
              <a:ahLst/>
              <a:cxnLst/>
              <a:rect l="l" t="t" r="r" b="b"/>
              <a:pathLst>
                <a:path w="685800" h="457200">
                  <a:moveTo>
                    <a:pt x="0" y="228600"/>
                  </a:moveTo>
                  <a:lnTo>
                    <a:pt x="171450" y="228600"/>
                  </a:lnTo>
                  <a:lnTo>
                    <a:pt x="171450" y="0"/>
                  </a:lnTo>
                  <a:lnTo>
                    <a:pt x="514350" y="0"/>
                  </a:lnTo>
                  <a:lnTo>
                    <a:pt x="514350" y="228600"/>
                  </a:lnTo>
                  <a:lnTo>
                    <a:pt x="685800" y="228600"/>
                  </a:lnTo>
                  <a:lnTo>
                    <a:pt x="342900" y="457200"/>
                  </a:lnTo>
                  <a:lnTo>
                    <a:pt x="0" y="228600"/>
                  </a:lnTo>
                  <a:close/>
                </a:path>
              </a:pathLst>
            </a:custGeom>
            <a:ln w="25908">
              <a:solidFill>
                <a:srgbClr val="385D89"/>
              </a:solidFill>
            </a:ln>
          </p:spPr>
          <p:txBody>
            <a:bodyPr wrap="square" lIns="0" tIns="0" rIns="0" bIns="0" rtlCol="0"/>
            <a:lstStyle/>
            <a:p>
              <a:endParaRPr/>
            </a:p>
          </p:txBody>
        </p:sp>
      </p:grpSp>
      <p:grpSp>
        <p:nvGrpSpPr>
          <p:cNvPr id="33" name="object 31"/>
          <p:cNvGrpSpPr/>
          <p:nvPr/>
        </p:nvGrpSpPr>
        <p:grpSpPr>
          <a:xfrm>
            <a:off x="4223003" y="5075733"/>
            <a:ext cx="711835" cy="483234"/>
            <a:chOff x="4223003" y="5321808"/>
            <a:chExt cx="711835" cy="483234"/>
          </a:xfrm>
        </p:grpSpPr>
        <p:sp>
          <p:nvSpPr>
            <p:cNvPr id="34" name="object 32"/>
            <p:cNvSpPr/>
            <p:nvPr/>
          </p:nvSpPr>
          <p:spPr>
            <a:xfrm>
              <a:off x="4235957" y="5334762"/>
              <a:ext cx="685800" cy="457200"/>
            </a:xfrm>
            <a:custGeom>
              <a:avLst/>
              <a:gdLst/>
              <a:ahLst/>
              <a:cxnLst/>
              <a:rect l="l" t="t" r="r" b="b"/>
              <a:pathLst>
                <a:path w="685800" h="457200">
                  <a:moveTo>
                    <a:pt x="514350" y="0"/>
                  </a:moveTo>
                  <a:lnTo>
                    <a:pt x="171450" y="0"/>
                  </a:lnTo>
                  <a:lnTo>
                    <a:pt x="171450" y="228600"/>
                  </a:lnTo>
                  <a:lnTo>
                    <a:pt x="0" y="228600"/>
                  </a:lnTo>
                  <a:lnTo>
                    <a:pt x="342900" y="457200"/>
                  </a:lnTo>
                  <a:lnTo>
                    <a:pt x="685800" y="228600"/>
                  </a:lnTo>
                  <a:lnTo>
                    <a:pt x="514350" y="228600"/>
                  </a:lnTo>
                  <a:lnTo>
                    <a:pt x="514350" y="0"/>
                  </a:lnTo>
                  <a:close/>
                </a:path>
              </a:pathLst>
            </a:custGeom>
            <a:solidFill>
              <a:srgbClr val="4F81BC"/>
            </a:solidFill>
          </p:spPr>
          <p:txBody>
            <a:bodyPr wrap="square" lIns="0" tIns="0" rIns="0" bIns="0" rtlCol="0"/>
            <a:lstStyle/>
            <a:p>
              <a:endParaRPr/>
            </a:p>
          </p:txBody>
        </p:sp>
        <p:sp>
          <p:nvSpPr>
            <p:cNvPr id="35" name="object 33"/>
            <p:cNvSpPr/>
            <p:nvPr/>
          </p:nvSpPr>
          <p:spPr>
            <a:xfrm>
              <a:off x="4235957" y="5334762"/>
              <a:ext cx="685800" cy="457200"/>
            </a:xfrm>
            <a:custGeom>
              <a:avLst/>
              <a:gdLst/>
              <a:ahLst/>
              <a:cxnLst/>
              <a:rect l="l" t="t" r="r" b="b"/>
              <a:pathLst>
                <a:path w="685800" h="457200">
                  <a:moveTo>
                    <a:pt x="0" y="228600"/>
                  </a:moveTo>
                  <a:lnTo>
                    <a:pt x="171450" y="228600"/>
                  </a:lnTo>
                  <a:lnTo>
                    <a:pt x="171450" y="0"/>
                  </a:lnTo>
                  <a:lnTo>
                    <a:pt x="514350" y="0"/>
                  </a:lnTo>
                  <a:lnTo>
                    <a:pt x="514350" y="228600"/>
                  </a:lnTo>
                  <a:lnTo>
                    <a:pt x="685800" y="228600"/>
                  </a:lnTo>
                  <a:lnTo>
                    <a:pt x="342900" y="457200"/>
                  </a:lnTo>
                  <a:lnTo>
                    <a:pt x="0" y="228600"/>
                  </a:lnTo>
                  <a:close/>
                </a:path>
              </a:pathLst>
            </a:custGeom>
            <a:ln w="25908">
              <a:solidFill>
                <a:srgbClr val="385D89"/>
              </a:solidFill>
            </a:ln>
          </p:spPr>
          <p:txBody>
            <a:bodyPr wrap="square" lIns="0" tIns="0" rIns="0" bIns="0" rtlCol="0"/>
            <a:lstStyle/>
            <a:p>
              <a:endParaRPr/>
            </a:p>
          </p:txBody>
        </p:sp>
      </p:grpSp>
      <p:grpSp>
        <p:nvGrpSpPr>
          <p:cNvPr id="36" name="object 34"/>
          <p:cNvGrpSpPr/>
          <p:nvPr/>
        </p:nvGrpSpPr>
        <p:grpSpPr>
          <a:xfrm>
            <a:off x="2586101" y="1896033"/>
            <a:ext cx="4177029" cy="2596515"/>
            <a:chOff x="2586101" y="2142108"/>
            <a:chExt cx="4177029" cy="2596515"/>
          </a:xfrm>
        </p:grpSpPr>
        <p:sp>
          <p:nvSpPr>
            <p:cNvPr id="37" name="object 35"/>
            <p:cNvSpPr/>
            <p:nvPr/>
          </p:nvSpPr>
          <p:spPr>
            <a:xfrm>
              <a:off x="6261100" y="2154808"/>
              <a:ext cx="488950" cy="552450"/>
            </a:xfrm>
            <a:custGeom>
              <a:avLst/>
              <a:gdLst/>
              <a:ahLst/>
              <a:cxnLst/>
              <a:rect l="l" t="t" r="r" b="b"/>
              <a:pathLst>
                <a:path w="488950" h="552450">
                  <a:moveTo>
                    <a:pt x="488950" y="0"/>
                  </a:moveTo>
                  <a:lnTo>
                    <a:pt x="387350" y="138049"/>
                  </a:lnTo>
                  <a:lnTo>
                    <a:pt x="203326" y="2539"/>
                  </a:lnTo>
                  <a:lnTo>
                    <a:pt x="0" y="278638"/>
                  </a:lnTo>
                  <a:lnTo>
                    <a:pt x="184023" y="414274"/>
                  </a:lnTo>
                  <a:lnTo>
                    <a:pt x="82423" y="552323"/>
                  </a:lnTo>
                  <a:lnTo>
                    <a:pt x="469773" y="411733"/>
                  </a:lnTo>
                  <a:lnTo>
                    <a:pt x="488950" y="0"/>
                  </a:lnTo>
                  <a:close/>
                </a:path>
              </a:pathLst>
            </a:custGeom>
            <a:solidFill>
              <a:srgbClr val="4F81BC"/>
            </a:solidFill>
          </p:spPr>
          <p:txBody>
            <a:bodyPr wrap="square" lIns="0" tIns="0" rIns="0" bIns="0" rtlCol="0"/>
            <a:lstStyle/>
            <a:p>
              <a:endParaRPr/>
            </a:p>
          </p:txBody>
        </p:sp>
        <p:sp>
          <p:nvSpPr>
            <p:cNvPr id="38" name="object 36"/>
            <p:cNvSpPr/>
            <p:nvPr/>
          </p:nvSpPr>
          <p:spPr>
            <a:xfrm>
              <a:off x="6261100" y="2154808"/>
              <a:ext cx="488950" cy="552450"/>
            </a:xfrm>
            <a:custGeom>
              <a:avLst/>
              <a:gdLst/>
              <a:ahLst/>
              <a:cxnLst/>
              <a:rect l="l" t="t" r="r" b="b"/>
              <a:pathLst>
                <a:path w="488950" h="552450">
                  <a:moveTo>
                    <a:pt x="82423" y="552323"/>
                  </a:moveTo>
                  <a:lnTo>
                    <a:pt x="184023" y="414274"/>
                  </a:lnTo>
                  <a:lnTo>
                    <a:pt x="0" y="278638"/>
                  </a:lnTo>
                  <a:lnTo>
                    <a:pt x="203326" y="2539"/>
                  </a:lnTo>
                  <a:lnTo>
                    <a:pt x="387350" y="138049"/>
                  </a:lnTo>
                  <a:lnTo>
                    <a:pt x="488950" y="0"/>
                  </a:lnTo>
                  <a:lnTo>
                    <a:pt x="469773" y="411733"/>
                  </a:lnTo>
                  <a:lnTo>
                    <a:pt x="82423" y="552323"/>
                  </a:lnTo>
                  <a:close/>
                </a:path>
              </a:pathLst>
            </a:custGeom>
            <a:ln w="25400">
              <a:solidFill>
                <a:srgbClr val="385D89"/>
              </a:solidFill>
            </a:ln>
          </p:spPr>
          <p:txBody>
            <a:bodyPr wrap="square" lIns="0" tIns="0" rIns="0" bIns="0" rtlCol="0"/>
            <a:lstStyle/>
            <a:p>
              <a:endParaRPr/>
            </a:p>
          </p:txBody>
        </p:sp>
        <p:sp>
          <p:nvSpPr>
            <p:cNvPr id="39" name="object 37"/>
            <p:cNvSpPr/>
            <p:nvPr/>
          </p:nvSpPr>
          <p:spPr>
            <a:xfrm>
              <a:off x="2598801" y="2213101"/>
              <a:ext cx="538480" cy="510540"/>
            </a:xfrm>
            <a:custGeom>
              <a:avLst/>
              <a:gdLst/>
              <a:ahLst/>
              <a:cxnLst/>
              <a:rect l="l" t="t" r="r" b="b"/>
              <a:pathLst>
                <a:path w="538480" h="510539">
                  <a:moveTo>
                    <a:pt x="279400" y="0"/>
                  </a:moveTo>
                  <a:lnTo>
                    <a:pt x="129286" y="172465"/>
                  </a:lnTo>
                  <a:lnTo>
                    <a:pt x="0" y="59944"/>
                  </a:lnTo>
                  <a:lnTo>
                    <a:pt x="108712" y="457453"/>
                  </a:lnTo>
                  <a:lnTo>
                    <a:pt x="517398" y="510032"/>
                  </a:lnTo>
                  <a:lnTo>
                    <a:pt x="388112" y="397510"/>
                  </a:lnTo>
                  <a:lnTo>
                    <a:pt x="538099" y="225044"/>
                  </a:lnTo>
                  <a:lnTo>
                    <a:pt x="279400" y="0"/>
                  </a:lnTo>
                  <a:close/>
                </a:path>
              </a:pathLst>
            </a:custGeom>
            <a:solidFill>
              <a:srgbClr val="4F81BC"/>
            </a:solidFill>
          </p:spPr>
          <p:txBody>
            <a:bodyPr wrap="square" lIns="0" tIns="0" rIns="0" bIns="0" rtlCol="0"/>
            <a:lstStyle/>
            <a:p>
              <a:endParaRPr/>
            </a:p>
          </p:txBody>
        </p:sp>
        <p:sp>
          <p:nvSpPr>
            <p:cNvPr id="40" name="object 38"/>
            <p:cNvSpPr/>
            <p:nvPr/>
          </p:nvSpPr>
          <p:spPr>
            <a:xfrm>
              <a:off x="2598801" y="2213101"/>
              <a:ext cx="538480" cy="510540"/>
            </a:xfrm>
            <a:custGeom>
              <a:avLst/>
              <a:gdLst/>
              <a:ahLst/>
              <a:cxnLst/>
              <a:rect l="l" t="t" r="r" b="b"/>
              <a:pathLst>
                <a:path w="538480" h="510539">
                  <a:moveTo>
                    <a:pt x="0" y="59944"/>
                  </a:moveTo>
                  <a:lnTo>
                    <a:pt x="129286" y="172465"/>
                  </a:lnTo>
                  <a:lnTo>
                    <a:pt x="279400" y="0"/>
                  </a:lnTo>
                  <a:lnTo>
                    <a:pt x="538099" y="225044"/>
                  </a:lnTo>
                  <a:lnTo>
                    <a:pt x="388112" y="397510"/>
                  </a:lnTo>
                  <a:lnTo>
                    <a:pt x="517398" y="510032"/>
                  </a:lnTo>
                  <a:lnTo>
                    <a:pt x="108712" y="457453"/>
                  </a:lnTo>
                  <a:lnTo>
                    <a:pt x="0" y="59944"/>
                  </a:lnTo>
                  <a:close/>
                </a:path>
              </a:pathLst>
            </a:custGeom>
            <a:ln w="25400">
              <a:solidFill>
                <a:srgbClr val="385D89"/>
              </a:solidFill>
            </a:ln>
          </p:spPr>
          <p:txBody>
            <a:bodyPr wrap="square" lIns="0" tIns="0" rIns="0" bIns="0" rtlCol="0"/>
            <a:lstStyle/>
            <a:p>
              <a:endParaRPr/>
            </a:p>
          </p:txBody>
        </p:sp>
        <p:sp>
          <p:nvSpPr>
            <p:cNvPr id="41" name="object 39"/>
            <p:cNvSpPr/>
            <p:nvPr/>
          </p:nvSpPr>
          <p:spPr>
            <a:xfrm>
              <a:off x="3172968" y="3168649"/>
              <a:ext cx="1704975" cy="1557020"/>
            </a:xfrm>
            <a:custGeom>
              <a:avLst/>
              <a:gdLst/>
              <a:ahLst/>
              <a:cxnLst/>
              <a:rect l="l" t="t" r="r" b="b"/>
              <a:pathLst>
                <a:path w="1704975" h="1557020">
                  <a:moveTo>
                    <a:pt x="541401" y="65786"/>
                  </a:moveTo>
                  <a:lnTo>
                    <a:pt x="409829" y="175514"/>
                  </a:lnTo>
                  <a:lnTo>
                    <a:pt x="263398" y="0"/>
                  </a:lnTo>
                  <a:lnTo>
                    <a:pt x="0" y="219583"/>
                  </a:lnTo>
                  <a:lnTo>
                    <a:pt x="146431" y="395097"/>
                  </a:lnTo>
                  <a:lnTo>
                    <a:pt x="14732" y="504952"/>
                  </a:lnTo>
                  <a:lnTo>
                    <a:pt x="424434" y="460883"/>
                  </a:lnTo>
                  <a:lnTo>
                    <a:pt x="541401" y="65786"/>
                  </a:lnTo>
                  <a:close/>
                </a:path>
                <a:path w="1704975" h="1557020">
                  <a:moveTo>
                    <a:pt x="1704594" y="1327912"/>
                  </a:moveTo>
                  <a:lnTo>
                    <a:pt x="1533144" y="1327912"/>
                  </a:lnTo>
                  <a:lnTo>
                    <a:pt x="1533144" y="1099312"/>
                  </a:lnTo>
                  <a:lnTo>
                    <a:pt x="1190244" y="1099312"/>
                  </a:lnTo>
                  <a:lnTo>
                    <a:pt x="1190244" y="1327912"/>
                  </a:lnTo>
                  <a:lnTo>
                    <a:pt x="1018794" y="1327912"/>
                  </a:lnTo>
                  <a:lnTo>
                    <a:pt x="1361694" y="1556512"/>
                  </a:lnTo>
                  <a:lnTo>
                    <a:pt x="1704594" y="1327912"/>
                  </a:lnTo>
                  <a:close/>
                </a:path>
              </a:pathLst>
            </a:custGeom>
            <a:solidFill>
              <a:srgbClr val="4F81BC"/>
            </a:solidFill>
          </p:spPr>
          <p:txBody>
            <a:bodyPr wrap="square" lIns="0" tIns="0" rIns="0" bIns="0" rtlCol="0"/>
            <a:lstStyle/>
            <a:p>
              <a:endParaRPr/>
            </a:p>
          </p:txBody>
        </p:sp>
        <p:sp>
          <p:nvSpPr>
            <p:cNvPr id="42" name="object 40"/>
            <p:cNvSpPr/>
            <p:nvPr/>
          </p:nvSpPr>
          <p:spPr>
            <a:xfrm>
              <a:off x="4191762" y="4267961"/>
              <a:ext cx="685800" cy="457200"/>
            </a:xfrm>
            <a:custGeom>
              <a:avLst/>
              <a:gdLst/>
              <a:ahLst/>
              <a:cxnLst/>
              <a:rect l="l" t="t" r="r" b="b"/>
              <a:pathLst>
                <a:path w="685800" h="457200">
                  <a:moveTo>
                    <a:pt x="0" y="228600"/>
                  </a:moveTo>
                  <a:lnTo>
                    <a:pt x="171450" y="228600"/>
                  </a:lnTo>
                  <a:lnTo>
                    <a:pt x="171450" y="0"/>
                  </a:lnTo>
                  <a:lnTo>
                    <a:pt x="514350" y="0"/>
                  </a:lnTo>
                  <a:lnTo>
                    <a:pt x="514350" y="228600"/>
                  </a:lnTo>
                  <a:lnTo>
                    <a:pt x="685800" y="228600"/>
                  </a:lnTo>
                  <a:lnTo>
                    <a:pt x="342900" y="457200"/>
                  </a:lnTo>
                  <a:lnTo>
                    <a:pt x="0" y="228600"/>
                  </a:lnTo>
                  <a:close/>
                </a:path>
              </a:pathLst>
            </a:custGeom>
            <a:ln w="25908">
              <a:solidFill>
                <a:srgbClr val="385D89"/>
              </a:solidFill>
            </a:ln>
          </p:spPr>
          <p:txBody>
            <a:bodyPr wrap="square" lIns="0" tIns="0" rIns="0" bIns="0" rtlCol="0"/>
            <a:lstStyle/>
            <a:p>
              <a:endParaRPr/>
            </a:p>
          </p:txBody>
        </p:sp>
        <p:sp>
          <p:nvSpPr>
            <p:cNvPr id="43" name="object 41"/>
            <p:cNvSpPr/>
            <p:nvPr/>
          </p:nvSpPr>
          <p:spPr>
            <a:xfrm>
              <a:off x="3172968" y="3168650"/>
              <a:ext cx="541655" cy="505459"/>
            </a:xfrm>
            <a:custGeom>
              <a:avLst/>
              <a:gdLst/>
              <a:ahLst/>
              <a:cxnLst/>
              <a:rect l="l" t="t" r="r" b="b"/>
              <a:pathLst>
                <a:path w="541654" h="505460">
                  <a:moveTo>
                    <a:pt x="14731" y="504951"/>
                  </a:moveTo>
                  <a:lnTo>
                    <a:pt x="146431" y="395097"/>
                  </a:lnTo>
                  <a:lnTo>
                    <a:pt x="0" y="219583"/>
                  </a:lnTo>
                  <a:lnTo>
                    <a:pt x="263397" y="0"/>
                  </a:lnTo>
                  <a:lnTo>
                    <a:pt x="409829" y="175513"/>
                  </a:lnTo>
                  <a:lnTo>
                    <a:pt x="541401" y="65786"/>
                  </a:lnTo>
                  <a:lnTo>
                    <a:pt x="424433" y="460882"/>
                  </a:lnTo>
                  <a:lnTo>
                    <a:pt x="14731" y="504951"/>
                  </a:lnTo>
                  <a:close/>
                </a:path>
              </a:pathLst>
            </a:custGeom>
            <a:ln w="25400">
              <a:solidFill>
                <a:srgbClr val="385D89"/>
              </a:solidFill>
            </a:ln>
          </p:spPr>
          <p:txBody>
            <a:bodyPr wrap="square" lIns="0" tIns="0" rIns="0" bIns="0" rtlCol="0"/>
            <a:lstStyle/>
            <a:p>
              <a:endParaRPr/>
            </a:p>
          </p:txBody>
        </p:sp>
        <p:sp>
          <p:nvSpPr>
            <p:cNvPr id="44" name="object 42"/>
            <p:cNvSpPr/>
            <p:nvPr/>
          </p:nvSpPr>
          <p:spPr>
            <a:xfrm>
              <a:off x="5483986" y="3160522"/>
              <a:ext cx="538480" cy="510540"/>
            </a:xfrm>
            <a:custGeom>
              <a:avLst/>
              <a:gdLst/>
              <a:ahLst/>
              <a:cxnLst/>
              <a:rect l="l" t="t" r="r" b="b"/>
              <a:pathLst>
                <a:path w="538479" h="510539">
                  <a:moveTo>
                    <a:pt x="279400" y="0"/>
                  </a:moveTo>
                  <a:lnTo>
                    <a:pt x="129412" y="172465"/>
                  </a:lnTo>
                  <a:lnTo>
                    <a:pt x="0" y="59943"/>
                  </a:lnTo>
                  <a:lnTo>
                    <a:pt x="108712" y="457453"/>
                  </a:lnTo>
                  <a:lnTo>
                    <a:pt x="517525" y="510031"/>
                  </a:lnTo>
                  <a:lnTo>
                    <a:pt x="388112" y="397510"/>
                  </a:lnTo>
                  <a:lnTo>
                    <a:pt x="538099" y="225043"/>
                  </a:lnTo>
                  <a:lnTo>
                    <a:pt x="279400" y="0"/>
                  </a:lnTo>
                  <a:close/>
                </a:path>
              </a:pathLst>
            </a:custGeom>
            <a:solidFill>
              <a:srgbClr val="4F81BC"/>
            </a:solidFill>
          </p:spPr>
          <p:txBody>
            <a:bodyPr wrap="square" lIns="0" tIns="0" rIns="0" bIns="0" rtlCol="0"/>
            <a:lstStyle/>
            <a:p>
              <a:endParaRPr/>
            </a:p>
          </p:txBody>
        </p:sp>
        <p:sp>
          <p:nvSpPr>
            <p:cNvPr id="45" name="object 43"/>
            <p:cNvSpPr/>
            <p:nvPr/>
          </p:nvSpPr>
          <p:spPr>
            <a:xfrm>
              <a:off x="5483986" y="3160522"/>
              <a:ext cx="538480" cy="510540"/>
            </a:xfrm>
            <a:custGeom>
              <a:avLst/>
              <a:gdLst/>
              <a:ahLst/>
              <a:cxnLst/>
              <a:rect l="l" t="t" r="r" b="b"/>
              <a:pathLst>
                <a:path w="538479" h="510539">
                  <a:moveTo>
                    <a:pt x="0" y="59943"/>
                  </a:moveTo>
                  <a:lnTo>
                    <a:pt x="129412" y="172465"/>
                  </a:lnTo>
                  <a:lnTo>
                    <a:pt x="279400" y="0"/>
                  </a:lnTo>
                  <a:lnTo>
                    <a:pt x="538099" y="225043"/>
                  </a:lnTo>
                  <a:lnTo>
                    <a:pt x="388112" y="397510"/>
                  </a:lnTo>
                  <a:lnTo>
                    <a:pt x="517525" y="510031"/>
                  </a:lnTo>
                  <a:lnTo>
                    <a:pt x="108712" y="457453"/>
                  </a:lnTo>
                  <a:lnTo>
                    <a:pt x="0" y="59943"/>
                  </a:lnTo>
                  <a:close/>
                </a:path>
              </a:pathLst>
            </a:custGeom>
            <a:ln w="25400">
              <a:solidFill>
                <a:srgbClr val="385D89"/>
              </a:solidFill>
            </a:ln>
          </p:spPr>
          <p:txBody>
            <a:bodyPr wrap="square" lIns="0" tIns="0" rIns="0" bIns="0" rtlCol="0"/>
            <a:lstStyle/>
            <a:p>
              <a:endParaRPr/>
            </a:p>
          </p:txBody>
        </p:sp>
      </p:gr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685800" y="228600"/>
            <a:ext cx="7200900" cy="655639"/>
          </a:xfrm>
        </p:spPr>
        <p:txBody>
          <a:bodyPr/>
          <a:lstStyle/>
          <a:p>
            <a:r>
              <a:rPr lang="en-MY" dirty="0"/>
              <a:t>Job Evaluation</a:t>
            </a:r>
          </a:p>
        </p:txBody>
      </p:sp>
      <p:sp>
        <p:nvSpPr>
          <p:cNvPr id="4" name="TextBox 3">
            <a:extLst>
              <a:ext uri="{FF2B5EF4-FFF2-40B4-BE49-F238E27FC236}">
                <a16:creationId xmlns:a16="http://schemas.microsoft.com/office/drawing/2014/main" xmlns="" id="{C37EA98E-C5BA-45C7-9E7E-01A14CE13654}"/>
              </a:ext>
            </a:extLst>
          </p:cNvPr>
          <p:cNvSpPr txBox="1"/>
          <p:nvPr/>
        </p:nvSpPr>
        <p:spPr>
          <a:xfrm>
            <a:off x="228600" y="990600"/>
            <a:ext cx="8305800" cy="5262979"/>
          </a:xfrm>
          <a:prstGeom prst="rect">
            <a:avLst/>
          </a:prstGeom>
          <a:noFill/>
        </p:spPr>
        <p:txBody>
          <a:bodyPr wrap="square" rtlCol="0">
            <a:spAutoFit/>
          </a:bodyPr>
          <a:lstStyle/>
          <a:p>
            <a:r>
              <a:rPr lang="en-MY" sz="2400" b="1" dirty="0"/>
              <a:t>Job-Content-Based (Internal) Job Evaluation</a:t>
            </a:r>
          </a:p>
          <a:p>
            <a:endParaRPr lang="en-MY" sz="2400" dirty="0"/>
          </a:p>
          <a:p>
            <a:r>
              <a:rPr lang="en-MY" sz="2400" dirty="0"/>
              <a:t>In job-content-based job evaluation, the worth and pay opportunities of different jobs are based on an appraisal of their responsibilities and requirements and their relationship to other jobs within the organization.</a:t>
            </a:r>
          </a:p>
          <a:p>
            <a:endParaRPr lang="en-MY" sz="2400" dirty="0"/>
          </a:p>
          <a:p>
            <a:endParaRPr lang="en-MY" sz="2400" dirty="0"/>
          </a:p>
          <a:p>
            <a:r>
              <a:rPr lang="en-MY" sz="2400" b="1" dirty="0"/>
              <a:t>Market-Based (External) Job Evaluation</a:t>
            </a:r>
          </a:p>
          <a:p>
            <a:endParaRPr lang="en-MY" sz="2400" dirty="0"/>
          </a:p>
          <a:p>
            <a:r>
              <a:rPr lang="en-MY" sz="2400" dirty="0"/>
              <a:t>Market-based job evaluation is sometimes referred to as market pricing because this method bases the worth and pay opportunities of different jobs on their market value or the going rate in the marketplace. </a:t>
            </a:r>
          </a:p>
        </p:txBody>
      </p:sp>
    </p:spTree>
    <p:extLst>
      <p:ext uri="{BB962C8B-B14F-4D97-AF65-F5344CB8AC3E}">
        <p14:creationId xmlns:p14="http://schemas.microsoft.com/office/powerpoint/2010/main" xmlns="" val="1804607670"/>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p:nvPr/>
        </p:nvSpPr>
        <p:spPr>
          <a:xfrm>
            <a:off x="228600" y="533400"/>
            <a:ext cx="8545068" cy="5449824"/>
          </a:xfrm>
          <a:prstGeom prst="rect">
            <a:avLst/>
          </a:prstGeom>
          <a:blipFill>
            <a:blip r:embed="rId2" cstate="print"/>
            <a:stretch>
              <a:fillRect/>
            </a:stretch>
          </a:blipFill>
        </p:spPr>
        <p:txBody>
          <a:bodyPr wrap="square" lIns="0" tIns="0" rIns="0" bIns="0" rtlCol="0"/>
          <a:lstStyle/>
          <a:p>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200900" cy="655639"/>
          </a:xfrm>
        </p:spPr>
        <p:txBody>
          <a:bodyPr/>
          <a:lstStyle/>
          <a:p>
            <a:r>
              <a:rPr lang="en-US" dirty="0" smtClean="0"/>
              <a:t>Factor Comparison Method</a:t>
            </a:r>
            <a:endParaRPr lang="en-US" dirty="0"/>
          </a:p>
        </p:txBody>
      </p:sp>
      <p:sp>
        <p:nvSpPr>
          <p:cNvPr id="3" name="Content Placeholder 2"/>
          <p:cNvSpPr>
            <a:spLocks noGrp="1"/>
          </p:cNvSpPr>
          <p:nvPr>
            <p:ph idx="1"/>
          </p:nvPr>
        </p:nvSpPr>
        <p:spPr>
          <a:xfrm>
            <a:off x="381000" y="1143000"/>
            <a:ext cx="8229600" cy="4953000"/>
          </a:xfrm>
        </p:spPr>
        <p:txBody>
          <a:bodyPr>
            <a:normAutofit fontScale="77500" lnSpcReduction="20000"/>
          </a:bodyPr>
          <a:lstStyle/>
          <a:p>
            <a:pPr>
              <a:buNone/>
            </a:pPr>
            <a:r>
              <a:rPr lang="en-US" sz="3100" spc="-5" dirty="0" smtClean="0">
                <a:cs typeface="Carlito"/>
              </a:rPr>
              <a:t>This method </a:t>
            </a:r>
            <a:r>
              <a:rPr lang="en-US" sz="3100" dirty="0" smtClean="0">
                <a:cs typeface="Carlito"/>
              </a:rPr>
              <a:t>is </a:t>
            </a:r>
            <a:r>
              <a:rPr lang="en-US" sz="3100" spc="-5" dirty="0" smtClean="0">
                <a:cs typeface="Carlito"/>
              </a:rPr>
              <a:t>based on </a:t>
            </a:r>
            <a:r>
              <a:rPr lang="en-US" sz="3100" dirty="0" smtClean="0">
                <a:cs typeface="Carlito"/>
              </a:rPr>
              <a:t>the </a:t>
            </a:r>
            <a:r>
              <a:rPr lang="en-US" sz="3100" spc="-5" dirty="0" smtClean="0">
                <a:cs typeface="Carlito"/>
              </a:rPr>
              <a:t>assumption </a:t>
            </a:r>
            <a:r>
              <a:rPr lang="en-US" sz="3100" spc="-10" dirty="0" smtClean="0">
                <a:cs typeface="Carlito"/>
              </a:rPr>
              <a:t>that </a:t>
            </a:r>
            <a:r>
              <a:rPr lang="en-US" sz="3100" spc="-5" dirty="0" smtClean="0">
                <a:cs typeface="Carlito"/>
              </a:rPr>
              <a:t>all </a:t>
            </a:r>
            <a:r>
              <a:rPr lang="en-US" sz="3100" spc="-10" dirty="0" smtClean="0">
                <a:cs typeface="Carlito"/>
              </a:rPr>
              <a:t>jobs </a:t>
            </a:r>
            <a:r>
              <a:rPr lang="en-US" sz="3100" spc="-15" dirty="0" smtClean="0">
                <a:cs typeface="Carlito"/>
              </a:rPr>
              <a:t>contain  </a:t>
            </a:r>
            <a:r>
              <a:rPr lang="en-US" sz="3100" spc="-5" dirty="0" smtClean="0">
                <a:cs typeface="Carlito"/>
              </a:rPr>
              <a:t>certain </a:t>
            </a:r>
            <a:r>
              <a:rPr lang="en-US" sz="3100" spc="-10" dirty="0" smtClean="0">
                <a:cs typeface="Carlito"/>
              </a:rPr>
              <a:t>common </a:t>
            </a:r>
            <a:r>
              <a:rPr lang="en-US" sz="3100" spc="-20" dirty="0" smtClean="0">
                <a:cs typeface="Carlito"/>
              </a:rPr>
              <a:t>factors </a:t>
            </a:r>
            <a:r>
              <a:rPr lang="en-US" sz="3100" spc="-15" dirty="0" smtClean="0">
                <a:cs typeface="Carlito"/>
              </a:rPr>
              <a:t>to </a:t>
            </a:r>
            <a:r>
              <a:rPr lang="en-US" sz="3100" spc="-5" dirty="0" smtClean="0">
                <a:cs typeface="Carlito"/>
              </a:rPr>
              <a:t>determine </a:t>
            </a:r>
            <a:r>
              <a:rPr lang="en-US" sz="3100" dirty="0" smtClean="0">
                <a:cs typeface="Carlito"/>
              </a:rPr>
              <a:t>the </a:t>
            </a:r>
            <a:r>
              <a:rPr lang="en-US" sz="3100" spc="-10" dirty="0" smtClean="0">
                <a:cs typeface="Carlito"/>
              </a:rPr>
              <a:t>worth </a:t>
            </a:r>
            <a:r>
              <a:rPr lang="en-US" sz="3100" spc="-5" dirty="0" smtClean="0">
                <a:cs typeface="Carlito"/>
              </a:rPr>
              <a:t>of jobs. These  </a:t>
            </a:r>
            <a:r>
              <a:rPr lang="en-US" sz="3100" spc="-20" dirty="0" smtClean="0">
                <a:cs typeface="Carlito"/>
              </a:rPr>
              <a:t>factors </a:t>
            </a:r>
            <a:r>
              <a:rPr lang="en-US" sz="3100" spc="-15" dirty="0" smtClean="0">
                <a:cs typeface="Carlito"/>
              </a:rPr>
              <a:t>may </a:t>
            </a:r>
            <a:r>
              <a:rPr lang="en-US" sz="3100" spc="-20" dirty="0" smtClean="0">
                <a:cs typeface="Carlito"/>
              </a:rPr>
              <a:t>differ </a:t>
            </a:r>
            <a:r>
              <a:rPr lang="en-US" sz="3100" dirty="0" smtClean="0">
                <a:cs typeface="Carlito"/>
              </a:rPr>
              <a:t>in the </a:t>
            </a:r>
            <a:r>
              <a:rPr lang="en-US" sz="3100" spc="-10" dirty="0" smtClean="0">
                <a:cs typeface="Carlito"/>
              </a:rPr>
              <a:t>degree </a:t>
            </a:r>
            <a:r>
              <a:rPr lang="en-US" sz="3100" spc="-15" dirty="0" smtClean="0">
                <a:cs typeface="Carlito"/>
              </a:rPr>
              <a:t>to </a:t>
            </a:r>
            <a:r>
              <a:rPr lang="en-US" sz="3100" spc="-10" dirty="0" smtClean="0">
                <a:cs typeface="Carlito"/>
              </a:rPr>
              <a:t>which </a:t>
            </a:r>
            <a:r>
              <a:rPr lang="en-US" sz="3100" spc="-5" dirty="0" smtClean="0">
                <a:cs typeface="Carlito"/>
              </a:rPr>
              <a:t>they </a:t>
            </a:r>
            <a:r>
              <a:rPr lang="en-US" sz="3100" spc="-15" dirty="0" smtClean="0">
                <a:cs typeface="Carlito"/>
              </a:rPr>
              <a:t>are </a:t>
            </a:r>
            <a:r>
              <a:rPr lang="en-US" sz="3100" spc="-10" dirty="0" smtClean="0">
                <a:cs typeface="Carlito"/>
              </a:rPr>
              <a:t>present </a:t>
            </a:r>
            <a:r>
              <a:rPr lang="en-US" sz="3100" dirty="0" smtClean="0">
                <a:cs typeface="Carlito"/>
              </a:rPr>
              <a:t>in </a:t>
            </a:r>
            <a:r>
              <a:rPr lang="en-US" sz="3100" spc="-20" dirty="0" smtClean="0">
                <a:cs typeface="Carlito"/>
              </a:rPr>
              <a:t>different  </a:t>
            </a:r>
            <a:r>
              <a:rPr lang="en-US" sz="3100" spc="-10" dirty="0" smtClean="0">
                <a:cs typeface="Carlito"/>
              </a:rPr>
              <a:t>jobs</a:t>
            </a:r>
          </a:p>
          <a:p>
            <a:pPr>
              <a:buNone/>
            </a:pPr>
            <a:endParaRPr lang="en-US" sz="3100" dirty="0" smtClean="0"/>
          </a:p>
          <a:p>
            <a:pPr>
              <a:buNone/>
            </a:pPr>
            <a:r>
              <a:rPr lang="en-US" sz="3100" dirty="0" smtClean="0"/>
              <a:t>PROCESS:	</a:t>
            </a:r>
            <a:endParaRPr lang="en-US" sz="3100" dirty="0" smtClean="0"/>
          </a:p>
          <a:p>
            <a:r>
              <a:rPr lang="en-US" sz="3100" dirty="0" smtClean="0"/>
              <a:t>Select the set of Benchmark Jobs</a:t>
            </a:r>
          </a:p>
          <a:p>
            <a:r>
              <a:rPr lang="en-US" sz="3100" dirty="0" smtClean="0"/>
              <a:t>Rank the Benchmark jobs on the basis of each compensable factor.</a:t>
            </a:r>
          </a:p>
          <a:p>
            <a:r>
              <a:rPr lang="en-US" sz="3100" dirty="0" smtClean="0"/>
              <a:t>For each Benchmark job, allocate market pay across the compensable factor</a:t>
            </a:r>
          </a:p>
          <a:p>
            <a:r>
              <a:rPr lang="en-US" sz="3100" dirty="0" smtClean="0"/>
              <a:t>Determine the pay for each job by adding up the pay from  each compensable factor.</a:t>
            </a:r>
          </a:p>
          <a:p>
            <a:pPr>
              <a:buNone/>
            </a:pP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7200900" cy="655639"/>
          </a:xfrm>
        </p:spPr>
        <p:txBody>
          <a:bodyPr/>
          <a:lstStyle/>
          <a:p>
            <a:r>
              <a:rPr lang="en-US" dirty="0" smtClean="0"/>
              <a:t>Point Factor Approach</a:t>
            </a:r>
            <a:endParaRPr lang="en-US" dirty="0"/>
          </a:p>
        </p:txBody>
      </p:sp>
      <p:sp>
        <p:nvSpPr>
          <p:cNvPr id="3" name="Content Placeholder 2"/>
          <p:cNvSpPr>
            <a:spLocks noGrp="1"/>
          </p:cNvSpPr>
          <p:nvPr>
            <p:ph idx="1"/>
          </p:nvPr>
        </p:nvSpPr>
        <p:spPr>
          <a:xfrm>
            <a:off x="609600" y="1219200"/>
            <a:ext cx="7848600" cy="4724400"/>
          </a:xfrm>
        </p:spPr>
        <p:txBody>
          <a:bodyPr>
            <a:noAutofit/>
          </a:bodyPr>
          <a:lstStyle/>
          <a:p>
            <a:r>
              <a:rPr lang="en-US" sz="2400" dirty="0" smtClean="0"/>
              <a:t>The point factor method is a commonly used quantitative technique. This approach breaks down jobs into compensable factors identified during a job analysis. Points are assigned to the factors, and a pay structure is established for the position.</a:t>
            </a:r>
          </a:p>
          <a:p>
            <a:pPr>
              <a:buNone/>
            </a:pPr>
            <a:endParaRPr lang="en-US" sz="2400" dirty="0" smtClean="0"/>
          </a:p>
          <a:p>
            <a:r>
              <a:rPr lang="en-US" sz="2400" dirty="0" smtClean="0"/>
              <a:t>Using a system for internal equity, such as the point factor system, forces an organization to quantify total points for each unique job, determining its true value to the company. This process often provides value beyond compensation, including benefits for recruitment, promotions and job design.</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2"/>
          <p:cNvGraphicFramePr>
            <a:graphicFrameLocks noGrp="1"/>
          </p:cNvGraphicFramePr>
          <p:nvPr/>
        </p:nvGraphicFramePr>
        <p:xfrm>
          <a:off x="146050" y="169545"/>
          <a:ext cx="8836656" cy="6377299"/>
        </p:xfrm>
        <a:graphic>
          <a:graphicData uri="http://schemas.openxmlformats.org/drawingml/2006/table">
            <a:tbl>
              <a:tblPr firstRow="1" bandRow="1">
                <a:tableStyleId>{2D5ABB26-0587-4C30-8999-92F81FD0307C}</a:tableStyleId>
              </a:tblPr>
              <a:tblGrid>
                <a:gridCol w="3272154"/>
                <a:gridCol w="1320164"/>
                <a:gridCol w="1026794"/>
                <a:gridCol w="1026795"/>
                <a:gridCol w="1026795"/>
                <a:gridCol w="1163954"/>
              </a:tblGrid>
              <a:tr h="704976">
                <a:tc>
                  <a:txBody>
                    <a:bodyPr/>
                    <a:lstStyle/>
                    <a:p>
                      <a:pPr marL="90805">
                        <a:lnSpc>
                          <a:spcPct val="100000"/>
                        </a:lnSpc>
                        <a:spcBef>
                          <a:spcPts val="260"/>
                        </a:spcBef>
                      </a:pPr>
                      <a:r>
                        <a:rPr sz="1600" b="1" spc="-15" dirty="0">
                          <a:latin typeface="Carlito"/>
                          <a:cs typeface="Carlito"/>
                        </a:rPr>
                        <a:t>Factors</a:t>
                      </a:r>
                      <a:endParaRPr sz="1600">
                        <a:latin typeface="Carlito"/>
                        <a:cs typeface="Carlito"/>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tc>
                  <a:txBody>
                    <a:bodyPr/>
                    <a:lstStyle/>
                    <a:p>
                      <a:pPr marL="91440">
                        <a:lnSpc>
                          <a:spcPts val="1700"/>
                        </a:lnSpc>
                      </a:pPr>
                      <a:r>
                        <a:rPr sz="2400" b="1" spc="-7" baseline="-17361" dirty="0">
                          <a:latin typeface="Carlito"/>
                          <a:cs typeface="Carlito"/>
                        </a:rPr>
                        <a:t>1</a:t>
                      </a:r>
                      <a:r>
                        <a:rPr sz="1050" b="1" spc="-5" dirty="0">
                          <a:latin typeface="Carlito"/>
                          <a:cs typeface="Carlito"/>
                        </a:rPr>
                        <a:t>st</a:t>
                      </a:r>
                      <a:endParaRPr sz="1050">
                        <a:latin typeface="Carlito"/>
                        <a:cs typeface="Carlito"/>
                      </a:endParaRPr>
                    </a:p>
                    <a:p>
                      <a:pPr marL="91440">
                        <a:lnSpc>
                          <a:spcPct val="100000"/>
                        </a:lnSpc>
                        <a:spcBef>
                          <a:spcPts val="480"/>
                        </a:spcBef>
                      </a:pPr>
                      <a:r>
                        <a:rPr sz="1600" b="1" spc="-10" dirty="0">
                          <a:latin typeface="Carlito"/>
                          <a:cs typeface="Carlito"/>
                        </a:rPr>
                        <a:t>Degree</a:t>
                      </a:r>
                      <a:endParaRPr sz="16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tc>
                  <a:txBody>
                    <a:bodyPr/>
                    <a:lstStyle/>
                    <a:p>
                      <a:pPr marL="92075">
                        <a:lnSpc>
                          <a:spcPts val="1700"/>
                        </a:lnSpc>
                      </a:pPr>
                      <a:r>
                        <a:rPr sz="2400" b="1" spc="7" baseline="-17361" dirty="0">
                          <a:latin typeface="Carlito"/>
                          <a:cs typeface="Carlito"/>
                        </a:rPr>
                        <a:t>2</a:t>
                      </a:r>
                      <a:r>
                        <a:rPr sz="1050" b="1" spc="5" dirty="0">
                          <a:latin typeface="Carlito"/>
                          <a:cs typeface="Carlito"/>
                        </a:rPr>
                        <a:t>nd</a:t>
                      </a:r>
                      <a:endParaRPr sz="1050">
                        <a:latin typeface="Carlito"/>
                        <a:cs typeface="Carlito"/>
                      </a:endParaRPr>
                    </a:p>
                    <a:p>
                      <a:pPr marL="92075">
                        <a:lnSpc>
                          <a:spcPct val="100000"/>
                        </a:lnSpc>
                        <a:spcBef>
                          <a:spcPts val="480"/>
                        </a:spcBef>
                      </a:pPr>
                      <a:r>
                        <a:rPr sz="1600" b="1" spc="-10" dirty="0">
                          <a:latin typeface="Carlito"/>
                          <a:cs typeface="Carlito"/>
                        </a:rPr>
                        <a:t>Degree</a:t>
                      </a:r>
                      <a:endParaRPr sz="16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tc>
                  <a:txBody>
                    <a:bodyPr/>
                    <a:lstStyle/>
                    <a:p>
                      <a:pPr marL="92075">
                        <a:lnSpc>
                          <a:spcPts val="1700"/>
                        </a:lnSpc>
                      </a:pPr>
                      <a:r>
                        <a:rPr sz="2400" b="1" spc="-7" baseline="-17361" dirty="0">
                          <a:latin typeface="Carlito"/>
                          <a:cs typeface="Carlito"/>
                        </a:rPr>
                        <a:t>3</a:t>
                      </a:r>
                      <a:r>
                        <a:rPr sz="1050" b="1" spc="-5" dirty="0">
                          <a:latin typeface="Carlito"/>
                          <a:cs typeface="Carlito"/>
                        </a:rPr>
                        <a:t>rd</a:t>
                      </a:r>
                      <a:endParaRPr sz="1050">
                        <a:latin typeface="Carlito"/>
                        <a:cs typeface="Carlito"/>
                      </a:endParaRPr>
                    </a:p>
                    <a:p>
                      <a:pPr marL="92075">
                        <a:lnSpc>
                          <a:spcPct val="100000"/>
                        </a:lnSpc>
                        <a:spcBef>
                          <a:spcPts val="480"/>
                        </a:spcBef>
                      </a:pPr>
                      <a:r>
                        <a:rPr sz="1600" b="1" spc="-10" dirty="0">
                          <a:latin typeface="Carlito"/>
                          <a:cs typeface="Carlito"/>
                        </a:rPr>
                        <a:t>Degree</a:t>
                      </a:r>
                      <a:endParaRPr sz="16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tc>
                  <a:txBody>
                    <a:bodyPr/>
                    <a:lstStyle/>
                    <a:p>
                      <a:pPr marL="92075">
                        <a:lnSpc>
                          <a:spcPts val="1700"/>
                        </a:lnSpc>
                      </a:pPr>
                      <a:r>
                        <a:rPr sz="2400" b="1" baseline="-17361" dirty="0">
                          <a:latin typeface="Carlito"/>
                          <a:cs typeface="Carlito"/>
                        </a:rPr>
                        <a:t>4</a:t>
                      </a:r>
                      <a:r>
                        <a:rPr sz="1050" b="1" dirty="0">
                          <a:latin typeface="Carlito"/>
                          <a:cs typeface="Carlito"/>
                        </a:rPr>
                        <a:t>th</a:t>
                      </a:r>
                      <a:endParaRPr sz="1050">
                        <a:latin typeface="Carlito"/>
                        <a:cs typeface="Carlito"/>
                      </a:endParaRPr>
                    </a:p>
                    <a:p>
                      <a:pPr marL="92075">
                        <a:lnSpc>
                          <a:spcPct val="100000"/>
                        </a:lnSpc>
                        <a:spcBef>
                          <a:spcPts val="480"/>
                        </a:spcBef>
                      </a:pPr>
                      <a:r>
                        <a:rPr sz="1600" b="1" spc="-10" dirty="0">
                          <a:latin typeface="Carlito"/>
                          <a:cs typeface="Carlito"/>
                        </a:rPr>
                        <a:t>Degree</a:t>
                      </a:r>
                      <a:endParaRPr sz="1600">
                        <a:latin typeface="Carlito"/>
                        <a:cs typeface="Carlito"/>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tc>
                  <a:txBody>
                    <a:bodyPr/>
                    <a:lstStyle/>
                    <a:p>
                      <a:pPr marL="92075">
                        <a:lnSpc>
                          <a:spcPct val="100000"/>
                        </a:lnSpc>
                        <a:spcBef>
                          <a:spcPts val="260"/>
                        </a:spcBef>
                      </a:pPr>
                      <a:r>
                        <a:rPr sz="1600" b="1" dirty="0">
                          <a:latin typeface="Carlito"/>
                          <a:cs typeface="Carlito"/>
                        </a:rPr>
                        <a:t>5</a:t>
                      </a:r>
                      <a:r>
                        <a:rPr sz="1575" b="1" baseline="26455" dirty="0">
                          <a:latin typeface="Carlito"/>
                          <a:cs typeface="Carlito"/>
                        </a:rPr>
                        <a:t>th</a:t>
                      </a:r>
                      <a:r>
                        <a:rPr sz="1575" b="1" spc="179" baseline="26455" dirty="0">
                          <a:latin typeface="Carlito"/>
                          <a:cs typeface="Carlito"/>
                        </a:rPr>
                        <a:t> </a:t>
                      </a:r>
                      <a:r>
                        <a:rPr sz="1600" b="1" spc="-10" dirty="0">
                          <a:latin typeface="Carlito"/>
                          <a:cs typeface="Carlito"/>
                        </a:rPr>
                        <a:t>Degree</a:t>
                      </a:r>
                      <a:endParaRPr sz="1600">
                        <a:latin typeface="Carlito"/>
                        <a:cs typeface="Carlito"/>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tr>
              <a:tr h="335279">
                <a:tc>
                  <a:txBody>
                    <a:bodyPr/>
                    <a:lstStyle/>
                    <a:p>
                      <a:pPr marL="90805">
                        <a:lnSpc>
                          <a:spcPct val="100000"/>
                        </a:lnSpc>
                        <a:spcBef>
                          <a:spcPts val="260"/>
                        </a:spcBef>
                      </a:pPr>
                      <a:r>
                        <a:rPr sz="1600" spc="-5" dirty="0">
                          <a:latin typeface="Carlito"/>
                          <a:cs typeface="Carlito"/>
                        </a:rPr>
                        <a:t>SKILL</a:t>
                      </a:r>
                      <a:endParaRPr sz="1600">
                        <a:latin typeface="Carlito"/>
                        <a:cs typeface="Carlito"/>
                      </a:endParaRPr>
                    </a:p>
                  </a:txBody>
                  <a:tcPr marL="0" marR="0" marT="3302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r>
              <a:tr h="335280">
                <a:tc>
                  <a:txBody>
                    <a:bodyPr/>
                    <a:lstStyle/>
                    <a:p>
                      <a:pPr marL="434340" indent="-343535">
                        <a:lnSpc>
                          <a:spcPct val="100000"/>
                        </a:lnSpc>
                        <a:spcBef>
                          <a:spcPts val="260"/>
                        </a:spcBef>
                        <a:buFont typeface="Arial"/>
                        <a:buChar char="•"/>
                        <a:tabLst>
                          <a:tab pos="433705" algn="l"/>
                          <a:tab pos="434340" algn="l"/>
                        </a:tabLst>
                      </a:pPr>
                      <a:r>
                        <a:rPr sz="1600" spc="-10" dirty="0">
                          <a:latin typeface="Carlito"/>
                          <a:cs typeface="Carlito"/>
                        </a:rPr>
                        <a:t>Education</a:t>
                      </a:r>
                      <a:endParaRPr sz="1600">
                        <a:latin typeface="Carlito"/>
                        <a:cs typeface="Carlito"/>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1440">
                        <a:lnSpc>
                          <a:spcPct val="100000"/>
                        </a:lnSpc>
                        <a:spcBef>
                          <a:spcPts val="260"/>
                        </a:spcBef>
                      </a:pPr>
                      <a:r>
                        <a:rPr sz="1600" spc="-10" dirty="0">
                          <a:latin typeface="Carlito"/>
                          <a:cs typeface="Carlito"/>
                        </a:rPr>
                        <a:t>15</a:t>
                      </a:r>
                      <a:endParaRPr sz="1600">
                        <a:latin typeface="Carlito"/>
                        <a:cs typeface="Carlito"/>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2075">
                        <a:lnSpc>
                          <a:spcPct val="100000"/>
                        </a:lnSpc>
                        <a:spcBef>
                          <a:spcPts val="260"/>
                        </a:spcBef>
                      </a:pPr>
                      <a:r>
                        <a:rPr sz="1600" spc="-10" dirty="0">
                          <a:latin typeface="Carlito"/>
                          <a:cs typeface="Carlito"/>
                        </a:rPr>
                        <a:t>30</a:t>
                      </a:r>
                      <a:endParaRPr sz="1600">
                        <a:latin typeface="Carlito"/>
                        <a:cs typeface="Carlito"/>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2075">
                        <a:lnSpc>
                          <a:spcPct val="100000"/>
                        </a:lnSpc>
                        <a:spcBef>
                          <a:spcPts val="260"/>
                        </a:spcBef>
                      </a:pPr>
                      <a:r>
                        <a:rPr sz="1600" spc="-10" dirty="0">
                          <a:latin typeface="Carlito"/>
                          <a:cs typeface="Carlito"/>
                        </a:rPr>
                        <a:t>45</a:t>
                      </a:r>
                      <a:endParaRPr sz="1600">
                        <a:latin typeface="Carlito"/>
                        <a:cs typeface="Carlito"/>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2075">
                        <a:lnSpc>
                          <a:spcPct val="100000"/>
                        </a:lnSpc>
                        <a:spcBef>
                          <a:spcPts val="260"/>
                        </a:spcBef>
                      </a:pPr>
                      <a:r>
                        <a:rPr sz="1600" spc="-10" dirty="0">
                          <a:latin typeface="Carlito"/>
                          <a:cs typeface="Carlito"/>
                        </a:rPr>
                        <a:t>60</a:t>
                      </a:r>
                      <a:endParaRPr sz="1600">
                        <a:latin typeface="Carlito"/>
                        <a:cs typeface="Carlito"/>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2075">
                        <a:lnSpc>
                          <a:spcPct val="100000"/>
                        </a:lnSpc>
                        <a:spcBef>
                          <a:spcPts val="260"/>
                        </a:spcBef>
                      </a:pPr>
                      <a:r>
                        <a:rPr sz="1600" spc="-10" dirty="0">
                          <a:latin typeface="Carlito"/>
                          <a:cs typeface="Carlito"/>
                        </a:rPr>
                        <a:t>75</a:t>
                      </a:r>
                      <a:endParaRPr sz="1600">
                        <a:latin typeface="Carlito"/>
                        <a:cs typeface="Carlito"/>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335279">
                <a:tc>
                  <a:txBody>
                    <a:bodyPr/>
                    <a:lstStyle/>
                    <a:p>
                      <a:pPr marL="434340" indent="-343535">
                        <a:lnSpc>
                          <a:spcPct val="100000"/>
                        </a:lnSpc>
                        <a:spcBef>
                          <a:spcPts val="260"/>
                        </a:spcBef>
                        <a:buFont typeface="Arial"/>
                        <a:buChar char="•"/>
                        <a:tabLst>
                          <a:tab pos="433705" algn="l"/>
                          <a:tab pos="434340" algn="l"/>
                        </a:tabLst>
                      </a:pPr>
                      <a:r>
                        <a:rPr sz="1600" spc="-5" dirty="0">
                          <a:latin typeface="Carlito"/>
                          <a:cs typeface="Carlito"/>
                        </a:rPr>
                        <a:t>Experience</a:t>
                      </a:r>
                      <a:endParaRPr sz="1600">
                        <a:latin typeface="Carlito"/>
                        <a:cs typeface="Carlito"/>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1440">
                        <a:lnSpc>
                          <a:spcPct val="100000"/>
                        </a:lnSpc>
                        <a:spcBef>
                          <a:spcPts val="260"/>
                        </a:spcBef>
                      </a:pPr>
                      <a:r>
                        <a:rPr sz="1600" spc="-10" dirty="0">
                          <a:latin typeface="Carlito"/>
                          <a:cs typeface="Carlito"/>
                        </a:rPr>
                        <a:t>20</a:t>
                      </a:r>
                      <a:endParaRPr sz="1600">
                        <a:latin typeface="Carlito"/>
                        <a:cs typeface="Carlito"/>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2075">
                        <a:lnSpc>
                          <a:spcPct val="100000"/>
                        </a:lnSpc>
                        <a:spcBef>
                          <a:spcPts val="260"/>
                        </a:spcBef>
                      </a:pPr>
                      <a:r>
                        <a:rPr sz="1600" spc="-10" dirty="0">
                          <a:latin typeface="Carlito"/>
                          <a:cs typeface="Carlito"/>
                        </a:rPr>
                        <a:t>40</a:t>
                      </a:r>
                      <a:endParaRPr sz="1600">
                        <a:latin typeface="Carlito"/>
                        <a:cs typeface="Carlito"/>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2075">
                        <a:lnSpc>
                          <a:spcPct val="100000"/>
                        </a:lnSpc>
                        <a:spcBef>
                          <a:spcPts val="260"/>
                        </a:spcBef>
                      </a:pPr>
                      <a:r>
                        <a:rPr sz="1600" spc="-10" dirty="0">
                          <a:latin typeface="Carlito"/>
                          <a:cs typeface="Carlito"/>
                        </a:rPr>
                        <a:t>60</a:t>
                      </a:r>
                      <a:endParaRPr sz="1600">
                        <a:latin typeface="Carlito"/>
                        <a:cs typeface="Carlito"/>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2075">
                        <a:lnSpc>
                          <a:spcPct val="100000"/>
                        </a:lnSpc>
                        <a:spcBef>
                          <a:spcPts val="260"/>
                        </a:spcBef>
                      </a:pPr>
                      <a:r>
                        <a:rPr sz="1600" spc="-10" dirty="0">
                          <a:latin typeface="Carlito"/>
                          <a:cs typeface="Carlito"/>
                        </a:rPr>
                        <a:t>80</a:t>
                      </a:r>
                      <a:endParaRPr sz="1600">
                        <a:latin typeface="Carlito"/>
                        <a:cs typeface="Carlito"/>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2075">
                        <a:lnSpc>
                          <a:spcPct val="100000"/>
                        </a:lnSpc>
                        <a:spcBef>
                          <a:spcPts val="260"/>
                        </a:spcBef>
                      </a:pPr>
                      <a:r>
                        <a:rPr sz="1600" spc="-10" dirty="0">
                          <a:latin typeface="Carlito"/>
                          <a:cs typeface="Carlito"/>
                        </a:rPr>
                        <a:t>100</a:t>
                      </a:r>
                      <a:endParaRPr sz="1600">
                        <a:latin typeface="Carlito"/>
                        <a:cs typeface="Carlito"/>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r>
              <a:tr h="496062">
                <a:tc>
                  <a:txBody>
                    <a:bodyPr/>
                    <a:lstStyle/>
                    <a:p>
                      <a:pPr marL="434340" indent="-343535">
                        <a:lnSpc>
                          <a:spcPct val="100000"/>
                        </a:lnSpc>
                        <a:spcBef>
                          <a:spcPts val="260"/>
                        </a:spcBef>
                        <a:buFont typeface="Arial"/>
                        <a:buChar char="•"/>
                        <a:tabLst>
                          <a:tab pos="433705" algn="l"/>
                          <a:tab pos="434340" algn="l"/>
                        </a:tabLst>
                      </a:pPr>
                      <a:r>
                        <a:rPr sz="1600" spc="-5" dirty="0">
                          <a:latin typeface="Carlito"/>
                          <a:cs typeface="Carlito"/>
                        </a:rPr>
                        <a:t>Initiative and</a:t>
                      </a:r>
                      <a:r>
                        <a:rPr sz="1600" spc="-45" dirty="0">
                          <a:latin typeface="Carlito"/>
                          <a:cs typeface="Carlito"/>
                        </a:rPr>
                        <a:t> </a:t>
                      </a:r>
                      <a:r>
                        <a:rPr sz="1600" spc="-5" dirty="0">
                          <a:latin typeface="Carlito"/>
                          <a:cs typeface="Carlito"/>
                        </a:rPr>
                        <a:t>Ingenuity</a:t>
                      </a:r>
                      <a:endParaRPr sz="1600">
                        <a:latin typeface="Carlito"/>
                        <a:cs typeface="Carlito"/>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1440">
                        <a:lnSpc>
                          <a:spcPct val="100000"/>
                        </a:lnSpc>
                        <a:spcBef>
                          <a:spcPts val="260"/>
                        </a:spcBef>
                      </a:pPr>
                      <a:r>
                        <a:rPr sz="1600" spc="-15" dirty="0">
                          <a:latin typeface="Carlito"/>
                          <a:cs typeface="Carlito"/>
                        </a:rPr>
                        <a:t>15</a:t>
                      </a:r>
                      <a:endParaRPr sz="1600">
                        <a:latin typeface="Carlito"/>
                        <a:cs typeface="Carlito"/>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2075">
                        <a:lnSpc>
                          <a:spcPct val="100000"/>
                        </a:lnSpc>
                        <a:spcBef>
                          <a:spcPts val="260"/>
                        </a:spcBef>
                      </a:pPr>
                      <a:r>
                        <a:rPr sz="1600" spc="-15" dirty="0">
                          <a:latin typeface="Carlito"/>
                          <a:cs typeface="Carlito"/>
                        </a:rPr>
                        <a:t>30</a:t>
                      </a:r>
                      <a:endParaRPr sz="1600">
                        <a:latin typeface="Carlito"/>
                        <a:cs typeface="Carlito"/>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2075">
                        <a:lnSpc>
                          <a:spcPct val="100000"/>
                        </a:lnSpc>
                        <a:spcBef>
                          <a:spcPts val="260"/>
                        </a:spcBef>
                      </a:pPr>
                      <a:r>
                        <a:rPr sz="1600" spc="-15" dirty="0">
                          <a:latin typeface="Carlito"/>
                          <a:cs typeface="Carlito"/>
                        </a:rPr>
                        <a:t>45</a:t>
                      </a:r>
                      <a:endParaRPr sz="1600">
                        <a:latin typeface="Carlito"/>
                        <a:cs typeface="Carlito"/>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2075">
                        <a:lnSpc>
                          <a:spcPct val="100000"/>
                        </a:lnSpc>
                        <a:spcBef>
                          <a:spcPts val="260"/>
                        </a:spcBef>
                      </a:pPr>
                      <a:r>
                        <a:rPr sz="1600" spc="-15" dirty="0">
                          <a:latin typeface="Carlito"/>
                          <a:cs typeface="Carlito"/>
                        </a:rPr>
                        <a:t>60</a:t>
                      </a:r>
                      <a:endParaRPr sz="1600">
                        <a:latin typeface="Carlito"/>
                        <a:cs typeface="Carlito"/>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2075">
                        <a:lnSpc>
                          <a:spcPct val="100000"/>
                        </a:lnSpc>
                        <a:spcBef>
                          <a:spcPts val="260"/>
                        </a:spcBef>
                      </a:pPr>
                      <a:r>
                        <a:rPr sz="1600" spc="-10" dirty="0">
                          <a:latin typeface="Carlito"/>
                          <a:cs typeface="Carlito"/>
                        </a:rPr>
                        <a:t>75</a:t>
                      </a:r>
                      <a:endParaRPr sz="1600">
                        <a:latin typeface="Carlito"/>
                        <a:cs typeface="Carlito"/>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335279">
                <a:tc>
                  <a:txBody>
                    <a:bodyPr/>
                    <a:lstStyle/>
                    <a:p>
                      <a:pPr marL="90805">
                        <a:lnSpc>
                          <a:spcPct val="100000"/>
                        </a:lnSpc>
                        <a:spcBef>
                          <a:spcPts val="265"/>
                        </a:spcBef>
                      </a:pPr>
                      <a:r>
                        <a:rPr sz="1600" spc="-15" dirty="0">
                          <a:latin typeface="Carlito"/>
                          <a:cs typeface="Carlito"/>
                        </a:rPr>
                        <a:t>EFFORT</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r>
              <a:tr h="335280">
                <a:tc>
                  <a:txBody>
                    <a:bodyPr/>
                    <a:lstStyle/>
                    <a:p>
                      <a:pPr marL="393065" indent="-302895">
                        <a:lnSpc>
                          <a:spcPct val="100000"/>
                        </a:lnSpc>
                        <a:spcBef>
                          <a:spcPts val="265"/>
                        </a:spcBef>
                        <a:buFont typeface="Arial"/>
                        <a:buChar char="•"/>
                        <a:tabLst>
                          <a:tab pos="393065" algn="l"/>
                          <a:tab pos="393700" algn="l"/>
                        </a:tabLst>
                      </a:pPr>
                      <a:r>
                        <a:rPr sz="1600" spc="-10" dirty="0">
                          <a:latin typeface="Carlito"/>
                          <a:cs typeface="Carlito"/>
                        </a:rPr>
                        <a:t>Physical</a:t>
                      </a:r>
                      <a:r>
                        <a:rPr sz="1600" spc="-30" dirty="0">
                          <a:latin typeface="Carlito"/>
                          <a:cs typeface="Carlito"/>
                        </a:rPr>
                        <a:t> </a:t>
                      </a:r>
                      <a:r>
                        <a:rPr sz="1600" spc="-5" dirty="0">
                          <a:latin typeface="Carlito"/>
                          <a:cs typeface="Carlito"/>
                        </a:rPr>
                        <a:t>demand</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1440">
                        <a:lnSpc>
                          <a:spcPct val="100000"/>
                        </a:lnSpc>
                        <a:spcBef>
                          <a:spcPts val="265"/>
                        </a:spcBef>
                      </a:pPr>
                      <a:r>
                        <a:rPr sz="1600" spc="-15" dirty="0">
                          <a:latin typeface="Carlito"/>
                          <a:cs typeface="Carlito"/>
                        </a:rPr>
                        <a:t>10</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2075">
                        <a:lnSpc>
                          <a:spcPct val="100000"/>
                        </a:lnSpc>
                        <a:spcBef>
                          <a:spcPts val="265"/>
                        </a:spcBef>
                      </a:pPr>
                      <a:r>
                        <a:rPr sz="1600" spc="-15" dirty="0">
                          <a:latin typeface="Carlito"/>
                          <a:cs typeface="Carlito"/>
                        </a:rPr>
                        <a:t>20</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2075">
                        <a:lnSpc>
                          <a:spcPct val="100000"/>
                        </a:lnSpc>
                        <a:spcBef>
                          <a:spcPts val="265"/>
                        </a:spcBef>
                      </a:pPr>
                      <a:r>
                        <a:rPr sz="1600" spc="-15" dirty="0">
                          <a:latin typeface="Carlito"/>
                          <a:cs typeface="Carlito"/>
                        </a:rPr>
                        <a:t>30</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2075">
                        <a:lnSpc>
                          <a:spcPct val="100000"/>
                        </a:lnSpc>
                        <a:spcBef>
                          <a:spcPts val="265"/>
                        </a:spcBef>
                      </a:pPr>
                      <a:r>
                        <a:rPr sz="1600" spc="-15" dirty="0">
                          <a:latin typeface="Carlito"/>
                          <a:cs typeface="Carlito"/>
                        </a:rPr>
                        <a:t>40</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2075">
                        <a:lnSpc>
                          <a:spcPct val="100000"/>
                        </a:lnSpc>
                        <a:spcBef>
                          <a:spcPts val="265"/>
                        </a:spcBef>
                      </a:pPr>
                      <a:r>
                        <a:rPr sz="1600" spc="-10" dirty="0">
                          <a:latin typeface="Carlito"/>
                          <a:cs typeface="Carlito"/>
                        </a:rPr>
                        <a:t>50</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496062">
                <a:tc>
                  <a:txBody>
                    <a:bodyPr/>
                    <a:lstStyle/>
                    <a:p>
                      <a:pPr marL="393065" indent="-302895">
                        <a:lnSpc>
                          <a:spcPct val="100000"/>
                        </a:lnSpc>
                        <a:spcBef>
                          <a:spcPts val="265"/>
                        </a:spcBef>
                        <a:buFont typeface="Arial"/>
                        <a:buChar char="•"/>
                        <a:tabLst>
                          <a:tab pos="393065" algn="l"/>
                          <a:tab pos="393700" algn="l"/>
                        </a:tabLst>
                      </a:pPr>
                      <a:r>
                        <a:rPr sz="1600" spc="-10" dirty="0">
                          <a:latin typeface="Carlito"/>
                          <a:cs typeface="Carlito"/>
                        </a:rPr>
                        <a:t>Mental </a:t>
                      </a:r>
                      <a:r>
                        <a:rPr sz="1600" spc="-5" dirty="0">
                          <a:latin typeface="Carlito"/>
                          <a:cs typeface="Carlito"/>
                        </a:rPr>
                        <a:t>or visual</a:t>
                      </a:r>
                      <a:r>
                        <a:rPr sz="1600" spc="-15" dirty="0">
                          <a:latin typeface="Carlito"/>
                          <a:cs typeface="Carlito"/>
                        </a:rPr>
                        <a:t> </a:t>
                      </a:r>
                      <a:r>
                        <a:rPr sz="1600" spc="-10" dirty="0">
                          <a:latin typeface="Carlito"/>
                          <a:cs typeface="Carlito"/>
                        </a:rPr>
                        <a:t>demand</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1440">
                        <a:lnSpc>
                          <a:spcPct val="100000"/>
                        </a:lnSpc>
                        <a:spcBef>
                          <a:spcPts val="265"/>
                        </a:spcBef>
                      </a:pPr>
                      <a:r>
                        <a:rPr sz="1600" dirty="0">
                          <a:latin typeface="Carlito"/>
                          <a:cs typeface="Carlito"/>
                        </a:rPr>
                        <a:t>5</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2075">
                        <a:lnSpc>
                          <a:spcPct val="100000"/>
                        </a:lnSpc>
                        <a:spcBef>
                          <a:spcPts val="265"/>
                        </a:spcBef>
                      </a:pPr>
                      <a:r>
                        <a:rPr sz="1600" spc="-10" dirty="0">
                          <a:latin typeface="Carlito"/>
                          <a:cs typeface="Carlito"/>
                        </a:rPr>
                        <a:t>10</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2075">
                        <a:lnSpc>
                          <a:spcPct val="100000"/>
                        </a:lnSpc>
                        <a:spcBef>
                          <a:spcPts val="265"/>
                        </a:spcBef>
                      </a:pPr>
                      <a:r>
                        <a:rPr sz="1600" spc="-10" dirty="0">
                          <a:latin typeface="Carlito"/>
                          <a:cs typeface="Carlito"/>
                        </a:rPr>
                        <a:t>15</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2075">
                        <a:lnSpc>
                          <a:spcPct val="100000"/>
                        </a:lnSpc>
                        <a:spcBef>
                          <a:spcPts val="265"/>
                        </a:spcBef>
                      </a:pPr>
                      <a:r>
                        <a:rPr sz="1600" spc="-10" dirty="0">
                          <a:latin typeface="Carlito"/>
                          <a:cs typeface="Carlito"/>
                        </a:rPr>
                        <a:t>20</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2075">
                        <a:lnSpc>
                          <a:spcPct val="100000"/>
                        </a:lnSpc>
                        <a:spcBef>
                          <a:spcPts val="265"/>
                        </a:spcBef>
                      </a:pPr>
                      <a:r>
                        <a:rPr sz="1600" spc="-10" dirty="0">
                          <a:latin typeface="Carlito"/>
                          <a:cs typeface="Carlito"/>
                        </a:rPr>
                        <a:t>25</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r>
              <a:tr h="335279">
                <a:tc>
                  <a:txBody>
                    <a:bodyPr/>
                    <a:lstStyle/>
                    <a:p>
                      <a:pPr marL="90805">
                        <a:lnSpc>
                          <a:spcPct val="100000"/>
                        </a:lnSpc>
                        <a:spcBef>
                          <a:spcPts val="265"/>
                        </a:spcBef>
                      </a:pPr>
                      <a:r>
                        <a:rPr sz="1600" spc="-10" dirty="0">
                          <a:latin typeface="Carlito"/>
                          <a:cs typeface="Carlito"/>
                        </a:rPr>
                        <a:t>RESPONSIBILITY</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496062">
                <a:tc>
                  <a:txBody>
                    <a:bodyPr/>
                    <a:lstStyle/>
                    <a:p>
                      <a:pPr marL="393065" indent="-302895">
                        <a:lnSpc>
                          <a:spcPct val="100000"/>
                        </a:lnSpc>
                        <a:spcBef>
                          <a:spcPts val="265"/>
                        </a:spcBef>
                        <a:buFont typeface="Arial"/>
                        <a:buChar char="•"/>
                        <a:tabLst>
                          <a:tab pos="393065" algn="l"/>
                          <a:tab pos="393700" algn="l"/>
                        </a:tabLst>
                      </a:pPr>
                      <a:r>
                        <a:rPr sz="1600" spc="-10" dirty="0">
                          <a:latin typeface="Carlito"/>
                          <a:cs typeface="Carlito"/>
                        </a:rPr>
                        <a:t>Equipment </a:t>
                      </a:r>
                      <a:r>
                        <a:rPr sz="1600" spc="-5" dirty="0">
                          <a:latin typeface="Carlito"/>
                          <a:cs typeface="Carlito"/>
                        </a:rPr>
                        <a:t>or</a:t>
                      </a:r>
                      <a:r>
                        <a:rPr sz="1600" spc="15" dirty="0">
                          <a:latin typeface="Carlito"/>
                          <a:cs typeface="Carlito"/>
                        </a:rPr>
                        <a:t> </a:t>
                      </a:r>
                      <a:r>
                        <a:rPr sz="1600" spc="-15" dirty="0">
                          <a:latin typeface="Carlito"/>
                          <a:cs typeface="Carlito"/>
                        </a:rPr>
                        <a:t>process</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1440">
                        <a:lnSpc>
                          <a:spcPct val="100000"/>
                        </a:lnSpc>
                        <a:spcBef>
                          <a:spcPts val="265"/>
                        </a:spcBef>
                      </a:pPr>
                      <a:r>
                        <a:rPr sz="1600" dirty="0">
                          <a:latin typeface="Carlito"/>
                          <a:cs typeface="Carlito"/>
                        </a:rPr>
                        <a:t>5</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2075">
                        <a:lnSpc>
                          <a:spcPct val="100000"/>
                        </a:lnSpc>
                        <a:spcBef>
                          <a:spcPts val="265"/>
                        </a:spcBef>
                      </a:pPr>
                      <a:r>
                        <a:rPr sz="1600" spc="-10" dirty="0">
                          <a:latin typeface="Carlito"/>
                          <a:cs typeface="Carlito"/>
                        </a:rPr>
                        <a:t>10</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2075">
                        <a:lnSpc>
                          <a:spcPct val="100000"/>
                        </a:lnSpc>
                        <a:spcBef>
                          <a:spcPts val="265"/>
                        </a:spcBef>
                      </a:pPr>
                      <a:r>
                        <a:rPr sz="1600" spc="-10" dirty="0">
                          <a:latin typeface="Carlito"/>
                          <a:cs typeface="Carlito"/>
                        </a:rPr>
                        <a:t>15</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2075">
                        <a:lnSpc>
                          <a:spcPct val="100000"/>
                        </a:lnSpc>
                        <a:spcBef>
                          <a:spcPts val="265"/>
                        </a:spcBef>
                      </a:pPr>
                      <a:r>
                        <a:rPr sz="1600" spc="-10" dirty="0">
                          <a:latin typeface="Carlito"/>
                          <a:cs typeface="Carlito"/>
                        </a:rPr>
                        <a:t>20</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2075">
                        <a:lnSpc>
                          <a:spcPct val="100000"/>
                        </a:lnSpc>
                        <a:spcBef>
                          <a:spcPts val="265"/>
                        </a:spcBef>
                      </a:pPr>
                      <a:r>
                        <a:rPr sz="1600" spc="-10" dirty="0">
                          <a:latin typeface="Carlito"/>
                          <a:cs typeface="Carlito"/>
                        </a:rPr>
                        <a:t>25</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r>
              <a:tr h="335280">
                <a:tc>
                  <a:txBody>
                    <a:bodyPr/>
                    <a:lstStyle/>
                    <a:p>
                      <a:pPr marL="393065" indent="-302895">
                        <a:lnSpc>
                          <a:spcPct val="100000"/>
                        </a:lnSpc>
                        <a:spcBef>
                          <a:spcPts val="265"/>
                        </a:spcBef>
                        <a:buFont typeface="Arial"/>
                        <a:buChar char="•"/>
                        <a:tabLst>
                          <a:tab pos="393065" algn="l"/>
                          <a:tab pos="393700" algn="l"/>
                        </a:tabLst>
                      </a:pPr>
                      <a:r>
                        <a:rPr sz="1600" spc="-5" dirty="0">
                          <a:latin typeface="Carlito"/>
                          <a:cs typeface="Carlito"/>
                        </a:rPr>
                        <a:t>Material or</a:t>
                      </a:r>
                      <a:r>
                        <a:rPr sz="1600" spc="-15" dirty="0">
                          <a:latin typeface="Carlito"/>
                          <a:cs typeface="Carlito"/>
                        </a:rPr>
                        <a:t> </a:t>
                      </a:r>
                      <a:r>
                        <a:rPr sz="1600" spc="-10" dirty="0">
                          <a:latin typeface="Carlito"/>
                          <a:cs typeface="Carlito"/>
                        </a:rPr>
                        <a:t>product</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1440">
                        <a:lnSpc>
                          <a:spcPct val="100000"/>
                        </a:lnSpc>
                        <a:spcBef>
                          <a:spcPts val="265"/>
                        </a:spcBef>
                      </a:pPr>
                      <a:r>
                        <a:rPr sz="1600" dirty="0">
                          <a:latin typeface="Carlito"/>
                          <a:cs typeface="Carlito"/>
                        </a:rPr>
                        <a:t>5</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2075">
                        <a:lnSpc>
                          <a:spcPct val="100000"/>
                        </a:lnSpc>
                        <a:spcBef>
                          <a:spcPts val="265"/>
                        </a:spcBef>
                      </a:pPr>
                      <a:r>
                        <a:rPr sz="1600" spc="-15" dirty="0">
                          <a:latin typeface="Carlito"/>
                          <a:cs typeface="Carlito"/>
                        </a:rPr>
                        <a:t>10</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2075">
                        <a:lnSpc>
                          <a:spcPct val="100000"/>
                        </a:lnSpc>
                        <a:spcBef>
                          <a:spcPts val="265"/>
                        </a:spcBef>
                      </a:pPr>
                      <a:r>
                        <a:rPr sz="1600" spc="-15" dirty="0">
                          <a:latin typeface="Carlito"/>
                          <a:cs typeface="Carlito"/>
                        </a:rPr>
                        <a:t>15</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2075">
                        <a:lnSpc>
                          <a:spcPct val="100000"/>
                        </a:lnSpc>
                        <a:spcBef>
                          <a:spcPts val="265"/>
                        </a:spcBef>
                      </a:pPr>
                      <a:r>
                        <a:rPr sz="1600" spc="-15" dirty="0">
                          <a:latin typeface="Carlito"/>
                          <a:cs typeface="Carlito"/>
                        </a:rPr>
                        <a:t>20</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2075">
                        <a:lnSpc>
                          <a:spcPct val="100000"/>
                        </a:lnSpc>
                        <a:spcBef>
                          <a:spcPts val="265"/>
                        </a:spcBef>
                      </a:pPr>
                      <a:r>
                        <a:rPr sz="1600" spc="-10" dirty="0">
                          <a:latin typeface="Carlito"/>
                          <a:cs typeface="Carlito"/>
                        </a:rPr>
                        <a:t>25</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335280">
                <a:tc>
                  <a:txBody>
                    <a:bodyPr/>
                    <a:lstStyle/>
                    <a:p>
                      <a:pPr marL="393065" indent="-302895">
                        <a:lnSpc>
                          <a:spcPct val="100000"/>
                        </a:lnSpc>
                        <a:spcBef>
                          <a:spcPts val="265"/>
                        </a:spcBef>
                        <a:buFont typeface="Arial"/>
                        <a:buChar char="•"/>
                        <a:tabLst>
                          <a:tab pos="393065" algn="l"/>
                          <a:tab pos="393700" algn="l"/>
                        </a:tabLst>
                      </a:pPr>
                      <a:r>
                        <a:rPr sz="1600" spc="-15" dirty="0">
                          <a:latin typeface="Carlito"/>
                          <a:cs typeface="Carlito"/>
                        </a:rPr>
                        <a:t>Safety </a:t>
                      </a:r>
                      <a:r>
                        <a:rPr sz="1600" spc="-5" dirty="0">
                          <a:latin typeface="Carlito"/>
                          <a:cs typeface="Carlito"/>
                        </a:rPr>
                        <a:t>of</a:t>
                      </a:r>
                      <a:r>
                        <a:rPr sz="1600" spc="25" dirty="0">
                          <a:latin typeface="Carlito"/>
                          <a:cs typeface="Carlito"/>
                        </a:rPr>
                        <a:t> </a:t>
                      </a:r>
                      <a:r>
                        <a:rPr sz="1600" spc="-10" dirty="0">
                          <a:latin typeface="Carlito"/>
                          <a:cs typeface="Carlito"/>
                        </a:rPr>
                        <a:t>others</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1440">
                        <a:lnSpc>
                          <a:spcPct val="100000"/>
                        </a:lnSpc>
                        <a:spcBef>
                          <a:spcPts val="265"/>
                        </a:spcBef>
                      </a:pPr>
                      <a:r>
                        <a:rPr sz="1600" dirty="0">
                          <a:latin typeface="Carlito"/>
                          <a:cs typeface="Carlito"/>
                        </a:rPr>
                        <a:t>5</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2075">
                        <a:lnSpc>
                          <a:spcPct val="100000"/>
                        </a:lnSpc>
                        <a:spcBef>
                          <a:spcPts val="265"/>
                        </a:spcBef>
                      </a:pPr>
                      <a:r>
                        <a:rPr sz="1600" spc="-10" dirty="0">
                          <a:latin typeface="Carlito"/>
                          <a:cs typeface="Carlito"/>
                        </a:rPr>
                        <a:t>10</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2075">
                        <a:lnSpc>
                          <a:spcPct val="100000"/>
                        </a:lnSpc>
                        <a:spcBef>
                          <a:spcPts val="265"/>
                        </a:spcBef>
                      </a:pPr>
                      <a:r>
                        <a:rPr sz="1600" spc="-10" dirty="0">
                          <a:latin typeface="Carlito"/>
                          <a:cs typeface="Carlito"/>
                        </a:rPr>
                        <a:t>15</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2075">
                        <a:lnSpc>
                          <a:spcPct val="100000"/>
                        </a:lnSpc>
                        <a:spcBef>
                          <a:spcPts val="265"/>
                        </a:spcBef>
                      </a:pPr>
                      <a:r>
                        <a:rPr sz="1600" spc="-10" dirty="0">
                          <a:latin typeface="Carlito"/>
                          <a:cs typeface="Carlito"/>
                        </a:rPr>
                        <a:t>20</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2075">
                        <a:lnSpc>
                          <a:spcPct val="100000"/>
                        </a:lnSpc>
                        <a:spcBef>
                          <a:spcPts val="265"/>
                        </a:spcBef>
                      </a:pPr>
                      <a:r>
                        <a:rPr sz="1600" spc="-10" dirty="0">
                          <a:latin typeface="Carlito"/>
                          <a:cs typeface="Carlito"/>
                        </a:rPr>
                        <a:t>25</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r>
              <a:tr h="496061">
                <a:tc>
                  <a:txBody>
                    <a:bodyPr/>
                    <a:lstStyle/>
                    <a:p>
                      <a:pPr marL="393065" indent="-302895">
                        <a:lnSpc>
                          <a:spcPct val="100000"/>
                        </a:lnSpc>
                        <a:spcBef>
                          <a:spcPts val="265"/>
                        </a:spcBef>
                        <a:buFont typeface="Arial"/>
                        <a:buChar char="•"/>
                        <a:tabLst>
                          <a:tab pos="393065" algn="l"/>
                          <a:tab pos="393700" algn="l"/>
                        </a:tabLst>
                      </a:pPr>
                      <a:r>
                        <a:rPr sz="1600" spc="-30" dirty="0">
                          <a:latin typeface="Carlito"/>
                          <a:cs typeface="Carlito"/>
                        </a:rPr>
                        <a:t>Work </a:t>
                      </a:r>
                      <a:r>
                        <a:rPr sz="1600" spc="-5" dirty="0">
                          <a:latin typeface="Carlito"/>
                          <a:cs typeface="Carlito"/>
                        </a:rPr>
                        <a:t>of other </a:t>
                      </a:r>
                      <a:r>
                        <a:rPr sz="1600" spc="-10" dirty="0">
                          <a:latin typeface="Carlito"/>
                          <a:cs typeface="Carlito"/>
                        </a:rPr>
                        <a:t>job</a:t>
                      </a:r>
                      <a:r>
                        <a:rPr sz="1600" spc="95" dirty="0">
                          <a:latin typeface="Carlito"/>
                          <a:cs typeface="Carlito"/>
                        </a:rPr>
                        <a:t> </a:t>
                      </a:r>
                      <a:r>
                        <a:rPr sz="1600" spc="-10" dirty="0">
                          <a:latin typeface="Carlito"/>
                          <a:cs typeface="Carlito"/>
                        </a:rPr>
                        <a:t>conditions</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1440">
                        <a:lnSpc>
                          <a:spcPct val="100000"/>
                        </a:lnSpc>
                        <a:spcBef>
                          <a:spcPts val="265"/>
                        </a:spcBef>
                      </a:pPr>
                      <a:r>
                        <a:rPr sz="1600" dirty="0">
                          <a:latin typeface="Carlito"/>
                          <a:cs typeface="Carlito"/>
                        </a:rPr>
                        <a:t>5</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2075">
                        <a:lnSpc>
                          <a:spcPct val="100000"/>
                        </a:lnSpc>
                        <a:spcBef>
                          <a:spcPts val="265"/>
                        </a:spcBef>
                      </a:pPr>
                      <a:r>
                        <a:rPr sz="1600" spc="-10" dirty="0">
                          <a:latin typeface="Carlito"/>
                          <a:cs typeface="Carlito"/>
                        </a:rPr>
                        <a:t>10</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2075">
                        <a:lnSpc>
                          <a:spcPct val="100000"/>
                        </a:lnSpc>
                        <a:spcBef>
                          <a:spcPts val="265"/>
                        </a:spcBef>
                      </a:pPr>
                      <a:r>
                        <a:rPr sz="1600" spc="-10" dirty="0">
                          <a:latin typeface="Carlito"/>
                          <a:cs typeface="Carlito"/>
                        </a:rPr>
                        <a:t>15</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2075">
                        <a:lnSpc>
                          <a:spcPct val="100000"/>
                        </a:lnSpc>
                        <a:spcBef>
                          <a:spcPts val="265"/>
                        </a:spcBef>
                      </a:pPr>
                      <a:r>
                        <a:rPr sz="1600" spc="-10" dirty="0">
                          <a:latin typeface="Carlito"/>
                          <a:cs typeface="Carlito"/>
                        </a:rPr>
                        <a:t>20</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2075">
                        <a:lnSpc>
                          <a:spcPct val="100000"/>
                        </a:lnSpc>
                        <a:spcBef>
                          <a:spcPts val="265"/>
                        </a:spcBef>
                      </a:pPr>
                      <a:r>
                        <a:rPr sz="1600" spc="-10" dirty="0">
                          <a:latin typeface="Carlito"/>
                          <a:cs typeface="Carlito"/>
                        </a:rPr>
                        <a:t>25</a:t>
                      </a:r>
                      <a:endParaRPr sz="1600">
                        <a:latin typeface="Carlito"/>
                        <a:cs typeface="Carlito"/>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335280">
                <a:tc>
                  <a:txBody>
                    <a:bodyPr/>
                    <a:lstStyle/>
                    <a:p>
                      <a:pPr marL="90805">
                        <a:lnSpc>
                          <a:spcPct val="100000"/>
                        </a:lnSpc>
                        <a:spcBef>
                          <a:spcPts val="270"/>
                        </a:spcBef>
                      </a:pPr>
                      <a:r>
                        <a:rPr sz="1600" spc="-10" dirty="0">
                          <a:latin typeface="Carlito"/>
                          <a:cs typeface="Carlito"/>
                        </a:rPr>
                        <a:t>JOB</a:t>
                      </a:r>
                      <a:r>
                        <a:rPr sz="1600" spc="10" dirty="0">
                          <a:latin typeface="Carlito"/>
                          <a:cs typeface="Carlito"/>
                        </a:rPr>
                        <a:t> </a:t>
                      </a:r>
                      <a:r>
                        <a:rPr sz="1600" spc="-10" dirty="0">
                          <a:latin typeface="Carlito"/>
                          <a:cs typeface="Carlito"/>
                        </a:rPr>
                        <a:t>CONDITIONS</a:t>
                      </a:r>
                      <a:endParaRPr sz="1600">
                        <a:latin typeface="Carlito"/>
                        <a:cs typeface="Carlito"/>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r>
              <a:tr h="335280">
                <a:tc>
                  <a:txBody>
                    <a:bodyPr/>
                    <a:lstStyle/>
                    <a:p>
                      <a:pPr marL="393065" indent="-302895">
                        <a:lnSpc>
                          <a:spcPct val="100000"/>
                        </a:lnSpc>
                        <a:spcBef>
                          <a:spcPts val="270"/>
                        </a:spcBef>
                        <a:buFont typeface="Arial"/>
                        <a:buChar char="•"/>
                        <a:tabLst>
                          <a:tab pos="393065" algn="l"/>
                          <a:tab pos="393700" algn="l"/>
                        </a:tabLst>
                      </a:pPr>
                      <a:r>
                        <a:rPr sz="1600" spc="-20" dirty="0">
                          <a:latin typeface="Carlito"/>
                          <a:cs typeface="Carlito"/>
                        </a:rPr>
                        <a:t>Working</a:t>
                      </a:r>
                      <a:r>
                        <a:rPr sz="1600" spc="20" dirty="0">
                          <a:latin typeface="Carlito"/>
                          <a:cs typeface="Carlito"/>
                        </a:rPr>
                        <a:t> </a:t>
                      </a:r>
                      <a:r>
                        <a:rPr sz="1600" spc="-10" dirty="0">
                          <a:latin typeface="Carlito"/>
                          <a:cs typeface="Carlito"/>
                        </a:rPr>
                        <a:t>conditions</a:t>
                      </a:r>
                      <a:endParaRPr sz="1600">
                        <a:latin typeface="Carlito"/>
                        <a:cs typeface="Carlito"/>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1440">
                        <a:lnSpc>
                          <a:spcPct val="100000"/>
                        </a:lnSpc>
                        <a:spcBef>
                          <a:spcPts val="270"/>
                        </a:spcBef>
                      </a:pPr>
                      <a:r>
                        <a:rPr sz="1600" spc="-10" dirty="0">
                          <a:latin typeface="Carlito"/>
                          <a:cs typeface="Carlito"/>
                        </a:rPr>
                        <a:t>10</a:t>
                      </a:r>
                      <a:endParaRPr sz="1600">
                        <a:latin typeface="Carlito"/>
                        <a:cs typeface="Carlito"/>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2075">
                        <a:lnSpc>
                          <a:spcPct val="100000"/>
                        </a:lnSpc>
                        <a:spcBef>
                          <a:spcPts val="270"/>
                        </a:spcBef>
                      </a:pPr>
                      <a:r>
                        <a:rPr sz="1600" spc="-10" dirty="0">
                          <a:latin typeface="Carlito"/>
                          <a:cs typeface="Carlito"/>
                        </a:rPr>
                        <a:t>20</a:t>
                      </a:r>
                      <a:endParaRPr sz="1600">
                        <a:latin typeface="Carlito"/>
                        <a:cs typeface="Carlito"/>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2075">
                        <a:lnSpc>
                          <a:spcPct val="100000"/>
                        </a:lnSpc>
                        <a:spcBef>
                          <a:spcPts val="270"/>
                        </a:spcBef>
                      </a:pPr>
                      <a:r>
                        <a:rPr sz="1600" spc="-10" dirty="0">
                          <a:latin typeface="Carlito"/>
                          <a:cs typeface="Carlito"/>
                        </a:rPr>
                        <a:t>30</a:t>
                      </a:r>
                      <a:endParaRPr sz="1600">
                        <a:latin typeface="Carlito"/>
                        <a:cs typeface="Carlito"/>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2075">
                        <a:lnSpc>
                          <a:spcPct val="100000"/>
                        </a:lnSpc>
                        <a:spcBef>
                          <a:spcPts val="270"/>
                        </a:spcBef>
                      </a:pPr>
                      <a:r>
                        <a:rPr sz="1600" spc="-10" dirty="0">
                          <a:latin typeface="Carlito"/>
                          <a:cs typeface="Carlito"/>
                        </a:rPr>
                        <a:t>40</a:t>
                      </a:r>
                      <a:endParaRPr sz="1600">
                        <a:latin typeface="Carlito"/>
                        <a:cs typeface="Carlito"/>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2075">
                        <a:lnSpc>
                          <a:spcPct val="100000"/>
                        </a:lnSpc>
                        <a:spcBef>
                          <a:spcPts val="270"/>
                        </a:spcBef>
                      </a:pPr>
                      <a:r>
                        <a:rPr sz="1600" spc="-10" dirty="0">
                          <a:latin typeface="Carlito"/>
                          <a:cs typeface="Carlito"/>
                        </a:rPr>
                        <a:t>50</a:t>
                      </a:r>
                      <a:endParaRPr sz="1600">
                        <a:latin typeface="Carlito"/>
                        <a:cs typeface="Carlito"/>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335280">
                <a:tc>
                  <a:txBody>
                    <a:bodyPr/>
                    <a:lstStyle/>
                    <a:p>
                      <a:pPr marL="393065" indent="-302895">
                        <a:lnSpc>
                          <a:spcPct val="100000"/>
                        </a:lnSpc>
                        <a:spcBef>
                          <a:spcPts val="270"/>
                        </a:spcBef>
                        <a:buFont typeface="Arial"/>
                        <a:buChar char="•"/>
                        <a:tabLst>
                          <a:tab pos="393065" algn="l"/>
                          <a:tab pos="393700" algn="l"/>
                        </a:tabLst>
                      </a:pPr>
                      <a:r>
                        <a:rPr sz="1600" spc="-10" dirty="0">
                          <a:latin typeface="Carlito"/>
                          <a:cs typeface="Carlito"/>
                        </a:rPr>
                        <a:t>Unavoidable</a:t>
                      </a:r>
                      <a:r>
                        <a:rPr sz="1600" spc="-25" dirty="0">
                          <a:latin typeface="Carlito"/>
                          <a:cs typeface="Carlito"/>
                        </a:rPr>
                        <a:t> </a:t>
                      </a:r>
                      <a:r>
                        <a:rPr sz="1600" spc="-15" dirty="0">
                          <a:latin typeface="Carlito"/>
                          <a:cs typeface="Carlito"/>
                        </a:rPr>
                        <a:t>hazards</a:t>
                      </a:r>
                      <a:endParaRPr sz="1600">
                        <a:latin typeface="Carlito"/>
                        <a:cs typeface="Carlito"/>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1440">
                        <a:lnSpc>
                          <a:spcPct val="100000"/>
                        </a:lnSpc>
                        <a:spcBef>
                          <a:spcPts val="270"/>
                        </a:spcBef>
                      </a:pPr>
                      <a:r>
                        <a:rPr sz="1600" dirty="0">
                          <a:latin typeface="Carlito"/>
                          <a:cs typeface="Carlito"/>
                        </a:rPr>
                        <a:t>5</a:t>
                      </a:r>
                      <a:endParaRPr sz="1600">
                        <a:latin typeface="Carlito"/>
                        <a:cs typeface="Carlito"/>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2075">
                        <a:lnSpc>
                          <a:spcPct val="100000"/>
                        </a:lnSpc>
                        <a:spcBef>
                          <a:spcPts val="270"/>
                        </a:spcBef>
                      </a:pPr>
                      <a:r>
                        <a:rPr sz="1600" spc="-10" dirty="0">
                          <a:latin typeface="Carlito"/>
                          <a:cs typeface="Carlito"/>
                        </a:rPr>
                        <a:t>10</a:t>
                      </a:r>
                      <a:endParaRPr sz="1600">
                        <a:latin typeface="Carlito"/>
                        <a:cs typeface="Carlito"/>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2075">
                        <a:lnSpc>
                          <a:spcPct val="100000"/>
                        </a:lnSpc>
                        <a:spcBef>
                          <a:spcPts val="270"/>
                        </a:spcBef>
                      </a:pPr>
                      <a:r>
                        <a:rPr sz="1600" spc="-10" dirty="0">
                          <a:latin typeface="Carlito"/>
                          <a:cs typeface="Carlito"/>
                        </a:rPr>
                        <a:t>15</a:t>
                      </a:r>
                      <a:endParaRPr sz="1600">
                        <a:latin typeface="Carlito"/>
                        <a:cs typeface="Carlito"/>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2075">
                        <a:lnSpc>
                          <a:spcPct val="100000"/>
                        </a:lnSpc>
                        <a:spcBef>
                          <a:spcPts val="270"/>
                        </a:spcBef>
                      </a:pPr>
                      <a:r>
                        <a:rPr sz="1600" spc="-10" dirty="0">
                          <a:latin typeface="Carlito"/>
                          <a:cs typeface="Carlito"/>
                        </a:rPr>
                        <a:t>20</a:t>
                      </a:r>
                      <a:endParaRPr sz="1600">
                        <a:latin typeface="Carlito"/>
                        <a:cs typeface="Carlito"/>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2075">
                        <a:lnSpc>
                          <a:spcPct val="100000"/>
                        </a:lnSpc>
                        <a:spcBef>
                          <a:spcPts val="270"/>
                        </a:spcBef>
                      </a:pPr>
                      <a:r>
                        <a:rPr sz="1600" spc="-10" dirty="0">
                          <a:latin typeface="Carlito"/>
                          <a:cs typeface="Carlito"/>
                        </a:rPr>
                        <a:t>25</a:t>
                      </a:r>
                      <a:endParaRPr sz="1600">
                        <a:latin typeface="Carlito"/>
                        <a:cs typeface="Carlito"/>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r>
            </a:tbl>
          </a:graphicData>
        </a:graphic>
      </p:graphicFrame>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a:xfrm>
            <a:off x="914400" y="304800"/>
            <a:ext cx="7200900" cy="655639"/>
          </a:xfrm>
        </p:spPr>
        <p:txBody>
          <a:bodyPr/>
          <a:lstStyle/>
          <a:p>
            <a:r>
              <a:rPr lang="en-MY" dirty="0"/>
              <a:t>Global Job Grading</a:t>
            </a:r>
          </a:p>
        </p:txBody>
      </p:sp>
      <p:sp>
        <p:nvSpPr>
          <p:cNvPr id="3" name="Content Placeholder 2">
            <a:extLst>
              <a:ext uri="{FF2B5EF4-FFF2-40B4-BE49-F238E27FC236}">
                <a16:creationId xmlns:a16="http://schemas.microsoft.com/office/drawing/2014/main" xmlns="" id="{BF44F86A-8F74-4970-BCEE-3A50A2EEB823}"/>
              </a:ext>
            </a:extLst>
          </p:cNvPr>
          <p:cNvSpPr>
            <a:spLocks noGrp="1"/>
          </p:cNvSpPr>
          <p:nvPr>
            <p:ph idx="1"/>
          </p:nvPr>
        </p:nvSpPr>
        <p:spPr>
          <a:xfrm>
            <a:off x="755576" y="1600200"/>
            <a:ext cx="8136904" cy="4530725"/>
          </a:xfrm>
        </p:spPr>
        <p:txBody>
          <a:bodyPr>
            <a:normAutofit/>
          </a:bodyPr>
          <a:lstStyle/>
          <a:p>
            <a:pPr marL="0" indent="0">
              <a:buNone/>
            </a:pPr>
            <a:r>
              <a:rPr lang="en-MY" sz="2400" dirty="0"/>
              <a:t>Global job grading approach recognizes this organizational reality by aligning job levels with both the internal value companies place on individual contributor positions relative to managerial positions, as well as the value the market places on each type of job. The system combines individual contributors and managers into global grades where market pay suggests equivalence. Below is an example of how different job families are graded and grouped into two tracks—one for management and one for individual contributor.</a:t>
            </a:r>
          </a:p>
        </p:txBody>
      </p:sp>
    </p:spTree>
    <p:extLst>
      <p:ext uri="{BB962C8B-B14F-4D97-AF65-F5344CB8AC3E}">
        <p14:creationId xmlns:p14="http://schemas.microsoft.com/office/powerpoint/2010/main" xmlns="" val="2705630684"/>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a:xfrm>
            <a:off x="914400" y="228600"/>
            <a:ext cx="7200900" cy="731839"/>
          </a:xfrm>
        </p:spPr>
        <p:txBody>
          <a:bodyPr/>
          <a:lstStyle/>
          <a:p>
            <a:r>
              <a:rPr lang="en-MY" dirty="0"/>
              <a:t>Global Job Grading</a:t>
            </a:r>
          </a:p>
        </p:txBody>
      </p:sp>
      <p:pic>
        <p:nvPicPr>
          <p:cNvPr id="5" name="Picture 4">
            <a:extLst>
              <a:ext uri="{FF2B5EF4-FFF2-40B4-BE49-F238E27FC236}">
                <a16:creationId xmlns:a16="http://schemas.microsoft.com/office/drawing/2014/main" xmlns="" id="{CD04A6C8-6467-449D-AB49-AF78B95A5836}"/>
              </a:ext>
            </a:extLst>
          </p:cNvPr>
          <p:cNvPicPr>
            <a:picLocks noChangeAspect="1"/>
          </p:cNvPicPr>
          <p:nvPr/>
        </p:nvPicPr>
        <p:blipFill>
          <a:blip r:embed="rId2"/>
          <a:stretch>
            <a:fillRect/>
          </a:stretch>
        </p:blipFill>
        <p:spPr>
          <a:xfrm>
            <a:off x="1524000" y="1371600"/>
            <a:ext cx="6734175" cy="4429125"/>
          </a:xfrm>
          <a:prstGeom prst="rect">
            <a:avLst/>
          </a:prstGeom>
        </p:spPr>
      </p:pic>
    </p:spTree>
    <p:extLst>
      <p:ext uri="{BB962C8B-B14F-4D97-AF65-F5344CB8AC3E}">
        <p14:creationId xmlns:p14="http://schemas.microsoft.com/office/powerpoint/2010/main" xmlns="" val="12526580"/>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655639"/>
          </a:xfrm>
        </p:spPr>
        <p:txBody>
          <a:bodyPr/>
          <a:lstStyle/>
          <a:p>
            <a:r>
              <a:rPr lang="en-US" dirty="0" smtClean="0"/>
              <a:t>Question</a:t>
            </a:r>
            <a:endParaRPr lang="en-US" dirty="0"/>
          </a:p>
        </p:txBody>
      </p:sp>
      <p:sp>
        <p:nvSpPr>
          <p:cNvPr id="3" name="Content Placeholder 2"/>
          <p:cNvSpPr>
            <a:spLocks noGrp="1"/>
          </p:cNvSpPr>
          <p:nvPr>
            <p:ph idx="1"/>
          </p:nvPr>
        </p:nvSpPr>
        <p:spPr>
          <a:xfrm>
            <a:off x="381000" y="914400"/>
            <a:ext cx="8153400" cy="4953000"/>
          </a:xfrm>
        </p:spPr>
        <p:txBody>
          <a:bodyPr>
            <a:normAutofit/>
          </a:bodyPr>
          <a:lstStyle/>
          <a:p>
            <a:pPr>
              <a:buNone/>
            </a:pPr>
            <a:r>
              <a:rPr lang="en-US" sz="2400" dirty="0" smtClean="0"/>
              <a:t>This is a type of job evaluation system where each position has common compensable items that are graded and scored and then divided into levels or degrees which are assigned points. Each job is then rated on all the </a:t>
            </a:r>
            <a:r>
              <a:rPr lang="en-US" sz="2400" dirty="0" err="1" smtClean="0"/>
              <a:t>scorable</a:t>
            </a:r>
            <a:r>
              <a:rPr lang="en-US" sz="2400" dirty="0" smtClean="0"/>
              <a:t> items and the total point total is tabulated to determine the job's relative internal worth</a:t>
            </a:r>
            <a:r>
              <a:rPr lang="en-US" sz="2400" dirty="0" smtClean="0"/>
              <a:t>.</a:t>
            </a:r>
          </a:p>
          <a:p>
            <a:pPr>
              <a:buNone/>
            </a:pPr>
            <a:endParaRPr lang="en-US" sz="2400" dirty="0" smtClean="0"/>
          </a:p>
          <a:p>
            <a:pPr marL="457200" indent="-457200">
              <a:buFont typeface="+mj-lt"/>
              <a:buAutoNum type="alphaUcPeriod"/>
            </a:pPr>
            <a:r>
              <a:rPr lang="en-US" sz="2400" dirty="0" smtClean="0"/>
              <a:t>Point factor approach	</a:t>
            </a:r>
            <a:endParaRPr lang="en-US" sz="2400" dirty="0" smtClean="0"/>
          </a:p>
          <a:p>
            <a:pPr marL="457200" indent="-457200">
              <a:buFont typeface="+mj-lt"/>
              <a:buAutoNum type="alphaUcPeriod"/>
            </a:pPr>
            <a:r>
              <a:rPr lang="en-US" sz="2400" dirty="0" smtClean="0"/>
              <a:t>Factor </a:t>
            </a:r>
            <a:r>
              <a:rPr lang="en-US" sz="2400" dirty="0" smtClean="0"/>
              <a:t>comparison method	</a:t>
            </a:r>
            <a:endParaRPr lang="en-US" sz="2400" dirty="0" smtClean="0"/>
          </a:p>
          <a:p>
            <a:pPr marL="457200" indent="-457200">
              <a:buFont typeface="+mj-lt"/>
              <a:buAutoNum type="alphaUcPeriod"/>
            </a:pPr>
            <a:r>
              <a:rPr lang="en-US" sz="2400" dirty="0" smtClean="0"/>
              <a:t>Classification </a:t>
            </a:r>
            <a:r>
              <a:rPr lang="en-US" sz="2400" dirty="0" smtClean="0"/>
              <a:t>method	</a:t>
            </a:r>
            <a:endParaRPr lang="en-US" sz="2400" dirty="0" smtClean="0"/>
          </a:p>
          <a:p>
            <a:pPr marL="457200" indent="-457200">
              <a:buFont typeface="+mj-lt"/>
              <a:buAutoNum type="alphaUcPeriod"/>
            </a:pPr>
            <a:r>
              <a:rPr lang="en-US" sz="2400" dirty="0" smtClean="0"/>
              <a:t>Ranking</a:t>
            </a:r>
            <a:endParaRPr lang="en-US" sz="2400" dirty="0" smtClean="0"/>
          </a:p>
          <a:p>
            <a:pPr>
              <a:buNone/>
            </a:pP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200900" cy="655639"/>
          </a:xfrm>
        </p:spPr>
        <p:txBody>
          <a:bodyPr/>
          <a:lstStyle/>
          <a:p>
            <a:r>
              <a:rPr lang="en-US" dirty="0" smtClean="0"/>
              <a:t>Answer</a:t>
            </a:r>
            <a:endParaRPr lang="en-US" dirty="0"/>
          </a:p>
        </p:txBody>
      </p:sp>
      <p:sp>
        <p:nvSpPr>
          <p:cNvPr id="3" name="Content Placeholder 2"/>
          <p:cNvSpPr>
            <a:spLocks noGrp="1"/>
          </p:cNvSpPr>
          <p:nvPr>
            <p:ph idx="1"/>
          </p:nvPr>
        </p:nvSpPr>
        <p:spPr>
          <a:xfrm>
            <a:off x="685800" y="1524000"/>
            <a:ext cx="7200900" cy="3809999"/>
          </a:xfrm>
        </p:spPr>
        <p:txBody>
          <a:bodyPr>
            <a:normAutofit/>
          </a:bodyPr>
          <a:lstStyle/>
          <a:p>
            <a:pPr>
              <a:buNone/>
            </a:pPr>
            <a:r>
              <a:rPr lang="en-US" sz="2800" dirty="0" smtClean="0"/>
              <a:t>Option A</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304800"/>
            <a:ext cx="7200900" cy="655639"/>
          </a:xfrm>
        </p:spPr>
        <p:txBody>
          <a:bodyPr/>
          <a:lstStyle/>
          <a:p>
            <a:r>
              <a:rPr lang="en-MY" dirty="0"/>
              <a:t>Remuneration Surveys</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pPr marL="0" indent="0">
              <a:buNone/>
            </a:pPr>
            <a:r>
              <a:rPr lang="en-MY" sz="2400" dirty="0"/>
              <a:t>Remuneration surveys collect information on prevailing market compensation and benefit practices, including base pay, variable compensation (e.g., short- and long-term incentive plans), and time off. Remuneration surveys allow organizations to recognize and relate their remuneration structures to global and local trends.</a:t>
            </a:r>
          </a:p>
        </p:txBody>
      </p:sp>
    </p:spTree>
    <p:extLst>
      <p:ext uri="{BB962C8B-B14F-4D97-AF65-F5344CB8AC3E}">
        <p14:creationId xmlns:p14="http://schemas.microsoft.com/office/powerpoint/2010/main" xmlns="" val="1921686837"/>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a:xfrm>
            <a:off x="990600" y="228600"/>
            <a:ext cx="7200900" cy="655639"/>
          </a:xfrm>
        </p:spPr>
        <p:txBody>
          <a:bodyPr/>
          <a:lstStyle/>
          <a:p>
            <a:r>
              <a:rPr lang="en-MY" dirty="0"/>
              <a:t>Purposes of Remuneration Surveys</a:t>
            </a:r>
          </a:p>
        </p:txBody>
      </p:sp>
      <p:sp>
        <p:nvSpPr>
          <p:cNvPr id="3" name="Content Placeholder 2">
            <a:extLst>
              <a:ext uri="{FF2B5EF4-FFF2-40B4-BE49-F238E27FC236}">
                <a16:creationId xmlns:a16="http://schemas.microsoft.com/office/drawing/2014/main" xmlns="" id="{BF44F86A-8F74-4970-BCEE-3A50A2EEB823}"/>
              </a:ext>
            </a:extLst>
          </p:cNvPr>
          <p:cNvSpPr>
            <a:spLocks noGrp="1"/>
          </p:cNvSpPr>
          <p:nvPr>
            <p:ph idx="1"/>
          </p:nvPr>
        </p:nvSpPr>
        <p:spPr/>
        <p:txBody>
          <a:bodyPr>
            <a:normAutofit/>
          </a:bodyPr>
          <a:lstStyle/>
          <a:p>
            <a:r>
              <a:rPr lang="en-MY" sz="2400" dirty="0"/>
              <a:t>Adjust the pay level in response to changing rates paid by competitors.</a:t>
            </a:r>
          </a:p>
          <a:p>
            <a:r>
              <a:rPr lang="en-MY" sz="2400" dirty="0"/>
              <a:t>Set the mix of pay forms relative to that paid by competitors.</a:t>
            </a:r>
          </a:p>
          <a:p>
            <a:r>
              <a:rPr lang="en-MY" sz="2400" dirty="0"/>
              <a:t>Establish or price a pay structure.</a:t>
            </a:r>
          </a:p>
          <a:p>
            <a:r>
              <a:rPr lang="en-MY" sz="2400" dirty="0" err="1"/>
              <a:t>Analyze</a:t>
            </a:r>
            <a:r>
              <a:rPr lang="en-MY" sz="2400" dirty="0"/>
              <a:t> pay-related problems.</a:t>
            </a:r>
          </a:p>
          <a:p>
            <a:r>
              <a:rPr lang="en-MY" sz="2400" dirty="0"/>
              <a:t>Estimate the </a:t>
            </a:r>
            <a:r>
              <a:rPr lang="en-MY" sz="2400" dirty="0" err="1"/>
              <a:t>labor</a:t>
            </a:r>
            <a:r>
              <a:rPr lang="en-MY" sz="2400" dirty="0"/>
              <a:t> costs of product/service market competitors</a:t>
            </a:r>
          </a:p>
        </p:txBody>
      </p:sp>
    </p:spTree>
    <p:extLst>
      <p:ext uri="{BB962C8B-B14F-4D97-AF65-F5344CB8AC3E}">
        <p14:creationId xmlns:p14="http://schemas.microsoft.com/office/powerpoint/2010/main" xmlns="" val="2510132576"/>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200900" cy="655639"/>
          </a:xfrm>
        </p:spPr>
        <p:txBody>
          <a:bodyPr/>
          <a:lstStyle/>
          <a:p>
            <a:r>
              <a:rPr lang="en-US" dirty="0" smtClean="0"/>
              <a:t>Question</a:t>
            </a:r>
            <a:endParaRPr lang="en-US" dirty="0"/>
          </a:p>
        </p:txBody>
      </p:sp>
      <p:sp>
        <p:nvSpPr>
          <p:cNvPr id="3" name="Content Placeholder 2"/>
          <p:cNvSpPr>
            <a:spLocks noGrp="1"/>
          </p:cNvSpPr>
          <p:nvPr>
            <p:ph idx="1"/>
          </p:nvPr>
        </p:nvSpPr>
        <p:spPr>
          <a:xfrm>
            <a:off x="685800" y="1219200"/>
            <a:ext cx="7772400" cy="4953000"/>
          </a:xfrm>
        </p:spPr>
        <p:txBody>
          <a:bodyPr>
            <a:noAutofit/>
          </a:bodyPr>
          <a:lstStyle/>
          <a:p>
            <a:pPr>
              <a:buNone/>
            </a:pPr>
            <a:r>
              <a:rPr lang="en-US" sz="2800" dirty="0" smtClean="0"/>
              <a:t>  With </a:t>
            </a:r>
            <a:r>
              <a:rPr lang="en-US" sz="2800" dirty="0" smtClean="0"/>
              <a:t>200 expatriates, (150 from Switzerland, 30 from Australia, and 20 from India) the decision by this Swiss company to employ a HQ-based pay system for all is</a:t>
            </a:r>
            <a:r>
              <a:rPr lang="en-US" sz="2800" dirty="0" smtClean="0"/>
              <a:t>:</a:t>
            </a:r>
          </a:p>
          <a:p>
            <a:pPr>
              <a:buNone/>
            </a:pPr>
            <a:endParaRPr lang="en-US" sz="2800" dirty="0" smtClean="0"/>
          </a:p>
          <a:p>
            <a:pPr marL="457200" indent="-457200">
              <a:buFont typeface="+mj-lt"/>
              <a:buAutoNum type="alphaUcPeriod"/>
            </a:pPr>
            <a:r>
              <a:rPr lang="en-US" sz="2800" dirty="0" smtClean="0"/>
              <a:t>Less expensive </a:t>
            </a:r>
            <a:endParaRPr lang="en-US" sz="2800" dirty="0" smtClean="0"/>
          </a:p>
          <a:p>
            <a:pPr marL="457200" indent="-457200">
              <a:buFont typeface="+mj-lt"/>
              <a:buAutoNum type="alphaUcPeriod"/>
            </a:pPr>
            <a:r>
              <a:rPr lang="en-US" sz="2800" dirty="0" smtClean="0"/>
              <a:t>Don't know</a:t>
            </a:r>
          </a:p>
          <a:p>
            <a:pPr marL="457200" indent="-457200">
              <a:buFont typeface="+mj-lt"/>
              <a:buAutoNum type="alphaUcPeriod"/>
            </a:pPr>
            <a:r>
              <a:rPr lang="en-US" sz="2800" dirty="0" smtClean="0"/>
              <a:t> </a:t>
            </a:r>
            <a:r>
              <a:rPr lang="en-US" sz="2800" dirty="0" smtClean="0"/>
              <a:t>More expensive </a:t>
            </a:r>
            <a:endParaRPr lang="en-US" sz="2800" dirty="0" smtClean="0"/>
          </a:p>
          <a:p>
            <a:pPr marL="457200" indent="-457200">
              <a:buFont typeface="+mj-lt"/>
              <a:buAutoNum type="alphaUcPeriod"/>
            </a:pPr>
            <a:r>
              <a:rPr lang="en-US" sz="2800" dirty="0" smtClean="0"/>
              <a:t>Same </a:t>
            </a:r>
            <a:r>
              <a:rPr lang="en-US" sz="2800" dirty="0" smtClean="0"/>
              <a:t>cost</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a:t>
            </a:r>
            <a:endParaRPr lang="en-US" dirty="0"/>
          </a:p>
        </p:txBody>
      </p:sp>
      <p:sp>
        <p:nvSpPr>
          <p:cNvPr id="3" name="Content Placeholder 2"/>
          <p:cNvSpPr>
            <a:spLocks noGrp="1"/>
          </p:cNvSpPr>
          <p:nvPr>
            <p:ph idx="1"/>
          </p:nvPr>
        </p:nvSpPr>
        <p:spPr/>
        <p:txBody>
          <a:bodyPr>
            <a:normAutofit/>
          </a:bodyPr>
          <a:lstStyle/>
          <a:p>
            <a:pPr>
              <a:buNone/>
            </a:pPr>
            <a:r>
              <a:rPr lang="en-US" sz="3600" dirty="0" smtClean="0"/>
              <a:t>Option C</a:t>
            </a:r>
            <a:endParaRPr lang="en-US" sz="36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352317304"/>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Pay Range</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r>
              <a:rPr lang="en-MY" sz="2400" dirty="0"/>
              <a:t>Pay range typically means high to low or minimum to maximum pay for a certain job grade. The range midpoints, minimums, and maximums reflect career paths, promotions, and other management systems and philosophy within the organization. The differential must be large enough to induce employees to seek and/or accept the promotion or to undertake the necessary training required.</a:t>
            </a:r>
          </a:p>
        </p:txBody>
      </p:sp>
    </p:spTree>
    <p:extLst>
      <p:ext uri="{BB962C8B-B14F-4D97-AF65-F5344CB8AC3E}">
        <p14:creationId xmlns:p14="http://schemas.microsoft.com/office/powerpoint/2010/main" xmlns="" val="1099958028"/>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462F9-947B-4E45-A098-3A2C4DEE1D0E}"/>
              </a:ext>
            </a:extLst>
          </p:cNvPr>
          <p:cNvSpPr>
            <a:spLocks noGrp="1"/>
          </p:cNvSpPr>
          <p:nvPr>
            <p:ph type="title"/>
          </p:nvPr>
        </p:nvSpPr>
        <p:spPr>
          <a:xfrm>
            <a:off x="990600" y="381000"/>
            <a:ext cx="7200900" cy="655639"/>
          </a:xfrm>
        </p:spPr>
        <p:txBody>
          <a:bodyPr/>
          <a:lstStyle/>
          <a:p>
            <a:r>
              <a:rPr lang="en-MY" dirty="0" err="1"/>
              <a:t>Compa</a:t>
            </a:r>
            <a:r>
              <a:rPr lang="en-MY" dirty="0"/>
              <a:t>-ratios (CP)</a:t>
            </a:r>
          </a:p>
        </p:txBody>
      </p:sp>
      <p:sp>
        <p:nvSpPr>
          <p:cNvPr id="3" name="Content Placeholder 2">
            <a:extLst>
              <a:ext uri="{FF2B5EF4-FFF2-40B4-BE49-F238E27FC236}">
                <a16:creationId xmlns:a16="http://schemas.microsoft.com/office/drawing/2014/main" xmlns="" id="{BF44F86A-8F74-4970-BCEE-3A50A2EEB823}"/>
              </a:ext>
            </a:extLst>
          </p:cNvPr>
          <p:cNvSpPr>
            <a:spLocks noGrp="1"/>
          </p:cNvSpPr>
          <p:nvPr>
            <p:ph idx="1"/>
          </p:nvPr>
        </p:nvSpPr>
        <p:spPr/>
        <p:txBody>
          <a:bodyPr>
            <a:normAutofit/>
          </a:bodyPr>
          <a:lstStyle/>
          <a:p>
            <a:r>
              <a:rPr lang="en-MY" sz="2400" dirty="0" err="1"/>
              <a:t>Compa</a:t>
            </a:r>
            <a:r>
              <a:rPr lang="en-MY" sz="2400" dirty="0"/>
              <a:t>-ratios (CP) is a salary expressed as a percentage of or indexed to the salary range midpoint/market rate (salary/midpoint or market rate = CP). The CP may be used as an indicator of how an individual is doing against plan.</a:t>
            </a:r>
          </a:p>
        </p:txBody>
      </p:sp>
    </p:spTree>
    <p:extLst>
      <p:ext uri="{BB962C8B-B14F-4D97-AF65-F5344CB8AC3E}">
        <p14:creationId xmlns:p14="http://schemas.microsoft.com/office/powerpoint/2010/main" xmlns="" val="3708260604"/>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FE7BE-A54D-402E-9496-42D29F50B6C6}"/>
              </a:ext>
            </a:extLst>
          </p:cNvPr>
          <p:cNvSpPr>
            <a:spLocks noGrp="1"/>
          </p:cNvSpPr>
          <p:nvPr>
            <p:ph type="title"/>
          </p:nvPr>
        </p:nvSpPr>
        <p:spPr>
          <a:xfrm>
            <a:off x="838200" y="228600"/>
            <a:ext cx="7200900" cy="579439"/>
          </a:xfrm>
        </p:spPr>
        <p:txBody>
          <a:bodyPr/>
          <a:lstStyle/>
          <a:p>
            <a:r>
              <a:rPr lang="en-MY" dirty="0" err="1"/>
              <a:t>Broadbanding</a:t>
            </a:r>
            <a:endParaRPr lang="en-MY" dirty="0"/>
          </a:p>
        </p:txBody>
      </p:sp>
      <p:sp>
        <p:nvSpPr>
          <p:cNvPr id="3" name="Content Placeholder 2">
            <a:extLst>
              <a:ext uri="{FF2B5EF4-FFF2-40B4-BE49-F238E27FC236}">
                <a16:creationId xmlns:a16="http://schemas.microsoft.com/office/drawing/2014/main" xmlns="" id="{4C395DCF-3A0C-4782-ABDA-CD4E53332FF4}"/>
              </a:ext>
            </a:extLst>
          </p:cNvPr>
          <p:cNvSpPr>
            <a:spLocks noGrp="1"/>
          </p:cNvSpPr>
          <p:nvPr>
            <p:ph idx="1"/>
          </p:nvPr>
        </p:nvSpPr>
        <p:spPr>
          <a:xfrm>
            <a:off x="533400" y="1066800"/>
            <a:ext cx="7855024" cy="4530725"/>
          </a:xfrm>
        </p:spPr>
        <p:txBody>
          <a:bodyPr>
            <a:normAutofit/>
          </a:bodyPr>
          <a:lstStyle/>
          <a:p>
            <a:pPr marL="0" indent="0">
              <a:buNone/>
            </a:pPr>
            <a:r>
              <a:rPr lang="en-MY" sz="2400" dirty="0"/>
              <a:t>Broad banding, called fat grades, means collapsing pay grades and ranges into just a few wide levels or a band, which includes one minimum and one maximum range, while midpoint often not used. The purposes of using broad banding as follow:</a:t>
            </a:r>
          </a:p>
          <a:p>
            <a:pPr marL="0" indent="0">
              <a:buNone/>
            </a:pPr>
            <a:endParaRPr lang="en-MY" sz="2400" dirty="0"/>
          </a:p>
          <a:p>
            <a:pPr marL="0" indent="0">
              <a:buNone/>
            </a:pPr>
            <a:r>
              <a:rPr lang="en-MY" sz="2400" dirty="0"/>
              <a:t>• Provide flexibility to define job responsibilities more broadly.</a:t>
            </a:r>
          </a:p>
          <a:p>
            <a:pPr marL="0" indent="0">
              <a:buNone/>
            </a:pPr>
            <a:r>
              <a:rPr lang="en-MY" sz="2400" dirty="0"/>
              <a:t>• Foster cross-functional growth and development.</a:t>
            </a:r>
          </a:p>
          <a:p>
            <a:pPr marL="0" indent="0">
              <a:buNone/>
            </a:pPr>
            <a:r>
              <a:rPr lang="en-MY" sz="2400" dirty="0"/>
              <a:t>• Ease mergers and acquisitions</a:t>
            </a:r>
          </a:p>
        </p:txBody>
      </p:sp>
    </p:spTree>
    <p:extLst>
      <p:ext uri="{BB962C8B-B14F-4D97-AF65-F5344CB8AC3E}">
        <p14:creationId xmlns:p14="http://schemas.microsoft.com/office/powerpoint/2010/main" xmlns="" val="2122559242"/>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Global Pay Structure</a:t>
            </a:r>
          </a:p>
        </p:txBody>
      </p:sp>
      <p:pic>
        <p:nvPicPr>
          <p:cNvPr id="5" name="Picture 4">
            <a:extLst>
              <a:ext uri="{FF2B5EF4-FFF2-40B4-BE49-F238E27FC236}">
                <a16:creationId xmlns:a16="http://schemas.microsoft.com/office/drawing/2014/main" xmlns="" id="{CC515961-8228-4691-BDE4-C428CC734F29}"/>
              </a:ext>
            </a:extLst>
          </p:cNvPr>
          <p:cNvPicPr>
            <a:picLocks noChangeAspect="1"/>
          </p:cNvPicPr>
          <p:nvPr/>
        </p:nvPicPr>
        <p:blipFill>
          <a:blip r:embed="rId2"/>
          <a:stretch>
            <a:fillRect/>
          </a:stretch>
        </p:blipFill>
        <p:spPr>
          <a:xfrm>
            <a:off x="1187624" y="1828753"/>
            <a:ext cx="6997402" cy="4717154"/>
          </a:xfrm>
          <a:prstGeom prst="rect">
            <a:avLst/>
          </a:prstGeom>
        </p:spPr>
      </p:pic>
    </p:spTree>
    <p:extLst>
      <p:ext uri="{BB962C8B-B14F-4D97-AF65-F5344CB8AC3E}">
        <p14:creationId xmlns:p14="http://schemas.microsoft.com/office/powerpoint/2010/main" xmlns="" val="2028913005"/>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200900" cy="655639"/>
          </a:xfrm>
        </p:spPr>
        <p:txBody>
          <a:bodyPr/>
          <a:lstStyle/>
          <a:p>
            <a:r>
              <a:rPr lang="en-US" dirty="0" smtClean="0"/>
              <a:t>Wage Compression</a:t>
            </a:r>
            <a:endParaRPr lang="en-US" dirty="0"/>
          </a:p>
        </p:txBody>
      </p:sp>
      <p:sp>
        <p:nvSpPr>
          <p:cNvPr id="3" name="Content Placeholder 2"/>
          <p:cNvSpPr>
            <a:spLocks noGrp="1"/>
          </p:cNvSpPr>
          <p:nvPr>
            <p:ph idx="1"/>
          </p:nvPr>
        </p:nvSpPr>
        <p:spPr>
          <a:xfrm>
            <a:off x="609600" y="1524000"/>
            <a:ext cx="7696200" cy="4038600"/>
          </a:xfrm>
        </p:spPr>
        <p:txBody>
          <a:bodyPr>
            <a:normAutofit/>
          </a:bodyPr>
          <a:lstStyle/>
          <a:p>
            <a:pPr>
              <a:buNone/>
            </a:pPr>
            <a:r>
              <a:rPr lang="en-US" sz="2400" dirty="0" smtClean="0"/>
              <a:t>   Pay </a:t>
            </a:r>
            <a:r>
              <a:rPr lang="en-US" sz="2400" dirty="0" smtClean="0"/>
              <a:t>compression, also referred to as salary or wage compression, occurs when the pay of one or more employees is very close to the pay of more-experienced employees in the same job, or even those in higher-level jobs, including managerial positions. Often, it is the result of a market rate for a given job surpassing the increases historically awarded to long-term employees. </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FB193B-02FC-444F-A4A4-0FF9F49BDFDE}"/>
              </a:ext>
            </a:extLst>
          </p:cNvPr>
          <p:cNvSpPr>
            <a:spLocks noGrp="1"/>
          </p:cNvSpPr>
          <p:nvPr>
            <p:ph type="title"/>
          </p:nvPr>
        </p:nvSpPr>
        <p:spPr>
          <a:xfrm>
            <a:off x="838200" y="228600"/>
            <a:ext cx="7200900" cy="655639"/>
          </a:xfrm>
        </p:spPr>
        <p:txBody>
          <a:bodyPr/>
          <a:lstStyle/>
          <a:p>
            <a:r>
              <a:rPr lang="en-MY" dirty="0"/>
              <a:t>Benefits</a:t>
            </a:r>
          </a:p>
        </p:txBody>
      </p:sp>
      <p:sp>
        <p:nvSpPr>
          <p:cNvPr id="3" name="Content Placeholder 2">
            <a:extLst>
              <a:ext uri="{FF2B5EF4-FFF2-40B4-BE49-F238E27FC236}">
                <a16:creationId xmlns:a16="http://schemas.microsoft.com/office/drawing/2014/main" xmlns="" id="{BEC5BFB2-D690-43D6-B4DD-E6C586784D5D}"/>
              </a:ext>
            </a:extLst>
          </p:cNvPr>
          <p:cNvSpPr>
            <a:spLocks noGrp="1"/>
          </p:cNvSpPr>
          <p:nvPr>
            <p:ph idx="1"/>
          </p:nvPr>
        </p:nvSpPr>
        <p:spPr>
          <a:xfrm>
            <a:off x="533400" y="1143000"/>
            <a:ext cx="8001000" cy="5023395"/>
          </a:xfrm>
        </p:spPr>
        <p:txBody>
          <a:bodyPr/>
          <a:lstStyle/>
          <a:p>
            <a:r>
              <a:rPr lang="en-MY" sz="2400" dirty="0"/>
              <a:t>Organization must be aware that specific countries require benefits that may not be offered in the home country. For example, in France employers are required by law to provide every employee with 25 days of vacation. Although an American working for an American company in France is not legally entitled to such a vacation, the organization may want to follow this practice to avoid morale problems with expatriates. </a:t>
            </a:r>
          </a:p>
          <a:p>
            <a:endParaRPr lang="en-MY" sz="2400" dirty="0"/>
          </a:p>
          <a:p>
            <a:r>
              <a:rPr lang="en-MY" sz="2400" dirty="0"/>
              <a:t>Other countries may have retirement, disability, and termination policies that are different from the expatriate’s home country</a:t>
            </a:r>
          </a:p>
        </p:txBody>
      </p:sp>
    </p:spTree>
    <p:extLst>
      <p:ext uri="{BB962C8B-B14F-4D97-AF65-F5344CB8AC3E}">
        <p14:creationId xmlns:p14="http://schemas.microsoft.com/office/powerpoint/2010/main" xmlns="" val="786440577"/>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BA5971-3119-4A17-AEE3-C64039DE5EAE}"/>
              </a:ext>
            </a:extLst>
          </p:cNvPr>
          <p:cNvSpPr>
            <a:spLocks noGrp="1"/>
          </p:cNvSpPr>
          <p:nvPr>
            <p:ph type="title"/>
          </p:nvPr>
        </p:nvSpPr>
        <p:spPr/>
        <p:txBody>
          <a:bodyPr/>
          <a:lstStyle/>
          <a:p>
            <a:r>
              <a:rPr lang="en-MY" dirty="0"/>
              <a:t>Equalization Benefits</a:t>
            </a:r>
          </a:p>
        </p:txBody>
      </p:sp>
      <p:sp>
        <p:nvSpPr>
          <p:cNvPr id="3" name="Content Placeholder 2">
            <a:extLst>
              <a:ext uri="{FF2B5EF4-FFF2-40B4-BE49-F238E27FC236}">
                <a16:creationId xmlns:a16="http://schemas.microsoft.com/office/drawing/2014/main" xmlns="" id="{8FBECB58-A3C8-4000-B707-B8A3B76805F6}"/>
              </a:ext>
            </a:extLst>
          </p:cNvPr>
          <p:cNvSpPr>
            <a:spLocks noGrp="1"/>
          </p:cNvSpPr>
          <p:nvPr>
            <p:ph idx="1"/>
          </p:nvPr>
        </p:nvSpPr>
        <p:spPr/>
        <p:txBody>
          <a:bodyPr>
            <a:noAutofit/>
          </a:bodyPr>
          <a:lstStyle/>
          <a:p>
            <a:r>
              <a:rPr lang="en-MY" sz="2400" dirty="0"/>
              <a:t>Equalization benefits are benefits intended to keep expatriates in the same/equal financial condition they were in before accepting an overseas assignment and to reduce any negative aspects of living in a foreign country.</a:t>
            </a:r>
          </a:p>
          <a:p>
            <a:endParaRPr lang="en-MY" sz="2400" dirty="0"/>
          </a:p>
          <a:p>
            <a:r>
              <a:rPr lang="en-MY" sz="2400" dirty="0"/>
              <a:t>Often, expatriates require additional benefits to equalize the standard of living they enjoyed in their home country. This adjustment of benefits is referred to as equalization.</a:t>
            </a:r>
          </a:p>
        </p:txBody>
      </p:sp>
    </p:spTree>
    <p:extLst>
      <p:ext uri="{BB962C8B-B14F-4D97-AF65-F5344CB8AC3E}">
        <p14:creationId xmlns:p14="http://schemas.microsoft.com/office/powerpoint/2010/main" xmlns="" val="361737707"/>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FB193B-02FC-444F-A4A4-0FF9F49BDFDE}"/>
              </a:ext>
            </a:extLst>
          </p:cNvPr>
          <p:cNvSpPr>
            <a:spLocks noGrp="1"/>
          </p:cNvSpPr>
          <p:nvPr>
            <p:ph type="title"/>
          </p:nvPr>
        </p:nvSpPr>
        <p:spPr>
          <a:xfrm>
            <a:off x="1066800" y="152400"/>
            <a:ext cx="7200900" cy="579439"/>
          </a:xfrm>
        </p:spPr>
        <p:txBody>
          <a:bodyPr/>
          <a:lstStyle/>
          <a:p>
            <a:r>
              <a:rPr lang="en-MY" dirty="0"/>
              <a:t>Equalisation Benefits</a:t>
            </a:r>
          </a:p>
        </p:txBody>
      </p:sp>
      <p:sp>
        <p:nvSpPr>
          <p:cNvPr id="3" name="Content Placeholder 2">
            <a:extLst>
              <a:ext uri="{FF2B5EF4-FFF2-40B4-BE49-F238E27FC236}">
                <a16:creationId xmlns:a16="http://schemas.microsoft.com/office/drawing/2014/main" xmlns="" id="{BEC5BFB2-D690-43D6-B4DD-E6C586784D5D}"/>
              </a:ext>
            </a:extLst>
          </p:cNvPr>
          <p:cNvSpPr>
            <a:spLocks noGrp="1"/>
          </p:cNvSpPr>
          <p:nvPr>
            <p:ph idx="1"/>
          </p:nvPr>
        </p:nvSpPr>
        <p:spPr>
          <a:xfrm>
            <a:off x="685800" y="838200"/>
            <a:ext cx="7848600" cy="5410200"/>
          </a:xfrm>
        </p:spPr>
        <p:txBody>
          <a:bodyPr>
            <a:normAutofit fontScale="62500" lnSpcReduction="20000"/>
          </a:bodyPr>
          <a:lstStyle/>
          <a:p>
            <a:pPr marL="0" indent="0">
              <a:buNone/>
            </a:pPr>
            <a:r>
              <a:rPr lang="en-MY" sz="3300" dirty="0" smtClean="0"/>
              <a:t>•</a:t>
            </a:r>
            <a:r>
              <a:rPr lang="en-MY" sz="3300" dirty="0"/>
              <a:t>	Housing allowance</a:t>
            </a:r>
          </a:p>
          <a:p>
            <a:pPr marL="0" indent="0">
              <a:buNone/>
            </a:pPr>
            <a:r>
              <a:rPr lang="en-MY" sz="3300" dirty="0"/>
              <a:t>•	Educational allowance for children</a:t>
            </a:r>
          </a:p>
          <a:p>
            <a:pPr marL="0" indent="0">
              <a:buNone/>
            </a:pPr>
            <a:r>
              <a:rPr lang="en-MY" sz="3300" dirty="0"/>
              <a:t>•	Foreign Service premium</a:t>
            </a:r>
          </a:p>
          <a:p>
            <a:pPr marL="0" indent="0">
              <a:buNone/>
            </a:pPr>
            <a:r>
              <a:rPr lang="en-MY" sz="3300" dirty="0"/>
              <a:t>•	Assignment completion bonus</a:t>
            </a:r>
          </a:p>
          <a:p>
            <a:pPr marL="0" indent="0">
              <a:buNone/>
            </a:pPr>
            <a:r>
              <a:rPr lang="en-MY" sz="3300" dirty="0"/>
              <a:t>•	Emergency leave</a:t>
            </a:r>
          </a:p>
          <a:p>
            <a:pPr marL="0" indent="0">
              <a:buNone/>
            </a:pPr>
            <a:r>
              <a:rPr lang="en-MY" sz="3300" dirty="0"/>
              <a:t>•	Home leave</a:t>
            </a:r>
          </a:p>
          <a:p>
            <a:pPr marL="0" indent="0">
              <a:buNone/>
            </a:pPr>
            <a:r>
              <a:rPr lang="en-MY" sz="3300" dirty="0"/>
              <a:t>•	Language training</a:t>
            </a:r>
          </a:p>
          <a:p>
            <a:pPr marL="0" indent="0">
              <a:buNone/>
            </a:pPr>
            <a:r>
              <a:rPr lang="en-MY" sz="3300" dirty="0"/>
              <a:t>•	Domestic staff</a:t>
            </a:r>
          </a:p>
          <a:p>
            <a:pPr marL="0" indent="0">
              <a:buNone/>
            </a:pPr>
            <a:r>
              <a:rPr lang="en-MY" sz="3300" dirty="0"/>
              <a:t>•	Club membership</a:t>
            </a:r>
          </a:p>
          <a:p>
            <a:pPr marL="0" indent="0">
              <a:buNone/>
            </a:pPr>
            <a:r>
              <a:rPr lang="en-MY" sz="3300" dirty="0"/>
              <a:t>•	Spousal employment</a:t>
            </a:r>
          </a:p>
          <a:p>
            <a:pPr marL="0" indent="0">
              <a:buNone/>
            </a:pPr>
            <a:r>
              <a:rPr lang="en-MY" sz="3300" dirty="0"/>
              <a:t>•	Cultural training for family</a:t>
            </a:r>
          </a:p>
          <a:p>
            <a:pPr marL="0" indent="0">
              <a:buNone/>
            </a:pPr>
            <a:r>
              <a:rPr lang="en-MY" sz="3300" dirty="0"/>
              <a:t>•	Company vehicles</a:t>
            </a:r>
          </a:p>
          <a:p>
            <a:endParaRPr lang="en-MY" sz="1800" dirty="0"/>
          </a:p>
        </p:txBody>
      </p:sp>
    </p:spTree>
    <p:extLst>
      <p:ext uri="{BB962C8B-B14F-4D97-AF65-F5344CB8AC3E}">
        <p14:creationId xmlns:p14="http://schemas.microsoft.com/office/powerpoint/2010/main" xmlns="" val="2847947867"/>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921EF6-FFBC-4E9E-B36D-375441EEE22E}"/>
              </a:ext>
            </a:extLst>
          </p:cNvPr>
          <p:cNvSpPr>
            <a:spLocks noGrp="1"/>
          </p:cNvSpPr>
          <p:nvPr>
            <p:ph type="title"/>
          </p:nvPr>
        </p:nvSpPr>
        <p:spPr>
          <a:xfrm>
            <a:off x="685800" y="228600"/>
            <a:ext cx="7200900" cy="655639"/>
          </a:xfrm>
        </p:spPr>
        <p:txBody>
          <a:bodyPr/>
          <a:lstStyle/>
          <a:p>
            <a:r>
              <a:rPr lang="en-MY" dirty="0" smtClean="0"/>
              <a:t>Question</a:t>
            </a:r>
            <a:endParaRPr lang="en-MY" dirty="0"/>
          </a:p>
        </p:txBody>
      </p:sp>
      <p:sp>
        <p:nvSpPr>
          <p:cNvPr id="3" name="Content Placeholder 2">
            <a:extLst>
              <a:ext uri="{FF2B5EF4-FFF2-40B4-BE49-F238E27FC236}">
                <a16:creationId xmlns:a16="http://schemas.microsoft.com/office/drawing/2014/main" xmlns="" id="{632FB387-D53B-4293-AE0F-7E22122F4F75}"/>
              </a:ext>
            </a:extLst>
          </p:cNvPr>
          <p:cNvSpPr>
            <a:spLocks noGrp="1"/>
          </p:cNvSpPr>
          <p:nvPr>
            <p:ph idx="1"/>
          </p:nvPr>
        </p:nvSpPr>
        <p:spPr>
          <a:xfrm>
            <a:off x="609600" y="1219200"/>
            <a:ext cx="7848600" cy="4648200"/>
          </a:xfrm>
        </p:spPr>
        <p:txBody>
          <a:bodyPr/>
          <a:lstStyle/>
          <a:p>
            <a:pPr marL="0" indent="0">
              <a:buNone/>
            </a:pPr>
            <a:r>
              <a:rPr lang="en-US" sz="2400" dirty="0" smtClean="0"/>
              <a:t>Which is the BEST term to describe the situation where expatriate pay levels are the same or only marginally higher than home-office pay?</a:t>
            </a:r>
            <a:endParaRPr lang="en-MY" sz="2400" dirty="0"/>
          </a:p>
          <a:p>
            <a:pPr marL="514350" indent="-514350">
              <a:buFont typeface="+mj-lt"/>
              <a:buAutoNum type="alphaUcPeriod"/>
            </a:pPr>
            <a:r>
              <a:rPr lang="en-US" sz="2400" dirty="0" smtClean="0"/>
              <a:t>Wage compression	</a:t>
            </a:r>
            <a:endParaRPr lang="en-US" sz="2400" dirty="0" smtClean="0"/>
          </a:p>
          <a:p>
            <a:pPr marL="514350" indent="-514350">
              <a:buFont typeface="+mj-lt"/>
              <a:buAutoNum type="alphaUcPeriod"/>
            </a:pPr>
            <a:r>
              <a:rPr lang="en-US" sz="2400" dirty="0" smtClean="0"/>
              <a:t>External </a:t>
            </a:r>
            <a:r>
              <a:rPr lang="en-US" sz="2400" dirty="0" smtClean="0"/>
              <a:t>pay comparisons	</a:t>
            </a:r>
            <a:endParaRPr lang="en-US" sz="2400" dirty="0" smtClean="0"/>
          </a:p>
          <a:p>
            <a:pPr marL="514350" indent="-514350">
              <a:buFont typeface="+mj-lt"/>
              <a:buAutoNum type="alphaUcPeriod"/>
            </a:pPr>
            <a:r>
              <a:rPr lang="en-US" sz="2400" dirty="0" smtClean="0"/>
              <a:t>Pay </a:t>
            </a:r>
            <a:r>
              <a:rPr lang="en-US" sz="2400" dirty="0" smtClean="0"/>
              <a:t>disparity	</a:t>
            </a:r>
            <a:endParaRPr lang="en-US" sz="2400" dirty="0" smtClean="0"/>
          </a:p>
          <a:p>
            <a:pPr marL="514350" indent="-514350">
              <a:buFont typeface="+mj-lt"/>
              <a:buAutoNum type="alphaUcPeriod"/>
            </a:pPr>
            <a:r>
              <a:rPr lang="en-US" sz="2400" dirty="0" smtClean="0"/>
              <a:t>Red </a:t>
            </a:r>
            <a:r>
              <a:rPr lang="en-US" sz="2400" dirty="0" smtClean="0"/>
              <a:t>circle pay</a:t>
            </a:r>
          </a:p>
          <a:p>
            <a:pPr marL="514350" indent="-514350">
              <a:buFont typeface="+mj-lt"/>
              <a:buAutoNum type="alphaUcPeriod"/>
            </a:pPr>
            <a:endParaRPr lang="en-MY" dirty="0"/>
          </a:p>
        </p:txBody>
      </p:sp>
    </p:spTree>
    <p:extLst>
      <p:ext uri="{BB962C8B-B14F-4D97-AF65-F5344CB8AC3E}">
        <p14:creationId xmlns:p14="http://schemas.microsoft.com/office/powerpoint/2010/main" xmlns="" val="3717903592"/>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B22641-24FC-4C2D-9239-476F1376E3CB}"/>
              </a:ext>
            </a:extLst>
          </p:cNvPr>
          <p:cNvSpPr>
            <a:spLocks noGrp="1"/>
          </p:cNvSpPr>
          <p:nvPr>
            <p:ph type="title"/>
          </p:nvPr>
        </p:nvSpPr>
        <p:spPr/>
        <p:txBody>
          <a:bodyPr/>
          <a:lstStyle/>
          <a:p>
            <a:r>
              <a:rPr lang="en-MY" dirty="0" smtClean="0"/>
              <a:t>Answer</a:t>
            </a:r>
            <a:endParaRPr lang="en-MY" dirty="0"/>
          </a:p>
        </p:txBody>
      </p:sp>
      <p:sp>
        <p:nvSpPr>
          <p:cNvPr id="3" name="Content Placeholder 2">
            <a:extLst>
              <a:ext uri="{FF2B5EF4-FFF2-40B4-BE49-F238E27FC236}">
                <a16:creationId xmlns:a16="http://schemas.microsoft.com/office/drawing/2014/main" xmlns="" id="{6DE29BE9-E91C-47A2-8ABA-983897FC37FA}"/>
              </a:ext>
            </a:extLst>
          </p:cNvPr>
          <p:cNvSpPr>
            <a:spLocks noGrp="1"/>
          </p:cNvSpPr>
          <p:nvPr>
            <p:ph idx="1"/>
          </p:nvPr>
        </p:nvSpPr>
        <p:spPr/>
        <p:txBody>
          <a:bodyPr>
            <a:normAutofit/>
          </a:bodyPr>
          <a:lstStyle/>
          <a:p>
            <a:pPr>
              <a:buNone/>
            </a:pPr>
            <a:r>
              <a:rPr lang="en-MY" sz="3600" dirty="0"/>
              <a:t>Option A</a:t>
            </a:r>
          </a:p>
        </p:txBody>
      </p:sp>
    </p:spTree>
    <p:extLst>
      <p:ext uri="{BB962C8B-B14F-4D97-AF65-F5344CB8AC3E}">
        <p14:creationId xmlns:p14="http://schemas.microsoft.com/office/powerpoint/2010/main" xmlns="" val="256748907"/>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300402786"/>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BA5971-3119-4A17-AEE3-C64039DE5EAE}"/>
              </a:ext>
            </a:extLst>
          </p:cNvPr>
          <p:cNvSpPr>
            <a:spLocks noGrp="1"/>
          </p:cNvSpPr>
          <p:nvPr>
            <p:ph type="title"/>
          </p:nvPr>
        </p:nvSpPr>
        <p:spPr>
          <a:xfrm>
            <a:off x="990600" y="228600"/>
            <a:ext cx="7200900" cy="655639"/>
          </a:xfrm>
        </p:spPr>
        <p:txBody>
          <a:bodyPr/>
          <a:lstStyle/>
          <a:p>
            <a:r>
              <a:rPr lang="en-MY" dirty="0"/>
              <a:t>Differential Pay</a:t>
            </a:r>
          </a:p>
        </p:txBody>
      </p:sp>
      <p:sp>
        <p:nvSpPr>
          <p:cNvPr id="3" name="Content Placeholder 2">
            <a:extLst>
              <a:ext uri="{FF2B5EF4-FFF2-40B4-BE49-F238E27FC236}">
                <a16:creationId xmlns:a16="http://schemas.microsoft.com/office/drawing/2014/main" xmlns="" id="{8FBECB58-A3C8-4000-B707-B8A3B76805F6}"/>
              </a:ext>
            </a:extLst>
          </p:cNvPr>
          <p:cNvSpPr>
            <a:spLocks noGrp="1"/>
          </p:cNvSpPr>
          <p:nvPr>
            <p:ph idx="1"/>
          </p:nvPr>
        </p:nvSpPr>
        <p:spPr>
          <a:xfrm>
            <a:off x="762000" y="1066801"/>
            <a:ext cx="7410450" cy="4724400"/>
          </a:xfrm>
        </p:spPr>
        <p:txBody>
          <a:bodyPr>
            <a:normAutofit fontScale="92500" lnSpcReduction="10000"/>
          </a:bodyPr>
          <a:lstStyle/>
          <a:p>
            <a:pPr marL="0" indent="0">
              <a:buNone/>
            </a:pPr>
            <a:r>
              <a:rPr lang="en-MY" sz="2600" dirty="0"/>
              <a:t>Differentials are adjustments to base pay made to address factors that create pay inequities. A “differential” is pay an employer provides to employees for working in less desirable countries, assignments, or for performing particularly unpleasant or arduous work.</a:t>
            </a:r>
          </a:p>
          <a:p>
            <a:r>
              <a:rPr lang="en-MY" sz="2600" dirty="0"/>
              <a:t>Hardship Allowances</a:t>
            </a:r>
          </a:p>
          <a:p>
            <a:r>
              <a:rPr lang="en-MY" sz="2600" dirty="0"/>
              <a:t>Danger Pay</a:t>
            </a:r>
          </a:p>
          <a:p>
            <a:r>
              <a:rPr lang="en-MY" sz="2600" dirty="0"/>
              <a:t>Foreign Service Premium</a:t>
            </a:r>
          </a:p>
          <a:p>
            <a:r>
              <a:rPr lang="en-MY" sz="2600" dirty="0"/>
              <a:t>Mobility Premium</a:t>
            </a:r>
          </a:p>
          <a:p>
            <a:r>
              <a:rPr lang="en-MY" sz="2600" dirty="0"/>
              <a:t>Relocation or Transfer allowance</a:t>
            </a:r>
          </a:p>
        </p:txBody>
      </p:sp>
    </p:spTree>
    <p:extLst>
      <p:ext uri="{BB962C8B-B14F-4D97-AF65-F5344CB8AC3E}">
        <p14:creationId xmlns:p14="http://schemas.microsoft.com/office/powerpoint/2010/main" xmlns="" val="2015441774"/>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FB193B-02FC-444F-A4A4-0FF9F49BDFDE}"/>
              </a:ext>
            </a:extLst>
          </p:cNvPr>
          <p:cNvSpPr>
            <a:spLocks noGrp="1"/>
          </p:cNvSpPr>
          <p:nvPr>
            <p:ph type="title"/>
          </p:nvPr>
        </p:nvSpPr>
        <p:spPr>
          <a:xfrm>
            <a:off x="1143000" y="228600"/>
            <a:ext cx="7200900" cy="655639"/>
          </a:xfrm>
        </p:spPr>
        <p:txBody>
          <a:bodyPr/>
          <a:lstStyle/>
          <a:p>
            <a:r>
              <a:rPr lang="en-MY" dirty="0"/>
              <a:t>Hardship Allowances</a:t>
            </a:r>
          </a:p>
        </p:txBody>
      </p:sp>
      <p:sp>
        <p:nvSpPr>
          <p:cNvPr id="3" name="Content Placeholder 2">
            <a:extLst>
              <a:ext uri="{FF2B5EF4-FFF2-40B4-BE49-F238E27FC236}">
                <a16:creationId xmlns:a16="http://schemas.microsoft.com/office/drawing/2014/main" xmlns="" id="{BEC5BFB2-D690-43D6-B4DD-E6C586784D5D}"/>
              </a:ext>
            </a:extLst>
          </p:cNvPr>
          <p:cNvSpPr>
            <a:spLocks noGrp="1"/>
          </p:cNvSpPr>
          <p:nvPr>
            <p:ph idx="1"/>
          </p:nvPr>
        </p:nvSpPr>
        <p:spPr>
          <a:xfrm>
            <a:off x="762000" y="1066800"/>
            <a:ext cx="7620000" cy="4876800"/>
          </a:xfrm>
        </p:spPr>
        <p:txBody>
          <a:bodyPr/>
          <a:lstStyle/>
          <a:p>
            <a:r>
              <a:rPr lang="en-MY" dirty="0"/>
              <a:t>Hardship allowances are designed to compensate expatriates assigned to areas that are challenging in which to live due to culture, climate, language, or remoteness. </a:t>
            </a:r>
          </a:p>
        </p:txBody>
      </p:sp>
      <p:pic>
        <p:nvPicPr>
          <p:cNvPr id="4" name="Picture 3">
            <a:extLst>
              <a:ext uri="{FF2B5EF4-FFF2-40B4-BE49-F238E27FC236}">
                <a16:creationId xmlns:a16="http://schemas.microsoft.com/office/drawing/2014/main" xmlns="" id="{042BE4F4-0ADF-44C5-BF97-4213D4BC5C51}"/>
              </a:ext>
            </a:extLst>
          </p:cNvPr>
          <p:cNvPicPr/>
          <p:nvPr/>
        </p:nvPicPr>
        <p:blipFill>
          <a:blip r:embed="rId2">
            <a:extLst>
              <a:ext uri="{28A0092B-C50C-407E-A947-70E740481C1C}">
                <a14:useLocalDpi xmlns:a14="http://schemas.microsoft.com/office/drawing/2010/main" xmlns="" val="0"/>
              </a:ext>
            </a:extLst>
          </a:blip>
          <a:srcRect/>
          <a:stretch>
            <a:fillRect/>
          </a:stretch>
        </p:blipFill>
        <p:spPr bwMode="auto">
          <a:xfrm>
            <a:off x="914400" y="3048000"/>
            <a:ext cx="7185992" cy="2379346"/>
          </a:xfrm>
          <a:prstGeom prst="rect">
            <a:avLst/>
          </a:prstGeom>
          <a:noFill/>
          <a:ln>
            <a:noFill/>
          </a:ln>
        </p:spPr>
      </p:pic>
    </p:spTree>
    <p:extLst>
      <p:ext uri="{BB962C8B-B14F-4D97-AF65-F5344CB8AC3E}">
        <p14:creationId xmlns:p14="http://schemas.microsoft.com/office/powerpoint/2010/main" xmlns="" val="1245599812"/>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BA5971-3119-4A17-AEE3-C64039DE5EAE}"/>
              </a:ext>
            </a:extLst>
          </p:cNvPr>
          <p:cNvSpPr>
            <a:spLocks noGrp="1"/>
          </p:cNvSpPr>
          <p:nvPr>
            <p:ph type="title"/>
          </p:nvPr>
        </p:nvSpPr>
        <p:spPr/>
        <p:txBody>
          <a:bodyPr/>
          <a:lstStyle/>
          <a:p>
            <a:r>
              <a:rPr lang="en-MY" dirty="0"/>
              <a:t>Danger Allowance</a:t>
            </a:r>
          </a:p>
        </p:txBody>
      </p:sp>
      <p:sp>
        <p:nvSpPr>
          <p:cNvPr id="3" name="Content Placeholder 2">
            <a:extLst>
              <a:ext uri="{FF2B5EF4-FFF2-40B4-BE49-F238E27FC236}">
                <a16:creationId xmlns:a16="http://schemas.microsoft.com/office/drawing/2014/main" xmlns="" id="{8FBECB58-A3C8-4000-B707-B8A3B76805F6}"/>
              </a:ext>
            </a:extLst>
          </p:cNvPr>
          <p:cNvSpPr>
            <a:spLocks noGrp="1"/>
          </p:cNvSpPr>
          <p:nvPr>
            <p:ph idx="1"/>
          </p:nvPr>
        </p:nvSpPr>
        <p:spPr/>
        <p:txBody>
          <a:bodyPr>
            <a:normAutofit/>
          </a:bodyPr>
          <a:lstStyle/>
          <a:p>
            <a:pPr marL="0" indent="0">
              <a:buNone/>
            </a:pPr>
            <a:r>
              <a:rPr lang="en-MY" sz="2400" dirty="0"/>
              <a:t>Danger pay allowances are often given to expatriates who live and work in a foreign location that is plagued by civil revolution, civil war, or terrorism—conditions that threaten physical harm or imminent danger to expatriates’ health or well-being.</a:t>
            </a:r>
          </a:p>
        </p:txBody>
      </p:sp>
    </p:spTree>
    <p:extLst>
      <p:ext uri="{BB962C8B-B14F-4D97-AF65-F5344CB8AC3E}">
        <p14:creationId xmlns:p14="http://schemas.microsoft.com/office/powerpoint/2010/main" xmlns="" val="2466466947"/>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BA5971-3119-4A17-AEE3-C64039DE5EAE}"/>
              </a:ext>
            </a:extLst>
          </p:cNvPr>
          <p:cNvSpPr>
            <a:spLocks noGrp="1"/>
          </p:cNvSpPr>
          <p:nvPr>
            <p:ph type="title"/>
          </p:nvPr>
        </p:nvSpPr>
        <p:spPr/>
        <p:txBody>
          <a:bodyPr/>
          <a:lstStyle/>
          <a:p>
            <a:r>
              <a:rPr lang="en-MY" dirty="0"/>
              <a:t>Foreign Service Premium</a:t>
            </a:r>
          </a:p>
        </p:txBody>
      </p:sp>
      <p:sp>
        <p:nvSpPr>
          <p:cNvPr id="3" name="Content Placeholder 2">
            <a:extLst>
              <a:ext uri="{FF2B5EF4-FFF2-40B4-BE49-F238E27FC236}">
                <a16:creationId xmlns:a16="http://schemas.microsoft.com/office/drawing/2014/main" xmlns="" id="{8FBECB58-A3C8-4000-B707-B8A3B76805F6}"/>
              </a:ext>
            </a:extLst>
          </p:cNvPr>
          <p:cNvSpPr>
            <a:spLocks noGrp="1"/>
          </p:cNvSpPr>
          <p:nvPr>
            <p:ph idx="1"/>
          </p:nvPr>
        </p:nvSpPr>
        <p:spPr/>
        <p:txBody>
          <a:bodyPr/>
          <a:lstStyle/>
          <a:p>
            <a:r>
              <a:rPr lang="en-MY" sz="2400" dirty="0"/>
              <a:t>The Foreign Service premium is generally paid only to employees who are on an overseas assignment of at least 1 year or more in duration or who receive a full expatriate compensation package.</a:t>
            </a:r>
          </a:p>
          <a:p>
            <a:endParaRPr lang="en-MY" sz="2400" dirty="0"/>
          </a:p>
          <a:p>
            <a:r>
              <a:rPr lang="en-MY" sz="2400" dirty="0"/>
              <a:t>These extra moneys are provided to the assignee to offset many out-of-pocket expenses that come with an international assignment.</a:t>
            </a:r>
          </a:p>
          <a:p>
            <a:endParaRPr lang="en-MY" dirty="0"/>
          </a:p>
        </p:txBody>
      </p:sp>
    </p:spTree>
    <p:extLst>
      <p:ext uri="{BB962C8B-B14F-4D97-AF65-F5344CB8AC3E}">
        <p14:creationId xmlns:p14="http://schemas.microsoft.com/office/powerpoint/2010/main" xmlns="" val="3617042444"/>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FB193B-02FC-444F-A4A4-0FF9F49BDFDE}"/>
              </a:ext>
            </a:extLst>
          </p:cNvPr>
          <p:cNvSpPr>
            <a:spLocks noGrp="1"/>
          </p:cNvSpPr>
          <p:nvPr>
            <p:ph type="title"/>
          </p:nvPr>
        </p:nvSpPr>
        <p:spPr/>
        <p:txBody>
          <a:bodyPr/>
          <a:lstStyle/>
          <a:p>
            <a:r>
              <a:rPr lang="en-MY" dirty="0"/>
              <a:t>Mobility Premiums</a:t>
            </a:r>
          </a:p>
        </p:txBody>
      </p:sp>
      <p:sp>
        <p:nvSpPr>
          <p:cNvPr id="3" name="Content Placeholder 2">
            <a:extLst>
              <a:ext uri="{FF2B5EF4-FFF2-40B4-BE49-F238E27FC236}">
                <a16:creationId xmlns:a16="http://schemas.microsoft.com/office/drawing/2014/main" xmlns="" id="{BEC5BFB2-D690-43D6-B4DD-E6C586784D5D}"/>
              </a:ext>
            </a:extLst>
          </p:cNvPr>
          <p:cNvSpPr>
            <a:spLocks noGrp="1"/>
          </p:cNvSpPr>
          <p:nvPr>
            <p:ph idx="1"/>
          </p:nvPr>
        </p:nvSpPr>
        <p:spPr/>
        <p:txBody>
          <a:bodyPr/>
          <a:lstStyle/>
          <a:p>
            <a:r>
              <a:rPr lang="en-MY" sz="2400" dirty="0"/>
              <a:t>The mobility premium is a payment given upon transfer to another foreign post or repatriation to the home country to indemnify the assignee for both the actual cost and the challenges associated with a relocation.</a:t>
            </a:r>
          </a:p>
          <a:p>
            <a:endParaRPr lang="en-MY" sz="2400" dirty="0"/>
          </a:p>
          <a:p>
            <a:r>
              <a:rPr lang="en-MY" sz="2400" dirty="0"/>
              <a:t>It is sometimes given to phase out a Foreign Service premium</a:t>
            </a:r>
          </a:p>
          <a:p>
            <a:endParaRPr lang="en-MY" dirty="0"/>
          </a:p>
        </p:txBody>
      </p:sp>
    </p:spTree>
    <p:extLst>
      <p:ext uri="{BB962C8B-B14F-4D97-AF65-F5344CB8AC3E}">
        <p14:creationId xmlns:p14="http://schemas.microsoft.com/office/powerpoint/2010/main" xmlns="" val="1590564547"/>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FB193B-02FC-444F-A4A4-0FF9F49BDFDE}"/>
              </a:ext>
            </a:extLst>
          </p:cNvPr>
          <p:cNvSpPr>
            <a:spLocks noGrp="1"/>
          </p:cNvSpPr>
          <p:nvPr>
            <p:ph type="title"/>
          </p:nvPr>
        </p:nvSpPr>
        <p:spPr/>
        <p:txBody>
          <a:bodyPr/>
          <a:lstStyle/>
          <a:p>
            <a:r>
              <a:rPr lang="en-MY" dirty="0"/>
              <a:t>Relocation or Transfer Allowance</a:t>
            </a:r>
          </a:p>
        </p:txBody>
      </p:sp>
      <p:sp>
        <p:nvSpPr>
          <p:cNvPr id="3" name="Content Placeholder 2">
            <a:extLst>
              <a:ext uri="{FF2B5EF4-FFF2-40B4-BE49-F238E27FC236}">
                <a16:creationId xmlns:a16="http://schemas.microsoft.com/office/drawing/2014/main" xmlns="" id="{BEC5BFB2-D690-43D6-B4DD-E6C586784D5D}"/>
              </a:ext>
            </a:extLst>
          </p:cNvPr>
          <p:cNvSpPr>
            <a:spLocks noGrp="1"/>
          </p:cNvSpPr>
          <p:nvPr>
            <p:ph idx="1"/>
          </p:nvPr>
        </p:nvSpPr>
        <p:spPr/>
        <p:txBody>
          <a:bodyPr/>
          <a:lstStyle/>
          <a:p>
            <a:r>
              <a:rPr lang="en-MY" sz="2400" dirty="0"/>
              <a:t>The relocation or transfer allowance is a lump sum payment designed to cover the incidental expenses that inevitably arise during a transfer to a different work location, and which may not be itemized.</a:t>
            </a:r>
          </a:p>
          <a:p>
            <a:endParaRPr lang="en-MY" sz="2400" dirty="0"/>
          </a:p>
          <a:p>
            <a:r>
              <a:rPr lang="en-MY" sz="2400" dirty="0"/>
              <a:t>Payment is generally made at the time of the transfer to, from, or between foreign posts.</a:t>
            </a:r>
          </a:p>
          <a:p>
            <a:endParaRPr lang="en-MY" dirty="0"/>
          </a:p>
        </p:txBody>
      </p:sp>
    </p:spTree>
    <p:extLst>
      <p:ext uri="{BB962C8B-B14F-4D97-AF65-F5344CB8AC3E}">
        <p14:creationId xmlns:p14="http://schemas.microsoft.com/office/powerpoint/2010/main" xmlns="" val="4143600685"/>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862390-B08D-444C-8A8B-3568E3219357}"/>
              </a:ext>
            </a:extLst>
          </p:cNvPr>
          <p:cNvSpPr>
            <a:spLocks noGrp="1"/>
          </p:cNvSpPr>
          <p:nvPr>
            <p:ph type="title"/>
          </p:nvPr>
        </p:nvSpPr>
        <p:spPr>
          <a:xfrm>
            <a:off x="1219200" y="304800"/>
            <a:ext cx="7200900" cy="608985"/>
          </a:xfrm>
        </p:spPr>
        <p:txBody>
          <a:bodyPr/>
          <a:lstStyle/>
          <a:p>
            <a:r>
              <a:rPr lang="en-MY" dirty="0" smtClean="0"/>
              <a:t>Question</a:t>
            </a:r>
            <a:endParaRPr lang="en-MY" dirty="0"/>
          </a:p>
        </p:txBody>
      </p:sp>
      <p:sp>
        <p:nvSpPr>
          <p:cNvPr id="3" name="Content Placeholder 2">
            <a:extLst>
              <a:ext uri="{FF2B5EF4-FFF2-40B4-BE49-F238E27FC236}">
                <a16:creationId xmlns:a16="http://schemas.microsoft.com/office/drawing/2014/main" xmlns="" id="{57818B59-4BAF-4A9F-BD2F-B88FB91FA939}"/>
              </a:ext>
            </a:extLst>
          </p:cNvPr>
          <p:cNvSpPr>
            <a:spLocks noGrp="1"/>
          </p:cNvSpPr>
          <p:nvPr>
            <p:ph idx="1"/>
          </p:nvPr>
        </p:nvSpPr>
        <p:spPr>
          <a:xfrm>
            <a:off x="609600" y="1295400"/>
            <a:ext cx="8001000" cy="4495800"/>
          </a:xfrm>
        </p:spPr>
        <p:txBody>
          <a:bodyPr>
            <a:noAutofit/>
          </a:bodyPr>
          <a:lstStyle/>
          <a:p>
            <a:pPr marL="514350" indent="-514350">
              <a:buNone/>
            </a:pPr>
            <a:r>
              <a:rPr lang="en-US" sz="2800" dirty="0" smtClean="0"/>
              <a:t>An expatriate will MOST probably be assigned a car and driver when posted to this country</a:t>
            </a:r>
            <a:r>
              <a:rPr lang="en-US" sz="2800" dirty="0" smtClean="0"/>
              <a:t>.</a:t>
            </a:r>
          </a:p>
          <a:p>
            <a:pPr marL="514350" indent="-514350">
              <a:buNone/>
            </a:pPr>
            <a:endParaRPr lang="en-US" sz="2800" dirty="0" smtClean="0"/>
          </a:p>
          <a:p>
            <a:pPr marL="514350" indent="-514350">
              <a:buFont typeface="+mj-lt"/>
              <a:buAutoNum type="alphaUcPeriod"/>
            </a:pPr>
            <a:r>
              <a:rPr lang="en-US" sz="2800" dirty="0" smtClean="0"/>
              <a:t>Canada</a:t>
            </a:r>
          </a:p>
          <a:p>
            <a:pPr marL="514350" indent="-514350">
              <a:buFont typeface="+mj-lt"/>
              <a:buAutoNum type="alphaUcPeriod"/>
            </a:pPr>
            <a:r>
              <a:rPr lang="en-US" sz="2800" dirty="0" smtClean="0"/>
              <a:t> </a:t>
            </a:r>
            <a:r>
              <a:rPr lang="en-US" sz="2800" dirty="0" smtClean="0"/>
              <a:t>Chechnya </a:t>
            </a:r>
            <a:endParaRPr lang="en-US" sz="2800" dirty="0" smtClean="0"/>
          </a:p>
          <a:p>
            <a:pPr marL="514350" indent="-514350">
              <a:buFont typeface="+mj-lt"/>
              <a:buAutoNum type="alphaUcPeriod"/>
            </a:pPr>
            <a:r>
              <a:rPr lang="en-US" sz="2800" dirty="0" smtClean="0"/>
              <a:t>Sweden </a:t>
            </a:r>
          </a:p>
          <a:p>
            <a:pPr marL="514350" indent="-514350">
              <a:buFont typeface="+mj-lt"/>
              <a:buAutoNum type="alphaUcPeriod"/>
            </a:pPr>
            <a:r>
              <a:rPr lang="en-US" sz="2800" dirty="0" smtClean="0"/>
              <a:t>England </a:t>
            </a:r>
            <a:endParaRPr lang="en-MY" sz="2800" dirty="0"/>
          </a:p>
        </p:txBody>
      </p:sp>
    </p:spTree>
    <p:extLst>
      <p:ext uri="{BB962C8B-B14F-4D97-AF65-F5344CB8AC3E}">
        <p14:creationId xmlns:p14="http://schemas.microsoft.com/office/powerpoint/2010/main" xmlns="" val="3199508665"/>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DF6ECA-BED6-4ECD-A6D3-90091B5A6F93}"/>
              </a:ext>
            </a:extLst>
          </p:cNvPr>
          <p:cNvSpPr>
            <a:spLocks noGrp="1"/>
          </p:cNvSpPr>
          <p:nvPr>
            <p:ph type="title"/>
          </p:nvPr>
        </p:nvSpPr>
        <p:spPr/>
        <p:txBody>
          <a:bodyPr/>
          <a:lstStyle/>
          <a:p>
            <a:r>
              <a:rPr lang="en-MY" dirty="0" smtClean="0"/>
              <a:t>Answer</a:t>
            </a:r>
            <a:endParaRPr lang="en-MY" dirty="0"/>
          </a:p>
        </p:txBody>
      </p:sp>
      <p:sp>
        <p:nvSpPr>
          <p:cNvPr id="3" name="Content Placeholder 2">
            <a:extLst>
              <a:ext uri="{FF2B5EF4-FFF2-40B4-BE49-F238E27FC236}">
                <a16:creationId xmlns:a16="http://schemas.microsoft.com/office/drawing/2014/main" xmlns="" id="{4BB140B8-F315-4E45-9396-1485EDF63C7A}"/>
              </a:ext>
            </a:extLst>
          </p:cNvPr>
          <p:cNvSpPr>
            <a:spLocks noGrp="1"/>
          </p:cNvSpPr>
          <p:nvPr>
            <p:ph idx="1"/>
          </p:nvPr>
        </p:nvSpPr>
        <p:spPr/>
        <p:txBody>
          <a:bodyPr>
            <a:normAutofit/>
          </a:bodyPr>
          <a:lstStyle/>
          <a:p>
            <a:pPr>
              <a:buNone/>
            </a:pPr>
            <a:r>
              <a:rPr lang="en-MY" sz="3600" dirty="0"/>
              <a:t>Option </a:t>
            </a:r>
            <a:r>
              <a:rPr lang="en-MY" sz="3600" dirty="0" smtClean="0"/>
              <a:t>C</a:t>
            </a:r>
            <a:endParaRPr lang="en-MY" sz="3600" dirty="0"/>
          </a:p>
        </p:txBody>
      </p:sp>
    </p:spTree>
    <p:extLst>
      <p:ext uri="{BB962C8B-B14F-4D97-AF65-F5344CB8AC3E}">
        <p14:creationId xmlns:p14="http://schemas.microsoft.com/office/powerpoint/2010/main" xmlns="" val="2717419859"/>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065A0DA-00E9-411E-8EDC-0577910050FC}"/>
              </a:ext>
            </a:extLst>
          </p:cNvPr>
          <p:cNvSpPr>
            <a:spLocks noGrp="1"/>
          </p:cNvSpPr>
          <p:nvPr>
            <p:ph idx="1"/>
          </p:nvPr>
        </p:nvSpPr>
        <p:spPr/>
        <p:txBody>
          <a:bodyPr>
            <a:normAutofit/>
          </a:bodyPr>
          <a:lstStyle/>
          <a:p>
            <a:pPr>
              <a:buNone/>
            </a:pPr>
            <a:r>
              <a:rPr lang="en-MY" sz="4400" dirty="0"/>
              <a:t>Questions</a:t>
            </a:r>
          </a:p>
        </p:txBody>
      </p:sp>
    </p:spTree>
    <p:extLst>
      <p:ext uri="{BB962C8B-B14F-4D97-AF65-F5344CB8AC3E}">
        <p14:creationId xmlns:p14="http://schemas.microsoft.com/office/powerpoint/2010/main" xmlns="" val="1405597312"/>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1904</TotalTime>
  <Words>1993</Words>
  <Application>Microsoft Office PowerPoint</Application>
  <PresentationFormat>On-screen Show (4:3)</PresentationFormat>
  <Paragraphs>292</Paragraphs>
  <Slides>46</Slides>
  <Notes>3</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Diamond Grid 16x9</vt:lpstr>
      <vt:lpstr>TOTAL REWARDS - II</vt:lpstr>
      <vt:lpstr>Slide 2</vt:lpstr>
      <vt:lpstr>Global Compensation Approaches</vt:lpstr>
      <vt:lpstr>Compensation Approaches</vt:lpstr>
      <vt:lpstr>Goals of the Total Rewards System</vt:lpstr>
      <vt:lpstr>Equity</vt:lpstr>
      <vt:lpstr>Pay Strategies</vt:lpstr>
      <vt:lpstr>Pay Strategies</vt:lpstr>
      <vt:lpstr>Pay Strategies</vt:lpstr>
      <vt:lpstr>Compensation and Benefits Strategy</vt:lpstr>
      <vt:lpstr>Job Evaluation</vt:lpstr>
      <vt:lpstr>Slide 12</vt:lpstr>
      <vt:lpstr>Job Evaluation</vt:lpstr>
      <vt:lpstr>Slide 14</vt:lpstr>
      <vt:lpstr>Factor Comparison Method</vt:lpstr>
      <vt:lpstr>Point Factor Approach</vt:lpstr>
      <vt:lpstr>Slide 17</vt:lpstr>
      <vt:lpstr>Global Job Grading</vt:lpstr>
      <vt:lpstr>Global Job Grading</vt:lpstr>
      <vt:lpstr>Question</vt:lpstr>
      <vt:lpstr>Answer</vt:lpstr>
      <vt:lpstr>Remuneration Surveys</vt:lpstr>
      <vt:lpstr>Purposes of Remuneration Surveys</vt:lpstr>
      <vt:lpstr>Question</vt:lpstr>
      <vt:lpstr>Answer</vt:lpstr>
      <vt:lpstr>Slide 26</vt:lpstr>
      <vt:lpstr>Pay Range</vt:lpstr>
      <vt:lpstr>Compa-ratios (CP)</vt:lpstr>
      <vt:lpstr>Broadbanding</vt:lpstr>
      <vt:lpstr>Global Pay Structure</vt:lpstr>
      <vt:lpstr>Wage Compression</vt:lpstr>
      <vt:lpstr>Benefits</vt:lpstr>
      <vt:lpstr>Equalization Benefits</vt:lpstr>
      <vt:lpstr>Equalisation Benefits</vt:lpstr>
      <vt:lpstr>Question</vt:lpstr>
      <vt:lpstr>Answer</vt:lpstr>
      <vt:lpstr>Slide 37</vt:lpstr>
      <vt:lpstr>Differential Pay</vt:lpstr>
      <vt:lpstr>Hardship Allowances</vt:lpstr>
      <vt:lpstr>Danger Allowance</vt:lpstr>
      <vt:lpstr>Foreign Service Premium</vt:lpstr>
      <vt:lpstr>Mobility Premiums</vt:lpstr>
      <vt:lpstr>Relocation or Transfer Allowance</vt:lpstr>
      <vt:lpstr>Question</vt:lpstr>
      <vt:lpstr>Answer</vt:lpstr>
      <vt:lpstr>Slide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77</cp:revision>
  <cp:lastPrinted>1601-01-01T00:00:00Z</cp:lastPrinted>
  <dcterms:created xsi:type="dcterms:W3CDTF">2020-07-09T15:12:46Z</dcterms:created>
  <dcterms:modified xsi:type="dcterms:W3CDTF">2023-08-20T11:56:21Z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