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7"/>
  </p:notesMasterIdLst>
  <p:handoutMasterIdLst>
    <p:handoutMasterId r:id="rId88"/>
  </p:handoutMasterIdLst>
  <p:sldIdLst>
    <p:sldId id="256" r:id="rId2"/>
    <p:sldId id="286" r:id="rId3"/>
    <p:sldId id="258" r:id="rId4"/>
    <p:sldId id="259" r:id="rId5"/>
    <p:sldId id="290" r:id="rId6"/>
    <p:sldId id="260" r:id="rId7"/>
    <p:sldId id="413" r:id="rId8"/>
    <p:sldId id="261" r:id="rId9"/>
    <p:sldId id="317" r:id="rId10"/>
    <p:sldId id="318" r:id="rId11"/>
    <p:sldId id="319" r:id="rId12"/>
    <p:sldId id="320" r:id="rId13"/>
    <p:sldId id="321" r:id="rId14"/>
    <p:sldId id="322" r:id="rId15"/>
    <p:sldId id="262" r:id="rId16"/>
    <p:sldId id="264" r:id="rId17"/>
    <p:sldId id="265" r:id="rId18"/>
    <p:sldId id="266" r:id="rId19"/>
    <p:sldId id="267" r:id="rId20"/>
    <p:sldId id="387" r:id="rId21"/>
    <p:sldId id="388" r:id="rId22"/>
    <p:sldId id="389" r:id="rId23"/>
    <p:sldId id="390" r:id="rId24"/>
    <p:sldId id="391" r:id="rId25"/>
    <p:sldId id="403" r:id="rId26"/>
    <p:sldId id="404" r:id="rId27"/>
    <p:sldId id="344" r:id="rId28"/>
    <p:sldId id="345" r:id="rId29"/>
    <p:sldId id="346" r:id="rId30"/>
    <p:sldId id="397" r:id="rId31"/>
    <p:sldId id="347" r:id="rId32"/>
    <p:sldId id="348" r:id="rId33"/>
    <p:sldId id="349" r:id="rId34"/>
    <p:sldId id="351" r:id="rId35"/>
    <p:sldId id="350" r:id="rId36"/>
    <p:sldId id="352" r:id="rId37"/>
    <p:sldId id="405" r:id="rId38"/>
    <p:sldId id="406" r:id="rId39"/>
    <p:sldId id="398" r:id="rId40"/>
    <p:sldId id="407" r:id="rId41"/>
    <p:sldId id="408" r:id="rId42"/>
    <p:sldId id="393" r:id="rId43"/>
    <p:sldId id="394" r:id="rId44"/>
    <p:sldId id="396" r:id="rId45"/>
    <p:sldId id="409" r:id="rId46"/>
    <p:sldId id="410" r:id="rId47"/>
    <p:sldId id="399" r:id="rId48"/>
    <p:sldId id="274" r:id="rId49"/>
    <p:sldId id="275" r:id="rId50"/>
    <p:sldId id="276" r:id="rId51"/>
    <p:sldId id="277" r:id="rId52"/>
    <p:sldId id="278" r:id="rId53"/>
    <p:sldId id="279" r:id="rId54"/>
    <p:sldId id="280" r:id="rId55"/>
    <p:sldId id="281" r:id="rId56"/>
    <p:sldId id="400" r:id="rId57"/>
    <p:sldId id="282" r:id="rId58"/>
    <p:sldId id="300" r:id="rId59"/>
    <p:sldId id="301" r:id="rId60"/>
    <p:sldId id="302" r:id="rId61"/>
    <p:sldId id="303" r:id="rId62"/>
    <p:sldId id="283" r:id="rId63"/>
    <p:sldId id="304" r:id="rId64"/>
    <p:sldId id="401" r:id="rId65"/>
    <p:sldId id="309" r:id="rId66"/>
    <p:sldId id="308" r:id="rId67"/>
    <p:sldId id="310" r:id="rId68"/>
    <p:sldId id="305" r:id="rId69"/>
    <p:sldId id="306" r:id="rId70"/>
    <p:sldId id="402" r:id="rId71"/>
    <p:sldId id="285" r:id="rId72"/>
    <p:sldId id="299" r:id="rId73"/>
    <p:sldId id="411" r:id="rId74"/>
    <p:sldId id="287" r:id="rId75"/>
    <p:sldId id="291" r:id="rId76"/>
    <p:sldId id="288" r:id="rId77"/>
    <p:sldId id="289" r:id="rId78"/>
    <p:sldId id="412" r:id="rId79"/>
    <p:sldId id="311" r:id="rId80"/>
    <p:sldId id="312" r:id="rId81"/>
    <p:sldId id="313" r:id="rId82"/>
    <p:sldId id="314" r:id="rId83"/>
    <p:sldId id="315" r:id="rId84"/>
    <p:sldId id="392" r:id="rId85"/>
    <p:sldId id="316" r:id="rId8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 xmlns:p14="http://schemas.microsoft.com/office/powerpoint/2010/main"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 xmlns:p14="http://schemas.microsoft.com/office/powerpoint/2010/main"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47</a:t>
            </a:fld>
            <a:endParaRPr lang="en-MY" altLang="en-US"/>
          </a:p>
        </p:txBody>
      </p:sp>
    </p:spTree>
    <p:extLst>
      <p:ext uri="{BB962C8B-B14F-4D97-AF65-F5344CB8AC3E}">
        <p14:creationId xmlns="" xmlns:p14="http://schemas.microsoft.com/office/powerpoint/2010/main"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 xmlns:p14="http://schemas.microsoft.com/office/powerpoint/2010/main"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 xmlns:p14="http://schemas.microsoft.com/office/powerpoint/2010/main"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066800"/>
            <a:ext cx="7203233" cy="3383280"/>
          </a:xfrm>
        </p:spPr>
        <p:txBody>
          <a:bodyPr/>
          <a:lstStyle/>
          <a:p>
            <a:r>
              <a:rPr lang="en-MY" dirty="0"/>
              <a:t>TOTAL REWARDS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 xmlns:p14="http://schemas.microsoft.com/office/powerpoint/2010/main" val="140950227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228600"/>
            <a:ext cx="7200900" cy="655639"/>
          </a:xfrm>
        </p:spPr>
        <p:txBody>
          <a:bodyPr/>
          <a:lstStyle/>
          <a:p>
            <a:r>
              <a:rPr lang="en-MY" dirty="0"/>
              <a:t>Value Exchange - Employee</a:t>
            </a:r>
          </a:p>
        </p:txBody>
      </p:sp>
      <p:pic>
        <p:nvPicPr>
          <p:cNvPr id="5" name="Picture 4">
            <a:extLst>
              <a:ext uri="{FF2B5EF4-FFF2-40B4-BE49-F238E27FC236}">
                <a16:creationId xmlns=""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 xmlns:p14="http://schemas.microsoft.com/office/powerpoint/2010/main" val="37901547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457200"/>
            <a:ext cx="7200900" cy="655639"/>
          </a:xfrm>
        </p:spPr>
        <p:txBody>
          <a:bodyPr/>
          <a:lstStyle/>
          <a:p>
            <a:r>
              <a:rPr lang="en-MY" dirty="0"/>
              <a:t>Value Exchange - Employer</a:t>
            </a:r>
          </a:p>
        </p:txBody>
      </p:sp>
      <p:pic>
        <p:nvPicPr>
          <p:cNvPr id="5" name="Picture 4">
            <a:extLst>
              <a:ext uri="{FF2B5EF4-FFF2-40B4-BE49-F238E27FC236}">
                <a16:creationId xmlns=""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 xmlns:p14="http://schemas.microsoft.com/office/powerpoint/2010/main" val="218860320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FD764A-8616-4F45-8A1C-C10517AB68D4}"/>
              </a:ext>
            </a:extLst>
          </p:cNvPr>
          <p:cNvSpPr>
            <a:spLocks noGrp="1"/>
          </p:cNvSpPr>
          <p:nvPr>
            <p:ph type="title"/>
          </p:nvPr>
        </p:nvSpPr>
        <p:spPr>
          <a:xfrm>
            <a:off x="1066800" y="381000"/>
            <a:ext cx="7200900" cy="655639"/>
          </a:xfrm>
        </p:spPr>
        <p:txBody>
          <a:bodyPr/>
          <a:lstStyle/>
          <a:p>
            <a:r>
              <a:rPr lang="en-MY" dirty="0"/>
              <a:t>Evolution of Rewards</a:t>
            </a:r>
          </a:p>
        </p:txBody>
      </p:sp>
      <p:pic>
        <p:nvPicPr>
          <p:cNvPr id="5" name="Picture 4">
            <a:extLst>
              <a:ext uri="{FF2B5EF4-FFF2-40B4-BE49-F238E27FC236}">
                <a16:creationId xmlns="" xmlns:a16="http://schemas.microsoft.com/office/drawing/2014/main" id="{DCC3BF00-6A75-4099-B8FB-894D533B5668}"/>
              </a:ext>
            </a:extLst>
          </p:cNvPr>
          <p:cNvPicPr>
            <a:picLocks noChangeAspect="1"/>
          </p:cNvPicPr>
          <p:nvPr/>
        </p:nvPicPr>
        <p:blipFill>
          <a:blip r:embed="rId2"/>
          <a:stretch>
            <a:fillRect/>
          </a:stretch>
        </p:blipFill>
        <p:spPr>
          <a:xfrm>
            <a:off x="1447800" y="1447800"/>
            <a:ext cx="6370265" cy="4204878"/>
          </a:xfrm>
          <a:prstGeom prst="rect">
            <a:avLst/>
          </a:prstGeom>
        </p:spPr>
      </p:pic>
    </p:spTree>
    <p:extLst>
      <p:ext uri="{BB962C8B-B14F-4D97-AF65-F5344CB8AC3E}">
        <p14:creationId xmlns="" xmlns:p14="http://schemas.microsoft.com/office/powerpoint/2010/main" val="1133832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81000"/>
            <a:ext cx="7200900" cy="579439"/>
          </a:xfrm>
        </p:spPr>
        <p:txBody>
          <a:bodyPr/>
          <a:lstStyle/>
          <a:p>
            <a:r>
              <a:rPr lang="en-MY" dirty="0"/>
              <a:t>Total Rewards </a:t>
            </a:r>
          </a:p>
        </p:txBody>
      </p:sp>
      <p:sp>
        <p:nvSpPr>
          <p:cNvPr id="4" name="TextBox 3">
            <a:extLst>
              <a:ext uri="{FF2B5EF4-FFF2-40B4-BE49-F238E27FC236}">
                <a16:creationId xmlns=""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 xmlns:a16="http://schemas.microsoft.com/office/drawing/2014/main" id="{64039FB5-CF40-449C-ACED-74784FF8C1E8}"/>
              </a:ext>
            </a:extLst>
          </p:cNvPr>
          <p:cNvSpPr txBox="1"/>
          <p:nvPr/>
        </p:nvSpPr>
        <p:spPr>
          <a:xfrm>
            <a:off x="762000" y="1143000"/>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 xmlns:p14="http://schemas.microsoft.com/office/powerpoint/2010/main" val="156042106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579439"/>
          </a:xfrm>
        </p:spPr>
        <p:txBody>
          <a:bodyPr/>
          <a:lstStyle/>
          <a:p>
            <a:r>
              <a:rPr lang="en-US" dirty="0" smtClean="0"/>
              <a:t>Global Total Reward Elements</a:t>
            </a:r>
            <a:endParaRPr lang="en-US" dirty="0"/>
          </a:p>
        </p:txBody>
      </p:sp>
      <p:pic>
        <p:nvPicPr>
          <p:cNvPr id="1026" name="Picture 2"/>
          <p:cNvPicPr>
            <a:picLocks noChangeAspect="1" noChangeArrowheads="1"/>
          </p:cNvPicPr>
          <p:nvPr/>
        </p:nvPicPr>
        <p:blipFill>
          <a:blip r:embed="rId2"/>
          <a:srcRect/>
          <a:stretch>
            <a:fillRect/>
          </a:stretch>
        </p:blipFill>
        <p:spPr bwMode="auto">
          <a:xfrm>
            <a:off x="838200" y="1219200"/>
            <a:ext cx="7732776" cy="4495800"/>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228600"/>
            <a:ext cx="7200900" cy="808039"/>
          </a:xfrm>
        </p:spPr>
        <p:txBody>
          <a:bodyPr/>
          <a:lstStyle/>
          <a:p>
            <a:r>
              <a:rPr lang="en-MY" dirty="0"/>
              <a:t>Total Rewards</a:t>
            </a:r>
          </a:p>
        </p:txBody>
      </p:sp>
      <p:pic>
        <p:nvPicPr>
          <p:cNvPr id="4" name="image17.jpeg">
            <a:extLst>
              <a:ext uri="{FF2B5EF4-FFF2-40B4-BE49-F238E27FC236}">
                <a16:creationId xmlns="" xmlns:a16="http://schemas.microsoft.com/office/drawing/2014/main" id="{8562E8D9-FE8B-4412-9418-49FFE6FAC53B}"/>
              </a:ext>
            </a:extLst>
          </p:cNvPr>
          <p:cNvPicPr/>
          <p:nvPr/>
        </p:nvPicPr>
        <p:blipFill>
          <a:blip r:embed="rId2" cstate="print"/>
          <a:stretch>
            <a:fillRect/>
          </a:stretch>
        </p:blipFill>
        <p:spPr>
          <a:xfrm>
            <a:off x="1219200" y="1371600"/>
            <a:ext cx="7057454" cy="4464496"/>
          </a:xfrm>
          <a:prstGeom prst="rect">
            <a:avLst/>
          </a:prstGeom>
        </p:spPr>
      </p:pic>
    </p:spTree>
    <p:extLst>
      <p:ext uri="{BB962C8B-B14F-4D97-AF65-F5344CB8AC3E}">
        <p14:creationId xmlns="" xmlns:p14="http://schemas.microsoft.com/office/powerpoint/2010/main" val="32533773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C94F23-B5B4-4FFA-BBB7-FB3895D5AE07}"/>
              </a:ext>
            </a:extLst>
          </p:cNvPr>
          <p:cNvSpPr>
            <a:spLocks noGrp="1"/>
          </p:cNvSpPr>
          <p:nvPr>
            <p:ph type="title"/>
          </p:nvPr>
        </p:nvSpPr>
        <p:spPr>
          <a:xfrm>
            <a:off x="914400" y="457200"/>
            <a:ext cx="7200900" cy="579439"/>
          </a:xfrm>
        </p:spPr>
        <p:txBody>
          <a:bodyPr/>
          <a:lstStyle/>
          <a:p>
            <a:r>
              <a:rPr lang="en-MY" dirty="0"/>
              <a:t>Fixed Pay</a:t>
            </a:r>
          </a:p>
        </p:txBody>
      </p:sp>
      <p:sp>
        <p:nvSpPr>
          <p:cNvPr id="3" name="Content Placeholder 2">
            <a:extLst>
              <a:ext uri="{FF2B5EF4-FFF2-40B4-BE49-F238E27FC236}">
                <a16:creationId xmlns="" xmlns:a16="http://schemas.microsoft.com/office/drawing/2014/main" id="{352E01C8-5D67-4B53-8332-6D91C459515B}"/>
              </a:ext>
            </a:extLst>
          </p:cNvPr>
          <p:cNvSpPr>
            <a:spLocks noGrp="1"/>
          </p:cNvSpPr>
          <p:nvPr>
            <p:ph idx="1"/>
          </p:nvPr>
        </p:nvSpPr>
        <p:spPr>
          <a:xfrm>
            <a:off x="762000" y="1295400"/>
            <a:ext cx="7467600" cy="4648200"/>
          </a:xfrm>
        </p:spPr>
        <p:txBody>
          <a:bodyPr>
            <a:normAutofit lnSpcReduction="10000"/>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 xmlns:p14="http://schemas.microsoft.com/office/powerpoint/2010/main" val="338733311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505D0D-CAC5-4FE1-B2F4-12B495DF3067}"/>
              </a:ext>
            </a:extLst>
          </p:cNvPr>
          <p:cNvSpPr>
            <a:spLocks noGrp="1"/>
          </p:cNvSpPr>
          <p:nvPr>
            <p:ph type="title"/>
          </p:nvPr>
        </p:nvSpPr>
        <p:spPr>
          <a:xfrm>
            <a:off x="914400" y="304800"/>
            <a:ext cx="7200900" cy="655639"/>
          </a:xfrm>
        </p:spPr>
        <p:txBody>
          <a:bodyPr/>
          <a:lstStyle/>
          <a:p>
            <a:r>
              <a:rPr lang="en-MY" dirty="0"/>
              <a:t>Types of Base Pay</a:t>
            </a:r>
          </a:p>
        </p:txBody>
      </p:sp>
      <p:sp>
        <p:nvSpPr>
          <p:cNvPr id="3" name="Content Placeholder 2">
            <a:extLst>
              <a:ext uri="{FF2B5EF4-FFF2-40B4-BE49-F238E27FC236}">
                <a16:creationId xmlns="" xmlns:a16="http://schemas.microsoft.com/office/drawing/2014/main" id="{D3B135FF-0D12-40E1-8202-7352FD2708D5}"/>
              </a:ext>
            </a:extLst>
          </p:cNvPr>
          <p:cNvSpPr>
            <a:spLocks noGrp="1"/>
          </p:cNvSpPr>
          <p:nvPr>
            <p:ph idx="1"/>
          </p:nvPr>
        </p:nvSpPr>
        <p:spPr>
          <a:xfrm>
            <a:off x="762000" y="1447800"/>
            <a:ext cx="7696200" cy="4191000"/>
          </a:xfrm>
        </p:spPr>
        <p:txBody>
          <a:bodyPr>
            <a:noAutofit/>
          </a:bodyPr>
          <a:lstStyle/>
          <a:p>
            <a:r>
              <a:rPr lang="en-MY" sz="2400" dirty="0"/>
              <a:t>Salary: paid on a weekly, biweekly or monthly basis rather than by the hour, generally to higher level positions.</a:t>
            </a:r>
          </a:p>
          <a:p>
            <a:r>
              <a:rPr lang="en-MY" sz="2400" dirty="0" err="1"/>
              <a:t>Nonexempt</a:t>
            </a:r>
            <a:r>
              <a:rPr lang="en-MY" sz="2400" dirty="0"/>
              <a:t> / hourly rates: paid by the hour for a job being performed. An individual’s annual pay is dependent on the number of hours worked during the course of the year.</a:t>
            </a:r>
          </a:p>
          <a:p>
            <a:r>
              <a:rPr lang="en-MY" sz="2400" dirty="0"/>
              <a:t>Piece rate: payment is based on an individual ’s rates production. A payment is received for each piece or unit work produced.</a:t>
            </a:r>
          </a:p>
        </p:txBody>
      </p:sp>
    </p:spTree>
    <p:extLst>
      <p:ext uri="{BB962C8B-B14F-4D97-AF65-F5344CB8AC3E}">
        <p14:creationId xmlns="" xmlns:p14="http://schemas.microsoft.com/office/powerpoint/2010/main" val="14711111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5ED268-91D3-4454-8259-3660F7A0888D}"/>
              </a:ext>
            </a:extLst>
          </p:cNvPr>
          <p:cNvSpPr>
            <a:spLocks noGrp="1"/>
          </p:cNvSpPr>
          <p:nvPr>
            <p:ph type="title"/>
          </p:nvPr>
        </p:nvSpPr>
        <p:spPr>
          <a:xfrm>
            <a:off x="990600" y="381000"/>
            <a:ext cx="7200900" cy="579439"/>
          </a:xfrm>
        </p:spPr>
        <p:txBody>
          <a:bodyPr/>
          <a:lstStyle/>
          <a:p>
            <a:r>
              <a:rPr lang="en-MY" dirty="0"/>
              <a:t>Variable Pay</a:t>
            </a:r>
          </a:p>
        </p:txBody>
      </p:sp>
      <p:sp>
        <p:nvSpPr>
          <p:cNvPr id="3" name="Content Placeholder 2">
            <a:extLst>
              <a:ext uri="{FF2B5EF4-FFF2-40B4-BE49-F238E27FC236}">
                <a16:creationId xmlns="" xmlns:a16="http://schemas.microsoft.com/office/drawing/2014/main" id="{B1195693-6B44-4327-BC9E-0C147546E3D5}"/>
              </a:ext>
            </a:extLst>
          </p:cNvPr>
          <p:cNvSpPr>
            <a:spLocks noGrp="1"/>
          </p:cNvSpPr>
          <p:nvPr>
            <p:ph idx="1"/>
          </p:nvPr>
        </p:nvSpPr>
        <p:spPr>
          <a:xfrm>
            <a:off x="838200" y="1295400"/>
            <a:ext cx="7391400" cy="4267200"/>
          </a:xfrm>
        </p:spPr>
        <p:txBody>
          <a:bodyPr>
            <a:normAutofit/>
          </a:bodyPr>
          <a:lstStyle/>
          <a:p>
            <a:pPr marL="0" indent="0">
              <a:buNone/>
            </a:pPr>
            <a:r>
              <a:rPr lang="en-MY" sz="2400"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sz="2400" dirty="0"/>
          </a:p>
          <a:p>
            <a:pPr marL="0" indent="0">
              <a:buNone/>
            </a:pPr>
            <a:r>
              <a:rPr lang="en-MY" sz="2400" dirty="0"/>
              <a:t>These schemes are adopted by many corporations in order to improve the employee morale and increase the motivation to work for the employees. </a:t>
            </a:r>
          </a:p>
        </p:txBody>
      </p:sp>
    </p:spTree>
    <p:extLst>
      <p:ext uri="{BB962C8B-B14F-4D97-AF65-F5344CB8AC3E}">
        <p14:creationId xmlns="" xmlns:p14="http://schemas.microsoft.com/office/powerpoint/2010/main" val="403094471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5AFD55-A1A7-4783-8BE6-19A3515040EA}"/>
              </a:ext>
            </a:extLst>
          </p:cNvPr>
          <p:cNvSpPr>
            <a:spLocks noGrp="1"/>
          </p:cNvSpPr>
          <p:nvPr>
            <p:ph type="title"/>
          </p:nvPr>
        </p:nvSpPr>
        <p:spPr>
          <a:xfrm>
            <a:off x="914400" y="381000"/>
            <a:ext cx="7200900" cy="655639"/>
          </a:xfrm>
        </p:spPr>
        <p:txBody>
          <a:bodyPr/>
          <a:lstStyle/>
          <a:p>
            <a:r>
              <a:rPr lang="en-MY" dirty="0"/>
              <a:t>Types of Variable Pay</a:t>
            </a:r>
          </a:p>
        </p:txBody>
      </p:sp>
      <p:sp>
        <p:nvSpPr>
          <p:cNvPr id="3" name="Content Placeholder 2">
            <a:extLst>
              <a:ext uri="{FF2B5EF4-FFF2-40B4-BE49-F238E27FC236}">
                <a16:creationId xmlns=""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 xmlns:p14="http://schemas.microsoft.com/office/powerpoint/2010/main" val="274533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6E9637-F31C-40FC-B414-373050D05DED}"/>
              </a:ext>
            </a:extLst>
          </p:cNvPr>
          <p:cNvSpPr>
            <a:spLocks noGrp="1"/>
          </p:cNvSpPr>
          <p:nvPr>
            <p:ph type="title"/>
          </p:nvPr>
        </p:nvSpPr>
        <p:spPr>
          <a:xfrm>
            <a:off x="990600" y="228600"/>
            <a:ext cx="7200900" cy="655639"/>
          </a:xfrm>
        </p:spPr>
        <p:txBody>
          <a:bodyPr/>
          <a:lstStyle/>
          <a:p>
            <a:r>
              <a:rPr lang="en-MY" dirty="0"/>
              <a:t>Benefits</a:t>
            </a:r>
          </a:p>
        </p:txBody>
      </p:sp>
      <p:sp>
        <p:nvSpPr>
          <p:cNvPr id="3" name="Content Placeholder 2">
            <a:extLst>
              <a:ext uri="{FF2B5EF4-FFF2-40B4-BE49-F238E27FC236}">
                <a16:creationId xmlns="" xmlns:a16="http://schemas.microsoft.com/office/drawing/2014/main" id="{38ACC284-14DD-491A-82C5-ACA16B50B635}"/>
              </a:ext>
            </a:extLst>
          </p:cNvPr>
          <p:cNvSpPr>
            <a:spLocks noGrp="1"/>
          </p:cNvSpPr>
          <p:nvPr>
            <p:ph idx="1"/>
          </p:nvPr>
        </p:nvSpPr>
        <p:spPr>
          <a:xfrm>
            <a:off x="838200" y="1143000"/>
            <a:ext cx="7391400" cy="4724400"/>
          </a:xfrm>
        </p:spPr>
        <p:txBody>
          <a:bodyPr>
            <a:normAutofit/>
          </a:bodyPr>
          <a:lstStyle/>
          <a:p>
            <a:pPr marL="0" indent="0">
              <a:buNone/>
            </a:pPr>
            <a:r>
              <a:rPr lang="en-MY" sz="2400" dirty="0"/>
              <a:t>Programs an employer uses to supplement the cash compensation that employees receive. These health, income protection, savings and retirement programs provide security for employees and their families</a:t>
            </a:r>
          </a:p>
          <a:p>
            <a:r>
              <a:rPr lang="en-MY" sz="2400" dirty="0"/>
              <a:t>Housing Allowance</a:t>
            </a:r>
          </a:p>
          <a:p>
            <a:r>
              <a:rPr lang="en-MY" sz="2400" dirty="0"/>
              <a:t>Transportation Allowance</a:t>
            </a:r>
          </a:p>
          <a:p>
            <a:r>
              <a:rPr lang="en-MY" sz="2400" dirty="0"/>
              <a:t>Meal Allowance</a:t>
            </a:r>
          </a:p>
          <a:p>
            <a:r>
              <a:rPr lang="en-MY" sz="2400" dirty="0"/>
              <a:t>Phone Allowance</a:t>
            </a:r>
          </a:p>
          <a:p>
            <a:r>
              <a:rPr lang="en-MY" sz="2400" dirty="0"/>
              <a:t>Training Allowance</a:t>
            </a:r>
          </a:p>
        </p:txBody>
      </p:sp>
    </p:spTree>
    <p:extLst>
      <p:ext uri="{BB962C8B-B14F-4D97-AF65-F5344CB8AC3E}">
        <p14:creationId xmlns="" xmlns:p14="http://schemas.microsoft.com/office/powerpoint/2010/main" val="330794599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 xmlns:a16="http://schemas.microsoft.com/office/drawing/2014/main" id="{4852336B-3B4C-489F-A651-F918C43ECEB6}"/>
              </a:ext>
            </a:extLst>
          </p:cNvPr>
          <p:cNvSpPr>
            <a:spLocks noGrp="1"/>
          </p:cNvSpPr>
          <p:nvPr>
            <p:ph idx="1"/>
          </p:nvPr>
        </p:nvSpPr>
        <p:spPr/>
        <p:txBody>
          <a:bodyPr>
            <a:normAutofit/>
          </a:bodyPr>
          <a:lstStyle/>
          <a:p>
            <a:pPr marL="0" indent="0">
              <a:buNone/>
            </a:pPr>
            <a:r>
              <a:rPr lang="en-MY" sz="2400"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a:t>
            </a:r>
            <a:r>
              <a:rPr lang="en-MY" sz="2400" dirty="0" smtClean="0"/>
              <a:t>insurance.</a:t>
            </a:r>
            <a:endParaRPr lang="en-MY" sz="2400" dirty="0"/>
          </a:p>
        </p:txBody>
      </p:sp>
    </p:spTree>
    <p:extLst>
      <p:ext uri="{BB962C8B-B14F-4D97-AF65-F5344CB8AC3E}">
        <p14:creationId xmlns="" xmlns:p14="http://schemas.microsoft.com/office/powerpoint/2010/main" val="22462952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914400" y="228600"/>
            <a:ext cx="7200900" cy="655639"/>
          </a:xfrm>
        </p:spPr>
        <p:txBody>
          <a:bodyPr/>
          <a:lstStyle/>
          <a:p>
            <a:r>
              <a:rPr lang="en-MY" dirty="0"/>
              <a:t>Global Compensation Approaches</a:t>
            </a:r>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 xmlns:p14="http://schemas.microsoft.com/office/powerpoint/2010/main" val="102449076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a:xfrm>
            <a:off x="914400" y="304800"/>
            <a:ext cx="7200900" cy="655639"/>
          </a:xfrm>
        </p:spPr>
        <p:txBody>
          <a:bodyPr/>
          <a:lstStyle/>
          <a:p>
            <a:r>
              <a:rPr lang="en-MY" dirty="0"/>
              <a:t>Global Job Grading</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a:xfrm>
            <a:off x="755576" y="1600200"/>
            <a:ext cx="8136904" cy="4530725"/>
          </a:xfrm>
        </p:spPr>
        <p:txBody>
          <a:bodyPr>
            <a:normAutofit/>
          </a:bodyPr>
          <a:lstStyle/>
          <a:p>
            <a:pPr marL="0" indent="0">
              <a:buNone/>
            </a:pPr>
            <a:r>
              <a:rPr lang="en-MY" sz="2400"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 xmlns:p14="http://schemas.microsoft.com/office/powerpoint/2010/main" val="270563068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914400" y="228600"/>
            <a:ext cx="7200900" cy="731839"/>
          </a:xfrm>
        </p:spPr>
        <p:txBody>
          <a:bodyPr/>
          <a:lstStyle/>
          <a:p>
            <a:r>
              <a:rPr lang="en-MY" dirty="0"/>
              <a:t>Global Job Grading</a:t>
            </a:r>
          </a:p>
        </p:txBody>
      </p:sp>
      <p:pic>
        <p:nvPicPr>
          <p:cNvPr id="5" name="Picture 4">
            <a:extLst>
              <a:ext uri="{FF2B5EF4-FFF2-40B4-BE49-F238E27FC236}">
                <a16:creationId xmlns="" xmlns:a16="http://schemas.microsoft.com/office/drawing/2014/main" id="{CD04A6C8-6467-449D-AB49-AF78B95A5836}"/>
              </a:ext>
            </a:extLst>
          </p:cNvPr>
          <p:cNvPicPr>
            <a:picLocks noChangeAspect="1"/>
          </p:cNvPicPr>
          <p:nvPr/>
        </p:nvPicPr>
        <p:blipFill>
          <a:blip r:embed="rId2"/>
          <a:stretch>
            <a:fillRect/>
          </a:stretch>
        </p:blipFill>
        <p:spPr>
          <a:xfrm>
            <a:off x="1524000" y="1371600"/>
            <a:ext cx="6734175" cy="4429125"/>
          </a:xfrm>
          <a:prstGeom prst="rect">
            <a:avLst/>
          </a:prstGeom>
        </p:spPr>
      </p:pic>
    </p:spTree>
    <p:extLst>
      <p:ext uri="{BB962C8B-B14F-4D97-AF65-F5344CB8AC3E}">
        <p14:creationId xmlns="" xmlns:p14="http://schemas.microsoft.com/office/powerpoint/2010/main" val="1252658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304800"/>
            <a:ext cx="7200900" cy="655639"/>
          </a:xfrm>
        </p:spPr>
        <p:txBody>
          <a:bodyPr/>
          <a:lstStyle/>
          <a:p>
            <a:r>
              <a:rPr lang="en-MY" dirty="0"/>
              <a:t>Remuneration Surveys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 xmlns:p14="http://schemas.microsoft.com/office/powerpoint/2010/main" val="192168683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a:xfrm>
            <a:off x="990600" y="228600"/>
            <a:ext cx="7200900" cy="655639"/>
          </a:xfrm>
        </p:spPr>
        <p:txBody>
          <a:bodyPr/>
          <a:lstStyle/>
          <a:p>
            <a:r>
              <a:rPr lang="en-MY" dirty="0"/>
              <a:t>Purposes of Remuneration Surveys</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r>
              <a:rPr lang="en-MY" sz="2400" dirty="0"/>
              <a:t>Adjust the pay level in response to changing rates paid by competitors.</a:t>
            </a:r>
          </a:p>
          <a:p>
            <a:r>
              <a:rPr lang="en-MY" sz="2400" dirty="0"/>
              <a:t>Set the mix of pay forms relative to that paid by competitors.</a:t>
            </a:r>
          </a:p>
          <a:p>
            <a:r>
              <a:rPr lang="en-MY" sz="2400" dirty="0"/>
              <a:t>Establish or price a pay structure.</a:t>
            </a:r>
          </a:p>
          <a:p>
            <a:r>
              <a:rPr lang="en-MY" sz="2400" dirty="0" err="1"/>
              <a:t>Analyze</a:t>
            </a:r>
            <a:r>
              <a:rPr lang="en-MY" sz="2400" dirty="0"/>
              <a:t> pay-related problems.</a:t>
            </a:r>
          </a:p>
          <a:p>
            <a:r>
              <a:rPr lang="en-MY" sz="2400" dirty="0"/>
              <a:t>Estimate the </a:t>
            </a:r>
            <a:r>
              <a:rPr lang="en-MY" sz="2400" dirty="0" err="1"/>
              <a:t>labor</a:t>
            </a:r>
            <a:r>
              <a:rPr lang="en-MY" sz="2400" dirty="0"/>
              <a:t> costs of product/service market competitors</a:t>
            </a:r>
          </a:p>
        </p:txBody>
      </p:sp>
    </p:spTree>
    <p:extLst>
      <p:ext uri="{BB962C8B-B14F-4D97-AF65-F5344CB8AC3E}">
        <p14:creationId xmlns="" xmlns:p14="http://schemas.microsoft.com/office/powerpoint/2010/main" val="251013257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35231730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 xmlns:p14="http://schemas.microsoft.com/office/powerpoint/2010/main" val="109995802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a:xfrm>
            <a:off x="990600" y="381000"/>
            <a:ext cx="7200900" cy="655639"/>
          </a:xfrm>
        </p:spPr>
        <p:txBody>
          <a:bodyPr/>
          <a:lstStyle/>
          <a:p>
            <a:r>
              <a:rPr lang="en-MY" dirty="0" err="1"/>
              <a:t>Compa</a:t>
            </a:r>
            <a:r>
              <a:rPr lang="en-MY" dirty="0"/>
              <a:t>-ratios (CP)</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 xmlns:p14="http://schemas.microsoft.com/office/powerpoint/2010/main" val="370826060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838200" y="228600"/>
            <a:ext cx="7200900" cy="579439"/>
          </a:xfrm>
        </p:spPr>
        <p:txBody>
          <a:bodyPr/>
          <a:lstStyle/>
          <a:p>
            <a:r>
              <a:rPr lang="en-MY" dirty="0" err="1"/>
              <a:t>Broadbanding</a:t>
            </a:r>
            <a:endParaRPr lang="en-MY" dirty="0"/>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a:xfrm>
            <a:off x="533400" y="1066800"/>
            <a:ext cx="7855024" cy="4530725"/>
          </a:xfrm>
        </p:spPr>
        <p:txBody>
          <a:bodyPr>
            <a:normAutofit/>
          </a:bodyPr>
          <a:lstStyle/>
          <a:p>
            <a:pPr marL="0" indent="0">
              <a:buNone/>
            </a:pPr>
            <a:r>
              <a:rPr lang="en-MY" sz="2400"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sz="2400" dirty="0"/>
          </a:p>
          <a:p>
            <a:pPr marL="0" indent="0">
              <a:buNone/>
            </a:pPr>
            <a:r>
              <a:rPr lang="en-MY" sz="2400" dirty="0"/>
              <a:t>• Provide flexibility to define job responsibilities more broadly.</a:t>
            </a:r>
          </a:p>
          <a:p>
            <a:pPr marL="0" indent="0">
              <a:buNone/>
            </a:pPr>
            <a:r>
              <a:rPr lang="en-MY" sz="2400" dirty="0"/>
              <a:t>• Foster cross-functional growth and development.</a:t>
            </a:r>
          </a:p>
          <a:p>
            <a:pPr marL="0" indent="0">
              <a:buNone/>
            </a:pPr>
            <a:r>
              <a:rPr lang="en-MY" sz="2400" dirty="0"/>
              <a:t>• Ease mergers and acquisitions</a:t>
            </a:r>
          </a:p>
        </p:txBody>
      </p:sp>
    </p:spTree>
    <p:extLst>
      <p:ext uri="{BB962C8B-B14F-4D97-AF65-F5344CB8AC3E}">
        <p14:creationId xmlns="" xmlns:p14="http://schemas.microsoft.com/office/powerpoint/2010/main" val="212255924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 xmlns:p14="http://schemas.microsoft.com/office/powerpoint/2010/main" val="202891300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 xmlns:a16="http://schemas.microsoft.com/office/drawing/2014/main"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a:t>Red </a:t>
            </a:r>
            <a:r>
              <a:rPr lang="en-MY" smtClean="0"/>
              <a:t>circle </a:t>
            </a:r>
            <a:r>
              <a:rPr lang="en-MY" dirty="0"/>
              <a:t>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 xmlns:p14="http://schemas.microsoft.com/office/powerpoint/2010/main" val="37179035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 xmlns:a16="http://schemas.microsoft.com/office/drawing/2014/main"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25674890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B193B-02FC-444F-A4A4-0FF9F49BDFDE}"/>
              </a:ext>
            </a:extLst>
          </p:cNvPr>
          <p:cNvSpPr>
            <a:spLocks noGrp="1"/>
          </p:cNvSpPr>
          <p:nvPr>
            <p:ph type="title"/>
          </p:nvPr>
        </p:nvSpPr>
        <p:spPr>
          <a:xfrm>
            <a:off x="838200" y="228600"/>
            <a:ext cx="7200900" cy="655639"/>
          </a:xfrm>
        </p:spPr>
        <p:txBody>
          <a:bodyPr/>
          <a:lstStyle/>
          <a:p>
            <a:r>
              <a:rPr lang="en-MY" dirty="0"/>
              <a:t>Benefits</a:t>
            </a:r>
          </a:p>
        </p:txBody>
      </p:sp>
      <p:sp>
        <p:nvSpPr>
          <p:cNvPr id="3" name="Content Placeholder 2">
            <a:extLst>
              <a:ext uri="{FF2B5EF4-FFF2-40B4-BE49-F238E27FC236}">
                <a16:creationId xmlns="" xmlns:a16="http://schemas.microsoft.com/office/drawing/2014/main" id="{BEC5BFB2-D690-43D6-B4DD-E6C586784D5D}"/>
              </a:ext>
            </a:extLst>
          </p:cNvPr>
          <p:cNvSpPr>
            <a:spLocks noGrp="1"/>
          </p:cNvSpPr>
          <p:nvPr>
            <p:ph idx="1"/>
          </p:nvPr>
        </p:nvSpPr>
        <p:spPr>
          <a:xfrm>
            <a:off x="533400" y="1143000"/>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 xmlns:p14="http://schemas.microsoft.com/office/powerpoint/2010/main" val="78644057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 xmlns:a16="http://schemas.microsoft.com/office/drawing/2014/main" id="{8FBECB58-A3C8-4000-B707-B8A3B76805F6}"/>
              </a:ext>
            </a:extLst>
          </p:cNvPr>
          <p:cNvSpPr>
            <a:spLocks noGrp="1"/>
          </p:cNvSpPr>
          <p:nvPr>
            <p:ph idx="1"/>
          </p:nvPr>
        </p:nvSpPr>
        <p:spPr/>
        <p:txBody>
          <a:bodyPr>
            <a:noAutofit/>
          </a:bodyPr>
          <a:lstStyle/>
          <a:p>
            <a:r>
              <a:rPr lang="en-MY" sz="2400" dirty="0"/>
              <a:t>Equalization benefits are benefits intended to keep expatriates in the same/equal financial condition they were in before accepting an overseas assignment and to reduce any negative aspects of living in a foreign country.</a:t>
            </a:r>
          </a:p>
          <a:p>
            <a:endParaRPr lang="en-MY" sz="2400" dirty="0"/>
          </a:p>
          <a:p>
            <a:r>
              <a:rPr lang="en-MY" sz="2400"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 xmlns:p14="http://schemas.microsoft.com/office/powerpoint/2010/main" val="36173770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B193B-02FC-444F-A4A4-0FF9F49BDFDE}"/>
              </a:ext>
            </a:extLst>
          </p:cNvPr>
          <p:cNvSpPr>
            <a:spLocks noGrp="1"/>
          </p:cNvSpPr>
          <p:nvPr>
            <p:ph type="title"/>
          </p:nvPr>
        </p:nvSpPr>
        <p:spPr>
          <a:xfrm>
            <a:off x="1066800" y="152400"/>
            <a:ext cx="7200900" cy="579439"/>
          </a:xfrm>
        </p:spPr>
        <p:txBody>
          <a:bodyPr/>
          <a:lstStyle/>
          <a:p>
            <a:r>
              <a:rPr lang="en-MY" dirty="0"/>
              <a:t>Equalisation Benefits</a:t>
            </a:r>
          </a:p>
        </p:txBody>
      </p:sp>
      <p:sp>
        <p:nvSpPr>
          <p:cNvPr id="3" name="Content Placeholder 2">
            <a:extLst>
              <a:ext uri="{FF2B5EF4-FFF2-40B4-BE49-F238E27FC236}">
                <a16:creationId xmlns="" xmlns:a16="http://schemas.microsoft.com/office/drawing/2014/main" id="{BEC5BFB2-D690-43D6-B4DD-E6C586784D5D}"/>
              </a:ext>
            </a:extLst>
          </p:cNvPr>
          <p:cNvSpPr>
            <a:spLocks noGrp="1"/>
          </p:cNvSpPr>
          <p:nvPr>
            <p:ph idx="1"/>
          </p:nvPr>
        </p:nvSpPr>
        <p:spPr>
          <a:xfrm>
            <a:off x="685800" y="838200"/>
            <a:ext cx="7848600" cy="5410200"/>
          </a:xfrm>
        </p:spPr>
        <p:txBody>
          <a:bodyPr>
            <a:normAutofit fontScale="62500" lnSpcReduction="20000"/>
          </a:bodyPr>
          <a:lstStyle/>
          <a:p>
            <a:pPr marL="0" indent="0">
              <a:buNone/>
            </a:pPr>
            <a:r>
              <a:rPr lang="en-MY" sz="3300" dirty="0" smtClean="0"/>
              <a:t>•</a:t>
            </a:r>
            <a:r>
              <a:rPr lang="en-MY" sz="3300" dirty="0"/>
              <a:t>	Housing allowance</a:t>
            </a:r>
          </a:p>
          <a:p>
            <a:pPr marL="0" indent="0">
              <a:buNone/>
            </a:pPr>
            <a:r>
              <a:rPr lang="en-MY" sz="3300" dirty="0"/>
              <a:t>•	Educational allowance for children</a:t>
            </a:r>
          </a:p>
          <a:p>
            <a:pPr marL="0" indent="0">
              <a:buNone/>
            </a:pPr>
            <a:r>
              <a:rPr lang="en-MY" sz="3300" dirty="0"/>
              <a:t>•	Foreign Service premium</a:t>
            </a:r>
          </a:p>
          <a:p>
            <a:pPr marL="0" indent="0">
              <a:buNone/>
            </a:pPr>
            <a:r>
              <a:rPr lang="en-MY" sz="3300" dirty="0"/>
              <a:t>•	Assignment completion bonus</a:t>
            </a:r>
          </a:p>
          <a:p>
            <a:pPr marL="0" indent="0">
              <a:buNone/>
            </a:pPr>
            <a:r>
              <a:rPr lang="en-MY" sz="3300" dirty="0"/>
              <a:t>•	Emergency leave</a:t>
            </a:r>
          </a:p>
          <a:p>
            <a:pPr marL="0" indent="0">
              <a:buNone/>
            </a:pPr>
            <a:r>
              <a:rPr lang="en-MY" sz="3300" dirty="0"/>
              <a:t>•	Home leave</a:t>
            </a:r>
          </a:p>
          <a:p>
            <a:pPr marL="0" indent="0">
              <a:buNone/>
            </a:pPr>
            <a:r>
              <a:rPr lang="en-MY" sz="3300" dirty="0"/>
              <a:t>•	Language training</a:t>
            </a:r>
          </a:p>
          <a:p>
            <a:pPr marL="0" indent="0">
              <a:buNone/>
            </a:pPr>
            <a:r>
              <a:rPr lang="en-MY" sz="3300" dirty="0"/>
              <a:t>•	Domestic staff</a:t>
            </a:r>
          </a:p>
          <a:p>
            <a:pPr marL="0" indent="0">
              <a:buNone/>
            </a:pPr>
            <a:r>
              <a:rPr lang="en-MY" sz="3300" dirty="0"/>
              <a:t>•	Club membership</a:t>
            </a:r>
          </a:p>
          <a:p>
            <a:pPr marL="0" indent="0">
              <a:buNone/>
            </a:pPr>
            <a:r>
              <a:rPr lang="en-MY" sz="3300" dirty="0"/>
              <a:t>•	Spousal employment</a:t>
            </a:r>
          </a:p>
          <a:p>
            <a:pPr marL="0" indent="0">
              <a:buNone/>
            </a:pPr>
            <a:r>
              <a:rPr lang="en-MY" sz="3300" dirty="0"/>
              <a:t>•	Cultural training for family</a:t>
            </a:r>
          </a:p>
          <a:p>
            <a:pPr marL="0" indent="0">
              <a:buNone/>
            </a:pPr>
            <a:r>
              <a:rPr lang="en-MY" sz="3300" dirty="0"/>
              <a:t>•	Company vehicles</a:t>
            </a:r>
          </a:p>
          <a:p>
            <a:endParaRPr lang="en-MY" sz="1800" dirty="0"/>
          </a:p>
        </p:txBody>
      </p:sp>
    </p:spTree>
    <p:extLst>
      <p:ext uri="{BB962C8B-B14F-4D97-AF65-F5344CB8AC3E}">
        <p14:creationId xmlns="" xmlns:p14="http://schemas.microsoft.com/office/powerpoint/2010/main" val="284794786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30040278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BA5971-3119-4A17-AEE3-C64039DE5EAE}"/>
              </a:ext>
            </a:extLst>
          </p:cNvPr>
          <p:cNvSpPr>
            <a:spLocks noGrp="1"/>
          </p:cNvSpPr>
          <p:nvPr>
            <p:ph type="title"/>
          </p:nvPr>
        </p:nvSpPr>
        <p:spPr>
          <a:xfrm>
            <a:off x="990600" y="228600"/>
            <a:ext cx="7200900" cy="655639"/>
          </a:xfrm>
        </p:spPr>
        <p:txBody>
          <a:bodyPr/>
          <a:lstStyle/>
          <a:p>
            <a:r>
              <a:rPr lang="en-MY" dirty="0"/>
              <a:t>Differential Pay</a:t>
            </a:r>
          </a:p>
        </p:txBody>
      </p:sp>
      <p:sp>
        <p:nvSpPr>
          <p:cNvPr id="3" name="Content Placeholder 2">
            <a:extLst>
              <a:ext uri="{FF2B5EF4-FFF2-40B4-BE49-F238E27FC236}">
                <a16:creationId xmlns="" xmlns:a16="http://schemas.microsoft.com/office/drawing/2014/main" id="{8FBECB58-A3C8-4000-B707-B8A3B76805F6}"/>
              </a:ext>
            </a:extLst>
          </p:cNvPr>
          <p:cNvSpPr>
            <a:spLocks noGrp="1"/>
          </p:cNvSpPr>
          <p:nvPr>
            <p:ph idx="1"/>
          </p:nvPr>
        </p:nvSpPr>
        <p:spPr>
          <a:xfrm>
            <a:off x="762000" y="1066801"/>
            <a:ext cx="7410450" cy="4724400"/>
          </a:xfrm>
        </p:spPr>
        <p:txBody>
          <a:bodyPr>
            <a:normAutofit fontScale="92500" lnSpcReduction="10000"/>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 xmlns:p14="http://schemas.microsoft.com/office/powerpoint/2010/main" val="20154417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B193B-02FC-444F-A4A4-0FF9F49BDFDE}"/>
              </a:ext>
            </a:extLst>
          </p:cNvPr>
          <p:cNvSpPr>
            <a:spLocks noGrp="1"/>
          </p:cNvSpPr>
          <p:nvPr>
            <p:ph type="title"/>
          </p:nvPr>
        </p:nvSpPr>
        <p:spPr>
          <a:xfrm>
            <a:off x="1143000" y="228600"/>
            <a:ext cx="7200900" cy="655639"/>
          </a:xfrm>
        </p:spPr>
        <p:txBody>
          <a:bodyPr/>
          <a:lstStyle/>
          <a:p>
            <a:r>
              <a:rPr lang="en-MY" dirty="0"/>
              <a:t>Hardship Allowances</a:t>
            </a:r>
          </a:p>
        </p:txBody>
      </p:sp>
      <p:sp>
        <p:nvSpPr>
          <p:cNvPr id="3" name="Content Placeholder 2">
            <a:extLst>
              <a:ext uri="{FF2B5EF4-FFF2-40B4-BE49-F238E27FC236}">
                <a16:creationId xmlns="" xmlns:a16="http://schemas.microsoft.com/office/drawing/2014/main" id="{BEC5BFB2-D690-43D6-B4DD-E6C586784D5D}"/>
              </a:ext>
            </a:extLst>
          </p:cNvPr>
          <p:cNvSpPr>
            <a:spLocks noGrp="1"/>
          </p:cNvSpPr>
          <p:nvPr>
            <p:ph idx="1"/>
          </p:nvPr>
        </p:nvSpPr>
        <p:spPr>
          <a:xfrm>
            <a:off x="762000" y="1066800"/>
            <a:ext cx="7620000" cy="4876800"/>
          </a:xfrm>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 xmlns:a16="http://schemas.microsoft.com/office/drawing/2014/main" id="{042BE4F4-0ADF-44C5-BF97-4213D4BC5C51}"/>
              </a:ext>
            </a:extLst>
          </p:cNvPr>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00" y="3048000"/>
            <a:ext cx="7185992" cy="2379346"/>
          </a:xfrm>
          <a:prstGeom prst="rect">
            <a:avLst/>
          </a:prstGeom>
          <a:noFill/>
          <a:ln>
            <a:noFill/>
          </a:ln>
        </p:spPr>
      </p:pic>
    </p:spTree>
    <p:extLst>
      <p:ext uri="{BB962C8B-B14F-4D97-AF65-F5344CB8AC3E}">
        <p14:creationId xmlns="" xmlns:p14="http://schemas.microsoft.com/office/powerpoint/2010/main" val="124559981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 xmlns:a16="http://schemas.microsoft.com/office/drawing/2014/main" id="{8FBECB58-A3C8-4000-B707-B8A3B76805F6}"/>
              </a:ext>
            </a:extLst>
          </p:cNvPr>
          <p:cNvSpPr>
            <a:spLocks noGrp="1"/>
          </p:cNvSpPr>
          <p:nvPr>
            <p:ph idx="1"/>
          </p:nvPr>
        </p:nvSpPr>
        <p:spPr/>
        <p:txBody>
          <a:bodyPr>
            <a:normAutofit/>
          </a:bodyPr>
          <a:lstStyle/>
          <a:p>
            <a:pPr marL="0" indent="0">
              <a:buNone/>
            </a:pPr>
            <a:r>
              <a:rPr lang="en-MY" sz="2400"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 xmlns:p14="http://schemas.microsoft.com/office/powerpoint/2010/main" val="246646694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 xmlns:a16="http://schemas.microsoft.com/office/drawing/2014/main" id="{8FBECB58-A3C8-4000-B707-B8A3B76805F6}"/>
              </a:ext>
            </a:extLst>
          </p:cNvPr>
          <p:cNvSpPr>
            <a:spLocks noGrp="1"/>
          </p:cNvSpPr>
          <p:nvPr>
            <p:ph idx="1"/>
          </p:nvPr>
        </p:nvSpPr>
        <p:spPr/>
        <p:txBody>
          <a:bodyPr/>
          <a:lstStyle/>
          <a:p>
            <a:r>
              <a:rPr lang="en-MY" sz="2400" dirty="0"/>
              <a:t>The Foreign Service premium is generally paid only to employees who are on an overseas assignment of at least 1 year or more in duration or who receive a full expatriate compensation package.</a:t>
            </a:r>
          </a:p>
          <a:p>
            <a:endParaRPr lang="en-MY" sz="2400" dirty="0"/>
          </a:p>
          <a:p>
            <a:r>
              <a:rPr lang="en-MY" sz="2400" dirty="0"/>
              <a:t>These extra moneys are provided to the assignee to offset many out-of-pocket expenses that come with an international assignment.</a:t>
            </a:r>
          </a:p>
          <a:p>
            <a:endParaRPr lang="en-MY" dirty="0"/>
          </a:p>
        </p:txBody>
      </p:sp>
    </p:spTree>
    <p:extLst>
      <p:ext uri="{BB962C8B-B14F-4D97-AF65-F5344CB8AC3E}">
        <p14:creationId xmlns="" xmlns:p14="http://schemas.microsoft.com/office/powerpoint/2010/main" val="361704244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 xmlns:a16="http://schemas.microsoft.com/office/drawing/2014/main" id="{BEC5BFB2-D690-43D6-B4DD-E6C586784D5D}"/>
              </a:ext>
            </a:extLst>
          </p:cNvPr>
          <p:cNvSpPr>
            <a:spLocks noGrp="1"/>
          </p:cNvSpPr>
          <p:nvPr>
            <p:ph idx="1"/>
          </p:nvPr>
        </p:nvSpPr>
        <p:spPr/>
        <p:txBody>
          <a:bodyPr/>
          <a:lstStyle/>
          <a:p>
            <a:r>
              <a:rPr lang="en-MY" sz="2400" dirty="0"/>
              <a:t>The mobility premium is a payment given upon transfer to another foreign post or repatriation to the home country to indemnify the assignee for both the actual cost and the challenges associated with a relocation.</a:t>
            </a:r>
          </a:p>
          <a:p>
            <a:endParaRPr lang="en-MY" sz="2400" dirty="0"/>
          </a:p>
          <a:p>
            <a:r>
              <a:rPr lang="en-MY" sz="2400" dirty="0"/>
              <a:t>It is sometimes given to phase out a Foreign Service premium</a:t>
            </a:r>
          </a:p>
          <a:p>
            <a:endParaRPr lang="en-MY" dirty="0"/>
          </a:p>
        </p:txBody>
      </p:sp>
    </p:spTree>
    <p:extLst>
      <p:ext uri="{BB962C8B-B14F-4D97-AF65-F5344CB8AC3E}">
        <p14:creationId xmlns="" xmlns:p14="http://schemas.microsoft.com/office/powerpoint/2010/main" val="159056454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 xmlns:a16="http://schemas.microsoft.com/office/drawing/2014/main" id="{BEC5BFB2-D690-43D6-B4DD-E6C586784D5D}"/>
              </a:ext>
            </a:extLst>
          </p:cNvPr>
          <p:cNvSpPr>
            <a:spLocks noGrp="1"/>
          </p:cNvSpPr>
          <p:nvPr>
            <p:ph idx="1"/>
          </p:nvPr>
        </p:nvSpPr>
        <p:spPr/>
        <p:txBody>
          <a:bodyPr/>
          <a:lstStyle/>
          <a:p>
            <a:r>
              <a:rPr lang="en-MY" sz="2400" dirty="0"/>
              <a:t>The relocation or transfer allowance is a lump sum payment designed to cover the incidental expenses that inevitably arise during a transfer to a different work location, and which may not be itemized.</a:t>
            </a:r>
          </a:p>
          <a:p>
            <a:endParaRPr lang="en-MY" sz="2400" dirty="0"/>
          </a:p>
          <a:p>
            <a:r>
              <a:rPr lang="en-MY" sz="2400" dirty="0"/>
              <a:t>Payment is generally made at the time of the transfer to, from, or between foreign posts.</a:t>
            </a:r>
          </a:p>
          <a:p>
            <a:endParaRPr lang="en-MY" dirty="0"/>
          </a:p>
        </p:txBody>
      </p:sp>
    </p:spTree>
    <p:extLst>
      <p:ext uri="{BB962C8B-B14F-4D97-AF65-F5344CB8AC3E}">
        <p14:creationId xmlns="" xmlns:p14="http://schemas.microsoft.com/office/powerpoint/2010/main" val="41436006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 xmlns:a16="http://schemas.microsoft.com/office/drawing/2014/main" id="{57818B59-4BAF-4A9F-BD2F-B88FB91FA939}"/>
              </a:ext>
            </a:extLst>
          </p:cNvPr>
          <p:cNvSpPr>
            <a:spLocks noGrp="1"/>
          </p:cNvSpPr>
          <p:nvPr>
            <p:ph idx="1"/>
          </p:nvPr>
        </p:nvSpPr>
        <p:spPr/>
        <p:txBody>
          <a:bodyPr/>
          <a:lstStyle/>
          <a:p>
            <a:pPr marL="0" indent="0">
              <a:buNone/>
            </a:pPr>
            <a:r>
              <a:rPr lang="en-MY" sz="2400" dirty="0"/>
              <a:t>The BEST term for the topic that includes quality of living, hardship and mobility or foreign service pay is</a:t>
            </a:r>
          </a:p>
          <a:p>
            <a:pPr marL="514350" indent="-514350">
              <a:buFont typeface="+mj-lt"/>
              <a:buAutoNum type="alphaUcPeriod"/>
            </a:pPr>
            <a:r>
              <a:rPr lang="en-MY" sz="2400" dirty="0"/>
              <a:t>Total net host country pay	</a:t>
            </a:r>
          </a:p>
          <a:p>
            <a:pPr marL="514350" indent="-514350">
              <a:buFont typeface="+mj-lt"/>
              <a:buAutoNum type="alphaUcPeriod"/>
            </a:pPr>
            <a:r>
              <a:rPr lang="en-MY" sz="2400" dirty="0"/>
              <a:t>Allowances	</a:t>
            </a:r>
          </a:p>
          <a:p>
            <a:pPr marL="514350" indent="-514350">
              <a:buFont typeface="+mj-lt"/>
              <a:buAutoNum type="alphaUcPeriod"/>
            </a:pPr>
            <a:r>
              <a:rPr lang="en-MY" sz="2400" dirty="0"/>
              <a:t>Net home country pay	</a:t>
            </a:r>
          </a:p>
          <a:p>
            <a:pPr marL="514350" indent="-514350">
              <a:buFont typeface="+mj-lt"/>
              <a:buAutoNum type="alphaUcPeriod"/>
            </a:pPr>
            <a:r>
              <a:rPr lang="en-MY" sz="2400" dirty="0"/>
              <a:t>Premiums</a:t>
            </a:r>
          </a:p>
          <a:p>
            <a:pPr marL="514350" indent="-514350">
              <a:buFont typeface="+mj-lt"/>
              <a:buAutoNum type="alphaUcPeriod"/>
            </a:pPr>
            <a:endParaRPr lang="en-MY" dirty="0"/>
          </a:p>
        </p:txBody>
      </p:sp>
    </p:spTree>
    <p:extLst>
      <p:ext uri="{BB962C8B-B14F-4D97-AF65-F5344CB8AC3E}">
        <p14:creationId xmlns="" xmlns:p14="http://schemas.microsoft.com/office/powerpoint/2010/main" val="319950866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 xmlns:a16="http://schemas.microsoft.com/office/drawing/2014/main" id="{4BB140B8-F315-4E45-9396-1485EDF63C7A}"/>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271741985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12947717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BA5971-3119-4A17-AEE3-C64039DE5EAE}"/>
              </a:ext>
            </a:extLst>
          </p:cNvPr>
          <p:cNvSpPr>
            <a:spLocks noGrp="1"/>
          </p:cNvSpPr>
          <p:nvPr>
            <p:ph type="title"/>
          </p:nvPr>
        </p:nvSpPr>
        <p:spPr>
          <a:xfrm>
            <a:off x="914400" y="228600"/>
            <a:ext cx="7200900" cy="655639"/>
          </a:xfrm>
        </p:spPr>
        <p:txBody>
          <a:bodyPr/>
          <a:lstStyle/>
          <a:p>
            <a:r>
              <a:rPr lang="en-MY" dirty="0"/>
              <a:t>Purchasing Power Parity (PPP)</a:t>
            </a:r>
          </a:p>
        </p:txBody>
      </p:sp>
      <p:sp>
        <p:nvSpPr>
          <p:cNvPr id="3" name="Content Placeholder 2">
            <a:extLst>
              <a:ext uri="{FF2B5EF4-FFF2-40B4-BE49-F238E27FC236}">
                <a16:creationId xmlns="" xmlns:a16="http://schemas.microsoft.com/office/drawing/2014/main" id="{8FBECB58-A3C8-4000-B707-B8A3B76805F6}"/>
              </a:ext>
            </a:extLst>
          </p:cNvPr>
          <p:cNvSpPr>
            <a:spLocks noGrp="1"/>
          </p:cNvSpPr>
          <p:nvPr>
            <p:ph idx="1"/>
          </p:nvPr>
        </p:nvSpPr>
        <p:spPr>
          <a:xfrm>
            <a:off x="838200" y="1143000"/>
            <a:ext cx="7467600" cy="4724400"/>
          </a:xfrm>
        </p:spPr>
        <p:txBody>
          <a:bodyPr>
            <a:noAutofit/>
          </a:bodyPr>
          <a:lstStyle/>
          <a:p>
            <a:r>
              <a:rPr lang="en-MY" sz="2400"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sz="2400" dirty="0"/>
          </a:p>
          <a:p>
            <a:r>
              <a:rPr lang="en-MY" sz="2400" dirty="0"/>
              <a:t>PPP is the amount of a certain basket of basic goods which can be bought in the given country with the money it produces.</a:t>
            </a:r>
          </a:p>
        </p:txBody>
      </p:sp>
    </p:spTree>
    <p:extLst>
      <p:ext uri="{BB962C8B-B14F-4D97-AF65-F5344CB8AC3E}">
        <p14:creationId xmlns="" xmlns:p14="http://schemas.microsoft.com/office/powerpoint/2010/main" val="12794417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FB193B-02FC-444F-A4A4-0FF9F49BDFDE}"/>
              </a:ext>
            </a:extLst>
          </p:cNvPr>
          <p:cNvSpPr>
            <a:spLocks noGrp="1"/>
          </p:cNvSpPr>
          <p:nvPr>
            <p:ph type="title"/>
          </p:nvPr>
        </p:nvSpPr>
        <p:spPr>
          <a:xfrm>
            <a:off x="914400" y="228600"/>
            <a:ext cx="7200900" cy="655639"/>
          </a:xfrm>
        </p:spPr>
        <p:txBody>
          <a:bodyPr/>
          <a:lstStyle/>
          <a:p>
            <a:r>
              <a:rPr lang="en-MY" dirty="0"/>
              <a:t>Efficient Purchaser Index</a:t>
            </a:r>
          </a:p>
        </p:txBody>
      </p:sp>
      <p:sp>
        <p:nvSpPr>
          <p:cNvPr id="3" name="Content Placeholder 2">
            <a:extLst>
              <a:ext uri="{FF2B5EF4-FFF2-40B4-BE49-F238E27FC236}">
                <a16:creationId xmlns="" xmlns:a16="http://schemas.microsoft.com/office/drawing/2014/main" id="{BEC5BFB2-D690-43D6-B4DD-E6C586784D5D}"/>
              </a:ext>
            </a:extLst>
          </p:cNvPr>
          <p:cNvSpPr>
            <a:spLocks noGrp="1"/>
          </p:cNvSpPr>
          <p:nvPr>
            <p:ph idx="1"/>
          </p:nvPr>
        </p:nvSpPr>
        <p:spPr>
          <a:xfrm>
            <a:off x="762000" y="1143000"/>
            <a:ext cx="7696200" cy="4876800"/>
          </a:xfrm>
        </p:spPr>
        <p:txBody>
          <a:bodyPr>
            <a:normAutofit/>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 xmlns:p14="http://schemas.microsoft.com/office/powerpoint/2010/main" val="182982141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E996E1-48D0-4EC2-95B7-E7D0A0F2B5A3}"/>
              </a:ext>
            </a:extLst>
          </p:cNvPr>
          <p:cNvSpPr>
            <a:spLocks noGrp="1"/>
          </p:cNvSpPr>
          <p:nvPr>
            <p:ph type="title"/>
          </p:nvPr>
        </p:nvSpPr>
        <p:spPr>
          <a:xfrm>
            <a:off x="838200" y="228600"/>
            <a:ext cx="7200900" cy="655639"/>
          </a:xfrm>
        </p:spPr>
        <p:txBody>
          <a:bodyPr/>
          <a:lstStyle/>
          <a:p>
            <a:r>
              <a:rPr lang="en-MY" dirty="0"/>
              <a:t>Big Mac Index</a:t>
            </a:r>
          </a:p>
        </p:txBody>
      </p:sp>
      <p:sp>
        <p:nvSpPr>
          <p:cNvPr id="3" name="Content Placeholder 2">
            <a:extLst>
              <a:ext uri="{FF2B5EF4-FFF2-40B4-BE49-F238E27FC236}">
                <a16:creationId xmlns="" xmlns:a16="http://schemas.microsoft.com/office/drawing/2014/main" id="{E1F25370-D2E0-45E6-9EB7-4D65122EA093}"/>
              </a:ext>
            </a:extLst>
          </p:cNvPr>
          <p:cNvSpPr>
            <a:spLocks noGrp="1"/>
          </p:cNvSpPr>
          <p:nvPr>
            <p:ph idx="1"/>
          </p:nvPr>
        </p:nvSpPr>
        <p:spPr>
          <a:xfrm>
            <a:off x="762000" y="1143000"/>
            <a:ext cx="7543800" cy="4495800"/>
          </a:xfrm>
        </p:spPr>
        <p:txBody>
          <a:bodyPr>
            <a:noAutofit/>
          </a:bodyPr>
          <a:lstStyle/>
          <a:p>
            <a:r>
              <a:rPr lang="en-MY" sz="2400" dirty="0"/>
              <a:t>The Big Mac PPP exchange rate between two countries is obtained by dividing the price of a Big Mac in one country (in its currency) by the price of a Big Mac in another country (in its currency).</a:t>
            </a:r>
          </a:p>
          <a:p>
            <a:endParaRPr lang="en-MY" sz="2400" dirty="0"/>
          </a:p>
          <a:p>
            <a:r>
              <a:rPr lang="en-MY" sz="2400"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 xmlns:p14="http://schemas.microsoft.com/office/powerpoint/2010/main" val="141421355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9626D-9347-465B-A60B-CF892187824E}"/>
              </a:ext>
            </a:extLst>
          </p:cNvPr>
          <p:cNvSpPr>
            <a:spLocks noGrp="1"/>
          </p:cNvSpPr>
          <p:nvPr>
            <p:ph type="title"/>
          </p:nvPr>
        </p:nvSpPr>
        <p:spPr>
          <a:xfrm>
            <a:off x="990600" y="228600"/>
            <a:ext cx="7200900" cy="655639"/>
          </a:xfrm>
        </p:spPr>
        <p:txBody>
          <a:bodyPr/>
          <a:lstStyle/>
          <a:p>
            <a:r>
              <a:rPr lang="en-MY" dirty="0"/>
              <a:t>Big Mac Index</a:t>
            </a:r>
          </a:p>
        </p:txBody>
      </p:sp>
      <p:pic>
        <p:nvPicPr>
          <p:cNvPr id="5" name="Picture 4">
            <a:extLst>
              <a:ext uri="{FF2B5EF4-FFF2-40B4-BE49-F238E27FC236}">
                <a16:creationId xmlns="" xmlns:a16="http://schemas.microsoft.com/office/drawing/2014/main" id="{301C78C1-1ACA-4CD6-8654-216A2350A2FB}"/>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057400" y="1066800"/>
            <a:ext cx="4739233" cy="4739233"/>
          </a:xfrm>
          <a:prstGeom prst="rect">
            <a:avLst/>
          </a:prstGeom>
        </p:spPr>
      </p:pic>
    </p:spTree>
    <p:extLst>
      <p:ext uri="{BB962C8B-B14F-4D97-AF65-F5344CB8AC3E}">
        <p14:creationId xmlns="" xmlns:p14="http://schemas.microsoft.com/office/powerpoint/2010/main" val="32462359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 xmlns:a16="http://schemas.microsoft.com/office/drawing/2014/main" id="{050EC37C-1CDE-45EB-9048-9CBE40F78279}"/>
              </a:ext>
            </a:extLst>
          </p:cNvPr>
          <p:cNvSpPr>
            <a:spLocks noGrp="1"/>
          </p:cNvSpPr>
          <p:nvPr>
            <p:ph idx="1"/>
          </p:nvPr>
        </p:nvSpPr>
        <p:spPr/>
        <p:txBody>
          <a:bodyPr>
            <a:normAutofit/>
          </a:bodyPr>
          <a:lstStyle/>
          <a:p>
            <a:pPr marL="0" indent="0">
              <a:buNone/>
            </a:pPr>
            <a:r>
              <a:rPr lang="en-MY" sz="2400"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 xmlns:p14="http://schemas.microsoft.com/office/powerpoint/2010/main" val="2354927400"/>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 xmlns:a16="http://schemas.microsoft.com/office/drawing/2014/main" id="{120A770F-57AD-46D1-94D9-9510B5C743AE}"/>
              </a:ext>
            </a:extLst>
          </p:cNvPr>
          <p:cNvSpPr>
            <a:spLocks noGrp="1"/>
          </p:cNvSpPr>
          <p:nvPr>
            <p:ph idx="1"/>
          </p:nvPr>
        </p:nvSpPr>
        <p:spPr/>
        <p:txBody>
          <a:bodyPr>
            <a:normAutofit lnSpcReduction="10000"/>
          </a:bodyPr>
          <a:lstStyle/>
          <a:p>
            <a:pPr marL="0" indent="0">
              <a:buNone/>
            </a:pPr>
            <a:r>
              <a:rPr lang="en-MY" sz="2400"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sz="2400" dirty="0"/>
              <a:t>Balance of payments approach	</a:t>
            </a:r>
          </a:p>
          <a:p>
            <a:pPr marL="514350" indent="-514350">
              <a:buFont typeface="+mj-lt"/>
              <a:buAutoNum type="alphaUcPeriod"/>
            </a:pPr>
            <a:r>
              <a:rPr lang="en-MY" sz="2400" dirty="0"/>
              <a:t>Big Mac Index	</a:t>
            </a:r>
          </a:p>
          <a:p>
            <a:pPr marL="514350" indent="-514350">
              <a:buFont typeface="+mj-lt"/>
              <a:buAutoNum type="alphaUcPeriod"/>
            </a:pPr>
            <a:r>
              <a:rPr lang="en-MY" sz="2400" dirty="0"/>
              <a:t>PPP	</a:t>
            </a:r>
          </a:p>
          <a:p>
            <a:pPr marL="514350" indent="-514350">
              <a:buFont typeface="+mj-lt"/>
              <a:buAutoNum type="alphaUcPeriod"/>
            </a:pPr>
            <a:r>
              <a:rPr lang="en-MY" sz="2400" dirty="0"/>
              <a:t>Post Keynesian Exchange Rate Theory</a:t>
            </a:r>
          </a:p>
          <a:p>
            <a:pPr marL="514350" indent="-514350">
              <a:buFont typeface="+mj-lt"/>
              <a:buAutoNum type="alphaUcPeriod"/>
            </a:pPr>
            <a:endParaRPr lang="en-MY" dirty="0"/>
          </a:p>
        </p:txBody>
      </p:sp>
    </p:spTree>
    <p:extLst>
      <p:ext uri="{BB962C8B-B14F-4D97-AF65-F5344CB8AC3E}">
        <p14:creationId xmlns="" xmlns:p14="http://schemas.microsoft.com/office/powerpoint/2010/main" val="213999599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 xmlns:a16="http://schemas.microsoft.com/office/drawing/2014/main" id="{0EF5FFA9-A756-4D5F-8195-1E79581767F6}"/>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113591706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900188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990600" y="304800"/>
            <a:ext cx="7200900" cy="579439"/>
          </a:xfrm>
        </p:spPr>
        <p:txBody>
          <a:bodyPr>
            <a:normAutofit/>
          </a:bodyPr>
          <a:lstStyle/>
          <a:p>
            <a:r>
              <a:rPr lang="en-MY" dirty="0"/>
              <a:t>Approaches of Expat Compensation</a:t>
            </a:r>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 xmlns:p14="http://schemas.microsoft.com/office/powerpoint/2010/main" val="128141134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 xmlns:p14="http://schemas.microsoft.com/office/powerpoint/2010/main" val="357521653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a:xfrm>
            <a:off x="990600" y="228600"/>
            <a:ext cx="7200900" cy="655639"/>
          </a:xfrm>
        </p:spPr>
        <p:txBody>
          <a:bodyPr/>
          <a:lstStyle/>
          <a:p>
            <a:r>
              <a:rPr lang="en-MY" dirty="0"/>
              <a:t>Balance Sheet Approach</a:t>
            </a:r>
          </a:p>
        </p:txBody>
      </p:sp>
      <p:pic>
        <p:nvPicPr>
          <p:cNvPr id="5" name="Picture 4">
            <a:extLst>
              <a:ext uri="{FF2B5EF4-FFF2-40B4-BE49-F238E27FC236}">
                <a16:creationId xmlns="" xmlns:a16="http://schemas.microsoft.com/office/drawing/2014/main" id="{B540E9EA-1A54-4A14-BBE2-523A10497530}"/>
              </a:ext>
            </a:extLst>
          </p:cNvPr>
          <p:cNvPicPr>
            <a:picLocks noChangeAspect="1"/>
          </p:cNvPicPr>
          <p:nvPr/>
        </p:nvPicPr>
        <p:blipFill>
          <a:blip r:embed="rId2"/>
          <a:stretch>
            <a:fillRect/>
          </a:stretch>
        </p:blipFill>
        <p:spPr>
          <a:xfrm>
            <a:off x="1752600" y="914400"/>
            <a:ext cx="5886450" cy="5153025"/>
          </a:xfrm>
          <a:prstGeom prst="rect">
            <a:avLst/>
          </a:prstGeom>
        </p:spPr>
      </p:pic>
    </p:spTree>
    <p:extLst>
      <p:ext uri="{BB962C8B-B14F-4D97-AF65-F5344CB8AC3E}">
        <p14:creationId xmlns="" xmlns:p14="http://schemas.microsoft.com/office/powerpoint/2010/main" val="271112266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p:txBody>
          <a:bodyPr>
            <a:normAutofit/>
          </a:bodyPr>
          <a:lstStyle/>
          <a:p>
            <a:pPr marL="0" indent="0">
              <a:buNone/>
            </a:pPr>
            <a:r>
              <a:rPr lang="en-MY" sz="2400"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 xmlns:p14="http://schemas.microsoft.com/office/powerpoint/2010/main" val="216805576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 xmlns:p14="http://schemas.microsoft.com/office/powerpoint/2010/main" val="364466416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pPr marL="0" indent="0">
              <a:buNone/>
            </a:pPr>
            <a:r>
              <a:rPr lang="en-MY" sz="2400"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 xmlns:p14="http://schemas.microsoft.com/office/powerpoint/2010/main" val="28586912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p:txBody>
          <a:bodyPr>
            <a:normAutofit/>
          </a:bodyPr>
          <a:lstStyle/>
          <a:p>
            <a:pPr marL="0" indent="0">
              <a:buNone/>
            </a:pPr>
            <a:r>
              <a:rPr lang="en-MY" sz="2400"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 xmlns:p14="http://schemas.microsoft.com/office/powerpoint/2010/main" val="724034981"/>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The purpose of the COLA is to enable expatriates to maintain as closely as possible the same standard of living in the foreign assignment that he or she would have had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 xmlns:p14="http://schemas.microsoft.com/office/powerpoint/2010/main" val="239685884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64462119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 xmlns:p14="http://schemas.microsoft.com/office/powerpoint/2010/main" val="304547092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 xmlns:a16="http://schemas.microsoft.com/office/drawing/2014/main" id="{38019DB9-30DD-421F-BC36-D94E70344109}"/>
              </a:ext>
            </a:extLst>
          </p:cNvPr>
          <p:cNvSpPr>
            <a:spLocks noGrp="1"/>
          </p:cNvSpPr>
          <p:nvPr>
            <p:ph idx="1"/>
          </p:nvPr>
        </p:nvSpPr>
        <p:spPr>
          <a:xfrm>
            <a:off x="914400" y="1600200"/>
            <a:ext cx="7906072" cy="4979987"/>
          </a:xfrm>
        </p:spPr>
        <p:txBody>
          <a:bodyPr>
            <a:normAutofit/>
          </a:bodyPr>
          <a:lstStyle/>
          <a:p>
            <a:pPr marL="0" indent="0">
              <a:buNone/>
            </a:pPr>
            <a:r>
              <a:rPr lang="en-MY" sz="2400" dirty="0"/>
              <a:t>This method places the entire responsibility on the assignee for calculating and paying income taxes related to both their home country and assignment location.</a:t>
            </a:r>
          </a:p>
          <a:p>
            <a:pPr marL="0" indent="0">
              <a:buNone/>
            </a:pPr>
            <a:endParaRPr lang="en-MY" sz="2400" dirty="0"/>
          </a:p>
          <a:p>
            <a:pPr marL="0" indent="0">
              <a:buNone/>
            </a:pPr>
            <a:r>
              <a:rPr lang="en-MY" sz="2400"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 xmlns:p14="http://schemas.microsoft.com/office/powerpoint/2010/main" val="396876467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15B347-1F4A-46A2-836F-402C4CFDC9E1}"/>
              </a:ext>
            </a:extLst>
          </p:cNvPr>
          <p:cNvSpPr>
            <a:spLocks noGrp="1"/>
          </p:cNvSpPr>
          <p:nvPr>
            <p:ph type="title"/>
          </p:nvPr>
        </p:nvSpPr>
        <p:spPr>
          <a:xfrm>
            <a:off x="990600" y="304800"/>
            <a:ext cx="7200900" cy="579439"/>
          </a:xfrm>
        </p:spPr>
        <p:txBody>
          <a:bodyPr/>
          <a:lstStyle/>
          <a:p>
            <a:r>
              <a:rPr lang="en-MY" dirty="0"/>
              <a:t>Ad Hoc</a:t>
            </a:r>
          </a:p>
        </p:txBody>
      </p:sp>
      <p:sp>
        <p:nvSpPr>
          <p:cNvPr id="3" name="Content Placeholder 2">
            <a:extLst>
              <a:ext uri="{FF2B5EF4-FFF2-40B4-BE49-F238E27FC236}">
                <a16:creationId xmlns="" xmlns:a16="http://schemas.microsoft.com/office/drawing/2014/main" id="{72794E62-1DC7-49A2-A479-A79BB09DD6D0}"/>
              </a:ext>
            </a:extLst>
          </p:cNvPr>
          <p:cNvSpPr>
            <a:spLocks noGrp="1"/>
          </p:cNvSpPr>
          <p:nvPr>
            <p:ph idx="1"/>
          </p:nvPr>
        </p:nvSpPr>
        <p:spPr>
          <a:xfrm>
            <a:off x="609600" y="9906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 xmlns:p14="http://schemas.microsoft.com/office/powerpoint/2010/main" val="271054004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 xmlns:a16="http://schemas.microsoft.com/office/drawing/2014/main" id="{D111EC4B-44D9-4046-8F15-AEC1D77765D7}"/>
              </a:ext>
            </a:extLst>
          </p:cNvPr>
          <p:cNvSpPr>
            <a:spLocks noGrp="1"/>
          </p:cNvSpPr>
          <p:nvPr>
            <p:ph idx="1"/>
          </p:nvPr>
        </p:nvSpPr>
        <p:spPr/>
        <p:txBody>
          <a:bodyPr>
            <a:normAutofit/>
          </a:bodyPr>
          <a:lstStyle/>
          <a:p>
            <a:pPr marL="0" indent="0">
              <a:buNone/>
            </a:pPr>
            <a:r>
              <a:rPr lang="en-MY" sz="2400"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sz="2400" dirty="0" err="1"/>
              <a:t>lowtax</a:t>
            </a:r>
            <a:r>
              <a:rPr lang="en-MY" sz="2400" dirty="0"/>
              <a:t> countries and those in high-tax countries</a:t>
            </a:r>
          </a:p>
        </p:txBody>
      </p:sp>
    </p:spTree>
    <p:extLst>
      <p:ext uri="{BB962C8B-B14F-4D97-AF65-F5344CB8AC3E}">
        <p14:creationId xmlns="" xmlns:p14="http://schemas.microsoft.com/office/powerpoint/2010/main" val="428083956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C9C90A-D33F-4E77-8CEF-8351602BBD51}"/>
              </a:ext>
            </a:extLst>
          </p:cNvPr>
          <p:cNvSpPr>
            <a:spLocks noGrp="1"/>
          </p:cNvSpPr>
          <p:nvPr>
            <p:ph type="title"/>
          </p:nvPr>
        </p:nvSpPr>
        <p:spPr>
          <a:xfrm>
            <a:off x="914400" y="304800"/>
            <a:ext cx="7200900" cy="655639"/>
          </a:xfrm>
        </p:spPr>
        <p:txBody>
          <a:bodyPr/>
          <a:lstStyle/>
          <a:p>
            <a:r>
              <a:rPr lang="en-MY" dirty="0"/>
              <a:t>Tax Equalization (TEQ)</a:t>
            </a:r>
          </a:p>
        </p:txBody>
      </p:sp>
      <p:sp>
        <p:nvSpPr>
          <p:cNvPr id="3" name="Content Placeholder 2">
            <a:extLst>
              <a:ext uri="{FF2B5EF4-FFF2-40B4-BE49-F238E27FC236}">
                <a16:creationId xmlns="" xmlns:a16="http://schemas.microsoft.com/office/drawing/2014/main" id="{06E36A3F-C4A1-42D1-8091-93F8258D215F}"/>
              </a:ext>
            </a:extLst>
          </p:cNvPr>
          <p:cNvSpPr>
            <a:spLocks noGrp="1"/>
          </p:cNvSpPr>
          <p:nvPr>
            <p:ph idx="1"/>
          </p:nvPr>
        </p:nvSpPr>
        <p:spPr/>
        <p:txBody>
          <a:bodyPr>
            <a:normAutofit lnSpcReduction="10000"/>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 xmlns:p14="http://schemas.microsoft.com/office/powerpoint/2010/main" val="2070045991"/>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a:xfrm>
            <a:off x="1066800" y="228600"/>
            <a:ext cx="7200900" cy="655639"/>
          </a:xfrm>
        </p:spPr>
        <p:txBody>
          <a:bodyPr/>
          <a:lstStyle/>
          <a:p>
            <a:r>
              <a:rPr lang="en-MY" dirty="0"/>
              <a:t>Other Tax approach</a:t>
            </a:r>
          </a:p>
        </p:txBody>
      </p:sp>
      <p:pic>
        <p:nvPicPr>
          <p:cNvPr id="5" name="Picture 4">
            <a:extLst>
              <a:ext uri="{FF2B5EF4-FFF2-40B4-BE49-F238E27FC236}">
                <a16:creationId xmlns="" xmlns:a16="http://schemas.microsoft.com/office/drawing/2014/main" id="{08D4D16C-5161-4D9E-8802-8E3B69894D55}"/>
              </a:ext>
            </a:extLst>
          </p:cNvPr>
          <p:cNvPicPr>
            <a:picLocks noChangeAspect="1"/>
          </p:cNvPicPr>
          <p:nvPr/>
        </p:nvPicPr>
        <p:blipFill>
          <a:blip r:embed="rId2"/>
          <a:stretch>
            <a:fillRect/>
          </a:stretch>
        </p:blipFill>
        <p:spPr>
          <a:xfrm>
            <a:off x="1600200" y="1371600"/>
            <a:ext cx="6634163" cy="4659836"/>
          </a:xfrm>
          <a:prstGeom prst="rect">
            <a:avLst/>
          </a:prstGeom>
        </p:spPr>
      </p:pic>
    </p:spTree>
    <p:extLst>
      <p:ext uri="{BB962C8B-B14F-4D97-AF65-F5344CB8AC3E}">
        <p14:creationId xmlns="" xmlns:p14="http://schemas.microsoft.com/office/powerpoint/2010/main" val="26575148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 xmlns:a16="http://schemas.microsoft.com/office/drawing/2014/main" id="{AB521155-E57F-46CA-A609-02CD273D4006}"/>
              </a:ext>
            </a:extLst>
          </p:cNvPr>
          <p:cNvSpPr>
            <a:spLocks noGrp="1"/>
          </p:cNvSpPr>
          <p:nvPr>
            <p:ph idx="1"/>
          </p:nvPr>
        </p:nvSpPr>
        <p:spPr/>
        <p:txBody>
          <a:bodyPr>
            <a:normAutofit/>
          </a:bodyPr>
          <a:lstStyle/>
          <a:p>
            <a:pPr marL="0" indent="0">
              <a:buNone/>
            </a:pPr>
            <a:r>
              <a:rPr lang="en-MY" sz="2400"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 xmlns:p14="http://schemas.microsoft.com/office/powerpoint/2010/main" val="403452303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489453887"/>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 xmlns:p14="http://schemas.microsoft.com/office/powerpoint/2010/main" val="104624843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A4CAB4-3CC6-48E0-9B9D-9DB1235297E1}"/>
              </a:ext>
            </a:extLst>
          </p:cNvPr>
          <p:cNvSpPr>
            <a:spLocks noGrp="1"/>
          </p:cNvSpPr>
          <p:nvPr>
            <p:ph type="title"/>
          </p:nvPr>
        </p:nvSpPr>
        <p:spPr>
          <a:xfrm>
            <a:off x="914400" y="304800"/>
            <a:ext cx="7200900" cy="655639"/>
          </a:xfrm>
        </p:spPr>
        <p:txBody>
          <a:bodyPr/>
          <a:lstStyle/>
          <a:p>
            <a:r>
              <a:rPr lang="en-MY" dirty="0"/>
              <a:t>Totalization Agreements</a:t>
            </a:r>
          </a:p>
        </p:txBody>
      </p:sp>
      <p:sp>
        <p:nvSpPr>
          <p:cNvPr id="3" name="Content Placeholder 2">
            <a:extLst>
              <a:ext uri="{FF2B5EF4-FFF2-40B4-BE49-F238E27FC236}">
                <a16:creationId xmlns="" xmlns:a16="http://schemas.microsoft.com/office/drawing/2014/main" id="{C54F7FE2-B33B-41B2-8322-584202596876}"/>
              </a:ext>
            </a:extLst>
          </p:cNvPr>
          <p:cNvSpPr>
            <a:spLocks noGrp="1"/>
          </p:cNvSpPr>
          <p:nvPr>
            <p:ph idx="1"/>
          </p:nvPr>
        </p:nvSpPr>
        <p:spPr>
          <a:xfrm>
            <a:off x="762000" y="12954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 xmlns:p14="http://schemas.microsoft.com/office/powerpoint/2010/main" val="205755760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D1FBA8-61DB-4C35-BB5B-8A6B00D0098E}"/>
              </a:ext>
            </a:extLst>
          </p:cNvPr>
          <p:cNvSpPr>
            <a:spLocks noGrp="1"/>
          </p:cNvSpPr>
          <p:nvPr>
            <p:ph type="title"/>
          </p:nvPr>
        </p:nvSpPr>
        <p:spPr>
          <a:xfrm>
            <a:off x="1066800" y="228600"/>
            <a:ext cx="7200900" cy="731839"/>
          </a:xfrm>
        </p:spPr>
        <p:txBody>
          <a:bodyPr/>
          <a:lstStyle/>
          <a:p>
            <a:r>
              <a:rPr lang="en-MY" dirty="0"/>
              <a:t>Totalization Agreements</a:t>
            </a:r>
          </a:p>
        </p:txBody>
      </p:sp>
      <p:sp>
        <p:nvSpPr>
          <p:cNvPr id="3" name="Content Placeholder 2">
            <a:extLst>
              <a:ext uri="{FF2B5EF4-FFF2-40B4-BE49-F238E27FC236}">
                <a16:creationId xmlns="" xmlns:a16="http://schemas.microsoft.com/office/drawing/2014/main" id="{66C4E2F0-230F-42C4-BE5C-FDB7096666EF}"/>
              </a:ext>
            </a:extLst>
          </p:cNvPr>
          <p:cNvSpPr>
            <a:spLocks noGrp="1"/>
          </p:cNvSpPr>
          <p:nvPr>
            <p:ph idx="1"/>
          </p:nvPr>
        </p:nvSpPr>
        <p:spPr>
          <a:xfrm>
            <a:off x="838200" y="1295400"/>
            <a:ext cx="7200900" cy="3809999"/>
          </a:xfrm>
        </p:spPr>
        <p:txBody>
          <a:bodyPr>
            <a:normAutofit fontScale="92500" lnSpcReduction="20000"/>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 xmlns:p14="http://schemas.microsoft.com/office/powerpoint/2010/main" val="144920531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E23841-4DE2-482F-82AD-62B7023F8209}"/>
              </a:ext>
            </a:extLst>
          </p:cNvPr>
          <p:cNvSpPr>
            <a:spLocks noGrp="1"/>
          </p:cNvSpPr>
          <p:nvPr>
            <p:ph type="title"/>
          </p:nvPr>
        </p:nvSpPr>
        <p:spPr>
          <a:xfrm>
            <a:off x="990600" y="304800"/>
            <a:ext cx="7200900" cy="655639"/>
          </a:xfrm>
        </p:spPr>
        <p:txBody>
          <a:bodyPr/>
          <a:lstStyle/>
          <a:p>
            <a:r>
              <a:rPr lang="en-MY" dirty="0"/>
              <a:t>Tax Treaty</a:t>
            </a:r>
          </a:p>
        </p:txBody>
      </p:sp>
      <p:sp>
        <p:nvSpPr>
          <p:cNvPr id="3" name="Content Placeholder 2">
            <a:extLst>
              <a:ext uri="{FF2B5EF4-FFF2-40B4-BE49-F238E27FC236}">
                <a16:creationId xmlns=""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 xmlns:p14="http://schemas.microsoft.com/office/powerpoint/2010/main" val="3162868830"/>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 xmlns:a16="http://schemas.microsoft.com/office/drawing/2014/main" id="{C321CDE4-D9DA-4B32-AF64-17A8F6AE1D8F}"/>
              </a:ext>
            </a:extLst>
          </p:cNvPr>
          <p:cNvSpPr>
            <a:spLocks noGrp="1"/>
          </p:cNvSpPr>
          <p:nvPr>
            <p:ph idx="1"/>
          </p:nvPr>
        </p:nvSpPr>
        <p:spPr/>
        <p:txBody>
          <a:bodyPr>
            <a:normAutofit/>
          </a:bodyPr>
          <a:lstStyle/>
          <a:p>
            <a:pPr marL="0" indent="0">
              <a:buNone/>
            </a:pPr>
            <a:r>
              <a:rPr lang="en-MY" sz="2400"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 xmlns:p14="http://schemas.microsoft.com/office/powerpoint/2010/main" val="282806443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65366724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pPr marL="0" indent="0">
              <a:buNone/>
            </a:pPr>
            <a:r>
              <a:rPr lang="en-MY" sz="2400"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 xmlns:p14="http://schemas.microsoft.com/office/powerpoint/2010/main" val="210942559"/>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906B47-9ACC-4195-B4C6-26B5C97A06FB}"/>
              </a:ext>
            </a:extLst>
          </p:cNvPr>
          <p:cNvSpPr>
            <a:spLocks noGrp="1"/>
          </p:cNvSpPr>
          <p:nvPr>
            <p:ph type="title"/>
          </p:nvPr>
        </p:nvSpPr>
        <p:spPr>
          <a:xfrm>
            <a:off x="1066800" y="228600"/>
            <a:ext cx="7200900" cy="655639"/>
          </a:xfrm>
        </p:spPr>
        <p:txBody>
          <a:bodyPr/>
          <a:lstStyle/>
          <a:p>
            <a:r>
              <a:rPr lang="en-MY" dirty="0"/>
              <a:t>Types of Benefit Retirement Plan</a:t>
            </a:r>
          </a:p>
        </p:txBody>
      </p:sp>
      <p:sp>
        <p:nvSpPr>
          <p:cNvPr id="3" name="Content Placeholder 2">
            <a:extLst>
              <a:ext uri="{FF2B5EF4-FFF2-40B4-BE49-F238E27FC236}">
                <a16:creationId xmlns="" xmlns:a16="http://schemas.microsoft.com/office/drawing/2014/main" id="{E054AC63-B4DC-45B6-B7A1-34C4F677BF4D}"/>
              </a:ext>
            </a:extLst>
          </p:cNvPr>
          <p:cNvSpPr>
            <a:spLocks noGrp="1"/>
          </p:cNvSpPr>
          <p:nvPr>
            <p:ph idx="1"/>
          </p:nvPr>
        </p:nvSpPr>
        <p:spPr>
          <a:xfrm>
            <a:off x="838200" y="1143000"/>
            <a:ext cx="7315200" cy="4800600"/>
          </a:xfrm>
        </p:spPr>
        <p:txBody>
          <a:bodyPr>
            <a:normAutofit/>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 xmlns:p14="http://schemas.microsoft.com/office/powerpoint/2010/main" val="648672068"/>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p:txBody>
          <a:bodyPr>
            <a:normAutofit/>
          </a:bodyPr>
          <a:lstStyle/>
          <a:p>
            <a:pPr marL="0" indent="0">
              <a:buNone/>
            </a:pPr>
            <a:r>
              <a:rPr lang="en-MY" sz="2400"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 xmlns:p14="http://schemas.microsoft.com/office/powerpoint/2010/main" val="3572296648"/>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 xmlns:p14="http://schemas.microsoft.com/office/powerpoint/2010/main" val="204583668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 xmlns:p14="http://schemas.microsoft.com/office/powerpoint/2010/main" val="335018007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 xmlns:a16="http://schemas.microsoft.com/office/drawing/2014/main" id="{BF44F86A-8F74-4970-BCEE-3A50A2EEB823}"/>
              </a:ext>
            </a:extLst>
          </p:cNvPr>
          <p:cNvSpPr>
            <a:spLocks noGrp="1"/>
          </p:cNvSpPr>
          <p:nvPr>
            <p:ph idx="1"/>
          </p:nvPr>
        </p:nvSpPr>
        <p:spPr/>
        <p:txBody>
          <a:bodyPr>
            <a:normAutofit/>
          </a:bodyPr>
          <a:lstStyle/>
          <a:p>
            <a:r>
              <a:rPr lang="en-MY" sz="2400"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 xmlns:p14="http://schemas.microsoft.com/office/powerpoint/2010/main" val="14211811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 xmlns:a16="http://schemas.microsoft.com/office/drawing/2014/main" id="{4C395DCF-3A0C-4782-ABDA-CD4E53332FF4}"/>
              </a:ext>
            </a:extLst>
          </p:cNvPr>
          <p:cNvSpPr>
            <a:spLocks noGrp="1"/>
          </p:cNvSpPr>
          <p:nvPr>
            <p:ph idx="1"/>
          </p:nvPr>
        </p:nvSpPr>
        <p:spPr/>
        <p:txBody>
          <a:bodyPr>
            <a:normAutofit/>
          </a:bodyPr>
          <a:lstStyle/>
          <a:p>
            <a:r>
              <a:rPr lang="en-MY" sz="2400"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 xmlns:p14="http://schemas.microsoft.com/office/powerpoint/2010/main" val="1590331210"/>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 xmlns:p14="http://schemas.microsoft.com/office/powerpoint/2010/main" val="2996785821"/>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 xmlns:a16="http://schemas.microsoft.com/office/drawing/2014/main" id="{9C0FA936-AADE-4EE6-B497-E2266AFA7CD4}"/>
              </a:ext>
            </a:extLst>
          </p:cNvPr>
          <p:cNvSpPr>
            <a:spLocks noGrp="1"/>
          </p:cNvSpPr>
          <p:nvPr>
            <p:ph idx="1"/>
          </p:nvPr>
        </p:nvSpPr>
        <p:spPr/>
        <p:txBody>
          <a:bodyPr>
            <a:normAutofit/>
          </a:bodyPr>
          <a:lstStyle/>
          <a:p>
            <a:pPr marL="0" indent="0">
              <a:buNone/>
            </a:pPr>
            <a:r>
              <a:rPr lang="en-MY" sz="2400"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 xmlns:p14="http://schemas.microsoft.com/office/powerpoint/2010/main" val="1096699253"/>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 xmlns:a16="http://schemas.microsoft.com/office/drawing/2014/main" id="{99258A42-A43E-4820-9A05-8E9A971E13E2}"/>
              </a:ext>
            </a:extLst>
          </p:cNvPr>
          <p:cNvSpPr>
            <a:spLocks noGrp="1"/>
          </p:cNvSpPr>
          <p:nvPr>
            <p:ph idx="1"/>
          </p:nvPr>
        </p:nvSpPr>
        <p:spPr/>
        <p:txBody>
          <a:bodyPr/>
          <a:lstStyle/>
          <a:p>
            <a:r>
              <a:rPr lang="en-MY" sz="2400"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 xmlns:p14="http://schemas.microsoft.com/office/powerpoint/2010/main" val="1957242295"/>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 xmlns:a16="http://schemas.microsoft.com/office/drawing/2014/main" id="{132A439F-7808-4859-800E-6047FBC7BB98}"/>
              </a:ext>
            </a:extLst>
          </p:cNvPr>
          <p:cNvSpPr>
            <a:spLocks noGrp="1"/>
          </p:cNvSpPr>
          <p:nvPr>
            <p:ph idx="1"/>
          </p:nvPr>
        </p:nvSpPr>
        <p:spPr/>
        <p:txBody>
          <a:bodyPr/>
          <a:lstStyle/>
          <a:p>
            <a:r>
              <a:rPr lang="en-MY" sz="2400"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r>
              <a:rPr lang="en-MY" dirty="0"/>
              <a:t>.</a:t>
            </a:r>
          </a:p>
          <a:p>
            <a:endParaRPr lang="en-MY" dirty="0"/>
          </a:p>
        </p:txBody>
      </p:sp>
    </p:spTree>
    <p:extLst>
      <p:ext uri="{BB962C8B-B14F-4D97-AF65-F5344CB8AC3E}">
        <p14:creationId xmlns="" xmlns:p14="http://schemas.microsoft.com/office/powerpoint/2010/main" val="144830218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36692C-4B78-4C73-A6FE-B0C9DF818B61}"/>
              </a:ext>
            </a:extLst>
          </p:cNvPr>
          <p:cNvSpPr>
            <a:spLocks noGrp="1"/>
          </p:cNvSpPr>
          <p:nvPr>
            <p:ph type="title"/>
          </p:nvPr>
        </p:nvSpPr>
        <p:spPr/>
        <p:txBody>
          <a:bodyPr>
            <a:normAutofit fontScale="90000"/>
          </a:bodyPr>
          <a:lstStyle/>
          <a:p>
            <a:r>
              <a:rPr lang="en-MY" sz="4000" dirty="0"/>
              <a:t>The Basics of Equity Compensation</a:t>
            </a:r>
          </a:p>
        </p:txBody>
      </p:sp>
      <p:pic>
        <p:nvPicPr>
          <p:cNvPr id="5" name="Picture 4">
            <a:extLst>
              <a:ext uri="{FF2B5EF4-FFF2-40B4-BE49-F238E27FC236}">
                <a16:creationId xmlns=""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 xmlns:p14="http://schemas.microsoft.com/office/powerpoint/2010/main" val="426338035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FEBAA6-756A-4906-AB40-5ABA3B53EDB2}"/>
              </a:ext>
            </a:extLst>
          </p:cNvPr>
          <p:cNvSpPr>
            <a:spLocks noGrp="1"/>
          </p:cNvSpPr>
          <p:nvPr>
            <p:ph type="title"/>
          </p:nvPr>
        </p:nvSpPr>
        <p:spPr>
          <a:xfrm>
            <a:off x="990600" y="152400"/>
            <a:ext cx="7200900" cy="655639"/>
          </a:xfrm>
        </p:spPr>
        <p:txBody>
          <a:bodyPr/>
          <a:lstStyle/>
          <a:p>
            <a:r>
              <a:rPr lang="en-MY" dirty="0"/>
              <a:t>Stock Option</a:t>
            </a:r>
          </a:p>
        </p:txBody>
      </p:sp>
      <p:sp>
        <p:nvSpPr>
          <p:cNvPr id="3" name="Content Placeholder 2">
            <a:extLst>
              <a:ext uri="{FF2B5EF4-FFF2-40B4-BE49-F238E27FC236}">
                <a16:creationId xmlns="" xmlns:a16="http://schemas.microsoft.com/office/drawing/2014/main" id="{F8D0F142-268E-49AB-A61F-E3925461F7B1}"/>
              </a:ext>
            </a:extLst>
          </p:cNvPr>
          <p:cNvSpPr>
            <a:spLocks noGrp="1"/>
          </p:cNvSpPr>
          <p:nvPr>
            <p:ph idx="1"/>
          </p:nvPr>
        </p:nvSpPr>
        <p:spPr>
          <a:xfrm>
            <a:off x="457200" y="990600"/>
            <a:ext cx="8458200" cy="5181600"/>
          </a:xfrm>
        </p:spPr>
        <p:txBody>
          <a:bodyPr>
            <a:noAutofit/>
          </a:bodyPr>
          <a:lstStyle/>
          <a:p>
            <a:pPr marL="0" indent="0"/>
            <a:r>
              <a:rPr lang="en-MY" dirty="0" smtClean="0"/>
              <a:t> A </a:t>
            </a:r>
            <a:r>
              <a:rPr lang="en-MY" dirty="0"/>
              <a:t>stock option is a right to purchase shares of a company’s stock at a predetermined price, which is referred to as the exercise price. </a:t>
            </a:r>
            <a:endParaRPr lang="en-MY" dirty="0" smtClean="0"/>
          </a:p>
          <a:p>
            <a:pPr marL="0" indent="0"/>
            <a:r>
              <a:rPr lang="en-MY" dirty="0" smtClean="0"/>
              <a:t>The </a:t>
            </a:r>
            <a:r>
              <a:rPr lang="en-MY" dirty="0"/>
              <a:t>right to exercise the option and purchase shares of a company’s stock generally accrues, or "vests," over a period of time</a:t>
            </a:r>
            <a:r>
              <a:rPr lang="en-MY" dirty="0" smtClean="0"/>
              <a:t>.</a:t>
            </a:r>
          </a:p>
          <a:p>
            <a:pPr marL="0" indent="0"/>
            <a:r>
              <a:rPr lang="en-MY" dirty="0" smtClean="0"/>
              <a:t> </a:t>
            </a:r>
            <a:r>
              <a:rPr lang="en-MY" dirty="0"/>
              <a:t>The vesting of options over time creates an incentive for the employee to remain with the company to build its value. </a:t>
            </a:r>
            <a:endParaRPr lang="en-MY" dirty="0" smtClean="0"/>
          </a:p>
          <a:p>
            <a:pPr marL="0" indent="0"/>
            <a:r>
              <a:rPr lang="en-MY" dirty="0" smtClean="0"/>
              <a:t> Option </a:t>
            </a:r>
            <a:r>
              <a:rPr lang="en-MY" dirty="0"/>
              <a:t>holders are not stockholders and thus are not entitled to vote their option shares or otherwise exercise any other rights of stockholders. </a:t>
            </a:r>
            <a:endParaRPr lang="en-MY" dirty="0" smtClean="0"/>
          </a:p>
          <a:p>
            <a:pPr marL="0" indent="0"/>
            <a:r>
              <a:rPr lang="en-MY" dirty="0" smtClean="0"/>
              <a:t>All </a:t>
            </a:r>
            <a:r>
              <a:rPr lang="en-MY" dirty="0"/>
              <a:t>or a portion of the vesting of options often accelerates upon the sale of the company, unless the buyer assumes the options under its plan. </a:t>
            </a:r>
            <a:endParaRPr lang="en-MY" dirty="0" smtClean="0"/>
          </a:p>
          <a:p>
            <a:pPr marL="0" indent="0"/>
            <a:r>
              <a:rPr lang="en-MY" dirty="0" smtClean="0"/>
              <a:t>Conversely</a:t>
            </a:r>
            <a:r>
              <a:rPr lang="en-MY" dirty="0"/>
              <a:t>,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 xmlns:p14="http://schemas.microsoft.com/office/powerpoint/2010/main" val="401844474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 xmlns:a16="http://schemas.microsoft.com/office/drawing/2014/main" id="{BB82CCD9-94F0-4652-B69E-37E2D7AB1349}"/>
              </a:ext>
            </a:extLst>
          </p:cNvPr>
          <p:cNvSpPr>
            <a:spLocks noGrp="1"/>
          </p:cNvSpPr>
          <p:nvPr>
            <p:ph idx="1"/>
          </p:nvPr>
        </p:nvSpPr>
        <p:spPr/>
        <p:txBody>
          <a:bodyPr>
            <a:normAutofit/>
          </a:bodyPr>
          <a:lstStyle/>
          <a:p>
            <a:pPr marL="0" indent="0">
              <a:buNone/>
            </a:pPr>
            <a:r>
              <a:rPr lang="en-MY" sz="2400"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 xmlns:p14="http://schemas.microsoft.com/office/powerpoint/2010/main" val="419895992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 xmlns:p14="http://schemas.microsoft.com/office/powerpoint/2010/main" val="140559731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1787</TotalTime>
  <Words>4202</Words>
  <Application>Microsoft Office PowerPoint</Application>
  <PresentationFormat>On-screen Show (4:3)</PresentationFormat>
  <Paragraphs>293</Paragraphs>
  <Slides>85</Slides>
  <Notes>7</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Diamond Grid 16x9</vt:lpstr>
      <vt:lpstr>TOTAL REWARDS - I</vt:lpstr>
      <vt:lpstr>Introduction</vt:lpstr>
      <vt:lpstr>Value Exchange - Employee</vt:lpstr>
      <vt:lpstr>Value Exchange - Employer</vt:lpstr>
      <vt:lpstr>Evolution of Rewards</vt:lpstr>
      <vt:lpstr>Total Rewards </vt:lpstr>
      <vt:lpstr>Global Total Reward Elements</vt:lpstr>
      <vt:lpstr>Total Rewards</vt:lpstr>
      <vt:lpstr>Fixed Pay</vt:lpstr>
      <vt:lpstr>Types of Base Pay</vt:lpstr>
      <vt:lpstr>Variable Pay</vt:lpstr>
      <vt:lpstr>Types of Variable Pay</vt:lpstr>
      <vt:lpstr>Benefits</vt:lpstr>
      <vt:lpstr>Flexible benefits</vt:lpstr>
      <vt:lpstr>Global Compensation Approaches</vt:lpstr>
      <vt:lpstr>Global Job Grading</vt:lpstr>
      <vt:lpstr>Global Job Grading</vt:lpstr>
      <vt:lpstr>Remuneration Surveys</vt:lpstr>
      <vt:lpstr>Purposes of Remuneration Surveys</vt:lpstr>
      <vt:lpstr>Slide 20</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Slide 30</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Slide 39</vt:lpstr>
      <vt:lpstr>Purchasing Power Parity (PPP)</vt:lpstr>
      <vt:lpstr>Efficient Purchaser Index</vt:lpstr>
      <vt:lpstr>Big Mac Index</vt:lpstr>
      <vt:lpstr>Big Mac Index</vt:lpstr>
      <vt:lpstr>Bona-Fide Residence Test</vt:lpstr>
      <vt:lpstr>Poll Question # 3</vt:lpstr>
      <vt:lpstr>Answer to Poll # 3</vt:lpstr>
      <vt:lpstr>Slide 47</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Slide 56</vt:lpstr>
      <vt:lpstr>Tax Reimbursement Approaches</vt:lpstr>
      <vt:lpstr>Laissez Faire</vt:lpstr>
      <vt:lpstr>Ad Hoc</vt:lpstr>
      <vt:lpstr>Tax Protection</vt:lpstr>
      <vt:lpstr>Tax Equalization (TEQ)</vt:lpstr>
      <vt:lpstr>Other Tax approach</vt:lpstr>
      <vt:lpstr>Tax Localization</vt:lpstr>
      <vt:lpstr>Slide 64</vt:lpstr>
      <vt:lpstr>Totalization Agreement and Tax Treaty</vt:lpstr>
      <vt:lpstr>Totalization Agreements</vt:lpstr>
      <vt:lpstr>Totalization Agreements</vt:lpstr>
      <vt:lpstr>Tax Treaty</vt:lpstr>
      <vt:lpstr>Global Employment Company (GEC)</vt:lpstr>
      <vt:lpstr>Slide 70</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65</cp:revision>
  <cp:lastPrinted>1601-01-01T00:00:00Z</cp:lastPrinted>
  <dcterms:created xsi:type="dcterms:W3CDTF">2020-07-09T15:12:46Z</dcterms:created>
  <dcterms:modified xsi:type="dcterms:W3CDTF">2022-10-08T10:27:19Z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