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6"/>
  </p:notesMasterIdLst>
  <p:handoutMasterIdLst>
    <p:handoutMasterId r:id="rId87"/>
  </p:handoutMasterIdLst>
  <p:sldIdLst>
    <p:sldId id="256" r:id="rId2"/>
    <p:sldId id="286" r:id="rId3"/>
    <p:sldId id="258" r:id="rId4"/>
    <p:sldId id="259" r:id="rId5"/>
    <p:sldId id="290" r:id="rId6"/>
    <p:sldId id="260" r:id="rId7"/>
    <p:sldId id="261" r:id="rId8"/>
    <p:sldId id="317" r:id="rId9"/>
    <p:sldId id="318" r:id="rId10"/>
    <p:sldId id="319" r:id="rId11"/>
    <p:sldId id="320" r:id="rId12"/>
    <p:sldId id="321" r:id="rId13"/>
    <p:sldId id="322" r:id="rId14"/>
    <p:sldId id="262" r:id="rId15"/>
    <p:sldId id="264" r:id="rId16"/>
    <p:sldId id="265" r:id="rId17"/>
    <p:sldId id="266" r:id="rId18"/>
    <p:sldId id="267" r:id="rId19"/>
    <p:sldId id="387" r:id="rId20"/>
    <p:sldId id="388" r:id="rId21"/>
    <p:sldId id="389" r:id="rId22"/>
    <p:sldId id="390" r:id="rId23"/>
    <p:sldId id="391" r:id="rId24"/>
    <p:sldId id="403" r:id="rId25"/>
    <p:sldId id="404" r:id="rId26"/>
    <p:sldId id="344" r:id="rId27"/>
    <p:sldId id="345" r:id="rId28"/>
    <p:sldId id="346" r:id="rId29"/>
    <p:sldId id="397" r:id="rId30"/>
    <p:sldId id="347" r:id="rId31"/>
    <p:sldId id="348" r:id="rId32"/>
    <p:sldId id="349" r:id="rId33"/>
    <p:sldId id="351" r:id="rId34"/>
    <p:sldId id="350" r:id="rId35"/>
    <p:sldId id="352" r:id="rId36"/>
    <p:sldId id="405" r:id="rId37"/>
    <p:sldId id="406" r:id="rId38"/>
    <p:sldId id="398" r:id="rId39"/>
    <p:sldId id="407" r:id="rId40"/>
    <p:sldId id="408" r:id="rId41"/>
    <p:sldId id="393" r:id="rId42"/>
    <p:sldId id="394" r:id="rId43"/>
    <p:sldId id="396" r:id="rId44"/>
    <p:sldId id="409" r:id="rId45"/>
    <p:sldId id="410" r:id="rId46"/>
    <p:sldId id="399" r:id="rId47"/>
    <p:sldId id="274" r:id="rId48"/>
    <p:sldId id="275" r:id="rId49"/>
    <p:sldId id="276" r:id="rId50"/>
    <p:sldId id="277" r:id="rId51"/>
    <p:sldId id="278" r:id="rId52"/>
    <p:sldId id="279" r:id="rId53"/>
    <p:sldId id="280" r:id="rId54"/>
    <p:sldId id="281" r:id="rId55"/>
    <p:sldId id="400" r:id="rId56"/>
    <p:sldId id="282" r:id="rId57"/>
    <p:sldId id="300" r:id="rId58"/>
    <p:sldId id="301" r:id="rId59"/>
    <p:sldId id="302" r:id="rId60"/>
    <p:sldId id="303" r:id="rId61"/>
    <p:sldId id="283" r:id="rId62"/>
    <p:sldId id="304" r:id="rId63"/>
    <p:sldId id="401" r:id="rId64"/>
    <p:sldId id="309" r:id="rId65"/>
    <p:sldId id="308" r:id="rId66"/>
    <p:sldId id="310" r:id="rId67"/>
    <p:sldId id="305" r:id="rId68"/>
    <p:sldId id="306" r:id="rId69"/>
    <p:sldId id="402" r:id="rId70"/>
    <p:sldId id="285" r:id="rId71"/>
    <p:sldId id="299" r:id="rId72"/>
    <p:sldId id="411" r:id="rId73"/>
    <p:sldId id="287" r:id="rId74"/>
    <p:sldId id="291" r:id="rId75"/>
    <p:sldId id="288" r:id="rId76"/>
    <p:sldId id="289" r:id="rId77"/>
    <p:sldId id="412" r:id="rId78"/>
    <p:sldId id="311" r:id="rId79"/>
    <p:sldId id="312" r:id="rId80"/>
    <p:sldId id="313" r:id="rId81"/>
    <p:sldId id="314" r:id="rId82"/>
    <p:sldId id="315" r:id="rId83"/>
    <p:sldId id="392" r:id="rId84"/>
    <p:sldId id="316"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F23-B5B4-4FFA-BBB7-FB3895D5AE07}"/>
              </a:ext>
            </a:extLst>
          </p:cNvPr>
          <p:cNvSpPr>
            <a:spLocks noGrp="1"/>
          </p:cNvSpPr>
          <p:nvPr>
            <p:ph type="title"/>
          </p:nvPr>
        </p:nvSpPr>
        <p:spPr/>
        <p:txBody>
          <a:bodyPr/>
          <a:lstStyle/>
          <a:p>
            <a:r>
              <a:rPr lang="en-MY" dirty="0"/>
              <a:t>Fixed Pay</a:t>
            </a:r>
          </a:p>
        </p:txBody>
      </p:sp>
      <p:sp>
        <p:nvSpPr>
          <p:cNvPr id="3" name="Content Placeholder 2">
            <a:extLst>
              <a:ext uri="{FF2B5EF4-FFF2-40B4-BE49-F238E27FC236}">
                <a16:creationId xmlns:a16="http://schemas.microsoft.com/office/drawing/2014/main" id="{352E01C8-5D67-4B53-8332-6D91C459515B}"/>
              </a:ext>
            </a:extLst>
          </p:cNvPr>
          <p:cNvSpPr>
            <a:spLocks noGrp="1"/>
          </p:cNvSpPr>
          <p:nvPr>
            <p:ph idx="1"/>
          </p:nvPr>
        </p:nvSpPr>
        <p:spPr/>
        <p:txBody>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val="33873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D0D-CAC5-4FE1-B2F4-12B495DF3067}"/>
              </a:ext>
            </a:extLst>
          </p:cNvPr>
          <p:cNvSpPr>
            <a:spLocks noGrp="1"/>
          </p:cNvSpPr>
          <p:nvPr>
            <p:ph type="title"/>
          </p:nvPr>
        </p:nvSpPr>
        <p:spPr/>
        <p:txBody>
          <a:bodyPr/>
          <a:lstStyle/>
          <a:p>
            <a:r>
              <a:rPr lang="en-MY" dirty="0"/>
              <a:t>Types of Base Pay</a:t>
            </a:r>
          </a:p>
        </p:txBody>
      </p:sp>
      <p:sp>
        <p:nvSpPr>
          <p:cNvPr id="3" name="Content Placeholder 2">
            <a:extLst>
              <a:ext uri="{FF2B5EF4-FFF2-40B4-BE49-F238E27FC236}">
                <a16:creationId xmlns:a16="http://schemas.microsoft.com/office/drawing/2014/main" id="{D3B135FF-0D12-40E1-8202-7352FD2708D5}"/>
              </a:ext>
            </a:extLst>
          </p:cNvPr>
          <p:cNvSpPr>
            <a:spLocks noGrp="1"/>
          </p:cNvSpPr>
          <p:nvPr>
            <p:ph idx="1"/>
          </p:nvPr>
        </p:nvSpPr>
        <p:spPr/>
        <p:txBody>
          <a:bodyPr/>
          <a:lstStyle/>
          <a:p>
            <a:r>
              <a:rPr lang="en-MY" dirty="0"/>
              <a:t>Salary: paid on a weekly, biweekly or monthly basis rather than by the hour, generally to higher level positions.</a:t>
            </a:r>
          </a:p>
          <a:p>
            <a:r>
              <a:rPr lang="en-MY" dirty="0" err="1"/>
              <a:t>Nonexempt</a:t>
            </a:r>
            <a:r>
              <a:rPr lang="en-MY" dirty="0"/>
              <a:t> / hourly rates: paid by the hour for a job being performed. An individual’s annual pay is dependent on the number of hours worked during the course of the year.</a:t>
            </a:r>
          </a:p>
          <a:p>
            <a:r>
              <a:rPr lang="en-MY"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val="147111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D268-91D3-4454-8259-3660F7A0888D}"/>
              </a:ext>
            </a:extLst>
          </p:cNvPr>
          <p:cNvSpPr>
            <a:spLocks noGrp="1"/>
          </p:cNvSpPr>
          <p:nvPr>
            <p:ph type="title"/>
          </p:nvPr>
        </p:nvSpPr>
        <p:spPr/>
        <p:txBody>
          <a:bodyPr/>
          <a:lstStyle/>
          <a:p>
            <a:r>
              <a:rPr lang="en-MY" dirty="0"/>
              <a:t>Variable Pay</a:t>
            </a:r>
          </a:p>
        </p:txBody>
      </p:sp>
      <p:sp>
        <p:nvSpPr>
          <p:cNvPr id="3" name="Content Placeholder 2">
            <a:extLst>
              <a:ext uri="{FF2B5EF4-FFF2-40B4-BE49-F238E27FC236}">
                <a16:creationId xmlns:a16="http://schemas.microsoft.com/office/drawing/2014/main" id="{B1195693-6B44-4327-BC9E-0C147546E3D5}"/>
              </a:ext>
            </a:extLst>
          </p:cNvPr>
          <p:cNvSpPr>
            <a:spLocks noGrp="1"/>
          </p:cNvSpPr>
          <p:nvPr>
            <p:ph idx="1"/>
          </p:nvPr>
        </p:nvSpPr>
        <p:spPr/>
        <p:txBody>
          <a:bodyPr/>
          <a:lstStyle/>
          <a:p>
            <a:pPr marL="0" indent="0">
              <a:buNone/>
            </a:pPr>
            <a:r>
              <a:rPr lang="en-MY"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dirty="0"/>
          </a:p>
          <a:p>
            <a:pPr marL="0" indent="0">
              <a:buNone/>
            </a:pPr>
            <a:r>
              <a:rPr lang="en-MY"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val="403094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FD55-A1A7-4783-8BE6-19A3515040EA}"/>
              </a:ext>
            </a:extLst>
          </p:cNvPr>
          <p:cNvSpPr>
            <a:spLocks noGrp="1"/>
          </p:cNvSpPr>
          <p:nvPr>
            <p:ph type="title"/>
          </p:nvPr>
        </p:nvSpPr>
        <p:spPr/>
        <p:txBody>
          <a:bodyPr/>
          <a:lstStyle/>
          <a:p>
            <a:r>
              <a:rPr lang="en-MY" dirty="0"/>
              <a:t>Types of Variable Pay</a:t>
            </a:r>
          </a:p>
        </p:txBody>
      </p:sp>
      <p:sp>
        <p:nvSpPr>
          <p:cNvPr id="3" name="Content Placeholder 2">
            <a:extLst>
              <a:ext uri="{FF2B5EF4-FFF2-40B4-BE49-F238E27FC236}">
                <a16:creationId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val="274533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9637-F31C-40FC-B414-373050D05DED}"/>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38ACC284-14DD-491A-82C5-ACA16B50B635}"/>
              </a:ext>
            </a:extLst>
          </p:cNvPr>
          <p:cNvSpPr>
            <a:spLocks noGrp="1"/>
          </p:cNvSpPr>
          <p:nvPr>
            <p:ph idx="1"/>
          </p:nvPr>
        </p:nvSpPr>
        <p:spPr/>
        <p:txBody>
          <a:bodyPr/>
          <a:lstStyle/>
          <a:p>
            <a:pPr marL="0" indent="0">
              <a:buNone/>
            </a:pPr>
            <a:r>
              <a:rPr lang="en-MY" dirty="0"/>
              <a:t>Programs an employer uses to supplement the cash compensation that employees receive. These health, income protection, savings and retirement programs provide security for employees and their families</a:t>
            </a:r>
          </a:p>
          <a:p>
            <a:r>
              <a:rPr lang="en-MY" dirty="0"/>
              <a:t>Housing Allowance</a:t>
            </a:r>
          </a:p>
          <a:p>
            <a:r>
              <a:rPr lang="en-MY" dirty="0"/>
              <a:t>Transportation Allowance</a:t>
            </a:r>
          </a:p>
          <a:p>
            <a:r>
              <a:rPr lang="en-MY" dirty="0"/>
              <a:t>Meal Allowance</a:t>
            </a:r>
          </a:p>
          <a:p>
            <a:r>
              <a:rPr lang="en-MY" dirty="0"/>
              <a:t>Phone Allowance</a:t>
            </a:r>
          </a:p>
          <a:p>
            <a:r>
              <a:rPr lang="en-MY" dirty="0"/>
              <a:t>Training Allowance</a:t>
            </a:r>
          </a:p>
        </p:txBody>
      </p:sp>
    </p:spTree>
    <p:extLst>
      <p:ext uri="{BB962C8B-B14F-4D97-AF65-F5344CB8AC3E}">
        <p14:creationId xmlns:p14="http://schemas.microsoft.com/office/powerpoint/2010/main" val="330794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id="{4852336B-3B4C-489F-A651-F918C43ECEB6}"/>
              </a:ext>
            </a:extLst>
          </p:cNvPr>
          <p:cNvSpPr>
            <a:spLocks noGrp="1"/>
          </p:cNvSpPr>
          <p:nvPr>
            <p:ph idx="1"/>
          </p:nvPr>
        </p:nvSpPr>
        <p:spPr/>
        <p:txBody>
          <a:bodyPr/>
          <a:lstStyle/>
          <a:p>
            <a:pPr marL="0" indent="0">
              <a:buNone/>
            </a:pPr>
            <a:r>
              <a:rPr lang="en-MY"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insurance,</a:t>
            </a:r>
          </a:p>
        </p:txBody>
      </p:sp>
    </p:spTree>
    <p:extLst>
      <p:ext uri="{BB962C8B-B14F-4D97-AF65-F5344CB8AC3E}">
        <p14:creationId xmlns:p14="http://schemas.microsoft.com/office/powerpoint/2010/main" val="224629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Compensation Approaches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val="102449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Job Grading</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8136904" cy="4530725"/>
          </a:xfrm>
        </p:spPr>
        <p:txBody>
          <a:bodyPr/>
          <a:lstStyle/>
          <a:p>
            <a:pPr marL="0" indent="0">
              <a:buNone/>
            </a:pPr>
            <a:r>
              <a:rPr lang="en-MY"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val="2705630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Job Grading</a:t>
            </a:r>
          </a:p>
        </p:txBody>
      </p:sp>
      <p:pic>
        <p:nvPicPr>
          <p:cNvPr id="5" name="Picture 4">
            <a:extLst>
              <a:ext uri="{FF2B5EF4-FFF2-40B4-BE49-F238E27FC236}">
                <a16:creationId xmlns:a16="http://schemas.microsoft.com/office/drawing/2014/main" id="{CD04A6C8-6467-449D-AB49-AF78B95A5836}"/>
              </a:ext>
            </a:extLst>
          </p:cNvPr>
          <p:cNvPicPr>
            <a:picLocks noChangeAspect="1"/>
          </p:cNvPicPr>
          <p:nvPr/>
        </p:nvPicPr>
        <p:blipFill>
          <a:blip r:embed="rId2"/>
          <a:stretch>
            <a:fillRect/>
          </a:stretch>
        </p:blipFill>
        <p:spPr>
          <a:xfrm>
            <a:off x="1204912" y="1844824"/>
            <a:ext cx="6734175" cy="4429125"/>
          </a:xfrm>
          <a:prstGeom prst="rect">
            <a:avLst/>
          </a:prstGeom>
        </p:spPr>
      </p:pic>
    </p:spTree>
    <p:extLst>
      <p:ext uri="{BB962C8B-B14F-4D97-AF65-F5344CB8AC3E}">
        <p14:creationId xmlns:p14="http://schemas.microsoft.com/office/powerpoint/2010/main" val="12526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Remuneration Surveys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val="192168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Adjust the pay level in response to changing rates paid by competitors.</a:t>
            </a:r>
          </a:p>
          <a:p>
            <a:r>
              <a:rPr lang="en-MY" dirty="0"/>
              <a:t>Set the mix of pay forms relative to that paid by competitors.</a:t>
            </a:r>
          </a:p>
          <a:p>
            <a:r>
              <a:rPr lang="en-MY" dirty="0"/>
              <a:t>Establish or price a pay structure.</a:t>
            </a:r>
          </a:p>
          <a:p>
            <a:r>
              <a:rPr lang="en-MY" dirty="0" err="1"/>
              <a:t>Analyze</a:t>
            </a:r>
            <a:r>
              <a:rPr lang="en-MY" dirty="0"/>
              <a:t> pay-related problems.</a:t>
            </a:r>
          </a:p>
          <a:p>
            <a:r>
              <a:rPr lang="en-MY" dirty="0"/>
              <a:t>Estimate the </a:t>
            </a:r>
            <a:r>
              <a:rPr lang="en-MY" dirty="0" err="1"/>
              <a:t>labor</a:t>
            </a:r>
            <a:r>
              <a:rPr lang="en-MY" dirty="0"/>
              <a:t> costs of product/service market competitors</a:t>
            </a:r>
          </a:p>
        </p:txBody>
      </p:sp>
    </p:spTree>
    <p:extLst>
      <p:ext uri="{BB962C8B-B14F-4D97-AF65-F5344CB8AC3E}">
        <p14:creationId xmlns:p14="http://schemas.microsoft.com/office/powerpoint/2010/main" val="2510132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09995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3708260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2122559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2028913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dirty="0"/>
              <a:t>Red </a:t>
            </a:r>
            <a:r>
              <a:rPr lang="en-MY" dirty="0" err="1"/>
              <a:t>cirlce</a:t>
            </a:r>
            <a:r>
              <a:rPr lang="en-MY" dirty="0"/>
              <a:t> 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17903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5674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a:xfrm>
            <a:off x="685800" y="1556792"/>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val="786440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Equalization benefits are benefits intended to keep expatriates in the same/equal financial condition they were in before accepting an overseas assignment and to reduce any negative aspects of living in a foreign country.</a:t>
            </a:r>
          </a:p>
          <a:p>
            <a:endParaRPr lang="en-MY" dirty="0"/>
          </a:p>
          <a:p>
            <a:r>
              <a:rPr lang="en-MY"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val="361737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Equalisation 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1800" dirty="0"/>
              <a:t>A limited selection of the benefits available includes the following:</a:t>
            </a:r>
          </a:p>
          <a:p>
            <a:pPr marL="0" indent="0">
              <a:buNone/>
            </a:pPr>
            <a:r>
              <a:rPr lang="en-MY" sz="1800" dirty="0"/>
              <a:t>•	Housing allowance</a:t>
            </a:r>
          </a:p>
          <a:p>
            <a:pPr marL="0" indent="0">
              <a:buNone/>
            </a:pPr>
            <a:r>
              <a:rPr lang="en-MY" sz="1800" dirty="0"/>
              <a:t>•	Educational allowance for children</a:t>
            </a:r>
          </a:p>
          <a:p>
            <a:pPr marL="0" indent="0">
              <a:buNone/>
            </a:pPr>
            <a:r>
              <a:rPr lang="en-MY" sz="1800" dirty="0"/>
              <a:t>•	Foreign Service premium</a:t>
            </a:r>
          </a:p>
          <a:p>
            <a:pPr marL="0" indent="0">
              <a:buNone/>
            </a:pPr>
            <a:r>
              <a:rPr lang="en-MY" sz="1800" dirty="0"/>
              <a:t>•	Assignment completion bonus</a:t>
            </a:r>
          </a:p>
          <a:p>
            <a:pPr marL="0" indent="0">
              <a:buNone/>
            </a:pPr>
            <a:r>
              <a:rPr lang="en-MY" sz="1800" dirty="0"/>
              <a:t>•	Emergency leave</a:t>
            </a:r>
          </a:p>
          <a:p>
            <a:pPr marL="0" indent="0">
              <a:buNone/>
            </a:pPr>
            <a:r>
              <a:rPr lang="en-MY" sz="1800" dirty="0"/>
              <a:t>•	Home leave</a:t>
            </a:r>
          </a:p>
          <a:p>
            <a:pPr marL="0" indent="0">
              <a:buNone/>
            </a:pPr>
            <a:r>
              <a:rPr lang="en-MY" sz="1800" dirty="0"/>
              <a:t>•	Language training</a:t>
            </a:r>
          </a:p>
          <a:p>
            <a:pPr marL="0" indent="0">
              <a:buNone/>
            </a:pPr>
            <a:r>
              <a:rPr lang="en-MY" sz="1800" dirty="0"/>
              <a:t>•	Domestic staff</a:t>
            </a:r>
          </a:p>
          <a:p>
            <a:pPr marL="0" indent="0">
              <a:buNone/>
            </a:pPr>
            <a:r>
              <a:rPr lang="en-MY" sz="1800" dirty="0"/>
              <a:t>•	Club membership</a:t>
            </a:r>
          </a:p>
          <a:p>
            <a:pPr marL="0" indent="0">
              <a:buNone/>
            </a:pPr>
            <a:r>
              <a:rPr lang="en-MY" sz="1800" dirty="0"/>
              <a:t>•	Spousal employment</a:t>
            </a:r>
          </a:p>
          <a:p>
            <a:pPr marL="0" indent="0">
              <a:buNone/>
            </a:pPr>
            <a:r>
              <a:rPr lang="en-MY" sz="1800" dirty="0"/>
              <a:t>•	Cultural training for family</a:t>
            </a:r>
          </a:p>
          <a:p>
            <a:pPr marL="0" indent="0">
              <a:buNone/>
            </a:pPr>
            <a:r>
              <a:rPr lang="en-MY" sz="1800" dirty="0"/>
              <a:t>•	Company vehicles</a:t>
            </a:r>
          </a:p>
          <a:p>
            <a:endParaRPr lang="en-MY" sz="1800" dirty="0"/>
          </a:p>
        </p:txBody>
      </p:sp>
    </p:spTree>
    <p:extLst>
      <p:ext uri="{BB962C8B-B14F-4D97-AF65-F5344CB8AC3E}">
        <p14:creationId xmlns:p14="http://schemas.microsoft.com/office/powerpoint/2010/main" val="2847947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0402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Differential Pay</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val="2015441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Hardship Allowances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id="{042BE4F4-0ADF-44C5-BF97-4213D4BC5C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751579"/>
            <a:ext cx="7185992" cy="2379346"/>
          </a:xfrm>
          <a:prstGeom prst="rect">
            <a:avLst/>
          </a:prstGeom>
          <a:noFill/>
          <a:ln>
            <a:noFill/>
          </a:ln>
        </p:spPr>
      </p:pic>
    </p:spTree>
    <p:extLst>
      <p:ext uri="{BB962C8B-B14F-4D97-AF65-F5344CB8AC3E}">
        <p14:creationId xmlns:p14="http://schemas.microsoft.com/office/powerpoint/2010/main" val="1245599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val="2466466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Foreign Service premium is generally paid only to employees who are on an overseas assignment of at least 1 year or more in duration or who receive a full expatriate compensation package.</a:t>
            </a:r>
          </a:p>
          <a:p>
            <a:endParaRPr lang="en-MY" dirty="0"/>
          </a:p>
          <a:p>
            <a:r>
              <a:rPr lang="en-MY"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val="3617042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mobility premium is a payment given upon transfer to another foreign post or repatriation to the home country to indemnify the assignee for both the actual cost and the challenges associated with a relocation.</a:t>
            </a:r>
          </a:p>
          <a:p>
            <a:endParaRPr lang="en-MY" dirty="0"/>
          </a:p>
          <a:p>
            <a:r>
              <a:rPr lang="en-MY" dirty="0"/>
              <a:t>It is sometimes given to phase out a Foreign Service premium</a:t>
            </a:r>
          </a:p>
          <a:p>
            <a:endParaRPr lang="en-MY" dirty="0"/>
          </a:p>
        </p:txBody>
      </p:sp>
    </p:spTree>
    <p:extLst>
      <p:ext uri="{BB962C8B-B14F-4D97-AF65-F5344CB8AC3E}">
        <p14:creationId xmlns:p14="http://schemas.microsoft.com/office/powerpoint/2010/main" val="1590564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relocation or transfer allowance is a lump sum payment designed to cover the incidental expenses that inevitably arise during a transfer to a different work location, and which may not be itemized.</a:t>
            </a:r>
          </a:p>
          <a:p>
            <a:endParaRPr lang="en-MY" dirty="0"/>
          </a:p>
          <a:p>
            <a:r>
              <a:rPr lang="en-MY" dirty="0"/>
              <a:t>Payment is generally made at the time of the transfer to, from, or between foreign posts.</a:t>
            </a:r>
          </a:p>
          <a:p>
            <a:endParaRPr lang="en-MY" dirty="0"/>
          </a:p>
        </p:txBody>
      </p:sp>
    </p:spTree>
    <p:extLst>
      <p:ext uri="{BB962C8B-B14F-4D97-AF65-F5344CB8AC3E}">
        <p14:creationId xmlns:p14="http://schemas.microsoft.com/office/powerpoint/2010/main" val="4143600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7818B59-4BAF-4A9F-BD2F-B88FB91FA939}"/>
              </a:ext>
            </a:extLst>
          </p:cNvPr>
          <p:cNvSpPr>
            <a:spLocks noGrp="1"/>
          </p:cNvSpPr>
          <p:nvPr>
            <p:ph idx="1"/>
          </p:nvPr>
        </p:nvSpPr>
        <p:spPr/>
        <p:txBody>
          <a:bodyPr/>
          <a:lstStyle/>
          <a:p>
            <a:pPr marL="0" indent="0">
              <a:buNone/>
            </a:pPr>
            <a:r>
              <a:rPr lang="en-MY" dirty="0"/>
              <a:t>The BEST term for the topic that includes quality of living, hardship and mobility or foreign service pay is</a:t>
            </a:r>
          </a:p>
          <a:p>
            <a:pPr marL="514350" indent="-514350">
              <a:buFont typeface="+mj-lt"/>
              <a:buAutoNum type="alphaUcPeriod"/>
            </a:pPr>
            <a:r>
              <a:rPr lang="en-MY" dirty="0"/>
              <a:t>Total net host country pay	</a:t>
            </a:r>
          </a:p>
          <a:p>
            <a:pPr marL="514350" indent="-514350">
              <a:buFont typeface="+mj-lt"/>
              <a:buAutoNum type="alphaUcPeriod"/>
            </a:pPr>
            <a:r>
              <a:rPr lang="en-MY" dirty="0"/>
              <a:t>Allowances	</a:t>
            </a:r>
          </a:p>
          <a:p>
            <a:pPr marL="514350" indent="-514350">
              <a:buFont typeface="+mj-lt"/>
              <a:buAutoNum type="alphaUcPeriod"/>
            </a:pPr>
            <a:r>
              <a:rPr lang="en-MY" dirty="0"/>
              <a:t>Net home country pay	</a:t>
            </a:r>
          </a:p>
          <a:p>
            <a:pPr marL="514350" indent="-514350">
              <a:buFont typeface="+mj-lt"/>
              <a:buAutoNum type="alphaUcPeriod"/>
            </a:pPr>
            <a:r>
              <a:rPr lang="en-MY"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val="3199508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id="{4BB140B8-F315-4E45-9396-1485EDF63C7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71741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have h 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1298</TotalTime>
  <Words>4313</Words>
  <Application>Microsoft Office PowerPoint</Application>
  <PresentationFormat>On-screen Show (4:3)</PresentationFormat>
  <Paragraphs>288</Paragraphs>
  <Slides>84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Times New Roman</vt:lpstr>
      <vt:lpstr>Wingdings</vt:lpstr>
      <vt:lpstr>Office Theme</vt:lpstr>
      <vt:lpstr>TOTAL REWARDS - I</vt:lpstr>
      <vt:lpstr>Introduction</vt:lpstr>
      <vt:lpstr>Value Exchange - Employee</vt:lpstr>
      <vt:lpstr>Value Exchange - Employer</vt:lpstr>
      <vt:lpstr>Evolution of Rewards</vt:lpstr>
      <vt:lpstr>Total Rewards </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PowerPoint Presentation</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PowerPoint Presentation</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54</cp:revision>
  <cp:lastPrinted>1601-01-01T00:00:00Z</cp:lastPrinted>
  <dcterms:created xsi:type="dcterms:W3CDTF">2020-07-09T15:12:46Z</dcterms:created>
  <dcterms:modified xsi:type="dcterms:W3CDTF">2021-07-03T17:03:55Z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