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44" r:id="rId3"/>
    <p:sldId id="329" r:id="rId4"/>
    <p:sldId id="336" r:id="rId5"/>
    <p:sldId id="343" r:id="rId6"/>
    <p:sldId id="337" r:id="rId7"/>
    <p:sldId id="341" r:id="rId8"/>
    <p:sldId id="327" r:id="rId9"/>
    <p:sldId id="328" r:id="rId10"/>
    <p:sldId id="333" r:id="rId11"/>
    <p:sldId id="332" r:id="rId12"/>
    <p:sldId id="335" r:id="rId13"/>
    <p:sldId id="334" r:id="rId14"/>
    <p:sldId id="33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7B87-9851-4C01-BAAB-0F9F20A8C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96AEB-6F4B-4C5F-B7B1-160B56DDD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E635-F73D-4A84-8292-D7554186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99051-85B8-44BC-8E32-9354D9DF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B461A-5C58-4F5C-B224-7595A42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2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3494-2D29-47A2-9B42-8512E5DF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C45CE-D271-4532-9D10-DC260E05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806A1-F38D-49B3-B8AF-EDC40AB1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6EB48-AB0B-4A6D-A188-394678D4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BD8C-F641-4424-A68B-CDD6FCC2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4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1903-C9EC-4FCF-A12A-6232E3C4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DC59-FFB2-463F-B8F1-C9B01D09E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CBAB4-7448-4193-BE4C-3BB0CAA4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21E30-5986-4B37-811B-AB65437C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3581E-DC70-4A07-9357-9E7B878D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78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ADD-BC13-4523-9401-62586C31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0BF20-7D93-44D3-823D-385328471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558D3-C5F0-4C3F-82EF-EA1CE39B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FEE91-B7E9-48A3-97E5-AE384D19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0FF7F-D516-4D94-96F6-BA9099E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46025-BF6C-4E06-B4D6-4A5AA42F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37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10C1-DDB3-444E-BC5A-6E8AB430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C1DC0-8E3A-4F6D-BFD7-250EC3334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CFB42-EDFF-46CC-B433-E5119E35E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DEAD-1127-4C0F-AE8D-1EF7CD53B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6F355-2233-4485-93AD-A05FA71B0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35088-51F1-4204-9FC1-C322B141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5F88E-AFC7-4BA0-9213-7C9D1589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70B6A8-AE4A-4393-AB89-45587CEA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6A19-8B44-4E7F-AE2E-7F7FA519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AAEEA-489C-474C-8017-AF7A28DD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A1A26-846E-48DD-BE1A-DD8BDBB7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4AF3D-352A-4CB3-88F9-8BA710DA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80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56156-D5E5-46A4-A7E0-6312560C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1E035-1468-4917-A0C3-EB0873EA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996A9-0F81-44D4-A881-FB717D4F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918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32AC-A032-4018-BBF0-49F8F349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78C65-B82D-4CE6-8C3B-920B71A9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E923C-3DB5-4E04-8735-A56406E70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40000-78DC-4E99-933A-91320A0C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68086-B998-4559-951C-91CAB50F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F57B2-45F3-492F-918C-4D12D8CF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97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A297-1588-45B4-96AF-F3061B2C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47A7D-F7DE-46DE-A7FC-4E85EDC08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C92C6-B3FB-4FCB-BA74-61BA5CA2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4462E-CDE1-49C4-98B7-584CEF7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47008-7C30-4B8D-BFFF-FCFAEEE2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65D92-E893-4420-B874-DDA5F75A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8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BBE-459C-4E48-B503-53ADCCED0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627F3-CAF1-4619-A982-7653A57B2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A271F-B8C4-4083-B082-B4783C72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DE4B-10CC-4B68-AC44-BE3C4E40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19EFF-2B06-4B9D-BBF5-0423C07C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37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35CAF-D60E-493D-B911-465ECF8F0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5A205-7E98-4979-ACC4-2053BA6D4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8326E-37A3-4833-9A5B-46F0C3F8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549A5-722B-49F0-A606-1B8A5F9F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5C76-BCD0-4BF1-8021-D397570B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6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8EEC5-40C7-432C-93FE-4525E66E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5CE8E-39AF-456D-9E0C-EE2790D0C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5E58D-205C-44DA-968B-1B0B1424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3788-05C0-4349-9BF0-9D5CDBAA3893}" type="datetimeFigureOut">
              <a:rPr lang="en-IN" smtClean="0"/>
              <a:t>18-08-2024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E4FC-8F99-43FA-8601-05BECDB4A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03549-B229-4A4E-B5C2-8810EA61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09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knime.com/redfield/extensions/se.redfield.bert.feature/latest" TargetMode="External"/><Relationship Id="rId2" Type="http://schemas.openxmlformats.org/officeDocument/2006/relationships/hyperlink" Target="https://kni.me/w/3VGz0gdnmIy-DfT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ni.me/w/y1RewSCIeoyC001g" TargetMode="External"/><Relationship Id="rId2" Type="http://schemas.openxmlformats.org/officeDocument/2006/relationships/hyperlink" Target="https://kni.me/w/OgrcuCEJMcJE1R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7704-F6DF-44A8-995F-63DF1B31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BERT &amp; GPT3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810B5-F451-4EEE-881A-70FACB2D4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Bidirectional Encoder Representations from Transformers, Google</a:t>
            </a:r>
          </a:p>
          <a:p>
            <a:r>
              <a:rPr lang="en-IN" dirty="0">
                <a:hlinkClick r:id="rId2"/>
              </a:rPr>
              <a:t>https://kni.me/w/3VGz0gdnmIy-DfT4</a:t>
            </a:r>
            <a:endParaRPr lang="en-IN" dirty="0"/>
          </a:p>
          <a:p>
            <a:r>
              <a:rPr lang="en-IN" dirty="0">
                <a:hlinkClick r:id="rId3"/>
              </a:rPr>
              <a:t>https://hub.knime.com/redfield/extensions/se.redfield.bert.feature/latest</a:t>
            </a:r>
            <a:endParaRPr lang="en-IN" dirty="0"/>
          </a:p>
          <a:p>
            <a:endParaRPr lang="en-IN" dirty="0"/>
          </a:p>
          <a:p>
            <a:r>
              <a:rPr lang="en-IN" dirty="0"/>
              <a:t>Generative Pre-trained Transformer 3, </a:t>
            </a:r>
            <a:r>
              <a:rPr lang="en-IN" dirty="0" err="1"/>
              <a:t>OpenAI</a:t>
            </a:r>
            <a:r>
              <a:rPr lang="en-IN" dirty="0"/>
              <a:t> Inc.</a:t>
            </a:r>
          </a:p>
          <a:p>
            <a:r>
              <a:rPr lang="en-IN" dirty="0"/>
              <a:t>https://kni.me/w/eMgEfCXE4QOhqvLR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118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635C-2705-860C-A030-69D4CE97A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Topic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6447-1B84-3201-2B4E-AEE7149D5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helps in identifying the abstract </a:t>
            </a:r>
            <a:r>
              <a:rPr lang="en-US" i="1" dirty="0"/>
              <a:t>topics</a:t>
            </a:r>
            <a:r>
              <a:rPr lang="en-US" dirty="0"/>
              <a:t> present in a collection of documents. </a:t>
            </a:r>
          </a:p>
          <a:p>
            <a:r>
              <a:rPr lang="en-US" dirty="0"/>
              <a:t>It is used to discover the hidden thematic structure in large volumes of text data. </a:t>
            </a:r>
          </a:p>
          <a:p>
            <a:r>
              <a:rPr lang="en-US" dirty="0"/>
              <a:t>The key idea is to find word patterns that can represent topics, and subsequently, the documents can be classified into these topics.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686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248D-999D-4D34-9564-2136794C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Applications of LDA: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B0574-5879-4916-BA4A-45214681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Organize and manage a large number of different types of content.</a:t>
            </a:r>
          </a:p>
          <a:p>
            <a:r>
              <a:rPr lang="en-US" dirty="0"/>
              <a:t>Use cases ?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901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53219-AA45-5110-336C-887421DD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6" y="2151928"/>
            <a:ext cx="10515600" cy="13255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Document Classification: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Automatically categorize a collection of news articles into topics like politics, sports, technology, etc.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 news organization uses Topic </a:t>
            </a:r>
            <a:r>
              <a:rPr lang="en-IN" sz="24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to sort daily articles into different sections for easier management and retrieval.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Content Recommendation: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Recommend content to users based on the topics of articles or papers they have previously read.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A research database like Google Scholar suggests relevant academic papers to a user based on the topics inferred from their reading history.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IN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N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4455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50C89-D094-D1FB-959D-BD433F0F94D9}"/>
              </a:ext>
            </a:extLst>
          </p:cNvPr>
          <p:cNvSpPr txBox="1"/>
          <p:nvPr/>
        </p:nvSpPr>
        <p:spPr>
          <a:xfrm>
            <a:off x="415636" y="117693"/>
            <a:ext cx="1133301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Social Media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social media posts to identify trending topics or public sentiment.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company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tweets about their brand, identifying common themes like customer service, product features, and complaints.</a:t>
            </a:r>
          </a:p>
          <a:p>
            <a:endParaRPr lang="en-IN" sz="2400" kern="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Customer Feedback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Understand customer concerns and preferences by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reviews and feedback.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An e-commerce company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on customer reviews to identify frequently mentioned issues, such as delivery times, product quality, or pricing.</a:t>
            </a:r>
          </a:p>
          <a:p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Market Research: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survey responses or focus group discussions to identify consumer preferences and trends.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market research firm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on survey data to uncover hidden topics related to consumer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such as brand loyalty or product satisfaction.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421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41A419-FE6F-1C4F-2EF0-FA0D3E227A44}"/>
              </a:ext>
            </a:extLst>
          </p:cNvPr>
          <p:cNvSpPr txBox="1"/>
          <p:nvPr/>
        </p:nvSpPr>
        <p:spPr>
          <a:xfrm>
            <a:off x="484909" y="404705"/>
            <a:ext cx="10668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Legal Document Summarization: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Summarize large volumes of legal documents by extracting key topics.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 law firm uses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quickly identify the main legal arguments and relevant cases in a large set of legal briefs.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Healthcare Data Analysis: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medical records or research papers to discover emerging health trends.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24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Researchers use Topic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IN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analyze</a:t>
            </a:r>
            <a:r>
              <a:rPr lang="en-IN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 corpus of medical papers to track the development of topics like COVID-19 variants, vaccine efficacy, and treatment methods.</a:t>
            </a:r>
            <a:br>
              <a:rPr lang="en-IN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8315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292AD1-3236-AAE5-529D-11AC52F9C99E}"/>
              </a:ext>
            </a:extLst>
          </p:cNvPr>
          <p:cNvSpPr txBox="1"/>
          <p:nvPr/>
        </p:nvSpPr>
        <p:spPr>
          <a:xfrm>
            <a:off x="803565" y="1817545"/>
            <a:ext cx="102939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·  </a:t>
            </a:r>
            <a:r>
              <a:rPr lang="en-IN" sz="3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E-learning Content Organization:</a:t>
            </a:r>
            <a:br>
              <a:rPr lang="en-IN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32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Organize educational content into thematic modules for personalized learning experiences.</a:t>
            </a:r>
            <a:br>
              <a:rPr lang="en-IN" sz="3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IN" sz="32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An online learning platform uses Topic </a:t>
            </a:r>
            <a:r>
              <a:rPr lang="en-IN" sz="32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en-IN" sz="3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automatically group courses into topics like data science, machine learning, and natural language processing  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94389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131C-D566-4339-909B-751E6E85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12A59-600D-4095-9418-E17D3CA6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506662"/>
            <a:ext cx="10515600" cy="4351338"/>
          </a:xfrm>
        </p:spPr>
        <p:txBody>
          <a:bodyPr/>
          <a:lstStyle/>
          <a:p>
            <a:r>
              <a:rPr lang="en-IN" dirty="0"/>
              <a:t>Unsupervised</a:t>
            </a:r>
          </a:p>
          <a:p>
            <a:r>
              <a:rPr lang="en-IN" dirty="0"/>
              <a:t>LDA - Latent Dirichlet Allocation </a:t>
            </a:r>
          </a:p>
        </p:txBody>
      </p:sp>
    </p:spTree>
    <p:extLst>
      <p:ext uri="{BB962C8B-B14F-4D97-AF65-F5344CB8AC3E}">
        <p14:creationId xmlns:p14="http://schemas.microsoft.com/office/powerpoint/2010/main" val="776239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CEA1E-E52E-405E-BEA7-6F26B826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Documents  </a:t>
            </a:r>
          </a:p>
          <a:p>
            <a:r>
              <a:rPr lang="en-US" dirty="0"/>
              <a:t>Document-topic density factor (‘α’) – Higher means more themes/topic per document </a:t>
            </a:r>
          </a:p>
          <a:p>
            <a:r>
              <a:rPr lang="en-US" dirty="0"/>
              <a:t>Topic-word density factor (‘β’) – Higher means more terms per theme/topic</a:t>
            </a:r>
          </a:p>
          <a:p>
            <a:r>
              <a:rPr lang="en-US" dirty="0"/>
              <a:t>The number of topics to be considered (K).</a:t>
            </a: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9B03F7-98C4-482D-9D65-41C0228AB8C4}"/>
              </a:ext>
            </a:extLst>
          </p:cNvPr>
          <p:cNvSpPr txBox="1"/>
          <p:nvPr/>
        </p:nvSpPr>
        <p:spPr>
          <a:xfrm>
            <a:off x="1055016" y="727551"/>
            <a:ext cx="283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/>
              <a:t>Input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7922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atascienceplus.com/wp-content/uploads/2022/01/triangle.png">
            <a:extLst>
              <a:ext uri="{FF2B5EF4-FFF2-40B4-BE49-F238E27FC236}">
                <a16:creationId xmlns:a16="http://schemas.microsoft.com/office/drawing/2014/main" id="{A5ED1E60-6361-46CE-A191-63B1D4FA8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652" y="694541"/>
            <a:ext cx="6391990" cy="477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6E15F6-490C-456E-B398-0353EBFEEC93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788651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D9E66-CDE6-4076-9B1E-1F65A04A1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7" y="1410220"/>
            <a:ext cx="10755984" cy="2863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872D52-9632-4AA4-8495-8075CBFDA9D5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586442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C9C66-9274-41AB-B697-CA785A213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457325"/>
            <a:ext cx="118586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9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4B5AF5-FD10-41EC-8CAF-5CADC64A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891" y="0"/>
            <a:ext cx="7118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80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9EEB6-F3D5-48DC-AF52-95EAF9C2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Hands 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7AEE5-A1B5-427D-8004-D0AE09D1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US" sz="7000" b="1" dirty="0"/>
              <a:t>IS Literature Mining with Topic Detection (LDA)</a:t>
            </a:r>
          </a:p>
          <a:p>
            <a:r>
              <a:rPr lang="en-US" sz="7000" b="1" dirty="0">
                <a:hlinkClick r:id="rId2"/>
              </a:rPr>
              <a:t>https://kni.me/w/OgrcuCEJMcJE1R43</a:t>
            </a:r>
            <a:endParaRPr lang="en-US" sz="7000" b="1" dirty="0"/>
          </a:p>
          <a:p>
            <a:endParaRPr lang="en-US" sz="7000" b="1" dirty="0"/>
          </a:p>
          <a:p>
            <a:r>
              <a:rPr lang="en-US" sz="7000" b="1" dirty="0"/>
              <a:t>Topic Detection movie reviews </a:t>
            </a:r>
          </a:p>
          <a:p>
            <a:r>
              <a:rPr lang="en-US" sz="7000" b="1" dirty="0">
                <a:hlinkClick r:id="rId3"/>
              </a:rPr>
              <a:t>https://kni.me/w/y1RewSCIeoyC001g</a:t>
            </a:r>
            <a:endParaRPr lang="en-US" sz="7000" b="1" dirty="0"/>
          </a:p>
          <a:p>
            <a:endParaRPr lang="en-US" sz="7000" b="1" dirty="0"/>
          </a:p>
          <a:p>
            <a:r>
              <a:rPr lang="en-IN" sz="7000" b="1" dirty="0"/>
              <a:t>Topic Detection</a:t>
            </a:r>
          </a:p>
          <a:p>
            <a:r>
              <a:rPr lang="en-IN" sz="7000" b="1" dirty="0"/>
              <a:t>https://kni.me/w/U6_7s11qz6-9GgFx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br>
              <a:rPr lang="en-US" dirty="0"/>
            </a:b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056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632</Words>
  <Application>Microsoft Office PowerPoint</Application>
  <PresentationFormat>Widescreen</PresentationFormat>
  <Paragraphs>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Times New Roman</vt:lpstr>
      <vt:lpstr>Office Theme</vt:lpstr>
      <vt:lpstr>BERT &amp; GPT3  </vt:lpstr>
      <vt:lpstr>Topic Modelling</vt:lpstr>
      <vt:lpstr>Applications of LDA:</vt:lpstr>
      <vt:lpstr>·  Document Classification: Application: Automatically categorize a collection of news articles into topics like politics, sports, technology, etc. Example: A news organization uses Topic Modeling to sort daily articles into different sections for easier management and retrieval. ·  Content Recommendation: Application: Recommend content to users based on the topics of articles or papers they have previously read. Example: A research database like Google Scholar suggests relevant academic papers to a user based on the topics inferred from their reading history. · 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Hands 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34</cp:revision>
  <dcterms:created xsi:type="dcterms:W3CDTF">2022-10-16T07:49:19Z</dcterms:created>
  <dcterms:modified xsi:type="dcterms:W3CDTF">2024-08-18T07:28:36Z</dcterms:modified>
</cp:coreProperties>
</file>