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24"/>
  </p:notesMasterIdLst>
  <p:sldIdLst>
    <p:sldId id="256" r:id="rId3"/>
    <p:sldId id="275" r:id="rId4"/>
    <p:sldId id="276" r:id="rId5"/>
    <p:sldId id="277" r:id="rId6"/>
    <p:sldId id="278" r:id="rId7"/>
    <p:sldId id="295" r:id="rId8"/>
    <p:sldId id="279" r:id="rId9"/>
    <p:sldId id="296" r:id="rId10"/>
    <p:sldId id="281" r:id="rId11"/>
    <p:sldId id="290" r:id="rId12"/>
    <p:sldId id="291" r:id="rId13"/>
    <p:sldId id="292" r:id="rId14"/>
    <p:sldId id="297" r:id="rId15"/>
    <p:sldId id="293" r:id="rId16"/>
    <p:sldId id="294" r:id="rId17"/>
    <p:sldId id="299" r:id="rId18"/>
    <p:sldId id="280" r:id="rId19"/>
    <p:sldId id="300" r:id="rId20"/>
    <p:sldId id="282" r:id="rId21"/>
    <p:sldId id="288" r:id="rId22"/>
    <p:sldId id="298" r:id="rId23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>
      <p:cViewPr varScale="1">
        <p:scale>
          <a:sx n="117" d="100"/>
          <a:sy n="117" d="100"/>
        </p:scale>
        <p:origin x="1480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viewProps" Target="viewProps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notesMaster" Target="notesMasters/notesMaster1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tableStyles" Target="tableStyles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theme" Target="theme/theme1.xml" 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 /><Relationship Id="rId3" Type="http://schemas.openxmlformats.org/officeDocument/2006/relationships/image" Target="../media/image6.png" /><Relationship Id="rId7" Type="http://schemas.openxmlformats.org/officeDocument/2006/relationships/image" Target="../media/image10.png" /><Relationship Id="rId2" Type="http://schemas.openxmlformats.org/officeDocument/2006/relationships/image" Target="../media/image5.svg" /><Relationship Id="rId1" Type="http://schemas.openxmlformats.org/officeDocument/2006/relationships/image" Target="../media/image4.png" /><Relationship Id="rId6" Type="http://schemas.openxmlformats.org/officeDocument/2006/relationships/image" Target="../media/image9.svg" /><Relationship Id="rId5" Type="http://schemas.openxmlformats.org/officeDocument/2006/relationships/image" Target="../media/image8.png" /><Relationship Id="rId4" Type="http://schemas.openxmlformats.org/officeDocument/2006/relationships/image" Target="../media/image7.svg" 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 /><Relationship Id="rId3" Type="http://schemas.openxmlformats.org/officeDocument/2006/relationships/image" Target="../media/image6.png" /><Relationship Id="rId7" Type="http://schemas.openxmlformats.org/officeDocument/2006/relationships/image" Target="../media/image10.png" /><Relationship Id="rId2" Type="http://schemas.openxmlformats.org/officeDocument/2006/relationships/image" Target="../media/image5.svg" /><Relationship Id="rId1" Type="http://schemas.openxmlformats.org/officeDocument/2006/relationships/image" Target="../media/image4.png" /><Relationship Id="rId6" Type="http://schemas.openxmlformats.org/officeDocument/2006/relationships/image" Target="../media/image9.svg" /><Relationship Id="rId5" Type="http://schemas.openxmlformats.org/officeDocument/2006/relationships/image" Target="../media/image8.png" /><Relationship Id="rId4" Type="http://schemas.openxmlformats.org/officeDocument/2006/relationships/image" Target="../media/image7.sv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C6A1BC-57B0-422C-B614-330ED699582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6_2" csCatId="accent6" phldr="1"/>
      <dgm:spPr/>
      <dgm:t>
        <a:bodyPr/>
        <a:lstStyle/>
        <a:p>
          <a:endParaRPr lang="en-US"/>
        </a:p>
      </dgm:t>
    </dgm:pt>
    <dgm:pt modelId="{A60D983F-9753-44CC-B5CC-BA5B6427E8FC}">
      <dgm:prSet/>
      <dgm:spPr/>
      <dgm:t>
        <a:bodyPr/>
        <a:lstStyle/>
        <a:p>
          <a:r>
            <a:rPr lang="en-US"/>
            <a:t>An xts object is composed of 3 components:</a:t>
          </a:r>
        </a:p>
      </dgm:t>
    </dgm:pt>
    <dgm:pt modelId="{922F853E-190D-4C46-B354-47A6F969CFD3}" type="parTrans" cxnId="{3244483A-C545-467D-84A0-528E89DE7627}">
      <dgm:prSet/>
      <dgm:spPr/>
      <dgm:t>
        <a:bodyPr/>
        <a:lstStyle/>
        <a:p>
          <a:endParaRPr lang="en-US"/>
        </a:p>
      </dgm:t>
    </dgm:pt>
    <dgm:pt modelId="{A3D71DF9-DEEF-46E6-9BBA-E736D1F67B99}" type="sibTrans" cxnId="{3244483A-C545-467D-84A0-528E89DE7627}">
      <dgm:prSet/>
      <dgm:spPr/>
      <dgm:t>
        <a:bodyPr/>
        <a:lstStyle/>
        <a:p>
          <a:endParaRPr lang="en-US"/>
        </a:p>
      </dgm:t>
    </dgm:pt>
    <dgm:pt modelId="{487D80D0-CEED-4847-8215-91992BCF956E}">
      <dgm:prSet/>
      <dgm:spPr/>
      <dgm:t>
        <a:bodyPr/>
        <a:lstStyle/>
        <a:p>
          <a:r>
            <a:rPr lang="en-US" b="1" dirty="0"/>
            <a:t>Index</a:t>
          </a:r>
          <a:r>
            <a:rPr lang="en-US" dirty="0"/>
            <a:t>: A Data Class or Time-Date class used for the time-stamp of observations</a:t>
          </a:r>
        </a:p>
      </dgm:t>
    </dgm:pt>
    <dgm:pt modelId="{3DB500E2-7912-4F9D-B2E0-B4AD99DEC933}" type="parTrans" cxnId="{FC509C18-1647-4C7D-8701-3B3AB281F600}">
      <dgm:prSet/>
      <dgm:spPr/>
      <dgm:t>
        <a:bodyPr/>
        <a:lstStyle/>
        <a:p>
          <a:endParaRPr lang="en-US"/>
        </a:p>
      </dgm:t>
    </dgm:pt>
    <dgm:pt modelId="{1AE1D160-5F42-451E-8A20-E5A1E4B51F59}" type="sibTrans" cxnId="{FC509C18-1647-4C7D-8701-3B3AB281F600}">
      <dgm:prSet/>
      <dgm:spPr/>
      <dgm:t>
        <a:bodyPr/>
        <a:lstStyle/>
        <a:p>
          <a:endParaRPr lang="en-US"/>
        </a:p>
      </dgm:t>
    </dgm:pt>
    <dgm:pt modelId="{0BBA7D33-F4EA-4B76-88A7-0A013989ABF5}">
      <dgm:prSet/>
      <dgm:spPr/>
      <dgm:t>
        <a:bodyPr/>
        <a:lstStyle/>
        <a:p>
          <a:r>
            <a:rPr lang="en-US" b="1" dirty="0"/>
            <a:t>Matrix</a:t>
          </a:r>
          <a:r>
            <a:rPr lang="en-US" dirty="0"/>
            <a:t>: the Time Series observation (univariate or multivariate) can be numeric, character, logical, etc., but must be homogenous.</a:t>
          </a:r>
        </a:p>
      </dgm:t>
    </dgm:pt>
    <dgm:pt modelId="{BD1F8D23-0FA5-424F-99B1-85768EE15F53}" type="parTrans" cxnId="{9D2A0EA0-42AA-457D-AB8A-9BBC3652305F}">
      <dgm:prSet/>
      <dgm:spPr/>
      <dgm:t>
        <a:bodyPr/>
        <a:lstStyle/>
        <a:p>
          <a:endParaRPr lang="en-US"/>
        </a:p>
      </dgm:t>
    </dgm:pt>
    <dgm:pt modelId="{ED14AC2B-3339-4C9B-ABF9-59F062FB7226}" type="sibTrans" cxnId="{9D2A0EA0-42AA-457D-AB8A-9BBC3652305F}">
      <dgm:prSet/>
      <dgm:spPr/>
      <dgm:t>
        <a:bodyPr/>
        <a:lstStyle/>
        <a:p>
          <a:endParaRPr lang="en-US"/>
        </a:p>
      </dgm:t>
    </dgm:pt>
    <dgm:pt modelId="{27733BAC-D8C8-45FE-9FFE-280BA1134DD3}">
      <dgm:prSet/>
      <dgm:spPr/>
      <dgm:t>
        <a:bodyPr/>
        <a:lstStyle/>
        <a:p>
          <a:r>
            <a:rPr lang="en-US" b="1" dirty="0"/>
            <a:t>Attribute</a:t>
          </a:r>
          <a:r>
            <a:rPr lang="en-US" dirty="0"/>
            <a:t>: hidden and user defined</a:t>
          </a:r>
        </a:p>
      </dgm:t>
    </dgm:pt>
    <dgm:pt modelId="{BC97E9D6-C647-415B-9DCA-5CBBF2FE649A}" type="parTrans" cxnId="{9D5A2C99-2479-47C0-A4C5-6AFF140AA026}">
      <dgm:prSet/>
      <dgm:spPr/>
      <dgm:t>
        <a:bodyPr/>
        <a:lstStyle/>
        <a:p>
          <a:endParaRPr lang="en-US"/>
        </a:p>
      </dgm:t>
    </dgm:pt>
    <dgm:pt modelId="{E04B08ED-9F3C-4E3D-B429-233A1BEA2640}" type="sibTrans" cxnId="{9D5A2C99-2479-47C0-A4C5-6AFF140AA026}">
      <dgm:prSet/>
      <dgm:spPr/>
      <dgm:t>
        <a:bodyPr/>
        <a:lstStyle/>
        <a:p>
          <a:endParaRPr lang="en-US"/>
        </a:p>
      </dgm:t>
    </dgm:pt>
    <dgm:pt modelId="{E216BF97-AF0C-498B-B171-465AADBCCC71}">
      <dgm:prSet custT="1"/>
      <dgm:spPr/>
      <dgm:t>
        <a:bodyPr/>
        <a:lstStyle/>
        <a:p>
          <a:r>
            <a:rPr lang="en-US" sz="2000" dirty="0"/>
            <a:t>1. Class of index</a:t>
          </a:r>
        </a:p>
      </dgm:t>
    </dgm:pt>
    <dgm:pt modelId="{0AEFBFCE-B987-4AEC-AEF5-A4BD7404FCE9}" type="parTrans" cxnId="{93C9F610-399F-4C1B-996B-DD3688C1F463}">
      <dgm:prSet/>
      <dgm:spPr/>
      <dgm:t>
        <a:bodyPr/>
        <a:lstStyle/>
        <a:p>
          <a:endParaRPr lang="en-US"/>
        </a:p>
      </dgm:t>
    </dgm:pt>
    <dgm:pt modelId="{FA8AC3F8-04DC-4019-BCD2-B1FD34A97F89}" type="sibTrans" cxnId="{93C9F610-399F-4C1B-996B-DD3688C1F463}">
      <dgm:prSet/>
      <dgm:spPr/>
      <dgm:t>
        <a:bodyPr/>
        <a:lstStyle/>
        <a:p>
          <a:endParaRPr lang="en-US"/>
        </a:p>
      </dgm:t>
    </dgm:pt>
    <dgm:pt modelId="{34364DB5-3CD4-4475-9148-18BA90565A29}">
      <dgm:prSet custT="1"/>
      <dgm:spPr/>
      <dgm:t>
        <a:bodyPr/>
        <a:lstStyle/>
        <a:p>
          <a:r>
            <a:rPr lang="en-US" sz="2000" dirty="0"/>
            <a:t>2. Format of index</a:t>
          </a:r>
        </a:p>
      </dgm:t>
    </dgm:pt>
    <dgm:pt modelId="{5E28FF9A-5669-4DE0-8FDD-BC3D66F6DFD1}" type="parTrans" cxnId="{309238A2-9041-4EF1-87F7-5779C6B5B3C0}">
      <dgm:prSet/>
      <dgm:spPr/>
      <dgm:t>
        <a:bodyPr/>
        <a:lstStyle/>
        <a:p>
          <a:endParaRPr lang="en-US"/>
        </a:p>
      </dgm:t>
    </dgm:pt>
    <dgm:pt modelId="{477648C8-F479-4A54-A519-50A79EA94742}" type="sibTrans" cxnId="{309238A2-9041-4EF1-87F7-5779C6B5B3C0}">
      <dgm:prSet/>
      <dgm:spPr/>
      <dgm:t>
        <a:bodyPr/>
        <a:lstStyle/>
        <a:p>
          <a:endParaRPr lang="en-US"/>
        </a:p>
      </dgm:t>
    </dgm:pt>
    <dgm:pt modelId="{5725A346-9164-43CA-811D-7E044DFF4534}">
      <dgm:prSet custT="1"/>
      <dgm:spPr/>
      <dgm:t>
        <a:bodyPr/>
        <a:lstStyle/>
        <a:p>
          <a:r>
            <a:rPr lang="en-US" sz="2000" dirty="0"/>
            <a:t>3. Time zone</a:t>
          </a:r>
        </a:p>
      </dgm:t>
    </dgm:pt>
    <dgm:pt modelId="{D2A8399F-5E2C-4E8E-8269-68A5A2002EF7}" type="parTrans" cxnId="{5F45DA36-3525-4468-A9F9-9A3F90476FA7}">
      <dgm:prSet/>
      <dgm:spPr/>
      <dgm:t>
        <a:bodyPr/>
        <a:lstStyle/>
        <a:p>
          <a:endParaRPr lang="en-US"/>
        </a:p>
      </dgm:t>
    </dgm:pt>
    <dgm:pt modelId="{DBEDF011-3F93-47DF-8BD9-D75E83F38ECE}" type="sibTrans" cxnId="{5F45DA36-3525-4468-A9F9-9A3F90476FA7}">
      <dgm:prSet/>
      <dgm:spPr/>
      <dgm:t>
        <a:bodyPr/>
        <a:lstStyle/>
        <a:p>
          <a:endParaRPr lang="en-US"/>
        </a:p>
      </dgm:t>
    </dgm:pt>
    <dgm:pt modelId="{79DFB4E2-BD7E-4C8D-A98A-B5E8494E84C7}" type="pres">
      <dgm:prSet presAssocID="{C5C6A1BC-57B0-422C-B614-330ED6995828}" presName="root" presStyleCnt="0">
        <dgm:presLayoutVars>
          <dgm:dir/>
          <dgm:resizeHandles val="exact"/>
        </dgm:presLayoutVars>
      </dgm:prSet>
      <dgm:spPr/>
    </dgm:pt>
    <dgm:pt modelId="{6530E50D-AB43-472F-8E94-BD39A64B0C3B}" type="pres">
      <dgm:prSet presAssocID="{A60D983F-9753-44CC-B5CC-BA5B6427E8FC}" presName="compNode" presStyleCnt="0"/>
      <dgm:spPr/>
    </dgm:pt>
    <dgm:pt modelId="{E1C373F9-0F2B-4BA1-A2CD-F009B937B7F0}" type="pres">
      <dgm:prSet presAssocID="{A60D983F-9753-44CC-B5CC-BA5B6427E8FC}" presName="bgRect" presStyleLbl="bgShp" presStyleIdx="0" presStyleCnt="4"/>
      <dgm:spPr/>
    </dgm:pt>
    <dgm:pt modelId="{9772D174-9A00-4832-B741-76A18EF3F768}" type="pres">
      <dgm:prSet presAssocID="{A60D983F-9753-44CC-B5CC-BA5B6427E8F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08055F9F-B7F9-4011-92B1-0776693694C1}" type="pres">
      <dgm:prSet presAssocID="{A60D983F-9753-44CC-B5CC-BA5B6427E8FC}" presName="spaceRect" presStyleCnt="0"/>
      <dgm:spPr/>
    </dgm:pt>
    <dgm:pt modelId="{427D456F-C2F0-4A84-8297-015ADD4BE618}" type="pres">
      <dgm:prSet presAssocID="{A60D983F-9753-44CC-B5CC-BA5B6427E8FC}" presName="parTx" presStyleLbl="revTx" presStyleIdx="0" presStyleCnt="5">
        <dgm:presLayoutVars>
          <dgm:chMax val="0"/>
          <dgm:chPref val="0"/>
        </dgm:presLayoutVars>
      </dgm:prSet>
      <dgm:spPr/>
    </dgm:pt>
    <dgm:pt modelId="{7ADC8A89-AA44-4D9C-9EED-C67CE50AD57F}" type="pres">
      <dgm:prSet presAssocID="{A3D71DF9-DEEF-46E6-9BBA-E736D1F67B99}" presName="sibTrans" presStyleCnt="0"/>
      <dgm:spPr/>
    </dgm:pt>
    <dgm:pt modelId="{1738A5F1-962C-45D9-BE0E-0A8EDAA81C93}" type="pres">
      <dgm:prSet presAssocID="{487D80D0-CEED-4847-8215-91992BCF956E}" presName="compNode" presStyleCnt="0"/>
      <dgm:spPr/>
    </dgm:pt>
    <dgm:pt modelId="{CFFF5162-DEB5-433F-8D2A-2456F0C16A8F}" type="pres">
      <dgm:prSet presAssocID="{487D80D0-CEED-4847-8215-91992BCF956E}" presName="bgRect" presStyleLbl="bgShp" presStyleIdx="1" presStyleCnt="4"/>
      <dgm:spPr/>
    </dgm:pt>
    <dgm:pt modelId="{0379BD66-C5DD-43EB-83A1-BB65D237B59D}" type="pres">
      <dgm:prSet presAssocID="{487D80D0-CEED-4847-8215-91992BCF956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7A063884-F880-424C-BF43-1A9F780C8562}" type="pres">
      <dgm:prSet presAssocID="{487D80D0-CEED-4847-8215-91992BCF956E}" presName="spaceRect" presStyleCnt="0"/>
      <dgm:spPr/>
    </dgm:pt>
    <dgm:pt modelId="{1DCDC1D3-2C08-4022-95A1-8FBCEBF3991B}" type="pres">
      <dgm:prSet presAssocID="{487D80D0-CEED-4847-8215-91992BCF956E}" presName="parTx" presStyleLbl="revTx" presStyleIdx="1" presStyleCnt="5">
        <dgm:presLayoutVars>
          <dgm:chMax val="0"/>
          <dgm:chPref val="0"/>
        </dgm:presLayoutVars>
      </dgm:prSet>
      <dgm:spPr/>
    </dgm:pt>
    <dgm:pt modelId="{45B2B702-454A-479D-B4B6-EB7BEA0CE172}" type="pres">
      <dgm:prSet presAssocID="{1AE1D160-5F42-451E-8A20-E5A1E4B51F59}" presName="sibTrans" presStyleCnt="0"/>
      <dgm:spPr/>
    </dgm:pt>
    <dgm:pt modelId="{89148627-DF2F-4AEA-8836-3BFCB8D37FB0}" type="pres">
      <dgm:prSet presAssocID="{0BBA7D33-F4EA-4B76-88A7-0A013989ABF5}" presName="compNode" presStyleCnt="0"/>
      <dgm:spPr/>
    </dgm:pt>
    <dgm:pt modelId="{5042E9ED-9981-4AB4-AC66-F9DFB675A9FC}" type="pres">
      <dgm:prSet presAssocID="{0BBA7D33-F4EA-4B76-88A7-0A013989ABF5}" presName="bgRect" presStyleLbl="bgShp" presStyleIdx="2" presStyleCnt="4"/>
      <dgm:spPr/>
    </dgm:pt>
    <dgm:pt modelId="{0D460B83-053D-4C56-BC99-94FFF278F935}" type="pres">
      <dgm:prSet presAssocID="{0BBA7D33-F4EA-4B76-88A7-0A013989ABF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B0892D0-E328-457C-AFDB-F0FBDFED2EF1}" type="pres">
      <dgm:prSet presAssocID="{0BBA7D33-F4EA-4B76-88A7-0A013989ABF5}" presName="spaceRect" presStyleCnt="0"/>
      <dgm:spPr/>
    </dgm:pt>
    <dgm:pt modelId="{52204C71-1524-448A-933D-845ED80727D4}" type="pres">
      <dgm:prSet presAssocID="{0BBA7D33-F4EA-4B76-88A7-0A013989ABF5}" presName="parTx" presStyleLbl="revTx" presStyleIdx="2" presStyleCnt="5">
        <dgm:presLayoutVars>
          <dgm:chMax val="0"/>
          <dgm:chPref val="0"/>
        </dgm:presLayoutVars>
      </dgm:prSet>
      <dgm:spPr/>
    </dgm:pt>
    <dgm:pt modelId="{E1625AA7-C2FE-4ED3-811E-135590CB93FE}" type="pres">
      <dgm:prSet presAssocID="{ED14AC2B-3339-4C9B-ABF9-59F062FB7226}" presName="sibTrans" presStyleCnt="0"/>
      <dgm:spPr/>
    </dgm:pt>
    <dgm:pt modelId="{0A1FE92C-947D-4DB0-ADA7-53E8BB91D76E}" type="pres">
      <dgm:prSet presAssocID="{27733BAC-D8C8-45FE-9FFE-280BA1134DD3}" presName="compNode" presStyleCnt="0"/>
      <dgm:spPr/>
    </dgm:pt>
    <dgm:pt modelId="{20C93FBE-F911-4A8A-AE0A-3E459549A2A6}" type="pres">
      <dgm:prSet presAssocID="{27733BAC-D8C8-45FE-9FFE-280BA1134DD3}" presName="bgRect" presStyleLbl="bgShp" presStyleIdx="3" presStyleCnt="4"/>
      <dgm:spPr/>
    </dgm:pt>
    <dgm:pt modelId="{D6353995-3449-4FDE-AD94-FD5230BEAF95}" type="pres">
      <dgm:prSet presAssocID="{27733BAC-D8C8-45FE-9FFE-280BA1134DD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D8797DD9-3D35-4C39-BCD8-8154B9F3AC26}" type="pres">
      <dgm:prSet presAssocID="{27733BAC-D8C8-45FE-9FFE-280BA1134DD3}" presName="spaceRect" presStyleCnt="0"/>
      <dgm:spPr/>
    </dgm:pt>
    <dgm:pt modelId="{957E727E-D450-4DF3-B461-4112689D3DA9}" type="pres">
      <dgm:prSet presAssocID="{27733BAC-D8C8-45FE-9FFE-280BA1134DD3}" presName="parTx" presStyleLbl="revTx" presStyleIdx="3" presStyleCnt="5">
        <dgm:presLayoutVars>
          <dgm:chMax val="0"/>
          <dgm:chPref val="0"/>
        </dgm:presLayoutVars>
      </dgm:prSet>
      <dgm:spPr/>
    </dgm:pt>
    <dgm:pt modelId="{CA88191B-3AE8-4EAD-8222-5D676EE8AD5A}" type="pres">
      <dgm:prSet presAssocID="{27733BAC-D8C8-45FE-9FFE-280BA1134DD3}" presName="desTx" presStyleLbl="revTx" presStyleIdx="4" presStyleCnt="5">
        <dgm:presLayoutVars/>
      </dgm:prSet>
      <dgm:spPr/>
    </dgm:pt>
  </dgm:ptLst>
  <dgm:cxnLst>
    <dgm:cxn modelId="{93C9F610-399F-4C1B-996B-DD3688C1F463}" srcId="{27733BAC-D8C8-45FE-9FFE-280BA1134DD3}" destId="{E216BF97-AF0C-498B-B171-465AADBCCC71}" srcOrd="0" destOrd="0" parTransId="{0AEFBFCE-B987-4AEC-AEF5-A4BD7404FCE9}" sibTransId="{FA8AC3F8-04DC-4019-BCD2-B1FD34A97F89}"/>
    <dgm:cxn modelId="{E442D814-9EC0-45AB-8FD5-DEF7DE08E923}" type="presOf" srcId="{27733BAC-D8C8-45FE-9FFE-280BA1134DD3}" destId="{957E727E-D450-4DF3-B461-4112689D3DA9}" srcOrd="0" destOrd="0" presId="urn:microsoft.com/office/officeart/2018/2/layout/IconVerticalSolidList"/>
    <dgm:cxn modelId="{FC509C18-1647-4C7D-8701-3B3AB281F600}" srcId="{C5C6A1BC-57B0-422C-B614-330ED6995828}" destId="{487D80D0-CEED-4847-8215-91992BCF956E}" srcOrd="1" destOrd="0" parTransId="{3DB500E2-7912-4F9D-B2E0-B4AD99DEC933}" sibTransId="{1AE1D160-5F42-451E-8A20-E5A1E4B51F59}"/>
    <dgm:cxn modelId="{5F45DA36-3525-4468-A9F9-9A3F90476FA7}" srcId="{27733BAC-D8C8-45FE-9FFE-280BA1134DD3}" destId="{5725A346-9164-43CA-811D-7E044DFF4534}" srcOrd="2" destOrd="0" parTransId="{D2A8399F-5E2C-4E8E-8269-68A5A2002EF7}" sibTransId="{DBEDF011-3F93-47DF-8BD9-D75E83F38ECE}"/>
    <dgm:cxn modelId="{3244483A-C545-467D-84A0-528E89DE7627}" srcId="{C5C6A1BC-57B0-422C-B614-330ED6995828}" destId="{A60D983F-9753-44CC-B5CC-BA5B6427E8FC}" srcOrd="0" destOrd="0" parTransId="{922F853E-190D-4C46-B354-47A6F969CFD3}" sibTransId="{A3D71DF9-DEEF-46E6-9BBA-E736D1F67B99}"/>
    <dgm:cxn modelId="{C2975940-C2A8-4614-B501-F7E710827216}" type="presOf" srcId="{E216BF97-AF0C-498B-B171-465AADBCCC71}" destId="{CA88191B-3AE8-4EAD-8222-5D676EE8AD5A}" srcOrd="0" destOrd="0" presId="urn:microsoft.com/office/officeart/2018/2/layout/IconVerticalSolidList"/>
    <dgm:cxn modelId="{973F2D5C-FFFE-4390-83AA-8516AB2B9130}" type="presOf" srcId="{A60D983F-9753-44CC-B5CC-BA5B6427E8FC}" destId="{427D456F-C2F0-4A84-8297-015ADD4BE618}" srcOrd="0" destOrd="0" presId="urn:microsoft.com/office/officeart/2018/2/layout/IconVerticalSolidList"/>
    <dgm:cxn modelId="{389E227C-E441-4CF5-B71D-97CF756A7AB4}" type="presOf" srcId="{5725A346-9164-43CA-811D-7E044DFF4534}" destId="{CA88191B-3AE8-4EAD-8222-5D676EE8AD5A}" srcOrd="0" destOrd="2" presId="urn:microsoft.com/office/officeart/2018/2/layout/IconVerticalSolidList"/>
    <dgm:cxn modelId="{924ACD80-B29A-4E82-BFEE-4F1D9B890A54}" type="presOf" srcId="{C5C6A1BC-57B0-422C-B614-330ED6995828}" destId="{79DFB4E2-BD7E-4C8D-A98A-B5E8494E84C7}" srcOrd="0" destOrd="0" presId="urn:microsoft.com/office/officeart/2018/2/layout/IconVerticalSolidList"/>
    <dgm:cxn modelId="{23ECA288-B7B4-45C7-8F40-33BC8DD62D01}" type="presOf" srcId="{487D80D0-CEED-4847-8215-91992BCF956E}" destId="{1DCDC1D3-2C08-4022-95A1-8FBCEBF3991B}" srcOrd="0" destOrd="0" presId="urn:microsoft.com/office/officeart/2018/2/layout/IconVerticalSolidList"/>
    <dgm:cxn modelId="{CF145B92-A90C-450D-9ABB-8D27A20374DA}" type="presOf" srcId="{34364DB5-3CD4-4475-9148-18BA90565A29}" destId="{CA88191B-3AE8-4EAD-8222-5D676EE8AD5A}" srcOrd="0" destOrd="1" presId="urn:microsoft.com/office/officeart/2018/2/layout/IconVerticalSolidList"/>
    <dgm:cxn modelId="{9D5A2C99-2479-47C0-A4C5-6AFF140AA026}" srcId="{C5C6A1BC-57B0-422C-B614-330ED6995828}" destId="{27733BAC-D8C8-45FE-9FFE-280BA1134DD3}" srcOrd="3" destOrd="0" parTransId="{BC97E9D6-C647-415B-9DCA-5CBBF2FE649A}" sibTransId="{E04B08ED-9F3C-4E3D-B429-233A1BEA2640}"/>
    <dgm:cxn modelId="{9D2A0EA0-42AA-457D-AB8A-9BBC3652305F}" srcId="{C5C6A1BC-57B0-422C-B614-330ED6995828}" destId="{0BBA7D33-F4EA-4B76-88A7-0A013989ABF5}" srcOrd="2" destOrd="0" parTransId="{BD1F8D23-0FA5-424F-99B1-85768EE15F53}" sibTransId="{ED14AC2B-3339-4C9B-ABF9-59F062FB7226}"/>
    <dgm:cxn modelId="{309238A2-9041-4EF1-87F7-5779C6B5B3C0}" srcId="{27733BAC-D8C8-45FE-9FFE-280BA1134DD3}" destId="{34364DB5-3CD4-4475-9148-18BA90565A29}" srcOrd="1" destOrd="0" parTransId="{5E28FF9A-5669-4DE0-8FDD-BC3D66F6DFD1}" sibTransId="{477648C8-F479-4A54-A519-50A79EA94742}"/>
    <dgm:cxn modelId="{70BC2EE4-FF65-4448-A46F-4E9BC4E4A8C4}" type="presOf" srcId="{0BBA7D33-F4EA-4B76-88A7-0A013989ABF5}" destId="{52204C71-1524-448A-933D-845ED80727D4}" srcOrd="0" destOrd="0" presId="urn:microsoft.com/office/officeart/2018/2/layout/IconVerticalSolidList"/>
    <dgm:cxn modelId="{062C4AE0-206F-4290-83E2-8E91D4E94147}" type="presParOf" srcId="{79DFB4E2-BD7E-4C8D-A98A-B5E8494E84C7}" destId="{6530E50D-AB43-472F-8E94-BD39A64B0C3B}" srcOrd="0" destOrd="0" presId="urn:microsoft.com/office/officeart/2018/2/layout/IconVerticalSolidList"/>
    <dgm:cxn modelId="{358C9B17-74AD-46F5-ABB8-ADA3AB386877}" type="presParOf" srcId="{6530E50D-AB43-472F-8E94-BD39A64B0C3B}" destId="{E1C373F9-0F2B-4BA1-A2CD-F009B937B7F0}" srcOrd="0" destOrd="0" presId="urn:microsoft.com/office/officeart/2018/2/layout/IconVerticalSolidList"/>
    <dgm:cxn modelId="{AA359A1A-868E-43F0-940F-44418CCEEF6C}" type="presParOf" srcId="{6530E50D-AB43-472F-8E94-BD39A64B0C3B}" destId="{9772D174-9A00-4832-B741-76A18EF3F768}" srcOrd="1" destOrd="0" presId="urn:microsoft.com/office/officeart/2018/2/layout/IconVerticalSolidList"/>
    <dgm:cxn modelId="{73CDCDC0-8DB2-4E7E-AE6A-BA970C4323E8}" type="presParOf" srcId="{6530E50D-AB43-472F-8E94-BD39A64B0C3B}" destId="{08055F9F-B7F9-4011-92B1-0776693694C1}" srcOrd="2" destOrd="0" presId="urn:microsoft.com/office/officeart/2018/2/layout/IconVerticalSolidList"/>
    <dgm:cxn modelId="{337A6042-2162-4BE8-AA0D-09733AACBFB2}" type="presParOf" srcId="{6530E50D-AB43-472F-8E94-BD39A64B0C3B}" destId="{427D456F-C2F0-4A84-8297-015ADD4BE618}" srcOrd="3" destOrd="0" presId="urn:microsoft.com/office/officeart/2018/2/layout/IconVerticalSolidList"/>
    <dgm:cxn modelId="{6F8635FC-841C-4977-839D-6C9B6F846681}" type="presParOf" srcId="{79DFB4E2-BD7E-4C8D-A98A-B5E8494E84C7}" destId="{7ADC8A89-AA44-4D9C-9EED-C67CE50AD57F}" srcOrd="1" destOrd="0" presId="urn:microsoft.com/office/officeart/2018/2/layout/IconVerticalSolidList"/>
    <dgm:cxn modelId="{15A86DDD-C72A-4EF9-8C0A-F49F4CDEB26A}" type="presParOf" srcId="{79DFB4E2-BD7E-4C8D-A98A-B5E8494E84C7}" destId="{1738A5F1-962C-45D9-BE0E-0A8EDAA81C93}" srcOrd="2" destOrd="0" presId="urn:microsoft.com/office/officeart/2018/2/layout/IconVerticalSolidList"/>
    <dgm:cxn modelId="{7E7FAC9F-4622-4C3E-80AD-B227CF05BE7C}" type="presParOf" srcId="{1738A5F1-962C-45D9-BE0E-0A8EDAA81C93}" destId="{CFFF5162-DEB5-433F-8D2A-2456F0C16A8F}" srcOrd="0" destOrd="0" presId="urn:microsoft.com/office/officeart/2018/2/layout/IconVerticalSolidList"/>
    <dgm:cxn modelId="{A786DC94-3D01-4B32-888B-32EDE562AFE9}" type="presParOf" srcId="{1738A5F1-962C-45D9-BE0E-0A8EDAA81C93}" destId="{0379BD66-C5DD-43EB-83A1-BB65D237B59D}" srcOrd="1" destOrd="0" presId="urn:microsoft.com/office/officeart/2018/2/layout/IconVerticalSolidList"/>
    <dgm:cxn modelId="{0C136CF7-B860-4AC3-AF7C-B37EDE0F5549}" type="presParOf" srcId="{1738A5F1-962C-45D9-BE0E-0A8EDAA81C93}" destId="{7A063884-F880-424C-BF43-1A9F780C8562}" srcOrd="2" destOrd="0" presId="urn:microsoft.com/office/officeart/2018/2/layout/IconVerticalSolidList"/>
    <dgm:cxn modelId="{049B2E5E-08B3-44C5-9374-A34BF2245DD8}" type="presParOf" srcId="{1738A5F1-962C-45D9-BE0E-0A8EDAA81C93}" destId="{1DCDC1D3-2C08-4022-95A1-8FBCEBF3991B}" srcOrd="3" destOrd="0" presId="urn:microsoft.com/office/officeart/2018/2/layout/IconVerticalSolidList"/>
    <dgm:cxn modelId="{5D3CADA4-CDA8-4F0D-AAA5-CAF3188A8190}" type="presParOf" srcId="{79DFB4E2-BD7E-4C8D-A98A-B5E8494E84C7}" destId="{45B2B702-454A-479D-B4B6-EB7BEA0CE172}" srcOrd="3" destOrd="0" presId="urn:microsoft.com/office/officeart/2018/2/layout/IconVerticalSolidList"/>
    <dgm:cxn modelId="{687DC1DB-8AA8-4717-BF11-AECAA763CC31}" type="presParOf" srcId="{79DFB4E2-BD7E-4C8D-A98A-B5E8494E84C7}" destId="{89148627-DF2F-4AEA-8836-3BFCB8D37FB0}" srcOrd="4" destOrd="0" presId="urn:microsoft.com/office/officeart/2018/2/layout/IconVerticalSolidList"/>
    <dgm:cxn modelId="{68539A3D-EE42-4E31-8F82-8EA3871841E3}" type="presParOf" srcId="{89148627-DF2F-4AEA-8836-3BFCB8D37FB0}" destId="{5042E9ED-9981-4AB4-AC66-F9DFB675A9FC}" srcOrd="0" destOrd="0" presId="urn:microsoft.com/office/officeart/2018/2/layout/IconVerticalSolidList"/>
    <dgm:cxn modelId="{36A67E56-3367-4548-AB1C-98B14DF921C5}" type="presParOf" srcId="{89148627-DF2F-4AEA-8836-3BFCB8D37FB0}" destId="{0D460B83-053D-4C56-BC99-94FFF278F935}" srcOrd="1" destOrd="0" presId="urn:microsoft.com/office/officeart/2018/2/layout/IconVerticalSolidList"/>
    <dgm:cxn modelId="{5E4EA35F-7B77-482E-A94C-1D6DF3C6B008}" type="presParOf" srcId="{89148627-DF2F-4AEA-8836-3BFCB8D37FB0}" destId="{5B0892D0-E328-457C-AFDB-F0FBDFED2EF1}" srcOrd="2" destOrd="0" presId="urn:microsoft.com/office/officeart/2018/2/layout/IconVerticalSolidList"/>
    <dgm:cxn modelId="{F7D4FFD6-637F-4940-994C-E3ED7B404ADC}" type="presParOf" srcId="{89148627-DF2F-4AEA-8836-3BFCB8D37FB0}" destId="{52204C71-1524-448A-933D-845ED80727D4}" srcOrd="3" destOrd="0" presId="urn:microsoft.com/office/officeart/2018/2/layout/IconVerticalSolidList"/>
    <dgm:cxn modelId="{E350889E-3FAE-4852-A8ED-22115888ED9F}" type="presParOf" srcId="{79DFB4E2-BD7E-4C8D-A98A-B5E8494E84C7}" destId="{E1625AA7-C2FE-4ED3-811E-135590CB93FE}" srcOrd="5" destOrd="0" presId="urn:microsoft.com/office/officeart/2018/2/layout/IconVerticalSolidList"/>
    <dgm:cxn modelId="{99E11BD5-3438-4533-8643-58C202E49E2E}" type="presParOf" srcId="{79DFB4E2-BD7E-4C8D-A98A-B5E8494E84C7}" destId="{0A1FE92C-947D-4DB0-ADA7-53E8BB91D76E}" srcOrd="6" destOrd="0" presId="urn:microsoft.com/office/officeart/2018/2/layout/IconVerticalSolidList"/>
    <dgm:cxn modelId="{EF425E0C-A9CB-4F0A-BA52-4622F14D45C8}" type="presParOf" srcId="{0A1FE92C-947D-4DB0-ADA7-53E8BB91D76E}" destId="{20C93FBE-F911-4A8A-AE0A-3E459549A2A6}" srcOrd="0" destOrd="0" presId="urn:microsoft.com/office/officeart/2018/2/layout/IconVerticalSolidList"/>
    <dgm:cxn modelId="{E792B7F8-F025-4DE1-B28D-46C0C7E46EC6}" type="presParOf" srcId="{0A1FE92C-947D-4DB0-ADA7-53E8BB91D76E}" destId="{D6353995-3449-4FDE-AD94-FD5230BEAF95}" srcOrd="1" destOrd="0" presId="urn:microsoft.com/office/officeart/2018/2/layout/IconVerticalSolidList"/>
    <dgm:cxn modelId="{A8A5B0A2-5E41-48DA-A0F0-785C9F55BB50}" type="presParOf" srcId="{0A1FE92C-947D-4DB0-ADA7-53E8BB91D76E}" destId="{D8797DD9-3D35-4C39-BCD8-8154B9F3AC26}" srcOrd="2" destOrd="0" presId="urn:microsoft.com/office/officeart/2018/2/layout/IconVerticalSolidList"/>
    <dgm:cxn modelId="{E8ACA51B-7064-4D1F-9791-CBF2DFCB909D}" type="presParOf" srcId="{0A1FE92C-947D-4DB0-ADA7-53E8BB91D76E}" destId="{957E727E-D450-4DF3-B461-4112689D3DA9}" srcOrd="3" destOrd="0" presId="urn:microsoft.com/office/officeart/2018/2/layout/IconVerticalSolidList"/>
    <dgm:cxn modelId="{89C45850-C9B1-469A-90B7-AF99D6E90A99}" type="presParOf" srcId="{0A1FE92C-947D-4DB0-ADA7-53E8BB91D76E}" destId="{CA88191B-3AE8-4EAD-8222-5D676EE8AD5A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C373F9-0F2B-4BA1-A2CD-F009B937B7F0}">
      <dsp:nvSpPr>
        <dsp:cNvPr id="0" name=""/>
        <dsp:cNvSpPr/>
      </dsp:nvSpPr>
      <dsp:spPr>
        <a:xfrm>
          <a:off x="0" y="3326"/>
          <a:ext cx="8313644" cy="7743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72D174-9A00-4832-B741-76A18EF3F768}">
      <dsp:nvSpPr>
        <dsp:cNvPr id="0" name=""/>
        <dsp:cNvSpPr/>
      </dsp:nvSpPr>
      <dsp:spPr>
        <a:xfrm>
          <a:off x="234229" y="177547"/>
          <a:ext cx="425871" cy="4258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7D456F-C2F0-4A84-8297-015ADD4BE618}">
      <dsp:nvSpPr>
        <dsp:cNvPr id="0" name=""/>
        <dsp:cNvSpPr/>
      </dsp:nvSpPr>
      <dsp:spPr>
        <a:xfrm>
          <a:off x="894330" y="3326"/>
          <a:ext cx="7418439" cy="774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948" tIns="81948" rIns="81948" bIns="8194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An xts object is composed of 3 components:</a:t>
          </a:r>
        </a:p>
      </dsp:txBody>
      <dsp:txXfrm>
        <a:off x="894330" y="3326"/>
        <a:ext cx="7418439" cy="774311"/>
      </dsp:txXfrm>
    </dsp:sp>
    <dsp:sp modelId="{CFFF5162-DEB5-433F-8D2A-2456F0C16A8F}">
      <dsp:nvSpPr>
        <dsp:cNvPr id="0" name=""/>
        <dsp:cNvSpPr/>
      </dsp:nvSpPr>
      <dsp:spPr>
        <a:xfrm>
          <a:off x="0" y="971216"/>
          <a:ext cx="8313644" cy="7743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79BD66-C5DD-43EB-83A1-BB65D237B59D}">
      <dsp:nvSpPr>
        <dsp:cNvPr id="0" name=""/>
        <dsp:cNvSpPr/>
      </dsp:nvSpPr>
      <dsp:spPr>
        <a:xfrm>
          <a:off x="234229" y="1145436"/>
          <a:ext cx="425871" cy="4258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CDC1D3-2C08-4022-95A1-8FBCEBF3991B}">
      <dsp:nvSpPr>
        <dsp:cNvPr id="0" name=""/>
        <dsp:cNvSpPr/>
      </dsp:nvSpPr>
      <dsp:spPr>
        <a:xfrm>
          <a:off x="894330" y="971216"/>
          <a:ext cx="7418439" cy="774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948" tIns="81948" rIns="81948" bIns="8194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Index</a:t>
          </a:r>
          <a:r>
            <a:rPr lang="en-US" sz="2000" kern="1200" dirty="0"/>
            <a:t>: A Data Class or Time-Date class used for the time-stamp of observations</a:t>
          </a:r>
        </a:p>
      </dsp:txBody>
      <dsp:txXfrm>
        <a:off x="894330" y="971216"/>
        <a:ext cx="7418439" cy="774311"/>
      </dsp:txXfrm>
    </dsp:sp>
    <dsp:sp modelId="{5042E9ED-9981-4AB4-AC66-F9DFB675A9FC}">
      <dsp:nvSpPr>
        <dsp:cNvPr id="0" name=""/>
        <dsp:cNvSpPr/>
      </dsp:nvSpPr>
      <dsp:spPr>
        <a:xfrm>
          <a:off x="0" y="1939106"/>
          <a:ext cx="8313644" cy="7743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460B83-053D-4C56-BC99-94FFF278F935}">
      <dsp:nvSpPr>
        <dsp:cNvPr id="0" name=""/>
        <dsp:cNvSpPr/>
      </dsp:nvSpPr>
      <dsp:spPr>
        <a:xfrm>
          <a:off x="234229" y="2113326"/>
          <a:ext cx="425871" cy="4258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204C71-1524-448A-933D-845ED80727D4}">
      <dsp:nvSpPr>
        <dsp:cNvPr id="0" name=""/>
        <dsp:cNvSpPr/>
      </dsp:nvSpPr>
      <dsp:spPr>
        <a:xfrm>
          <a:off x="894330" y="1939106"/>
          <a:ext cx="7418439" cy="774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948" tIns="81948" rIns="81948" bIns="8194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Matrix</a:t>
          </a:r>
          <a:r>
            <a:rPr lang="en-US" sz="2000" kern="1200" dirty="0"/>
            <a:t>: the Time Series observation (univariate or multivariate) can be numeric, character, logical, etc., but must be homogenous.</a:t>
          </a:r>
        </a:p>
      </dsp:txBody>
      <dsp:txXfrm>
        <a:off x="894330" y="1939106"/>
        <a:ext cx="7418439" cy="774311"/>
      </dsp:txXfrm>
    </dsp:sp>
    <dsp:sp modelId="{20C93FBE-F911-4A8A-AE0A-3E459549A2A6}">
      <dsp:nvSpPr>
        <dsp:cNvPr id="0" name=""/>
        <dsp:cNvSpPr/>
      </dsp:nvSpPr>
      <dsp:spPr>
        <a:xfrm>
          <a:off x="0" y="2906996"/>
          <a:ext cx="8313644" cy="7743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353995-3449-4FDE-AD94-FD5230BEAF95}">
      <dsp:nvSpPr>
        <dsp:cNvPr id="0" name=""/>
        <dsp:cNvSpPr/>
      </dsp:nvSpPr>
      <dsp:spPr>
        <a:xfrm>
          <a:off x="234229" y="3081216"/>
          <a:ext cx="425871" cy="4258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7E727E-D450-4DF3-B461-4112689D3DA9}">
      <dsp:nvSpPr>
        <dsp:cNvPr id="0" name=""/>
        <dsp:cNvSpPr/>
      </dsp:nvSpPr>
      <dsp:spPr>
        <a:xfrm>
          <a:off x="894330" y="2906996"/>
          <a:ext cx="3741139" cy="774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948" tIns="81948" rIns="81948" bIns="8194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Attribute</a:t>
          </a:r>
          <a:r>
            <a:rPr lang="en-US" sz="2000" kern="1200" dirty="0"/>
            <a:t>: hidden and user defined</a:t>
          </a:r>
        </a:p>
      </dsp:txBody>
      <dsp:txXfrm>
        <a:off x="894330" y="2906996"/>
        <a:ext cx="3741139" cy="774311"/>
      </dsp:txXfrm>
    </dsp:sp>
    <dsp:sp modelId="{CA88191B-3AE8-4EAD-8222-5D676EE8AD5A}">
      <dsp:nvSpPr>
        <dsp:cNvPr id="0" name=""/>
        <dsp:cNvSpPr/>
      </dsp:nvSpPr>
      <dsp:spPr>
        <a:xfrm>
          <a:off x="4635469" y="2906996"/>
          <a:ext cx="3677299" cy="774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948" tIns="81948" rIns="81948" bIns="8194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1. Class of index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2. Format of index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3. Time zone</a:t>
          </a:r>
        </a:p>
      </dsp:txBody>
      <dsp:txXfrm>
        <a:off x="4635469" y="2906996"/>
        <a:ext cx="3677299" cy="7743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A139E-E18E-4CEF-A82C-A5751316FD96}" type="datetimeFigureOut">
              <a:rPr lang="en-US" smtClean="0"/>
              <a:t>9/8/2024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18808-C26E-45C0-9A01-C1472D1A7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22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18808-C26E-45C0-9A01-C1472D1A74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5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Perpetua"/>
                <a:cs typeface="Perpetu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4E80C-54AD-4F31-A7C2-619F1D883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3A20E-26C3-4BDB-A023-60C89EAEA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A5DA1-1B7B-4B56-A861-27CD06CDE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08-09-2024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EE58A-6426-442E-85CD-A6D6257DA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B8C90-27F8-4D8D-A906-FDDE1E0B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8585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04D5E-4AF1-44F7-A780-B9379EAFA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2F107-9698-4F65-BCE6-7D1529726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F6262-AD5F-4BED-B6E4-07AC974D0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08-09-2024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C0D1D-DA9D-4E4F-8643-E82E93A3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DFF51-EEA8-4C87-A061-CE21F00D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729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CD95F-BB07-49C8-B198-BE9BAAD4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298BB-7034-4030-AE32-B0CB4A295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2B55F-2C1B-412D-88EF-2A407E02E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08-09-2024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98F20-18FA-4F11-8CDB-1C33A7E4F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B55B8-BEBB-4CCB-8E3E-6D8142E02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8670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745E0-DEAA-4C53-BDDF-DF64D2DF7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63EBB-99A9-405F-8042-96BEEC66FF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6AB8A-2119-4D7D-AC6A-8E5405830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D0373-C0E6-40CE-8100-ACF3CAA3C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08-09-2024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57212-3EF1-45DF-BC40-DFECAA56E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4E5F4-8879-4F84-8329-26DE1C263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9033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792CE-F50D-448A-8AAC-E1CA8DB1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110FF-7973-4621-9701-AE17A9374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61CB8E-1A60-4DC0-BD43-9C14598B8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334D6F-C594-4BA7-89B0-A05CFCEFB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AE4249-EEBE-4235-998A-A0FA541C68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0D7E8-62AC-43AC-8573-999CA887A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08-09-2024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28610-8652-47EB-A3FE-B64A873DA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F6CB9E-7CA0-4478-BD53-CEA888A9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864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EFD2F-FA2E-49D3-8C1E-89620C072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94515E-CEE4-470D-BB32-D640ED22C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08-09-2024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3E063D-ABC9-47F4-B2CB-FEBECC111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1785F-F4D6-44BB-8C17-2D496CCA2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2247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84F4EF-1BF4-45CF-8050-9A9C19C17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08-09-2024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46BC28-360F-4259-8C29-96DC0D081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15D60-1C13-4355-BF54-E2316AC9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6576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9F90E-C3B0-4099-80C6-76A5AB028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6B764-F332-4C53-AD2D-47086B0CF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A7898-A10F-4903-B262-9ADC4A546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12A2D-AE4D-40D5-8930-3C42AD7B7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08-09-2024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B3ACE-A13F-4A69-A29C-3AB6DE356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32285-0EBF-4D54-BEBC-14F7B1C8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4076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5A6E-A234-4FA5-9EDB-49333B09C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28A0FF-7D42-46CD-839F-96AA852A22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F3ED2-0178-486D-92CD-D68026DCC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37F4B-6F9A-4F8F-BAA3-323734898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08-09-2024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A85141-D151-47FF-AF34-70D338F13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E214B-9FAE-42B5-857F-E08218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768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9DC80-D847-4332-9AFE-FD2CF1E53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79880F-D770-4A42-9681-271F0F6826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6E9CD-4D47-4317-8FEF-DEAE48DEB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08-09-2024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83048-F94D-4E0F-B046-1F2C90471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A3EAE-8C71-4799-B4EA-6B9A63F39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3108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7F3BD8-CF31-4C4E-A3A6-A0F6396B35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9EF95-2D12-4E7D-93AE-594C0FDFF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9DE15-2560-4971-939E-AD944A8D4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08-09-2024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6160F-5372-4A7B-A238-434C4B1CE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E02FC-2ECC-4C04-834E-A45412CEA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8492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8.xml" /><Relationship Id="rId7" Type="http://schemas.openxmlformats.org/officeDocument/2006/relationships/slideLayout" Target="../slideLayouts/slideLayout1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7.xml" /><Relationship Id="rId1" Type="http://schemas.openxmlformats.org/officeDocument/2006/relationships/slideLayout" Target="../slideLayouts/slideLayout6.xml" /><Relationship Id="rId6" Type="http://schemas.openxmlformats.org/officeDocument/2006/relationships/slideLayout" Target="../slideLayouts/slideLayout11.xml" /><Relationship Id="rId11" Type="http://schemas.openxmlformats.org/officeDocument/2006/relationships/slideLayout" Target="../slideLayouts/slideLayout16.xml" /><Relationship Id="rId5" Type="http://schemas.openxmlformats.org/officeDocument/2006/relationships/slideLayout" Target="../slideLayouts/slideLayout10.xml" /><Relationship Id="rId10" Type="http://schemas.openxmlformats.org/officeDocument/2006/relationships/slideLayout" Target="../slideLayouts/slideLayout15.xml" /><Relationship Id="rId4" Type="http://schemas.openxmlformats.org/officeDocument/2006/relationships/slideLayout" Target="../slideLayouts/slideLayout9.xml" /><Relationship Id="rId9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4007" y="70103"/>
            <a:ext cx="9013190" cy="6693534"/>
          </a:xfrm>
          <a:custGeom>
            <a:avLst/>
            <a:gdLst/>
            <a:ahLst/>
            <a:cxnLst/>
            <a:rect l="l" t="t" r="r" b="b"/>
            <a:pathLst>
              <a:path w="9013190" h="6693534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9" y="150277"/>
                </a:lnTo>
                <a:lnTo>
                  <a:pt x="80919" y="113468"/>
                </a:lnTo>
                <a:lnTo>
                  <a:pt x="113462" y="80923"/>
                </a:lnTo>
                <a:lnTo>
                  <a:pt x="150267" y="53151"/>
                </a:lnTo>
                <a:lnTo>
                  <a:pt x="190825" y="30662"/>
                </a:lnTo>
                <a:lnTo>
                  <a:pt x="234624" y="13967"/>
                </a:lnTo>
                <a:lnTo>
                  <a:pt x="281155" y="3576"/>
                </a:lnTo>
                <a:lnTo>
                  <a:pt x="329907" y="0"/>
                </a:lnTo>
                <a:lnTo>
                  <a:pt x="8682990" y="0"/>
                </a:lnTo>
                <a:lnTo>
                  <a:pt x="8731751" y="3576"/>
                </a:lnTo>
                <a:lnTo>
                  <a:pt x="8778290" y="13967"/>
                </a:lnTo>
                <a:lnTo>
                  <a:pt x="8822095" y="30662"/>
                </a:lnTo>
                <a:lnTo>
                  <a:pt x="8862658" y="53151"/>
                </a:lnTo>
                <a:lnTo>
                  <a:pt x="8899467" y="80923"/>
                </a:lnTo>
                <a:lnTo>
                  <a:pt x="8932012" y="113468"/>
                </a:lnTo>
                <a:lnTo>
                  <a:pt x="8959784" y="150277"/>
                </a:lnTo>
                <a:lnTo>
                  <a:pt x="8982273" y="190840"/>
                </a:lnTo>
                <a:lnTo>
                  <a:pt x="8998968" y="234645"/>
                </a:lnTo>
                <a:lnTo>
                  <a:pt x="9009359" y="281184"/>
                </a:lnTo>
                <a:lnTo>
                  <a:pt x="9012936" y="329946"/>
                </a:lnTo>
                <a:lnTo>
                  <a:pt x="9012936" y="6363284"/>
                </a:lnTo>
                <a:lnTo>
                  <a:pt x="9009359" y="6412033"/>
                </a:lnTo>
                <a:lnTo>
                  <a:pt x="8998968" y="6458561"/>
                </a:lnTo>
                <a:lnTo>
                  <a:pt x="8982273" y="6502359"/>
                </a:lnTo>
                <a:lnTo>
                  <a:pt x="8959784" y="6542915"/>
                </a:lnTo>
                <a:lnTo>
                  <a:pt x="8932012" y="6579719"/>
                </a:lnTo>
                <a:lnTo>
                  <a:pt x="8899467" y="6612261"/>
                </a:lnTo>
                <a:lnTo>
                  <a:pt x="8862658" y="6640031"/>
                </a:lnTo>
                <a:lnTo>
                  <a:pt x="8822095" y="6662518"/>
                </a:lnTo>
                <a:lnTo>
                  <a:pt x="8778290" y="6679212"/>
                </a:lnTo>
                <a:lnTo>
                  <a:pt x="8731751" y="6689603"/>
                </a:lnTo>
                <a:lnTo>
                  <a:pt x="8682990" y="6693180"/>
                </a:lnTo>
                <a:lnTo>
                  <a:pt x="329907" y="6693180"/>
                </a:lnTo>
                <a:lnTo>
                  <a:pt x="281155" y="6689603"/>
                </a:lnTo>
                <a:lnTo>
                  <a:pt x="234624" y="6679212"/>
                </a:lnTo>
                <a:lnTo>
                  <a:pt x="190825" y="6662518"/>
                </a:lnTo>
                <a:lnTo>
                  <a:pt x="150267" y="6640031"/>
                </a:lnTo>
                <a:lnTo>
                  <a:pt x="113462" y="6612261"/>
                </a:lnTo>
                <a:lnTo>
                  <a:pt x="80919" y="6579719"/>
                </a:lnTo>
                <a:lnTo>
                  <a:pt x="53149" y="6542915"/>
                </a:lnTo>
                <a:lnTo>
                  <a:pt x="30661" y="6502359"/>
                </a:lnTo>
                <a:lnTo>
                  <a:pt x="13967" y="6458561"/>
                </a:lnTo>
                <a:lnTo>
                  <a:pt x="3576" y="6412033"/>
                </a:lnTo>
                <a:lnTo>
                  <a:pt x="0" y="6363284"/>
                </a:lnTo>
                <a:lnTo>
                  <a:pt x="0" y="329946"/>
                </a:lnTo>
                <a:close/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61783" y="692617"/>
            <a:ext cx="2620432" cy="413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1449" y="1387302"/>
            <a:ext cx="8801100" cy="2907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Perpetua"/>
                <a:cs typeface="Perpetu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2D8FB0-242F-4B65-B45B-CA7E3FC50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12046-12DD-426A-B14F-12F7A6DBC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7607C-628A-48BC-ACA8-7448441A69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E74BB-51D5-49B3-B4E7-140ADA6C2E7F}" type="datetimeFigureOut">
              <a:rPr lang="en-IN" smtClean="0"/>
              <a:t>08-09-2024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77114-C465-4DC1-9B9D-B6C94586BD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9CABB-A9FD-4A51-98A5-5FC884891A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966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6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5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5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7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6611" y="1231011"/>
            <a:ext cx="7426997" cy="4395978"/>
            <a:chOff x="1155481" y="498348"/>
            <a:chExt cx="9902663" cy="5861304"/>
          </a:xfrm>
        </p:grpSpPr>
        <p:sp>
          <p:nvSpPr>
            <p:cNvPr id="9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5" name="Oval 9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B284289D-A96B-4CE0-8873-F7B28DF77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229100"/>
            <a:ext cx="6858000" cy="1368239"/>
          </a:xfrm>
        </p:spPr>
        <p:txBody>
          <a:bodyPr>
            <a:normAutofit/>
          </a:bodyPr>
          <a:lstStyle/>
          <a:p>
            <a:r>
              <a:rPr lang="en-IN" dirty="0"/>
              <a:t>Time Series Analysis </a:t>
            </a:r>
          </a:p>
          <a:p>
            <a:endParaRPr lang="en-IN" sz="1350" dirty="0"/>
          </a:p>
          <a:p>
            <a:r>
              <a:rPr lang="en-IN" sz="1950" dirty="0"/>
              <a:t>Prof. M Shameem Jawed</a:t>
            </a:r>
            <a:endParaRPr lang="en-IN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43200"/>
            <a:ext cx="9144000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8F3C4-FCC6-4193-A5B6-7A7ADBFD2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939654"/>
            <a:ext cx="6858000" cy="1035891"/>
          </a:xfrm>
        </p:spPr>
        <p:txBody>
          <a:bodyPr anchor="ctr">
            <a:normAutofit/>
          </a:bodyPr>
          <a:lstStyle/>
          <a:p>
            <a:r>
              <a:rPr lang="en-IN" sz="3000" b="1" dirty="0">
                <a:solidFill>
                  <a:schemeClr val="bg2"/>
                </a:solidFill>
              </a:rPr>
              <a:t>FATS</a:t>
            </a:r>
          </a:p>
        </p:txBody>
      </p:sp>
    </p:spTree>
    <p:extLst>
      <p:ext uri="{BB962C8B-B14F-4D97-AF65-F5344CB8AC3E}">
        <p14:creationId xmlns:p14="http://schemas.microsoft.com/office/powerpoint/2010/main" val="1621046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00" y="76200"/>
            <a:ext cx="35433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Time Series</a:t>
            </a:r>
            <a:r>
              <a:rPr sz="3200" b="0" spc="-90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3200" b="0" dirty="0">
                <a:solidFill>
                  <a:srgbClr val="1F487C"/>
                </a:solidFill>
                <a:latin typeface="Franklin Gothic Book"/>
                <a:cs typeface="Franklin Gothic Book"/>
              </a:rPr>
              <a:t>Data?</a:t>
            </a:r>
            <a:endParaRPr sz="3200" dirty="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725805"/>
            <a:ext cx="8302625" cy="1407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8910" indent="-156210">
              <a:lnSpc>
                <a:spcPts val="2850"/>
              </a:lnSpc>
              <a:spcBef>
                <a:spcPts val="105"/>
              </a:spcBef>
              <a:buClr>
                <a:srgbClr val="4F81BC"/>
              </a:buClr>
              <a:buSzPct val="80769"/>
              <a:buFont typeface="Wingdings 2"/>
              <a:buChar char=""/>
              <a:tabLst>
                <a:tab pos="168910" algn="l"/>
              </a:tabLst>
            </a:pPr>
            <a:r>
              <a:rPr sz="2600" spc="-10" dirty="0">
                <a:latin typeface="Perpetua"/>
                <a:cs typeface="Perpetua"/>
              </a:rPr>
              <a:t>What </a:t>
            </a:r>
            <a:r>
              <a:rPr sz="2600" dirty="0">
                <a:latin typeface="Perpetua"/>
                <a:cs typeface="Perpetua"/>
              </a:rPr>
              <a:t>is a time</a:t>
            </a:r>
            <a:r>
              <a:rPr sz="2600" spc="5" dirty="0">
                <a:latin typeface="Perpetua"/>
                <a:cs typeface="Perpetua"/>
              </a:rPr>
              <a:t> series?</a:t>
            </a:r>
            <a:endParaRPr sz="2600" dirty="0">
              <a:latin typeface="Perpetua"/>
              <a:cs typeface="Perpetua"/>
            </a:endParaRPr>
          </a:p>
          <a:p>
            <a:pPr marL="561340" lvl="1" indent="-228600">
              <a:lnSpc>
                <a:spcPts val="2580"/>
              </a:lnSpc>
              <a:buClr>
                <a:srgbClr val="C0504D"/>
              </a:buClr>
              <a:buSzPct val="84615"/>
              <a:buFont typeface="Wingdings 2"/>
              <a:buChar char=""/>
              <a:tabLst>
                <a:tab pos="561975" algn="l"/>
              </a:tabLst>
            </a:pPr>
            <a:r>
              <a:rPr sz="2600" spc="-10" dirty="0">
                <a:latin typeface="Perpetua"/>
                <a:cs typeface="Perpetua"/>
              </a:rPr>
              <a:t>Anything </a:t>
            </a:r>
            <a:r>
              <a:rPr sz="2600" spc="5" dirty="0">
                <a:latin typeface="Perpetua"/>
                <a:cs typeface="Perpetua"/>
              </a:rPr>
              <a:t>observed </a:t>
            </a:r>
            <a:r>
              <a:rPr sz="2600" spc="-5" dirty="0">
                <a:latin typeface="Perpetua"/>
                <a:cs typeface="Perpetua"/>
              </a:rPr>
              <a:t>sequentially </a:t>
            </a:r>
            <a:r>
              <a:rPr sz="2600" spc="-20" dirty="0">
                <a:latin typeface="Perpetua"/>
                <a:cs typeface="Perpetua"/>
              </a:rPr>
              <a:t>(by</a:t>
            </a:r>
            <a:r>
              <a:rPr sz="2600" spc="-25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time?)</a:t>
            </a:r>
            <a:endParaRPr sz="2600" dirty="0">
              <a:latin typeface="Perpetua"/>
              <a:cs typeface="Perpetua"/>
            </a:endParaRPr>
          </a:p>
          <a:p>
            <a:pPr marL="561340" lvl="1" indent="-228600">
              <a:lnSpc>
                <a:spcPts val="2585"/>
              </a:lnSpc>
              <a:buClr>
                <a:srgbClr val="C0504D"/>
              </a:buClr>
              <a:buSzPct val="84615"/>
              <a:buFont typeface="Wingdings 2"/>
              <a:buChar char=""/>
              <a:tabLst>
                <a:tab pos="561975" algn="l"/>
              </a:tabLst>
            </a:pPr>
            <a:r>
              <a:rPr sz="2600" spc="5" dirty="0">
                <a:latin typeface="Perpetua"/>
                <a:cs typeface="Perpetua"/>
              </a:rPr>
              <a:t>Returns, </a:t>
            </a:r>
            <a:r>
              <a:rPr sz="2600" spc="-35" dirty="0">
                <a:latin typeface="Perpetua"/>
                <a:cs typeface="Perpetua"/>
              </a:rPr>
              <a:t>volatility, </a:t>
            </a:r>
            <a:r>
              <a:rPr sz="2600" spc="-5" dirty="0">
                <a:latin typeface="Perpetua"/>
                <a:cs typeface="Perpetua"/>
              </a:rPr>
              <a:t>interest rates, </a:t>
            </a:r>
            <a:r>
              <a:rPr sz="2600" dirty="0">
                <a:latin typeface="Perpetua"/>
                <a:cs typeface="Perpetua"/>
              </a:rPr>
              <a:t>exchange </a:t>
            </a:r>
            <a:r>
              <a:rPr sz="2600" spc="-5" dirty="0">
                <a:latin typeface="Perpetua"/>
                <a:cs typeface="Perpetua"/>
              </a:rPr>
              <a:t>rates, bond yields,</a:t>
            </a:r>
            <a:r>
              <a:rPr sz="2600" spc="-409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…</a:t>
            </a:r>
          </a:p>
          <a:p>
            <a:pPr marL="561340" lvl="1" indent="-228600">
              <a:lnSpc>
                <a:spcPts val="2855"/>
              </a:lnSpc>
              <a:buClr>
                <a:srgbClr val="C0504D"/>
              </a:buClr>
              <a:buSzPct val="84615"/>
              <a:buFont typeface="Wingdings 2"/>
              <a:buChar char=""/>
              <a:tabLst>
                <a:tab pos="561975" algn="l"/>
              </a:tabLst>
            </a:pPr>
            <a:r>
              <a:rPr sz="2600" spc="-40" dirty="0">
                <a:latin typeface="Perpetua"/>
                <a:cs typeface="Perpetua"/>
              </a:rPr>
              <a:t>Trade </a:t>
            </a:r>
            <a:r>
              <a:rPr sz="2600" spc="-5" dirty="0">
                <a:latin typeface="Perpetua"/>
                <a:cs typeface="Perpetua"/>
              </a:rPr>
              <a:t>and </a:t>
            </a:r>
            <a:r>
              <a:rPr sz="2600" dirty="0">
                <a:latin typeface="Perpetua"/>
                <a:cs typeface="Perpetua"/>
              </a:rPr>
              <a:t>Order</a:t>
            </a:r>
            <a:r>
              <a:rPr sz="2600" spc="10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book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7340" y="2125726"/>
            <a:ext cx="246697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8275" indent="-155575">
              <a:lnSpc>
                <a:spcPct val="100000"/>
              </a:lnSpc>
              <a:spcBef>
                <a:spcPts val="105"/>
              </a:spcBef>
              <a:buClr>
                <a:srgbClr val="4F81BC"/>
              </a:buClr>
              <a:buSzPct val="80769"/>
              <a:buFont typeface="Wingdings 2"/>
              <a:buChar char=""/>
              <a:tabLst>
                <a:tab pos="168910" algn="l"/>
              </a:tabLst>
            </a:pPr>
            <a:r>
              <a:rPr sz="2600" spc="-25" dirty="0">
                <a:latin typeface="Perpetua"/>
                <a:cs typeface="Perpetua"/>
              </a:rPr>
              <a:t>How </a:t>
            </a:r>
            <a:r>
              <a:rPr sz="2600" dirty="0">
                <a:latin typeface="Perpetua"/>
                <a:cs typeface="Perpetua"/>
              </a:rPr>
              <a:t>is it</a:t>
            </a:r>
            <a:r>
              <a:rPr sz="2600" spc="-50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different?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7380" y="2390901"/>
            <a:ext cx="484759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Clr>
                <a:srgbClr val="C0504D"/>
              </a:buClr>
              <a:buSzPct val="84615"/>
              <a:buFont typeface="Wingdings 2"/>
              <a:buChar char=""/>
              <a:tabLst>
                <a:tab pos="241935" algn="l"/>
              </a:tabLst>
            </a:pPr>
            <a:r>
              <a:rPr sz="2600" dirty="0">
                <a:latin typeface="Perpetua"/>
                <a:cs typeface="Perpetua"/>
              </a:rPr>
              <a:t>The observations </a:t>
            </a:r>
            <a:r>
              <a:rPr sz="2600" spc="-10" dirty="0">
                <a:latin typeface="Perpetua"/>
                <a:cs typeface="Perpetua"/>
              </a:rPr>
              <a:t>are </a:t>
            </a:r>
            <a:r>
              <a:rPr sz="2600" spc="-5" dirty="0">
                <a:latin typeface="Perpetua"/>
                <a:cs typeface="Perpetua"/>
              </a:rPr>
              <a:t>not</a:t>
            </a:r>
            <a:r>
              <a:rPr sz="2600" spc="-25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independent.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7380" y="2636266"/>
            <a:ext cx="769302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Clr>
                <a:srgbClr val="C0504D"/>
              </a:buClr>
              <a:buSzPct val="84615"/>
              <a:buFont typeface="Wingdings 2"/>
              <a:buChar char=""/>
              <a:tabLst>
                <a:tab pos="241935" algn="l"/>
              </a:tabLst>
            </a:pPr>
            <a:r>
              <a:rPr sz="2600" spc="-5" dirty="0">
                <a:latin typeface="Perpetua"/>
                <a:cs typeface="Perpetua"/>
              </a:rPr>
              <a:t>There </a:t>
            </a:r>
            <a:r>
              <a:rPr sz="2600" dirty="0">
                <a:latin typeface="Perpetua"/>
                <a:cs typeface="Perpetua"/>
              </a:rPr>
              <a:t>is correlation </a:t>
            </a:r>
            <a:r>
              <a:rPr sz="2600" spc="-10" dirty="0">
                <a:latin typeface="Perpetua"/>
                <a:cs typeface="Perpetua"/>
              </a:rPr>
              <a:t>from </a:t>
            </a:r>
            <a:r>
              <a:rPr sz="2600" dirty="0">
                <a:latin typeface="Perpetua"/>
                <a:cs typeface="Perpetua"/>
              </a:rPr>
              <a:t>observation to observation / time</a:t>
            </a:r>
            <a:r>
              <a:rPr sz="2600" spc="-35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to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6284" y="2829509"/>
            <a:ext cx="66040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latin typeface="Perpetua"/>
                <a:cs typeface="Perpetua"/>
              </a:rPr>
              <a:t>tim</a:t>
            </a:r>
            <a:r>
              <a:rPr sz="2600" spc="-55" dirty="0">
                <a:latin typeface="Perpetua"/>
                <a:cs typeface="Perpetua"/>
              </a:rPr>
              <a:t>e</a:t>
            </a:r>
            <a:r>
              <a:rPr sz="2600" dirty="0">
                <a:latin typeface="Perpetua"/>
                <a:cs typeface="Perpetua"/>
              </a:rPr>
              <a:t>.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7340" y="3362070"/>
            <a:ext cx="530796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8275" indent="-155575">
              <a:lnSpc>
                <a:spcPct val="100000"/>
              </a:lnSpc>
              <a:spcBef>
                <a:spcPts val="105"/>
              </a:spcBef>
              <a:buClr>
                <a:srgbClr val="4F81BC"/>
              </a:buClr>
              <a:buSzPct val="80769"/>
              <a:buFont typeface="Wingdings 2"/>
              <a:buChar char=""/>
              <a:tabLst>
                <a:tab pos="168910" algn="l"/>
              </a:tabLst>
            </a:pPr>
            <a:r>
              <a:rPr sz="2600" spc="-5" dirty="0">
                <a:latin typeface="Perpetua"/>
                <a:cs typeface="Perpetua"/>
              </a:rPr>
              <a:t>Discrete </a:t>
            </a:r>
            <a:r>
              <a:rPr sz="2600" dirty="0">
                <a:latin typeface="Perpetua"/>
                <a:cs typeface="Perpetua"/>
              </a:rPr>
              <a:t>time </a:t>
            </a:r>
            <a:r>
              <a:rPr sz="2600" spc="5" dirty="0">
                <a:latin typeface="Perpetua"/>
                <a:cs typeface="Perpetua"/>
              </a:rPr>
              <a:t>series </a:t>
            </a:r>
            <a:r>
              <a:rPr sz="2600" spc="-35" dirty="0">
                <a:latin typeface="Perpetua"/>
                <a:cs typeface="Perpetua"/>
              </a:rPr>
              <a:t>may </a:t>
            </a:r>
            <a:r>
              <a:rPr sz="2600" spc="5" dirty="0">
                <a:latin typeface="Perpetua"/>
                <a:cs typeface="Perpetua"/>
              </a:rPr>
              <a:t>arise </a:t>
            </a:r>
            <a:r>
              <a:rPr sz="2600" dirty="0">
                <a:latin typeface="Perpetua"/>
                <a:cs typeface="Perpetua"/>
              </a:rPr>
              <a:t>in </a:t>
            </a:r>
            <a:r>
              <a:rPr sz="2600" spc="-35" dirty="0">
                <a:latin typeface="Perpetua"/>
                <a:cs typeface="Perpetua"/>
              </a:rPr>
              <a:t>two</a:t>
            </a:r>
            <a:r>
              <a:rPr sz="2600" spc="35" dirty="0">
                <a:latin typeface="Perpetua"/>
                <a:cs typeface="Perpetua"/>
              </a:rPr>
              <a:t> </a:t>
            </a:r>
            <a:r>
              <a:rPr sz="2600" spc="-25" dirty="0">
                <a:latin typeface="Perpetua"/>
                <a:cs typeface="Perpetua"/>
              </a:rPr>
              <a:t>ways: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380" y="3590671"/>
            <a:ext cx="463613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Clr>
                <a:srgbClr val="C0504D"/>
              </a:buClr>
              <a:buSzPct val="84615"/>
              <a:buFont typeface="Wingdings 2"/>
              <a:buChar char=""/>
              <a:tabLst>
                <a:tab pos="241935" algn="l"/>
              </a:tabLst>
            </a:pPr>
            <a:r>
              <a:rPr sz="2600" dirty="0">
                <a:latin typeface="Perpetua"/>
                <a:cs typeface="Perpetua"/>
              </a:rPr>
              <a:t>By sampling a </a:t>
            </a:r>
            <a:r>
              <a:rPr sz="2600" spc="-5" dirty="0">
                <a:latin typeface="Perpetua"/>
                <a:cs typeface="Perpetua"/>
              </a:rPr>
              <a:t>continuous </a:t>
            </a:r>
            <a:r>
              <a:rPr sz="2600" dirty="0">
                <a:latin typeface="Perpetua"/>
                <a:cs typeface="Perpetua"/>
              </a:rPr>
              <a:t>time</a:t>
            </a:r>
            <a:r>
              <a:rPr sz="2600" spc="-35" dirty="0">
                <a:latin typeface="Perpetua"/>
                <a:cs typeface="Perpetua"/>
              </a:rPr>
              <a:t> </a:t>
            </a:r>
            <a:r>
              <a:rPr sz="2600" spc="5" dirty="0">
                <a:latin typeface="Perpetua"/>
                <a:cs typeface="Perpetua"/>
              </a:rPr>
              <a:t>series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7380" y="3836034"/>
            <a:ext cx="598170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C0504D"/>
              </a:buClr>
              <a:buSzPct val="84615"/>
              <a:buFont typeface="Wingdings 2"/>
              <a:buChar char=""/>
              <a:tabLst>
                <a:tab pos="241935" algn="l"/>
              </a:tabLst>
            </a:pPr>
            <a:r>
              <a:rPr sz="2600" dirty="0">
                <a:latin typeface="Perpetua"/>
                <a:cs typeface="Perpetua"/>
              </a:rPr>
              <a:t>By </a:t>
            </a:r>
            <a:r>
              <a:rPr sz="2600" spc="-10" dirty="0">
                <a:latin typeface="Perpetua"/>
                <a:cs typeface="Perpetua"/>
              </a:rPr>
              <a:t>accumulating </a:t>
            </a:r>
            <a:r>
              <a:rPr sz="2600" dirty="0">
                <a:latin typeface="Perpetua"/>
                <a:cs typeface="Perpetua"/>
              </a:rPr>
              <a:t>a </a:t>
            </a:r>
            <a:r>
              <a:rPr sz="2600" spc="-5" dirty="0">
                <a:latin typeface="Perpetua"/>
                <a:cs typeface="Perpetua"/>
              </a:rPr>
              <a:t>variable </a:t>
            </a:r>
            <a:r>
              <a:rPr sz="2600" spc="-35" dirty="0">
                <a:latin typeface="Perpetua"/>
                <a:cs typeface="Perpetua"/>
              </a:rPr>
              <a:t>over </a:t>
            </a:r>
            <a:r>
              <a:rPr sz="2600" dirty="0">
                <a:latin typeface="Perpetua"/>
                <a:cs typeface="Perpetua"/>
              </a:rPr>
              <a:t>a </a:t>
            </a:r>
            <a:r>
              <a:rPr sz="2600" spc="5" dirty="0">
                <a:latin typeface="Perpetua"/>
                <a:cs typeface="Perpetua"/>
              </a:rPr>
              <a:t>period </a:t>
            </a:r>
            <a:r>
              <a:rPr sz="2600" spc="-5" dirty="0">
                <a:latin typeface="Perpetua"/>
                <a:cs typeface="Perpetua"/>
              </a:rPr>
              <a:t>of</a:t>
            </a:r>
            <a:r>
              <a:rPr sz="2600" spc="50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time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340" y="4311598"/>
            <a:ext cx="4441825" cy="138620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68910" indent="-156210">
              <a:lnSpc>
                <a:spcPct val="100000"/>
              </a:lnSpc>
              <a:spcBef>
                <a:spcPts val="415"/>
              </a:spcBef>
              <a:buClr>
                <a:srgbClr val="4F81BC"/>
              </a:buClr>
              <a:buSzPct val="80769"/>
              <a:buFont typeface="Wingdings 2"/>
              <a:buChar char=""/>
              <a:tabLst>
                <a:tab pos="168910" algn="l"/>
              </a:tabLst>
            </a:pPr>
            <a:r>
              <a:rPr sz="2600" dirty="0">
                <a:latin typeface="Perpetua"/>
                <a:cs typeface="Perpetua"/>
              </a:rPr>
              <a:t>Characteristics </a:t>
            </a:r>
            <a:r>
              <a:rPr sz="2600" spc="-5" dirty="0">
                <a:latin typeface="Perpetua"/>
                <a:cs typeface="Perpetua"/>
              </a:rPr>
              <a:t>of </a:t>
            </a:r>
            <a:r>
              <a:rPr sz="2600" dirty="0">
                <a:latin typeface="Perpetua"/>
                <a:cs typeface="Perpetua"/>
              </a:rPr>
              <a:t>time</a:t>
            </a:r>
            <a:r>
              <a:rPr sz="2600" spc="5" dirty="0">
                <a:latin typeface="Perpetua"/>
                <a:cs typeface="Perpetua"/>
              </a:rPr>
              <a:t> series</a:t>
            </a:r>
            <a:endParaRPr sz="2600" dirty="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315"/>
              </a:spcBef>
              <a:buClr>
                <a:srgbClr val="C0504D"/>
              </a:buClr>
              <a:buSzPct val="84615"/>
              <a:buFont typeface="Wingdings 2"/>
              <a:buChar char=""/>
              <a:tabLst>
                <a:tab pos="561975" algn="l"/>
              </a:tabLst>
            </a:pPr>
            <a:r>
              <a:rPr sz="2600" dirty="0">
                <a:latin typeface="Perpetua"/>
                <a:cs typeface="Perpetua"/>
              </a:rPr>
              <a:t>Time </a:t>
            </a:r>
            <a:r>
              <a:rPr sz="2600" spc="5" dirty="0">
                <a:latin typeface="Perpetua"/>
                <a:cs typeface="Perpetua"/>
              </a:rPr>
              <a:t>periods </a:t>
            </a:r>
            <a:r>
              <a:rPr sz="2600" spc="-10" dirty="0">
                <a:latin typeface="Perpetua"/>
                <a:cs typeface="Perpetua"/>
              </a:rPr>
              <a:t>are </a:t>
            </a:r>
            <a:r>
              <a:rPr sz="2600" dirty="0">
                <a:latin typeface="Perpetua"/>
                <a:cs typeface="Perpetua"/>
              </a:rPr>
              <a:t>of </a:t>
            </a:r>
            <a:r>
              <a:rPr sz="2600" spc="-5" dirty="0">
                <a:latin typeface="Perpetua"/>
                <a:cs typeface="Perpetua"/>
              </a:rPr>
              <a:t>equal</a:t>
            </a:r>
            <a:r>
              <a:rPr sz="2600" spc="-75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length</a:t>
            </a:r>
            <a:endParaRPr sz="2600" dirty="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720"/>
              </a:spcBef>
              <a:buClr>
                <a:srgbClr val="C0504D"/>
              </a:buClr>
              <a:buSzPct val="84615"/>
              <a:buFont typeface="Wingdings 2"/>
              <a:buChar char=""/>
              <a:tabLst>
                <a:tab pos="561975" algn="l"/>
              </a:tabLst>
            </a:pPr>
            <a:r>
              <a:rPr sz="2600" dirty="0">
                <a:latin typeface="Perpetua"/>
                <a:cs typeface="Perpetua"/>
              </a:rPr>
              <a:t>No </a:t>
            </a:r>
            <a:r>
              <a:rPr sz="2600" spc="-5" dirty="0">
                <a:latin typeface="Perpetua"/>
                <a:cs typeface="Perpetua"/>
              </a:rPr>
              <a:t>missing</a:t>
            </a:r>
            <a:r>
              <a:rPr sz="2600" spc="-15" dirty="0">
                <a:latin typeface="Perpetua"/>
                <a:cs typeface="Perpetua"/>
              </a:rPr>
              <a:t> </a:t>
            </a:r>
            <a:r>
              <a:rPr sz="2600" spc="-10" dirty="0">
                <a:latin typeface="Perpetua"/>
                <a:cs typeface="Perpetua"/>
              </a:rPr>
              <a:t>values</a:t>
            </a:r>
            <a:endParaRPr sz="2600" dirty="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2595" y="228600"/>
            <a:ext cx="824420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What </a:t>
            </a:r>
            <a:r>
              <a:rPr sz="2800" b="0" spc="-35" dirty="0">
                <a:solidFill>
                  <a:srgbClr val="1F487C"/>
                </a:solidFill>
                <a:latin typeface="Franklin Gothic Book"/>
                <a:cs typeface="Franklin Gothic Book"/>
              </a:rPr>
              <a:t>we </a:t>
            </a:r>
            <a:r>
              <a:rPr sz="2800" b="0" dirty="0">
                <a:solidFill>
                  <a:srgbClr val="1F487C"/>
                </a:solidFill>
                <a:latin typeface="Franklin Gothic Book"/>
                <a:cs typeface="Franklin Gothic Book"/>
              </a:rPr>
              <a:t>mean </a:t>
            </a:r>
            <a:r>
              <a:rPr sz="2800" b="0" spc="-35" dirty="0">
                <a:solidFill>
                  <a:srgbClr val="1F487C"/>
                </a:solidFill>
                <a:latin typeface="Franklin Gothic Book"/>
                <a:cs typeface="Franklin Gothic Book"/>
              </a:rPr>
              <a:t>by </a:t>
            </a:r>
            <a:r>
              <a:rPr sz="2800" b="0" spc="-15" dirty="0">
                <a:solidFill>
                  <a:srgbClr val="1F487C"/>
                </a:solidFill>
                <a:latin typeface="Franklin Gothic Book"/>
                <a:cs typeface="Franklin Gothic Book"/>
              </a:rPr>
              <a:t>Auto(Serial)</a:t>
            </a:r>
            <a:r>
              <a:rPr sz="2800" b="0" spc="80" dirty="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sz="2800" b="0" spc="-5" dirty="0">
                <a:solidFill>
                  <a:srgbClr val="1F487C"/>
                </a:solidFill>
                <a:latin typeface="Franklin Gothic Book"/>
                <a:cs typeface="Franklin Gothic Book"/>
              </a:rPr>
              <a:t>Correlation?</a:t>
            </a:r>
            <a:endParaRPr sz="2800" dirty="0">
              <a:latin typeface="Franklin Gothic Book"/>
              <a:cs typeface="Franklin Gothic Boo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1822" y="1371600"/>
            <a:ext cx="7905750" cy="25349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spcBef>
                <a:spcPts val="105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000" b="1" dirty="0">
                <a:solidFill>
                  <a:srgbClr val="C0504D"/>
                </a:solidFill>
                <a:latin typeface="Perpetua"/>
                <a:cs typeface="Perpetua"/>
              </a:rPr>
              <a:t>Autocorrelation </a:t>
            </a:r>
            <a:r>
              <a:rPr sz="2000" dirty="0">
                <a:latin typeface="Perpetua"/>
                <a:cs typeface="Perpetua"/>
              </a:rPr>
              <a:t>is a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Perpetua"/>
                <a:cs typeface="Perpetua"/>
              </a:rPr>
              <a:t>systematic</a:t>
            </a:r>
            <a:r>
              <a:rPr sz="2000" spc="-5" dirty="0">
                <a:latin typeface="Perpetua"/>
                <a:cs typeface="Perpetua"/>
              </a:rPr>
              <a:t> </a:t>
            </a:r>
            <a:r>
              <a:rPr sz="2000" dirty="0">
                <a:latin typeface="Perpetua"/>
                <a:cs typeface="Perpetua"/>
              </a:rPr>
              <a:t>pattern in the errors </a:t>
            </a:r>
            <a:r>
              <a:rPr sz="2000" spc="-5" dirty="0">
                <a:latin typeface="Perpetua"/>
                <a:cs typeface="Perpetua"/>
              </a:rPr>
              <a:t>that </a:t>
            </a:r>
            <a:r>
              <a:rPr sz="2000" dirty="0">
                <a:latin typeface="Perpetua"/>
                <a:cs typeface="Perpetua"/>
              </a:rPr>
              <a:t>can be either </a:t>
            </a:r>
            <a:r>
              <a:rPr sz="2000" spc="-5" dirty="0">
                <a:latin typeface="Perpetua"/>
                <a:cs typeface="Perpetua"/>
              </a:rPr>
              <a:t>attracting  </a:t>
            </a:r>
            <a:r>
              <a:rPr sz="2000" spc="-10" dirty="0">
                <a:latin typeface="Perpetua"/>
                <a:cs typeface="Perpetua"/>
              </a:rPr>
              <a:t>(</a:t>
            </a:r>
            <a:r>
              <a:rPr sz="2000" b="1" spc="-10" dirty="0">
                <a:solidFill>
                  <a:srgbClr val="C0504D"/>
                </a:solidFill>
                <a:latin typeface="Perpetua"/>
                <a:cs typeface="Perpetua"/>
              </a:rPr>
              <a:t>positive</a:t>
            </a:r>
            <a:r>
              <a:rPr sz="2000" spc="-10" dirty="0">
                <a:latin typeface="Perpetua"/>
                <a:cs typeface="Perpetua"/>
              </a:rPr>
              <a:t>) </a:t>
            </a:r>
            <a:r>
              <a:rPr sz="2000" dirty="0">
                <a:latin typeface="Perpetua"/>
                <a:cs typeface="Perpetua"/>
              </a:rPr>
              <a:t>or </a:t>
            </a:r>
            <a:r>
              <a:rPr sz="2000" spc="-5" dirty="0">
                <a:latin typeface="Perpetua"/>
                <a:cs typeface="Perpetua"/>
              </a:rPr>
              <a:t>repelling </a:t>
            </a:r>
            <a:r>
              <a:rPr sz="2000" spc="-15" dirty="0">
                <a:latin typeface="Perpetua"/>
                <a:cs typeface="Perpetua"/>
              </a:rPr>
              <a:t>(</a:t>
            </a:r>
            <a:r>
              <a:rPr sz="2000" b="1" spc="-15" dirty="0">
                <a:solidFill>
                  <a:srgbClr val="C0504D"/>
                </a:solidFill>
                <a:latin typeface="Perpetua"/>
                <a:cs typeface="Perpetua"/>
              </a:rPr>
              <a:t>negative</a:t>
            </a:r>
            <a:r>
              <a:rPr sz="2000" spc="-15" dirty="0">
                <a:latin typeface="Perpetua"/>
                <a:cs typeface="Perpetua"/>
              </a:rPr>
              <a:t>)</a:t>
            </a:r>
            <a:r>
              <a:rPr sz="2000" spc="-20" dirty="0">
                <a:latin typeface="Perpetua"/>
                <a:cs typeface="Perpetua"/>
              </a:rPr>
              <a:t> </a:t>
            </a:r>
            <a:r>
              <a:rPr sz="2000" spc="-5" dirty="0">
                <a:latin typeface="Perpetua"/>
                <a:cs typeface="Perpetua"/>
              </a:rPr>
              <a:t>autocorrelation.</a:t>
            </a:r>
            <a:endParaRPr sz="2000" dirty="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325"/>
              </a:spcBef>
              <a:buClr>
                <a:srgbClr val="C0504D"/>
              </a:buClr>
              <a:buSzPct val="85000"/>
              <a:buFont typeface="Wingdings 2"/>
              <a:buChar char=""/>
              <a:tabLst>
                <a:tab pos="561975" algn="l"/>
              </a:tabLst>
            </a:pPr>
            <a:r>
              <a:rPr sz="2000" dirty="0">
                <a:latin typeface="Perpetua"/>
                <a:cs typeface="Perpetua"/>
              </a:rPr>
              <a:t>Time</a:t>
            </a:r>
            <a:r>
              <a:rPr sz="2000" spc="-10" dirty="0">
                <a:latin typeface="Perpetua"/>
                <a:cs typeface="Perpetua"/>
              </a:rPr>
              <a:t> </a:t>
            </a:r>
            <a:r>
              <a:rPr sz="2000" spc="5" dirty="0">
                <a:latin typeface="Perpetua"/>
                <a:cs typeface="Perpetua"/>
              </a:rPr>
              <a:t>series</a:t>
            </a:r>
            <a:r>
              <a:rPr sz="2000" spc="10" dirty="0">
                <a:latin typeface="Perpetua"/>
                <a:cs typeface="Perpetua"/>
              </a:rPr>
              <a:t> </a:t>
            </a:r>
            <a:r>
              <a:rPr sz="2000" spc="-10" dirty="0">
                <a:latin typeface="Perpetua"/>
                <a:cs typeface="Perpetua"/>
              </a:rPr>
              <a:t>data</a:t>
            </a:r>
            <a:r>
              <a:rPr sz="2000" spc="-20" dirty="0">
                <a:latin typeface="Perpetua"/>
                <a:cs typeface="Perpetua"/>
              </a:rPr>
              <a:t> </a:t>
            </a:r>
            <a:r>
              <a:rPr sz="2000" dirty="0">
                <a:latin typeface="Perpetua"/>
                <a:cs typeface="Perpetua"/>
              </a:rPr>
              <a:t>:</a:t>
            </a:r>
            <a:r>
              <a:rPr sz="2000" spc="-220" dirty="0">
                <a:latin typeface="Perpetua"/>
                <a:cs typeface="Perpetua"/>
              </a:rPr>
              <a:t> </a:t>
            </a:r>
            <a:r>
              <a:rPr sz="2000" spc="-10" dirty="0">
                <a:latin typeface="Perpetua"/>
                <a:cs typeface="Perpetua"/>
              </a:rPr>
              <a:t>Autocorrelation</a:t>
            </a:r>
            <a:r>
              <a:rPr sz="2000" dirty="0">
                <a:latin typeface="Perpetua"/>
                <a:cs typeface="Perpetua"/>
              </a:rPr>
              <a:t> :</a:t>
            </a:r>
            <a:r>
              <a:rPr sz="2000" spc="-80" dirty="0">
                <a:latin typeface="Perpetua"/>
                <a:cs typeface="Perpetua"/>
              </a:rPr>
              <a:t> </a:t>
            </a:r>
            <a:r>
              <a:rPr sz="2400" b="1" i="1" spc="-10" dirty="0">
                <a:latin typeface="Perpetua"/>
                <a:cs typeface="Perpetua"/>
              </a:rPr>
              <a:t>Cov(u</a:t>
            </a:r>
            <a:r>
              <a:rPr sz="2400" b="1" i="1" spc="-15" baseline="-20833" dirty="0">
                <a:latin typeface="Perpetua"/>
                <a:cs typeface="Perpetua"/>
              </a:rPr>
              <a:t>t</a:t>
            </a:r>
            <a:r>
              <a:rPr sz="2400" b="1" i="1" spc="-10" dirty="0">
                <a:latin typeface="Perpetua"/>
                <a:cs typeface="Perpetua"/>
              </a:rPr>
              <a:t>,</a:t>
            </a:r>
            <a:r>
              <a:rPr sz="2400" b="1" i="1" spc="-220" dirty="0">
                <a:latin typeface="Perpetua"/>
                <a:cs typeface="Perpetua"/>
              </a:rPr>
              <a:t> </a:t>
            </a:r>
            <a:r>
              <a:rPr sz="2400" b="1" i="1" spc="-15" dirty="0">
                <a:latin typeface="Perpetua"/>
                <a:cs typeface="Perpetua"/>
              </a:rPr>
              <a:t>u</a:t>
            </a:r>
            <a:r>
              <a:rPr sz="2400" b="1" i="1" spc="-22" baseline="-20833" dirty="0">
                <a:latin typeface="Perpetua"/>
                <a:cs typeface="Perpetua"/>
              </a:rPr>
              <a:t>t-1</a:t>
            </a:r>
            <a:r>
              <a:rPr sz="2400" b="1" i="1" spc="-15" dirty="0">
                <a:latin typeface="Perpetua"/>
                <a:cs typeface="Perpetua"/>
              </a:rPr>
              <a:t>)</a:t>
            </a:r>
            <a:r>
              <a:rPr sz="2500" b="1" i="1" spc="-15" dirty="0">
                <a:latin typeface="Symbol"/>
                <a:cs typeface="Symbol"/>
              </a:rPr>
              <a:t></a:t>
            </a:r>
            <a:r>
              <a:rPr sz="2500" b="1" i="1" spc="-7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Perpetua"/>
                <a:cs typeface="Perpetua"/>
              </a:rPr>
              <a:t>0</a:t>
            </a:r>
            <a:endParaRPr sz="2400" dirty="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280"/>
              </a:spcBef>
              <a:buClr>
                <a:srgbClr val="C0504D"/>
              </a:buClr>
              <a:buSzPct val="85000"/>
              <a:buFont typeface="Wingdings 2"/>
              <a:buChar char=""/>
              <a:tabLst>
                <a:tab pos="561975" algn="l"/>
              </a:tabLst>
            </a:pPr>
            <a:r>
              <a:rPr sz="2000" spc="-10" dirty="0">
                <a:latin typeface="Perpetua"/>
                <a:cs typeface="Perpetua"/>
              </a:rPr>
              <a:t>Cross </a:t>
            </a:r>
            <a:r>
              <a:rPr sz="2000" dirty="0">
                <a:latin typeface="Perpetua"/>
                <a:cs typeface="Perpetua"/>
              </a:rPr>
              <a:t>section </a:t>
            </a:r>
            <a:r>
              <a:rPr sz="2000" spc="-10" dirty="0">
                <a:latin typeface="Perpetua"/>
                <a:cs typeface="Perpetua"/>
              </a:rPr>
              <a:t>data </a:t>
            </a:r>
            <a:r>
              <a:rPr sz="2000" dirty="0">
                <a:latin typeface="Perpetua"/>
                <a:cs typeface="Perpetua"/>
              </a:rPr>
              <a:t>: </a:t>
            </a:r>
            <a:r>
              <a:rPr sz="2000" spc="5" dirty="0">
                <a:latin typeface="Perpetua"/>
                <a:cs typeface="Perpetua"/>
              </a:rPr>
              <a:t>Serial </a:t>
            </a:r>
            <a:r>
              <a:rPr sz="2000" spc="-5" dirty="0">
                <a:latin typeface="Perpetua"/>
                <a:cs typeface="Perpetua"/>
              </a:rPr>
              <a:t>Correlation </a:t>
            </a:r>
            <a:r>
              <a:rPr sz="2000" dirty="0">
                <a:latin typeface="Perpetua"/>
                <a:cs typeface="Perpetua"/>
              </a:rPr>
              <a:t>: </a:t>
            </a:r>
            <a:r>
              <a:rPr sz="2400" b="1" i="1" spc="-10" dirty="0">
                <a:latin typeface="Perpetua"/>
                <a:cs typeface="Perpetua"/>
              </a:rPr>
              <a:t>Cov(u</a:t>
            </a:r>
            <a:r>
              <a:rPr sz="2400" b="1" i="1" spc="-15" baseline="-20833" dirty="0">
                <a:latin typeface="Perpetua"/>
                <a:cs typeface="Perpetua"/>
              </a:rPr>
              <a:t>i</a:t>
            </a:r>
            <a:r>
              <a:rPr sz="2400" b="1" i="1" spc="-10" dirty="0">
                <a:latin typeface="Perpetua"/>
                <a:cs typeface="Perpetua"/>
              </a:rPr>
              <a:t>, </a:t>
            </a:r>
            <a:r>
              <a:rPr sz="2400" b="1" i="1" spc="-20" dirty="0">
                <a:latin typeface="Perpetua"/>
                <a:cs typeface="Perpetua"/>
              </a:rPr>
              <a:t>u</a:t>
            </a:r>
            <a:r>
              <a:rPr sz="2400" b="1" i="1" spc="-30" baseline="-20833" dirty="0">
                <a:latin typeface="Perpetua"/>
                <a:cs typeface="Perpetua"/>
              </a:rPr>
              <a:t>j</a:t>
            </a:r>
            <a:r>
              <a:rPr sz="2400" b="1" i="1" spc="-20" dirty="0">
                <a:latin typeface="Perpetua"/>
                <a:cs typeface="Perpetua"/>
              </a:rPr>
              <a:t>)</a:t>
            </a:r>
            <a:r>
              <a:rPr sz="2500" b="1" i="1" spc="-20" dirty="0">
                <a:latin typeface="Symbol"/>
                <a:cs typeface="Symbol"/>
              </a:rPr>
              <a:t></a:t>
            </a:r>
            <a:r>
              <a:rPr sz="2500" b="1" i="1" spc="-45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Perpetua"/>
                <a:cs typeface="Perpetua"/>
              </a:rPr>
              <a:t>0</a:t>
            </a:r>
            <a:endParaRPr sz="2400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3130"/>
              </a:spcBef>
              <a:buClr>
                <a:srgbClr val="4F81BC"/>
              </a:buClr>
              <a:buSzPct val="84090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200" dirty="0">
                <a:latin typeface="Perpetua"/>
                <a:cs typeface="Perpetua"/>
              </a:rPr>
              <a:t>Correlogram</a:t>
            </a:r>
          </a:p>
          <a:p>
            <a:pPr marL="561340" lvl="1" indent="-228600">
              <a:lnSpc>
                <a:spcPct val="100000"/>
              </a:lnSpc>
              <a:spcBef>
                <a:spcPts val="175"/>
              </a:spcBef>
              <a:buClr>
                <a:srgbClr val="C0504D"/>
              </a:buClr>
              <a:buSzPct val="85000"/>
              <a:buFont typeface="Wingdings 2"/>
              <a:buChar char=""/>
              <a:tabLst>
                <a:tab pos="561975" algn="l"/>
              </a:tabLst>
            </a:pPr>
            <a:r>
              <a:rPr sz="2000" dirty="0">
                <a:latin typeface="Perpetua"/>
                <a:cs typeface="Perpetua"/>
              </a:rPr>
              <a:t>Plot </a:t>
            </a:r>
            <a:r>
              <a:rPr sz="2000" spc="-5" dirty="0">
                <a:latin typeface="Perpetua"/>
                <a:cs typeface="Perpetua"/>
              </a:rPr>
              <a:t>of </a:t>
            </a:r>
            <a:r>
              <a:rPr sz="2000" spc="-10" dirty="0">
                <a:latin typeface="Perpetua"/>
                <a:cs typeface="Perpetua"/>
              </a:rPr>
              <a:t>Autocorrelation </a:t>
            </a:r>
            <a:r>
              <a:rPr sz="2000" spc="-5" dirty="0">
                <a:latin typeface="Perpetua"/>
                <a:cs typeface="Perpetua"/>
              </a:rPr>
              <a:t>against </a:t>
            </a:r>
            <a:r>
              <a:rPr sz="2000" dirty="0">
                <a:latin typeface="Perpetua"/>
                <a:cs typeface="Perpetua"/>
              </a:rPr>
              <a:t>its</a:t>
            </a:r>
            <a:r>
              <a:rPr sz="2000" spc="-155" dirty="0">
                <a:latin typeface="Perpetua"/>
                <a:cs typeface="Perpetua"/>
              </a:rPr>
              <a:t> </a:t>
            </a:r>
            <a:r>
              <a:rPr sz="2000" spc="-5" dirty="0">
                <a:latin typeface="Perpetua"/>
                <a:cs typeface="Perpetua"/>
              </a:rPr>
              <a:t>lag</a:t>
            </a:r>
            <a:endParaRPr sz="2000" dirty="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5761" y="3140958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79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5761" y="3125165"/>
            <a:ext cx="0" cy="31750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3158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0161" y="3140958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79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4347" y="3125165"/>
            <a:ext cx="0" cy="31750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3158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8756" y="3140958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79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2681" y="3125165"/>
            <a:ext cx="0" cy="31750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3158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47100" y="3140958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79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31332" y="3125165"/>
            <a:ext cx="0" cy="31750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3158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15751" y="3140958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79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00076" y="3125165"/>
            <a:ext cx="0" cy="31750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3158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84122" y="3140958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79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68448" y="3125165"/>
            <a:ext cx="0" cy="31750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3158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52680" y="3140958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79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37099" y="3125165"/>
            <a:ext cx="0" cy="31750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3158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21238" y="3140958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79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05470" y="3125165"/>
            <a:ext cx="0" cy="31750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3158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89610" y="3140958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79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174028" y="3125165"/>
            <a:ext cx="0" cy="31750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3158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58167" y="3140958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79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542400" y="3125165"/>
            <a:ext cx="0" cy="31750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3158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726539" y="3140958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79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1229" y="3156751"/>
            <a:ext cx="3582035" cy="0"/>
          </a:xfrm>
          <a:custGeom>
            <a:avLst/>
            <a:gdLst/>
            <a:ahLst/>
            <a:cxnLst/>
            <a:rect l="l" t="t" r="r" b="b"/>
            <a:pathLst>
              <a:path w="3582035">
                <a:moveTo>
                  <a:pt x="0" y="0"/>
                </a:moveTo>
                <a:lnTo>
                  <a:pt x="358177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94284" y="3159468"/>
            <a:ext cx="6540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10" dirty="0">
                <a:latin typeface="Times New Roman"/>
                <a:cs typeface="Times New Roman"/>
              </a:rPr>
              <a:t>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4093" y="3159468"/>
            <a:ext cx="10223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5" dirty="0">
                <a:latin typeface="Times New Roman"/>
                <a:cs typeface="Times New Roman"/>
              </a:rPr>
              <a:t>50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93911" y="3159468"/>
            <a:ext cx="14033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5" dirty="0">
                <a:latin typeface="Times New Roman"/>
                <a:cs typeface="Times New Roman"/>
              </a:rPr>
              <a:t>100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62310" y="3159468"/>
            <a:ext cx="14033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5" dirty="0">
                <a:latin typeface="Times New Roman"/>
                <a:cs typeface="Times New Roman"/>
              </a:rPr>
              <a:t>150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31054" y="3159468"/>
            <a:ext cx="14033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5" dirty="0">
                <a:latin typeface="Times New Roman"/>
                <a:cs typeface="Times New Roman"/>
              </a:rPr>
              <a:t>200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99705" y="3159468"/>
            <a:ext cx="14033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5" dirty="0">
                <a:latin typeface="Times New Roman"/>
                <a:cs typeface="Times New Roman"/>
              </a:rPr>
              <a:t>250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68077" y="3159468"/>
            <a:ext cx="14033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5" dirty="0">
                <a:latin typeface="Times New Roman"/>
                <a:cs typeface="Times New Roman"/>
              </a:rPr>
              <a:t>300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36635" y="3159468"/>
            <a:ext cx="14033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5" dirty="0">
                <a:latin typeface="Times New Roman"/>
                <a:cs typeface="Times New Roman"/>
              </a:rPr>
              <a:t>350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05006" y="3159468"/>
            <a:ext cx="14033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5" dirty="0">
                <a:latin typeface="Times New Roman"/>
                <a:cs typeface="Times New Roman"/>
              </a:rPr>
              <a:t>400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73564" y="3159468"/>
            <a:ext cx="14033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5" dirty="0">
                <a:latin typeface="Times New Roman"/>
                <a:cs typeface="Times New Roman"/>
              </a:rPr>
              <a:t>450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11229" y="2926780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8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11229" y="3041984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8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11229" y="2926780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7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11229" y="2811789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8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11229" y="2696585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7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1229" y="2581604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8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1229" y="2466390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7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11229" y="2351390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8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11229" y="2236177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7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11229" y="2121242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8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11229" y="2006028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7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11229" y="1891001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8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11229" y="1775787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7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1229" y="1660853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8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11229" y="1545639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7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11229" y="1430611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8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11229" y="1315397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7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11229" y="1200184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8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11229" y="1085249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7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11229" y="970035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8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11229" y="855008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7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1229" y="855008"/>
            <a:ext cx="0" cy="2301875"/>
          </a:xfrm>
          <a:custGeom>
            <a:avLst/>
            <a:gdLst/>
            <a:ahLst/>
            <a:cxnLst/>
            <a:rect l="l" t="t" r="r" b="b"/>
            <a:pathLst>
              <a:path h="2301875">
                <a:moveTo>
                  <a:pt x="0" y="230174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82069" y="2864330"/>
            <a:ext cx="12509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15" dirty="0">
                <a:latin typeface="Times New Roman"/>
                <a:cs typeface="Times New Roman"/>
              </a:rPr>
              <a:t>.</a:t>
            </a:r>
            <a:r>
              <a:rPr sz="600" spc="-5" dirty="0">
                <a:latin typeface="Times New Roman"/>
                <a:cs typeface="Times New Roman"/>
              </a:rPr>
              <a:t>2</a:t>
            </a:r>
            <a:r>
              <a:rPr sz="600" spc="10" dirty="0">
                <a:latin typeface="Times New Roman"/>
                <a:cs typeface="Times New Roman"/>
              </a:rPr>
              <a:t>5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20517" y="2634135"/>
            <a:ext cx="8826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20" dirty="0">
                <a:latin typeface="Times New Roman"/>
                <a:cs typeface="Times New Roman"/>
              </a:rPr>
              <a:t>.5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2069" y="2403949"/>
            <a:ext cx="12509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15" dirty="0">
                <a:latin typeface="Times New Roman"/>
                <a:cs typeface="Times New Roman"/>
              </a:rPr>
              <a:t>.</a:t>
            </a:r>
            <a:r>
              <a:rPr sz="600" spc="-5" dirty="0">
                <a:latin typeface="Times New Roman"/>
                <a:cs typeface="Times New Roman"/>
              </a:rPr>
              <a:t>7</a:t>
            </a:r>
            <a:r>
              <a:rPr sz="600" spc="10" dirty="0">
                <a:latin typeface="Times New Roman"/>
                <a:cs typeface="Times New Roman"/>
              </a:rPr>
              <a:t>5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41528" y="2173708"/>
            <a:ext cx="6540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10" dirty="0"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3851" y="1943559"/>
            <a:ext cx="16319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5" dirty="0">
                <a:latin typeface="Times New Roman"/>
                <a:cs typeface="Times New Roman"/>
              </a:rPr>
              <a:t>1</a:t>
            </a:r>
            <a:r>
              <a:rPr sz="600" spc="15" dirty="0">
                <a:latin typeface="Times New Roman"/>
                <a:cs typeface="Times New Roman"/>
              </a:rPr>
              <a:t>.</a:t>
            </a:r>
            <a:r>
              <a:rPr sz="600" spc="-5" dirty="0">
                <a:latin typeface="Times New Roman"/>
                <a:cs typeface="Times New Roman"/>
              </a:rPr>
              <a:t>2</a:t>
            </a:r>
            <a:r>
              <a:rPr sz="600" spc="10" dirty="0">
                <a:latin typeface="Times New Roman"/>
                <a:cs typeface="Times New Roman"/>
              </a:rPr>
              <a:t>5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2069" y="1713411"/>
            <a:ext cx="12509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5" dirty="0">
                <a:latin typeface="Times New Roman"/>
                <a:cs typeface="Times New Roman"/>
              </a:rPr>
              <a:t>1</a:t>
            </a:r>
            <a:r>
              <a:rPr sz="600" spc="15" dirty="0">
                <a:latin typeface="Times New Roman"/>
                <a:cs typeface="Times New Roman"/>
              </a:rPr>
              <a:t>.</a:t>
            </a:r>
            <a:r>
              <a:rPr sz="600" spc="10" dirty="0">
                <a:latin typeface="Times New Roman"/>
                <a:cs typeface="Times New Roman"/>
              </a:rPr>
              <a:t>5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3851" y="1483170"/>
            <a:ext cx="16319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5" dirty="0">
                <a:latin typeface="Times New Roman"/>
                <a:cs typeface="Times New Roman"/>
              </a:rPr>
              <a:t>1</a:t>
            </a:r>
            <a:r>
              <a:rPr sz="600" spc="15" dirty="0">
                <a:latin typeface="Times New Roman"/>
                <a:cs typeface="Times New Roman"/>
              </a:rPr>
              <a:t>.</a:t>
            </a:r>
            <a:r>
              <a:rPr sz="600" spc="-5" dirty="0">
                <a:latin typeface="Times New Roman"/>
                <a:cs typeface="Times New Roman"/>
              </a:rPr>
              <a:t>7</a:t>
            </a:r>
            <a:r>
              <a:rPr sz="600" spc="10" dirty="0">
                <a:latin typeface="Times New Roman"/>
                <a:cs typeface="Times New Roman"/>
              </a:rPr>
              <a:t>5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41528" y="1253022"/>
            <a:ext cx="6540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10" dirty="0">
                <a:latin typeface="Times New Roman"/>
                <a:cs typeface="Times New Roman"/>
              </a:rPr>
              <a:t>2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3851" y="1022780"/>
            <a:ext cx="16319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5" dirty="0">
                <a:latin typeface="Times New Roman"/>
                <a:cs typeface="Times New Roman"/>
              </a:rPr>
              <a:t>2</a:t>
            </a:r>
            <a:r>
              <a:rPr sz="600" spc="15" dirty="0">
                <a:latin typeface="Times New Roman"/>
                <a:cs typeface="Times New Roman"/>
              </a:rPr>
              <a:t>.</a:t>
            </a:r>
            <a:r>
              <a:rPr sz="600" spc="-5" dirty="0">
                <a:latin typeface="Times New Roman"/>
                <a:cs typeface="Times New Roman"/>
              </a:rPr>
              <a:t>2</a:t>
            </a:r>
            <a:r>
              <a:rPr sz="600" spc="10" dirty="0">
                <a:latin typeface="Times New Roman"/>
                <a:cs typeface="Times New Roman"/>
              </a:rPr>
              <a:t>5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2069" y="792632"/>
            <a:ext cx="125095" cy="121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5" dirty="0">
                <a:latin typeface="Times New Roman"/>
                <a:cs typeface="Times New Roman"/>
              </a:rPr>
              <a:t>2</a:t>
            </a:r>
            <a:r>
              <a:rPr sz="600" spc="15" dirty="0">
                <a:latin typeface="Times New Roman"/>
                <a:cs typeface="Times New Roman"/>
              </a:rPr>
              <a:t>.</a:t>
            </a:r>
            <a:r>
              <a:rPr sz="600" spc="10" dirty="0">
                <a:latin typeface="Times New Roman"/>
                <a:cs typeface="Times New Roman"/>
              </a:rPr>
              <a:t>5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240730" y="960915"/>
            <a:ext cx="3456940" cy="2145030"/>
          </a:xfrm>
          <a:custGeom>
            <a:avLst/>
            <a:gdLst/>
            <a:ahLst/>
            <a:cxnLst/>
            <a:rect l="l" t="t" r="r" b="b"/>
            <a:pathLst>
              <a:path w="3456940" h="2145030">
                <a:moveTo>
                  <a:pt x="0" y="2116433"/>
                </a:moveTo>
                <a:lnTo>
                  <a:pt x="7382" y="2117987"/>
                </a:lnTo>
                <a:lnTo>
                  <a:pt x="14755" y="2117550"/>
                </a:lnTo>
                <a:lnTo>
                  <a:pt x="22128" y="2121998"/>
                </a:lnTo>
                <a:lnTo>
                  <a:pt x="29510" y="2119104"/>
                </a:lnTo>
                <a:lnTo>
                  <a:pt x="36883" y="2121105"/>
                </a:lnTo>
                <a:lnTo>
                  <a:pt x="44256" y="2121105"/>
                </a:lnTo>
                <a:lnTo>
                  <a:pt x="51415" y="2117103"/>
                </a:lnTo>
                <a:lnTo>
                  <a:pt x="58788" y="2117764"/>
                </a:lnTo>
                <a:lnTo>
                  <a:pt x="66170" y="2116880"/>
                </a:lnTo>
                <a:lnTo>
                  <a:pt x="73543" y="2120881"/>
                </a:lnTo>
                <a:lnTo>
                  <a:pt x="80917" y="2119774"/>
                </a:lnTo>
                <a:lnTo>
                  <a:pt x="88299" y="2116656"/>
                </a:lnTo>
                <a:lnTo>
                  <a:pt x="95895" y="2112878"/>
                </a:lnTo>
                <a:lnTo>
                  <a:pt x="103268" y="2109314"/>
                </a:lnTo>
                <a:lnTo>
                  <a:pt x="110651" y="2107536"/>
                </a:lnTo>
                <a:lnTo>
                  <a:pt x="118024" y="2108429"/>
                </a:lnTo>
                <a:lnTo>
                  <a:pt x="125173" y="2115540"/>
                </a:lnTo>
                <a:lnTo>
                  <a:pt x="132556" y="2117764"/>
                </a:lnTo>
                <a:lnTo>
                  <a:pt x="139929" y="2120881"/>
                </a:lnTo>
                <a:lnTo>
                  <a:pt x="147302" y="2121998"/>
                </a:lnTo>
                <a:lnTo>
                  <a:pt x="154684" y="2123776"/>
                </a:lnTo>
                <a:lnTo>
                  <a:pt x="162057" y="2122659"/>
                </a:lnTo>
                <a:lnTo>
                  <a:pt x="169430" y="2121775"/>
                </a:lnTo>
                <a:lnTo>
                  <a:pt x="176812" y="2121328"/>
                </a:lnTo>
                <a:lnTo>
                  <a:pt x="184185" y="2120881"/>
                </a:lnTo>
                <a:lnTo>
                  <a:pt x="191782" y="2122659"/>
                </a:lnTo>
                <a:lnTo>
                  <a:pt x="198717" y="2119327"/>
                </a:lnTo>
                <a:lnTo>
                  <a:pt x="206314" y="2121105"/>
                </a:lnTo>
                <a:lnTo>
                  <a:pt x="213687" y="2127554"/>
                </a:lnTo>
                <a:lnTo>
                  <a:pt x="221069" y="2127778"/>
                </a:lnTo>
                <a:lnTo>
                  <a:pt x="228442" y="2125330"/>
                </a:lnTo>
                <a:lnTo>
                  <a:pt x="235824" y="2125330"/>
                </a:lnTo>
                <a:lnTo>
                  <a:pt x="243197" y="2125107"/>
                </a:lnTo>
                <a:lnTo>
                  <a:pt x="250570" y="2122212"/>
                </a:lnTo>
                <a:lnTo>
                  <a:pt x="257953" y="2121105"/>
                </a:lnTo>
                <a:lnTo>
                  <a:pt x="265326" y="2120881"/>
                </a:lnTo>
                <a:lnTo>
                  <a:pt x="272475" y="2119551"/>
                </a:lnTo>
                <a:lnTo>
                  <a:pt x="279858" y="2117764"/>
                </a:lnTo>
                <a:lnTo>
                  <a:pt x="287231" y="2116656"/>
                </a:lnTo>
                <a:lnTo>
                  <a:pt x="294604" y="2116210"/>
                </a:lnTo>
                <a:lnTo>
                  <a:pt x="301986" y="2116656"/>
                </a:lnTo>
                <a:lnTo>
                  <a:pt x="309582" y="2115540"/>
                </a:lnTo>
                <a:lnTo>
                  <a:pt x="316956" y="2113325"/>
                </a:lnTo>
                <a:lnTo>
                  <a:pt x="324338" y="2111314"/>
                </a:lnTo>
                <a:lnTo>
                  <a:pt x="331711" y="2109537"/>
                </a:lnTo>
                <a:lnTo>
                  <a:pt x="339084" y="2108429"/>
                </a:lnTo>
                <a:lnTo>
                  <a:pt x="346243" y="2106866"/>
                </a:lnTo>
                <a:lnTo>
                  <a:pt x="353616" y="2108653"/>
                </a:lnTo>
                <a:lnTo>
                  <a:pt x="360989" y="2111100"/>
                </a:lnTo>
                <a:lnTo>
                  <a:pt x="368371" y="2108653"/>
                </a:lnTo>
                <a:lnTo>
                  <a:pt x="375744" y="2107536"/>
                </a:lnTo>
                <a:lnTo>
                  <a:pt x="383126" y="2108429"/>
                </a:lnTo>
                <a:lnTo>
                  <a:pt x="390500" y="2109760"/>
                </a:lnTo>
                <a:lnTo>
                  <a:pt x="397873" y="2106866"/>
                </a:lnTo>
                <a:lnTo>
                  <a:pt x="405478" y="2105758"/>
                </a:lnTo>
                <a:lnTo>
                  <a:pt x="412851" y="2105535"/>
                </a:lnTo>
                <a:lnTo>
                  <a:pt x="420001" y="2107759"/>
                </a:lnTo>
                <a:lnTo>
                  <a:pt x="427383" y="2111984"/>
                </a:lnTo>
                <a:lnTo>
                  <a:pt x="434756" y="2114879"/>
                </a:lnTo>
                <a:lnTo>
                  <a:pt x="442129" y="2113539"/>
                </a:lnTo>
                <a:lnTo>
                  <a:pt x="449512" y="2111761"/>
                </a:lnTo>
                <a:lnTo>
                  <a:pt x="456885" y="2114655"/>
                </a:lnTo>
                <a:lnTo>
                  <a:pt x="464258" y="2114209"/>
                </a:lnTo>
                <a:lnTo>
                  <a:pt x="471640" y="2112878"/>
                </a:lnTo>
                <a:lnTo>
                  <a:pt x="479013" y="2116433"/>
                </a:lnTo>
                <a:lnTo>
                  <a:pt x="486386" y="2119327"/>
                </a:lnTo>
                <a:lnTo>
                  <a:pt x="493545" y="2118210"/>
                </a:lnTo>
                <a:lnTo>
                  <a:pt x="500918" y="2116210"/>
                </a:lnTo>
                <a:lnTo>
                  <a:pt x="508291" y="2111314"/>
                </a:lnTo>
                <a:lnTo>
                  <a:pt x="515897" y="2109314"/>
                </a:lnTo>
                <a:lnTo>
                  <a:pt x="523270" y="2110877"/>
                </a:lnTo>
                <a:lnTo>
                  <a:pt x="530643" y="2109760"/>
                </a:lnTo>
                <a:lnTo>
                  <a:pt x="538025" y="2107089"/>
                </a:lnTo>
                <a:lnTo>
                  <a:pt x="545398" y="2109090"/>
                </a:lnTo>
                <a:lnTo>
                  <a:pt x="552780" y="2109314"/>
                </a:lnTo>
                <a:lnTo>
                  <a:pt x="560153" y="2106652"/>
                </a:lnTo>
                <a:lnTo>
                  <a:pt x="567303" y="2105535"/>
                </a:lnTo>
                <a:lnTo>
                  <a:pt x="574685" y="2109537"/>
                </a:lnTo>
                <a:lnTo>
                  <a:pt x="582058" y="2119104"/>
                </a:lnTo>
                <a:lnTo>
                  <a:pt x="589431" y="2119774"/>
                </a:lnTo>
                <a:lnTo>
                  <a:pt x="596814" y="2120881"/>
                </a:lnTo>
                <a:lnTo>
                  <a:pt x="604187" y="2122659"/>
                </a:lnTo>
                <a:lnTo>
                  <a:pt x="611783" y="2120658"/>
                </a:lnTo>
                <a:lnTo>
                  <a:pt x="619165" y="2117550"/>
                </a:lnTo>
                <a:lnTo>
                  <a:pt x="626539" y="2117764"/>
                </a:lnTo>
                <a:lnTo>
                  <a:pt x="633912" y="2116656"/>
                </a:lnTo>
                <a:lnTo>
                  <a:pt x="641294" y="2112431"/>
                </a:lnTo>
                <a:lnTo>
                  <a:pt x="648443" y="2110654"/>
                </a:lnTo>
                <a:lnTo>
                  <a:pt x="655816" y="2110430"/>
                </a:lnTo>
                <a:lnTo>
                  <a:pt x="663199" y="2108206"/>
                </a:lnTo>
                <a:lnTo>
                  <a:pt x="670572" y="2107536"/>
                </a:lnTo>
                <a:lnTo>
                  <a:pt x="677945" y="2102864"/>
                </a:lnTo>
                <a:lnTo>
                  <a:pt x="685327" y="2098192"/>
                </a:lnTo>
                <a:lnTo>
                  <a:pt x="692719" y="2094414"/>
                </a:lnTo>
                <a:lnTo>
                  <a:pt x="700073" y="2095968"/>
                </a:lnTo>
                <a:lnTo>
                  <a:pt x="707428" y="2094861"/>
                </a:lnTo>
                <a:lnTo>
                  <a:pt x="715061" y="2091743"/>
                </a:lnTo>
                <a:lnTo>
                  <a:pt x="721950" y="2089742"/>
                </a:lnTo>
                <a:lnTo>
                  <a:pt x="729584" y="2078398"/>
                </a:lnTo>
                <a:lnTo>
                  <a:pt x="736938" y="2073065"/>
                </a:lnTo>
                <a:lnTo>
                  <a:pt x="744293" y="2070171"/>
                </a:lnTo>
                <a:lnTo>
                  <a:pt x="751740" y="2063498"/>
                </a:lnTo>
                <a:lnTo>
                  <a:pt x="759095" y="2060166"/>
                </a:lnTo>
                <a:lnTo>
                  <a:pt x="766449" y="2057049"/>
                </a:lnTo>
                <a:lnTo>
                  <a:pt x="773803" y="2061274"/>
                </a:lnTo>
                <a:lnTo>
                  <a:pt x="781251" y="2059720"/>
                </a:lnTo>
                <a:lnTo>
                  <a:pt x="788605" y="2056825"/>
                </a:lnTo>
                <a:lnTo>
                  <a:pt x="795773" y="2050599"/>
                </a:lnTo>
                <a:lnTo>
                  <a:pt x="803128" y="2055494"/>
                </a:lnTo>
                <a:lnTo>
                  <a:pt x="810482" y="2061274"/>
                </a:lnTo>
                <a:lnTo>
                  <a:pt x="817837" y="2063051"/>
                </a:lnTo>
                <a:lnTo>
                  <a:pt x="825470" y="2069724"/>
                </a:lnTo>
                <a:lnTo>
                  <a:pt x="832825" y="2078621"/>
                </a:lnTo>
                <a:lnTo>
                  <a:pt x="840272" y="2082632"/>
                </a:lnTo>
                <a:lnTo>
                  <a:pt x="847627" y="2083069"/>
                </a:lnTo>
                <a:lnTo>
                  <a:pt x="854981" y="2081515"/>
                </a:lnTo>
                <a:lnTo>
                  <a:pt x="862335" y="2083739"/>
                </a:lnTo>
                <a:lnTo>
                  <a:pt x="869504" y="2082632"/>
                </a:lnTo>
                <a:lnTo>
                  <a:pt x="876858" y="2079291"/>
                </a:lnTo>
                <a:lnTo>
                  <a:pt x="884306" y="2073065"/>
                </a:lnTo>
                <a:lnTo>
                  <a:pt x="891660" y="2077067"/>
                </a:lnTo>
                <a:lnTo>
                  <a:pt x="899014" y="2079961"/>
                </a:lnTo>
                <a:lnTo>
                  <a:pt x="906369" y="2082409"/>
                </a:lnTo>
                <a:lnTo>
                  <a:pt x="913723" y="2093967"/>
                </a:lnTo>
                <a:lnTo>
                  <a:pt x="921357" y="2096415"/>
                </a:lnTo>
                <a:lnTo>
                  <a:pt x="928711" y="2094414"/>
                </a:lnTo>
                <a:lnTo>
                  <a:pt x="936159" y="2091743"/>
                </a:lnTo>
                <a:lnTo>
                  <a:pt x="943234" y="2089742"/>
                </a:lnTo>
                <a:lnTo>
                  <a:pt x="950681" y="2082632"/>
                </a:lnTo>
                <a:lnTo>
                  <a:pt x="958036" y="2089742"/>
                </a:lnTo>
                <a:lnTo>
                  <a:pt x="965390" y="2089295"/>
                </a:lnTo>
                <a:lnTo>
                  <a:pt x="972745" y="2087071"/>
                </a:lnTo>
                <a:lnTo>
                  <a:pt x="980192" y="2088635"/>
                </a:lnTo>
                <a:lnTo>
                  <a:pt x="987546" y="2089965"/>
                </a:lnTo>
                <a:lnTo>
                  <a:pt x="994901" y="2080845"/>
                </a:lnTo>
                <a:lnTo>
                  <a:pt x="1002255" y="2066839"/>
                </a:lnTo>
                <a:lnTo>
                  <a:pt x="1009703" y="2066169"/>
                </a:lnTo>
                <a:lnTo>
                  <a:pt x="1016778" y="2057719"/>
                </a:lnTo>
                <a:lnTo>
                  <a:pt x="1024225" y="2056164"/>
                </a:lnTo>
                <a:lnTo>
                  <a:pt x="1031580" y="2051716"/>
                </a:lnTo>
                <a:lnTo>
                  <a:pt x="1039120" y="2054824"/>
                </a:lnTo>
                <a:lnTo>
                  <a:pt x="1046568" y="2058389"/>
                </a:lnTo>
                <a:lnTo>
                  <a:pt x="1053922" y="2049929"/>
                </a:lnTo>
                <a:lnTo>
                  <a:pt x="1061277" y="2041479"/>
                </a:lnTo>
                <a:lnTo>
                  <a:pt x="1068631" y="2037030"/>
                </a:lnTo>
                <a:lnTo>
                  <a:pt x="1076079" y="2031921"/>
                </a:lnTo>
                <a:lnTo>
                  <a:pt x="1083433" y="2027473"/>
                </a:lnTo>
                <a:lnTo>
                  <a:pt x="1090601" y="2024578"/>
                </a:lnTo>
                <a:lnTo>
                  <a:pt x="1097956" y="2033475"/>
                </a:lnTo>
                <a:lnTo>
                  <a:pt x="1105310" y="2030804"/>
                </a:lnTo>
                <a:lnTo>
                  <a:pt x="1112664" y="2023471"/>
                </a:lnTo>
                <a:lnTo>
                  <a:pt x="1120112" y="2034369"/>
                </a:lnTo>
                <a:lnTo>
                  <a:pt x="1127466" y="2037254"/>
                </a:lnTo>
                <a:lnTo>
                  <a:pt x="1135100" y="2032145"/>
                </a:lnTo>
                <a:lnTo>
                  <a:pt x="1142454" y="2027696"/>
                </a:lnTo>
                <a:lnTo>
                  <a:pt x="1149809" y="2035030"/>
                </a:lnTo>
                <a:lnTo>
                  <a:pt x="1157163" y="2047491"/>
                </a:lnTo>
                <a:lnTo>
                  <a:pt x="1164331" y="2051046"/>
                </a:lnTo>
                <a:lnTo>
                  <a:pt x="1171686" y="2047705"/>
                </a:lnTo>
                <a:lnTo>
                  <a:pt x="1179133" y="2048822"/>
                </a:lnTo>
                <a:lnTo>
                  <a:pt x="1186488" y="2044820"/>
                </a:lnTo>
                <a:lnTo>
                  <a:pt x="1193842" y="2053940"/>
                </a:lnTo>
                <a:lnTo>
                  <a:pt x="1201196" y="2058165"/>
                </a:lnTo>
                <a:lnTo>
                  <a:pt x="1208551" y="2059720"/>
                </a:lnTo>
                <a:lnTo>
                  <a:pt x="1215998" y="2055718"/>
                </a:lnTo>
                <a:lnTo>
                  <a:pt x="1223353" y="2062614"/>
                </a:lnTo>
                <a:lnTo>
                  <a:pt x="1230986" y="2084410"/>
                </a:lnTo>
                <a:lnTo>
                  <a:pt x="1238341" y="2084633"/>
                </a:lnTo>
                <a:lnTo>
                  <a:pt x="1245509" y="2087071"/>
                </a:lnTo>
                <a:lnTo>
                  <a:pt x="1252863" y="2093967"/>
                </a:lnTo>
                <a:lnTo>
                  <a:pt x="1260218" y="2097308"/>
                </a:lnTo>
                <a:lnTo>
                  <a:pt x="1267572" y="2096862"/>
                </a:lnTo>
                <a:lnTo>
                  <a:pt x="1275020" y="2105088"/>
                </a:lnTo>
                <a:lnTo>
                  <a:pt x="1282374" y="2113539"/>
                </a:lnTo>
                <a:lnTo>
                  <a:pt x="1289729" y="2123776"/>
                </a:lnTo>
                <a:lnTo>
                  <a:pt x="1297083" y="2130448"/>
                </a:lnTo>
                <a:lnTo>
                  <a:pt x="1304530" y="2133557"/>
                </a:lnTo>
                <a:lnTo>
                  <a:pt x="1311885" y="2138229"/>
                </a:lnTo>
                <a:lnTo>
                  <a:pt x="1319053" y="2144678"/>
                </a:lnTo>
                <a:lnTo>
                  <a:pt x="1326407" y="2135120"/>
                </a:lnTo>
                <a:lnTo>
                  <a:pt x="1333762" y="2108429"/>
                </a:lnTo>
                <a:lnTo>
                  <a:pt x="1341395" y="2099979"/>
                </a:lnTo>
                <a:lnTo>
                  <a:pt x="1348750" y="2094861"/>
                </a:lnTo>
                <a:lnTo>
                  <a:pt x="1356104" y="2085070"/>
                </a:lnTo>
                <a:lnTo>
                  <a:pt x="1363459" y="2084186"/>
                </a:lnTo>
                <a:lnTo>
                  <a:pt x="1370906" y="2091082"/>
                </a:lnTo>
                <a:lnTo>
                  <a:pt x="1378261" y="2094191"/>
                </a:lnTo>
                <a:lnTo>
                  <a:pt x="1385615" y="2083069"/>
                </a:lnTo>
                <a:lnTo>
                  <a:pt x="1392783" y="2079291"/>
                </a:lnTo>
                <a:lnTo>
                  <a:pt x="1400138" y="2071287"/>
                </a:lnTo>
                <a:lnTo>
                  <a:pt x="1407492" y="2072395"/>
                </a:lnTo>
                <a:lnTo>
                  <a:pt x="1414939" y="2062837"/>
                </a:lnTo>
                <a:lnTo>
                  <a:pt x="1422294" y="2061497"/>
                </a:lnTo>
                <a:lnTo>
                  <a:pt x="1429648" y="2061497"/>
                </a:lnTo>
                <a:lnTo>
                  <a:pt x="1437003" y="2059943"/>
                </a:lnTo>
                <a:lnTo>
                  <a:pt x="1444636" y="2058389"/>
                </a:lnTo>
                <a:lnTo>
                  <a:pt x="1451991" y="2067286"/>
                </a:lnTo>
                <a:lnTo>
                  <a:pt x="1459345" y="2066839"/>
                </a:lnTo>
                <a:lnTo>
                  <a:pt x="1466513" y="2072395"/>
                </a:lnTo>
                <a:lnTo>
                  <a:pt x="1473961" y="2079514"/>
                </a:lnTo>
                <a:lnTo>
                  <a:pt x="1481315" y="2093083"/>
                </a:lnTo>
                <a:lnTo>
                  <a:pt x="1488670" y="2088635"/>
                </a:lnTo>
                <a:lnTo>
                  <a:pt x="1496024" y="2078844"/>
                </a:lnTo>
                <a:lnTo>
                  <a:pt x="1503378" y="2063945"/>
                </a:lnTo>
                <a:lnTo>
                  <a:pt x="1510826" y="2057495"/>
                </a:lnTo>
                <a:lnTo>
                  <a:pt x="1518180" y="2051046"/>
                </a:lnTo>
                <a:lnTo>
                  <a:pt x="1525535" y="2050376"/>
                </a:lnTo>
                <a:lnTo>
                  <a:pt x="1532889" y="2037030"/>
                </a:lnTo>
                <a:lnTo>
                  <a:pt x="1540057" y="2038371"/>
                </a:lnTo>
                <a:lnTo>
                  <a:pt x="1547412" y="2038594"/>
                </a:lnTo>
                <a:lnTo>
                  <a:pt x="1555045" y="2026803"/>
                </a:lnTo>
                <a:lnTo>
                  <a:pt x="1562400" y="2011903"/>
                </a:lnTo>
                <a:lnTo>
                  <a:pt x="1569847" y="2010349"/>
                </a:lnTo>
                <a:lnTo>
                  <a:pt x="1577202" y="2021684"/>
                </a:lnTo>
                <a:lnTo>
                  <a:pt x="1584556" y="2020577"/>
                </a:lnTo>
                <a:lnTo>
                  <a:pt x="1591911" y="2021023"/>
                </a:lnTo>
                <a:lnTo>
                  <a:pt x="1599358" y="2030358"/>
                </a:lnTo>
                <a:lnTo>
                  <a:pt x="1606712" y="2030581"/>
                </a:lnTo>
                <a:lnTo>
                  <a:pt x="1613881" y="2026579"/>
                </a:lnTo>
                <a:lnTo>
                  <a:pt x="1621235" y="2016798"/>
                </a:lnTo>
                <a:lnTo>
                  <a:pt x="1628589" y="2018576"/>
                </a:lnTo>
                <a:lnTo>
                  <a:pt x="1635944" y="2015458"/>
                </a:lnTo>
                <a:lnTo>
                  <a:pt x="1643391" y="2001675"/>
                </a:lnTo>
                <a:lnTo>
                  <a:pt x="1650932" y="1999004"/>
                </a:lnTo>
                <a:lnTo>
                  <a:pt x="1658286" y="2003899"/>
                </a:lnTo>
                <a:lnTo>
                  <a:pt x="1665734" y="2012350"/>
                </a:lnTo>
                <a:lnTo>
                  <a:pt x="1673088" y="2007901"/>
                </a:lnTo>
                <a:lnTo>
                  <a:pt x="1680443" y="2009679"/>
                </a:lnTo>
                <a:lnTo>
                  <a:pt x="1687611" y="2008785"/>
                </a:lnTo>
                <a:lnTo>
                  <a:pt x="1694965" y="1983435"/>
                </a:lnTo>
                <a:lnTo>
                  <a:pt x="1702320" y="1970089"/>
                </a:lnTo>
                <a:lnTo>
                  <a:pt x="1709767" y="1970983"/>
                </a:lnTo>
                <a:lnTo>
                  <a:pt x="1717122" y="1983435"/>
                </a:lnTo>
                <a:lnTo>
                  <a:pt x="1724476" y="1990554"/>
                </a:lnTo>
                <a:lnTo>
                  <a:pt x="1731830" y="1989437"/>
                </a:lnTo>
                <a:lnTo>
                  <a:pt x="1739278" y="1987213"/>
                </a:lnTo>
                <a:lnTo>
                  <a:pt x="1746632" y="1984989"/>
                </a:lnTo>
                <a:lnTo>
                  <a:pt x="1754173" y="2005900"/>
                </a:lnTo>
                <a:lnTo>
                  <a:pt x="1761155" y="2004560"/>
                </a:lnTo>
                <a:lnTo>
                  <a:pt x="1768789" y="1998111"/>
                </a:lnTo>
                <a:lnTo>
                  <a:pt x="1776143" y="1984765"/>
                </a:lnTo>
                <a:lnTo>
                  <a:pt x="1783497" y="1991438"/>
                </a:lnTo>
                <a:lnTo>
                  <a:pt x="1790852" y="1994779"/>
                </a:lnTo>
                <a:lnTo>
                  <a:pt x="1798206" y="1992555"/>
                </a:lnTo>
                <a:lnTo>
                  <a:pt x="1805654" y="1983435"/>
                </a:lnTo>
                <a:lnTo>
                  <a:pt x="1813008" y="1970089"/>
                </a:lnTo>
                <a:lnTo>
                  <a:pt x="1820362" y="1969419"/>
                </a:lnTo>
                <a:lnTo>
                  <a:pt x="1827717" y="1964310"/>
                </a:lnTo>
                <a:lnTo>
                  <a:pt x="1835164" y="1959861"/>
                </a:lnTo>
                <a:lnTo>
                  <a:pt x="1842239" y="1951188"/>
                </a:lnTo>
                <a:lnTo>
                  <a:pt x="1849687" y="1959861"/>
                </a:lnTo>
                <a:lnTo>
                  <a:pt x="1857041" y="1967195"/>
                </a:lnTo>
                <a:lnTo>
                  <a:pt x="1864675" y="1958521"/>
                </a:lnTo>
                <a:lnTo>
                  <a:pt x="1872029" y="1954743"/>
                </a:lnTo>
                <a:lnTo>
                  <a:pt x="1879384" y="1937172"/>
                </a:lnTo>
                <a:lnTo>
                  <a:pt x="1886738" y="1934948"/>
                </a:lnTo>
                <a:lnTo>
                  <a:pt x="1894093" y="1940951"/>
                </a:lnTo>
                <a:lnTo>
                  <a:pt x="1901540" y="1944515"/>
                </a:lnTo>
                <a:lnTo>
                  <a:pt x="1908895" y="1932500"/>
                </a:lnTo>
                <a:lnTo>
                  <a:pt x="1916063" y="1949848"/>
                </a:lnTo>
                <a:lnTo>
                  <a:pt x="1923417" y="1966972"/>
                </a:lnTo>
                <a:lnTo>
                  <a:pt x="1930772" y="1950518"/>
                </a:lnTo>
                <a:lnTo>
                  <a:pt x="1938219" y="1945176"/>
                </a:lnTo>
                <a:lnTo>
                  <a:pt x="1945573" y="1939620"/>
                </a:lnTo>
                <a:lnTo>
                  <a:pt x="1952928" y="1938726"/>
                </a:lnTo>
                <a:lnTo>
                  <a:pt x="1960561" y="1932500"/>
                </a:lnTo>
                <a:lnTo>
                  <a:pt x="1967916" y="1928499"/>
                </a:lnTo>
                <a:lnTo>
                  <a:pt x="1975270" y="1917601"/>
                </a:lnTo>
                <a:lnTo>
                  <a:pt x="1982625" y="1918494"/>
                </a:lnTo>
                <a:lnTo>
                  <a:pt x="1989793" y="1919378"/>
                </a:lnTo>
                <a:lnTo>
                  <a:pt x="1997147" y="1913376"/>
                </a:lnTo>
                <a:lnTo>
                  <a:pt x="2004595" y="1892911"/>
                </a:lnTo>
                <a:lnTo>
                  <a:pt x="2011949" y="1877788"/>
                </a:lnTo>
                <a:lnTo>
                  <a:pt x="2019304" y="1867783"/>
                </a:lnTo>
                <a:lnTo>
                  <a:pt x="2026658" y="1873786"/>
                </a:lnTo>
                <a:lnTo>
                  <a:pt x="2034105" y="1867783"/>
                </a:lnTo>
                <a:lnTo>
                  <a:pt x="2041460" y="1859557"/>
                </a:lnTo>
                <a:lnTo>
                  <a:pt x="2048814" y="1853545"/>
                </a:lnTo>
                <a:lnTo>
                  <a:pt x="2056448" y="1834197"/>
                </a:lnTo>
                <a:lnTo>
                  <a:pt x="2063337" y="1839976"/>
                </a:lnTo>
                <a:lnTo>
                  <a:pt x="2070971" y="1820190"/>
                </a:lnTo>
                <a:lnTo>
                  <a:pt x="2078325" y="1826640"/>
                </a:lnTo>
                <a:lnTo>
                  <a:pt x="2085679" y="1815295"/>
                </a:lnTo>
                <a:lnTo>
                  <a:pt x="2093034" y="1823075"/>
                </a:lnTo>
                <a:lnTo>
                  <a:pt x="2100481" y="1833312"/>
                </a:lnTo>
                <a:lnTo>
                  <a:pt x="2107836" y="1821968"/>
                </a:lnTo>
                <a:lnTo>
                  <a:pt x="2115190" y="1814625"/>
                </a:lnTo>
                <a:lnTo>
                  <a:pt x="2122544" y="1792829"/>
                </a:lnTo>
                <a:lnTo>
                  <a:pt x="2129992" y="1792829"/>
                </a:lnTo>
                <a:lnTo>
                  <a:pt x="2137067" y="1767916"/>
                </a:lnTo>
                <a:lnTo>
                  <a:pt x="2144515" y="1759466"/>
                </a:lnTo>
                <a:lnTo>
                  <a:pt x="2151869" y="1764138"/>
                </a:lnTo>
                <a:lnTo>
                  <a:pt x="2159223" y="1782825"/>
                </a:lnTo>
                <a:lnTo>
                  <a:pt x="2166578" y="1801503"/>
                </a:lnTo>
                <a:lnTo>
                  <a:pt x="2174211" y="1773928"/>
                </a:lnTo>
                <a:lnTo>
                  <a:pt x="2181566" y="1757688"/>
                </a:lnTo>
                <a:lnTo>
                  <a:pt x="2188920" y="1751909"/>
                </a:lnTo>
                <a:lnTo>
                  <a:pt x="2196368" y="1732338"/>
                </a:lnTo>
                <a:lnTo>
                  <a:pt x="2203722" y="1709872"/>
                </a:lnTo>
                <a:lnTo>
                  <a:pt x="2210890" y="1686299"/>
                </a:lnTo>
                <a:lnTo>
                  <a:pt x="2218245" y="1680073"/>
                </a:lnTo>
                <a:lnTo>
                  <a:pt x="2225599" y="1673623"/>
                </a:lnTo>
                <a:lnTo>
                  <a:pt x="2232954" y="1674061"/>
                </a:lnTo>
                <a:lnTo>
                  <a:pt x="2240401" y="1660715"/>
                </a:lnTo>
                <a:lnTo>
                  <a:pt x="2247755" y="1674507"/>
                </a:lnTo>
                <a:lnTo>
                  <a:pt x="2255110" y="1694749"/>
                </a:lnTo>
                <a:lnTo>
                  <a:pt x="2262464" y="1669389"/>
                </a:lnTo>
                <a:lnTo>
                  <a:pt x="2270098" y="1661832"/>
                </a:lnTo>
                <a:lnTo>
                  <a:pt x="2277452" y="1651604"/>
                </a:lnTo>
                <a:lnTo>
                  <a:pt x="2284621" y="1620912"/>
                </a:lnTo>
                <a:lnTo>
                  <a:pt x="2291975" y="1627584"/>
                </a:lnTo>
                <a:lnTo>
                  <a:pt x="2299422" y="1624690"/>
                </a:lnTo>
                <a:lnTo>
                  <a:pt x="2306777" y="1587548"/>
                </a:lnTo>
                <a:lnTo>
                  <a:pt x="2314131" y="1530164"/>
                </a:lnTo>
                <a:lnTo>
                  <a:pt x="2321486" y="1507699"/>
                </a:lnTo>
                <a:lnTo>
                  <a:pt x="2328933" y="1529057"/>
                </a:lnTo>
                <a:lnTo>
                  <a:pt x="2336288" y="1521714"/>
                </a:lnTo>
                <a:lnTo>
                  <a:pt x="2343642" y="1529718"/>
                </a:lnTo>
                <a:lnTo>
                  <a:pt x="2350996" y="1534613"/>
                </a:lnTo>
                <a:lnTo>
                  <a:pt x="2358165" y="1519490"/>
                </a:lnTo>
                <a:lnTo>
                  <a:pt x="2365519" y="1533943"/>
                </a:lnTo>
                <a:lnTo>
                  <a:pt x="2372966" y="1513264"/>
                </a:lnTo>
                <a:lnTo>
                  <a:pt x="2380507" y="1508592"/>
                </a:lnTo>
                <a:lnTo>
                  <a:pt x="2387861" y="1454326"/>
                </a:lnTo>
                <a:lnTo>
                  <a:pt x="2395309" y="1386473"/>
                </a:lnTo>
                <a:lnTo>
                  <a:pt x="2402663" y="1337521"/>
                </a:lnTo>
                <a:lnTo>
                  <a:pt x="2410018" y="1351760"/>
                </a:lnTo>
                <a:lnTo>
                  <a:pt x="2417372" y="1277029"/>
                </a:lnTo>
                <a:lnTo>
                  <a:pt x="2424820" y="1227240"/>
                </a:lnTo>
                <a:lnTo>
                  <a:pt x="2432174" y="1176799"/>
                </a:lnTo>
                <a:lnTo>
                  <a:pt x="2439342" y="1223889"/>
                </a:lnTo>
                <a:lnTo>
                  <a:pt x="2446697" y="1206766"/>
                </a:lnTo>
                <a:lnTo>
                  <a:pt x="2454051" y="1289035"/>
                </a:lnTo>
                <a:lnTo>
                  <a:pt x="2461405" y="1495023"/>
                </a:lnTo>
                <a:lnTo>
                  <a:pt x="2468853" y="1481017"/>
                </a:lnTo>
                <a:lnTo>
                  <a:pt x="2476207" y="1434122"/>
                </a:lnTo>
                <a:lnTo>
                  <a:pt x="2483748" y="1438310"/>
                </a:lnTo>
                <a:lnTo>
                  <a:pt x="2491195" y="1411880"/>
                </a:lnTo>
                <a:lnTo>
                  <a:pt x="2498550" y="1419418"/>
                </a:lnTo>
                <a:lnTo>
                  <a:pt x="2505904" y="1420721"/>
                </a:lnTo>
                <a:lnTo>
                  <a:pt x="2513072" y="1395593"/>
                </a:lnTo>
                <a:lnTo>
                  <a:pt x="2520427" y="1386473"/>
                </a:lnTo>
                <a:lnTo>
                  <a:pt x="2527781" y="1394011"/>
                </a:lnTo>
                <a:lnTo>
                  <a:pt x="2535229" y="1426118"/>
                </a:lnTo>
                <a:lnTo>
                  <a:pt x="2542583" y="1394011"/>
                </a:lnTo>
                <a:lnTo>
                  <a:pt x="2549938" y="1402015"/>
                </a:lnTo>
                <a:lnTo>
                  <a:pt x="2557292" y="1432261"/>
                </a:lnTo>
                <a:lnTo>
                  <a:pt x="2564739" y="1378283"/>
                </a:lnTo>
                <a:lnTo>
                  <a:pt x="2572094" y="1306438"/>
                </a:lnTo>
                <a:lnTo>
                  <a:pt x="2579727" y="1288197"/>
                </a:lnTo>
                <a:lnTo>
                  <a:pt x="2586616" y="1293781"/>
                </a:lnTo>
                <a:lnTo>
                  <a:pt x="2594250" y="1263721"/>
                </a:lnTo>
                <a:lnTo>
                  <a:pt x="2601605" y="1256834"/>
                </a:lnTo>
                <a:lnTo>
                  <a:pt x="2608959" y="1218119"/>
                </a:lnTo>
                <a:lnTo>
                  <a:pt x="2616313" y="1180056"/>
                </a:lnTo>
                <a:lnTo>
                  <a:pt x="2623761" y="1175217"/>
                </a:lnTo>
                <a:lnTo>
                  <a:pt x="2631115" y="1256369"/>
                </a:lnTo>
                <a:lnTo>
                  <a:pt x="2638470" y="1264838"/>
                </a:lnTo>
                <a:lnTo>
                  <a:pt x="2645824" y="1212536"/>
                </a:lnTo>
                <a:lnTo>
                  <a:pt x="2653178" y="1204346"/>
                </a:lnTo>
                <a:lnTo>
                  <a:pt x="2660347" y="1236825"/>
                </a:lnTo>
                <a:lnTo>
                  <a:pt x="2667794" y="1259905"/>
                </a:lnTo>
                <a:lnTo>
                  <a:pt x="2675149" y="1285033"/>
                </a:lnTo>
                <a:lnTo>
                  <a:pt x="2682503" y="1270794"/>
                </a:lnTo>
                <a:lnTo>
                  <a:pt x="2690137" y="1209185"/>
                </a:lnTo>
                <a:lnTo>
                  <a:pt x="2697491" y="1216817"/>
                </a:lnTo>
                <a:lnTo>
                  <a:pt x="2704845" y="1286615"/>
                </a:lnTo>
                <a:lnTo>
                  <a:pt x="2712200" y="1338638"/>
                </a:lnTo>
                <a:lnTo>
                  <a:pt x="2719647" y="1336218"/>
                </a:lnTo>
                <a:lnTo>
                  <a:pt x="2727002" y="1340871"/>
                </a:lnTo>
                <a:lnTo>
                  <a:pt x="2734170" y="1316861"/>
                </a:lnTo>
                <a:lnTo>
                  <a:pt x="2741524" y="1339755"/>
                </a:lnTo>
                <a:lnTo>
                  <a:pt x="2748879" y="1270794"/>
                </a:lnTo>
                <a:lnTo>
                  <a:pt x="2756233" y="1191224"/>
                </a:lnTo>
                <a:lnTo>
                  <a:pt x="2763681" y="1165166"/>
                </a:lnTo>
                <a:lnTo>
                  <a:pt x="2771035" y="1173635"/>
                </a:lnTo>
                <a:lnTo>
                  <a:pt x="2778389" y="1174565"/>
                </a:lnTo>
                <a:lnTo>
                  <a:pt x="2786023" y="1165166"/>
                </a:lnTo>
                <a:lnTo>
                  <a:pt x="2793377" y="1136688"/>
                </a:lnTo>
                <a:lnTo>
                  <a:pt x="2800732" y="1117796"/>
                </a:lnTo>
                <a:lnTo>
                  <a:pt x="2807900" y="1130918"/>
                </a:lnTo>
                <a:lnTo>
                  <a:pt x="2815254" y="1156697"/>
                </a:lnTo>
                <a:lnTo>
                  <a:pt x="2822609" y="1197925"/>
                </a:lnTo>
                <a:lnTo>
                  <a:pt x="2830056" y="1156511"/>
                </a:lnTo>
                <a:lnTo>
                  <a:pt x="2837411" y="1140690"/>
                </a:lnTo>
                <a:lnTo>
                  <a:pt x="2844765" y="1156325"/>
                </a:lnTo>
                <a:lnTo>
                  <a:pt x="2852120" y="1130081"/>
                </a:lnTo>
                <a:lnTo>
                  <a:pt x="2859567" y="1062423"/>
                </a:lnTo>
                <a:lnTo>
                  <a:pt x="2866921" y="1105791"/>
                </a:lnTo>
                <a:lnTo>
                  <a:pt x="2874276" y="1183220"/>
                </a:lnTo>
                <a:lnTo>
                  <a:pt x="2881444" y="1229939"/>
                </a:lnTo>
                <a:lnTo>
                  <a:pt x="2888798" y="1196994"/>
                </a:lnTo>
                <a:lnTo>
                  <a:pt x="2896153" y="1148321"/>
                </a:lnTo>
                <a:lnTo>
                  <a:pt x="2903787" y="1101324"/>
                </a:lnTo>
                <a:lnTo>
                  <a:pt x="2911141" y="1064656"/>
                </a:lnTo>
                <a:lnTo>
                  <a:pt x="2918588" y="1046416"/>
                </a:lnTo>
                <a:lnTo>
                  <a:pt x="2925943" y="1026593"/>
                </a:lnTo>
                <a:lnTo>
                  <a:pt x="2933297" y="1003513"/>
                </a:lnTo>
                <a:lnTo>
                  <a:pt x="2940652" y="1026872"/>
                </a:lnTo>
                <a:lnTo>
                  <a:pt x="2948006" y="1026593"/>
                </a:lnTo>
                <a:lnTo>
                  <a:pt x="2955174" y="1013936"/>
                </a:lnTo>
                <a:lnTo>
                  <a:pt x="2962622" y="1027710"/>
                </a:lnTo>
                <a:lnTo>
                  <a:pt x="2969976" y="956143"/>
                </a:lnTo>
                <a:lnTo>
                  <a:pt x="2977331" y="949256"/>
                </a:lnTo>
                <a:lnTo>
                  <a:pt x="2984685" y="926363"/>
                </a:lnTo>
                <a:lnTo>
                  <a:pt x="2992039" y="934366"/>
                </a:lnTo>
                <a:lnTo>
                  <a:pt x="2999673" y="865126"/>
                </a:lnTo>
                <a:lnTo>
                  <a:pt x="3007027" y="799330"/>
                </a:lnTo>
                <a:lnTo>
                  <a:pt x="3014475" y="799330"/>
                </a:lnTo>
                <a:lnTo>
                  <a:pt x="3021829" y="855634"/>
                </a:lnTo>
                <a:lnTo>
                  <a:pt x="3029184" y="883832"/>
                </a:lnTo>
                <a:lnTo>
                  <a:pt x="3036352" y="897885"/>
                </a:lnTo>
                <a:lnTo>
                  <a:pt x="3043706" y="953258"/>
                </a:lnTo>
                <a:lnTo>
                  <a:pt x="3051061" y="935018"/>
                </a:lnTo>
                <a:lnTo>
                  <a:pt x="3058508" y="870059"/>
                </a:lnTo>
                <a:lnTo>
                  <a:pt x="3065863" y="905609"/>
                </a:lnTo>
                <a:lnTo>
                  <a:pt x="3073217" y="936786"/>
                </a:lnTo>
                <a:lnTo>
                  <a:pt x="3080571" y="925246"/>
                </a:lnTo>
                <a:lnTo>
                  <a:pt x="3088019" y="950094"/>
                </a:lnTo>
                <a:lnTo>
                  <a:pt x="3095560" y="943207"/>
                </a:lnTo>
                <a:lnTo>
                  <a:pt x="3102914" y="943486"/>
                </a:lnTo>
                <a:lnTo>
                  <a:pt x="3110082" y="943207"/>
                </a:lnTo>
                <a:lnTo>
                  <a:pt x="3117437" y="897885"/>
                </a:lnTo>
                <a:lnTo>
                  <a:pt x="3124884" y="860938"/>
                </a:lnTo>
                <a:lnTo>
                  <a:pt x="3132238" y="838696"/>
                </a:lnTo>
                <a:lnTo>
                  <a:pt x="3139593" y="808636"/>
                </a:lnTo>
                <a:lnTo>
                  <a:pt x="3146947" y="778204"/>
                </a:lnTo>
                <a:lnTo>
                  <a:pt x="3154395" y="761546"/>
                </a:lnTo>
                <a:lnTo>
                  <a:pt x="3161749" y="774388"/>
                </a:lnTo>
                <a:lnTo>
                  <a:pt x="3169104" y="771969"/>
                </a:lnTo>
                <a:lnTo>
                  <a:pt x="3176458" y="752611"/>
                </a:lnTo>
                <a:lnTo>
                  <a:pt x="3183626" y="722179"/>
                </a:lnTo>
                <a:lnTo>
                  <a:pt x="3190981" y="704776"/>
                </a:lnTo>
                <a:lnTo>
                  <a:pt x="3198428" y="695935"/>
                </a:lnTo>
                <a:lnTo>
                  <a:pt x="3205782" y="643633"/>
                </a:lnTo>
                <a:lnTo>
                  <a:pt x="3213416" y="650054"/>
                </a:lnTo>
                <a:lnTo>
                  <a:pt x="3220770" y="660571"/>
                </a:lnTo>
                <a:lnTo>
                  <a:pt x="3228125" y="691933"/>
                </a:lnTo>
                <a:lnTo>
                  <a:pt x="3235479" y="658523"/>
                </a:lnTo>
                <a:lnTo>
                  <a:pt x="3242834" y="627161"/>
                </a:lnTo>
                <a:lnTo>
                  <a:pt x="3250281" y="607152"/>
                </a:lnTo>
                <a:lnTo>
                  <a:pt x="3257449" y="628929"/>
                </a:lnTo>
                <a:lnTo>
                  <a:pt x="3264804" y="617203"/>
                </a:lnTo>
                <a:lnTo>
                  <a:pt x="3272158" y="579791"/>
                </a:lnTo>
                <a:lnTo>
                  <a:pt x="3279513" y="544705"/>
                </a:lnTo>
                <a:lnTo>
                  <a:pt x="3286867" y="523580"/>
                </a:lnTo>
                <a:lnTo>
                  <a:pt x="3294314" y="545357"/>
                </a:lnTo>
                <a:lnTo>
                  <a:pt x="3301669" y="491752"/>
                </a:lnTo>
                <a:lnTo>
                  <a:pt x="3309303" y="482445"/>
                </a:lnTo>
                <a:lnTo>
                  <a:pt x="3316657" y="441962"/>
                </a:lnTo>
                <a:lnTo>
                  <a:pt x="3324011" y="409204"/>
                </a:lnTo>
                <a:lnTo>
                  <a:pt x="3331180" y="376073"/>
                </a:lnTo>
                <a:lnTo>
                  <a:pt x="3338534" y="323119"/>
                </a:lnTo>
                <a:lnTo>
                  <a:pt x="3345888" y="405202"/>
                </a:lnTo>
                <a:lnTo>
                  <a:pt x="3353336" y="352062"/>
                </a:lnTo>
                <a:lnTo>
                  <a:pt x="3360690" y="310276"/>
                </a:lnTo>
                <a:lnTo>
                  <a:pt x="3368045" y="209953"/>
                </a:lnTo>
                <a:lnTo>
                  <a:pt x="3375399" y="115865"/>
                </a:lnTo>
                <a:lnTo>
                  <a:pt x="3382847" y="63562"/>
                </a:lnTo>
                <a:lnTo>
                  <a:pt x="3390201" y="9771"/>
                </a:lnTo>
                <a:lnTo>
                  <a:pt x="3397555" y="20474"/>
                </a:lnTo>
                <a:lnTo>
                  <a:pt x="3404724" y="0"/>
                </a:lnTo>
                <a:lnTo>
                  <a:pt x="3412078" y="154393"/>
                </a:lnTo>
                <a:lnTo>
                  <a:pt x="3419712" y="291105"/>
                </a:lnTo>
                <a:lnTo>
                  <a:pt x="3427066" y="342756"/>
                </a:lnTo>
                <a:lnTo>
                  <a:pt x="3434420" y="176170"/>
                </a:lnTo>
                <a:lnTo>
                  <a:pt x="3441775" y="160536"/>
                </a:lnTo>
                <a:lnTo>
                  <a:pt x="3449222" y="62446"/>
                </a:lnTo>
                <a:lnTo>
                  <a:pt x="3456577" y="3378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222300" y="175971"/>
            <a:ext cx="648843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0" spc="-25" dirty="0">
                <a:latin typeface="Perpetua"/>
                <a:cs typeface="Perpetua"/>
              </a:rPr>
              <a:t>How </a:t>
            </a:r>
            <a:r>
              <a:rPr sz="2600" b="0" spc="-5" dirty="0">
                <a:latin typeface="Perpetua"/>
                <a:cs typeface="Perpetua"/>
              </a:rPr>
              <a:t>about our </a:t>
            </a:r>
            <a:r>
              <a:rPr sz="2600" b="0" spc="-20" dirty="0">
                <a:latin typeface="Perpetua"/>
                <a:cs typeface="Perpetua"/>
              </a:rPr>
              <a:t>day-to-day </a:t>
            </a:r>
            <a:r>
              <a:rPr sz="2600" b="0" spc="-5" dirty="0">
                <a:latin typeface="Perpetua"/>
                <a:cs typeface="Perpetua"/>
              </a:rPr>
              <a:t>Economic </a:t>
            </a:r>
            <a:r>
              <a:rPr sz="2600" b="0" spc="5" dirty="0">
                <a:latin typeface="Perpetua"/>
                <a:cs typeface="Perpetua"/>
              </a:rPr>
              <a:t>Series </a:t>
            </a:r>
            <a:r>
              <a:rPr sz="2600" b="0" spc="-5" dirty="0">
                <a:latin typeface="Perpetua"/>
                <a:cs typeface="Perpetua"/>
              </a:rPr>
              <a:t>look </a:t>
            </a:r>
            <a:r>
              <a:rPr sz="2600" b="0" spc="-15" dirty="0">
                <a:latin typeface="Perpetua"/>
                <a:cs typeface="Perpetua"/>
              </a:rPr>
              <a:t>like</a:t>
            </a:r>
            <a:r>
              <a:rPr sz="2600" b="0" spc="35" dirty="0">
                <a:latin typeface="Perpetua"/>
                <a:cs typeface="Perpetua"/>
              </a:rPr>
              <a:t> </a:t>
            </a:r>
            <a:r>
              <a:rPr sz="2600" b="0" dirty="0">
                <a:latin typeface="Perpetua"/>
                <a:cs typeface="Perpetua"/>
              </a:rPr>
              <a:t>?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450594" y="1220470"/>
            <a:ext cx="1028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Perpetua"/>
                <a:cs typeface="Perpetua"/>
              </a:rPr>
              <a:t>Share</a:t>
            </a:r>
            <a:r>
              <a:rPr sz="1800" spc="-85" dirty="0">
                <a:latin typeface="Perpetua"/>
                <a:cs typeface="Perpetua"/>
              </a:rPr>
              <a:t> </a:t>
            </a:r>
            <a:r>
              <a:rPr sz="1800" spc="5" dirty="0">
                <a:latin typeface="Perpetua"/>
                <a:cs typeface="Perpetua"/>
              </a:rPr>
              <a:t>Prices</a:t>
            </a:r>
            <a:endParaRPr sz="1800">
              <a:latin typeface="Perpetua"/>
              <a:cs typeface="Perpetua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4670599" y="3226263"/>
            <a:ext cx="0" cy="17145"/>
          </a:xfrm>
          <a:custGeom>
            <a:avLst/>
            <a:gdLst/>
            <a:ahLst/>
            <a:cxnLst/>
            <a:rect l="l" t="t" r="r" b="b"/>
            <a:pathLst>
              <a:path h="17144">
                <a:moveTo>
                  <a:pt x="0" y="16831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670599" y="3209431"/>
            <a:ext cx="0" cy="34290"/>
          </a:xfrm>
          <a:custGeom>
            <a:avLst/>
            <a:gdLst/>
            <a:ahLst/>
            <a:cxnLst/>
            <a:rect l="l" t="t" r="r" b="b"/>
            <a:pathLst>
              <a:path h="34289">
                <a:moveTo>
                  <a:pt x="0" y="3366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995193" y="3226263"/>
            <a:ext cx="0" cy="17145"/>
          </a:xfrm>
          <a:custGeom>
            <a:avLst/>
            <a:gdLst/>
            <a:ahLst/>
            <a:cxnLst/>
            <a:rect l="l" t="t" r="r" b="b"/>
            <a:pathLst>
              <a:path h="17144">
                <a:moveTo>
                  <a:pt x="0" y="16831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19538" y="3209431"/>
            <a:ext cx="0" cy="34290"/>
          </a:xfrm>
          <a:custGeom>
            <a:avLst/>
            <a:gdLst/>
            <a:ahLst/>
            <a:cxnLst/>
            <a:rect l="l" t="t" r="r" b="b"/>
            <a:pathLst>
              <a:path h="34289">
                <a:moveTo>
                  <a:pt x="0" y="3366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644101" y="3226263"/>
            <a:ext cx="0" cy="17145"/>
          </a:xfrm>
          <a:custGeom>
            <a:avLst/>
            <a:gdLst/>
            <a:ahLst/>
            <a:cxnLst/>
            <a:rect l="l" t="t" r="r" b="b"/>
            <a:pathLst>
              <a:path h="17144">
                <a:moveTo>
                  <a:pt x="0" y="16831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8426" y="3209431"/>
            <a:ext cx="0" cy="34290"/>
          </a:xfrm>
          <a:custGeom>
            <a:avLst/>
            <a:gdLst/>
            <a:ahLst/>
            <a:cxnLst/>
            <a:rect l="l" t="t" r="r" b="b"/>
            <a:pathLst>
              <a:path h="34289">
                <a:moveTo>
                  <a:pt x="0" y="3366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293049" y="3226263"/>
            <a:ext cx="0" cy="17145"/>
          </a:xfrm>
          <a:custGeom>
            <a:avLst/>
            <a:gdLst/>
            <a:ahLst/>
            <a:cxnLst/>
            <a:rect l="l" t="t" r="r" b="b"/>
            <a:pathLst>
              <a:path h="17144">
                <a:moveTo>
                  <a:pt x="0" y="16831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617374" y="3209431"/>
            <a:ext cx="0" cy="34290"/>
          </a:xfrm>
          <a:custGeom>
            <a:avLst/>
            <a:gdLst/>
            <a:ahLst/>
            <a:cxnLst/>
            <a:rect l="l" t="t" r="r" b="b"/>
            <a:pathLst>
              <a:path h="34289">
                <a:moveTo>
                  <a:pt x="0" y="3366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41997" y="3226263"/>
            <a:ext cx="0" cy="17145"/>
          </a:xfrm>
          <a:custGeom>
            <a:avLst/>
            <a:gdLst/>
            <a:ahLst/>
            <a:cxnLst/>
            <a:rect l="l" t="t" r="r" b="b"/>
            <a:pathLst>
              <a:path h="17144">
                <a:moveTo>
                  <a:pt x="0" y="16831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266620" y="3209431"/>
            <a:ext cx="0" cy="34290"/>
          </a:xfrm>
          <a:custGeom>
            <a:avLst/>
            <a:gdLst/>
            <a:ahLst/>
            <a:cxnLst/>
            <a:rect l="l" t="t" r="r" b="b"/>
            <a:pathLst>
              <a:path h="34289">
                <a:moveTo>
                  <a:pt x="0" y="3366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590945" y="3226263"/>
            <a:ext cx="0" cy="17145"/>
          </a:xfrm>
          <a:custGeom>
            <a:avLst/>
            <a:gdLst/>
            <a:ahLst/>
            <a:cxnLst/>
            <a:rect l="l" t="t" r="r" b="b"/>
            <a:pathLst>
              <a:path h="17144">
                <a:moveTo>
                  <a:pt x="0" y="16831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915568" y="3209431"/>
            <a:ext cx="0" cy="34290"/>
          </a:xfrm>
          <a:custGeom>
            <a:avLst/>
            <a:gdLst/>
            <a:ahLst/>
            <a:cxnLst/>
            <a:rect l="l" t="t" r="r" b="b"/>
            <a:pathLst>
              <a:path h="34289">
                <a:moveTo>
                  <a:pt x="0" y="3366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239893" y="3226263"/>
            <a:ext cx="0" cy="17145"/>
          </a:xfrm>
          <a:custGeom>
            <a:avLst/>
            <a:gdLst/>
            <a:ahLst/>
            <a:cxnLst/>
            <a:rect l="l" t="t" r="r" b="b"/>
            <a:pathLst>
              <a:path h="17144">
                <a:moveTo>
                  <a:pt x="0" y="16831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644644" y="3243095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>
                <a:moveTo>
                  <a:pt x="0" y="0"/>
                </a:moveTo>
                <a:lnTo>
                  <a:pt x="381622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4637894" y="3246826"/>
            <a:ext cx="67945" cy="127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spc="5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266828" y="3246826"/>
            <a:ext cx="107314" cy="127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spc="-10" dirty="0">
                <a:latin typeface="Times New Roman"/>
                <a:cs typeface="Times New Roman"/>
              </a:rPr>
              <a:t>50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896019" y="3246826"/>
            <a:ext cx="147955" cy="127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spc="-10" dirty="0">
                <a:latin typeface="Times New Roman"/>
                <a:cs typeface="Times New Roman"/>
              </a:rPr>
              <a:t>100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544967" y="3246826"/>
            <a:ext cx="147955" cy="127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spc="-10" dirty="0">
                <a:latin typeface="Times New Roman"/>
                <a:cs typeface="Times New Roman"/>
              </a:rPr>
              <a:t>150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193915" y="3246826"/>
            <a:ext cx="147955" cy="127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spc="-10" dirty="0">
                <a:latin typeface="Times New Roman"/>
                <a:cs typeface="Times New Roman"/>
              </a:rPr>
              <a:t>200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842763" y="3246826"/>
            <a:ext cx="147955" cy="127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spc="-10" dirty="0">
                <a:latin typeface="Times New Roman"/>
                <a:cs typeface="Times New Roman"/>
              </a:rPr>
              <a:t>250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4644644" y="2958172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644644" y="3015065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644644" y="3071949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44644" y="3129080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44644" y="3186202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44644" y="2958172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38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644644" y="2901041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44644" y="2843919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644644" y="2786788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644644" y="2729666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644644" y="2672773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38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644644" y="2615651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644644" y="2558520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644644" y="2501399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644644" y="2444267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644644" y="2387632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38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644644" y="2330500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644644" y="2273369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644644" y="2216238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644644" y="2159106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644644" y="2102272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38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644644" y="2045141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644644" y="1988010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644644" y="1930878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644644" y="1873945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644644" y="1816814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644644" y="1816814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38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644644" y="1759683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644644" y="1702551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644644" y="1645717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644644" y="1588784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644644" y="1531653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644644" y="1531653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38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644644" y="1474522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644644" y="1417390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644644" y="1360259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644644" y="1303425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644644" y="1246294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644644" y="1246294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38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644644" y="1189162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644644" y="1132031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644644" y="1074899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644644" y="1018264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644644" y="961133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644644" y="961133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38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644644" y="904001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644644" y="846870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644644" y="789738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9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644644" y="789937"/>
            <a:ext cx="0" cy="2453640"/>
          </a:xfrm>
          <a:custGeom>
            <a:avLst/>
            <a:gdLst/>
            <a:ahLst/>
            <a:cxnLst/>
            <a:rect l="l" t="t" r="r" b="b"/>
            <a:pathLst>
              <a:path h="2453640">
                <a:moveTo>
                  <a:pt x="0" y="2453158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 txBox="1"/>
          <p:nvPr/>
        </p:nvSpPr>
        <p:spPr>
          <a:xfrm>
            <a:off x="4507867" y="2892449"/>
            <a:ext cx="131445" cy="127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spc="10" dirty="0">
                <a:latin typeface="Times New Roman"/>
                <a:cs typeface="Times New Roman"/>
              </a:rPr>
              <a:t>.</a:t>
            </a:r>
            <a:r>
              <a:rPr sz="650" spc="-10" dirty="0">
                <a:latin typeface="Times New Roman"/>
                <a:cs typeface="Times New Roman"/>
              </a:rPr>
              <a:t>3</a:t>
            </a:r>
            <a:r>
              <a:rPr sz="650" spc="5" dirty="0">
                <a:latin typeface="Times New Roman"/>
                <a:cs typeface="Times New Roman"/>
              </a:rPr>
              <a:t>5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4548829" y="2607060"/>
            <a:ext cx="92075" cy="127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spc="15" dirty="0">
                <a:latin typeface="Times New Roman"/>
                <a:cs typeface="Times New Roman"/>
              </a:rPr>
              <a:t>.4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4507867" y="2321889"/>
            <a:ext cx="131445" cy="127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spc="10" dirty="0">
                <a:latin typeface="Times New Roman"/>
                <a:cs typeface="Times New Roman"/>
              </a:rPr>
              <a:t>.</a:t>
            </a:r>
            <a:r>
              <a:rPr sz="650" spc="-10" dirty="0">
                <a:latin typeface="Times New Roman"/>
                <a:cs typeface="Times New Roman"/>
              </a:rPr>
              <a:t>4</a:t>
            </a:r>
            <a:r>
              <a:rPr sz="650" spc="5" dirty="0">
                <a:latin typeface="Times New Roman"/>
                <a:cs typeface="Times New Roman"/>
              </a:rPr>
              <a:t>5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4548829" y="2036529"/>
            <a:ext cx="92075" cy="127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spc="15" dirty="0">
                <a:latin typeface="Times New Roman"/>
                <a:cs typeface="Times New Roman"/>
              </a:rPr>
              <a:t>.5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4507867" y="1751368"/>
            <a:ext cx="131445" cy="127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spc="10" dirty="0">
                <a:latin typeface="Times New Roman"/>
                <a:cs typeface="Times New Roman"/>
              </a:rPr>
              <a:t>.</a:t>
            </a:r>
            <a:r>
              <a:rPr sz="650" spc="-10" dirty="0">
                <a:latin typeface="Times New Roman"/>
                <a:cs typeface="Times New Roman"/>
              </a:rPr>
              <a:t>5</a:t>
            </a:r>
            <a:r>
              <a:rPr sz="650" spc="5" dirty="0">
                <a:latin typeface="Times New Roman"/>
                <a:cs typeface="Times New Roman"/>
              </a:rPr>
              <a:t>5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4548829" y="1465910"/>
            <a:ext cx="92075" cy="127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spc="15" dirty="0">
                <a:latin typeface="Times New Roman"/>
                <a:cs typeface="Times New Roman"/>
              </a:rPr>
              <a:t>.6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4507867" y="1180551"/>
            <a:ext cx="131445" cy="127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spc="10" dirty="0">
                <a:latin typeface="Times New Roman"/>
                <a:cs typeface="Times New Roman"/>
              </a:rPr>
              <a:t>.</a:t>
            </a:r>
            <a:r>
              <a:rPr sz="650" spc="-10" dirty="0">
                <a:latin typeface="Times New Roman"/>
                <a:cs typeface="Times New Roman"/>
              </a:rPr>
              <a:t>6</a:t>
            </a:r>
            <a:r>
              <a:rPr sz="650" spc="5" dirty="0">
                <a:latin typeface="Times New Roman"/>
                <a:cs typeface="Times New Roman"/>
              </a:rPr>
              <a:t>5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4548829" y="895390"/>
            <a:ext cx="92075" cy="127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spc="15" dirty="0">
                <a:latin typeface="Times New Roman"/>
                <a:cs typeface="Times New Roman"/>
              </a:rPr>
              <a:t>.7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4683463" y="821776"/>
            <a:ext cx="3712845" cy="2416175"/>
          </a:xfrm>
          <a:custGeom>
            <a:avLst/>
            <a:gdLst/>
            <a:ahLst/>
            <a:cxnLst/>
            <a:rect l="l" t="t" r="r" b="b"/>
            <a:pathLst>
              <a:path w="3712845" h="2416175">
                <a:moveTo>
                  <a:pt x="0" y="1695740"/>
                </a:moveTo>
                <a:lnTo>
                  <a:pt x="13092" y="1635772"/>
                </a:lnTo>
                <a:lnTo>
                  <a:pt x="25955" y="1700243"/>
                </a:lnTo>
                <a:lnTo>
                  <a:pt x="39047" y="1733907"/>
                </a:lnTo>
                <a:lnTo>
                  <a:pt x="51911" y="1701434"/>
                </a:lnTo>
                <a:lnTo>
                  <a:pt x="64775" y="1709964"/>
                </a:lnTo>
                <a:lnTo>
                  <a:pt x="78105" y="1918791"/>
                </a:lnTo>
                <a:lnTo>
                  <a:pt x="90969" y="1925664"/>
                </a:lnTo>
                <a:lnTo>
                  <a:pt x="104061" y="1989431"/>
                </a:lnTo>
                <a:lnTo>
                  <a:pt x="116925" y="1900064"/>
                </a:lnTo>
                <a:lnTo>
                  <a:pt x="129779" y="1961699"/>
                </a:lnTo>
                <a:lnTo>
                  <a:pt x="142881" y="1957672"/>
                </a:lnTo>
                <a:lnTo>
                  <a:pt x="155745" y="1933728"/>
                </a:lnTo>
                <a:lnTo>
                  <a:pt x="168599" y="1908366"/>
                </a:lnTo>
                <a:lnTo>
                  <a:pt x="181939" y="1885137"/>
                </a:lnTo>
                <a:lnTo>
                  <a:pt x="194793" y="1883470"/>
                </a:lnTo>
                <a:lnTo>
                  <a:pt x="207895" y="1934442"/>
                </a:lnTo>
                <a:lnTo>
                  <a:pt x="220759" y="1916658"/>
                </a:lnTo>
                <a:lnTo>
                  <a:pt x="233613" y="1889640"/>
                </a:lnTo>
                <a:lnTo>
                  <a:pt x="246715" y="1875416"/>
                </a:lnTo>
                <a:lnTo>
                  <a:pt x="259569" y="1791743"/>
                </a:lnTo>
                <a:lnTo>
                  <a:pt x="272433" y="1760688"/>
                </a:lnTo>
                <a:lnTo>
                  <a:pt x="285763" y="1760688"/>
                </a:lnTo>
                <a:lnTo>
                  <a:pt x="298627" y="1718018"/>
                </a:lnTo>
                <a:lnTo>
                  <a:pt x="311729" y="1776805"/>
                </a:lnTo>
                <a:lnTo>
                  <a:pt x="324583" y="1750501"/>
                </a:lnTo>
                <a:lnTo>
                  <a:pt x="337447" y="1744570"/>
                </a:lnTo>
                <a:lnTo>
                  <a:pt x="350539" y="1714467"/>
                </a:lnTo>
                <a:lnTo>
                  <a:pt x="363402" y="1711858"/>
                </a:lnTo>
                <a:lnTo>
                  <a:pt x="376256" y="1692894"/>
                </a:lnTo>
                <a:lnTo>
                  <a:pt x="389596" y="1639085"/>
                </a:lnTo>
                <a:lnTo>
                  <a:pt x="402460" y="1675834"/>
                </a:lnTo>
                <a:lnTo>
                  <a:pt x="415552" y="1660182"/>
                </a:lnTo>
                <a:lnTo>
                  <a:pt x="428416" y="1600472"/>
                </a:lnTo>
                <a:lnTo>
                  <a:pt x="441270" y="1572005"/>
                </a:lnTo>
                <a:lnTo>
                  <a:pt x="454372" y="1422432"/>
                </a:lnTo>
                <a:lnTo>
                  <a:pt x="467226" y="1431458"/>
                </a:lnTo>
                <a:lnTo>
                  <a:pt x="480328" y="1330486"/>
                </a:lnTo>
                <a:lnTo>
                  <a:pt x="493430" y="1312732"/>
                </a:lnTo>
                <a:lnTo>
                  <a:pt x="506284" y="1373831"/>
                </a:lnTo>
                <a:lnTo>
                  <a:pt x="519386" y="1417175"/>
                </a:lnTo>
                <a:lnTo>
                  <a:pt x="532240" y="1383749"/>
                </a:lnTo>
                <a:lnTo>
                  <a:pt x="545342" y="1338024"/>
                </a:lnTo>
                <a:lnTo>
                  <a:pt x="558196" y="1261056"/>
                </a:lnTo>
                <a:lnTo>
                  <a:pt x="571060" y="1190137"/>
                </a:lnTo>
                <a:lnTo>
                  <a:pt x="584162" y="848043"/>
                </a:lnTo>
                <a:lnTo>
                  <a:pt x="597254" y="1166630"/>
                </a:lnTo>
                <a:lnTo>
                  <a:pt x="610356" y="1012395"/>
                </a:lnTo>
                <a:lnTo>
                  <a:pt x="623210" y="1068039"/>
                </a:lnTo>
                <a:lnTo>
                  <a:pt x="636074" y="1051475"/>
                </a:lnTo>
                <a:lnTo>
                  <a:pt x="649176" y="1078454"/>
                </a:lnTo>
                <a:lnTo>
                  <a:pt x="662030" y="1133006"/>
                </a:lnTo>
                <a:lnTo>
                  <a:pt x="674894" y="1144611"/>
                </a:lnTo>
                <a:lnTo>
                  <a:pt x="687986" y="1045821"/>
                </a:lnTo>
                <a:lnTo>
                  <a:pt x="700850" y="1027968"/>
                </a:lnTo>
                <a:lnTo>
                  <a:pt x="714180" y="1011602"/>
                </a:lnTo>
                <a:lnTo>
                  <a:pt x="727044" y="858756"/>
                </a:lnTo>
                <a:lnTo>
                  <a:pt x="739858" y="975101"/>
                </a:lnTo>
                <a:lnTo>
                  <a:pt x="753049" y="835248"/>
                </a:lnTo>
                <a:lnTo>
                  <a:pt x="765844" y="838125"/>
                </a:lnTo>
                <a:lnTo>
                  <a:pt x="778737" y="853102"/>
                </a:lnTo>
                <a:lnTo>
                  <a:pt x="791829" y="914201"/>
                </a:lnTo>
                <a:lnTo>
                  <a:pt x="804723" y="1194601"/>
                </a:lnTo>
                <a:lnTo>
                  <a:pt x="818013" y="965877"/>
                </a:lnTo>
                <a:lnTo>
                  <a:pt x="830907" y="938601"/>
                </a:lnTo>
                <a:lnTo>
                  <a:pt x="843701" y="887718"/>
                </a:lnTo>
                <a:lnTo>
                  <a:pt x="856793" y="937014"/>
                </a:lnTo>
                <a:lnTo>
                  <a:pt x="869687" y="950007"/>
                </a:lnTo>
                <a:lnTo>
                  <a:pt x="882581" y="982937"/>
                </a:lnTo>
                <a:lnTo>
                  <a:pt x="895673" y="1144611"/>
                </a:lnTo>
                <a:lnTo>
                  <a:pt x="908467" y="1170201"/>
                </a:lnTo>
                <a:lnTo>
                  <a:pt x="921857" y="1220488"/>
                </a:lnTo>
                <a:lnTo>
                  <a:pt x="934751" y="1437608"/>
                </a:lnTo>
                <a:lnTo>
                  <a:pt x="947545" y="1453676"/>
                </a:lnTo>
                <a:lnTo>
                  <a:pt x="960637" y="1418365"/>
                </a:lnTo>
                <a:lnTo>
                  <a:pt x="973531" y="1556334"/>
                </a:lnTo>
                <a:lnTo>
                  <a:pt x="986623" y="1681279"/>
                </a:lnTo>
                <a:lnTo>
                  <a:pt x="999516" y="1746464"/>
                </a:lnTo>
                <a:lnTo>
                  <a:pt x="1012311" y="1817819"/>
                </a:lnTo>
                <a:lnTo>
                  <a:pt x="1025700" y="1784155"/>
                </a:lnTo>
                <a:lnTo>
                  <a:pt x="1038495" y="1676300"/>
                </a:lnTo>
                <a:lnTo>
                  <a:pt x="1051587" y="1602158"/>
                </a:lnTo>
                <a:lnTo>
                  <a:pt x="1064481" y="1544035"/>
                </a:lnTo>
                <a:lnTo>
                  <a:pt x="1077374" y="1602555"/>
                </a:lnTo>
                <a:lnTo>
                  <a:pt x="1090466" y="1661372"/>
                </a:lnTo>
                <a:lnTo>
                  <a:pt x="1103261" y="1741961"/>
                </a:lnTo>
                <a:lnTo>
                  <a:pt x="1116154" y="1769932"/>
                </a:lnTo>
                <a:lnTo>
                  <a:pt x="1129544" y="1687210"/>
                </a:lnTo>
                <a:lnTo>
                  <a:pt x="1142339" y="1700243"/>
                </a:lnTo>
                <a:lnTo>
                  <a:pt x="1155431" y="1813782"/>
                </a:lnTo>
                <a:lnTo>
                  <a:pt x="1168324" y="1808803"/>
                </a:lnTo>
                <a:lnTo>
                  <a:pt x="1181218" y="1848398"/>
                </a:lnTo>
                <a:lnTo>
                  <a:pt x="1194310" y="1876131"/>
                </a:lnTo>
                <a:lnTo>
                  <a:pt x="1207104" y="1910023"/>
                </a:lnTo>
                <a:lnTo>
                  <a:pt x="1219998" y="1838916"/>
                </a:lnTo>
                <a:lnTo>
                  <a:pt x="1233288" y="1732241"/>
                </a:lnTo>
                <a:lnTo>
                  <a:pt x="1246182" y="1801701"/>
                </a:lnTo>
                <a:lnTo>
                  <a:pt x="1259274" y="1776805"/>
                </a:lnTo>
                <a:lnTo>
                  <a:pt x="1272168" y="1781784"/>
                </a:lnTo>
                <a:lnTo>
                  <a:pt x="1284962" y="1812126"/>
                </a:lnTo>
                <a:lnTo>
                  <a:pt x="1298154" y="1867829"/>
                </a:lnTo>
                <a:lnTo>
                  <a:pt x="1310948" y="1888450"/>
                </a:lnTo>
                <a:lnTo>
                  <a:pt x="1323842" y="1974732"/>
                </a:lnTo>
                <a:lnTo>
                  <a:pt x="1336934" y="2025466"/>
                </a:lnTo>
                <a:lnTo>
                  <a:pt x="1350026" y="1971181"/>
                </a:lnTo>
                <a:lnTo>
                  <a:pt x="1363118" y="1960985"/>
                </a:lnTo>
                <a:lnTo>
                  <a:pt x="1376011" y="2017640"/>
                </a:lnTo>
                <a:lnTo>
                  <a:pt x="1388806" y="2038737"/>
                </a:lnTo>
                <a:lnTo>
                  <a:pt x="1401898" y="2105341"/>
                </a:lnTo>
                <a:lnTo>
                  <a:pt x="1414792" y="1943210"/>
                </a:lnTo>
                <a:lnTo>
                  <a:pt x="1427884" y="1930167"/>
                </a:lnTo>
                <a:lnTo>
                  <a:pt x="1440777" y="2033758"/>
                </a:lnTo>
                <a:lnTo>
                  <a:pt x="1453869" y="2045372"/>
                </a:lnTo>
                <a:lnTo>
                  <a:pt x="1466961" y="2083777"/>
                </a:lnTo>
                <a:lnTo>
                  <a:pt x="1479855" y="2163176"/>
                </a:lnTo>
                <a:lnTo>
                  <a:pt x="1492649" y="2156779"/>
                </a:lnTo>
                <a:lnTo>
                  <a:pt x="1505742" y="2247564"/>
                </a:lnTo>
                <a:lnTo>
                  <a:pt x="1518635" y="2249696"/>
                </a:lnTo>
                <a:lnTo>
                  <a:pt x="1531727" y="2290234"/>
                </a:lnTo>
                <a:lnTo>
                  <a:pt x="1544621" y="2320575"/>
                </a:lnTo>
                <a:lnTo>
                  <a:pt x="1557713" y="2331952"/>
                </a:lnTo>
                <a:lnTo>
                  <a:pt x="1570805" y="2415625"/>
                </a:lnTo>
                <a:lnTo>
                  <a:pt x="1583599" y="2288578"/>
                </a:lnTo>
                <a:lnTo>
                  <a:pt x="1596691" y="2286911"/>
                </a:lnTo>
                <a:lnTo>
                  <a:pt x="1609585" y="2286207"/>
                </a:lnTo>
                <a:lnTo>
                  <a:pt x="1622479" y="2269137"/>
                </a:lnTo>
                <a:lnTo>
                  <a:pt x="1635571" y="2087090"/>
                </a:lnTo>
                <a:lnTo>
                  <a:pt x="1648365" y="2082111"/>
                </a:lnTo>
                <a:lnTo>
                  <a:pt x="1661755" y="1996543"/>
                </a:lnTo>
                <a:lnTo>
                  <a:pt x="1674649" y="1953169"/>
                </a:lnTo>
                <a:lnTo>
                  <a:pt x="1687443" y="1861669"/>
                </a:lnTo>
                <a:lnTo>
                  <a:pt x="1700535" y="1814972"/>
                </a:lnTo>
                <a:lnTo>
                  <a:pt x="1713429" y="1744570"/>
                </a:lnTo>
                <a:lnTo>
                  <a:pt x="1726322" y="1560896"/>
                </a:lnTo>
                <a:lnTo>
                  <a:pt x="1739414" y="1671321"/>
                </a:lnTo>
                <a:lnTo>
                  <a:pt x="1752209" y="1523602"/>
                </a:lnTo>
                <a:lnTo>
                  <a:pt x="1765598" y="1666113"/>
                </a:lnTo>
                <a:lnTo>
                  <a:pt x="1778393" y="1538083"/>
                </a:lnTo>
                <a:lnTo>
                  <a:pt x="1791287" y="1408248"/>
                </a:lnTo>
                <a:lnTo>
                  <a:pt x="1804379" y="1352704"/>
                </a:lnTo>
                <a:lnTo>
                  <a:pt x="1817272" y="1309360"/>
                </a:lnTo>
                <a:lnTo>
                  <a:pt x="1830067" y="1373335"/>
                </a:lnTo>
                <a:lnTo>
                  <a:pt x="1843258" y="1247765"/>
                </a:lnTo>
                <a:lnTo>
                  <a:pt x="1856052" y="1193014"/>
                </a:lnTo>
                <a:lnTo>
                  <a:pt x="1869442" y="978474"/>
                </a:lnTo>
                <a:lnTo>
                  <a:pt x="1882237" y="1009717"/>
                </a:lnTo>
                <a:lnTo>
                  <a:pt x="1895130" y="972324"/>
                </a:lnTo>
                <a:lnTo>
                  <a:pt x="1908222" y="939097"/>
                </a:lnTo>
                <a:lnTo>
                  <a:pt x="1921116" y="1000791"/>
                </a:lnTo>
                <a:lnTo>
                  <a:pt x="1933910" y="1015173"/>
                </a:lnTo>
                <a:lnTo>
                  <a:pt x="1947002" y="1057823"/>
                </a:lnTo>
                <a:lnTo>
                  <a:pt x="1959896" y="989880"/>
                </a:lnTo>
                <a:lnTo>
                  <a:pt x="1972988" y="1029158"/>
                </a:lnTo>
                <a:lnTo>
                  <a:pt x="1986080" y="853102"/>
                </a:lnTo>
                <a:lnTo>
                  <a:pt x="1998974" y="644215"/>
                </a:lnTo>
                <a:lnTo>
                  <a:pt x="2012066" y="525489"/>
                </a:lnTo>
                <a:lnTo>
                  <a:pt x="2024959" y="728623"/>
                </a:lnTo>
                <a:lnTo>
                  <a:pt x="2038051" y="753717"/>
                </a:lnTo>
                <a:lnTo>
                  <a:pt x="2050846" y="694503"/>
                </a:lnTo>
                <a:lnTo>
                  <a:pt x="2063740" y="713249"/>
                </a:lnTo>
                <a:lnTo>
                  <a:pt x="2076832" y="829099"/>
                </a:lnTo>
                <a:lnTo>
                  <a:pt x="2089924" y="1000295"/>
                </a:lnTo>
                <a:lnTo>
                  <a:pt x="2103016" y="1100076"/>
                </a:lnTo>
                <a:lnTo>
                  <a:pt x="2115909" y="1089662"/>
                </a:lnTo>
                <a:lnTo>
                  <a:pt x="2128704" y="1097894"/>
                </a:lnTo>
                <a:lnTo>
                  <a:pt x="2141796" y="906365"/>
                </a:lnTo>
                <a:lnTo>
                  <a:pt x="2154690" y="845465"/>
                </a:lnTo>
                <a:lnTo>
                  <a:pt x="2167583" y="928186"/>
                </a:lnTo>
                <a:lnTo>
                  <a:pt x="2180675" y="1073296"/>
                </a:lnTo>
                <a:lnTo>
                  <a:pt x="2193767" y="1014478"/>
                </a:lnTo>
                <a:lnTo>
                  <a:pt x="2206859" y="1119021"/>
                </a:lnTo>
                <a:lnTo>
                  <a:pt x="2219753" y="1095514"/>
                </a:lnTo>
                <a:lnTo>
                  <a:pt x="2232547" y="1259865"/>
                </a:lnTo>
                <a:lnTo>
                  <a:pt x="2245639" y="1210768"/>
                </a:lnTo>
                <a:lnTo>
                  <a:pt x="2258533" y="1075676"/>
                </a:lnTo>
                <a:lnTo>
                  <a:pt x="2271427" y="1222869"/>
                </a:lnTo>
                <a:lnTo>
                  <a:pt x="2284519" y="1079445"/>
                </a:lnTo>
                <a:lnTo>
                  <a:pt x="2297611" y="1027968"/>
                </a:lnTo>
                <a:lnTo>
                  <a:pt x="2310703" y="944849"/>
                </a:lnTo>
                <a:lnTo>
                  <a:pt x="2323497" y="772463"/>
                </a:lnTo>
                <a:lnTo>
                  <a:pt x="2336391" y="742112"/>
                </a:lnTo>
                <a:lnTo>
                  <a:pt x="2349483" y="760363"/>
                </a:lnTo>
                <a:lnTo>
                  <a:pt x="2362377" y="765818"/>
                </a:lnTo>
                <a:lnTo>
                  <a:pt x="2375270" y="737649"/>
                </a:lnTo>
                <a:lnTo>
                  <a:pt x="2388362" y="758676"/>
                </a:lnTo>
                <a:lnTo>
                  <a:pt x="2401454" y="719399"/>
                </a:lnTo>
                <a:lnTo>
                  <a:pt x="2414547" y="557923"/>
                </a:lnTo>
                <a:lnTo>
                  <a:pt x="2427341" y="481153"/>
                </a:lnTo>
                <a:lnTo>
                  <a:pt x="2440235" y="485616"/>
                </a:lnTo>
                <a:lnTo>
                  <a:pt x="2453327" y="377305"/>
                </a:lnTo>
                <a:lnTo>
                  <a:pt x="2466220" y="341796"/>
                </a:lnTo>
                <a:lnTo>
                  <a:pt x="2479312" y="314321"/>
                </a:lnTo>
                <a:lnTo>
                  <a:pt x="2492107" y="304105"/>
                </a:lnTo>
                <a:lnTo>
                  <a:pt x="2505199" y="380181"/>
                </a:lnTo>
                <a:lnTo>
                  <a:pt x="2518390" y="810353"/>
                </a:lnTo>
                <a:lnTo>
                  <a:pt x="2531185" y="839811"/>
                </a:lnTo>
                <a:lnTo>
                  <a:pt x="2544277" y="824834"/>
                </a:lnTo>
                <a:lnTo>
                  <a:pt x="2557170" y="984127"/>
                </a:lnTo>
                <a:lnTo>
                  <a:pt x="2570064" y="864905"/>
                </a:lnTo>
                <a:lnTo>
                  <a:pt x="2583156" y="855879"/>
                </a:lnTo>
                <a:lnTo>
                  <a:pt x="2595950" y="702339"/>
                </a:lnTo>
                <a:lnTo>
                  <a:pt x="2608844" y="722672"/>
                </a:lnTo>
                <a:lnTo>
                  <a:pt x="2622135" y="636677"/>
                </a:lnTo>
                <a:lnTo>
                  <a:pt x="2635028" y="369766"/>
                </a:lnTo>
                <a:lnTo>
                  <a:pt x="2648120" y="597300"/>
                </a:lnTo>
                <a:lnTo>
                  <a:pt x="2661014" y="649472"/>
                </a:lnTo>
                <a:lnTo>
                  <a:pt x="2673808" y="659391"/>
                </a:lnTo>
                <a:lnTo>
                  <a:pt x="2686900" y="695396"/>
                </a:lnTo>
                <a:lnTo>
                  <a:pt x="2699794" y="595614"/>
                </a:lnTo>
                <a:lnTo>
                  <a:pt x="2712688" y="396547"/>
                </a:lnTo>
                <a:lnTo>
                  <a:pt x="2725978" y="275639"/>
                </a:lnTo>
                <a:lnTo>
                  <a:pt x="2738872" y="85498"/>
                </a:lnTo>
                <a:lnTo>
                  <a:pt x="2751964" y="84308"/>
                </a:lnTo>
                <a:lnTo>
                  <a:pt x="2764857" y="421145"/>
                </a:lnTo>
                <a:lnTo>
                  <a:pt x="2777652" y="570520"/>
                </a:lnTo>
                <a:lnTo>
                  <a:pt x="2790744" y="597796"/>
                </a:lnTo>
                <a:lnTo>
                  <a:pt x="2803638" y="552765"/>
                </a:lnTo>
                <a:lnTo>
                  <a:pt x="2816531" y="660581"/>
                </a:lnTo>
                <a:lnTo>
                  <a:pt x="2829822" y="598490"/>
                </a:lnTo>
                <a:lnTo>
                  <a:pt x="2842715" y="522613"/>
                </a:lnTo>
                <a:lnTo>
                  <a:pt x="2855807" y="553460"/>
                </a:lnTo>
                <a:lnTo>
                  <a:pt x="2868701" y="753717"/>
                </a:lnTo>
                <a:lnTo>
                  <a:pt x="2881496" y="853499"/>
                </a:lnTo>
                <a:lnTo>
                  <a:pt x="2894588" y="713249"/>
                </a:lnTo>
                <a:lnTo>
                  <a:pt x="2907481" y="611087"/>
                </a:lnTo>
                <a:lnTo>
                  <a:pt x="2920573" y="727631"/>
                </a:lnTo>
                <a:lnTo>
                  <a:pt x="2933665" y="798351"/>
                </a:lnTo>
                <a:lnTo>
                  <a:pt x="2946559" y="827909"/>
                </a:lnTo>
                <a:lnTo>
                  <a:pt x="2959651" y="856375"/>
                </a:lnTo>
                <a:lnTo>
                  <a:pt x="2972445" y="803310"/>
                </a:lnTo>
                <a:lnTo>
                  <a:pt x="2985339" y="720589"/>
                </a:lnTo>
                <a:lnTo>
                  <a:pt x="2998431" y="704223"/>
                </a:lnTo>
                <a:lnTo>
                  <a:pt x="3011325" y="656514"/>
                </a:lnTo>
                <a:lnTo>
                  <a:pt x="3024417" y="556733"/>
                </a:lnTo>
                <a:lnTo>
                  <a:pt x="3037509" y="557923"/>
                </a:lnTo>
                <a:lnTo>
                  <a:pt x="3050403" y="529060"/>
                </a:lnTo>
                <a:lnTo>
                  <a:pt x="3063495" y="447925"/>
                </a:lnTo>
                <a:lnTo>
                  <a:pt x="3076289" y="359550"/>
                </a:lnTo>
                <a:lnTo>
                  <a:pt x="3089381" y="501089"/>
                </a:lnTo>
                <a:lnTo>
                  <a:pt x="3102275" y="448917"/>
                </a:lnTo>
                <a:lnTo>
                  <a:pt x="3115168" y="351516"/>
                </a:lnTo>
                <a:lnTo>
                  <a:pt x="3128260" y="228227"/>
                </a:lnTo>
                <a:lnTo>
                  <a:pt x="3141352" y="9918"/>
                </a:lnTo>
                <a:lnTo>
                  <a:pt x="3154444" y="2380"/>
                </a:lnTo>
                <a:lnTo>
                  <a:pt x="3167239" y="24399"/>
                </a:lnTo>
                <a:lnTo>
                  <a:pt x="3180133" y="9918"/>
                </a:lnTo>
                <a:lnTo>
                  <a:pt x="3193225" y="0"/>
                </a:lnTo>
                <a:lnTo>
                  <a:pt x="3206118" y="242411"/>
                </a:lnTo>
                <a:lnTo>
                  <a:pt x="3218913" y="111882"/>
                </a:lnTo>
                <a:lnTo>
                  <a:pt x="3232104" y="96409"/>
                </a:lnTo>
                <a:lnTo>
                  <a:pt x="3244899" y="162070"/>
                </a:lnTo>
                <a:lnTo>
                  <a:pt x="3258288" y="153044"/>
                </a:lnTo>
                <a:lnTo>
                  <a:pt x="3271083" y="308568"/>
                </a:lnTo>
                <a:lnTo>
                  <a:pt x="3283976" y="243205"/>
                </a:lnTo>
                <a:lnTo>
                  <a:pt x="3297068" y="267109"/>
                </a:lnTo>
                <a:lnTo>
                  <a:pt x="3309962" y="402200"/>
                </a:lnTo>
                <a:lnTo>
                  <a:pt x="3322756" y="414103"/>
                </a:lnTo>
                <a:lnTo>
                  <a:pt x="3335848" y="383950"/>
                </a:lnTo>
                <a:lnTo>
                  <a:pt x="3348742" y="252627"/>
                </a:lnTo>
                <a:lnTo>
                  <a:pt x="3362033" y="280102"/>
                </a:lnTo>
                <a:lnTo>
                  <a:pt x="3374926" y="395853"/>
                </a:lnTo>
                <a:lnTo>
                  <a:pt x="3387820" y="361236"/>
                </a:lnTo>
                <a:lnTo>
                  <a:pt x="3400912" y="414797"/>
                </a:lnTo>
                <a:lnTo>
                  <a:pt x="3413806" y="463398"/>
                </a:lnTo>
                <a:lnTo>
                  <a:pt x="3426600" y="640645"/>
                </a:lnTo>
                <a:lnTo>
                  <a:pt x="3439692" y="759470"/>
                </a:lnTo>
                <a:lnTo>
                  <a:pt x="3452586" y="732690"/>
                </a:lnTo>
                <a:lnTo>
                  <a:pt x="3465876" y="830289"/>
                </a:lnTo>
                <a:lnTo>
                  <a:pt x="3478770" y="777026"/>
                </a:lnTo>
                <a:lnTo>
                  <a:pt x="3491663" y="861632"/>
                </a:lnTo>
                <a:lnTo>
                  <a:pt x="3504755" y="1019735"/>
                </a:lnTo>
                <a:lnTo>
                  <a:pt x="3517550" y="952884"/>
                </a:lnTo>
                <a:lnTo>
                  <a:pt x="3530642" y="901406"/>
                </a:lnTo>
                <a:lnTo>
                  <a:pt x="3543536" y="821561"/>
                </a:lnTo>
                <a:lnTo>
                  <a:pt x="3556429" y="898133"/>
                </a:lnTo>
                <a:lnTo>
                  <a:pt x="3569720" y="949511"/>
                </a:lnTo>
                <a:lnTo>
                  <a:pt x="3582613" y="1009321"/>
                </a:lnTo>
                <a:lnTo>
                  <a:pt x="3595705" y="982937"/>
                </a:lnTo>
                <a:lnTo>
                  <a:pt x="3608599" y="1043639"/>
                </a:lnTo>
                <a:lnTo>
                  <a:pt x="3621394" y="954074"/>
                </a:lnTo>
                <a:lnTo>
                  <a:pt x="3634486" y="931757"/>
                </a:lnTo>
                <a:lnTo>
                  <a:pt x="3647379" y="978474"/>
                </a:lnTo>
                <a:lnTo>
                  <a:pt x="3660273" y="926500"/>
                </a:lnTo>
                <a:lnTo>
                  <a:pt x="3673563" y="914201"/>
                </a:lnTo>
                <a:lnTo>
                  <a:pt x="3686457" y="728623"/>
                </a:lnTo>
                <a:lnTo>
                  <a:pt x="3699549" y="676748"/>
                </a:lnTo>
                <a:lnTo>
                  <a:pt x="3712343" y="780993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 txBox="1"/>
          <p:nvPr/>
        </p:nvSpPr>
        <p:spPr>
          <a:xfrm>
            <a:off x="5718809" y="1220470"/>
            <a:ext cx="1242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latin typeface="Perpetua"/>
                <a:cs typeface="Perpetua"/>
              </a:rPr>
              <a:t>Exchange</a:t>
            </a:r>
            <a:r>
              <a:rPr sz="1800" spc="-110" dirty="0">
                <a:latin typeface="Perpetua"/>
                <a:cs typeface="Perpetua"/>
              </a:rPr>
              <a:t> </a:t>
            </a:r>
            <a:r>
              <a:rPr sz="1800" spc="-5" dirty="0">
                <a:latin typeface="Perpetua"/>
                <a:cs typeface="Perpetua"/>
              </a:rPr>
              <a:t>Rate</a:t>
            </a:r>
            <a:endParaRPr sz="1800">
              <a:latin typeface="Perpetua"/>
              <a:cs typeface="Perpetua"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908565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34735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0905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86847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908565" y="6137562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3220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082642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256187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430017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604132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777962" y="6137562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3220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951982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125622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299452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473472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47301" y="6137562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3220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821416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994962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168792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342906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516736" y="6137562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3220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690566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864396" y="6153665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1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13245" y="6169768"/>
            <a:ext cx="3651250" cy="0"/>
          </a:xfrm>
          <a:custGeom>
            <a:avLst/>
            <a:gdLst/>
            <a:ahLst/>
            <a:cxnLst/>
            <a:rect l="l" t="t" r="r" b="b"/>
            <a:pathLst>
              <a:path w="3651250">
                <a:moveTo>
                  <a:pt x="0" y="0"/>
                </a:moveTo>
                <a:lnTo>
                  <a:pt x="365115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 txBox="1"/>
          <p:nvPr/>
        </p:nvSpPr>
        <p:spPr>
          <a:xfrm>
            <a:off x="819549" y="6172789"/>
            <a:ext cx="181610" cy="1231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dirty="0">
                <a:latin typeface="Times New Roman"/>
                <a:cs typeface="Times New Roman"/>
              </a:rPr>
              <a:t>1960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1688879" y="6172789"/>
            <a:ext cx="181610" cy="1231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dirty="0">
                <a:latin typeface="Times New Roman"/>
                <a:cs typeface="Times New Roman"/>
              </a:rPr>
              <a:t>1965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2558314" y="6172789"/>
            <a:ext cx="181610" cy="1231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dirty="0">
                <a:latin typeface="Times New Roman"/>
                <a:cs typeface="Times New Roman"/>
              </a:rPr>
              <a:t>1970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3427464" y="6172789"/>
            <a:ext cx="181610" cy="1231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dirty="0">
                <a:latin typeface="Times New Roman"/>
                <a:cs typeface="Times New Roman"/>
              </a:rPr>
              <a:t>1975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5" name="object 175"/>
          <p:cNvSpPr/>
          <p:nvPr/>
        </p:nvSpPr>
        <p:spPr>
          <a:xfrm>
            <a:off x="213245" y="596318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13245" y="6031891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13245" y="6100829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13245" y="6169768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13245" y="5963180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34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13245" y="5894241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13245" y="5825294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13245" y="5756355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13245" y="5687416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13245" y="5618478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13245" y="5618478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34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3245" y="5549312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3245" y="5480373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13245" y="5411434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13245" y="5342761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13245" y="5273775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13245" y="5273775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34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13245" y="5204884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13245" y="5135898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13245" y="5067007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13245" y="4998021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13245" y="4928846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13245" y="4928846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34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13245" y="4859954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13245" y="4790968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13245" y="4722267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13245" y="4653281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13245" y="458439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13245" y="4584390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34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13245" y="4515404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13245" y="4446513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213245" y="4377337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213245" y="4308446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213245" y="423946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213245" y="4239460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34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213245" y="4170569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213245" y="4101772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13245" y="4032881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13245" y="3963895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13245" y="3895004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13245" y="3895004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34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13245" y="3826018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13245" y="3826018"/>
            <a:ext cx="0" cy="2343785"/>
          </a:xfrm>
          <a:custGeom>
            <a:avLst/>
            <a:gdLst/>
            <a:ahLst/>
            <a:cxnLst/>
            <a:rect l="l" t="t" r="r" b="b"/>
            <a:pathLst>
              <a:path h="2343785">
                <a:moveTo>
                  <a:pt x="0" y="2343749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 txBox="1"/>
          <p:nvPr/>
        </p:nvSpPr>
        <p:spPr>
          <a:xfrm>
            <a:off x="81847" y="5899753"/>
            <a:ext cx="127000" cy="1231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dirty="0">
                <a:latin typeface="Times New Roman"/>
                <a:cs typeface="Times New Roman"/>
              </a:rPr>
              <a:t>8</a:t>
            </a:r>
            <a:r>
              <a:rPr sz="600" spc="15" dirty="0">
                <a:latin typeface="Times New Roman"/>
                <a:cs typeface="Times New Roman"/>
              </a:rPr>
              <a:t>.7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81847" y="5555060"/>
            <a:ext cx="127000" cy="1231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dirty="0">
                <a:latin typeface="Times New Roman"/>
                <a:cs typeface="Times New Roman"/>
              </a:rPr>
              <a:t>8</a:t>
            </a:r>
            <a:r>
              <a:rPr sz="600" spc="15" dirty="0">
                <a:latin typeface="Times New Roman"/>
                <a:cs typeface="Times New Roman"/>
              </a:rPr>
              <a:t>.8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81847" y="5210330"/>
            <a:ext cx="127000" cy="1231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dirty="0">
                <a:latin typeface="Times New Roman"/>
                <a:cs typeface="Times New Roman"/>
              </a:rPr>
              <a:t>8</a:t>
            </a:r>
            <a:r>
              <a:rPr sz="600" spc="15" dirty="0">
                <a:latin typeface="Times New Roman"/>
                <a:cs typeface="Times New Roman"/>
              </a:rPr>
              <a:t>.9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142447" y="4865399"/>
            <a:ext cx="66040" cy="1231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spc="15" dirty="0">
                <a:latin typeface="Times New Roman"/>
                <a:cs typeface="Times New Roman"/>
              </a:rPr>
              <a:t>9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81847" y="4520944"/>
            <a:ext cx="127000" cy="1231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dirty="0">
                <a:latin typeface="Times New Roman"/>
                <a:cs typeface="Times New Roman"/>
              </a:rPr>
              <a:t>9</a:t>
            </a:r>
            <a:r>
              <a:rPr sz="600" spc="15" dirty="0">
                <a:latin typeface="Times New Roman"/>
                <a:cs typeface="Times New Roman"/>
              </a:rPr>
              <a:t>.1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81847" y="4176014"/>
            <a:ext cx="127000" cy="1231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dirty="0">
                <a:latin typeface="Times New Roman"/>
                <a:cs typeface="Times New Roman"/>
              </a:rPr>
              <a:t>9</a:t>
            </a:r>
            <a:r>
              <a:rPr sz="600" spc="15" dirty="0">
                <a:latin typeface="Times New Roman"/>
                <a:cs typeface="Times New Roman"/>
              </a:rPr>
              <a:t>.2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81847" y="3831558"/>
            <a:ext cx="127000" cy="1231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dirty="0">
                <a:latin typeface="Times New Roman"/>
                <a:cs typeface="Times New Roman"/>
              </a:rPr>
              <a:t>9</a:t>
            </a:r>
            <a:r>
              <a:rPr sz="600" spc="15" dirty="0">
                <a:latin typeface="Times New Roman"/>
                <a:cs typeface="Times New Roman"/>
              </a:rPr>
              <a:t>.3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25" name="object 225"/>
          <p:cNvSpPr/>
          <p:nvPr/>
        </p:nvSpPr>
        <p:spPr>
          <a:xfrm>
            <a:off x="386847" y="3870522"/>
            <a:ext cx="3347720" cy="2297430"/>
          </a:xfrm>
          <a:custGeom>
            <a:avLst/>
            <a:gdLst/>
            <a:ahLst/>
            <a:cxnLst/>
            <a:rect l="l" t="t" r="r" b="b"/>
            <a:pathLst>
              <a:path w="3347720" h="2297429">
                <a:moveTo>
                  <a:pt x="0" y="2297205"/>
                </a:moveTo>
                <a:lnTo>
                  <a:pt x="43742" y="2066126"/>
                </a:lnTo>
                <a:lnTo>
                  <a:pt x="87028" y="2143908"/>
                </a:lnTo>
                <a:lnTo>
                  <a:pt x="130543" y="2028701"/>
                </a:lnTo>
                <a:lnTo>
                  <a:pt x="174057" y="2189712"/>
                </a:lnTo>
                <a:lnTo>
                  <a:pt x="217572" y="2038911"/>
                </a:lnTo>
                <a:lnTo>
                  <a:pt x="260858" y="2064531"/>
                </a:lnTo>
                <a:lnTo>
                  <a:pt x="304373" y="1995137"/>
                </a:lnTo>
                <a:lnTo>
                  <a:pt x="347887" y="2120318"/>
                </a:lnTo>
                <a:lnTo>
                  <a:pt x="391174" y="1828916"/>
                </a:lnTo>
                <a:lnTo>
                  <a:pt x="434916" y="1878810"/>
                </a:lnTo>
                <a:lnTo>
                  <a:pt x="478203" y="1777438"/>
                </a:lnTo>
                <a:lnTo>
                  <a:pt x="521717" y="1909878"/>
                </a:lnTo>
                <a:lnTo>
                  <a:pt x="565232" y="1627310"/>
                </a:lnTo>
                <a:lnTo>
                  <a:pt x="608784" y="1652257"/>
                </a:lnTo>
                <a:lnTo>
                  <a:pt x="652052" y="1537733"/>
                </a:lnTo>
                <a:lnTo>
                  <a:pt x="695794" y="1717571"/>
                </a:lnTo>
                <a:lnTo>
                  <a:pt x="739062" y="1511239"/>
                </a:lnTo>
                <a:lnTo>
                  <a:pt x="782329" y="1481253"/>
                </a:lnTo>
                <a:lnTo>
                  <a:pt x="826072" y="1463604"/>
                </a:lnTo>
                <a:lnTo>
                  <a:pt x="869339" y="1696249"/>
                </a:lnTo>
                <a:lnTo>
                  <a:pt x="912892" y="1527940"/>
                </a:lnTo>
                <a:lnTo>
                  <a:pt x="956444" y="1474706"/>
                </a:lnTo>
                <a:lnTo>
                  <a:pt x="999902" y="1372223"/>
                </a:lnTo>
                <a:lnTo>
                  <a:pt x="1043169" y="1596015"/>
                </a:lnTo>
                <a:lnTo>
                  <a:pt x="1086912" y="1390063"/>
                </a:lnTo>
                <a:lnTo>
                  <a:pt x="1130274" y="1277142"/>
                </a:lnTo>
                <a:lnTo>
                  <a:pt x="1174016" y="1213944"/>
                </a:lnTo>
                <a:lnTo>
                  <a:pt x="1217284" y="1387406"/>
                </a:lnTo>
                <a:lnTo>
                  <a:pt x="1260552" y="1254083"/>
                </a:lnTo>
                <a:lnTo>
                  <a:pt x="1304294" y="1199141"/>
                </a:lnTo>
                <a:lnTo>
                  <a:pt x="1347562" y="1108046"/>
                </a:lnTo>
                <a:lnTo>
                  <a:pt x="1391114" y="1276003"/>
                </a:lnTo>
                <a:lnTo>
                  <a:pt x="1434572" y="1172857"/>
                </a:lnTo>
                <a:lnTo>
                  <a:pt x="1478124" y="1144958"/>
                </a:lnTo>
                <a:lnTo>
                  <a:pt x="1521392" y="1035169"/>
                </a:lnTo>
                <a:lnTo>
                  <a:pt x="1565134" y="1031374"/>
                </a:lnTo>
                <a:lnTo>
                  <a:pt x="1608402" y="1110038"/>
                </a:lnTo>
                <a:lnTo>
                  <a:pt x="1651764" y="1140214"/>
                </a:lnTo>
                <a:lnTo>
                  <a:pt x="1695506" y="1040673"/>
                </a:lnTo>
                <a:lnTo>
                  <a:pt x="1738774" y="1188988"/>
                </a:lnTo>
                <a:lnTo>
                  <a:pt x="1782232" y="1030709"/>
                </a:lnTo>
                <a:lnTo>
                  <a:pt x="1825784" y="979373"/>
                </a:lnTo>
                <a:lnTo>
                  <a:pt x="1869336" y="934774"/>
                </a:lnTo>
                <a:lnTo>
                  <a:pt x="1912604" y="965993"/>
                </a:lnTo>
                <a:lnTo>
                  <a:pt x="1956346" y="1002337"/>
                </a:lnTo>
                <a:lnTo>
                  <a:pt x="1999614" y="990950"/>
                </a:lnTo>
                <a:lnTo>
                  <a:pt x="2043166" y="913234"/>
                </a:lnTo>
                <a:lnTo>
                  <a:pt x="2086624" y="997308"/>
                </a:lnTo>
                <a:lnTo>
                  <a:pt x="2129892" y="987154"/>
                </a:lnTo>
                <a:lnTo>
                  <a:pt x="2173444" y="949292"/>
                </a:lnTo>
                <a:lnTo>
                  <a:pt x="2216996" y="831817"/>
                </a:lnTo>
                <a:lnTo>
                  <a:pt x="2260454" y="970358"/>
                </a:lnTo>
                <a:lnTo>
                  <a:pt x="2303722" y="814357"/>
                </a:lnTo>
                <a:lnTo>
                  <a:pt x="2347464" y="775736"/>
                </a:lnTo>
                <a:lnTo>
                  <a:pt x="2390826" y="712254"/>
                </a:lnTo>
                <a:lnTo>
                  <a:pt x="2434569" y="857912"/>
                </a:lnTo>
                <a:lnTo>
                  <a:pt x="2477836" y="800503"/>
                </a:lnTo>
                <a:lnTo>
                  <a:pt x="2521294" y="719276"/>
                </a:lnTo>
                <a:lnTo>
                  <a:pt x="2564846" y="590319"/>
                </a:lnTo>
                <a:lnTo>
                  <a:pt x="2608114" y="707320"/>
                </a:lnTo>
                <a:lnTo>
                  <a:pt x="2651666" y="454434"/>
                </a:lnTo>
                <a:lnTo>
                  <a:pt x="2695219" y="479865"/>
                </a:lnTo>
                <a:lnTo>
                  <a:pt x="2738676" y="299097"/>
                </a:lnTo>
                <a:lnTo>
                  <a:pt x="2781944" y="420653"/>
                </a:lnTo>
                <a:lnTo>
                  <a:pt x="2825686" y="290747"/>
                </a:lnTo>
                <a:lnTo>
                  <a:pt x="2869049" y="251462"/>
                </a:lnTo>
                <a:lnTo>
                  <a:pt x="2912506" y="154198"/>
                </a:lnTo>
                <a:lnTo>
                  <a:pt x="2956059" y="333068"/>
                </a:lnTo>
                <a:lnTo>
                  <a:pt x="2999516" y="367134"/>
                </a:lnTo>
                <a:lnTo>
                  <a:pt x="3042879" y="162833"/>
                </a:lnTo>
                <a:lnTo>
                  <a:pt x="3086336" y="0"/>
                </a:lnTo>
                <a:lnTo>
                  <a:pt x="3129889" y="174125"/>
                </a:lnTo>
                <a:lnTo>
                  <a:pt x="3173156" y="325856"/>
                </a:lnTo>
                <a:lnTo>
                  <a:pt x="3216898" y="257155"/>
                </a:lnTo>
                <a:lnTo>
                  <a:pt x="3260166" y="187030"/>
                </a:lnTo>
                <a:lnTo>
                  <a:pt x="3303719" y="307068"/>
                </a:lnTo>
                <a:lnTo>
                  <a:pt x="3347176" y="372543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/>
          <p:nvPr/>
        </p:nvSpPr>
        <p:spPr>
          <a:xfrm>
            <a:off x="1526794" y="4116400"/>
            <a:ext cx="6413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Perpetua"/>
                <a:cs typeface="Perpetua"/>
              </a:rPr>
              <a:t>Inc</a:t>
            </a:r>
            <a:r>
              <a:rPr sz="1800" spc="5" dirty="0">
                <a:latin typeface="Perpetua"/>
                <a:cs typeface="Perpetua"/>
              </a:rPr>
              <a:t>o</a:t>
            </a:r>
            <a:r>
              <a:rPr sz="1800" spc="-5" dirty="0">
                <a:latin typeface="Perpetua"/>
                <a:cs typeface="Perpetua"/>
              </a:rPr>
              <a:t>me</a:t>
            </a:r>
            <a:endParaRPr sz="1800">
              <a:latin typeface="Perpetua"/>
              <a:cs typeface="Perpetua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4831841" y="3971035"/>
            <a:ext cx="37731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Perpetua"/>
                <a:cs typeface="Perpetua"/>
              </a:rPr>
              <a:t>Mean is </a:t>
            </a:r>
            <a:r>
              <a:rPr sz="1800" spc="10" dirty="0">
                <a:latin typeface="Perpetua"/>
                <a:cs typeface="Perpetua"/>
              </a:rPr>
              <a:t>changing </a:t>
            </a:r>
            <a:r>
              <a:rPr sz="1800" dirty="0">
                <a:latin typeface="Perpetua"/>
                <a:cs typeface="Perpetua"/>
              </a:rPr>
              <a:t>-- </a:t>
            </a:r>
            <a:r>
              <a:rPr sz="1800" spc="-5" dirty="0">
                <a:latin typeface="Perpetua"/>
                <a:cs typeface="Perpetua"/>
              </a:rPr>
              <a:t>As </a:t>
            </a:r>
            <a:r>
              <a:rPr sz="1800" dirty="0">
                <a:latin typeface="Perpetua"/>
                <a:cs typeface="Perpetua"/>
              </a:rPr>
              <a:t>time </a:t>
            </a:r>
            <a:r>
              <a:rPr sz="1800" spc="5" dirty="0">
                <a:latin typeface="Perpetua"/>
                <a:cs typeface="Perpetua"/>
              </a:rPr>
              <a:t>changes, </a:t>
            </a:r>
            <a:r>
              <a:rPr sz="1800" spc="-5" dirty="0">
                <a:latin typeface="Perpetua"/>
                <a:cs typeface="Perpetua"/>
              </a:rPr>
              <a:t>mean</a:t>
            </a:r>
            <a:r>
              <a:rPr sz="1800" dirty="0">
                <a:latin typeface="Perpetua"/>
                <a:cs typeface="Perpetua"/>
              </a:rPr>
              <a:t> is</a:t>
            </a:r>
            <a:endParaRPr sz="1800">
              <a:latin typeface="Perpetua"/>
              <a:cs typeface="Perpetua"/>
            </a:endParaRPr>
          </a:p>
          <a:p>
            <a:pPr marL="12700">
              <a:lnSpc>
                <a:spcPct val="100000"/>
              </a:lnSpc>
            </a:pPr>
            <a:r>
              <a:rPr sz="1800" spc="10" dirty="0">
                <a:latin typeface="Perpetua"/>
                <a:cs typeface="Perpetua"/>
              </a:rPr>
              <a:t>changing</a:t>
            </a:r>
            <a:endParaRPr sz="1800">
              <a:latin typeface="Perpetua"/>
              <a:cs typeface="Perpetua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4831841" y="4794250"/>
            <a:ext cx="32880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latin typeface="Perpetua"/>
                <a:cs typeface="Perpetua"/>
              </a:rPr>
              <a:t>Normal </a:t>
            </a:r>
            <a:r>
              <a:rPr sz="1800" dirty="0">
                <a:latin typeface="Perpetua"/>
                <a:cs typeface="Perpetua"/>
              </a:rPr>
              <a:t>(and t, F etc) distributions</a:t>
            </a:r>
            <a:r>
              <a:rPr sz="1800" spc="-190" dirty="0">
                <a:latin typeface="Perpetua"/>
                <a:cs typeface="Perpetua"/>
              </a:rPr>
              <a:t> </a:t>
            </a:r>
            <a:r>
              <a:rPr sz="1800" spc="-20" dirty="0">
                <a:latin typeface="Perpetua"/>
                <a:cs typeface="Perpetua"/>
              </a:rPr>
              <a:t>have  </a:t>
            </a:r>
            <a:r>
              <a:rPr sz="1800" dirty="0">
                <a:latin typeface="Perpetua"/>
                <a:cs typeface="Perpetua"/>
              </a:rPr>
              <a:t>constant</a:t>
            </a:r>
            <a:r>
              <a:rPr sz="1800" spc="-40" dirty="0">
                <a:latin typeface="Perpetua"/>
                <a:cs typeface="Perpetua"/>
              </a:rPr>
              <a:t> </a:t>
            </a:r>
            <a:r>
              <a:rPr sz="1800" spc="-5" dirty="0">
                <a:latin typeface="Perpetua"/>
                <a:cs typeface="Perpetua"/>
              </a:rPr>
              <a:t>mean</a:t>
            </a:r>
            <a:endParaRPr sz="1800">
              <a:latin typeface="Perpetua"/>
              <a:cs typeface="Perpetua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4831841" y="5623052"/>
            <a:ext cx="3723004" cy="56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35"/>
              </a:lnSpc>
              <a:spcBef>
                <a:spcPts val="100"/>
              </a:spcBef>
            </a:pPr>
            <a:r>
              <a:rPr sz="1800" dirty="0">
                <a:latin typeface="Perpetua"/>
                <a:cs typeface="Perpetua"/>
              </a:rPr>
              <a:t>So </a:t>
            </a:r>
            <a:r>
              <a:rPr sz="1800" spc="-15" dirty="0">
                <a:latin typeface="Perpetua"/>
                <a:cs typeface="Perpetua"/>
              </a:rPr>
              <a:t>any </a:t>
            </a:r>
            <a:r>
              <a:rPr sz="1800" spc="-5" dirty="0">
                <a:latin typeface="Perpetua"/>
                <a:cs typeface="Perpetua"/>
              </a:rPr>
              <a:t>analysis </a:t>
            </a:r>
            <a:r>
              <a:rPr sz="1800" dirty="0">
                <a:latin typeface="Perpetua"/>
                <a:cs typeface="Perpetua"/>
              </a:rPr>
              <a:t>with </a:t>
            </a:r>
            <a:r>
              <a:rPr sz="1800" spc="10" dirty="0">
                <a:latin typeface="Perpetua"/>
                <a:cs typeface="Perpetua"/>
              </a:rPr>
              <a:t>changing </a:t>
            </a:r>
            <a:r>
              <a:rPr sz="1800" spc="-5" dirty="0">
                <a:latin typeface="Perpetua"/>
                <a:cs typeface="Perpetua"/>
              </a:rPr>
              <a:t>means </a:t>
            </a:r>
            <a:r>
              <a:rPr sz="1800" spc="1730" dirty="0">
                <a:latin typeface="Wingdings"/>
                <a:cs typeface="Wingdings"/>
              </a:rPr>
              <a:t>→</a:t>
            </a:r>
            <a:r>
              <a:rPr sz="1800" spc="-140" dirty="0">
                <a:latin typeface="Times New Roman"/>
                <a:cs typeface="Times New Roman"/>
              </a:rPr>
              <a:t> </a:t>
            </a:r>
            <a:r>
              <a:rPr sz="1800" spc="-390" dirty="0">
                <a:latin typeface="Perpetua"/>
                <a:cs typeface="Perpetua"/>
              </a:rPr>
              <a:t>can’t</a:t>
            </a:r>
            <a:endParaRPr sz="1800">
              <a:latin typeface="Perpetua"/>
              <a:cs typeface="Perpetua"/>
            </a:endParaRPr>
          </a:p>
          <a:p>
            <a:pPr marL="12700">
              <a:lnSpc>
                <a:spcPts val="2135"/>
              </a:lnSpc>
            </a:pPr>
            <a:r>
              <a:rPr sz="1800" spc="-5" dirty="0">
                <a:latin typeface="Perpetua"/>
                <a:cs typeface="Perpetua"/>
              </a:rPr>
              <a:t>assess thro’ hypothesis</a:t>
            </a:r>
            <a:r>
              <a:rPr sz="1800" spc="-145" dirty="0">
                <a:latin typeface="Perpetua"/>
                <a:cs typeface="Perpetua"/>
              </a:rPr>
              <a:t> </a:t>
            </a:r>
            <a:r>
              <a:rPr sz="1800" spc="-20" dirty="0">
                <a:latin typeface="Perpetua"/>
                <a:cs typeface="Perpetua"/>
              </a:rPr>
              <a:t>testing.</a:t>
            </a:r>
            <a:endParaRPr sz="18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2897" y="232708"/>
            <a:ext cx="8498205" cy="2236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IN" sz="2200" dirty="0">
                <a:latin typeface="Perpetua"/>
                <a:cs typeface="Perpetua"/>
              </a:rPr>
              <a:t>Ref. to the plot …</a:t>
            </a:r>
          </a:p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endParaRPr lang="en-IN" sz="2200" dirty="0">
              <a:latin typeface="Perpetua"/>
              <a:cs typeface="Perpetua"/>
            </a:endParaRPr>
          </a:p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endParaRPr lang="en-IN" sz="2200" dirty="0">
              <a:latin typeface="Perpetua"/>
              <a:cs typeface="Perpetua"/>
            </a:endParaRPr>
          </a:p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endParaRPr lang="en-IN" sz="2200" spc="-5" dirty="0">
              <a:latin typeface="Perpetua"/>
              <a:cs typeface="Perpetua"/>
            </a:endParaRPr>
          </a:p>
          <a:p>
            <a:pPr marL="756285" marR="471170" lvl="1" indent="-286385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endParaRPr lang="en-IN" spc="-5" dirty="0">
              <a:latin typeface="Perpetua"/>
              <a:cs typeface="Perpetua"/>
            </a:endParaRPr>
          </a:p>
          <a:p>
            <a:pPr marL="756285" marR="471170" lvl="1" indent="-286385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endParaRPr lang="en-IN" sz="1800" spc="-5" dirty="0">
              <a:latin typeface="Perpetua"/>
              <a:cs typeface="Perpetua"/>
            </a:endParaRPr>
          </a:p>
          <a:p>
            <a:pPr marL="756285" marR="471170" lvl="1" indent="-286385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endParaRPr sz="1800" dirty="0">
              <a:latin typeface="Perpetua"/>
              <a:cs typeface="Perpetua"/>
            </a:endParaRPr>
          </a:p>
        </p:txBody>
      </p:sp>
      <p:pic>
        <p:nvPicPr>
          <p:cNvPr id="1028" name="Picture 4" descr="Output image">
            <a:extLst>
              <a:ext uri="{FF2B5EF4-FFF2-40B4-BE49-F238E27FC236}">
                <a16:creationId xmlns:a16="http://schemas.microsoft.com/office/drawing/2014/main" id="{A977BEFA-4EAE-AEA7-E694-6A9B0B7D4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3646"/>
            <a:ext cx="9144000" cy="582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2897" y="838200"/>
            <a:ext cx="8498205" cy="525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endParaRPr lang="en-IN" sz="2200" dirty="0">
              <a:latin typeface="Perpetua"/>
              <a:cs typeface="Perpetu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  <a:tab pos="299720" algn="l"/>
              </a:tabLst>
            </a:pPr>
            <a:endParaRPr sz="2200" dirty="0">
              <a:latin typeface="Perpetua"/>
              <a:cs typeface="Perpetua"/>
            </a:endParaRPr>
          </a:p>
          <a:p>
            <a:pPr marL="299085" marR="5080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  <a:tab pos="5219065" algn="l"/>
                <a:tab pos="6227445" algn="l"/>
              </a:tabLst>
            </a:pPr>
            <a:r>
              <a:rPr sz="2200" spc="-5" dirty="0">
                <a:latin typeface="Perpetua"/>
                <a:cs typeface="Perpetua"/>
              </a:rPr>
              <a:t>As </a:t>
            </a:r>
            <a:r>
              <a:rPr sz="2200" spc="5" dirty="0">
                <a:latin typeface="Perpetua"/>
                <a:cs typeface="Perpetua"/>
              </a:rPr>
              <a:t>observed </a:t>
            </a:r>
            <a:r>
              <a:rPr sz="2200" dirty="0">
                <a:latin typeface="Perpetua"/>
                <a:cs typeface="Perpetua"/>
              </a:rPr>
              <a:t>both </a:t>
            </a:r>
            <a:r>
              <a:rPr sz="2200" spc="5" dirty="0">
                <a:latin typeface="Perpetua"/>
                <a:cs typeface="Perpetua"/>
              </a:rPr>
              <a:t>series </a:t>
            </a:r>
            <a:r>
              <a:rPr sz="2200" spc="-5" dirty="0">
                <a:latin typeface="Perpetua"/>
                <a:cs typeface="Perpetua"/>
              </a:rPr>
              <a:t>are </a:t>
            </a:r>
            <a:r>
              <a:rPr sz="2200" dirty="0">
                <a:latin typeface="Perpetua"/>
                <a:cs typeface="Perpetua"/>
              </a:rPr>
              <a:t>on increasing trend</a:t>
            </a:r>
            <a:r>
              <a:rPr sz="2200" spc="-130" dirty="0">
                <a:latin typeface="Perpetua"/>
                <a:cs typeface="Perpetua"/>
              </a:rPr>
              <a:t> </a:t>
            </a:r>
            <a:r>
              <a:rPr sz="2200" spc="-20" dirty="0">
                <a:latin typeface="Perpetua"/>
                <a:cs typeface="Perpetua"/>
              </a:rPr>
              <a:t>over</a:t>
            </a:r>
            <a:r>
              <a:rPr sz="2200" spc="-25" dirty="0">
                <a:latin typeface="Perpetua"/>
                <a:cs typeface="Perpetua"/>
              </a:rPr>
              <a:t> </a:t>
            </a:r>
            <a:r>
              <a:rPr sz="2200" spc="-10" dirty="0">
                <a:latin typeface="Perpetua"/>
                <a:cs typeface="Perpetua"/>
              </a:rPr>
              <a:t>time.	</a:t>
            </a:r>
            <a:r>
              <a:rPr sz="2200" dirty="0">
                <a:latin typeface="Perpetua"/>
                <a:cs typeface="Perpetua"/>
              </a:rPr>
              <a:t>Income of </a:t>
            </a:r>
            <a:r>
              <a:rPr sz="2200" spc="-15" dirty="0">
                <a:latin typeface="Perpetua"/>
                <a:cs typeface="Perpetua"/>
              </a:rPr>
              <a:t>any </a:t>
            </a:r>
            <a:r>
              <a:rPr sz="2200" spc="-5" dirty="0">
                <a:latin typeface="Perpetua"/>
                <a:cs typeface="Perpetua"/>
              </a:rPr>
              <a:t>individual </a:t>
            </a:r>
            <a:r>
              <a:rPr sz="2200" dirty="0">
                <a:latin typeface="Perpetua"/>
                <a:cs typeface="Perpetua"/>
              </a:rPr>
              <a:t>30 years </a:t>
            </a:r>
            <a:r>
              <a:rPr sz="2200" spc="5" dirty="0">
                <a:latin typeface="Perpetua"/>
                <a:cs typeface="Perpetua"/>
              </a:rPr>
              <a:t>back  </a:t>
            </a:r>
            <a:r>
              <a:rPr sz="2200" dirty="0">
                <a:latin typeface="Perpetua"/>
                <a:cs typeface="Perpetua"/>
              </a:rPr>
              <a:t>is </a:t>
            </a:r>
            <a:r>
              <a:rPr sz="2200" spc="-5" dirty="0">
                <a:latin typeface="Perpetua"/>
                <a:cs typeface="Perpetua"/>
              </a:rPr>
              <a:t>very minimum </a:t>
            </a:r>
            <a:r>
              <a:rPr sz="2200" dirty="0">
                <a:latin typeface="Perpetua"/>
                <a:cs typeface="Perpetua"/>
              </a:rPr>
              <a:t>and the same </a:t>
            </a:r>
            <a:r>
              <a:rPr sz="2200" spc="-5" dirty="0">
                <a:latin typeface="Perpetua"/>
                <a:cs typeface="Perpetua"/>
              </a:rPr>
              <a:t>individuals income </a:t>
            </a:r>
            <a:r>
              <a:rPr sz="2200" dirty="0">
                <a:latin typeface="Perpetua"/>
                <a:cs typeface="Perpetua"/>
              </a:rPr>
              <a:t>increases</a:t>
            </a:r>
            <a:r>
              <a:rPr sz="2200" spc="-10" dirty="0">
                <a:latin typeface="Perpetua"/>
                <a:cs typeface="Perpetua"/>
              </a:rPr>
              <a:t> </a:t>
            </a:r>
            <a:r>
              <a:rPr sz="2200" spc="-20" dirty="0">
                <a:latin typeface="Perpetua"/>
                <a:cs typeface="Perpetua"/>
              </a:rPr>
              <a:t>over</a:t>
            </a:r>
            <a:r>
              <a:rPr sz="2200" spc="-15" dirty="0">
                <a:latin typeface="Perpetua"/>
                <a:cs typeface="Perpetua"/>
              </a:rPr>
              <a:t> </a:t>
            </a:r>
            <a:r>
              <a:rPr sz="2200" spc="-10" dirty="0">
                <a:latin typeface="Perpetua"/>
                <a:cs typeface="Perpetua"/>
              </a:rPr>
              <a:t>time</a:t>
            </a:r>
            <a:r>
              <a:rPr lang="en-US" sz="2200" spc="-10" dirty="0">
                <a:latin typeface="Perpetua"/>
                <a:cs typeface="Perpetua"/>
              </a:rPr>
              <a:t> – so will be their investments in markets.</a:t>
            </a:r>
            <a:endParaRPr lang="en-IN" sz="2200" spc="-10" dirty="0">
              <a:latin typeface="Perpetua"/>
              <a:cs typeface="Perpetua"/>
            </a:endParaRPr>
          </a:p>
          <a:p>
            <a:pPr marL="299085" marR="5080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  <a:tab pos="5219065" algn="l"/>
                <a:tab pos="6227445" algn="l"/>
              </a:tabLst>
            </a:pPr>
            <a:r>
              <a:rPr sz="2200" dirty="0">
                <a:latin typeface="Perpetua"/>
                <a:cs typeface="Perpetua"/>
              </a:rPr>
              <a:t>Same is the case for</a:t>
            </a:r>
            <a:r>
              <a:rPr sz="2200" spc="-155" dirty="0">
                <a:latin typeface="Perpetua"/>
                <a:cs typeface="Perpetua"/>
              </a:rPr>
              <a:t> </a:t>
            </a:r>
            <a:r>
              <a:rPr sz="2200" spc="-45" dirty="0">
                <a:latin typeface="Perpetua"/>
                <a:cs typeface="Perpetua"/>
              </a:rPr>
              <a:t>NIFTY.</a:t>
            </a:r>
            <a:endParaRPr sz="2200" dirty="0">
              <a:latin typeface="Perpetua"/>
              <a:cs typeface="Perpetu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200" dirty="0">
                <a:latin typeface="Perpetua"/>
                <a:cs typeface="Perpetua"/>
              </a:rPr>
              <a:t>If </a:t>
            </a:r>
            <a:r>
              <a:rPr sz="2200" spc="-10" dirty="0">
                <a:latin typeface="Perpetua"/>
                <a:cs typeface="Perpetua"/>
              </a:rPr>
              <a:t>you </a:t>
            </a:r>
            <a:r>
              <a:rPr sz="2200" dirty="0">
                <a:latin typeface="Perpetua"/>
                <a:cs typeface="Perpetua"/>
              </a:rPr>
              <a:t>see the </a:t>
            </a:r>
            <a:r>
              <a:rPr sz="2200" spc="-5" dirty="0">
                <a:latin typeface="Perpetua"/>
                <a:cs typeface="Perpetua"/>
              </a:rPr>
              <a:t>mean values </a:t>
            </a:r>
            <a:r>
              <a:rPr sz="2200" dirty="0">
                <a:latin typeface="Perpetua"/>
                <a:cs typeface="Perpetua"/>
              </a:rPr>
              <a:t>of these </a:t>
            </a:r>
            <a:r>
              <a:rPr sz="2200" spc="-5" dirty="0">
                <a:latin typeface="Perpetua"/>
                <a:cs typeface="Perpetua"/>
              </a:rPr>
              <a:t>variables,</a:t>
            </a:r>
            <a:r>
              <a:rPr sz="2200" spc="-310" dirty="0">
                <a:latin typeface="Perpetua"/>
                <a:cs typeface="Perpetua"/>
              </a:rPr>
              <a:t> </a:t>
            </a:r>
            <a:r>
              <a:rPr sz="2200" spc="-5" dirty="0">
                <a:latin typeface="Perpetua"/>
                <a:cs typeface="Perpetua"/>
              </a:rPr>
              <a:t>calculated </a:t>
            </a:r>
            <a:r>
              <a:rPr sz="2200" dirty="0">
                <a:latin typeface="Perpetua"/>
                <a:cs typeface="Perpetua"/>
              </a:rPr>
              <a:t>in a block of </a:t>
            </a:r>
            <a:r>
              <a:rPr sz="2200" spc="-10" dirty="0">
                <a:latin typeface="Perpetua"/>
                <a:cs typeface="Perpetua"/>
              </a:rPr>
              <a:t>every </a:t>
            </a:r>
            <a:r>
              <a:rPr sz="2200" dirty="0">
                <a:latin typeface="Perpetua"/>
                <a:cs typeface="Perpetua"/>
              </a:rPr>
              <a:t>4 years or </a:t>
            </a:r>
            <a:r>
              <a:rPr sz="2200" spc="-15" dirty="0">
                <a:latin typeface="Perpetua"/>
                <a:cs typeface="Perpetua"/>
              </a:rPr>
              <a:t>any </a:t>
            </a:r>
            <a:r>
              <a:rPr sz="2200" spc="5" dirty="0">
                <a:latin typeface="Perpetua"/>
                <a:cs typeface="Perpetua"/>
              </a:rPr>
              <a:t>sub-</a:t>
            </a:r>
            <a:r>
              <a:rPr lang="en-IN" sz="2200" spc="5" dirty="0">
                <a:latin typeface="Perpetua"/>
                <a:cs typeface="Perpetua"/>
              </a:rPr>
              <a:t> </a:t>
            </a:r>
            <a:r>
              <a:rPr sz="2200" spc="5" dirty="0">
                <a:latin typeface="Perpetua"/>
                <a:cs typeface="Perpetua"/>
              </a:rPr>
              <a:t>period, </a:t>
            </a:r>
            <a:r>
              <a:rPr sz="2200" dirty="0">
                <a:latin typeface="Perpetua"/>
                <a:cs typeface="Perpetua"/>
              </a:rPr>
              <a:t>is</a:t>
            </a:r>
            <a:r>
              <a:rPr sz="2200" spc="-100" dirty="0">
                <a:latin typeface="Perpetua"/>
                <a:cs typeface="Perpetua"/>
              </a:rPr>
              <a:t> </a:t>
            </a:r>
            <a:r>
              <a:rPr sz="2200" spc="-15" dirty="0">
                <a:latin typeface="Perpetua"/>
                <a:cs typeface="Perpetua"/>
              </a:rPr>
              <a:t>increasing.</a:t>
            </a:r>
            <a:endParaRPr sz="2200" dirty="0">
              <a:latin typeface="Perpetua"/>
              <a:cs typeface="Perpetu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200" dirty="0">
                <a:latin typeface="Perpetua"/>
                <a:cs typeface="Perpetua"/>
              </a:rPr>
              <a:t>A regression to </a:t>
            </a:r>
            <a:r>
              <a:rPr sz="2200" spc="15" dirty="0">
                <a:latin typeface="Perpetua"/>
                <a:cs typeface="Perpetua"/>
              </a:rPr>
              <a:t>check </a:t>
            </a:r>
            <a:r>
              <a:rPr sz="2200" dirty="0">
                <a:latin typeface="Perpetua"/>
                <a:cs typeface="Perpetua"/>
              </a:rPr>
              <a:t>the influence of Income on Nifty will give </a:t>
            </a:r>
            <a:r>
              <a:rPr sz="2200" spc="-10" dirty="0">
                <a:latin typeface="Perpetua"/>
                <a:cs typeface="Perpetua"/>
              </a:rPr>
              <a:t>highly </a:t>
            </a:r>
            <a:r>
              <a:rPr sz="2200" spc="-5" dirty="0">
                <a:latin typeface="Perpetua"/>
                <a:cs typeface="Perpetua"/>
              </a:rPr>
              <a:t>significant</a:t>
            </a:r>
            <a:r>
              <a:rPr sz="2200" spc="-240" dirty="0">
                <a:latin typeface="Perpetua"/>
                <a:cs typeface="Perpetua"/>
              </a:rPr>
              <a:t> </a:t>
            </a:r>
            <a:r>
              <a:rPr sz="2200" spc="-5" dirty="0">
                <a:latin typeface="Perpetua"/>
                <a:cs typeface="Perpetua"/>
              </a:rPr>
              <a:t>results</a:t>
            </a:r>
            <a:endParaRPr sz="2200" dirty="0">
              <a:latin typeface="Perpetua"/>
              <a:cs typeface="Perpetua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2200" spc="-5" dirty="0">
                <a:latin typeface="Perpetua"/>
                <a:cs typeface="Perpetua"/>
              </a:rPr>
              <a:t>These results are </a:t>
            </a:r>
            <a:r>
              <a:rPr sz="2200" spc="5" dirty="0">
                <a:latin typeface="Perpetua"/>
                <a:cs typeface="Perpetua"/>
              </a:rPr>
              <a:t>spurious </a:t>
            </a:r>
            <a:r>
              <a:rPr sz="2200" dirty="0">
                <a:latin typeface="Perpetua"/>
                <a:cs typeface="Perpetua"/>
              </a:rPr>
              <a:t>or </a:t>
            </a:r>
            <a:r>
              <a:rPr sz="2200" spc="-30" dirty="0">
                <a:latin typeface="Perpetua"/>
                <a:cs typeface="Perpetua"/>
              </a:rPr>
              <a:t>wrong. </a:t>
            </a:r>
            <a:r>
              <a:rPr sz="2200" spc="-5" dirty="0">
                <a:latin typeface="Perpetua"/>
                <a:cs typeface="Perpetua"/>
              </a:rPr>
              <a:t>This </a:t>
            </a:r>
            <a:r>
              <a:rPr sz="2200" dirty="0">
                <a:latin typeface="Perpetua"/>
                <a:cs typeface="Perpetua"/>
              </a:rPr>
              <a:t>is </a:t>
            </a:r>
            <a:r>
              <a:rPr sz="2200" spc="5" dirty="0">
                <a:latin typeface="Perpetua"/>
                <a:cs typeface="Perpetua"/>
              </a:rPr>
              <a:t>Spurious</a:t>
            </a:r>
            <a:r>
              <a:rPr sz="2200" spc="35" dirty="0">
                <a:latin typeface="Perpetua"/>
                <a:cs typeface="Perpetua"/>
              </a:rPr>
              <a:t> </a:t>
            </a:r>
            <a:r>
              <a:rPr sz="2200" dirty="0">
                <a:latin typeface="Perpetua"/>
                <a:cs typeface="Perpetua"/>
              </a:rPr>
              <a:t>regression</a:t>
            </a:r>
          </a:p>
          <a:p>
            <a:pPr marL="756285" marR="471170" lvl="1" indent="-286385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2200" spc="-5" dirty="0">
                <a:latin typeface="Perpetua"/>
                <a:cs typeface="Perpetua"/>
              </a:rPr>
              <a:t>As </a:t>
            </a:r>
            <a:r>
              <a:rPr sz="2200" dirty="0">
                <a:latin typeface="Perpetua"/>
                <a:cs typeface="Perpetua"/>
              </a:rPr>
              <a:t>both the </a:t>
            </a:r>
            <a:r>
              <a:rPr sz="2200" spc="-5" dirty="0">
                <a:latin typeface="Perpetua"/>
                <a:cs typeface="Perpetua"/>
              </a:rPr>
              <a:t>variables are </a:t>
            </a:r>
            <a:r>
              <a:rPr sz="2200" dirty="0">
                <a:latin typeface="Perpetua"/>
                <a:cs typeface="Perpetua"/>
              </a:rPr>
              <a:t>increasing </a:t>
            </a:r>
            <a:r>
              <a:rPr sz="2200" spc="-20" dirty="0">
                <a:latin typeface="Perpetua"/>
                <a:cs typeface="Perpetua"/>
              </a:rPr>
              <a:t>over </a:t>
            </a:r>
            <a:r>
              <a:rPr sz="2200" dirty="0">
                <a:latin typeface="Perpetua"/>
                <a:cs typeface="Perpetua"/>
              </a:rPr>
              <a:t>time (due to </a:t>
            </a:r>
            <a:r>
              <a:rPr sz="2200" spc="-5" dirty="0">
                <a:latin typeface="Perpetua"/>
                <a:cs typeface="Perpetua"/>
              </a:rPr>
              <a:t>different reasons) </a:t>
            </a:r>
            <a:r>
              <a:rPr sz="2200" dirty="0">
                <a:latin typeface="Perpetua"/>
                <a:cs typeface="Perpetua"/>
              </a:rPr>
              <a:t>and appear to</a:t>
            </a:r>
            <a:r>
              <a:rPr sz="2200" spc="-210" dirty="0">
                <a:latin typeface="Perpetua"/>
                <a:cs typeface="Perpetua"/>
              </a:rPr>
              <a:t> </a:t>
            </a:r>
            <a:r>
              <a:rPr sz="2200" dirty="0">
                <a:latin typeface="Perpetua"/>
                <a:cs typeface="Perpetua"/>
              </a:rPr>
              <a:t>be  </a:t>
            </a:r>
            <a:r>
              <a:rPr sz="2200" spc="-5" dirty="0">
                <a:latin typeface="Perpetua"/>
                <a:cs typeface="Perpetua"/>
              </a:rPr>
              <a:t>strongly </a:t>
            </a:r>
            <a:r>
              <a:rPr sz="2200" dirty="0">
                <a:latin typeface="Perpetua"/>
                <a:cs typeface="Perpetua"/>
              </a:rPr>
              <a:t>correlated though </a:t>
            </a:r>
            <a:r>
              <a:rPr sz="2200" spc="-5" dirty="0">
                <a:latin typeface="Perpetua"/>
                <a:cs typeface="Perpetua"/>
              </a:rPr>
              <a:t>there </a:t>
            </a:r>
            <a:r>
              <a:rPr sz="2200" dirty="0">
                <a:latin typeface="Perpetua"/>
                <a:cs typeface="Perpetua"/>
              </a:rPr>
              <a:t>is no </a:t>
            </a:r>
            <a:r>
              <a:rPr sz="2200" spc="-5" dirty="0">
                <a:latin typeface="Perpetua"/>
                <a:cs typeface="Perpetua"/>
              </a:rPr>
              <a:t>actual</a:t>
            </a:r>
            <a:r>
              <a:rPr sz="2200" spc="-135" dirty="0">
                <a:latin typeface="Perpetua"/>
                <a:cs typeface="Perpetua"/>
              </a:rPr>
              <a:t> </a:t>
            </a:r>
            <a:r>
              <a:rPr sz="2200" spc="-5" dirty="0">
                <a:latin typeface="Perpetua"/>
                <a:cs typeface="Perpetua"/>
              </a:rPr>
              <a:t>relation.</a:t>
            </a:r>
            <a:endParaRPr lang="en-IN" sz="2200" spc="-5" dirty="0">
              <a:latin typeface="Perpetua"/>
              <a:cs typeface="Perpetua"/>
            </a:endParaRPr>
          </a:p>
          <a:p>
            <a:pPr marL="756285" marR="471170" lvl="1" indent="-286385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endParaRPr lang="en-IN" spc="-5" dirty="0">
              <a:latin typeface="Perpetua"/>
              <a:cs typeface="Perpetua"/>
            </a:endParaRPr>
          </a:p>
          <a:p>
            <a:pPr marL="756285" marR="471170" lvl="1" indent="-286385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endParaRPr lang="en-IN" sz="1800" spc="-5" dirty="0">
              <a:latin typeface="Perpetua"/>
              <a:cs typeface="Perpetua"/>
            </a:endParaRPr>
          </a:p>
          <a:p>
            <a:pPr marL="756285" marR="471170" lvl="1" indent="-286385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endParaRPr sz="1800" dirty="0">
              <a:latin typeface="Perpetua"/>
              <a:cs typeface="Perpetua"/>
            </a:endParaRPr>
          </a:p>
        </p:txBody>
      </p:sp>
    </p:spTree>
    <p:extLst>
      <p:ext uri="{BB962C8B-B14F-4D97-AF65-F5344CB8AC3E}">
        <p14:creationId xmlns:p14="http://schemas.microsoft.com/office/powerpoint/2010/main" val="3740231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211073"/>
            <a:ext cx="8531860" cy="51526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b="1" spc="-5" dirty="0">
                <a:latin typeface="Times New Roman"/>
                <a:cs typeface="Times New Roman"/>
              </a:rPr>
              <a:t>   </a:t>
            </a:r>
            <a:r>
              <a:rPr sz="1800" b="1" spc="-5" dirty="0">
                <a:latin typeface="Times New Roman"/>
                <a:cs typeface="Times New Roman"/>
              </a:rPr>
              <a:t>Spurious Regression </a:t>
            </a:r>
            <a:r>
              <a:rPr sz="1800" b="1" dirty="0">
                <a:latin typeface="Times New Roman"/>
                <a:cs typeface="Times New Roman"/>
              </a:rPr>
              <a:t>-- Why Stationarity of </a:t>
            </a:r>
            <a:r>
              <a:rPr sz="1800" b="1" spc="-5" dirty="0">
                <a:latin typeface="Times New Roman"/>
                <a:cs typeface="Times New Roman"/>
              </a:rPr>
              <a:t>time </a:t>
            </a:r>
            <a:r>
              <a:rPr sz="1800" b="1" dirty="0">
                <a:latin typeface="Times New Roman"/>
                <a:cs typeface="Times New Roman"/>
              </a:rPr>
              <a:t>series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?</a:t>
            </a: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 marL="358140" marR="5715" indent="-274320" algn="just">
              <a:lnSpc>
                <a:spcPts val="2160"/>
              </a:lnSpc>
              <a:spcBef>
                <a:spcPts val="1540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358775" algn="l"/>
              </a:tabLst>
            </a:pPr>
            <a:r>
              <a:rPr sz="2000" spc="-5" dirty="0">
                <a:latin typeface="Times New Roman"/>
                <a:cs typeface="Times New Roman"/>
              </a:rPr>
              <a:t>Spurious regressions. If two variables are trending over </a:t>
            </a:r>
            <a:r>
              <a:rPr sz="2000" spc="-10" dirty="0">
                <a:latin typeface="Times New Roman"/>
                <a:cs typeface="Times New Roman"/>
              </a:rPr>
              <a:t>time,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5" dirty="0">
                <a:latin typeface="Times New Roman"/>
                <a:cs typeface="Times New Roman"/>
              </a:rPr>
              <a:t>regression </a:t>
            </a:r>
            <a:r>
              <a:rPr sz="2000" spc="-10" dirty="0">
                <a:latin typeface="Times New Roman"/>
                <a:cs typeface="Times New Roman"/>
              </a:rPr>
              <a:t>of  </a:t>
            </a:r>
            <a:r>
              <a:rPr sz="2000" spc="5" dirty="0">
                <a:latin typeface="Times New Roman"/>
                <a:cs typeface="Times New Roman"/>
              </a:rPr>
              <a:t>one </a:t>
            </a:r>
            <a:r>
              <a:rPr sz="2000" spc="-5" dirty="0">
                <a:latin typeface="Times New Roman"/>
                <a:cs typeface="Times New Roman"/>
              </a:rPr>
              <a:t>on the other could </a:t>
            </a:r>
            <a:r>
              <a:rPr sz="2000" dirty="0">
                <a:latin typeface="Times New Roman"/>
                <a:cs typeface="Times New Roman"/>
              </a:rPr>
              <a:t>have a </a:t>
            </a:r>
            <a:r>
              <a:rPr sz="2000" spc="-5" dirty="0">
                <a:latin typeface="Times New Roman"/>
                <a:cs typeface="Times New Roman"/>
              </a:rPr>
              <a:t>high </a:t>
            </a:r>
            <a:r>
              <a:rPr sz="2000" i="1" spc="5" dirty="0">
                <a:latin typeface="Times New Roman"/>
                <a:cs typeface="Times New Roman"/>
              </a:rPr>
              <a:t>R</a:t>
            </a:r>
            <a:r>
              <a:rPr sz="1950" spc="7" baseline="25641" dirty="0">
                <a:latin typeface="Times New Roman"/>
                <a:cs typeface="Times New Roman"/>
              </a:rPr>
              <a:t>2 </a:t>
            </a:r>
            <a:r>
              <a:rPr sz="2000" spc="-5" dirty="0">
                <a:latin typeface="Times New Roman"/>
                <a:cs typeface="Times New Roman"/>
              </a:rPr>
              <a:t>even </a:t>
            </a:r>
            <a:r>
              <a:rPr sz="2000" spc="-10" dirty="0">
                <a:latin typeface="Times New Roman"/>
                <a:cs typeface="Times New Roman"/>
              </a:rPr>
              <a:t>if </a:t>
            </a:r>
            <a:r>
              <a:rPr sz="2000" spc="-5" dirty="0">
                <a:latin typeface="Times New Roman"/>
                <a:cs typeface="Times New Roman"/>
              </a:rPr>
              <a:t>the two </a:t>
            </a:r>
            <a:r>
              <a:rPr sz="2000" dirty="0">
                <a:latin typeface="Times New Roman"/>
                <a:cs typeface="Times New Roman"/>
              </a:rPr>
              <a:t>are </a:t>
            </a:r>
            <a:r>
              <a:rPr sz="2000" spc="-5" dirty="0">
                <a:latin typeface="Times New Roman"/>
                <a:cs typeface="Times New Roman"/>
              </a:rPr>
              <a:t>totally unrelated.  </a:t>
            </a:r>
            <a:r>
              <a:rPr sz="2000" dirty="0">
                <a:latin typeface="Times New Roman"/>
                <a:cs typeface="Times New Roman"/>
              </a:rPr>
              <a:t>Such regressions are </a:t>
            </a:r>
            <a:r>
              <a:rPr sz="2000" spc="-5" dirty="0">
                <a:latin typeface="Times New Roman"/>
                <a:cs typeface="Times New Roman"/>
              </a:rPr>
              <a:t>called as </a:t>
            </a:r>
            <a:r>
              <a:rPr sz="2000" dirty="0">
                <a:latin typeface="Times New Roman"/>
                <a:cs typeface="Times New Roman"/>
              </a:rPr>
              <a:t>Spurious or Non-sense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regressions.</a:t>
            </a: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4F81BC"/>
              </a:buClr>
              <a:buFont typeface="Wingdings 2"/>
              <a:buChar char=""/>
            </a:pPr>
            <a:endParaRPr sz="2650" dirty="0">
              <a:latin typeface="Times New Roman"/>
              <a:cs typeface="Times New Roman"/>
            </a:endParaRPr>
          </a:p>
          <a:p>
            <a:pPr marL="358140" indent="-274320">
              <a:lnSpc>
                <a:spcPct val="100000"/>
              </a:lnSpc>
              <a:buClr>
                <a:srgbClr val="4F81BC"/>
              </a:buClr>
              <a:buSzPct val="85000"/>
              <a:buFont typeface="Wingdings 2"/>
              <a:buChar char=""/>
              <a:tabLst>
                <a:tab pos="358140" algn="l"/>
                <a:tab pos="358775" algn="l"/>
              </a:tabLst>
            </a:pPr>
            <a:r>
              <a:rPr sz="2000" spc="-75" dirty="0">
                <a:latin typeface="Times New Roman"/>
                <a:cs typeface="Times New Roman"/>
              </a:rPr>
              <a:t>To </a:t>
            </a:r>
            <a:r>
              <a:rPr sz="2000" dirty="0">
                <a:latin typeface="Times New Roman"/>
                <a:cs typeface="Times New Roman"/>
              </a:rPr>
              <a:t>avoid spurious regressions, one should </a:t>
            </a:r>
            <a:r>
              <a:rPr sz="2000" spc="-5" dirty="0">
                <a:latin typeface="Times New Roman"/>
                <a:cs typeface="Times New Roman"/>
              </a:rPr>
              <a:t>make </a:t>
            </a:r>
            <a:r>
              <a:rPr sz="2000" dirty="0">
                <a:latin typeface="Times New Roman"/>
                <a:cs typeface="Times New Roman"/>
              </a:rPr>
              <a:t>the series–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Stationary.</a:t>
            </a:r>
            <a:endParaRPr sz="2000" dirty="0">
              <a:latin typeface="Times New Roman"/>
              <a:cs typeface="Times New Roman"/>
            </a:endParaRPr>
          </a:p>
          <a:p>
            <a:pPr marL="358140" marR="6350" indent="-274320" algn="just">
              <a:lnSpc>
                <a:spcPts val="2160"/>
              </a:lnSpc>
              <a:spcBef>
                <a:spcPts val="635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358775" algn="l"/>
              </a:tabLst>
            </a:pPr>
            <a:r>
              <a:rPr sz="2000" spc="-5" dirty="0">
                <a:latin typeface="Times New Roman"/>
                <a:cs typeface="Times New Roman"/>
              </a:rPr>
              <a:t>Stationary </a:t>
            </a:r>
            <a:r>
              <a:rPr sz="2000" spc="-10" dirty="0">
                <a:latin typeface="Times New Roman"/>
                <a:cs typeface="Times New Roman"/>
              </a:rPr>
              <a:t>time </a:t>
            </a:r>
            <a:r>
              <a:rPr sz="2000" spc="-5" dirty="0">
                <a:latin typeface="Times New Roman"/>
                <a:cs typeface="Times New Roman"/>
              </a:rPr>
              <a:t>series </a:t>
            </a:r>
            <a:r>
              <a:rPr sz="2000" spc="-10" dirty="0">
                <a:latin typeface="Times New Roman"/>
                <a:cs typeface="Times New Roman"/>
              </a:rPr>
              <a:t>is </a:t>
            </a:r>
            <a:r>
              <a:rPr sz="2000" spc="5" dirty="0">
                <a:latin typeface="Times New Roman"/>
                <a:cs typeface="Times New Roman"/>
              </a:rPr>
              <a:t>one </a:t>
            </a:r>
            <a:r>
              <a:rPr sz="2000" dirty="0">
                <a:latin typeface="Times New Roman"/>
                <a:cs typeface="Times New Roman"/>
              </a:rPr>
              <a:t>– </a:t>
            </a:r>
            <a:r>
              <a:rPr sz="2000" spc="-5" dirty="0">
                <a:latin typeface="Times New Roman"/>
                <a:cs typeface="Times New Roman"/>
              </a:rPr>
              <a:t>which has constant mean, constant variance and  </a:t>
            </a:r>
            <a:r>
              <a:rPr sz="2000" dirty="0">
                <a:latin typeface="Times New Roman"/>
                <a:cs typeface="Times New Roman"/>
              </a:rPr>
              <a:t>constant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autocorrelation.</a:t>
            </a:r>
            <a:endParaRPr sz="2000" dirty="0">
              <a:latin typeface="Times New Roman"/>
              <a:cs typeface="Times New Roman"/>
            </a:endParaRPr>
          </a:p>
          <a:p>
            <a:pPr marL="632460" lvl="1" indent="-228600">
              <a:lnSpc>
                <a:spcPct val="100000"/>
              </a:lnSpc>
              <a:spcBef>
                <a:spcPts val="155"/>
              </a:spcBef>
              <a:buClr>
                <a:srgbClr val="C0504D"/>
              </a:buClr>
              <a:buSzPct val="83333"/>
              <a:buFont typeface="Wingdings 2"/>
              <a:buChar char=""/>
              <a:tabLst>
                <a:tab pos="633095" algn="l"/>
              </a:tabLst>
            </a:pPr>
            <a:r>
              <a:rPr sz="1800" dirty="0">
                <a:latin typeface="Times New Roman"/>
                <a:cs typeface="Times New Roman"/>
              </a:rPr>
              <a:t>Mean, </a:t>
            </a:r>
            <a:r>
              <a:rPr sz="1800" spc="-25" dirty="0">
                <a:latin typeface="Times New Roman"/>
                <a:cs typeface="Times New Roman"/>
              </a:rPr>
              <a:t>Variance </a:t>
            </a:r>
            <a:r>
              <a:rPr sz="1800" dirty="0">
                <a:latin typeface="Times New Roman"/>
                <a:cs typeface="Times New Roman"/>
              </a:rPr>
              <a:t>and autocorrelation </a:t>
            </a:r>
            <a:r>
              <a:rPr sz="1800" spc="-10" dirty="0">
                <a:latin typeface="Times New Roman"/>
                <a:cs typeface="Times New Roman"/>
              </a:rPr>
              <a:t>don’t </a:t>
            </a:r>
            <a:r>
              <a:rPr sz="1800" dirty="0">
                <a:latin typeface="Times New Roman"/>
                <a:cs typeface="Times New Roman"/>
              </a:rPr>
              <a:t>depend on </a:t>
            </a:r>
            <a:r>
              <a:rPr sz="1800" spc="-5" dirty="0">
                <a:latin typeface="Times New Roman"/>
                <a:cs typeface="Times New Roman"/>
              </a:rPr>
              <a:t>time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</a:t>
            </a:r>
          </a:p>
          <a:p>
            <a:pPr marL="632460" lvl="1" indent="-228600">
              <a:lnSpc>
                <a:spcPct val="100000"/>
              </a:lnSpc>
              <a:spcBef>
                <a:spcPts val="190"/>
              </a:spcBef>
              <a:buClr>
                <a:srgbClr val="C0504D"/>
              </a:buClr>
              <a:buSzPct val="83333"/>
              <a:buFont typeface="Wingdings 2"/>
              <a:buChar char=""/>
              <a:tabLst>
                <a:tab pos="633095" algn="l"/>
              </a:tabLst>
            </a:pPr>
            <a:r>
              <a:rPr sz="1800" spc="-5" dirty="0">
                <a:latin typeface="Times New Roman"/>
                <a:cs typeface="Times New Roman"/>
              </a:rPr>
              <a:t>If </a:t>
            </a:r>
            <a:r>
              <a:rPr sz="1800" dirty="0">
                <a:latin typeface="Times New Roman"/>
                <a:cs typeface="Times New Roman"/>
              </a:rPr>
              <a:t>these are changing then </a:t>
            </a:r>
            <a:r>
              <a:rPr sz="1800" spc="-5" dirty="0">
                <a:latin typeface="Times New Roman"/>
                <a:cs typeface="Times New Roman"/>
              </a:rPr>
              <a:t>we </a:t>
            </a:r>
            <a:r>
              <a:rPr sz="1800" dirty="0">
                <a:latin typeface="Times New Roman"/>
                <a:cs typeface="Times New Roman"/>
              </a:rPr>
              <a:t>call the series as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NON-STATIONARY.</a:t>
            </a:r>
            <a:endParaRPr sz="1800" dirty="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C0504D"/>
              </a:buClr>
              <a:buFont typeface="Wingdings 2"/>
              <a:buChar char=""/>
            </a:pPr>
            <a:endParaRPr sz="2900" dirty="0">
              <a:latin typeface="Times New Roman"/>
              <a:cs typeface="Times New Roman"/>
            </a:endParaRPr>
          </a:p>
          <a:p>
            <a:pPr marL="358140" marR="5080" indent="-274320" algn="just">
              <a:lnSpc>
                <a:spcPct val="90000"/>
              </a:lnSpc>
              <a:buClr>
                <a:srgbClr val="4F81BC"/>
              </a:buClr>
              <a:buSzPct val="85000"/>
              <a:buFont typeface="Wingdings 2"/>
              <a:buChar char=""/>
              <a:tabLst>
                <a:tab pos="358775" algn="l"/>
              </a:tabLst>
            </a:pPr>
            <a:r>
              <a:rPr sz="2000" spc="-5" dirty="0">
                <a:latin typeface="Times New Roman"/>
                <a:cs typeface="Times New Roman"/>
              </a:rPr>
              <a:t>If the variables </a:t>
            </a:r>
            <a:r>
              <a:rPr sz="2000" spc="-10" dirty="0">
                <a:latin typeface="Times New Roman"/>
                <a:cs typeface="Times New Roman"/>
              </a:rPr>
              <a:t>in </a:t>
            </a:r>
            <a:r>
              <a:rPr sz="2000" spc="-5" dirty="0">
                <a:latin typeface="Times New Roman"/>
                <a:cs typeface="Times New Roman"/>
              </a:rPr>
              <a:t>the regression model are </a:t>
            </a:r>
            <a:r>
              <a:rPr sz="2000" dirty="0">
                <a:latin typeface="Times New Roman"/>
                <a:cs typeface="Times New Roman"/>
              </a:rPr>
              <a:t>not </a:t>
            </a:r>
            <a:r>
              <a:rPr sz="2000" spc="-20" dirty="0">
                <a:latin typeface="Times New Roman"/>
                <a:cs typeface="Times New Roman"/>
              </a:rPr>
              <a:t>stationary, </a:t>
            </a:r>
            <a:r>
              <a:rPr sz="2000" spc="-5" dirty="0">
                <a:latin typeface="Times New Roman"/>
                <a:cs typeface="Times New Roman"/>
              </a:rPr>
              <a:t>then it can </a:t>
            </a:r>
            <a:r>
              <a:rPr sz="2000" dirty="0">
                <a:latin typeface="Times New Roman"/>
                <a:cs typeface="Times New Roman"/>
              </a:rPr>
              <a:t>be </a:t>
            </a:r>
            <a:r>
              <a:rPr sz="2000" spc="-5" dirty="0">
                <a:latin typeface="Times New Roman"/>
                <a:cs typeface="Times New Roman"/>
              </a:rPr>
              <a:t>proved  </a:t>
            </a:r>
            <a:r>
              <a:rPr sz="2000" dirty="0">
                <a:latin typeface="Times New Roman"/>
                <a:cs typeface="Times New Roman"/>
              </a:rPr>
              <a:t>that </a:t>
            </a:r>
            <a:r>
              <a:rPr sz="2000" spc="-5" dirty="0">
                <a:latin typeface="Times New Roman"/>
                <a:cs typeface="Times New Roman"/>
              </a:rPr>
              <a:t>the standard assumptions for asymptotic analysis will </a:t>
            </a:r>
            <a:r>
              <a:rPr sz="2000" dirty="0">
                <a:latin typeface="Times New Roman"/>
                <a:cs typeface="Times New Roman"/>
              </a:rPr>
              <a:t>not be </a:t>
            </a:r>
            <a:r>
              <a:rPr sz="2000" spc="-5" dirty="0">
                <a:latin typeface="Times New Roman"/>
                <a:cs typeface="Times New Roman"/>
              </a:rPr>
              <a:t>valid. </a:t>
            </a:r>
            <a:r>
              <a:rPr sz="2000" dirty="0">
                <a:latin typeface="Times New Roman"/>
                <a:cs typeface="Times New Roman"/>
              </a:rPr>
              <a:t>In </a:t>
            </a:r>
            <a:r>
              <a:rPr sz="2000" spc="-5" dirty="0">
                <a:latin typeface="Times New Roman"/>
                <a:cs typeface="Times New Roman"/>
              </a:rPr>
              <a:t>other  </a:t>
            </a:r>
            <a:r>
              <a:rPr sz="2000" dirty="0">
                <a:latin typeface="Times New Roman"/>
                <a:cs typeface="Times New Roman"/>
              </a:rPr>
              <a:t>words, the </a:t>
            </a:r>
            <a:r>
              <a:rPr sz="2000" spc="-5" dirty="0">
                <a:latin typeface="Times New Roman"/>
                <a:cs typeface="Times New Roman"/>
              </a:rPr>
              <a:t>usual “</a:t>
            </a:r>
            <a:r>
              <a:rPr sz="2000" i="1" spc="-5" dirty="0">
                <a:latin typeface="Times New Roman"/>
                <a:cs typeface="Times New Roman"/>
              </a:rPr>
              <a:t>t</a:t>
            </a:r>
            <a:r>
              <a:rPr sz="2000" spc="-5" dirty="0">
                <a:latin typeface="Times New Roman"/>
                <a:cs typeface="Times New Roman"/>
              </a:rPr>
              <a:t>-ratios” </a:t>
            </a:r>
            <a:r>
              <a:rPr sz="2000" spc="-10" dirty="0">
                <a:latin typeface="Times New Roman"/>
                <a:cs typeface="Times New Roman"/>
              </a:rPr>
              <a:t>will </a:t>
            </a:r>
            <a:r>
              <a:rPr sz="2000" spc="-5" dirty="0">
                <a:latin typeface="Times New Roman"/>
                <a:cs typeface="Times New Roman"/>
              </a:rPr>
              <a:t>not follow 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i="1" spc="-5" dirty="0">
                <a:latin typeface="Times New Roman"/>
                <a:cs typeface="Times New Roman"/>
              </a:rPr>
              <a:t>t</a:t>
            </a:r>
            <a:r>
              <a:rPr sz="2000" spc="-5" dirty="0">
                <a:latin typeface="Times New Roman"/>
                <a:cs typeface="Times New Roman"/>
              </a:rPr>
              <a:t>-distribution, so </a:t>
            </a:r>
            <a:r>
              <a:rPr sz="2000" dirty="0">
                <a:latin typeface="Times New Roman"/>
                <a:cs typeface="Times New Roman"/>
              </a:rPr>
              <a:t>we </a:t>
            </a:r>
            <a:r>
              <a:rPr sz="2000" spc="-5" dirty="0">
                <a:latin typeface="Times New Roman"/>
                <a:cs typeface="Times New Roman"/>
              </a:rPr>
              <a:t>cannot validly  </a:t>
            </a:r>
            <a:r>
              <a:rPr sz="2000" dirty="0">
                <a:latin typeface="Times New Roman"/>
                <a:cs typeface="Times New Roman"/>
              </a:rPr>
              <a:t>undertake hypothesis </a:t>
            </a:r>
            <a:r>
              <a:rPr sz="2000" spc="-5" dirty="0">
                <a:latin typeface="Times New Roman"/>
                <a:cs typeface="Times New Roman"/>
              </a:rPr>
              <a:t>tests </a:t>
            </a:r>
            <a:r>
              <a:rPr sz="2000" dirty="0">
                <a:latin typeface="Times New Roman"/>
                <a:cs typeface="Times New Roman"/>
              </a:rPr>
              <a:t>about the regression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parameters.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0F97C01-1FA6-B712-4E45-D1E16932AE12}"/>
              </a:ext>
            </a:extLst>
          </p:cNvPr>
          <p:cNvSpPr txBox="1">
            <a:spLocks/>
          </p:cNvSpPr>
          <p:nvPr/>
        </p:nvSpPr>
        <p:spPr>
          <a:xfrm>
            <a:off x="360045" y="165889"/>
            <a:ext cx="649795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  <a:tabLst>
                <a:tab pos="4579620" algn="l"/>
              </a:tabLst>
            </a:pPr>
            <a:r>
              <a:rPr lang="en-IN" sz="2800" kern="0" spc="5">
                <a:solidFill>
                  <a:srgbClr val="1F487C"/>
                </a:solidFill>
                <a:latin typeface="Franklin Gothic Book"/>
                <a:cs typeface="Franklin Gothic Book"/>
              </a:rPr>
              <a:t>Stationary</a:t>
            </a:r>
            <a:r>
              <a:rPr lang="en-IN" sz="2800" kern="0" spc="1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lang="en-IN" sz="2800" kern="0" spc="-5">
                <a:solidFill>
                  <a:srgbClr val="1F487C"/>
                </a:solidFill>
                <a:latin typeface="Franklin Gothic Book"/>
                <a:cs typeface="Franklin Gothic Book"/>
              </a:rPr>
              <a:t>Time</a:t>
            </a:r>
            <a:r>
              <a:rPr lang="en-IN" sz="2800" kern="0" spc="5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lang="en-IN" sz="2800" kern="0" spc="-5">
                <a:solidFill>
                  <a:srgbClr val="1F487C"/>
                </a:solidFill>
                <a:latin typeface="Franklin Gothic Book"/>
                <a:cs typeface="Franklin Gothic Book"/>
              </a:rPr>
              <a:t>Series</a:t>
            </a:r>
            <a:r>
              <a:rPr lang="en-IN" sz="2800" kern="0">
                <a:solidFill>
                  <a:srgbClr val="1F487C"/>
                </a:solidFill>
                <a:latin typeface="Franklin Gothic Book"/>
                <a:cs typeface="Franklin Gothic Book"/>
              </a:rPr>
              <a:t>:</a:t>
            </a:r>
            <a:r>
              <a:rPr lang="en-IN" sz="2800" kern="0" spc="-80">
                <a:solidFill>
                  <a:srgbClr val="1F487C"/>
                </a:solidFill>
                <a:latin typeface="Franklin Gothic Book"/>
                <a:cs typeface="Franklin Gothic Book"/>
              </a:rPr>
              <a:t> </a:t>
            </a:r>
            <a:r>
              <a:rPr lang="en-IN" sz="2800" kern="0" spc="-5">
                <a:solidFill>
                  <a:srgbClr val="1F487C"/>
                </a:solidFill>
                <a:latin typeface="Franklin Gothic Book"/>
                <a:cs typeface="Franklin Gothic Book"/>
              </a:rPr>
              <a:t>Meaning</a:t>
            </a:r>
            <a:endParaRPr lang="en-IN" sz="2800" kern="0" dirty="0">
              <a:solidFill>
                <a:sysClr val="windowText" lastClr="000000"/>
              </a:solidFill>
              <a:latin typeface="Franklin Gothic Book"/>
              <a:cs typeface="Franklin Gothic Book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514695-2B4F-0CD7-6448-98D685EC3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55120"/>
            <a:ext cx="7772400" cy="374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848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340722" y="3979120"/>
            <a:ext cx="3937635" cy="4400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ts val="2350"/>
              </a:lnSpc>
              <a:spcBef>
                <a:spcPts val="50"/>
              </a:spcBef>
              <a:tabLst>
                <a:tab pos="984885" algn="l"/>
                <a:tab pos="2015489" algn="l"/>
                <a:tab pos="3013710" algn="l"/>
                <a:tab pos="3507104" algn="l"/>
              </a:tabLst>
            </a:pPr>
            <a:r>
              <a:rPr sz="2400" b="1" spc="5" dirty="0">
                <a:latin typeface="Symbol"/>
                <a:cs typeface="Symbol"/>
              </a:rPr>
              <a:t>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500" b="1" i="1" spc="-50" dirty="0">
                <a:latin typeface="Symbol"/>
                <a:cs typeface="Symbol"/>
              </a:rPr>
              <a:t></a:t>
            </a:r>
            <a:r>
              <a:rPr sz="2500" b="1" i="1" spc="-114" dirty="0">
                <a:latin typeface="Times New Roman"/>
                <a:cs typeface="Times New Roman"/>
              </a:rPr>
              <a:t> </a:t>
            </a:r>
            <a:r>
              <a:rPr sz="2100" b="1" i="1" baseline="43650" dirty="0">
                <a:latin typeface="Times New Roman"/>
                <a:cs typeface="Times New Roman"/>
              </a:rPr>
              <a:t>t</a:t>
            </a:r>
            <a:r>
              <a:rPr sz="2100" b="1" i="1" spc="104" baseline="43650" dirty="0">
                <a:latin typeface="Times New Roman"/>
                <a:cs typeface="Times New Roman"/>
              </a:rPr>
              <a:t> </a:t>
            </a:r>
            <a:r>
              <a:rPr sz="2400" b="1" i="1" spc="5" dirty="0">
                <a:latin typeface="Times New Roman"/>
                <a:cs typeface="Times New Roman"/>
              </a:rPr>
              <a:t>X	</a:t>
            </a:r>
            <a:r>
              <a:rPr sz="2400" b="1" spc="5" dirty="0">
                <a:latin typeface="Symbol"/>
                <a:cs typeface="Symbol"/>
              </a:rPr>
              <a:t>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500" b="1" i="1" spc="-50" dirty="0">
                <a:latin typeface="Symbol"/>
                <a:cs typeface="Symbol"/>
              </a:rPr>
              <a:t></a:t>
            </a:r>
            <a:r>
              <a:rPr sz="2500" b="1" i="1" spc="-225" dirty="0">
                <a:latin typeface="Times New Roman"/>
                <a:cs typeface="Times New Roman"/>
              </a:rPr>
              <a:t> </a:t>
            </a:r>
            <a:r>
              <a:rPr sz="2100" b="1" i="1" baseline="43650" dirty="0">
                <a:latin typeface="Times New Roman"/>
                <a:cs typeface="Times New Roman"/>
              </a:rPr>
              <a:t>t</a:t>
            </a:r>
            <a:r>
              <a:rPr sz="2100" b="1" i="1" spc="-322" baseline="43650" dirty="0">
                <a:latin typeface="Times New Roman"/>
                <a:cs typeface="Times New Roman"/>
              </a:rPr>
              <a:t> </a:t>
            </a:r>
            <a:r>
              <a:rPr sz="2100" b="1" spc="-52" baseline="43650" dirty="0">
                <a:latin typeface="Symbol"/>
                <a:cs typeface="Symbol"/>
              </a:rPr>
              <a:t>−</a:t>
            </a:r>
            <a:r>
              <a:rPr sz="2100" b="1" spc="-52" baseline="43650" dirty="0">
                <a:latin typeface="Times New Roman"/>
                <a:cs typeface="Times New Roman"/>
              </a:rPr>
              <a:t>1</a:t>
            </a:r>
            <a:r>
              <a:rPr sz="2500" b="1" i="1" spc="-35" dirty="0">
                <a:latin typeface="Symbol"/>
                <a:cs typeface="Symbol"/>
              </a:rPr>
              <a:t></a:t>
            </a:r>
            <a:r>
              <a:rPr sz="2500" spc="-35" dirty="0">
                <a:latin typeface="Times New Roman"/>
                <a:cs typeface="Times New Roman"/>
              </a:rPr>
              <a:t>	</a:t>
            </a:r>
            <a:r>
              <a:rPr sz="2400" b="1" spc="5" dirty="0">
                <a:latin typeface="Symbol"/>
                <a:cs typeface="Symbol"/>
              </a:rPr>
              <a:t>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...</a:t>
            </a:r>
            <a:r>
              <a:rPr sz="2400" b="1" spc="-415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Symbol"/>
                <a:cs typeface="Symbol"/>
              </a:rPr>
              <a:t></a:t>
            </a:r>
            <a:r>
              <a:rPr sz="2400" b="1" spc="-385" dirty="0">
                <a:latin typeface="Times New Roman"/>
                <a:cs typeface="Times New Roman"/>
              </a:rPr>
              <a:t> </a:t>
            </a:r>
            <a:r>
              <a:rPr sz="2500" b="1" i="1" spc="-50" dirty="0">
                <a:latin typeface="Symbol"/>
                <a:cs typeface="Symbol"/>
              </a:rPr>
              <a:t></a:t>
            </a:r>
            <a:r>
              <a:rPr sz="2500" spc="-50" dirty="0">
                <a:latin typeface="Times New Roman"/>
                <a:cs typeface="Times New Roman"/>
              </a:rPr>
              <a:t>	</a:t>
            </a:r>
            <a:r>
              <a:rPr sz="2500" b="1" i="1" spc="-40" dirty="0">
                <a:latin typeface="Symbol"/>
                <a:cs typeface="Symbol"/>
              </a:rPr>
              <a:t></a:t>
            </a:r>
            <a:r>
              <a:rPr sz="2500" spc="-40" dirty="0">
                <a:latin typeface="Times New Roman"/>
                <a:cs typeface="Times New Roman"/>
              </a:rPr>
              <a:t>	</a:t>
            </a:r>
            <a:r>
              <a:rPr sz="2400" b="1" spc="5" dirty="0">
                <a:latin typeface="Symbol"/>
                <a:cs typeface="Symbol"/>
              </a:rPr>
              <a:t></a:t>
            </a:r>
            <a:r>
              <a:rPr sz="2400" b="1" spc="-340" dirty="0">
                <a:latin typeface="Times New Roman"/>
                <a:cs typeface="Times New Roman"/>
              </a:rPr>
              <a:t> </a:t>
            </a:r>
            <a:r>
              <a:rPr sz="2500" b="1" i="1" spc="-40" dirty="0">
                <a:latin typeface="Symbol"/>
                <a:cs typeface="Symbol"/>
              </a:rPr>
              <a:t></a:t>
            </a:r>
            <a:endParaRPr sz="2500">
              <a:latin typeface="Symbol"/>
              <a:cs typeface="Symbol"/>
            </a:endParaRPr>
          </a:p>
          <a:p>
            <a:pPr marL="445770">
              <a:lnSpc>
                <a:spcPts val="1030"/>
              </a:lnSpc>
              <a:tabLst>
                <a:tab pos="814069" algn="l"/>
                <a:tab pos="1416685" algn="l"/>
                <a:tab pos="1850389" algn="l"/>
                <a:tab pos="2933065" algn="l"/>
                <a:tab pos="3179445" algn="l"/>
                <a:tab pos="3887470" algn="l"/>
              </a:tabLst>
            </a:pPr>
            <a:r>
              <a:rPr sz="1400" b="1" dirty="0">
                <a:latin typeface="Times New Roman"/>
                <a:cs typeface="Times New Roman"/>
              </a:rPr>
              <a:t>2	0	2	1	2	</a:t>
            </a:r>
            <a:r>
              <a:rPr sz="1400" b="1" i="1" dirty="0">
                <a:latin typeface="Times New Roman"/>
                <a:cs typeface="Times New Roman"/>
              </a:rPr>
              <a:t>t</a:t>
            </a:r>
            <a:r>
              <a:rPr sz="1400" b="1" i="1" spc="-21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Symbol"/>
                <a:cs typeface="Symbol"/>
              </a:rPr>
              <a:t>−</a:t>
            </a:r>
            <a:r>
              <a:rPr sz="1400" b="1" dirty="0">
                <a:latin typeface="Times New Roman"/>
                <a:cs typeface="Times New Roman"/>
              </a:rPr>
              <a:t>1	</a:t>
            </a:r>
            <a:r>
              <a:rPr sz="1400" b="1" i="1" dirty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06639" y="4742113"/>
            <a:ext cx="6365240" cy="441959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ts val="925"/>
              </a:lnSpc>
              <a:spcBef>
                <a:spcPts val="20"/>
              </a:spcBef>
              <a:tabLst>
                <a:tab pos="2592070" algn="l"/>
              </a:tabLst>
            </a:pPr>
            <a:r>
              <a:rPr sz="2400" b="1" i="1" spc="90" dirty="0">
                <a:latin typeface="Times New Roman"/>
                <a:cs typeface="Times New Roman"/>
              </a:rPr>
              <a:t>E</a:t>
            </a:r>
            <a:r>
              <a:rPr sz="2400" b="1" spc="90" dirty="0">
                <a:latin typeface="Times New Roman"/>
                <a:cs typeface="Times New Roman"/>
              </a:rPr>
              <a:t>(</a:t>
            </a:r>
            <a:r>
              <a:rPr sz="2400" b="1" spc="-434" dirty="0">
                <a:latin typeface="Times New Roman"/>
                <a:cs typeface="Times New Roman"/>
              </a:rPr>
              <a:t> </a:t>
            </a:r>
            <a:r>
              <a:rPr sz="2400" b="1" i="1" spc="130" dirty="0">
                <a:latin typeface="Times New Roman"/>
                <a:cs typeface="Times New Roman"/>
              </a:rPr>
              <a:t>X</a:t>
            </a:r>
            <a:r>
              <a:rPr sz="2100" b="1" i="1" spc="195" baseline="-23809" dirty="0">
                <a:latin typeface="Times New Roman"/>
                <a:cs typeface="Times New Roman"/>
              </a:rPr>
              <a:t>t </a:t>
            </a:r>
            <a:r>
              <a:rPr sz="2400" b="1" spc="20" dirty="0">
                <a:latin typeface="Times New Roman"/>
                <a:cs typeface="Times New Roman"/>
              </a:rPr>
              <a:t>) </a:t>
            </a:r>
            <a:r>
              <a:rPr sz="2400" b="1" spc="30" dirty="0">
                <a:latin typeface="Symbol"/>
                <a:cs typeface="Symbol"/>
              </a:rPr>
              <a:t></a:t>
            </a:r>
            <a:r>
              <a:rPr sz="2400" b="1" spc="30" dirty="0">
                <a:latin typeface="Times New Roman"/>
                <a:cs typeface="Times New Roman"/>
              </a:rPr>
              <a:t> </a:t>
            </a:r>
            <a:r>
              <a:rPr sz="2550" b="1" i="1" spc="70" dirty="0">
                <a:latin typeface="Symbol"/>
                <a:cs typeface="Symbol"/>
              </a:rPr>
              <a:t></a:t>
            </a:r>
            <a:r>
              <a:rPr sz="2100" b="1" spc="104" baseline="-23809" dirty="0">
                <a:latin typeface="Times New Roman"/>
                <a:cs typeface="Times New Roman"/>
              </a:rPr>
              <a:t>2 </a:t>
            </a:r>
            <a:r>
              <a:rPr sz="2400" b="1" i="1" spc="120" dirty="0">
                <a:latin typeface="Times New Roman"/>
                <a:cs typeface="Times New Roman"/>
              </a:rPr>
              <a:t>X</a:t>
            </a:r>
            <a:r>
              <a:rPr sz="2100" b="1" spc="179" baseline="-23809" dirty="0">
                <a:latin typeface="Times New Roman"/>
                <a:cs typeface="Times New Roman"/>
              </a:rPr>
              <a:t>0 </a:t>
            </a:r>
            <a:r>
              <a:rPr sz="2400" b="1" spc="30" dirty="0">
                <a:latin typeface="Symbol"/>
                <a:cs typeface="Symbol"/>
              </a:rPr>
              <a:t>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550" b="1" i="1" spc="70" dirty="0">
                <a:latin typeface="Symbol"/>
                <a:cs typeface="Symbol"/>
              </a:rPr>
              <a:t></a:t>
            </a:r>
            <a:r>
              <a:rPr sz="2100" b="1" spc="104" baseline="-23809" dirty="0">
                <a:latin typeface="Times New Roman"/>
                <a:cs typeface="Times New Roman"/>
              </a:rPr>
              <a:t>2	</a:t>
            </a:r>
            <a:r>
              <a:rPr sz="2400" b="1" i="1" spc="65" dirty="0">
                <a:latin typeface="Times New Roman"/>
                <a:cs typeface="Times New Roman"/>
              </a:rPr>
              <a:t>E</a:t>
            </a:r>
            <a:r>
              <a:rPr sz="2400" b="1" spc="65" dirty="0">
                <a:latin typeface="Times New Roman"/>
                <a:cs typeface="Times New Roman"/>
              </a:rPr>
              <a:t>(</a:t>
            </a:r>
            <a:r>
              <a:rPr sz="2550" b="1" i="1" spc="65" dirty="0">
                <a:latin typeface="Symbol"/>
                <a:cs typeface="Symbol"/>
              </a:rPr>
              <a:t></a:t>
            </a:r>
            <a:r>
              <a:rPr sz="2100" b="1" spc="97" baseline="-23809" dirty="0">
                <a:latin typeface="Times New Roman"/>
                <a:cs typeface="Times New Roman"/>
              </a:rPr>
              <a:t>1</a:t>
            </a:r>
            <a:r>
              <a:rPr sz="2100" b="1" spc="-150" baseline="-23809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Times New Roman"/>
                <a:cs typeface="Times New Roman"/>
              </a:rPr>
              <a:t>)</a:t>
            </a:r>
            <a:r>
              <a:rPr sz="2400" b="1" spc="-265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Symbol"/>
                <a:cs typeface="Symbol"/>
              </a:rPr>
              <a:t></a:t>
            </a:r>
            <a:r>
              <a:rPr sz="2400" b="1" spc="-19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...</a:t>
            </a:r>
            <a:r>
              <a:rPr sz="2400" b="1" spc="-275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Symbol"/>
                <a:cs typeface="Symbol"/>
              </a:rPr>
              <a:t>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i="1" spc="35" dirty="0">
                <a:latin typeface="Times New Roman"/>
                <a:cs typeface="Times New Roman"/>
              </a:rPr>
              <a:t>E</a:t>
            </a:r>
            <a:r>
              <a:rPr sz="2400" b="1" spc="35" dirty="0">
                <a:latin typeface="Times New Roman"/>
                <a:cs typeface="Times New Roman"/>
              </a:rPr>
              <a:t>(</a:t>
            </a:r>
            <a:r>
              <a:rPr sz="2550" b="1" i="1" spc="35" dirty="0">
                <a:latin typeface="Symbol"/>
                <a:cs typeface="Symbol"/>
              </a:rPr>
              <a:t></a:t>
            </a:r>
            <a:r>
              <a:rPr sz="2550" b="1" i="1" spc="-415" dirty="0">
                <a:latin typeface="Times New Roman"/>
                <a:cs typeface="Times New Roman"/>
              </a:rPr>
              <a:t> </a:t>
            </a:r>
            <a:r>
              <a:rPr sz="2100" b="1" i="1" spc="15" baseline="-23809" dirty="0">
                <a:latin typeface="Times New Roman"/>
                <a:cs typeface="Times New Roman"/>
              </a:rPr>
              <a:t>t</a:t>
            </a:r>
            <a:r>
              <a:rPr sz="2100" b="1" i="1" spc="89" baseline="-23809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Times New Roman"/>
                <a:cs typeface="Times New Roman"/>
              </a:rPr>
              <a:t>)</a:t>
            </a:r>
            <a:r>
              <a:rPr sz="2400" b="1" spc="-110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Symbol"/>
                <a:cs typeface="Symbol"/>
              </a:rPr>
              <a:t>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550" b="1" i="1" spc="70" dirty="0">
                <a:latin typeface="Symbol"/>
                <a:cs typeface="Symbol"/>
              </a:rPr>
              <a:t></a:t>
            </a:r>
            <a:r>
              <a:rPr sz="2100" b="1" spc="104" baseline="-23809" dirty="0">
                <a:latin typeface="Times New Roman"/>
                <a:cs typeface="Times New Roman"/>
              </a:rPr>
              <a:t>2</a:t>
            </a:r>
            <a:r>
              <a:rPr sz="2100" b="1" spc="-7" baseline="-23809" dirty="0">
                <a:latin typeface="Times New Roman"/>
                <a:cs typeface="Times New Roman"/>
              </a:rPr>
              <a:t> </a:t>
            </a:r>
            <a:r>
              <a:rPr sz="2400" b="1" i="1" spc="120" dirty="0">
                <a:latin typeface="Times New Roman"/>
                <a:cs typeface="Times New Roman"/>
              </a:rPr>
              <a:t>X</a:t>
            </a:r>
            <a:r>
              <a:rPr sz="2100" b="1" spc="179" baseline="-23809" dirty="0">
                <a:latin typeface="Times New Roman"/>
                <a:cs typeface="Times New Roman"/>
              </a:rPr>
              <a:t>0</a:t>
            </a:r>
            <a:r>
              <a:rPr sz="2100" b="1" spc="577" baseline="-23809" dirty="0">
                <a:latin typeface="Times New Roman"/>
                <a:cs typeface="Times New Roman"/>
              </a:rPr>
              <a:t> </a:t>
            </a:r>
            <a:r>
              <a:rPr sz="2400" b="1" spc="60" dirty="0">
                <a:latin typeface="Symbol"/>
                <a:cs typeface="Symbol"/>
              </a:rPr>
              <a:t>→</a:t>
            </a:r>
            <a:r>
              <a:rPr sz="2400" b="1" spc="-155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Times New Roman"/>
                <a:cs typeface="Times New Roman"/>
              </a:rPr>
              <a:t>0</a:t>
            </a:r>
            <a:endParaRPr sz="2400">
              <a:latin typeface="Times New Roman"/>
              <a:cs typeface="Times New Roman"/>
            </a:endParaRPr>
          </a:p>
          <a:p>
            <a:pPr marL="1346200">
              <a:lnSpc>
                <a:spcPts val="825"/>
              </a:lnSpc>
              <a:tabLst>
                <a:tab pos="2317750" algn="l"/>
                <a:tab pos="5320030" algn="l"/>
              </a:tabLst>
            </a:pPr>
            <a:r>
              <a:rPr sz="1400" b="1" i="1" spc="10" dirty="0">
                <a:latin typeface="Times New Roman"/>
                <a:cs typeface="Times New Roman"/>
              </a:rPr>
              <a:t>t	t</a:t>
            </a:r>
            <a:r>
              <a:rPr sz="1400" b="1" i="1" spc="-2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Symbol"/>
                <a:cs typeface="Symbol"/>
              </a:rPr>
              <a:t>−</a:t>
            </a:r>
            <a:r>
              <a:rPr sz="1400" b="1" dirty="0">
                <a:latin typeface="Times New Roman"/>
                <a:cs typeface="Times New Roman"/>
              </a:rPr>
              <a:t>1	</a:t>
            </a:r>
            <a:r>
              <a:rPr sz="1400" b="1" i="1" spc="10" dirty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491" y="7111"/>
            <a:ext cx="2950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latin typeface="Arial"/>
                <a:cs typeface="Arial"/>
              </a:rPr>
              <a:t>STATIONARY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PROCESSES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49754" y="1005585"/>
            <a:ext cx="4633595" cy="1844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Perpetua"/>
                <a:cs typeface="Perpetua"/>
              </a:rPr>
              <a:t>covariance </a:t>
            </a:r>
            <a:r>
              <a:rPr sz="1800" b="1" dirty="0">
                <a:latin typeface="Perpetua"/>
                <a:cs typeface="Perpetua"/>
              </a:rPr>
              <a:t>of </a:t>
            </a:r>
            <a:r>
              <a:rPr sz="1800" b="1" spc="-5" dirty="0">
                <a:latin typeface="Perpetua"/>
                <a:cs typeface="Perpetua"/>
              </a:rPr>
              <a:t>X</a:t>
            </a:r>
            <a:r>
              <a:rPr sz="1800" b="1" spc="-7" baseline="-20833" dirty="0">
                <a:latin typeface="Perpetua"/>
                <a:cs typeface="Perpetua"/>
              </a:rPr>
              <a:t>t </a:t>
            </a:r>
            <a:r>
              <a:rPr sz="1800" b="1" dirty="0">
                <a:latin typeface="Perpetua"/>
                <a:cs typeface="Perpetua"/>
              </a:rPr>
              <a:t>and </a:t>
            </a:r>
            <a:r>
              <a:rPr sz="1800" b="1" spc="-5" dirty="0">
                <a:latin typeface="Perpetua"/>
                <a:cs typeface="Perpetua"/>
              </a:rPr>
              <a:t>X</a:t>
            </a:r>
            <a:r>
              <a:rPr sz="1800" b="1" spc="-7" baseline="-20833" dirty="0">
                <a:latin typeface="Perpetua"/>
                <a:cs typeface="Perpetua"/>
              </a:rPr>
              <a:t>t+s </a:t>
            </a:r>
            <a:r>
              <a:rPr sz="2100" b="1" i="1" spc="-540" baseline="31746" dirty="0">
                <a:latin typeface="Times New Roman"/>
                <a:cs typeface="Times New Roman"/>
              </a:rPr>
              <a:t>X</a:t>
            </a:r>
            <a:r>
              <a:rPr sz="1800" b="1" spc="-360" dirty="0">
                <a:latin typeface="Perpetua"/>
                <a:cs typeface="Perpetua"/>
              </a:rPr>
              <a:t>ar</a:t>
            </a:r>
            <a:r>
              <a:rPr sz="1500" b="1" i="1" spc="-540" baseline="25000" dirty="0">
                <a:latin typeface="Times New Roman"/>
                <a:cs typeface="Times New Roman"/>
              </a:rPr>
              <a:t>t</a:t>
            </a:r>
            <a:r>
              <a:rPr sz="1500" b="1" i="1" spc="112" baseline="250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Perpetua"/>
                <a:cs typeface="Perpetua"/>
              </a:rPr>
              <a:t>e </a:t>
            </a:r>
            <a:r>
              <a:rPr sz="1800" b="1" spc="-5" dirty="0">
                <a:latin typeface="Perpetua"/>
                <a:cs typeface="Perpetua"/>
              </a:rPr>
              <a:t>independent </a:t>
            </a:r>
            <a:r>
              <a:rPr sz="1800" b="1" dirty="0">
                <a:latin typeface="Perpetua"/>
                <a:cs typeface="Perpetua"/>
              </a:rPr>
              <a:t>of</a:t>
            </a:r>
            <a:r>
              <a:rPr sz="1800" b="1" spc="-140" dirty="0">
                <a:latin typeface="Perpetua"/>
                <a:cs typeface="Perpetua"/>
              </a:rPr>
              <a:t> </a:t>
            </a:r>
            <a:r>
              <a:rPr sz="1800" b="1" dirty="0">
                <a:latin typeface="Perpetua"/>
                <a:cs typeface="Perpetua"/>
              </a:rPr>
              <a:t>t</a:t>
            </a:r>
            <a:endParaRPr sz="1800" dirty="0">
              <a:latin typeface="Perpetua"/>
              <a:cs typeface="Perpetu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Times New Roman"/>
              <a:cs typeface="Times New Roman"/>
            </a:endParaRPr>
          </a:p>
          <a:p>
            <a:pPr marL="591185">
              <a:lnSpc>
                <a:spcPct val="100000"/>
              </a:lnSpc>
              <a:tabLst>
                <a:tab pos="3199765" algn="l"/>
              </a:tabLst>
            </a:pPr>
            <a:r>
              <a:rPr sz="2400" b="1" i="1" spc="125" dirty="0">
                <a:latin typeface="Times New Roman"/>
                <a:cs typeface="Times New Roman"/>
              </a:rPr>
              <a:t>X</a:t>
            </a:r>
            <a:r>
              <a:rPr sz="2100" b="1" i="1" spc="187" baseline="-23809" dirty="0">
                <a:latin typeface="Times New Roman"/>
                <a:cs typeface="Times New Roman"/>
              </a:rPr>
              <a:t>t  </a:t>
            </a:r>
            <a:r>
              <a:rPr sz="2400" b="1" spc="20" dirty="0">
                <a:latin typeface="Symbol"/>
                <a:cs typeface="Symbol"/>
              </a:rPr>
              <a:t>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550" b="1" i="1" spc="65" dirty="0">
                <a:latin typeface="Symbol"/>
                <a:cs typeface="Symbol"/>
              </a:rPr>
              <a:t></a:t>
            </a:r>
            <a:r>
              <a:rPr sz="2100" b="1" spc="97" baseline="-23809" dirty="0">
                <a:latin typeface="Times New Roman"/>
                <a:cs typeface="Times New Roman"/>
              </a:rPr>
              <a:t>2 </a:t>
            </a:r>
            <a:r>
              <a:rPr sz="2400" b="1" i="1" spc="125" dirty="0">
                <a:latin typeface="Times New Roman"/>
                <a:cs typeface="Times New Roman"/>
              </a:rPr>
              <a:t>X</a:t>
            </a:r>
            <a:r>
              <a:rPr sz="2100" b="1" i="1" spc="187" baseline="-23809" dirty="0">
                <a:latin typeface="Times New Roman"/>
                <a:cs typeface="Times New Roman"/>
              </a:rPr>
              <a:t>t </a:t>
            </a:r>
            <a:r>
              <a:rPr sz="2100" b="1" spc="-15" baseline="-23809" dirty="0">
                <a:latin typeface="Symbol"/>
                <a:cs typeface="Symbol"/>
              </a:rPr>
              <a:t></a:t>
            </a:r>
            <a:r>
              <a:rPr sz="2100" b="1" spc="-15" baseline="-23809" dirty="0">
                <a:latin typeface="Times New Roman"/>
                <a:cs typeface="Times New Roman"/>
              </a:rPr>
              <a:t>1 </a:t>
            </a:r>
            <a:r>
              <a:rPr sz="2400" b="1" spc="20" dirty="0">
                <a:latin typeface="Symbol"/>
                <a:cs typeface="Symbol"/>
              </a:rPr>
              <a:t></a:t>
            </a:r>
            <a:r>
              <a:rPr sz="2400" b="1" spc="-475" dirty="0">
                <a:latin typeface="Times New Roman"/>
                <a:cs typeface="Times New Roman"/>
              </a:rPr>
              <a:t> </a:t>
            </a:r>
            <a:r>
              <a:rPr sz="2550" b="1" i="1" spc="-50" dirty="0">
                <a:latin typeface="Symbol"/>
                <a:cs typeface="Symbol"/>
              </a:rPr>
              <a:t></a:t>
            </a:r>
            <a:r>
              <a:rPr sz="2550" b="1" i="1" spc="-395" dirty="0">
                <a:latin typeface="Times New Roman"/>
                <a:cs typeface="Times New Roman"/>
              </a:rPr>
              <a:t> </a:t>
            </a:r>
            <a:r>
              <a:rPr sz="2100" b="1" i="1" spc="7" baseline="-23809" dirty="0">
                <a:latin typeface="Times New Roman"/>
                <a:cs typeface="Times New Roman"/>
              </a:rPr>
              <a:t>t	</a:t>
            </a:r>
            <a:r>
              <a:rPr sz="2400" b="1" spc="20" dirty="0">
                <a:latin typeface="Symbol"/>
                <a:cs typeface="Symbol"/>
              </a:rPr>
              <a:t>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spc="15" dirty="0">
                <a:latin typeface="Times New Roman"/>
                <a:cs typeface="Times New Roman"/>
              </a:rPr>
              <a:t>1 </a:t>
            </a:r>
            <a:r>
              <a:rPr sz="2400" b="1" spc="20" dirty="0">
                <a:latin typeface="Symbol"/>
                <a:cs typeface="Symbol"/>
              </a:rPr>
              <a:t>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550" b="1" i="1" spc="65" dirty="0">
                <a:latin typeface="Symbol"/>
                <a:cs typeface="Symbol"/>
              </a:rPr>
              <a:t></a:t>
            </a:r>
            <a:r>
              <a:rPr sz="2100" b="1" spc="97" baseline="-23809" dirty="0">
                <a:latin typeface="Times New Roman"/>
                <a:cs typeface="Times New Roman"/>
              </a:rPr>
              <a:t>2 </a:t>
            </a:r>
            <a:r>
              <a:rPr sz="2400" b="1" spc="20" dirty="0">
                <a:latin typeface="Symbol"/>
                <a:cs typeface="Symbol"/>
              </a:rPr>
              <a:t></a:t>
            </a:r>
            <a:r>
              <a:rPr sz="2400" b="1" spc="-475" dirty="0">
                <a:latin typeface="Times New Roman"/>
                <a:cs typeface="Times New Roman"/>
              </a:rPr>
              <a:t> </a:t>
            </a:r>
            <a:r>
              <a:rPr sz="2400" b="1" spc="15" dirty="0">
                <a:latin typeface="Times New Roman"/>
                <a:cs typeface="Times New Roman"/>
              </a:rPr>
              <a:t>1</a:t>
            </a:r>
            <a:endParaRPr lang="en-US" sz="2400" b="1" spc="15" dirty="0">
              <a:latin typeface="Times New Roman"/>
              <a:cs typeface="Times New Roman"/>
            </a:endParaRPr>
          </a:p>
          <a:p>
            <a:pPr marL="591185">
              <a:lnSpc>
                <a:spcPct val="100000"/>
              </a:lnSpc>
              <a:tabLst>
                <a:tab pos="3199765" algn="l"/>
              </a:tabLst>
            </a:pPr>
            <a:endParaRPr lang="en-US" sz="2400" b="1" spc="15" dirty="0">
              <a:latin typeface="Times New Roman"/>
              <a:cs typeface="Times New Roman"/>
            </a:endParaRPr>
          </a:p>
          <a:p>
            <a:pPr marL="591185">
              <a:lnSpc>
                <a:spcPct val="100000"/>
              </a:lnSpc>
              <a:tabLst>
                <a:tab pos="3199765" algn="l"/>
              </a:tabLst>
            </a:pPr>
            <a:endParaRPr lang="en-US" sz="2400" b="1" spc="15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7270" y="638277"/>
            <a:ext cx="456247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00" spc="-5" dirty="0">
                <a:latin typeface="Perpetua"/>
                <a:cs typeface="Perpetua"/>
              </a:rPr>
              <a:t>X</a:t>
            </a:r>
            <a:r>
              <a:rPr sz="1800" baseline="-20833" dirty="0">
                <a:latin typeface="Perpetua"/>
                <a:cs typeface="Perpetua"/>
              </a:rPr>
              <a:t>t</a:t>
            </a:r>
            <a:r>
              <a:rPr sz="1800" spc="195" baseline="-20833" dirty="0">
                <a:latin typeface="Perpetua"/>
                <a:cs typeface="Perpetua"/>
              </a:rPr>
              <a:t> </a:t>
            </a:r>
            <a:r>
              <a:rPr sz="1800" dirty="0">
                <a:latin typeface="Perpetua"/>
                <a:cs typeface="Perpetua"/>
              </a:rPr>
              <a:t>is</a:t>
            </a:r>
            <a:r>
              <a:rPr sz="1800" spc="-5" dirty="0">
                <a:latin typeface="Perpetua"/>
                <a:cs typeface="Perpetua"/>
              </a:rPr>
              <a:t> statio</a:t>
            </a:r>
            <a:r>
              <a:rPr sz="1800" spc="-10" dirty="0">
                <a:latin typeface="Perpetua"/>
                <a:cs typeface="Perpetua"/>
              </a:rPr>
              <a:t>n</a:t>
            </a:r>
            <a:r>
              <a:rPr sz="1800" dirty="0">
                <a:latin typeface="Perpetua"/>
                <a:cs typeface="Perpetua"/>
              </a:rPr>
              <a:t>a</a:t>
            </a:r>
            <a:r>
              <a:rPr sz="1800" spc="35" dirty="0">
                <a:latin typeface="Perpetua"/>
                <a:cs typeface="Perpetua"/>
              </a:rPr>
              <a:t>r</a:t>
            </a:r>
            <a:r>
              <a:rPr sz="1800" dirty="0">
                <a:latin typeface="Perpetua"/>
                <a:cs typeface="Perpetua"/>
              </a:rPr>
              <a:t>y</a:t>
            </a:r>
            <a:r>
              <a:rPr sz="1800" spc="-10" dirty="0">
                <a:latin typeface="Perpetua"/>
                <a:cs typeface="Perpetua"/>
              </a:rPr>
              <a:t> </a:t>
            </a:r>
            <a:r>
              <a:rPr sz="1800" dirty="0">
                <a:latin typeface="Perpetua"/>
                <a:cs typeface="Perpetua"/>
              </a:rPr>
              <a:t>if</a:t>
            </a:r>
            <a:r>
              <a:rPr sz="1800" spc="-5" dirty="0">
                <a:latin typeface="Perpetua"/>
                <a:cs typeface="Perpetua"/>
              </a:rPr>
              <a:t> </a:t>
            </a:r>
            <a:r>
              <a:rPr sz="1800" spc="-10" dirty="0">
                <a:latin typeface="Perpetua"/>
                <a:cs typeface="Perpetua"/>
              </a:rPr>
              <a:t>E</a:t>
            </a:r>
            <a:r>
              <a:rPr sz="1800" dirty="0">
                <a:latin typeface="Perpetua"/>
                <a:cs typeface="Perpetua"/>
              </a:rPr>
              <a:t>(</a:t>
            </a:r>
            <a:r>
              <a:rPr sz="1800" spc="-5" dirty="0">
                <a:latin typeface="Perpetua"/>
                <a:cs typeface="Perpetua"/>
              </a:rPr>
              <a:t>X</a:t>
            </a:r>
            <a:r>
              <a:rPr sz="1800" spc="-15" baseline="-20833" dirty="0">
                <a:latin typeface="Perpetua"/>
                <a:cs typeface="Perpetua"/>
              </a:rPr>
              <a:t>t</a:t>
            </a:r>
            <a:r>
              <a:rPr sz="1800" spc="-5" dirty="0">
                <a:latin typeface="Perpetua"/>
                <a:cs typeface="Perpetua"/>
              </a:rPr>
              <a:t>)</a:t>
            </a:r>
            <a:r>
              <a:rPr sz="1800" spc="100" dirty="0">
                <a:latin typeface="Perpetua"/>
                <a:cs typeface="Perpetua"/>
              </a:rPr>
              <a:t>,</a:t>
            </a:r>
            <a:r>
              <a:rPr sz="3750" i="1" spc="112" baseline="-16666" dirty="0">
                <a:latin typeface="Symbol"/>
                <a:cs typeface="Symbol"/>
              </a:rPr>
              <a:t></a:t>
            </a:r>
            <a:r>
              <a:rPr sz="3750" b="0" spc="-150" baseline="-16666" dirty="0">
                <a:latin typeface="Times New Roman"/>
                <a:cs typeface="Times New Roman"/>
              </a:rPr>
              <a:t> </a:t>
            </a:r>
            <a:r>
              <a:rPr sz="2100" spc="-75" baseline="11904" dirty="0">
                <a:latin typeface="Times New Roman"/>
                <a:cs typeface="Times New Roman"/>
              </a:rPr>
              <a:t>2</a:t>
            </a:r>
            <a:r>
              <a:rPr sz="1800" dirty="0">
                <a:latin typeface="Perpetua"/>
                <a:cs typeface="Perpetua"/>
              </a:rPr>
              <a:t>,</a:t>
            </a:r>
            <a:r>
              <a:rPr sz="1800" spc="-85" dirty="0">
                <a:latin typeface="Perpetua"/>
                <a:cs typeface="Perpetua"/>
              </a:rPr>
              <a:t> </a:t>
            </a:r>
            <a:r>
              <a:rPr sz="1800" dirty="0">
                <a:latin typeface="Perpetua"/>
                <a:cs typeface="Perpetua"/>
              </a:rPr>
              <a:t>and</a:t>
            </a:r>
            <a:r>
              <a:rPr sz="1800" spc="-15" dirty="0">
                <a:latin typeface="Perpetua"/>
                <a:cs typeface="Perpetua"/>
              </a:rPr>
              <a:t> </a:t>
            </a:r>
            <a:r>
              <a:rPr sz="1800" spc="-5" dirty="0">
                <a:latin typeface="Perpetua"/>
                <a:cs typeface="Perpetua"/>
              </a:rPr>
              <a:t>th</a:t>
            </a:r>
            <a:r>
              <a:rPr sz="1800" dirty="0">
                <a:latin typeface="Perpetua"/>
                <a:cs typeface="Perpetua"/>
              </a:rPr>
              <a:t>e</a:t>
            </a:r>
            <a:r>
              <a:rPr sz="1800" spc="5" dirty="0">
                <a:latin typeface="Perpetua"/>
                <a:cs typeface="Perpetua"/>
              </a:rPr>
              <a:t> </a:t>
            </a:r>
            <a:r>
              <a:rPr sz="1800" dirty="0">
                <a:latin typeface="Perpetua"/>
                <a:cs typeface="Perpetua"/>
              </a:rPr>
              <a:t>pop</a:t>
            </a:r>
            <a:r>
              <a:rPr sz="1800" spc="-10" dirty="0">
                <a:latin typeface="Perpetua"/>
                <a:cs typeface="Perpetua"/>
              </a:rPr>
              <a:t>u</a:t>
            </a:r>
            <a:r>
              <a:rPr sz="1800" dirty="0">
                <a:latin typeface="Perpetua"/>
                <a:cs typeface="Perpetua"/>
              </a:rPr>
              <a:t>l</a:t>
            </a:r>
            <a:r>
              <a:rPr sz="1800" spc="-10" dirty="0">
                <a:latin typeface="Perpetua"/>
                <a:cs typeface="Perpetua"/>
              </a:rPr>
              <a:t>a</a:t>
            </a:r>
            <a:r>
              <a:rPr sz="1800" spc="-5" dirty="0">
                <a:latin typeface="Perpetua"/>
                <a:cs typeface="Perpetua"/>
              </a:rPr>
              <a:t>t</a:t>
            </a:r>
            <a:r>
              <a:rPr sz="1800" spc="5" dirty="0">
                <a:latin typeface="Perpetua"/>
                <a:cs typeface="Perpetua"/>
              </a:rPr>
              <a:t>i</a:t>
            </a:r>
            <a:r>
              <a:rPr sz="1800" dirty="0">
                <a:latin typeface="Perpetua"/>
                <a:cs typeface="Perpetua"/>
              </a:rPr>
              <a:t>on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0491" y="5817819"/>
            <a:ext cx="67849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5" dirty="0">
                <a:latin typeface="Arial"/>
                <a:cs typeface="Arial"/>
              </a:rPr>
              <a:t>The </a:t>
            </a:r>
            <a:r>
              <a:rPr sz="1500" b="1" spc="-5" dirty="0">
                <a:latin typeface="Arial"/>
                <a:cs typeface="Arial"/>
              </a:rPr>
              <a:t>expected </a:t>
            </a:r>
            <a:r>
              <a:rPr sz="1500" b="1" spc="-10" dirty="0">
                <a:latin typeface="Arial"/>
                <a:cs typeface="Arial"/>
              </a:rPr>
              <a:t>value </a:t>
            </a:r>
            <a:r>
              <a:rPr sz="1500" b="1" spc="-5" dirty="0">
                <a:latin typeface="Arial"/>
                <a:cs typeface="Arial"/>
              </a:rPr>
              <a:t>of each innovation </a:t>
            </a:r>
            <a:r>
              <a:rPr sz="1500" b="1" dirty="0">
                <a:latin typeface="Arial"/>
                <a:cs typeface="Arial"/>
              </a:rPr>
              <a:t>is 0. </a:t>
            </a:r>
            <a:r>
              <a:rPr sz="1500" b="1" spc="-5" dirty="0">
                <a:latin typeface="Arial"/>
                <a:cs typeface="Arial"/>
              </a:rPr>
              <a:t>Hence </a:t>
            </a:r>
            <a:r>
              <a:rPr sz="1500" b="1" dirty="0">
                <a:latin typeface="Arial"/>
                <a:cs typeface="Arial"/>
              </a:rPr>
              <a:t>the </a:t>
            </a:r>
            <a:r>
              <a:rPr sz="1500" b="1" spc="-5" dirty="0">
                <a:latin typeface="Arial"/>
                <a:cs typeface="Arial"/>
              </a:rPr>
              <a:t>expected </a:t>
            </a:r>
            <a:r>
              <a:rPr sz="1500" b="1" spc="-10" dirty="0">
                <a:latin typeface="Arial"/>
                <a:cs typeface="Arial"/>
              </a:rPr>
              <a:t>value </a:t>
            </a:r>
            <a:r>
              <a:rPr sz="1500" b="1" spc="-5" dirty="0">
                <a:latin typeface="Arial"/>
                <a:cs typeface="Arial"/>
              </a:rPr>
              <a:t>of</a:t>
            </a:r>
            <a:r>
              <a:rPr sz="1500" b="1" spc="12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X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39178" y="5927547"/>
            <a:ext cx="679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Arial"/>
                <a:cs typeface="Arial"/>
              </a:rPr>
              <a:t>t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42097" y="5823915"/>
            <a:ext cx="679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Arial"/>
                <a:cs typeface="Arial"/>
              </a:rPr>
              <a:t>t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71993" y="5927547"/>
            <a:ext cx="3352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1460" algn="l"/>
              </a:tabLst>
            </a:pPr>
            <a:r>
              <a:rPr sz="1000" b="1" spc="-5" dirty="0">
                <a:latin typeface="Arial"/>
                <a:cs typeface="Arial"/>
              </a:rPr>
              <a:t>2	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35190" y="5779719"/>
            <a:ext cx="1319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Arial"/>
                <a:cs typeface="Arial"/>
              </a:rPr>
              <a:t>is </a:t>
            </a:r>
            <a:r>
              <a:rPr sz="1800" b="1" spc="-5" dirty="0">
                <a:latin typeface="Symbol"/>
                <a:cs typeface="Symbol"/>
              </a:rPr>
              <a:t>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Arial"/>
                <a:cs typeface="Arial"/>
              </a:rPr>
              <a:t>X ,</a:t>
            </a:r>
            <a:r>
              <a:rPr sz="1500" b="1" spc="3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which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0491" y="6035751"/>
            <a:ext cx="60629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tends </a:t>
            </a:r>
            <a:r>
              <a:rPr sz="1500" b="1" dirty="0">
                <a:latin typeface="Arial"/>
                <a:cs typeface="Arial"/>
              </a:rPr>
              <a:t>to </a:t>
            </a:r>
            <a:r>
              <a:rPr sz="1500" b="1" spc="-5" dirty="0">
                <a:latin typeface="Arial"/>
                <a:cs typeface="Arial"/>
              </a:rPr>
              <a:t>0 as </a:t>
            </a:r>
            <a:r>
              <a:rPr sz="1500" b="1" dirty="0">
                <a:latin typeface="Arial"/>
                <a:cs typeface="Arial"/>
              </a:rPr>
              <a:t>t increases. </a:t>
            </a:r>
            <a:r>
              <a:rPr sz="1500" b="1" spc="-10" dirty="0">
                <a:latin typeface="Arial"/>
                <a:cs typeface="Arial"/>
              </a:rPr>
              <a:t>Thus </a:t>
            </a:r>
            <a:r>
              <a:rPr sz="1500" b="1" spc="-5" dirty="0">
                <a:latin typeface="Arial"/>
                <a:cs typeface="Arial"/>
              </a:rPr>
              <a:t>E(X</a:t>
            </a:r>
            <a:r>
              <a:rPr sz="1500" b="1" spc="-7" baseline="-19444" dirty="0">
                <a:latin typeface="Arial"/>
                <a:cs typeface="Arial"/>
              </a:rPr>
              <a:t>t</a:t>
            </a:r>
            <a:r>
              <a:rPr sz="1500" b="1" spc="-5" dirty="0">
                <a:latin typeface="Arial"/>
                <a:cs typeface="Arial"/>
              </a:rPr>
              <a:t>) </a:t>
            </a:r>
            <a:r>
              <a:rPr sz="1500" b="1" dirty="0">
                <a:latin typeface="Arial"/>
                <a:cs typeface="Arial"/>
              </a:rPr>
              <a:t>is ultimately </a:t>
            </a:r>
            <a:r>
              <a:rPr sz="1500" b="1" spc="-5" dirty="0">
                <a:latin typeface="Arial"/>
                <a:cs typeface="Arial"/>
              </a:rPr>
              <a:t>independent of</a:t>
            </a:r>
            <a:r>
              <a:rPr sz="1500" b="1" spc="-5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t.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58631" y="2303796"/>
            <a:ext cx="2370455" cy="44069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>
              <a:lnSpc>
                <a:spcPts val="2860"/>
              </a:lnSpc>
              <a:spcBef>
                <a:spcPts val="605"/>
              </a:spcBef>
            </a:pPr>
            <a:r>
              <a:rPr sz="3600" b="1" i="1" spc="187" baseline="13888" dirty="0">
                <a:latin typeface="Times New Roman"/>
                <a:cs typeface="Times New Roman"/>
              </a:rPr>
              <a:t>X</a:t>
            </a:r>
            <a:r>
              <a:rPr sz="1400" b="1" i="1" spc="125" dirty="0">
                <a:latin typeface="Times New Roman"/>
                <a:cs typeface="Times New Roman"/>
              </a:rPr>
              <a:t>t</a:t>
            </a:r>
            <a:r>
              <a:rPr sz="1400" b="1" i="1" spc="-2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Symbol"/>
                <a:cs typeface="Symbol"/>
              </a:rPr>
              <a:t>−</a:t>
            </a:r>
            <a:r>
              <a:rPr sz="1400" b="1" spc="-5" dirty="0">
                <a:latin typeface="Times New Roman"/>
                <a:cs typeface="Times New Roman"/>
              </a:rPr>
              <a:t>1</a:t>
            </a:r>
            <a:r>
              <a:rPr sz="1400" b="1" spc="35" dirty="0">
                <a:latin typeface="Times New Roman"/>
                <a:cs typeface="Times New Roman"/>
              </a:rPr>
              <a:t> </a:t>
            </a:r>
            <a:r>
              <a:rPr sz="3600" b="1" spc="22" baseline="13888" dirty="0">
                <a:latin typeface="Symbol"/>
                <a:cs typeface="Symbol"/>
              </a:rPr>
              <a:t></a:t>
            </a:r>
            <a:r>
              <a:rPr sz="3600" b="1" spc="52" baseline="13888" dirty="0">
                <a:latin typeface="Times New Roman"/>
                <a:cs typeface="Times New Roman"/>
              </a:rPr>
              <a:t> </a:t>
            </a:r>
            <a:r>
              <a:rPr sz="3825" b="1" i="1" spc="97" baseline="13071" dirty="0">
                <a:latin typeface="Symbol"/>
                <a:cs typeface="Symbol"/>
              </a:rPr>
              <a:t></a:t>
            </a:r>
            <a:r>
              <a:rPr sz="1400" b="1" spc="65" dirty="0">
                <a:latin typeface="Times New Roman"/>
                <a:cs typeface="Times New Roman"/>
              </a:rPr>
              <a:t>2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3600" b="1" i="1" spc="187" baseline="13888" dirty="0">
                <a:latin typeface="Times New Roman"/>
                <a:cs typeface="Times New Roman"/>
              </a:rPr>
              <a:t>X</a:t>
            </a:r>
            <a:r>
              <a:rPr sz="1400" b="1" i="1" spc="125" dirty="0">
                <a:latin typeface="Times New Roman"/>
                <a:cs typeface="Times New Roman"/>
              </a:rPr>
              <a:t>t</a:t>
            </a:r>
            <a:r>
              <a:rPr sz="1400" b="1" i="1" spc="-220" dirty="0">
                <a:latin typeface="Times New Roman"/>
                <a:cs typeface="Times New Roman"/>
              </a:rPr>
              <a:t> </a:t>
            </a:r>
            <a:r>
              <a:rPr sz="1400" b="1" spc="40" dirty="0">
                <a:latin typeface="Symbol"/>
                <a:cs typeface="Symbol"/>
              </a:rPr>
              <a:t>−</a:t>
            </a:r>
            <a:r>
              <a:rPr sz="1400" b="1" spc="40" dirty="0">
                <a:latin typeface="Times New Roman"/>
                <a:cs typeface="Times New Roman"/>
              </a:rPr>
              <a:t>2</a:t>
            </a:r>
            <a:r>
              <a:rPr sz="1400" b="1" spc="275" dirty="0">
                <a:latin typeface="Times New Roman"/>
                <a:cs typeface="Times New Roman"/>
              </a:rPr>
              <a:t> </a:t>
            </a:r>
            <a:r>
              <a:rPr sz="3600" b="1" spc="22" baseline="13888" dirty="0">
                <a:latin typeface="Symbol"/>
                <a:cs typeface="Symbol"/>
              </a:rPr>
              <a:t></a:t>
            </a:r>
            <a:r>
              <a:rPr sz="3600" b="1" spc="-382" baseline="13888" dirty="0">
                <a:latin typeface="Times New Roman"/>
                <a:cs typeface="Times New Roman"/>
              </a:rPr>
              <a:t> </a:t>
            </a:r>
            <a:r>
              <a:rPr sz="3825" b="1" i="1" spc="-82" baseline="13071" dirty="0">
                <a:latin typeface="Symbol"/>
                <a:cs typeface="Symbol"/>
              </a:rPr>
              <a:t></a:t>
            </a:r>
            <a:r>
              <a:rPr sz="3825" b="1" i="1" spc="-615" baseline="13071" dirty="0">
                <a:latin typeface="Times New Roman"/>
                <a:cs typeface="Times New Roman"/>
              </a:rPr>
              <a:t> </a:t>
            </a:r>
            <a:r>
              <a:rPr sz="1400" b="1" i="1" spc="5" dirty="0">
                <a:latin typeface="Times New Roman"/>
                <a:cs typeface="Times New Roman"/>
              </a:rPr>
              <a:t>t  </a:t>
            </a:r>
            <a:r>
              <a:rPr sz="1400" b="1" spc="-844" dirty="0">
                <a:latin typeface="Symbol"/>
                <a:cs typeface="Symbol"/>
              </a:rPr>
              <a:t>−</a:t>
            </a:r>
            <a:r>
              <a:rPr sz="1400" b="1" spc="-844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362200" y="2286000"/>
            <a:ext cx="4076700" cy="626745"/>
          </a:xfrm>
          <a:custGeom>
            <a:avLst/>
            <a:gdLst/>
            <a:ahLst/>
            <a:cxnLst/>
            <a:rect l="l" t="t" r="r" b="b"/>
            <a:pathLst>
              <a:path w="4076700" h="626744">
                <a:moveTo>
                  <a:pt x="0" y="626363"/>
                </a:moveTo>
                <a:lnTo>
                  <a:pt x="4076700" y="626363"/>
                </a:lnTo>
                <a:lnTo>
                  <a:pt x="4076700" y="0"/>
                </a:lnTo>
                <a:lnTo>
                  <a:pt x="0" y="0"/>
                </a:lnTo>
                <a:lnTo>
                  <a:pt x="0" y="6263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238500" y="3869435"/>
            <a:ext cx="4076700" cy="626745"/>
          </a:xfrm>
          <a:custGeom>
            <a:avLst/>
            <a:gdLst/>
            <a:ahLst/>
            <a:cxnLst/>
            <a:rect l="l" t="t" r="r" b="b"/>
            <a:pathLst>
              <a:path w="4076700" h="626745">
                <a:moveTo>
                  <a:pt x="0" y="626363"/>
                </a:moveTo>
                <a:lnTo>
                  <a:pt x="4076700" y="626363"/>
                </a:lnTo>
                <a:lnTo>
                  <a:pt x="4076700" y="0"/>
                </a:lnTo>
                <a:lnTo>
                  <a:pt x="0" y="0"/>
                </a:lnTo>
                <a:lnTo>
                  <a:pt x="0" y="6263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238500" y="3869435"/>
            <a:ext cx="4076700" cy="626745"/>
          </a:xfrm>
          <a:custGeom>
            <a:avLst/>
            <a:gdLst/>
            <a:ahLst/>
            <a:cxnLst/>
            <a:rect l="l" t="t" r="r" b="b"/>
            <a:pathLst>
              <a:path w="4076700" h="626745">
                <a:moveTo>
                  <a:pt x="0" y="626363"/>
                </a:moveTo>
                <a:lnTo>
                  <a:pt x="4076700" y="626363"/>
                </a:lnTo>
                <a:lnTo>
                  <a:pt x="4076700" y="0"/>
                </a:lnTo>
                <a:lnTo>
                  <a:pt x="0" y="0"/>
                </a:lnTo>
                <a:lnTo>
                  <a:pt x="0" y="626363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97508" y="4579620"/>
            <a:ext cx="6416040" cy="628015"/>
          </a:xfrm>
          <a:custGeom>
            <a:avLst/>
            <a:gdLst/>
            <a:ahLst/>
            <a:cxnLst/>
            <a:rect l="l" t="t" r="r" b="b"/>
            <a:pathLst>
              <a:path w="6416040" h="628014">
                <a:moveTo>
                  <a:pt x="0" y="627887"/>
                </a:moveTo>
                <a:lnTo>
                  <a:pt x="6416040" y="627887"/>
                </a:lnTo>
                <a:lnTo>
                  <a:pt x="6416040" y="0"/>
                </a:lnTo>
                <a:lnTo>
                  <a:pt x="0" y="0"/>
                </a:lnTo>
                <a:lnTo>
                  <a:pt x="0" y="6278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60" y="461772"/>
            <a:ext cx="9044940" cy="1539240"/>
          </a:xfrm>
          <a:custGeom>
            <a:avLst/>
            <a:gdLst/>
            <a:ahLst/>
            <a:cxnLst/>
            <a:rect l="l" t="t" r="r" b="b"/>
            <a:pathLst>
              <a:path w="9044940" h="1539239">
                <a:moveTo>
                  <a:pt x="0" y="1539239"/>
                </a:moveTo>
                <a:lnTo>
                  <a:pt x="9044940" y="1539239"/>
                </a:lnTo>
                <a:lnTo>
                  <a:pt x="9044940" y="0"/>
                </a:lnTo>
                <a:lnTo>
                  <a:pt x="0" y="0"/>
                </a:lnTo>
                <a:lnTo>
                  <a:pt x="0" y="15392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016" y="442976"/>
            <a:ext cx="6139180" cy="2503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670" marR="508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Lucida Console"/>
                <a:cs typeface="Lucida Console"/>
              </a:rPr>
              <a:t>Augmented Dickey-Fuller Test data: Nifty  Dickey-Fuller </a:t>
            </a:r>
            <a:r>
              <a:rPr sz="2000" dirty="0">
                <a:latin typeface="Lucida Console"/>
                <a:cs typeface="Lucida Console"/>
              </a:rPr>
              <a:t>=</a:t>
            </a:r>
            <a:r>
              <a:rPr sz="2000" spc="-30" dirty="0">
                <a:latin typeface="Lucida Console"/>
                <a:cs typeface="Lucida Console"/>
              </a:rPr>
              <a:t> </a:t>
            </a:r>
            <a:r>
              <a:rPr sz="2000" spc="-10" dirty="0">
                <a:latin typeface="Lucida Console"/>
                <a:cs typeface="Lucida Console"/>
              </a:rPr>
              <a:t>-1.68889,</a:t>
            </a:r>
            <a:endParaRPr sz="2000" dirty="0">
              <a:latin typeface="Lucida Console"/>
              <a:cs typeface="Lucida Console"/>
            </a:endParaRPr>
          </a:p>
          <a:p>
            <a:pPr marL="26670">
              <a:lnSpc>
                <a:spcPct val="100000"/>
              </a:lnSpc>
            </a:pPr>
            <a:r>
              <a:rPr sz="2000" spc="-5" dirty="0">
                <a:latin typeface="Lucida Console"/>
                <a:cs typeface="Lucida Console"/>
              </a:rPr>
              <a:t>Lag </a:t>
            </a:r>
            <a:r>
              <a:rPr sz="2000" spc="-10" dirty="0">
                <a:latin typeface="Lucida Console"/>
                <a:cs typeface="Lucida Console"/>
              </a:rPr>
              <a:t>order </a:t>
            </a:r>
            <a:r>
              <a:rPr sz="2000" dirty="0">
                <a:latin typeface="Lucida Console"/>
                <a:cs typeface="Lucida Console"/>
              </a:rPr>
              <a:t>=</a:t>
            </a:r>
            <a:r>
              <a:rPr sz="2000" spc="-40" dirty="0">
                <a:latin typeface="Lucida Console"/>
                <a:cs typeface="Lucida Console"/>
              </a:rPr>
              <a:t> </a:t>
            </a:r>
            <a:r>
              <a:rPr sz="2000" spc="-10" dirty="0">
                <a:latin typeface="Lucida Console"/>
                <a:cs typeface="Lucida Console"/>
              </a:rPr>
              <a:t>21,</a:t>
            </a:r>
            <a:endParaRPr sz="2000" dirty="0">
              <a:latin typeface="Lucida Console"/>
              <a:cs typeface="Lucida Console"/>
            </a:endParaRPr>
          </a:p>
          <a:p>
            <a:pPr marL="26670">
              <a:lnSpc>
                <a:spcPct val="100000"/>
              </a:lnSpc>
            </a:pPr>
            <a:r>
              <a:rPr sz="2000" spc="-5" dirty="0">
                <a:latin typeface="Lucida Console"/>
                <a:cs typeface="Lucida Console"/>
              </a:rPr>
              <a:t>p-value </a:t>
            </a:r>
            <a:r>
              <a:rPr sz="2000" dirty="0">
                <a:latin typeface="Lucida Console"/>
                <a:cs typeface="Lucida Console"/>
              </a:rPr>
              <a:t>=</a:t>
            </a:r>
            <a:r>
              <a:rPr sz="2000" spc="-35" dirty="0">
                <a:latin typeface="Lucida Console"/>
                <a:cs typeface="Lucida Console"/>
              </a:rPr>
              <a:t> </a:t>
            </a:r>
            <a:r>
              <a:rPr sz="2000" spc="-10" dirty="0">
                <a:latin typeface="Lucida Console"/>
                <a:cs typeface="Lucida Console"/>
              </a:rPr>
              <a:t>0.41</a:t>
            </a:r>
            <a:endParaRPr sz="2000" dirty="0">
              <a:latin typeface="Lucida Console"/>
              <a:cs typeface="Lucida Console"/>
            </a:endParaRPr>
          </a:p>
          <a:p>
            <a:pPr marL="26670">
              <a:lnSpc>
                <a:spcPct val="100000"/>
              </a:lnSpc>
            </a:pPr>
            <a:r>
              <a:rPr sz="2000" spc="-10" dirty="0">
                <a:latin typeface="Lucida Console"/>
                <a:cs typeface="Lucida Console"/>
              </a:rPr>
              <a:t>alternative hypothesis:</a:t>
            </a:r>
            <a:r>
              <a:rPr sz="2000" spc="-25" dirty="0">
                <a:latin typeface="Lucida Console"/>
                <a:cs typeface="Lucida Console"/>
              </a:rPr>
              <a:t> </a:t>
            </a:r>
            <a:r>
              <a:rPr sz="2000" spc="-10" dirty="0">
                <a:latin typeface="Lucida Console"/>
                <a:cs typeface="Lucida Console"/>
              </a:rPr>
              <a:t>stationary</a:t>
            </a:r>
            <a:endParaRPr sz="2000" dirty="0">
              <a:latin typeface="Lucida Console"/>
              <a:cs typeface="Lucida Console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95" dirty="0">
                <a:latin typeface="Symbol"/>
                <a:cs typeface="Symbol"/>
              </a:rPr>
              <a:t></a:t>
            </a:r>
            <a:r>
              <a:rPr sz="2400" b="1" i="1" spc="95" dirty="0">
                <a:latin typeface="Times New Roman"/>
                <a:cs typeface="Times New Roman"/>
              </a:rPr>
              <a:t>X</a:t>
            </a:r>
            <a:r>
              <a:rPr sz="2100" b="1" i="1" spc="142" baseline="-23809" dirty="0">
                <a:latin typeface="Times New Roman"/>
                <a:cs typeface="Times New Roman"/>
              </a:rPr>
              <a:t>t</a:t>
            </a:r>
            <a:r>
              <a:rPr sz="2100" b="1" i="1" spc="150" baseline="-23809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Symbol"/>
                <a:cs typeface="Symbol"/>
              </a:rPr>
              <a:t></a:t>
            </a:r>
            <a:r>
              <a:rPr sz="2400" b="1" spc="-105" dirty="0">
                <a:latin typeface="Times New Roman"/>
                <a:cs typeface="Times New Roman"/>
              </a:rPr>
              <a:t> </a:t>
            </a:r>
            <a:r>
              <a:rPr sz="2400" b="1" spc="100" dirty="0">
                <a:latin typeface="Times New Roman"/>
                <a:cs typeface="Times New Roman"/>
              </a:rPr>
              <a:t>(</a:t>
            </a:r>
            <a:r>
              <a:rPr sz="2550" b="1" i="1" spc="100" dirty="0">
                <a:latin typeface="Symbol"/>
                <a:cs typeface="Symbol"/>
              </a:rPr>
              <a:t></a:t>
            </a:r>
            <a:r>
              <a:rPr sz="2100" b="1" spc="150" baseline="-23809" dirty="0">
                <a:latin typeface="Times New Roman"/>
                <a:cs typeface="Times New Roman"/>
              </a:rPr>
              <a:t>2</a:t>
            </a:r>
            <a:r>
              <a:rPr sz="2100" b="1" spc="427" baseline="-23809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Symbol"/>
                <a:cs typeface="Symbol"/>
              </a:rPr>
              <a:t>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550" b="1" i="1" spc="65" dirty="0">
                <a:latin typeface="Symbol"/>
                <a:cs typeface="Symbol"/>
              </a:rPr>
              <a:t></a:t>
            </a:r>
            <a:r>
              <a:rPr sz="2100" b="1" spc="97" baseline="-23809" dirty="0">
                <a:latin typeface="Times New Roman"/>
                <a:cs typeface="Times New Roman"/>
              </a:rPr>
              <a:t>3</a:t>
            </a:r>
            <a:r>
              <a:rPr sz="2100" b="1" spc="427" baseline="-23809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Symbol"/>
                <a:cs typeface="Symbol"/>
              </a:rPr>
              <a:t></a:t>
            </a:r>
            <a:r>
              <a:rPr sz="2400" b="1" spc="-330" dirty="0">
                <a:latin typeface="Times New Roman"/>
                <a:cs typeface="Times New Roman"/>
              </a:rPr>
              <a:t> </a:t>
            </a:r>
            <a:r>
              <a:rPr sz="2400" b="1" spc="105" dirty="0">
                <a:latin typeface="Times New Roman"/>
                <a:cs typeface="Times New Roman"/>
              </a:rPr>
              <a:t>1)</a:t>
            </a:r>
            <a:r>
              <a:rPr sz="2400" b="1" i="1" spc="105" dirty="0">
                <a:latin typeface="Times New Roman"/>
                <a:cs typeface="Times New Roman"/>
              </a:rPr>
              <a:t>X</a:t>
            </a:r>
            <a:r>
              <a:rPr sz="2100" b="1" i="1" spc="157" baseline="-23809" dirty="0">
                <a:latin typeface="Times New Roman"/>
                <a:cs typeface="Times New Roman"/>
              </a:rPr>
              <a:t>t</a:t>
            </a:r>
            <a:r>
              <a:rPr sz="2100" b="1" i="1" spc="-330" baseline="-23809" dirty="0">
                <a:latin typeface="Times New Roman"/>
                <a:cs typeface="Times New Roman"/>
              </a:rPr>
              <a:t> </a:t>
            </a:r>
            <a:r>
              <a:rPr sz="2100" b="1" spc="-15" baseline="-23809" dirty="0">
                <a:latin typeface="Symbol"/>
                <a:cs typeface="Symbol"/>
              </a:rPr>
              <a:t></a:t>
            </a:r>
            <a:r>
              <a:rPr sz="2100" b="1" spc="-15" baseline="-23809" dirty="0">
                <a:latin typeface="Times New Roman"/>
                <a:cs typeface="Times New Roman"/>
              </a:rPr>
              <a:t>1</a:t>
            </a:r>
            <a:r>
              <a:rPr sz="2100" b="1" spc="359" baseline="-23809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Symbol"/>
                <a:cs typeface="Symbol"/>
              </a:rPr>
              <a:t></a:t>
            </a:r>
            <a:r>
              <a:rPr sz="2400" b="1" spc="-105" dirty="0">
                <a:latin typeface="Times New Roman"/>
                <a:cs typeface="Times New Roman"/>
              </a:rPr>
              <a:t> </a:t>
            </a:r>
            <a:r>
              <a:rPr sz="2550" b="1" i="1" spc="100" dirty="0">
                <a:latin typeface="Symbol"/>
                <a:cs typeface="Symbol"/>
              </a:rPr>
              <a:t></a:t>
            </a:r>
            <a:r>
              <a:rPr sz="2100" b="1" spc="150" baseline="-23809" dirty="0">
                <a:latin typeface="Times New Roman"/>
                <a:cs typeface="Times New Roman"/>
              </a:rPr>
              <a:t>3</a:t>
            </a:r>
            <a:r>
              <a:rPr sz="2400" b="1" spc="100" dirty="0">
                <a:latin typeface="Symbol"/>
                <a:cs typeface="Symbol"/>
              </a:rPr>
              <a:t></a:t>
            </a:r>
            <a:r>
              <a:rPr sz="2400" b="1" i="1" spc="100" dirty="0">
                <a:latin typeface="Times New Roman"/>
                <a:cs typeface="Times New Roman"/>
              </a:rPr>
              <a:t>X</a:t>
            </a:r>
            <a:r>
              <a:rPr sz="2100" b="1" i="1" spc="150" baseline="-23809" dirty="0">
                <a:latin typeface="Times New Roman"/>
                <a:cs typeface="Times New Roman"/>
              </a:rPr>
              <a:t>t</a:t>
            </a:r>
            <a:r>
              <a:rPr sz="2100" b="1" i="1" spc="-330" baseline="-23809" dirty="0">
                <a:latin typeface="Times New Roman"/>
                <a:cs typeface="Times New Roman"/>
              </a:rPr>
              <a:t> </a:t>
            </a:r>
            <a:r>
              <a:rPr sz="2100" b="1" spc="-15" baseline="-23809" dirty="0">
                <a:latin typeface="Symbol"/>
                <a:cs typeface="Symbol"/>
              </a:rPr>
              <a:t></a:t>
            </a:r>
            <a:r>
              <a:rPr sz="2100" b="1" spc="-15" baseline="-23809" dirty="0">
                <a:latin typeface="Times New Roman"/>
                <a:cs typeface="Times New Roman"/>
              </a:rPr>
              <a:t>1</a:t>
            </a:r>
            <a:r>
              <a:rPr sz="2100" b="1" spc="359" baseline="-23809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Symbol"/>
                <a:cs typeface="Symbol"/>
              </a:rPr>
              <a:t>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550" b="1" i="1" spc="20" dirty="0">
                <a:latin typeface="Symbol"/>
                <a:cs typeface="Symbol"/>
              </a:rPr>
              <a:t></a:t>
            </a:r>
            <a:r>
              <a:rPr sz="2100" b="1" spc="30" baseline="-23809" dirty="0">
                <a:latin typeface="Times New Roman"/>
                <a:cs typeface="Times New Roman"/>
              </a:rPr>
              <a:t>1</a:t>
            </a:r>
            <a:r>
              <a:rPr sz="2100" b="1" spc="359" baseline="-23809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Symbol"/>
                <a:cs typeface="Symbol"/>
              </a:rPr>
              <a:t>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550" b="1" i="1" spc="75" dirty="0">
                <a:latin typeface="Symbol"/>
                <a:cs typeface="Symbol"/>
              </a:rPr>
              <a:t></a:t>
            </a:r>
            <a:r>
              <a:rPr sz="2100" b="1" spc="112" baseline="-23809" dirty="0">
                <a:latin typeface="Times New Roman"/>
                <a:cs typeface="Times New Roman"/>
              </a:rPr>
              <a:t>4</a:t>
            </a:r>
            <a:r>
              <a:rPr sz="2400" b="1" i="1" spc="75" dirty="0">
                <a:latin typeface="Times New Roman"/>
                <a:cs typeface="Times New Roman"/>
              </a:rPr>
              <a:t>t</a:t>
            </a:r>
            <a:r>
              <a:rPr sz="2400" b="1" i="1" spc="-50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Symbol"/>
                <a:cs typeface="Symbol"/>
              </a:rPr>
              <a:t></a:t>
            </a:r>
            <a:r>
              <a:rPr sz="2400" b="1" spc="-254" dirty="0">
                <a:latin typeface="Times New Roman"/>
                <a:cs typeface="Times New Roman"/>
              </a:rPr>
              <a:t> </a:t>
            </a:r>
            <a:r>
              <a:rPr sz="2550" b="1" i="1" spc="-50" dirty="0">
                <a:latin typeface="Symbol"/>
                <a:cs typeface="Symbol"/>
              </a:rPr>
              <a:t></a:t>
            </a:r>
            <a:r>
              <a:rPr sz="2550" b="1" i="1" spc="-405" dirty="0">
                <a:latin typeface="Times New Roman"/>
                <a:cs typeface="Times New Roman"/>
              </a:rPr>
              <a:t> </a:t>
            </a:r>
            <a:r>
              <a:rPr sz="2100" b="1" i="1" spc="7" baseline="-23809" dirty="0">
                <a:latin typeface="Times New Roman"/>
                <a:cs typeface="Times New Roman"/>
              </a:rPr>
              <a:t>t</a:t>
            </a:r>
            <a:endParaRPr sz="2100" baseline="-23809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87701" y="41466"/>
            <a:ext cx="3756025" cy="885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9"/>
              </a:lnSpc>
            </a:pPr>
            <a:r>
              <a:rPr sz="1800" b="1" dirty="0">
                <a:latin typeface="Arial"/>
                <a:cs typeface="Arial"/>
              </a:rPr>
              <a:t>TESTING FOR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NONSTATIONARITY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00">
              <a:latin typeface="Times New Roman"/>
              <a:cs typeface="Times New Roman"/>
            </a:endParaRPr>
          </a:p>
          <a:p>
            <a:pPr marL="151892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D(LGHOUS)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33"/>
            <a:ext cx="9144000" cy="4419600"/>
          </a:xfrm>
          <a:custGeom>
            <a:avLst/>
            <a:gdLst/>
            <a:ahLst/>
            <a:cxnLst/>
            <a:rect l="l" t="t" r="r" b="b"/>
            <a:pathLst>
              <a:path w="9144000" h="4419600">
                <a:moveTo>
                  <a:pt x="0" y="4419565"/>
                </a:moveTo>
                <a:lnTo>
                  <a:pt x="9143942" y="4419565"/>
                </a:lnTo>
                <a:lnTo>
                  <a:pt x="9143942" y="0"/>
                </a:lnTo>
                <a:lnTo>
                  <a:pt x="0" y="0"/>
                </a:lnTo>
                <a:lnTo>
                  <a:pt x="0" y="44195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4400" y="3473916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5">
                <a:moveTo>
                  <a:pt x="0" y="0"/>
                </a:moveTo>
                <a:lnTo>
                  <a:pt x="10093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04400" y="3021713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5">
                <a:moveTo>
                  <a:pt x="0" y="0"/>
                </a:moveTo>
                <a:lnTo>
                  <a:pt x="10093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04400" y="2569678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5">
                <a:moveTo>
                  <a:pt x="0" y="0"/>
                </a:moveTo>
                <a:lnTo>
                  <a:pt x="10093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4400" y="2117475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5">
                <a:moveTo>
                  <a:pt x="0" y="0"/>
                </a:moveTo>
                <a:lnTo>
                  <a:pt x="10093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4400" y="1665272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5">
                <a:moveTo>
                  <a:pt x="0" y="0"/>
                </a:moveTo>
                <a:lnTo>
                  <a:pt x="10093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04400" y="1213237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5">
                <a:moveTo>
                  <a:pt x="0" y="0"/>
                </a:moveTo>
                <a:lnTo>
                  <a:pt x="10093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04400" y="761034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5">
                <a:moveTo>
                  <a:pt x="0" y="0"/>
                </a:moveTo>
                <a:lnTo>
                  <a:pt x="10093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78275" y="152966"/>
            <a:ext cx="666115" cy="3404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0965" algn="ctr">
              <a:lnSpc>
                <a:spcPct val="100000"/>
              </a:lnSpc>
              <a:spcBef>
                <a:spcPts val="105"/>
              </a:spcBef>
            </a:pPr>
            <a:r>
              <a:rPr sz="1400" spc="630" dirty="0">
                <a:latin typeface="Arial"/>
                <a:cs typeface="Arial"/>
              </a:rPr>
              <a:t>150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Times New Roman"/>
              <a:cs typeface="Times New Roman"/>
            </a:endParaRPr>
          </a:p>
          <a:p>
            <a:pPr marL="100965" algn="ctr">
              <a:lnSpc>
                <a:spcPct val="100000"/>
              </a:lnSpc>
            </a:pPr>
            <a:r>
              <a:rPr sz="1400" spc="630" dirty="0">
                <a:latin typeface="Arial"/>
                <a:cs typeface="Arial"/>
              </a:rPr>
              <a:t>100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400" spc="630" dirty="0">
                <a:latin typeface="Arial"/>
                <a:cs typeface="Arial"/>
              </a:rPr>
              <a:t>50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Times New Roman"/>
              <a:cs typeface="Times New Roman"/>
            </a:endParaRPr>
          </a:p>
          <a:p>
            <a:pPr marR="9525" algn="r">
              <a:lnSpc>
                <a:spcPct val="100000"/>
              </a:lnSpc>
              <a:spcBef>
                <a:spcPts val="5"/>
              </a:spcBef>
            </a:pPr>
            <a:r>
              <a:rPr sz="1400" spc="595" dirty="0"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Times New Roman"/>
              <a:cs typeface="Times New Roman"/>
            </a:endParaRPr>
          </a:p>
          <a:p>
            <a:pPr marL="174625" algn="ctr">
              <a:lnSpc>
                <a:spcPct val="100000"/>
              </a:lnSpc>
              <a:spcBef>
                <a:spcPts val="5"/>
              </a:spcBef>
            </a:pPr>
            <a:r>
              <a:rPr sz="1400" spc="515" dirty="0">
                <a:latin typeface="Arial"/>
                <a:cs typeface="Arial"/>
              </a:rPr>
              <a:t>-50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spc="325" dirty="0">
                <a:latin typeface="Arial"/>
                <a:cs typeface="Arial"/>
              </a:rPr>
              <a:t>-</a:t>
            </a:r>
            <a:r>
              <a:rPr sz="1400" spc="625" dirty="0">
                <a:latin typeface="Arial"/>
                <a:cs typeface="Arial"/>
              </a:rPr>
              <a:t>10</a:t>
            </a:r>
            <a:r>
              <a:rPr sz="1400" spc="595" dirty="0"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spc="325" dirty="0">
                <a:latin typeface="Arial"/>
                <a:cs typeface="Arial"/>
              </a:rPr>
              <a:t>-</a:t>
            </a:r>
            <a:r>
              <a:rPr sz="1400" spc="625" dirty="0">
                <a:latin typeface="Arial"/>
                <a:cs typeface="Arial"/>
              </a:rPr>
              <a:t>15</a:t>
            </a:r>
            <a:r>
              <a:rPr sz="1400" spc="595" dirty="0"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spc="325" dirty="0">
                <a:latin typeface="Arial"/>
                <a:cs typeface="Arial"/>
              </a:rPr>
              <a:t>-</a:t>
            </a:r>
            <a:r>
              <a:rPr sz="1400" spc="625" dirty="0">
                <a:latin typeface="Arial"/>
                <a:cs typeface="Arial"/>
              </a:rPr>
              <a:t>20</a:t>
            </a:r>
            <a:r>
              <a:rPr sz="1400" spc="595" dirty="0"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04400" y="308831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5">
                <a:moveTo>
                  <a:pt x="0" y="0"/>
                </a:moveTo>
                <a:lnTo>
                  <a:pt x="100939" y="0"/>
                </a:lnTo>
              </a:path>
            </a:pathLst>
          </a:custGeom>
          <a:ln w="6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51490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08821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54675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00726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46877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04208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050062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96113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53445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9496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45350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91500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48832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094883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240737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386887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544218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690270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836123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982273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39507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85657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431510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577562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734893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881043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026897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172948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330280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476430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622284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768335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925667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071718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217572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374903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21053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667105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812959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970290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16440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262294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08346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65677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711827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857681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003732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161064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307116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452969" y="3480253"/>
            <a:ext cx="0" cy="32384"/>
          </a:xfrm>
          <a:custGeom>
            <a:avLst/>
            <a:gdLst/>
            <a:ahLst/>
            <a:cxnLst/>
            <a:rect l="l" t="t" r="r" b="b"/>
            <a:pathLst>
              <a:path h="32385">
                <a:moveTo>
                  <a:pt x="0" y="0"/>
                </a:moveTo>
                <a:lnTo>
                  <a:pt x="0" y="319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2211515" y="3528085"/>
            <a:ext cx="5651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630" dirty="0">
                <a:latin typeface="Arial"/>
                <a:cs typeface="Arial"/>
              </a:rPr>
              <a:t>100</a:t>
            </a:r>
            <a:endParaRPr sz="14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2499496" y="3480253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7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982273" y="3480253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7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3694391" y="3528085"/>
            <a:ext cx="20586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06220" algn="l"/>
              </a:tabLst>
            </a:pPr>
            <a:r>
              <a:rPr sz="1400" spc="630" dirty="0">
                <a:latin typeface="Arial"/>
                <a:cs typeface="Arial"/>
              </a:rPr>
              <a:t>20</a:t>
            </a:r>
            <a:r>
              <a:rPr sz="1400" spc="595" dirty="0">
                <a:latin typeface="Arial"/>
                <a:cs typeface="Arial"/>
              </a:rPr>
              <a:t>0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630" dirty="0">
                <a:latin typeface="Arial"/>
                <a:cs typeface="Arial"/>
              </a:rPr>
              <a:t>300</a:t>
            </a:r>
            <a:endParaRPr sz="140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5476430" y="3480253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7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6682507" y="3528085"/>
            <a:ext cx="5651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630" dirty="0">
                <a:latin typeface="Arial"/>
                <a:cs typeface="Arial"/>
              </a:rPr>
              <a:t>400</a:t>
            </a:r>
            <a:endParaRPr sz="1400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6970290" y="3480253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7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8165186" y="3528085"/>
            <a:ext cx="5651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630" dirty="0">
                <a:latin typeface="Arial"/>
                <a:cs typeface="Arial"/>
              </a:rPr>
              <a:t>500</a:t>
            </a:r>
            <a:endParaRPr sz="14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8452969" y="3480253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711"/>
                </a:lnTo>
              </a:path>
            </a:pathLst>
          </a:custGeom>
          <a:ln w="11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33441" y="617684"/>
            <a:ext cx="7425690" cy="2789555"/>
          </a:xfrm>
          <a:custGeom>
            <a:avLst/>
            <a:gdLst/>
            <a:ahLst/>
            <a:cxnLst/>
            <a:rect l="l" t="t" r="r" b="b"/>
            <a:pathLst>
              <a:path w="7425690" h="2789554">
                <a:moveTo>
                  <a:pt x="0" y="993523"/>
                </a:moveTo>
                <a:lnTo>
                  <a:pt x="11181" y="987185"/>
                </a:lnTo>
                <a:lnTo>
                  <a:pt x="22461" y="974454"/>
                </a:lnTo>
                <a:lnTo>
                  <a:pt x="44824" y="955274"/>
                </a:lnTo>
                <a:lnTo>
                  <a:pt x="56105" y="1114495"/>
                </a:lnTo>
                <a:lnTo>
                  <a:pt x="67583" y="1089089"/>
                </a:lnTo>
                <a:lnTo>
                  <a:pt x="89946" y="999916"/>
                </a:lnTo>
                <a:lnTo>
                  <a:pt x="101226" y="1057122"/>
                </a:lnTo>
                <a:lnTo>
                  <a:pt x="112408" y="1012647"/>
                </a:lnTo>
                <a:lnTo>
                  <a:pt x="134869" y="1069965"/>
                </a:lnTo>
                <a:lnTo>
                  <a:pt x="146051" y="961611"/>
                </a:lnTo>
                <a:lnTo>
                  <a:pt x="157331" y="955274"/>
                </a:lnTo>
                <a:lnTo>
                  <a:pt x="179694" y="1006254"/>
                </a:lnTo>
                <a:lnTo>
                  <a:pt x="190975" y="1101764"/>
                </a:lnTo>
                <a:lnTo>
                  <a:pt x="202156" y="1025322"/>
                </a:lnTo>
                <a:lnTo>
                  <a:pt x="224618" y="980848"/>
                </a:lnTo>
                <a:lnTo>
                  <a:pt x="235799" y="1108158"/>
                </a:lnTo>
                <a:lnTo>
                  <a:pt x="247080" y="1069965"/>
                </a:lnTo>
                <a:lnTo>
                  <a:pt x="269739" y="1089089"/>
                </a:lnTo>
                <a:lnTo>
                  <a:pt x="280921" y="1063515"/>
                </a:lnTo>
                <a:lnTo>
                  <a:pt x="292201" y="974454"/>
                </a:lnTo>
                <a:lnTo>
                  <a:pt x="314663" y="967948"/>
                </a:lnTo>
                <a:lnTo>
                  <a:pt x="325844" y="1197331"/>
                </a:lnTo>
                <a:lnTo>
                  <a:pt x="337026" y="1101764"/>
                </a:lnTo>
                <a:lnTo>
                  <a:pt x="359488" y="993523"/>
                </a:lnTo>
                <a:lnTo>
                  <a:pt x="370669" y="987185"/>
                </a:lnTo>
                <a:lnTo>
                  <a:pt x="381950" y="1012647"/>
                </a:lnTo>
                <a:lnTo>
                  <a:pt x="404411" y="1057122"/>
                </a:lnTo>
                <a:lnTo>
                  <a:pt x="415593" y="1133564"/>
                </a:lnTo>
                <a:lnTo>
                  <a:pt x="426774" y="1025322"/>
                </a:lnTo>
                <a:lnTo>
                  <a:pt x="449236" y="993523"/>
                </a:lnTo>
                <a:lnTo>
                  <a:pt x="460714" y="1152632"/>
                </a:lnTo>
                <a:lnTo>
                  <a:pt x="471896" y="1343709"/>
                </a:lnTo>
                <a:lnTo>
                  <a:pt x="494358" y="961611"/>
                </a:lnTo>
                <a:lnTo>
                  <a:pt x="505638" y="1120889"/>
                </a:lnTo>
                <a:lnTo>
                  <a:pt x="516819" y="1063515"/>
                </a:lnTo>
                <a:lnTo>
                  <a:pt x="539281" y="974454"/>
                </a:lnTo>
                <a:lnTo>
                  <a:pt x="550463" y="917081"/>
                </a:lnTo>
                <a:lnTo>
                  <a:pt x="561743" y="1114495"/>
                </a:lnTo>
                <a:lnTo>
                  <a:pt x="584106" y="891675"/>
                </a:lnTo>
                <a:lnTo>
                  <a:pt x="595386" y="1095427"/>
                </a:lnTo>
                <a:lnTo>
                  <a:pt x="606568" y="1120889"/>
                </a:lnTo>
                <a:lnTo>
                  <a:pt x="629030" y="1044391"/>
                </a:lnTo>
                <a:lnTo>
                  <a:pt x="640211" y="1076358"/>
                </a:lnTo>
                <a:lnTo>
                  <a:pt x="651491" y="1120889"/>
                </a:lnTo>
                <a:lnTo>
                  <a:pt x="662871" y="840638"/>
                </a:lnTo>
                <a:lnTo>
                  <a:pt x="685333" y="1031716"/>
                </a:lnTo>
                <a:lnTo>
                  <a:pt x="696613" y="993523"/>
                </a:lnTo>
                <a:lnTo>
                  <a:pt x="707794" y="1031716"/>
                </a:lnTo>
                <a:lnTo>
                  <a:pt x="730256" y="1038053"/>
                </a:lnTo>
                <a:lnTo>
                  <a:pt x="741438" y="1006254"/>
                </a:lnTo>
                <a:lnTo>
                  <a:pt x="752718" y="1171869"/>
                </a:lnTo>
                <a:lnTo>
                  <a:pt x="775081" y="1095427"/>
                </a:lnTo>
                <a:lnTo>
                  <a:pt x="786361" y="1012647"/>
                </a:lnTo>
                <a:lnTo>
                  <a:pt x="797543" y="948880"/>
                </a:lnTo>
                <a:lnTo>
                  <a:pt x="820005" y="1082696"/>
                </a:lnTo>
                <a:lnTo>
                  <a:pt x="831186" y="1152632"/>
                </a:lnTo>
                <a:lnTo>
                  <a:pt x="842466" y="1095427"/>
                </a:lnTo>
                <a:lnTo>
                  <a:pt x="865126" y="1127226"/>
                </a:lnTo>
                <a:lnTo>
                  <a:pt x="876308" y="1171869"/>
                </a:lnTo>
                <a:lnTo>
                  <a:pt x="887588" y="1133564"/>
                </a:lnTo>
                <a:lnTo>
                  <a:pt x="909951" y="967948"/>
                </a:lnTo>
                <a:lnTo>
                  <a:pt x="921231" y="1159026"/>
                </a:lnTo>
                <a:lnTo>
                  <a:pt x="932413" y="1057122"/>
                </a:lnTo>
                <a:lnTo>
                  <a:pt x="954875" y="1101764"/>
                </a:lnTo>
                <a:lnTo>
                  <a:pt x="966056" y="1044391"/>
                </a:lnTo>
                <a:lnTo>
                  <a:pt x="977336" y="942543"/>
                </a:lnTo>
                <a:lnTo>
                  <a:pt x="999699" y="847032"/>
                </a:lnTo>
                <a:lnTo>
                  <a:pt x="1010980" y="993523"/>
                </a:lnTo>
                <a:lnTo>
                  <a:pt x="1022161" y="1190937"/>
                </a:lnTo>
                <a:lnTo>
                  <a:pt x="1044623" y="1063515"/>
                </a:lnTo>
                <a:lnTo>
                  <a:pt x="1056101" y="1018985"/>
                </a:lnTo>
                <a:lnTo>
                  <a:pt x="1067283" y="1139957"/>
                </a:lnTo>
                <a:lnTo>
                  <a:pt x="1089744" y="1057122"/>
                </a:lnTo>
                <a:lnTo>
                  <a:pt x="1100926" y="1241805"/>
                </a:lnTo>
                <a:lnTo>
                  <a:pt x="1112206" y="987185"/>
                </a:lnTo>
                <a:lnTo>
                  <a:pt x="1134668" y="904350"/>
                </a:lnTo>
                <a:lnTo>
                  <a:pt x="1145850" y="955274"/>
                </a:lnTo>
                <a:lnTo>
                  <a:pt x="1157031" y="967948"/>
                </a:lnTo>
                <a:lnTo>
                  <a:pt x="1179493" y="910743"/>
                </a:lnTo>
                <a:lnTo>
                  <a:pt x="1190773" y="1165531"/>
                </a:lnTo>
                <a:lnTo>
                  <a:pt x="1201955" y="1159026"/>
                </a:lnTo>
                <a:lnTo>
                  <a:pt x="1224416" y="1426489"/>
                </a:lnTo>
                <a:lnTo>
                  <a:pt x="1235598" y="1152632"/>
                </a:lnTo>
                <a:lnTo>
                  <a:pt x="1246779" y="1031716"/>
                </a:lnTo>
                <a:lnTo>
                  <a:pt x="1269538" y="974454"/>
                </a:lnTo>
                <a:lnTo>
                  <a:pt x="1280719" y="1203668"/>
                </a:lnTo>
                <a:lnTo>
                  <a:pt x="1291901" y="980848"/>
                </a:lnTo>
                <a:lnTo>
                  <a:pt x="1314363" y="1076358"/>
                </a:lnTo>
                <a:lnTo>
                  <a:pt x="1325643" y="1127226"/>
                </a:lnTo>
                <a:lnTo>
                  <a:pt x="1336825" y="1082696"/>
                </a:lnTo>
                <a:lnTo>
                  <a:pt x="1348006" y="1089089"/>
                </a:lnTo>
                <a:lnTo>
                  <a:pt x="1370468" y="993523"/>
                </a:lnTo>
                <a:lnTo>
                  <a:pt x="1381748" y="1018985"/>
                </a:lnTo>
                <a:lnTo>
                  <a:pt x="1392930" y="1025322"/>
                </a:lnTo>
                <a:lnTo>
                  <a:pt x="1415391" y="999916"/>
                </a:lnTo>
                <a:lnTo>
                  <a:pt x="1426573" y="974454"/>
                </a:lnTo>
                <a:lnTo>
                  <a:pt x="1437754" y="980848"/>
                </a:lnTo>
                <a:lnTo>
                  <a:pt x="1460513" y="1057122"/>
                </a:lnTo>
                <a:lnTo>
                  <a:pt x="1471694" y="1120889"/>
                </a:lnTo>
                <a:lnTo>
                  <a:pt x="1482876" y="1076358"/>
                </a:lnTo>
                <a:lnTo>
                  <a:pt x="1505338" y="1057122"/>
                </a:lnTo>
                <a:lnTo>
                  <a:pt x="1516618" y="967948"/>
                </a:lnTo>
                <a:lnTo>
                  <a:pt x="1527800" y="967948"/>
                </a:lnTo>
                <a:lnTo>
                  <a:pt x="1550261" y="974454"/>
                </a:lnTo>
                <a:lnTo>
                  <a:pt x="1561443" y="923474"/>
                </a:lnTo>
                <a:lnTo>
                  <a:pt x="1572723" y="1101764"/>
                </a:lnTo>
                <a:lnTo>
                  <a:pt x="1595086" y="993523"/>
                </a:lnTo>
                <a:lnTo>
                  <a:pt x="1606366" y="1076358"/>
                </a:lnTo>
                <a:lnTo>
                  <a:pt x="1617548" y="1082696"/>
                </a:lnTo>
                <a:lnTo>
                  <a:pt x="1640010" y="999916"/>
                </a:lnTo>
                <a:lnTo>
                  <a:pt x="1651191" y="910743"/>
                </a:lnTo>
                <a:lnTo>
                  <a:pt x="1662669" y="1089089"/>
                </a:lnTo>
                <a:lnTo>
                  <a:pt x="1685131" y="917081"/>
                </a:lnTo>
                <a:lnTo>
                  <a:pt x="1696313" y="936149"/>
                </a:lnTo>
                <a:lnTo>
                  <a:pt x="1707593" y="1006254"/>
                </a:lnTo>
                <a:lnTo>
                  <a:pt x="1729956" y="967948"/>
                </a:lnTo>
                <a:lnTo>
                  <a:pt x="1741236" y="1082696"/>
                </a:lnTo>
                <a:lnTo>
                  <a:pt x="1752418" y="948880"/>
                </a:lnTo>
                <a:lnTo>
                  <a:pt x="1774880" y="917081"/>
                </a:lnTo>
                <a:lnTo>
                  <a:pt x="1786061" y="936149"/>
                </a:lnTo>
                <a:lnTo>
                  <a:pt x="1797341" y="987185"/>
                </a:lnTo>
                <a:lnTo>
                  <a:pt x="1819803" y="1171869"/>
                </a:lnTo>
                <a:lnTo>
                  <a:pt x="1830985" y="987185"/>
                </a:lnTo>
                <a:lnTo>
                  <a:pt x="1842166" y="974454"/>
                </a:lnTo>
                <a:lnTo>
                  <a:pt x="1864925" y="999916"/>
                </a:lnTo>
                <a:lnTo>
                  <a:pt x="1876106" y="1082696"/>
                </a:lnTo>
                <a:lnTo>
                  <a:pt x="1887288" y="770534"/>
                </a:lnTo>
                <a:lnTo>
                  <a:pt x="1909750" y="999916"/>
                </a:lnTo>
                <a:lnTo>
                  <a:pt x="1920931" y="987185"/>
                </a:lnTo>
                <a:lnTo>
                  <a:pt x="1932211" y="974454"/>
                </a:lnTo>
                <a:lnTo>
                  <a:pt x="1954673" y="1139957"/>
                </a:lnTo>
                <a:lnTo>
                  <a:pt x="1965855" y="1076358"/>
                </a:lnTo>
                <a:lnTo>
                  <a:pt x="1977036" y="847032"/>
                </a:lnTo>
                <a:lnTo>
                  <a:pt x="1999498" y="955274"/>
                </a:lnTo>
                <a:lnTo>
                  <a:pt x="2010778" y="955274"/>
                </a:lnTo>
                <a:lnTo>
                  <a:pt x="2021960" y="961611"/>
                </a:lnTo>
                <a:lnTo>
                  <a:pt x="2033141" y="1069965"/>
                </a:lnTo>
                <a:lnTo>
                  <a:pt x="2055900" y="1012647"/>
                </a:lnTo>
                <a:lnTo>
                  <a:pt x="2067081" y="942543"/>
                </a:lnTo>
                <a:lnTo>
                  <a:pt x="2078263" y="1095427"/>
                </a:lnTo>
                <a:lnTo>
                  <a:pt x="2100725" y="1025322"/>
                </a:lnTo>
                <a:lnTo>
                  <a:pt x="2111906" y="993523"/>
                </a:lnTo>
                <a:lnTo>
                  <a:pt x="2123186" y="1082696"/>
                </a:lnTo>
                <a:lnTo>
                  <a:pt x="2145648" y="847032"/>
                </a:lnTo>
                <a:lnTo>
                  <a:pt x="2156830" y="1044391"/>
                </a:lnTo>
                <a:lnTo>
                  <a:pt x="2168011" y="955274"/>
                </a:lnTo>
                <a:lnTo>
                  <a:pt x="2190473" y="1146295"/>
                </a:lnTo>
                <a:lnTo>
                  <a:pt x="2201753" y="961611"/>
                </a:lnTo>
                <a:lnTo>
                  <a:pt x="2212935" y="1190937"/>
                </a:lnTo>
                <a:lnTo>
                  <a:pt x="2235397" y="1152632"/>
                </a:lnTo>
                <a:lnTo>
                  <a:pt x="2246578" y="1261042"/>
                </a:lnTo>
                <a:lnTo>
                  <a:pt x="2258056" y="1101764"/>
                </a:lnTo>
                <a:lnTo>
                  <a:pt x="2280518" y="955274"/>
                </a:lnTo>
                <a:lnTo>
                  <a:pt x="2291700" y="859707"/>
                </a:lnTo>
                <a:lnTo>
                  <a:pt x="2302881" y="827907"/>
                </a:lnTo>
                <a:lnTo>
                  <a:pt x="2325343" y="980848"/>
                </a:lnTo>
                <a:lnTo>
                  <a:pt x="2336623" y="993523"/>
                </a:lnTo>
                <a:lnTo>
                  <a:pt x="2347805" y="967948"/>
                </a:lnTo>
                <a:lnTo>
                  <a:pt x="2370266" y="1012647"/>
                </a:lnTo>
                <a:lnTo>
                  <a:pt x="2381448" y="948880"/>
                </a:lnTo>
                <a:lnTo>
                  <a:pt x="2392728" y="967948"/>
                </a:lnTo>
                <a:lnTo>
                  <a:pt x="2415091" y="1216399"/>
                </a:lnTo>
                <a:lnTo>
                  <a:pt x="2426372" y="1165531"/>
                </a:lnTo>
                <a:lnTo>
                  <a:pt x="2437553" y="808839"/>
                </a:lnTo>
                <a:lnTo>
                  <a:pt x="2460213" y="808839"/>
                </a:lnTo>
                <a:lnTo>
                  <a:pt x="2471493" y="948880"/>
                </a:lnTo>
                <a:lnTo>
                  <a:pt x="2482675" y="1025322"/>
                </a:lnTo>
                <a:lnTo>
                  <a:pt x="2505136" y="929812"/>
                </a:lnTo>
                <a:lnTo>
                  <a:pt x="2516318" y="1031716"/>
                </a:lnTo>
                <a:lnTo>
                  <a:pt x="2527598" y="738790"/>
                </a:lnTo>
                <a:lnTo>
                  <a:pt x="2549961" y="1076358"/>
                </a:lnTo>
                <a:lnTo>
                  <a:pt x="2561241" y="955274"/>
                </a:lnTo>
                <a:lnTo>
                  <a:pt x="2572423" y="917081"/>
                </a:lnTo>
                <a:lnTo>
                  <a:pt x="2594885" y="948880"/>
                </a:lnTo>
                <a:lnTo>
                  <a:pt x="2606066" y="1401083"/>
                </a:lnTo>
                <a:lnTo>
                  <a:pt x="2617347" y="617818"/>
                </a:lnTo>
                <a:lnTo>
                  <a:pt x="2639808" y="840638"/>
                </a:lnTo>
                <a:lnTo>
                  <a:pt x="2651188" y="1031716"/>
                </a:lnTo>
                <a:lnTo>
                  <a:pt x="2662468" y="898012"/>
                </a:lnTo>
                <a:lnTo>
                  <a:pt x="2684930" y="866100"/>
                </a:lnTo>
                <a:lnTo>
                  <a:pt x="2696111" y="955274"/>
                </a:lnTo>
                <a:lnTo>
                  <a:pt x="2707293" y="1280110"/>
                </a:lnTo>
                <a:lnTo>
                  <a:pt x="2718573" y="923474"/>
                </a:lnTo>
                <a:lnTo>
                  <a:pt x="2740936" y="808839"/>
                </a:lnTo>
                <a:lnTo>
                  <a:pt x="2752216" y="1044391"/>
                </a:lnTo>
                <a:lnTo>
                  <a:pt x="2763398" y="872606"/>
                </a:lnTo>
                <a:lnTo>
                  <a:pt x="2785860" y="1133564"/>
                </a:lnTo>
                <a:lnTo>
                  <a:pt x="2797041" y="1018985"/>
                </a:lnTo>
                <a:lnTo>
                  <a:pt x="2808322" y="1382015"/>
                </a:lnTo>
                <a:lnTo>
                  <a:pt x="2830783" y="1426489"/>
                </a:lnTo>
                <a:lnTo>
                  <a:pt x="2841965" y="783433"/>
                </a:lnTo>
                <a:lnTo>
                  <a:pt x="2853443" y="1190937"/>
                </a:lnTo>
                <a:lnTo>
                  <a:pt x="2875905" y="1394746"/>
                </a:lnTo>
                <a:lnTo>
                  <a:pt x="2887086" y="859707"/>
                </a:lnTo>
                <a:lnTo>
                  <a:pt x="2898268" y="1216399"/>
                </a:lnTo>
                <a:lnTo>
                  <a:pt x="2920730" y="815232"/>
                </a:lnTo>
                <a:lnTo>
                  <a:pt x="2932010" y="643224"/>
                </a:lnTo>
                <a:lnTo>
                  <a:pt x="2943191" y="1178206"/>
                </a:lnTo>
                <a:lnTo>
                  <a:pt x="2965653" y="770534"/>
                </a:lnTo>
                <a:lnTo>
                  <a:pt x="2976835" y="923474"/>
                </a:lnTo>
                <a:lnTo>
                  <a:pt x="2988016" y="885281"/>
                </a:lnTo>
                <a:lnTo>
                  <a:pt x="3010478" y="1006254"/>
                </a:lnTo>
                <a:lnTo>
                  <a:pt x="3021758" y="783433"/>
                </a:lnTo>
                <a:lnTo>
                  <a:pt x="3032940" y="770534"/>
                </a:lnTo>
                <a:lnTo>
                  <a:pt x="3055600" y="1050784"/>
                </a:lnTo>
                <a:lnTo>
                  <a:pt x="3066880" y="1031716"/>
                </a:lnTo>
                <a:lnTo>
                  <a:pt x="3078061" y="827907"/>
                </a:lnTo>
                <a:lnTo>
                  <a:pt x="3100523" y="853369"/>
                </a:lnTo>
                <a:lnTo>
                  <a:pt x="3111705" y="827907"/>
                </a:lnTo>
                <a:lnTo>
                  <a:pt x="3122985" y="1273773"/>
                </a:lnTo>
                <a:lnTo>
                  <a:pt x="3145348" y="891675"/>
                </a:lnTo>
                <a:lnTo>
                  <a:pt x="3156628" y="872606"/>
                </a:lnTo>
                <a:lnTo>
                  <a:pt x="3167810" y="917081"/>
                </a:lnTo>
                <a:lnTo>
                  <a:pt x="3190272" y="1280110"/>
                </a:lnTo>
                <a:lnTo>
                  <a:pt x="3201453" y="1369284"/>
                </a:lnTo>
                <a:lnTo>
                  <a:pt x="3212733" y="1152632"/>
                </a:lnTo>
                <a:lnTo>
                  <a:pt x="3235096" y="1254536"/>
                </a:lnTo>
                <a:lnTo>
                  <a:pt x="3246575" y="719666"/>
                </a:lnTo>
                <a:lnTo>
                  <a:pt x="3257855" y="1229130"/>
                </a:lnTo>
                <a:lnTo>
                  <a:pt x="3280218" y="1076358"/>
                </a:lnTo>
                <a:lnTo>
                  <a:pt x="3291498" y="891675"/>
                </a:lnTo>
                <a:lnTo>
                  <a:pt x="3302680" y="872606"/>
                </a:lnTo>
                <a:lnTo>
                  <a:pt x="3325141" y="687866"/>
                </a:lnTo>
                <a:lnTo>
                  <a:pt x="3336323" y="630549"/>
                </a:lnTo>
                <a:lnTo>
                  <a:pt x="3347603" y="885281"/>
                </a:lnTo>
                <a:lnTo>
                  <a:pt x="3369966" y="1127226"/>
                </a:lnTo>
                <a:lnTo>
                  <a:pt x="3381247" y="1012647"/>
                </a:lnTo>
                <a:lnTo>
                  <a:pt x="3392428" y="1222737"/>
                </a:lnTo>
                <a:lnTo>
                  <a:pt x="3403708" y="1018985"/>
                </a:lnTo>
                <a:lnTo>
                  <a:pt x="3426071" y="980848"/>
                </a:lnTo>
                <a:lnTo>
                  <a:pt x="3437352" y="1018985"/>
                </a:lnTo>
                <a:lnTo>
                  <a:pt x="3448830" y="1254536"/>
                </a:lnTo>
                <a:lnTo>
                  <a:pt x="3471193" y="1305572"/>
                </a:lnTo>
                <a:lnTo>
                  <a:pt x="3482473" y="777039"/>
                </a:lnTo>
                <a:lnTo>
                  <a:pt x="3493655" y="1184600"/>
                </a:lnTo>
                <a:lnTo>
                  <a:pt x="3516116" y="1254536"/>
                </a:lnTo>
                <a:lnTo>
                  <a:pt x="3527298" y="1203668"/>
                </a:lnTo>
                <a:lnTo>
                  <a:pt x="3538578" y="872606"/>
                </a:lnTo>
                <a:lnTo>
                  <a:pt x="3561040" y="1012647"/>
                </a:lnTo>
                <a:lnTo>
                  <a:pt x="3572222" y="815232"/>
                </a:lnTo>
                <a:lnTo>
                  <a:pt x="3583403" y="770534"/>
                </a:lnTo>
                <a:lnTo>
                  <a:pt x="3605865" y="891675"/>
                </a:lnTo>
                <a:lnTo>
                  <a:pt x="3617046" y="655955"/>
                </a:lnTo>
                <a:lnTo>
                  <a:pt x="3628327" y="1031716"/>
                </a:lnTo>
                <a:lnTo>
                  <a:pt x="3650986" y="929812"/>
                </a:lnTo>
                <a:lnTo>
                  <a:pt x="3662168" y="999916"/>
                </a:lnTo>
                <a:lnTo>
                  <a:pt x="3673448" y="1305572"/>
                </a:lnTo>
                <a:lnTo>
                  <a:pt x="3695910" y="1038053"/>
                </a:lnTo>
                <a:lnTo>
                  <a:pt x="3707092" y="770534"/>
                </a:lnTo>
                <a:lnTo>
                  <a:pt x="3718273" y="942543"/>
                </a:lnTo>
                <a:lnTo>
                  <a:pt x="3740735" y="961611"/>
                </a:lnTo>
                <a:lnTo>
                  <a:pt x="3752015" y="1012647"/>
                </a:lnTo>
                <a:lnTo>
                  <a:pt x="3763197" y="815232"/>
                </a:lnTo>
                <a:lnTo>
                  <a:pt x="3785658" y="929812"/>
                </a:lnTo>
                <a:lnTo>
                  <a:pt x="3796840" y="1069965"/>
                </a:lnTo>
                <a:lnTo>
                  <a:pt x="3808021" y="834301"/>
                </a:lnTo>
                <a:lnTo>
                  <a:pt x="3830483" y="840638"/>
                </a:lnTo>
                <a:lnTo>
                  <a:pt x="3841961" y="942543"/>
                </a:lnTo>
                <a:lnTo>
                  <a:pt x="3853143" y="1120889"/>
                </a:lnTo>
                <a:lnTo>
                  <a:pt x="3875605" y="783433"/>
                </a:lnTo>
                <a:lnTo>
                  <a:pt x="3886885" y="783433"/>
                </a:lnTo>
                <a:lnTo>
                  <a:pt x="3898067" y="706991"/>
                </a:lnTo>
                <a:lnTo>
                  <a:pt x="3920528" y="1050784"/>
                </a:lnTo>
                <a:lnTo>
                  <a:pt x="3931710" y="980848"/>
                </a:lnTo>
                <a:lnTo>
                  <a:pt x="3942990" y="745128"/>
                </a:lnTo>
                <a:lnTo>
                  <a:pt x="3965353" y="738790"/>
                </a:lnTo>
                <a:lnTo>
                  <a:pt x="3976633" y="961611"/>
                </a:lnTo>
                <a:lnTo>
                  <a:pt x="3987815" y="1299179"/>
                </a:lnTo>
                <a:lnTo>
                  <a:pt x="4010277" y="1133564"/>
                </a:lnTo>
                <a:lnTo>
                  <a:pt x="4021458" y="573175"/>
                </a:lnTo>
                <a:lnTo>
                  <a:pt x="4032739" y="1012647"/>
                </a:lnTo>
                <a:lnTo>
                  <a:pt x="4044118" y="1280110"/>
                </a:lnTo>
                <a:lnTo>
                  <a:pt x="4066580" y="878944"/>
                </a:lnTo>
                <a:lnTo>
                  <a:pt x="4077860" y="872606"/>
                </a:lnTo>
                <a:lnTo>
                  <a:pt x="4089042" y="1382015"/>
                </a:lnTo>
                <a:lnTo>
                  <a:pt x="4111503" y="1439220"/>
                </a:lnTo>
                <a:lnTo>
                  <a:pt x="4122685" y="726059"/>
                </a:lnTo>
                <a:lnTo>
                  <a:pt x="4133965" y="1420152"/>
                </a:lnTo>
                <a:lnTo>
                  <a:pt x="4156328" y="1662209"/>
                </a:lnTo>
                <a:lnTo>
                  <a:pt x="4167608" y="1528393"/>
                </a:lnTo>
                <a:lnTo>
                  <a:pt x="4178790" y="343961"/>
                </a:lnTo>
                <a:lnTo>
                  <a:pt x="4201252" y="522251"/>
                </a:lnTo>
                <a:lnTo>
                  <a:pt x="4212433" y="1420152"/>
                </a:lnTo>
                <a:lnTo>
                  <a:pt x="4223714" y="1216399"/>
                </a:lnTo>
                <a:lnTo>
                  <a:pt x="4246373" y="1350047"/>
                </a:lnTo>
                <a:lnTo>
                  <a:pt x="4257555" y="1407420"/>
                </a:lnTo>
                <a:lnTo>
                  <a:pt x="4268835" y="560444"/>
                </a:lnTo>
                <a:lnTo>
                  <a:pt x="4291198" y="1203668"/>
                </a:lnTo>
                <a:lnTo>
                  <a:pt x="4302478" y="777039"/>
                </a:lnTo>
                <a:lnTo>
                  <a:pt x="4313660" y="617818"/>
                </a:lnTo>
                <a:lnTo>
                  <a:pt x="4336122" y="1038053"/>
                </a:lnTo>
                <a:lnTo>
                  <a:pt x="4347303" y="942543"/>
                </a:lnTo>
                <a:lnTo>
                  <a:pt x="4358583" y="1095427"/>
                </a:lnTo>
                <a:lnTo>
                  <a:pt x="4381045" y="783433"/>
                </a:lnTo>
                <a:lnTo>
                  <a:pt x="4392227" y="1044391"/>
                </a:lnTo>
                <a:lnTo>
                  <a:pt x="4403408" y="980848"/>
                </a:lnTo>
                <a:lnTo>
                  <a:pt x="4425870" y="1076358"/>
                </a:lnTo>
                <a:lnTo>
                  <a:pt x="4437348" y="1566698"/>
                </a:lnTo>
                <a:lnTo>
                  <a:pt x="4448530" y="1095427"/>
                </a:lnTo>
                <a:lnTo>
                  <a:pt x="4470992" y="1445614"/>
                </a:lnTo>
                <a:lnTo>
                  <a:pt x="4482173" y="923474"/>
                </a:lnTo>
                <a:lnTo>
                  <a:pt x="4493453" y="1356553"/>
                </a:lnTo>
                <a:lnTo>
                  <a:pt x="4515915" y="1229130"/>
                </a:lnTo>
                <a:lnTo>
                  <a:pt x="4527097" y="732397"/>
                </a:lnTo>
                <a:lnTo>
                  <a:pt x="4538278" y="566782"/>
                </a:lnTo>
                <a:lnTo>
                  <a:pt x="4560740" y="974454"/>
                </a:lnTo>
                <a:lnTo>
                  <a:pt x="4572020" y="1190937"/>
                </a:lnTo>
                <a:lnTo>
                  <a:pt x="4583202" y="827907"/>
                </a:lnTo>
                <a:lnTo>
                  <a:pt x="4605664" y="885281"/>
                </a:lnTo>
                <a:lnTo>
                  <a:pt x="4616845" y="1216399"/>
                </a:lnTo>
                <a:lnTo>
                  <a:pt x="4628026" y="1235468"/>
                </a:lnTo>
                <a:lnTo>
                  <a:pt x="4650785" y="1394746"/>
                </a:lnTo>
                <a:lnTo>
                  <a:pt x="4661967" y="980848"/>
                </a:lnTo>
                <a:lnTo>
                  <a:pt x="4673148" y="1483863"/>
                </a:lnTo>
                <a:lnTo>
                  <a:pt x="4695610" y="1165531"/>
                </a:lnTo>
                <a:lnTo>
                  <a:pt x="4706890" y="1038053"/>
                </a:lnTo>
                <a:lnTo>
                  <a:pt x="4718072" y="1343709"/>
                </a:lnTo>
                <a:lnTo>
                  <a:pt x="4729253" y="967948"/>
                </a:lnTo>
                <a:lnTo>
                  <a:pt x="4751715" y="1401083"/>
                </a:lnTo>
                <a:lnTo>
                  <a:pt x="4762995" y="936149"/>
                </a:lnTo>
                <a:lnTo>
                  <a:pt x="4774177" y="1082696"/>
                </a:lnTo>
                <a:lnTo>
                  <a:pt x="4796639" y="929812"/>
                </a:lnTo>
                <a:lnTo>
                  <a:pt x="4807820" y="649617"/>
                </a:lnTo>
                <a:lnTo>
                  <a:pt x="4819100" y="910743"/>
                </a:lnTo>
                <a:lnTo>
                  <a:pt x="4841760" y="1146295"/>
                </a:lnTo>
                <a:lnTo>
                  <a:pt x="4852942" y="847032"/>
                </a:lnTo>
                <a:lnTo>
                  <a:pt x="4864222" y="611424"/>
                </a:lnTo>
                <a:lnTo>
                  <a:pt x="4886585" y="847032"/>
                </a:lnTo>
                <a:lnTo>
                  <a:pt x="4897865" y="898012"/>
                </a:lnTo>
                <a:lnTo>
                  <a:pt x="4909047" y="1089089"/>
                </a:lnTo>
                <a:lnTo>
                  <a:pt x="4931508" y="1063515"/>
                </a:lnTo>
                <a:lnTo>
                  <a:pt x="4942690" y="999916"/>
                </a:lnTo>
                <a:lnTo>
                  <a:pt x="4953970" y="1178206"/>
                </a:lnTo>
                <a:lnTo>
                  <a:pt x="4976333" y="675023"/>
                </a:lnTo>
                <a:lnTo>
                  <a:pt x="4987614" y="1190937"/>
                </a:lnTo>
                <a:lnTo>
                  <a:pt x="4998795" y="980848"/>
                </a:lnTo>
                <a:lnTo>
                  <a:pt x="5021257" y="1267379"/>
                </a:lnTo>
                <a:lnTo>
                  <a:pt x="5032735" y="1038053"/>
                </a:lnTo>
                <a:lnTo>
                  <a:pt x="5043917" y="777039"/>
                </a:lnTo>
                <a:lnTo>
                  <a:pt x="5066378" y="891675"/>
                </a:lnTo>
                <a:lnTo>
                  <a:pt x="5077560" y="1012647"/>
                </a:lnTo>
                <a:lnTo>
                  <a:pt x="5088840" y="1719470"/>
                </a:lnTo>
                <a:lnTo>
                  <a:pt x="5111203" y="1044391"/>
                </a:lnTo>
                <a:lnTo>
                  <a:pt x="5122483" y="1108158"/>
                </a:lnTo>
                <a:lnTo>
                  <a:pt x="5133665" y="1159026"/>
                </a:lnTo>
                <a:lnTo>
                  <a:pt x="5156127" y="1305572"/>
                </a:lnTo>
                <a:lnTo>
                  <a:pt x="5167308" y="802501"/>
                </a:lnTo>
                <a:lnTo>
                  <a:pt x="5178589" y="891675"/>
                </a:lnTo>
                <a:lnTo>
                  <a:pt x="5201050" y="834301"/>
                </a:lnTo>
                <a:lnTo>
                  <a:pt x="5212232" y="1299179"/>
                </a:lnTo>
                <a:lnTo>
                  <a:pt x="5223413" y="1362946"/>
                </a:lnTo>
                <a:lnTo>
                  <a:pt x="5246172" y="1668602"/>
                </a:lnTo>
                <a:lnTo>
                  <a:pt x="5257353" y="936149"/>
                </a:lnTo>
                <a:lnTo>
                  <a:pt x="5268535" y="980848"/>
                </a:lnTo>
                <a:lnTo>
                  <a:pt x="5290997" y="2260790"/>
                </a:lnTo>
                <a:lnTo>
                  <a:pt x="5302178" y="2789323"/>
                </a:lnTo>
                <a:lnTo>
                  <a:pt x="5313458" y="0"/>
                </a:lnTo>
                <a:lnTo>
                  <a:pt x="5335920" y="464934"/>
                </a:lnTo>
                <a:lnTo>
                  <a:pt x="5347102" y="1261042"/>
                </a:lnTo>
                <a:lnTo>
                  <a:pt x="5358283" y="891675"/>
                </a:lnTo>
                <a:lnTo>
                  <a:pt x="5380745" y="598749"/>
                </a:lnTo>
                <a:lnTo>
                  <a:pt x="5392025" y="1063515"/>
                </a:lnTo>
                <a:lnTo>
                  <a:pt x="5403207" y="1114495"/>
                </a:lnTo>
                <a:lnTo>
                  <a:pt x="5414388" y="1152632"/>
                </a:lnTo>
                <a:lnTo>
                  <a:pt x="5437147" y="1745044"/>
                </a:lnTo>
                <a:lnTo>
                  <a:pt x="5448328" y="1267379"/>
                </a:lnTo>
                <a:lnTo>
                  <a:pt x="5459510" y="821570"/>
                </a:lnTo>
                <a:lnTo>
                  <a:pt x="5481972" y="796108"/>
                </a:lnTo>
                <a:lnTo>
                  <a:pt x="5493252" y="1401083"/>
                </a:lnTo>
                <a:lnTo>
                  <a:pt x="5504433" y="808839"/>
                </a:lnTo>
                <a:lnTo>
                  <a:pt x="5526895" y="847032"/>
                </a:lnTo>
                <a:lnTo>
                  <a:pt x="5538077" y="967948"/>
                </a:lnTo>
                <a:lnTo>
                  <a:pt x="5549258" y="1063515"/>
                </a:lnTo>
                <a:lnTo>
                  <a:pt x="5571720" y="1076358"/>
                </a:lnTo>
                <a:lnTo>
                  <a:pt x="5583000" y="1369284"/>
                </a:lnTo>
                <a:lnTo>
                  <a:pt x="5594182" y="1286504"/>
                </a:lnTo>
                <a:lnTo>
                  <a:pt x="5616644" y="866100"/>
                </a:lnTo>
                <a:lnTo>
                  <a:pt x="5628122" y="1095427"/>
                </a:lnTo>
                <a:lnTo>
                  <a:pt x="5639303" y="885281"/>
                </a:lnTo>
                <a:lnTo>
                  <a:pt x="5661765" y="1229130"/>
                </a:lnTo>
                <a:lnTo>
                  <a:pt x="5672947" y="1127226"/>
                </a:lnTo>
                <a:lnTo>
                  <a:pt x="5684227" y="1108158"/>
                </a:lnTo>
                <a:lnTo>
                  <a:pt x="5706590" y="1299179"/>
                </a:lnTo>
                <a:lnTo>
                  <a:pt x="5717870" y="815232"/>
                </a:lnTo>
                <a:lnTo>
                  <a:pt x="5729052" y="878944"/>
                </a:lnTo>
                <a:lnTo>
                  <a:pt x="5751514" y="808839"/>
                </a:lnTo>
                <a:lnTo>
                  <a:pt x="5762695" y="1006254"/>
                </a:lnTo>
                <a:lnTo>
                  <a:pt x="5773975" y="1159026"/>
                </a:lnTo>
                <a:lnTo>
                  <a:pt x="5796338" y="757859"/>
                </a:lnTo>
                <a:lnTo>
                  <a:pt x="5807619" y="1038053"/>
                </a:lnTo>
                <a:lnTo>
                  <a:pt x="5818800" y="1139957"/>
                </a:lnTo>
                <a:lnTo>
                  <a:pt x="5841460" y="757859"/>
                </a:lnTo>
                <a:lnTo>
                  <a:pt x="5852740" y="961611"/>
                </a:lnTo>
                <a:lnTo>
                  <a:pt x="5863922" y="1483863"/>
                </a:lnTo>
                <a:lnTo>
                  <a:pt x="5886383" y="726059"/>
                </a:lnTo>
                <a:lnTo>
                  <a:pt x="5897565" y="1006254"/>
                </a:lnTo>
                <a:lnTo>
                  <a:pt x="5908845" y="1203668"/>
                </a:lnTo>
                <a:lnTo>
                  <a:pt x="5931208" y="1190937"/>
                </a:lnTo>
                <a:lnTo>
                  <a:pt x="5942489" y="891675"/>
                </a:lnTo>
                <a:lnTo>
                  <a:pt x="5953670" y="866100"/>
                </a:lnTo>
                <a:lnTo>
                  <a:pt x="5976132" y="923474"/>
                </a:lnTo>
                <a:lnTo>
                  <a:pt x="5987313" y="1089089"/>
                </a:lnTo>
                <a:lnTo>
                  <a:pt x="5998594" y="904350"/>
                </a:lnTo>
                <a:lnTo>
                  <a:pt x="6021055" y="891675"/>
                </a:lnTo>
                <a:lnTo>
                  <a:pt x="6032435" y="1012647"/>
                </a:lnTo>
                <a:lnTo>
                  <a:pt x="6043715" y="891675"/>
                </a:lnTo>
                <a:lnTo>
                  <a:pt x="6066177" y="1197331"/>
                </a:lnTo>
                <a:lnTo>
                  <a:pt x="6077358" y="1101764"/>
                </a:lnTo>
                <a:lnTo>
                  <a:pt x="6088540" y="821570"/>
                </a:lnTo>
                <a:lnTo>
                  <a:pt x="6099820" y="917081"/>
                </a:lnTo>
                <a:lnTo>
                  <a:pt x="6122282" y="980848"/>
                </a:lnTo>
                <a:lnTo>
                  <a:pt x="6133464" y="1120889"/>
                </a:lnTo>
                <a:lnTo>
                  <a:pt x="6144645" y="1076358"/>
                </a:lnTo>
                <a:lnTo>
                  <a:pt x="6167107" y="783433"/>
                </a:lnTo>
                <a:lnTo>
                  <a:pt x="6178288" y="1235468"/>
                </a:lnTo>
                <a:lnTo>
                  <a:pt x="6189569" y="955274"/>
                </a:lnTo>
                <a:lnTo>
                  <a:pt x="6212030" y="955274"/>
                </a:lnTo>
                <a:lnTo>
                  <a:pt x="6223212" y="1318247"/>
                </a:lnTo>
                <a:lnTo>
                  <a:pt x="6234690" y="1171869"/>
                </a:lnTo>
                <a:lnTo>
                  <a:pt x="6257152" y="1120889"/>
                </a:lnTo>
                <a:lnTo>
                  <a:pt x="6268333" y="1044391"/>
                </a:lnTo>
                <a:lnTo>
                  <a:pt x="6279515" y="987185"/>
                </a:lnTo>
                <a:lnTo>
                  <a:pt x="6301977" y="1248199"/>
                </a:lnTo>
                <a:lnTo>
                  <a:pt x="6313257" y="796108"/>
                </a:lnTo>
                <a:lnTo>
                  <a:pt x="6324439" y="1210006"/>
                </a:lnTo>
                <a:lnTo>
                  <a:pt x="6346900" y="1152632"/>
                </a:lnTo>
                <a:lnTo>
                  <a:pt x="6358082" y="917081"/>
                </a:lnTo>
                <a:lnTo>
                  <a:pt x="6369263" y="1006254"/>
                </a:lnTo>
                <a:lnTo>
                  <a:pt x="6391725" y="904350"/>
                </a:lnTo>
                <a:lnTo>
                  <a:pt x="6403005" y="1057122"/>
                </a:lnTo>
                <a:lnTo>
                  <a:pt x="6414187" y="866100"/>
                </a:lnTo>
                <a:lnTo>
                  <a:pt x="6436847" y="1012647"/>
                </a:lnTo>
                <a:lnTo>
                  <a:pt x="6448127" y="1006254"/>
                </a:lnTo>
                <a:lnTo>
                  <a:pt x="6459308" y="1095427"/>
                </a:lnTo>
                <a:lnTo>
                  <a:pt x="6481770" y="999916"/>
                </a:lnTo>
                <a:lnTo>
                  <a:pt x="6492952" y="948880"/>
                </a:lnTo>
                <a:lnTo>
                  <a:pt x="6504232" y="987185"/>
                </a:lnTo>
                <a:lnTo>
                  <a:pt x="6526595" y="987185"/>
                </a:lnTo>
                <a:lnTo>
                  <a:pt x="6537875" y="1108158"/>
                </a:lnTo>
                <a:lnTo>
                  <a:pt x="6549057" y="859707"/>
                </a:lnTo>
                <a:lnTo>
                  <a:pt x="6571519" y="980848"/>
                </a:lnTo>
                <a:lnTo>
                  <a:pt x="6582700" y="948880"/>
                </a:lnTo>
                <a:lnTo>
                  <a:pt x="6593980" y="1063515"/>
                </a:lnTo>
                <a:lnTo>
                  <a:pt x="6616343" y="840638"/>
                </a:lnTo>
                <a:lnTo>
                  <a:pt x="6627822" y="789770"/>
                </a:lnTo>
                <a:lnTo>
                  <a:pt x="6639102" y="1082696"/>
                </a:lnTo>
                <a:lnTo>
                  <a:pt x="6661465" y="847032"/>
                </a:lnTo>
                <a:lnTo>
                  <a:pt x="6672745" y="1006254"/>
                </a:lnTo>
                <a:lnTo>
                  <a:pt x="6683927" y="1292841"/>
                </a:lnTo>
                <a:lnTo>
                  <a:pt x="6706389" y="1076358"/>
                </a:lnTo>
                <a:lnTo>
                  <a:pt x="6717570" y="1089089"/>
                </a:lnTo>
                <a:lnTo>
                  <a:pt x="6728850" y="1197331"/>
                </a:lnTo>
                <a:lnTo>
                  <a:pt x="6751312" y="789770"/>
                </a:lnTo>
                <a:lnTo>
                  <a:pt x="6762494" y="885281"/>
                </a:lnTo>
                <a:lnTo>
                  <a:pt x="6773675" y="770534"/>
                </a:lnTo>
                <a:lnTo>
                  <a:pt x="6784955" y="764196"/>
                </a:lnTo>
                <a:lnTo>
                  <a:pt x="6807318" y="980848"/>
                </a:lnTo>
                <a:lnTo>
                  <a:pt x="6818599" y="1197331"/>
                </a:lnTo>
                <a:lnTo>
                  <a:pt x="6830077" y="853369"/>
                </a:lnTo>
                <a:lnTo>
                  <a:pt x="6852440" y="999916"/>
                </a:lnTo>
                <a:lnTo>
                  <a:pt x="6863720" y="1152632"/>
                </a:lnTo>
                <a:lnTo>
                  <a:pt x="6874902" y="1229130"/>
                </a:lnTo>
                <a:lnTo>
                  <a:pt x="6897364" y="967948"/>
                </a:lnTo>
                <a:lnTo>
                  <a:pt x="6908545" y="1038053"/>
                </a:lnTo>
                <a:lnTo>
                  <a:pt x="6919825" y="1120889"/>
                </a:lnTo>
                <a:lnTo>
                  <a:pt x="6942287" y="840638"/>
                </a:lnTo>
                <a:lnTo>
                  <a:pt x="6953469" y="1210006"/>
                </a:lnTo>
                <a:lnTo>
                  <a:pt x="6964650" y="1133564"/>
                </a:lnTo>
                <a:lnTo>
                  <a:pt x="6987112" y="1241805"/>
                </a:lnTo>
                <a:lnTo>
                  <a:pt x="6998293" y="827907"/>
                </a:lnTo>
                <a:lnTo>
                  <a:pt x="7009574" y="1018985"/>
                </a:lnTo>
                <a:lnTo>
                  <a:pt x="7032233" y="891675"/>
                </a:lnTo>
                <a:lnTo>
                  <a:pt x="7043415" y="1159026"/>
                </a:lnTo>
                <a:lnTo>
                  <a:pt x="7054695" y="942543"/>
                </a:lnTo>
                <a:lnTo>
                  <a:pt x="7077157" y="898012"/>
                </a:lnTo>
                <a:lnTo>
                  <a:pt x="7088339" y="827907"/>
                </a:lnTo>
                <a:lnTo>
                  <a:pt x="7099520" y="1063515"/>
                </a:lnTo>
                <a:lnTo>
                  <a:pt x="7121982" y="885281"/>
                </a:lnTo>
                <a:lnTo>
                  <a:pt x="7133262" y="948880"/>
                </a:lnTo>
                <a:lnTo>
                  <a:pt x="7144444" y="1076358"/>
                </a:lnTo>
                <a:lnTo>
                  <a:pt x="7166906" y="885281"/>
                </a:lnTo>
                <a:lnTo>
                  <a:pt x="7178087" y="1089089"/>
                </a:lnTo>
                <a:lnTo>
                  <a:pt x="7189268" y="1018985"/>
                </a:lnTo>
                <a:lnTo>
                  <a:pt x="7211730" y="1044391"/>
                </a:lnTo>
                <a:lnTo>
                  <a:pt x="7223208" y="987185"/>
                </a:lnTo>
                <a:lnTo>
                  <a:pt x="7234390" y="955274"/>
                </a:lnTo>
                <a:lnTo>
                  <a:pt x="7256852" y="1012647"/>
                </a:lnTo>
                <a:lnTo>
                  <a:pt x="7268132" y="1216399"/>
                </a:lnTo>
                <a:lnTo>
                  <a:pt x="7279314" y="1031716"/>
                </a:lnTo>
                <a:lnTo>
                  <a:pt x="7301775" y="866100"/>
                </a:lnTo>
                <a:lnTo>
                  <a:pt x="7312957" y="936149"/>
                </a:lnTo>
                <a:lnTo>
                  <a:pt x="7324237" y="1069965"/>
                </a:lnTo>
                <a:lnTo>
                  <a:pt x="7346600" y="694260"/>
                </a:lnTo>
                <a:lnTo>
                  <a:pt x="7357881" y="866100"/>
                </a:lnTo>
                <a:lnTo>
                  <a:pt x="7369062" y="1012647"/>
                </a:lnTo>
                <a:lnTo>
                  <a:pt x="7391524" y="706991"/>
                </a:lnTo>
                <a:lnTo>
                  <a:pt x="7402705" y="1063515"/>
                </a:lnTo>
                <a:lnTo>
                  <a:pt x="7413986" y="1069965"/>
                </a:lnTo>
                <a:lnTo>
                  <a:pt x="7425464" y="1044391"/>
                </a:lnTo>
              </a:path>
            </a:pathLst>
          </a:custGeom>
          <a:ln w="139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010980" y="299297"/>
            <a:ext cx="7470775" cy="3178175"/>
          </a:xfrm>
          <a:custGeom>
            <a:avLst/>
            <a:gdLst/>
            <a:ahLst/>
            <a:cxnLst/>
            <a:rect l="l" t="t" r="r" b="b"/>
            <a:pathLst>
              <a:path w="7470775" h="3178175">
                <a:moveTo>
                  <a:pt x="0" y="0"/>
                </a:moveTo>
                <a:lnTo>
                  <a:pt x="0" y="3177759"/>
                </a:lnTo>
                <a:lnTo>
                  <a:pt x="7470289" y="3177759"/>
                </a:lnTo>
                <a:lnTo>
                  <a:pt x="7470289" y="0"/>
                </a:lnTo>
                <a:lnTo>
                  <a:pt x="0" y="0"/>
                </a:lnTo>
              </a:path>
            </a:pathLst>
          </a:custGeom>
          <a:ln w="14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931710" y="3935619"/>
            <a:ext cx="1617980" cy="293370"/>
          </a:xfrm>
          <a:custGeom>
            <a:avLst/>
            <a:gdLst/>
            <a:ahLst/>
            <a:cxnLst/>
            <a:rect l="l" t="t" r="r" b="b"/>
            <a:pathLst>
              <a:path w="1617979" h="293370">
                <a:moveTo>
                  <a:pt x="0" y="292930"/>
                </a:moveTo>
                <a:lnTo>
                  <a:pt x="1617548" y="292930"/>
                </a:lnTo>
                <a:lnTo>
                  <a:pt x="1617548" y="0"/>
                </a:lnTo>
                <a:lnTo>
                  <a:pt x="0" y="0"/>
                </a:lnTo>
                <a:lnTo>
                  <a:pt x="0" y="2929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055200" y="4088509"/>
            <a:ext cx="550545" cy="0"/>
          </a:xfrm>
          <a:custGeom>
            <a:avLst/>
            <a:gdLst/>
            <a:ahLst/>
            <a:cxnLst/>
            <a:rect l="l" t="t" r="r" b="b"/>
            <a:pathLst>
              <a:path w="550545">
                <a:moveTo>
                  <a:pt x="0" y="0"/>
                </a:moveTo>
                <a:lnTo>
                  <a:pt x="550463" y="0"/>
                </a:lnTo>
              </a:path>
            </a:pathLst>
          </a:custGeom>
          <a:ln w="127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3931710" y="3935619"/>
            <a:ext cx="1617980" cy="293370"/>
          </a:xfrm>
          <a:prstGeom prst="rect">
            <a:avLst/>
          </a:prstGeom>
          <a:ln w="6809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786130">
              <a:lnSpc>
                <a:spcPct val="100000"/>
              </a:lnSpc>
              <a:spcBef>
                <a:spcPts val="305"/>
              </a:spcBef>
            </a:pPr>
            <a:r>
              <a:rPr sz="1400" spc="620" dirty="0">
                <a:latin typeface="Arial"/>
                <a:cs typeface="Arial"/>
              </a:rPr>
              <a:t>DNIF</a:t>
            </a:r>
            <a:endParaRPr sz="1400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228600" y="4332732"/>
            <a:ext cx="8915400" cy="2463165"/>
          </a:xfrm>
          <a:custGeom>
            <a:avLst/>
            <a:gdLst/>
            <a:ahLst/>
            <a:cxnLst/>
            <a:rect l="l" t="t" r="r" b="b"/>
            <a:pathLst>
              <a:path w="8915400" h="2463165">
                <a:moveTo>
                  <a:pt x="0" y="2462784"/>
                </a:moveTo>
                <a:lnTo>
                  <a:pt x="8915400" y="2462784"/>
                </a:lnTo>
                <a:lnTo>
                  <a:pt x="8915400" y="0"/>
                </a:lnTo>
                <a:lnTo>
                  <a:pt x="0" y="0"/>
                </a:lnTo>
                <a:lnTo>
                  <a:pt x="0" y="24627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7076671" y="6148832"/>
            <a:ext cx="15494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C5050A"/>
                </a:solidFill>
                <a:latin typeface="Lucida Console"/>
                <a:cs typeface="Lucida Console"/>
              </a:rPr>
              <a:t>printed</a:t>
            </a:r>
            <a:r>
              <a:rPr sz="2000" spc="-75" dirty="0">
                <a:solidFill>
                  <a:srgbClr val="C5050A"/>
                </a:solidFill>
                <a:latin typeface="Lucida Console"/>
                <a:cs typeface="Lucida Console"/>
              </a:rPr>
              <a:t> </a:t>
            </a:r>
            <a:r>
              <a:rPr sz="2000" spc="-15" dirty="0">
                <a:solidFill>
                  <a:srgbClr val="C5050A"/>
                </a:solidFill>
                <a:latin typeface="Lucida Console"/>
                <a:cs typeface="Lucida Console"/>
              </a:rPr>
              <a:t>p-</a:t>
            </a:r>
            <a:endParaRPr sz="2000">
              <a:latin typeface="Lucida Console"/>
              <a:cs typeface="Lucida Console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15900" y="4319777"/>
            <a:ext cx="6734175" cy="2466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6355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Lucida Console"/>
                <a:cs typeface="Lucida Console"/>
              </a:rPr>
              <a:t>Augmented Dickey-Fuller Test data: DNifty  Dickey-Fuller </a:t>
            </a:r>
            <a:r>
              <a:rPr sz="2000" dirty="0">
                <a:latin typeface="Lucida Console"/>
                <a:cs typeface="Lucida Console"/>
              </a:rPr>
              <a:t>=</a:t>
            </a:r>
            <a:r>
              <a:rPr sz="2000" spc="-30" dirty="0">
                <a:latin typeface="Lucida Console"/>
                <a:cs typeface="Lucida Console"/>
              </a:rPr>
              <a:t> </a:t>
            </a:r>
            <a:r>
              <a:rPr sz="2000" spc="-10" dirty="0">
                <a:latin typeface="Lucida Console"/>
                <a:cs typeface="Lucida Console"/>
              </a:rPr>
              <a:t>-17.67113,</a:t>
            </a:r>
            <a:endParaRPr sz="2000">
              <a:latin typeface="Lucida Console"/>
              <a:cs typeface="Lucida Console"/>
            </a:endParaRPr>
          </a:p>
          <a:p>
            <a:pPr marL="12700" marR="4578350">
              <a:lnSpc>
                <a:spcPct val="100000"/>
              </a:lnSpc>
            </a:pPr>
            <a:r>
              <a:rPr sz="2000" spc="-5" dirty="0">
                <a:latin typeface="Lucida Console"/>
                <a:cs typeface="Lucida Console"/>
              </a:rPr>
              <a:t>Lag </a:t>
            </a:r>
            <a:r>
              <a:rPr sz="2000" spc="-10" dirty="0">
                <a:latin typeface="Lucida Console"/>
                <a:cs typeface="Lucida Console"/>
              </a:rPr>
              <a:t>order </a:t>
            </a:r>
            <a:r>
              <a:rPr sz="2000" dirty="0">
                <a:latin typeface="Lucida Console"/>
                <a:cs typeface="Lucida Console"/>
              </a:rPr>
              <a:t>=</a:t>
            </a:r>
            <a:r>
              <a:rPr sz="2000" spc="-105" dirty="0">
                <a:latin typeface="Lucida Console"/>
                <a:cs typeface="Lucida Console"/>
              </a:rPr>
              <a:t> </a:t>
            </a:r>
            <a:r>
              <a:rPr sz="2000" spc="-5" dirty="0">
                <a:latin typeface="Lucida Console"/>
                <a:cs typeface="Lucida Console"/>
              </a:rPr>
              <a:t>5,  </a:t>
            </a:r>
            <a:r>
              <a:rPr sz="2000" spc="-10" dirty="0">
                <a:latin typeface="Lucida Console"/>
                <a:cs typeface="Lucida Console"/>
              </a:rPr>
              <a:t>p-value </a:t>
            </a:r>
            <a:r>
              <a:rPr sz="2000" dirty="0">
                <a:latin typeface="Lucida Console"/>
                <a:cs typeface="Lucida Console"/>
              </a:rPr>
              <a:t>=</a:t>
            </a:r>
            <a:r>
              <a:rPr sz="2000" spc="-80" dirty="0">
                <a:latin typeface="Lucida Console"/>
                <a:cs typeface="Lucida Console"/>
              </a:rPr>
              <a:t> </a:t>
            </a:r>
            <a:r>
              <a:rPr sz="2000" spc="-10" dirty="0">
                <a:latin typeface="Lucida Console"/>
                <a:cs typeface="Lucida Console"/>
              </a:rPr>
              <a:t>0.01</a:t>
            </a:r>
            <a:endParaRPr sz="2000">
              <a:latin typeface="Lucida Console"/>
              <a:cs typeface="Lucida Console"/>
            </a:endParaRPr>
          </a:p>
          <a:p>
            <a:pPr marL="12700" marR="152781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Lucida Console"/>
                <a:cs typeface="Lucida Console"/>
              </a:rPr>
              <a:t>alternative hypothesis: stationary  </a:t>
            </a:r>
            <a:r>
              <a:rPr sz="2000" spc="-10" dirty="0">
                <a:solidFill>
                  <a:srgbClr val="C5050A"/>
                </a:solidFill>
                <a:latin typeface="Lucida Console"/>
                <a:cs typeface="Lucida Console"/>
              </a:rPr>
              <a:t>Warning</a:t>
            </a:r>
            <a:r>
              <a:rPr sz="2000" spc="-20" dirty="0">
                <a:solidFill>
                  <a:srgbClr val="C5050A"/>
                </a:solidFill>
                <a:latin typeface="Lucida Console"/>
                <a:cs typeface="Lucida Console"/>
              </a:rPr>
              <a:t> </a:t>
            </a:r>
            <a:r>
              <a:rPr sz="2000" spc="-10" dirty="0">
                <a:solidFill>
                  <a:srgbClr val="C5050A"/>
                </a:solidFill>
                <a:latin typeface="Lucida Console"/>
                <a:cs typeface="Lucida Console"/>
              </a:rPr>
              <a:t>message:</a:t>
            </a:r>
            <a:endParaRPr sz="2000">
              <a:latin typeface="Lucida Console"/>
              <a:cs typeface="Lucida Console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C5050A"/>
                </a:solidFill>
                <a:latin typeface="Lucida Console"/>
                <a:cs typeface="Lucida Console"/>
              </a:rPr>
              <a:t>In </a:t>
            </a:r>
            <a:r>
              <a:rPr sz="2000" spc="-10" dirty="0">
                <a:solidFill>
                  <a:srgbClr val="C5050A"/>
                </a:solidFill>
                <a:latin typeface="Lucida Console"/>
                <a:cs typeface="Lucida Console"/>
              </a:rPr>
              <a:t>adf.test(aprce$cp) </a:t>
            </a:r>
            <a:r>
              <a:rPr sz="2000" dirty="0">
                <a:solidFill>
                  <a:srgbClr val="C5050A"/>
                </a:solidFill>
                <a:latin typeface="Lucida Console"/>
                <a:cs typeface="Lucida Console"/>
              </a:rPr>
              <a:t>: </a:t>
            </a:r>
            <a:r>
              <a:rPr sz="2000" spc="-10" dirty="0">
                <a:solidFill>
                  <a:srgbClr val="C5050A"/>
                </a:solidFill>
                <a:latin typeface="Lucida Console"/>
                <a:cs typeface="Lucida Console"/>
              </a:rPr>
              <a:t>p-value smaller</a:t>
            </a:r>
            <a:r>
              <a:rPr sz="2000" spc="-40" dirty="0">
                <a:solidFill>
                  <a:srgbClr val="C5050A"/>
                </a:solidFill>
                <a:latin typeface="Lucida Console"/>
                <a:cs typeface="Lucida Console"/>
              </a:rPr>
              <a:t> </a:t>
            </a:r>
            <a:r>
              <a:rPr sz="2000" spc="-10" dirty="0">
                <a:solidFill>
                  <a:srgbClr val="C5050A"/>
                </a:solidFill>
                <a:latin typeface="Lucida Console"/>
                <a:cs typeface="Lucida Console"/>
              </a:rPr>
              <a:t>than</a:t>
            </a:r>
            <a:endParaRPr sz="2000">
              <a:latin typeface="Lucida Console"/>
              <a:cs typeface="Lucida Console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2000" spc="-10" dirty="0">
                <a:solidFill>
                  <a:srgbClr val="C5050A"/>
                </a:solidFill>
                <a:latin typeface="Lucida Console"/>
                <a:cs typeface="Lucida Console"/>
              </a:rPr>
              <a:t>value</a:t>
            </a:r>
            <a:endParaRPr sz="2000">
              <a:latin typeface="Lucida Console"/>
              <a:cs typeface="Lucida Consol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368" y="170815"/>
            <a:ext cx="683260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Different </a:t>
            </a:r>
            <a:r>
              <a:rPr sz="3200" spc="-10" dirty="0"/>
              <a:t>Time-Series</a:t>
            </a:r>
            <a:r>
              <a:rPr sz="3200" spc="-15" dirty="0"/>
              <a:t> Processes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222300" y="825830"/>
            <a:ext cx="8638540" cy="56040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10" dirty="0">
                <a:latin typeface="Perpetua"/>
                <a:cs typeface="Perpetua"/>
              </a:rPr>
              <a:t>Autoregressive </a:t>
            </a:r>
            <a:r>
              <a:rPr sz="2600" spc="-5" dirty="0">
                <a:latin typeface="Perpetua"/>
                <a:cs typeface="Perpetua"/>
              </a:rPr>
              <a:t>Model</a:t>
            </a:r>
            <a:r>
              <a:rPr sz="2600" spc="375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AR(p)</a:t>
            </a:r>
            <a:endParaRPr sz="2600" dirty="0">
              <a:latin typeface="Perpetua"/>
              <a:cs typeface="Perpetua"/>
            </a:endParaRPr>
          </a:p>
          <a:p>
            <a:pPr marL="441959" lvl="1" indent="-109220">
              <a:lnSpc>
                <a:spcPts val="2250"/>
              </a:lnSpc>
              <a:spcBef>
                <a:spcPts val="5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340" algn="l"/>
              </a:tabLst>
            </a:pPr>
            <a:r>
              <a:rPr sz="2400" i="1" spc="-5" dirty="0">
                <a:latin typeface="Perpetua"/>
                <a:cs typeface="Perpetua"/>
              </a:rPr>
              <a:t>Y</a:t>
            </a:r>
            <a:r>
              <a:rPr sz="2400" i="1" spc="-7" baseline="-24444" dirty="0">
                <a:latin typeface="Perpetua"/>
                <a:cs typeface="Perpetua"/>
              </a:rPr>
              <a:t>t </a:t>
            </a:r>
            <a:r>
              <a:rPr sz="2400" spc="-5" dirty="0">
                <a:latin typeface="Perpetua"/>
                <a:cs typeface="Perpetua"/>
              </a:rPr>
              <a:t>depends </a:t>
            </a:r>
            <a:r>
              <a:rPr sz="2400" spc="-15" dirty="0">
                <a:latin typeface="Perpetua"/>
                <a:cs typeface="Perpetua"/>
              </a:rPr>
              <a:t>only </a:t>
            </a:r>
            <a:r>
              <a:rPr sz="2400" spc="-5" dirty="0">
                <a:latin typeface="Perpetua"/>
                <a:cs typeface="Perpetua"/>
              </a:rPr>
              <a:t>on its </a:t>
            </a:r>
            <a:r>
              <a:rPr sz="2400" spc="-25" dirty="0">
                <a:latin typeface="Perpetua"/>
                <a:cs typeface="Perpetua"/>
              </a:rPr>
              <a:t>own </a:t>
            </a:r>
            <a:r>
              <a:rPr sz="2400" spc="-5" dirty="0">
                <a:latin typeface="Perpetua"/>
                <a:cs typeface="Perpetua"/>
              </a:rPr>
              <a:t>past </a:t>
            </a:r>
            <a:r>
              <a:rPr sz="2400" spc="-10" dirty="0">
                <a:latin typeface="Perpetua"/>
                <a:cs typeface="Perpetua"/>
              </a:rPr>
              <a:t>values </a:t>
            </a:r>
            <a:r>
              <a:rPr sz="2400" i="1" spc="5" dirty="0">
                <a:latin typeface="Perpetua"/>
                <a:cs typeface="Perpetua"/>
              </a:rPr>
              <a:t>Y</a:t>
            </a:r>
            <a:r>
              <a:rPr sz="2400" i="1" spc="7" baseline="-24444" dirty="0">
                <a:latin typeface="Perpetua"/>
                <a:cs typeface="Perpetua"/>
              </a:rPr>
              <a:t>t-1</a:t>
            </a:r>
            <a:r>
              <a:rPr sz="2400" i="1" spc="5" dirty="0">
                <a:latin typeface="Perpetua"/>
                <a:cs typeface="Perpetua"/>
              </a:rPr>
              <a:t>, </a:t>
            </a:r>
            <a:r>
              <a:rPr sz="2400" i="1" dirty="0">
                <a:latin typeface="Perpetua"/>
                <a:cs typeface="Perpetua"/>
              </a:rPr>
              <a:t>Y</a:t>
            </a:r>
            <a:r>
              <a:rPr sz="2400" i="1" baseline="-24444" dirty="0">
                <a:latin typeface="Perpetua"/>
                <a:cs typeface="Perpetua"/>
              </a:rPr>
              <a:t>t-2 </a:t>
            </a:r>
            <a:r>
              <a:rPr sz="2400" i="1" spc="-35" dirty="0">
                <a:latin typeface="Perpetua"/>
                <a:cs typeface="Perpetua"/>
              </a:rPr>
              <a:t>,Y</a:t>
            </a:r>
            <a:r>
              <a:rPr sz="2400" i="1" spc="-52" baseline="-24444" dirty="0">
                <a:latin typeface="Perpetua"/>
                <a:cs typeface="Perpetua"/>
              </a:rPr>
              <a:t>t-3</a:t>
            </a:r>
            <a:r>
              <a:rPr sz="2400" i="1" spc="172" baseline="-24444" dirty="0">
                <a:latin typeface="Perpetua"/>
                <a:cs typeface="Perpetua"/>
              </a:rPr>
              <a:t> </a:t>
            </a:r>
            <a:r>
              <a:rPr sz="2400" i="1" spc="-5" dirty="0">
                <a:latin typeface="Perpetua"/>
                <a:cs typeface="Perpetua"/>
              </a:rPr>
              <a:t>,</a:t>
            </a:r>
            <a:endParaRPr sz="2400" dirty="0">
              <a:latin typeface="Perpetua"/>
              <a:cs typeface="Perpetua"/>
            </a:endParaRPr>
          </a:p>
          <a:p>
            <a:pPr marL="441959" marR="1860550" lvl="1" indent="-109220">
              <a:lnSpc>
                <a:spcPts val="2290"/>
              </a:lnSpc>
              <a:spcBef>
                <a:spcPts val="40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340" algn="l"/>
              </a:tabLst>
            </a:pPr>
            <a:r>
              <a:rPr sz="2400" i="1" spc="-5" dirty="0">
                <a:latin typeface="Perpetua"/>
                <a:cs typeface="Perpetua"/>
              </a:rPr>
              <a:t>A common </a:t>
            </a:r>
            <a:r>
              <a:rPr sz="2400" i="1" spc="-15" dirty="0">
                <a:latin typeface="Perpetua"/>
                <a:cs typeface="Perpetua"/>
              </a:rPr>
              <a:t>representation:Y</a:t>
            </a:r>
            <a:r>
              <a:rPr sz="2400" i="1" spc="-22" baseline="-24444" dirty="0">
                <a:latin typeface="Perpetua"/>
                <a:cs typeface="Perpetua"/>
              </a:rPr>
              <a:t>t </a:t>
            </a:r>
            <a:r>
              <a:rPr sz="2400" i="1" spc="-5" dirty="0">
                <a:latin typeface="Perpetua"/>
                <a:cs typeface="Perpetua"/>
              </a:rPr>
              <a:t>depends </a:t>
            </a:r>
            <a:r>
              <a:rPr sz="2400" i="1" dirty="0">
                <a:latin typeface="Perpetua"/>
                <a:cs typeface="Perpetua"/>
              </a:rPr>
              <a:t>on </a:t>
            </a:r>
            <a:r>
              <a:rPr sz="2400" i="1" spc="-5" dirty="0">
                <a:latin typeface="Perpetua"/>
                <a:cs typeface="Perpetua"/>
              </a:rPr>
              <a:t>p of its past </a:t>
            </a:r>
            <a:r>
              <a:rPr sz="2400" i="1" spc="-15" dirty="0">
                <a:latin typeface="Perpetua"/>
                <a:cs typeface="Perpetua"/>
              </a:rPr>
              <a:t>values </a:t>
            </a:r>
            <a:r>
              <a:rPr sz="2400" i="1" spc="-5" dirty="0">
                <a:latin typeface="Perpetua"/>
                <a:cs typeface="Perpetua"/>
              </a:rPr>
              <a:t>called as AR(p) model</a:t>
            </a:r>
            <a:r>
              <a:rPr sz="2000" i="1" spc="-5" dirty="0">
                <a:latin typeface="Perpetua"/>
                <a:cs typeface="Perpetua"/>
              </a:rPr>
              <a:t> </a:t>
            </a:r>
            <a:endParaRPr lang="en-US" sz="2000" i="1" spc="-5" dirty="0">
              <a:latin typeface="Perpetua"/>
              <a:cs typeface="Perpetua"/>
            </a:endParaRPr>
          </a:p>
          <a:p>
            <a:pPr marL="332739" marR="1860550" lvl="1">
              <a:lnSpc>
                <a:spcPts val="2290"/>
              </a:lnSpc>
              <a:spcBef>
                <a:spcPts val="40"/>
              </a:spcBef>
              <a:buClr>
                <a:srgbClr val="C0504D"/>
              </a:buClr>
              <a:buSzPct val="84210"/>
              <a:tabLst>
                <a:tab pos="561340" algn="l"/>
              </a:tabLst>
            </a:pPr>
            <a:r>
              <a:rPr lang="en-IN" sz="2000" i="1" spc="-5" dirty="0">
                <a:latin typeface="Perpetua"/>
                <a:cs typeface="Perpetua"/>
              </a:rPr>
              <a:t>			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 Y</a:t>
            </a:r>
            <a:r>
              <a:rPr sz="2000" i="1" spc="-7" baseline="-24444" dirty="0">
                <a:solidFill>
                  <a:srgbClr val="FF0000"/>
                </a:solidFill>
                <a:latin typeface="Perpetua"/>
                <a:cs typeface="Perpetua"/>
              </a:rPr>
              <a:t>t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= </a:t>
            </a:r>
            <a:r>
              <a:rPr sz="2400" i="1" spc="-60" dirty="0">
                <a:solidFill>
                  <a:srgbClr val="FF0000"/>
                </a:solidFill>
                <a:latin typeface="Symbol"/>
                <a:cs typeface="Symbol"/>
              </a:rPr>
              <a:t></a:t>
            </a:r>
            <a:r>
              <a:rPr sz="2400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+ </a:t>
            </a:r>
            <a:r>
              <a:rPr sz="2400" i="1" spc="-5" dirty="0">
                <a:solidFill>
                  <a:srgbClr val="FF0000"/>
                </a:solidFill>
                <a:latin typeface="Symbol"/>
                <a:cs typeface="Symbol"/>
              </a:rPr>
              <a:t></a:t>
            </a:r>
            <a:r>
              <a:rPr sz="2000" i="1" spc="-7" baseline="-24444" dirty="0">
                <a:solidFill>
                  <a:srgbClr val="FF0000"/>
                </a:solidFill>
                <a:latin typeface="Perpetua"/>
                <a:cs typeface="Perpetua"/>
              </a:rPr>
              <a:t>1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Y</a:t>
            </a:r>
            <a:r>
              <a:rPr sz="2000" i="1" spc="-7" baseline="-24444" dirty="0">
                <a:solidFill>
                  <a:srgbClr val="FF0000"/>
                </a:solidFill>
                <a:latin typeface="Perpetua"/>
                <a:cs typeface="Perpetua"/>
              </a:rPr>
              <a:t>t-1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+ </a:t>
            </a:r>
            <a:r>
              <a:rPr sz="2400" i="1" spc="-5" dirty="0">
                <a:solidFill>
                  <a:srgbClr val="FF0000"/>
                </a:solidFill>
                <a:latin typeface="Symbol"/>
                <a:cs typeface="Symbol"/>
              </a:rPr>
              <a:t></a:t>
            </a:r>
            <a:r>
              <a:rPr sz="2000" i="1" spc="-7" baseline="-24444" dirty="0">
                <a:solidFill>
                  <a:srgbClr val="FF0000"/>
                </a:solidFill>
                <a:latin typeface="Perpetua"/>
                <a:cs typeface="Perpetua"/>
              </a:rPr>
              <a:t>2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Y</a:t>
            </a:r>
            <a:r>
              <a:rPr sz="2000" i="1" spc="-7" baseline="-24444" dirty="0">
                <a:solidFill>
                  <a:srgbClr val="FF0000"/>
                </a:solidFill>
                <a:latin typeface="Perpetua"/>
                <a:cs typeface="Perpetua"/>
              </a:rPr>
              <a:t>t-2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+ </a:t>
            </a:r>
            <a:r>
              <a:rPr sz="2400" i="1" spc="-5" dirty="0">
                <a:solidFill>
                  <a:srgbClr val="FF0000"/>
                </a:solidFill>
                <a:latin typeface="Symbol"/>
                <a:cs typeface="Symbol"/>
              </a:rPr>
              <a:t></a:t>
            </a:r>
            <a:r>
              <a:rPr sz="2000" i="1" spc="-7" baseline="-24444" dirty="0">
                <a:solidFill>
                  <a:srgbClr val="FF0000"/>
                </a:solidFill>
                <a:latin typeface="Perpetua"/>
                <a:cs typeface="Perpetua"/>
              </a:rPr>
              <a:t>3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Y</a:t>
            </a:r>
            <a:r>
              <a:rPr sz="2000" i="1" spc="-7" baseline="-24444" dirty="0">
                <a:solidFill>
                  <a:srgbClr val="FF0000"/>
                </a:solidFill>
                <a:latin typeface="Perpetua"/>
                <a:cs typeface="Perpetua"/>
              </a:rPr>
              <a:t>t-3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+ </a:t>
            </a:r>
            <a:r>
              <a:rPr sz="2000" i="1" spc="15" dirty="0">
                <a:solidFill>
                  <a:srgbClr val="FF0000"/>
                </a:solidFill>
                <a:latin typeface="Perpetua"/>
                <a:cs typeface="Perpetua"/>
              </a:rPr>
              <a:t>…..+</a:t>
            </a:r>
            <a:r>
              <a:rPr sz="2400" i="1" spc="15" dirty="0">
                <a:solidFill>
                  <a:srgbClr val="FF0000"/>
                </a:solidFill>
                <a:latin typeface="Symbol"/>
                <a:cs typeface="Symbol"/>
              </a:rPr>
              <a:t></a:t>
            </a:r>
            <a:r>
              <a:rPr sz="2000" i="1" spc="22" baseline="-24444" dirty="0">
                <a:solidFill>
                  <a:srgbClr val="FF0000"/>
                </a:solidFill>
                <a:latin typeface="Perpetua"/>
                <a:cs typeface="Perpetua"/>
              </a:rPr>
              <a:t>p</a:t>
            </a:r>
            <a:r>
              <a:rPr sz="2000" i="1" spc="15" dirty="0">
                <a:solidFill>
                  <a:srgbClr val="FF0000"/>
                </a:solidFill>
                <a:latin typeface="Perpetua"/>
                <a:cs typeface="Perpetua"/>
              </a:rPr>
              <a:t>Y</a:t>
            </a:r>
            <a:r>
              <a:rPr sz="2000" i="1" spc="22" baseline="-24444" dirty="0">
                <a:solidFill>
                  <a:srgbClr val="FF0000"/>
                </a:solidFill>
                <a:latin typeface="Perpetua"/>
                <a:cs typeface="Perpetua"/>
              </a:rPr>
              <a:t>t-p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+</a:t>
            </a:r>
            <a:r>
              <a:rPr sz="2000" i="1" spc="30" dirty="0">
                <a:solidFill>
                  <a:srgbClr val="FF0000"/>
                </a:solidFill>
                <a:latin typeface="Perpetua"/>
                <a:cs typeface="Perpetua"/>
              </a:rPr>
              <a:t> </a:t>
            </a:r>
            <a:r>
              <a:rPr sz="2400" i="1" spc="-25" dirty="0">
                <a:solidFill>
                  <a:srgbClr val="FF0000"/>
                </a:solidFill>
                <a:latin typeface="Symbol"/>
                <a:cs typeface="Symbol"/>
              </a:rPr>
              <a:t></a:t>
            </a:r>
            <a:r>
              <a:rPr sz="2000" i="1" spc="-37" baseline="-24444" dirty="0">
                <a:solidFill>
                  <a:srgbClr val="FF0000"/>
                </a:solidFill>
                <a:latin typeface="Perpetua"/>
                <a:cs typeface="Perpetua"/>
              </a:rPr>
              <a:t>t</a:t>
            </a:r>
            <a:endParaRPr sz="2000" baseline="-24444" dirty="0">
              <a:solidFill>
                <a:srgbClr val="FF0000"/>
              </a:solidFill>
              <a:latin typeface="Perpetua"/>
              <a:cs typeface="Perpetua"/>
            </a:endParaRPr>
          </a:p>
          <a:p>
            <a:pPr marL="561340" lvl="1" indent="-228600">
              <a:lnSpc>
                <a:spcPts val="2075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561340" algn="l"/>
              </a:tabLst>
            </a:pPr>
            <a:endParaRPr lang="en-US" sz="2000" i="1" spc="-5" dirty="0">
              <a:latin typeface="Perpetua"/>
              <a:cs typeface="Perpetua"/>
            </a:endParaRPr>
          </a:p>
          <a:p>
            <a:pPr marL="561340" lvl="1" indent="-228600">
              <a:lnSpc>
                <a:spcPts val="2075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561340" algn="l"/>
              </a:tabLst>
            </a:pPr>
            <a:r>
              <a:rPr sz="2400" i="1" spc="-5" dirty="0">
                <a:latin typeface="Perpetua"/>
                <a:cs typeface="Perpetua"/>
              </a:rPr>
              <a:t>Example:</a:t>
            </a:r>
            <a:r>
              <a:rPr lang="en-US" sz="2400" i="1" spc="-5" dirty="0">
                <a:latin typeface="Perpetua"/>
                <a:cs typeface="Perpetua"/>
              </a:rPr>
              <a:t> </a:t>
            </a:r>
            <a:r>
              <a:rPr sz="2400" i="1" spc="-5" dirty="0">
                <a:latin typeface="Perpetua"/>
                <a:cs typeface="Perpetua"/>
              </a:rPr>
              <a:t>This </a:t>
            </a:r>
            <a:r>
              <a:rPr sz="2400" i="1" spc="-35" dirty="0">
                <a:latin typeface="Perpetua"/>
                <a:cs typeface="Perpetua"/>
              </a:rPr>
              <a:t>year’s </a:t>
            </a:r>
            <a:r>
              <a:rPr sz="2400" i="1" spc="-5" dirty="0">
                <a:latin typeface="Perpetua"/>
                <a:cs typeface="Perpetua"/>
              </a:rPr>
              <a:t>income depends </a:t>
            </a:r>
            <a:r>
              <a:rPr sz="2400" i="1" dirty="0">
                <a:latin typeface="Perpetua"/>
                <a:cs typeface="Perpetua"/>
              </a:rPr>
              <a:t>on </a:t>
            </a:r>
            <a:r>
              <a:rPr sz="2400" i="1" spc="-5" dirty="0">
                <a:latin typeface="Perpetua"/>
                <a:cs typeface="Perpetua"/>
              </a:rPr>
              <a:t>past</a:t>
            </a:r>
            <a:r>
              <a:rPr sz="2400" i="1" spc="35" dirty="0">
                <a:latin typeface="Perpetua"/>
                <a:cs typeface="Perpetua"/>
              </a:rPr>
              <a:t> </a:t>
            </a:r>
            <a:r>
              <a:rPr sz="2400" i="1" spc="-5" dirty="0">
                <a:latin typeface="Perpetua"/>
                <a:cs typeface="Perpetua"/>
              </a:rPr>
              <a:t>incomes</a:t>
            </a:r>
            <a:endParaRPr lang="en-US" sz="2400" i="1" spc="-5" dirty="0">
              <a:latin typeface="Perpetua"/>
              <a:cs typeface="Perpetua"/>
            </a:endParaRPr>
          </a:p>
          <a:p>
            <a:pPr marL="561340" lvl="1" indent="-228600">
              <a:lnSpc>
                <a:spcPts val="2075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561340" algn="l"/>
              </a:tabLst>
            </a:pPr>
            <a:endParaRPr sz="2000" dirty="0">
              <a:latin typeface="Perpetua"/>
              <a:cs typeface="Perpetua"/>
            </a:endParaRPr>
          </a:p>
          <a:p>
            <a:pPr marL="287020" indent="-274320">
              <a:lnSpc>
                <a:spcPts val="2865"/>
              </a:lnSpc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  <a:tab pos="2954020" algn="l"/>
              </a:tabLst>
            </a:pPr>
            <a:r>
              <a:rPr sz="2400" spc="-15" dirty="0">
                <a:latin typeface="Perpetua"/>
                <a:cs typeface="Perpetua"/>
              </a:rPr>
              <a:t>Moving</a:t>
            </a:r>
            <a:r>
              <a:rPr sz="2400" spc="-185" dirty="0">
                <a:latin typeface="Perpetua"/>
                <a:cs typeface="Perpetua"/>
              </a:rPr>
              <a:t> </a:t>
            </a:r>
            <a:r>
              <a:rPr sz="2400" spc="-25" dirty="0">
                <a:latin typeface="Perpetua"/>
                <a:cs typeface="Perpetua"/>
              </a:rPr>
              <a:t>Average</a:t>
            </a:r>
            <a:r>
              <a:rPr sz="2400" spc="-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Model	MA(q)</a:t>
            </a:r>
          </a:p>
          <a:p>
            <a:pPr marL="561340" lvl="1" indent="-228600">
              <a:lnSpc>
                <a:spcPts val="2240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561340" algn="l"/>
              </a:tabLst>
            </a:pPr>
            <a:endParaRPr lang="en-US" sz="2000" i="1" spc="-5" dirty="0">
              <a:latin typeface="Perpetua"/>
              <a:cs typeface="Perpetua"/>
            </a:endParaRPr>
          </a:p>
          <a:p>
            <a:pPr marL="561340" lvl="1" indent="-228600">
              <a:lnSpc>
                <a:spcPts val="2240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561340" algn="l"/>
              </a:tabLst>
            </a:pPr>
            <a:r>
              <a:rPr sz="2400" i="1" spc="-5" dirty="0" err="1">
                <a:latin typeface="Perpetua"/>
                <a:cs typeface="Perpetua"/>
              </a:rPr>
              <a:t>Y</a:t>
            </a:r>
            <a:r>
              <a:rPr sz="2400" i="1" spc="-7" baseline="-24444" dirty="0" err="1">
                <a:latin typeface="Perpetua"/>
                <a:cs typeface="Perpetua"/>
              </a:rPr>
              <a:t>t</a:t>
            </a:r>
            <a:r>
              <a:rPr sz="2400" i="1" spc="-7" baseline="-24444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depends </a:t>
            </a:r>
            <a:r>
              <a:rPr sz="2400" spc="-15" dirty="0">
                <a:latin typeface="Perpetua"/>
                <a:cs typeface="Perpetua"/>
              </a:rPr>
              <a:t>only </a:t>
            </a:r>
            <a:r>
              <a:rPr sz="2400" spc="-5" dirty="0">
                <a:latin typeface="Perpetua"/>
                <a:cs typeface="Perpetua"/>
              </a:rPr>
              <a:t>on the </a:t>
            </a:r>
            <a:r>
              <a:rPr sz="2400" spc="-10" dirty="0">
                <a:latin typeface="Perpetua"/>
                <a:cs typeface="Perpetua"/>
              </a:rPr>
              <a:t>random </a:t>
            </a:r>
            <a:r>
              <a:rPr sz="2400" spc="-5" dirty="0">
                <a:latin typeface="Perpetua"/>
                <a:cs typeface="Perpetua"/>
              </a:rPr>
              <a:t>error </a:t>
            </a:r>
            <a:r>
              <a:rPr sz="2400" spc="5" dirty="0">
                <a:latin typeface="Perpetua"/>
                <a:cs typeface="Perpetua"/>
              </a:rPr>
              <a:t>terms </a:t>
            </a:r>
            <a:r>
              <a:rPr sz="2400" dirty="0">
                <a:latin typeface="Perpetua"/>
                <a:cs typeface="Perpetua"/>
              </a:rPr>
              <a:t>which </a:t>
            </a:r>
            <a:r>
              <a:rPr sz="2400" spc="-15" dirty="0">
                <a:latin typeface="Perpetua"/>
                <a:cs typeface="Perpetua"/>
              </a:rPr>
              <a:t>follow </a:t>
            </a:r>
            <a:r>
              <a:rPr sz="2400" spc="-5" dirty="0">
                <a:latin typeface="Perpetua"/>
                <a:cs typeface="Perpetua"/>
              </a:rPr>
              <a:t>a white noise</a:t>
            </a:r>
            <a:r>
              <a:rPr sz="2400" spc="185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process</a:t>
            </a:r>
            <a:endParaRPr sz="2400" dirty="0">
              <a:latin typeface="Perpetua"/>
              <a:cs typeface="Perpetua"/>
            </a:endParaRPr>
          </a:p>
          <a:p>
            <a:pPr marL="561340" lvl="1" indent="-228600">
              <a:lnSpc>
                <a:spcPts val="2205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561340" algn="l"/>
              </a:tabLst>
            </a:pPr>
            <a:r>
              <a:rPr sz="2400" i="1" spc="-5" dirty="0">
                <a:latin typeface="Perpetua"/>
                <a:cs typeface="Perpetua"/>
              </a:rPr>
              <a:t>A common </a:t>
            </a:r>
            <a:r>
              <a:rPr sz="2400" i="1" spc="-15" dirty="0">
                <a:latin typeface="Perpetua"/>
                <a:cs typeface="Perpetua"/>
              </a:rPr>
              <a:t>representation:Y</a:t>
            </a:r>
            <a:r>
              <a:rPr sz="2400" i="1" spc="-22" baseline="-24444" dirty="0">
                <a:latin typeface="Perpetua"/>
                <a:cs typeface="Perpetua"/>
              </a:rPr>
              <a:t>t </a:t>
            </a:r>
            <a:r>
              <a:rPr sz="2400" spc="-5" dirty="0">
                <a:latin typeface="Perpetua"/>
                <a:cs typeface="Perpetua"/>
              </a:rPr>
              <a:t>depends on </a:t>
            </a:r>
            <a:r>
              <a:rPr sz="2400" i="1" spc="-5" dirty="0">
                <a:latin typeface="Perpetua"/>
                <a:cs typeface="Perpetua"/>
              </a:rPr>
              <a:t>q </a:t>
            </a:r>
            <a:r>
              <a:rPr sz="2400" spc="-5" dirty="0">
                <a:latin typeface="Perpetua"/>
                <a:cs typeface="Perpetua"/>
              </a:rPr>
              <a:t>of its past </a:t>
            </a:r>
            <a:r>
              <a:rPr sz="2400" spc="-10" dirty="0">
                <a:latin typeface="Perpetua"/>
                <a:cs typeface="Perpetua"/>
              </a:rPr>
              <a:t>values </a:t>
            </a:r>
            <a:r>
              <a:rPr sz="2400" spc="-5" dirty="0">
                <a:latin typeface="Perpetua"/>
                <a:cs typeface="Perpetua"/>
              </a:rPr>
              <a:t>called as MA(q)</a:t>
            </a:r>
            <a:r>
              <a:rPr sz="2400" spc="30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model</a:t>
            </a:r>
            <a:endParaRPr sz="2400" dirty="0">
              <a:latin typeface="Perpetua"/>
              <a:cs typeface="Perpetua"/>
            </a:endParaRPr>
          </a:p>
          <a:p>
            <a:pPr marL="332740" lvl="1">
              <a:lnSpc>
                <a:spcPts val="2285"/>
              </a:lnSpc>
              <a:buClr>
                <a:srgbClr val="C0504D"/>
              </a:buClr>
              <a:buSzPct val="84210"/>
              <a:tabLst>
                <a:tab pos="561340" algn="l"/>
              </a:tabLst>
            </a:pPr>
            <a:r>
              <a:rPr lang="en-US" sz="1900" i="1" spc="-5" dirty="0">
                <a:latin typeface="Perpetua"/>
                <a:cs typeface="Perpetua"/>
              </a:rPr>
              <a:t>			</a:t>
            </a:r>
            <a:r>
              <a:rPr sz="2000" i="1" spc="-5" dirty="0" err="1">
                <a:solidFill>
                  <a:srgbClr val="FF0000"/>
                </a:solidFill>
                <a:latin typeface="Perpetua"/>
                <a:cs typeface="Perpetua"/>
              </a:rPr>
              <a:t>Y</a:t>
            </a:r>
            <a:r>
              <a:rPr sz="2000" i="1" spc="-7" baseline="-24444" dirty="0" err="1">
                <a:solidFill>
                  <a:srgbClr val="FF0000"/>
                </a:solidFill>
                <a:latin typeface="Perpetua"/>
                <a:cs typeface="Perpetua"/>
              </a:rPr>
              <a:t>t</a:t>
            </a:r>
            <a:r>
              <a:rPr sz="2000" i="1" spc="-7" baseline="-24444" dirty="0">
                <a:solidFill>
                  <a:srgbClr val="FF0000"/>
                </a:solidFill>
                <a:latin typeface="Perpetua"/>
                <a:cs typeface="Perpetua"/>
              </a:rPr>
              <a:t>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= </a:t>
            </a:r>
            <a:r>
              <a:rPr sz="2400" i="1" spc="-40" dirty="0">
                <a:solidFill>
                  <a:srgbClr val="FF0000"/>
                </a:solidFill>
                <a:latin typeface="Symbol"/>
                <a:cs typeface="Symbol"/>
              </a:rPr>
              <a:t></a:t>
            </a:r>
            <a:r>
              <a:rPr sz="2000" i="1" spc="-40" dirty="0">
                <a:solidFill>
                  <a:srgbClr val="FF0000"/>
                </a:solidFill>
                <a:latin typeface="Perpetua"/>
                <a:cs typeface="Perpetua"/>
              </a:rPr>
              <a:t>+ </a:t>
            </a:r>
            <a:r>
              <a:rPr sz="2400" i="1" spc="-25" dirty="0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sz="2000" i="1" spc="-37" baseline="-24444" dirty="0">
                <a:solidFill>
                  <a:srgbClr val="FF0000"/>
                </a:solidFill>
                <a:latin typeface="Perpetua"/>
                <a:cs typeface="Perpetua"/>
              </a:rPr>
              <a:t>1 </a:t>
            </a:r>
            <a:r>
              <a:rPr sz="2400" i="1" spc="-10" dirty="0">
                <a:solidFill>
                  <a:srgbClr val="FF0000"/>
                </a:solidFill>
                <a:latin typeface="Symbol"/>
                <a:cs typeface="Symbol"/>
              </a:rPr>
              <a:t></a:t>
            </a:r>
            <a:r>
              <a:rPr sz="2000" i="1" spc="-15" baseline="-24444" dirty="0">
                <a:solidFill>
                  <a:srgbClr val="FF0000"/>
                </a:solidFill>
                <a:latin typeface="Perpetua"/>
                <a:cs typeface="Perpetua"/>
              </a:rPr>
              <a:t>t-1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+ </a:t>
            </a:r>
            <a:r>
              <a:rPr sz="2400" i="1" spc="-25" dirty="0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sz="2000" i="1" spc="-37" baseline="-24444" dirty="0">
                <a:solidFill>
                  <a:srgbClr val="FF0000"/>
                </a:solidFill>
                <a:latin typeface="Perpetua"/>
                <a:cs typeface="Perpetua"/>
              </a:rPr>
              <a:t>2 </a:t>
            </a:r>
            <a:r>
              <a:rPr sz="2400" i="1" spc="-10" dirty="0">
                <a:solidFill>
                  <a:srgbClr val="FF0000"/>
                </a:solidFill>
                <a:latin typeface="Symbol"/>
                <a:cs typeface="Symbol"/>
              </a:rPr>
              <a:t></a:t>
            </a:r>
            <a:r>
              <a:rPr sz="2000" i="1" spc="-15" baseline="-24444" dirty="0">
                <a:solidFill>
                  <a:srgbClr val="FF0000"/>
                </a:solidFill>
                <a:latin typeface="Perpetua"/>
                <a:cs typeface="Perpetua"/>
              </a:rPr>
              <a:t>t-2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- </a:t>
            </a:r>
            <a:r>
              <a:rPr sz="2000" i="1" spc="-15" dirty="0">
                <a:solidFill>
                  <a:srgbClr val="FF0000"/>
                </a:solidFill>
                <a:latin typeface="Perpetua"/>
                <a:cs typeface="Perpetua"/>
              </a:rPr>
              <a:t>….-+</a:t>
            </a:r>
            <a:r>
              <a:rPr sz="2400" i="1" spc="-15" dirty="0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sz="2000" i="1" spc="-22" baseline="-24444" dirty="0">
                <a:solidFill>
                  <a:srgbClr val="FF0000"/>
                </a:solidFill>
                <a:latin typeface="Perpetua"/>
                <a:cs typeface="Perpetua"/>
              </a:rPr>
              <a:t>q </a:t>
            </a:r>
            <a:r>
              <a:rPr sz="2400" i="1" spc="-10" dirty="0">
                <a:solidFill>
                  <a:srgbClr val="FF0000"/>
                </a:solidFill>
                <a:latin typeface="Symbol"/>
                <a:cs typeface="Symbol"/>
              </a:rPr>
              <a:t></a:t>
            </a:r>
            <a:r>
              <a:rPr sz="2000" i="1" spc="-15" baseline="-24444" dirty="0">
                <a:solidFill>
                  <a:srgbClr val="FF0000"/>
                </a:solidFill>
                <a:latin typeface="Perpetua"/>
                <a:cs typeface="Perpetua"/>
              </a:rPr>
              <a:t>t-q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+</a:t>
            </a:r>
            <a:r>
              <a:rPr sz="2000" i="1" spc="200" dirty="0">
                <a:solidFill>
                  <a:srgbClr val="FF0000"/>
                </a:solidFill>
                <a:latin typeface="Perpetua"/>
                <a:cs typeface="Perpetua"/>
              </a:rPr>
              <a:t> </a:t>
            </a:r>
            <a:r>
              <a:rPr sz="2400" i="1" spc="-25" dirty="0">
                <a:solidFill>
                  <a:srgbClr val="FF0000"/>
                </a:solidFill>
                <a:latin typeface="Symbol"/>
                <a:cs typeface="Symbol"/>
              </a:rPr>
              <a:t></a:t>
            </a:r>
            <a:r>
              <a:rPr sz="2000" i="1" spc="-37" baseline="-24444" dirty="0">
                <a:solidFill>
                  <a:srgbClr val="FF0000"/>
                </a:solidFill>
                <a:latin typeface="Perpetua"/>
                <a:cs typeface="Perpetua"/>
              </a:rPr>
              <a:t>t</a:t>
            </a:r>
            <a:endParaRPr sz="2000" baseline="-24444" dirty="0">
              <a:solidFill>
                <a:srgbClr val="FF0000"/>
              </a:solidFill>
              <a:latin typeface="Perpetua"/>
              <a:cs typeface="Perpetua"/>
            </a:endParaRPr>
          </a:p>
          <a:p>
            <a:pPr marL="561340" lvl="1" indent="-228600">
              <a:lnSpc>
                <a:spcPts val="1985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561340" algn="l"/>
              </a:tabLst>
            </a:pPr>
            <a:endParaRPr lang="en-US" sz="2000" i="1" spc="-5" dirty="0">
              <a:latin typeface="Perpetua"/>
              <a:cs typeface="Perpetua"/>
            </a:endParaRPr>
          </a:p>
          <a:p>
            <a:pPr marL="561340" lvl="1" indent="-228600">
              <a:lnSpc>
                <a:spcPts val="1985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561340" algn="l"/>
              </a:tabLst>
            </a:pPr>
            <a:r>
              <a:rPr sz="2400" i="1" spc="-5" dirty="0">
                <a:latin typeface="Perpetua"/>
                <a:cs typeface="Perpetua"/>
              </a:rPr>
              <a:t>Example: </a:t>
            </a:r>
            <a:r>
              <a:rPr sz="2400" spc="-5" dirty="0">
                <a:latin typeface="Perpetua"/>
                <a:cs typeface="Perpetua"/>
              </a:rPr>
              <a:t>Number of </a:t>
            </a:r>
            <a:r>
              <a:rPr sz="2400" spc="-10" dirty="0">
                <a:latin typeface="Perpetua"/>
                <a:cs typeface="Perpetua"/>
              </a:rPr>
              <a:t>patients </a:t>
            </a:r>
            <a:r>
              <a:rPr sz="2400" spc="-5" dirty="0">
                <a:latin typeface="Perpetua"/>
                <a:cs typeface="Perpetua"/>
              </a:rPr>
              <a:t>discharged on a </a:t>
            </a:r>
            <a:r>
              <a:rPr sz="2400" spc="-30" dirty="0">
                <a:latin typeface="Perpetua"/>
                <a:cs typeface="Perpetua"/>
              </a:rPr>
              <a:t>day </a:t>
            </a:r>
            <a:r>
              <a:rPr sz="2400" spc="-5" dirty="0">
                <a:latin typeface="Perpetua"/>
                <a:cs typeface="Perpetua"/>
              </a:rPr>
              <a:t>depends on </a:t>
            </a:r>
            <a:r>
              <a:rPr sz="2400" spc="-25" dirty="0">
                <a:latin typeface="Perpetua"/>
                <a:cs typeface="Perpetua"/>
              </a:rPr>
              <a:t>how </a:t>
            </a:r>
            <a:r>
              <a:rPr sz="2400" spc="-15" dirty="0">
                <a:latin typeface="Perpetua"/>
                <a:cs typeface="Perpetua"/>
              </a:rPr>
              <a:t>many </a:t>
            </a:r>
            <a:r>
              <a:rPr sz="2400" spc="-10" dirty="0">
                <a:latin typeface="Perpetua"/>
                <a:cs typeface="Perpetua"/>
              </a:rPr>
              <a:t>patients </a:t>
            </a:r>
            <a:r>
              <a:rPr sz="2400" spc="-5" dirty="0">
                <a:latin typeface="Perpetua"/>
                <a:cs typeface="Perpetua"/>
              </a:rPr>
              <a:t>get</a:t>
            </a:r>
            <a:r>
              <a:rPr sz="2400" spc="225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admitted</a:t>
            </a:r>
            <a:r>
              <a:rPr lang="en-US" sz="240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and </a:t>
            </a:r>
            <a:r>
              <a:rPr sz="2400" spc="-25" dirty="0">
                <a:latin typeface="Perpetua"/>
                <a:cs typeface="Perpetua"/>
              </a:rPr>
              <a:t>stay </a:t>
            </a:r>
            <a:r>
              <a:rPr sz="2400" spc="-5" dirty="0">
                <a:latin typeface="Perpetua"/>
                <a:cs typeface="Perpetua"/>
              </a:rPr>
              <a:t>for one </a:t>
            </a:r>
            <a:r>
              <a:rPr sz="2400" spc="-70" dirty="0">
                <a:latin typeface="Perpetua"/>
                <a:cs typeface="Perpetua"/>
              </a:rPr>
              <a:t>day, </a:t>
            </a:r>
            <a:r>
              <a:rPr sz="2400" spc="-30" dirty="0">
                <a:latin typeface="Perpetua"/>
                <a:cs typeface="Perpetua"/>
              </a:rPr>
              <a:t>two </a:t>
            </a:r>
            <a:r>
              <a:rPr sz="2400" spc="-25" dirty="0">
                <a:latin typeface="Perpetua"/>
                <a:cs typeface="Perpetua"/>
              </a:rPr>
              <a:t>days </a:t>
            </a:r>
            <a:r>
              <a:rPr sz="2400" spc="-5" dirty="0">
                <a:latin typeface="Perpetua"/>
                <a:cs typeface="Perpetua"/>
              </a:rPr>
              <a:t>ot </a:t>
            </a:r>
            <a:r>
              <a:rPr sz="2400" spc="-10" dirty="0">
                <a:latin typeface="Perpetua"/>
                <a:cs typeface="Perpetua"/>
              </a:rPr>
              <a:t>three</a:t>
            </a:r>
            <a:r>
              <a:rPr sz="2400" spc="180" dirty="0">
                <a:latin typeface="Perpetua"/>
                <a:cs typeface="Perpetua"/>
              </a:rPr>
              <a:t> </a:t>
            </a:r>
            <a:r>
              <a:rPr sz="2400" spc="-25" dirty="0">
                <a:latin typeface="Perpetua"/>
                <a:cs typeface="Perpetua"/>
              </a:rPr>
              <a:t>days.</a:t>
            </a:r>
            <a:endParaRPr sz="2400" dirty="0">
              <a:latin typeface="Perpetua"/>
              <a:cs typeface="Perpetua"/>
            </a:endParaRPr>
          </a:p>
          <a:p>
            <a:pPr marL="287020" indent="-274320">
              <a:lnSpc>
                <a:spcPts val="2860"/>
              </a:lnSpc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endParaRPr sz="2000" dirty="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368" y="170815"/>
            <a:ext cx="683260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Different </a:t>
            </a:r>
            <a:r>
              <a:rPr sz="3200" spc="-10" dirty="0"/>
              <a:t>Time-Series</a:t>
            </a:r>
            <a:r>
              <a:rPr sz="3200" spc="-15" dirty="0"/>
              <a:t> Processes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222300" y="825830"/>
            <a:ext cx="8638540" cy="51528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endParaRPr sz="1900" dirty="0">
              <a:latin typeface="Perpetua"/>
              <a:cs typeface="Perpetua"/>
            </a:endParaRPr>
          </a:p>
          <a:p>
            <a:pPr marL="287020" indent="-274320">
              <a:lnSpc>
                <a:spcPts val="2860"/>
              </a:lnSpc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3200" spc="-10" dirty="0">
                <a:latin typeface="Perpetua"/>
                <a:cs typeface="Perpetua"/>
              </a:rPr>
              <a:t>Autoregressive </a:t>
            </a:r>
            <a:r>
              <a:rPr sz="3200" spc="-15" dirty="0">
                <a:latin typeface="Perpetua"/>
                <a:cs typeface="Perpetua"/>
              </a:rPr>
              <a:t>Moving </a:t>
            </a:r>
            <a:r>
              <a:rPr sz="3200" spc="-25" dirty="0">
                <a:latin typeface="Perpetua"/>
                <a:cs typeface="Perpetua"/>
              </a:rPr>
              <a:t>Average </a:t>
            </a:r>
            <a:r>
              <a:rPr sz="3200" dirty="0">
                <a:latin typeface="Perpetua"/>
                <a:cs typeface="Perpetua"/>
              </a:rPr>
              <a:t>Model</a:t>
            </a:r>
            <a:r>
              <a:rPr sz="3200" spc="-345" dirty="0">
                <a:latin typeface="Perpetua"/>
                <a:cs typeface="Perpetua"/>
              </a:rPr>
              <a:t> </a:t>
            </a:r>
            <a:r>
              <a:rPr lang="en-IN" sz="3200" spc="-345" dirty="0">
                <a:latin typeface="Perpetua"/>
                <a:cs typeface="Perpetua"/>
              </a:rPr>
              <a:t> -  </a:t>
            </a:r>
            <a:r>
              <a:rPr sz="3200" spc="-10" dirty="0">
                <a:latin typeface="Perpetua"/>
                <a:cs typeface="Perpetua"/>
              </a:rPr>
              <a:t>ARMA(p,q)</a:t>
            </a:r>
            <a:endParaRPr sz="3200" dirty="0">
              <a:latin typeface="Perpetua"/>
              <a:cs typeface="Perpetua"/>
            </a:endParaRPr>
          </a:p>
          <a:p>
            <a:pPr marL="561340" marR="292100" lvl="1" indent="-228600">
              <a:lnSpc>
                <a:spcPts val="1820"/>
              </a:lnSpc>
              <a:spcBef>
                <a:spcPts val="434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340" algn="l"/>
              </a:tabLst>
            </a:pPr>
            <a:endParaRPr lang="en-US" sz="2800" spc="-5" dirty="0">
              <a:latin typeface="Perpetua"/>
              <a:cs typeface="Perpetua"/>
            </a:endParaRPr>
          </a:p>
          <a:p>
            <a:pPr marL="561340" marR="292100" lvl="1" indent="-228600">
              <a:lnSpc>
                <a:spcPts val="1820"/>
              </a:lnSpc>
              <a:spcBef>
                <a:spcPts val="434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340" algn="l"/>
              </a:tabLst>
            </a:pPr>
            <a:r>
              <a:rPr sz="2600" spc="-5" dirty="0">
                <a:latin typeface="Perpetua"/>
                <a:cs typeface="Perpetua"/>
              </a:rPr>
              <a:t>The time-series </a:t>
            </a:r>
            <a:r>
              <a:rPr sz="2600" spc="-30" dirty="0">
                <a:latin typeface="Perpetua"/>
                <a:cs typeface="Perpetua"/>
              </a:rPr>
              <a:t>may </a:t>
            </a:r>
            <a:r>
              <a:rPr sz="2600" spc="-5" dirty="0">
                <a:latin typeface="Perpetua"/>
                <a:cs typeface="Perpetua"/>
              </a:rPr>
              <a:t>be </a:t>
            </a:r>
            <a:r>
              <a:rPr sz="2600" spc="-10" dirty="0">
                <a:latin typeface="Perpetua"/>
                <a:cs typeface="Perpetua"/>
              </a:rPr>
              <a:t>represented </a:t>
            </a:r>
            <a:r>
              <a:rPr sz="2600" spc="-5" dirty="0">
                <a:latin typeface="Perpetua"/>
                <a:cs typeface="Perpetua"/>
              </a:rPr>
              <a:t>as a </a:t>
            </a:r>
            <a:r>
              <a:rPr sz="2600" spc="-10" dirty="0">
                <a:latin typeface="Perpetua"/>
                <a:cs typeface="Perpetua"/>
              </a:rPr>
              <a:t>mix </a:t>
            </a:r>
            <a:r>
              <a:rPr sz="2600" spc="-5" dirty="0">
                <a:latin typeface="Perpetua"/>
                <a:cs typeface="Perpetua"/>
              </a:rPr>
              <a:t>of both AR and MA </a:t>
            </a:r>
            <a:r>
              <a:rPr sz="2600" spc="-10" dirty="0">
                <a:latin typeface="Perpetua"/>
                <a:cs typeface="Perpetua"/>
              </a:rPr>
              <a:t>model referred </a:t>
            </a:r>
            <a:r>
              <a:rPr sz="2600" spc="-5" dirty="0">
                <a:latin typeface="Perpetua"/>
                <a:cs typeface="Perpetua"/>
              </a:rPr>
              <a:t>as </a:t>
            </a:r>
            <a:r>
              <a:rPr sz="2600" i="1" spc="-10" dirty="0">
                <a:latin typeface="Perpetua"/>
                <a:cs typeface="Perpetua"/>
              </a:rPr>
              <a:t>ARMA  </a:t>
            </a:r>
            <a:r>
              <a:rPr sz="2600" i="1" spc="-15" dirty="0">
                <a:latin typeface="Perpetua"/>
                <a:cs typeface="Perpetua"/>
              </a:rPr>
              <a:t>(p,q)</a:t>
            </a:r>
            <a:endParaRPr sz="2600" dirty="0">
              <a:latin typeface="Perpetua"/>
              <a:cs typeface="Perpetua"/>
            </a:endParaRPr>
          </a:p>
          <a:p>
            <a:pPr marL="614680" lvl="1" indent="-281940">
              <a:lnSpc>
                <a:spcPts val="2025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614045" algn="l"/>
                <a:tab pos="614680" algn="l"/>
              </a:tabLst>
            </a:pPr>
            <a:endParaRPr lang="en-US" sz="2400" spc="-5" dirty="0">
              <a:latin typeface="Perpetua"/>
              <a:cs typeface="Perpetua"/>
            </a:endParaRPr>
          </a:p>
          <a:p>
            <a:pPr marL="614680" lvl="1" indent="-281940">
              <a:lnSpc>
                <a:spcPts val="2025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614045" algn="l"/>
                <a:tab pos="614680" algn="l"/>
              </a:tabLst>
            </a:pPr>
            <a:r>
              <a:rPr lang="en-US" sz="2400" spc="-5" dirty="0">
                <a:latin typeface="Perpetua"/>
                <a:cs typeface="Perpetua"/>
              </a:rPr>
              <a:t>G</a:t>
            </a:r>
            <a:r>
              <a:rPr sz="2400" spc="-5" dirty="0">
                <a:latin typeface="Perpetua"/>
                <a:cs typeface="Perpetua"/>
              </a:rPr>
              <a:t>eneral </a:t>
            </a:r>
            <a:r>
              <a:rPr sz="2400" spc="5" dirty="0">
                <a:latin typeface="Perpetua"/>
                <a:cs typeface="Perpetua"/>
              </a:rPr>
              <a:t>form </a:t>
            </a:r>
            <a:r>
              <a:rPr sz="2400" spc="-10" dirty="0">
                <a:latin typeface="Perpetua"/>
                <a:cs typeface="Perpetua"/>
              </a:rPr>
              <a:t>of </a:t>
            </a:r>
            <a:r>
              <a:rPr sz="2400" spc="5" dirty="0">
                <a:latin typeface="Perpetua"/>
                <a:cs typeface="Perpetua"/>
              </a:rPr>
              <a:t>such </a:t>
            </a:r>
            <a:r>
              <a:rPr sz="2400" spc="-5" dirty="0">
                <a:latin typeface="Perpetua"/>
                <a:cs typeface="Perpetua"/>
              </a:rPr>
              <a:t>a time-series </a:t>
            </a:r>
            <a:r>
              <a:rPr sz="2400" spc="-10" dirty="0">
                <a:latin typeface="Perpetua"/>
                <a:cs typeface="Perpetua"/>
              </a:rPr>
              <a:t>model, </a:t>
            </a:r>
            <a:r>
              <a:rPr sz="2400" dirty="0">
                <a:latin typeface="Perpetua"/>
                <a:cs typeface="Perpetua"/>
              </a:rPr>
              <a:t>which </a:t>
            </a:r>
            <a:r>
              <a:rPr sz="2400" spc="-5" dirty="0">
                <a:latin typeface="Perpetua"/>
                <a:cs typeface="Perpetua"/>
              </a:rPr>
              <a:t>depends on </a:t>
            </a:r>
            <a:r>
              <a:rPr sz="2400" i="1" spc="-5" dirty="0">
                <a:latin typeface="Perpetua"/>
                <a:cs typeface="Perpetua"/>
              </a:rPr>
              <a:t>p </a:t>
            </a:r>
            <a:r>
              <a:rPr sz="2400" spc="-5" dirty="0">
                <a:latin typeface="Perpetua"/>
                <a:cs typeface="Perpetua"/>
              </a:rPr>
              <a:t>of its </a:t>
            </a:r>
            <a:r>
              <a:rPr sz="2400" spc="-25" dirty="0">
                <a:latin typeface="Perpetua"/>
                <a:cs typeface="Perpetua"/>
              </a:rPr>
              <a:t>own </a:t>
            </a:r>
            <a:r>
              <a:rPr sz="2400" spc="-5" dirty="0">
                <a:latin typeface="Perpetua"/>
                <a:cs typeface="Perpetua"/>
              </a:rPr>
              <a:t>past </a:t>
            </a:r>
            <a:r>
              <a:rPr sz="2400" spc="-10" dirty="0">
                <a:latin typeface="Perpetua"/>
                <a:cs typeface="Perpetua"/>
              </a:rPr>
              <a:t>values </a:t>
            </a:r>
            <a:r>
              <a:rPr sz="2400" spc="-5" dirty="0">
                <a:latin typeface="Perpetua"/>
                <a:cs typeface="Perpetua"/>
              </a:rPr>
              <a:t>and</a:t>
            </a:r>
            <a:r>
              <a:rPr sz="2400" spc="315" dirty="0">
                <a:latin typeface="Perpetua"/>
                <a:cs typeface="Perpetua"/>
              </a:rPr>
              <a:t> </a:t>
            </a:r>
            <a:r>
              <a:rPr sz="2400" i="1" spc="-5" dirty="0">
                <a:latin typeface="Perpetua"/>
                <a:cs typeface="Perpetua"/>
              </a:rPr>
              <a:t>q</a:t>
            </a:r>
            <a:r>
              <a:rPr lang="en-US" sz="2400" i="1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past </a:t>
            </a:r>
            <a:r>
              <a:rPr sz="2400" spc="-10" dirty="0">
                <a:latin typeface="Perpetua"/>
                <a:cs typeface="Perpetua"/>
              </a:rPr>
              <a:t>values </a:t>
            </a:r>
            <a:r>
              <a:rPr sz="2400" spc="-5" dirty="0">
                <a:latin typeface="Perpetua"/>
                <a:cs typeface="Perpetua"/>
              </a:rPr>
              <a:t>of </a:t>
            </a:r>
            <a:r>
              <a:rPr sz="2400" spc="-10" dirty="0">
                <a:latin typeface="Perpetua"/>
                <a:cs typeface="Perpetua"/>
              </a:rPr>
              <a:t>random</a:t>
            </a:r>
            <a:r>
              <a:rPr sz="2400" spc="7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disturbances</a:t>
            </a:r>
            <a:endParaRPr lang="en-US" sz="2400" spc="-5" dirty="0">
              <a:latin typeface="Perpetua"/>
              <a:cs typeface="Perpetua"/>
            </a:endParaRPr>
          </a:p>
          <a:p>
            <a:pPr marL="614680" lvl="1" indent="-281940">
              <a:lnSpc>
                <a:spcPts val="2025"/>
              </a:lnSpc>
              <a:buClr>
                <a:srgbClr val="C0504D"/>
              </a:buClr>
              <a:buSzPct val="84210"/>
              <a:buFont typeface="Wingdings 2"/>
              <a:buChar char=""/>
              <a:tabLst>
                <a:tab pos="614045" algn="l"/>
                <a:tab pos="614680" algn="l"/>
              </a:tabLst>
            </a:pPr>
            <a:endParaRPr sz="2400" dirty="0">
              <a:latin typeface="Perpetua"/>
              <a:cs typeface="Perpetua"/>
            </a:endParaRPr>
          </a:p>
          <a:p>
            <a:pPr marL="441959">
              <a:lnSpc>
                <a:spcPts val="2350"/>
              </a:lnSpc>
            </a:pP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Y</a:t>
            </a:r>
            <a:r>
              <a:rPr sz="2000" i="1" spc="-7" baseline="-24444" dirty="0">
                <a:solidFill>
                  <a:srgbClr val="FF0000"/>
                </a:solidFill>
                <a:latin typeface="Perpetua"/>
                <a:cs typeface="Perpetua"/>
              </a:rPr>
              <a:t>t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= </a:t>
            </a:r>
            <a:r>
              <a:rPr sz="2400" i="1" spc="-60" dirty="0">
                <a:solidFill>
                  <a:srgbClr val="FF0000"/>
                </a:solidFill>
                <a:latin typeface="Symbol"/>
                <a:cs typeface="Symbol"/>
              </a:rPr>
              <a:t></a:t>
            </a:r>
            <a:r>
              <a:rPr sz="2400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+ </a:t>
            </a:r>
            <a:r>
              <a:rPr sz="2400" i="1" spc="-5" dirty="0">
                <a:solidFill>
                  <a:srgbClr val="FF0000"/>
                </a:solidFill>
                <a:latin typeface="Symbol"/>
                <a:cs typeface="Symbol"/>
              </a:rPr>
              <a:t></a:t>
            </a:r>
            <a:r>
              <a:rPr sz="2000" i="1" spc="-7" baseline="-24444" dirty="0">
                <a:solidFill>
                  <a:srgbClr val="FF0000"/>
                </a:solidFill>
                <a:latin typeface="Perpetua"/>
                <a:cs typeface="Perpetua"/>
              </a:rPr>
              <a:t>1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Y</a:t>
            </a:r>
            <a:r>
              <a:rPr sz="2000" i="1" spc="-7" baseline="-24444" dirty="0">
                <a:solidFill>
                  <a:srgbClr val="FF0000"/>
                </a:solidFill>
                <a:latin typeface="Perpetua"/>
                <a:cs typeface="Perpetua"/>
              </a:rPr>
              <a:t>t-1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+ </a:t>
            </a:r>
            <a:r>
              <a:rPr sz="2400" i="1" spc="-5" dirty="0">
                <a:solidFill>
                  <a:srgbClr val="FF0000"/>
                </a:solidFill>
                <a:latin typeface="Symbol"/>
                <a:cs typeface="Symbol"/>
              </a:rPr>
              <a:t></a:t>
            </a:r>
            <a:r>
              <a:rPr sz="2000" i="1" spc="-7" baseline="-24444" dirty="0">
                <a:solidFill>
                  <a:srgbClr val="FF0000"/>
                </a:solidFill>
                <a:latin typeface="Perpetua"/>
                <a:cs typeface="Perpetua"/>
              </a:rPr>
              <a:t>2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Y</a:t>
            </a:r>
            <a:r>
              <a:rPr sz="2000" i="1" spc="-7" baseline="-24444" dirty="0">
                <a:solidFill>
                  <a:srgbClr val="FF0000"/>
                </a:solidFill>
                <a:latin typeface="Perpetua"/>
                <a:cs typeface="Perpetua"/>
              </a:rPr>
              <a:t>t-2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+ </a:t>
            </a:r>
            <a:r>
              <a:rPr sz="2000" i="1" spc="50" dirty="0">
                <a:solidFill>
                  <a:srgbClr val="FF0000"/>
                </a:solidFill>
                <a:latin typeface="Perpetua"/>
                <a:cs typeface="Perpetua"/>
              </a:rPr>
              <a:t>…..+ </a:t>
            </a:r>
            <a:r>
              <a:rPr sz="2400" i="1" spc="-10" dirty="0">
                <a:solidFill>
                  <a:srgbClr val="FF0000"/>
                </a:solidFill>
                <a:latin typeface="Symbol"/>
                <a:cs typeface="Symbol"/>
              </a:rPr>
              <a:t></a:t>
            </a:r>
            <a:r>
              <a:rPr sz="2000" i="1" spc="-15" baseline="-24444" dirty="0">
                <a:solidFill>
                  <a:srgbClr val="FF0000"/>
                </a:solidFill>
                <a:latin typeface="Perpetua"/>
                <a:cs typeface="Perpetua"/>
              </a:rPr>
              <a:t>p</a:t>
            </a:r>
            <a:r>
              <a:rPr sz="2000" i="1" spc="-10" dirty="0">
                <a:solidFill>
                  <a:srgbClr val="FF0000"/>
                </a:solidFill>
                <a:latin typeface="Perpetua"/>
                <a:cs typeface="Perpetua"/>
              </a:rPr>
              <a:t>Y</a:t>
            </a:r>
            <a:r>
              <a:rPr sz="2000" i="1" spc="-15" baseline="-24444" dirty="0">
                <a:solidFill>
                  <a:srgbClr val="FF0000"/>
                </a:solidFill>
                <a:latin typeface="Perpetua"/>
                <a:cs typeface="Perpetua"/>
              </a:rPr>
              <a:t>t-p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+ </a:t>
            </a:r>
            <a:r>
              <a:rPr sz="2400" i="1" spc="-25" dirty="0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sz="2000" i="1" spc="-37" baseline="-24444" dirty="0">
                <a:solidFill>
                  <a:srgbClr val="FF0000"/>
                </a:solidFill>
                <a:latin typeface="Perpetua"/>
                <a:cs typeface="Perpetua"/>
              </a:rPr>
              <a:t>1 </a:t>
            </a:r>
            <a:r>
              <a:rPr sz="2400" i="1" spc="-10" dirty="0">
                <a:solidFill>
                  <a:srgbClr val="FF0000"/>
                </a:solidFill>
                <a:latin typeface="Symbol"/>
                <a:cs typeface="Symbol"/>
              </a:rPr>
              <a:t></a:t>
            </a:r>
            <a:r>
              <a:rPr sz="2000" i="1" spc="-15" baseline="-24444" dirty="0">
                <a:solidFill>
                  <a:srgbClr val="FF0000"/>
                </a:solidFill>
                <a:latin typeface="Perpetua"/>
                <a:cs typeface="Perpetua"/>
              </a:rPr>
              <a:t>t-1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+ </a:t>
            </a:r>
            <a:r>
              <a:rPr sz="2400" i="1" spc="-25" dirty="0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sz="2000" i="1" spc="-37" baseline="-24444" dirty="0">
                <a:solidFill>
                  <a:srgbClr val="FF0000"/>
                </a:solidFill>
                <a:latin typeface="Perpetua"/>
                <a:cs typeface="Perpetua"/>
              </a:rPr>
              <a:t>2 </a:t>
            </a:r>
            <a:r>
              <a:rPr sz="2400" i="1" spc="-10" dirty="0">
                <a:solidFill>
                  <a:srgbClr val="FF0000"/>
                </a:solidFill>
                <a:latin typeface="Symbol"/>
                <a:cs typeface="Symbol"/>
              </a:rPr>
              <a:t></a:t>
            </a:r>
            <a:r>
              <a:rPr sz="2000" i="1" spc="-15" baseline="-24444" dirty="0">
                <a:solidFill>
                  <a:srgbClr val="FF0000"/>
                </a:solidFill>
                <a:latin typeface="Perpetua"/>
                <a:cs typeface="Perpetua"/>
              </a:rPr>
              <a:t>t-2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- </a:t>
            </a:r>
            <a:r>
              <a:rPr sz="2000" i="1" spc="-15" dirty="0">
                <a:solidFill>
                  <a:srgbClr val="FF0000"/>
                </a:solidFill>
                <a:latin typeface="Perpetua"/>
                <a:cs typeface="Perpetua"/>
              </a:rPr>
              <a:t>….-+</a:t>
            </a:r>
            <a:r>
              <a:rPr sz="2400" i="1" spc="-15" dirty="0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sz="2000" i="1" spc="-22" baseline="-24444" dirty="0">
                <a:solidFill>
                  <a:srgbClr val="FF0000"/>
                </a:solidFill>
                <a:latin typeface="Perpetua"/>
                <a:cs typeface="Perpetua"/>
              </a:rPr>
              <a:t>q </a:t>
            </a:r>
            <a:r>
              <a:rPr sz="2400" i="1" spc="-10" dirty="0">
                <a:solidFill>
                  <a:srgbClr val="FF0000"/>
                </a:solidFill>
                <a:latin typeface="Symbol"/>
                <a:cs typeface="Symbol"/>
              </a:rPr>
              <a:t></a:t>
            </a:r>
            <a:r>
              <a:rPr sz="2000" i="1" spc="-15" baseline="-24444" dirty="0">
                <a:solidFill>
                  <a:srgbClr val="FF0000"/>
                </a:solidFill>
                <a:latin typeface="Perpetua"/>
                <a:cs typeface="Perpetua"/>
              </a:rPr>
              <a:t>t-q </a:t>
            </a:r>
            <a:r>
              <a:rPr sz="2000" i="1" spc="-5" dirty="0">
                <a:solidFill>
                  <a:srgbClr val="FF0000"/>
                </a:solidFill>
                <a:latin typeface="Perpetua"/>
                <a:cs typeface="Perpetua"/>
              </a:rPr>
              <a:t>+</a:t>
            </a:r>
            <a:r>
              <a:rPr sz="2000" i="1" spc="390" dirty="0">
                <a:solidFill>
                  <a:srgbClr val="FF0000"/>
                </a:solidFill>
                <a:latin typeface="Perpetua"/>
                <a:cs typeface="Perpetua"/>
              </a:rPr>
              <a:t> </a:t>
            </a:r>
            <a:r>
              <a:rPr sz="2400" i="1" spc="-25" dirty="0">
                <a:solidFill>
                  <a:srgbClr val="FF0000"/>
                </a:solidFill>
                <a:latin typeface="Symbol"/>
                <a:cs typeface="Symbol"/>
              </a:rPr>
              <a:t></a:t>
            </a:r>
            <a:r>
              <a:rPr sz="2000" i="1" spc="-37" baseline="-24444" dirty="0">
                <a:solidFill>
                  <a:srgbClr val="FF0000"/>
                </a:solidFill>
                <a:latin typeface="Perpetua"/>
                <a:cs typeface="Perpetua"/>
              </a:rPr>
              <a:t>t</a:t>
            </a:r>
            <a:endParaRPr sz="2000" baseline="-24444" dirty="0">
              <a:solidFill>
                <a:srgbClr val="FF0000"/>
              </a:solidFill>
              <a:latin typeface="Perpetua"/>
              <a:cs typeface="Perpetua"/>
            </a:endParaRPr>
          </a:p>
          <a:p>
            <a:pPr marL="287020" marR="238760" indent="-274320">
              <a:lnSpc>
                <a:spcPct val="80100"/>
              </a:lnSpc>
              <a:spcBef>
                <a:spcPts val="515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286385" algn="l"/>
                <a:tab pos="287020" algn="l"/>
                <a:tab pos="3115945" algn="l"/>
              </a:tabLst>
            </a:pPr>
            <a:endParaRPr lang="en-US" sz="2800" spc="-5" dirty="0">
              <a:latin typeface="Perpetua"/>
              <a:cs typeface="Perpetua"/>
            </a:endParaRPr>
          </a:p>
          <a:p>
            <a:pPr marL="287020" marR="238760" indent="-274320">
              <a:lnSpc>
                <a:spcPct val="80100"/>
              </a:lnSpc>
              <a:spcBef>
                <a:spcPts val="515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286385" algn="l"/>
                <a:tab pos="287020" algn="l"/>
                <a:tab pos="3115945" algn="l"/>
              </a:tabLst>
            </a:pPr>
            <a:r>
              <a:rPr sz="2800" spc="-5" dirty="0" err="1">
                <a:latin typeface="Perpetua"/>
                <a:cs typeface="Perpetua"/>
              </a:rPr>
              <a:t>Here,Y</a:t>
            </a:r>
            <a:r>
              <a:rPr sz="2400" spc="-7" baseline="-21367" dirty="0" err="1">
                <a:latin typeface="Perpetua"/>
                <a:cs typeface="Perpetua"/>
              </a:rPr>
              <a:t>t</a:t>
            </a:r>
            <a:r>
              <a:rPr sz="2400" spc="-7" baseline="-21367" dirty="0">
                <a:latin typeface="Perpetua"/>
                <a:cs typeface="Perpetua"/>
              </a:rPr>
              <a:t>  </a:t>
            </a:r>
            <a:r>
              <a:rPr sz="2800" dirty="0">
                <a:latin typeface="Perpetua"/>
                <a:cs typeface="Perpetua"/>
              </a:rPr>
              <a:t>is a</a:t>
            </a:r>
            <a:r>
              <a:rPr sz="2800" spc="-125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stationary</a:t>
            </a:r>
            <a:r>
              <a:rPr sz="2800" spc="1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series.	</a:t>
            </a:r>
            <a:endParaRPr lang="en-US" sz="2800" spc="-5" dirty="0">
              <a:latin typeface="Perpetua"/>
              <a:cs typeface="Perpetua"/>
            </a:endParaRPr>
          </a:p>
          <a:p>
            <a:pPr marL="287020" marR="238760" indent="-274320">
              <a:lnSpc>
                <a:spcPct val="80100"/>
              </a:lnSpc>
              <a:spcBef>
                <a:spcPts val="515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286385" algn="l"/>
                <a:tab pos="287020" algn="l"/>
                <a:tab pos="3115945" algn="l"/>
              </a:tabLst>
            </a:pPr>
            <a:endParaRPr lang="en-US" sz="2800" dirty="0">
              <a:latin typeface="Perpetua"/>
              <a:cs typeface="Perpetua"/>
            </a:endParaRPr>
          </a:p>
          <a:p>
            <a:pPr marL="287020" marR="238760" indent="-274320">
              <a:lnSpc>
                <a:spcPct val="80100"/>
              </a:lnSpc>
              <a:spcBef>
                <a:spcPts val="515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286385" algn="l"/>
                <a:tab pos="287020" algn="l"/>
                <a:tab pos="3115945" algn="l"/>
              </a:tabLst>
            </a:pPr>
            <a:r>
              <a:rPr sz="2800" dirty="0">
                <a:latin typeface="Perpetua"/>
                <a:cs typeface="Perpetua"/>
              </a:rPr>
              <a:t>In </a:t>
            </a:r>
            <a:r>
              <a:rPr sz="2800" spc="-5" dirty="0">
                <a:latin typeface="Perpetua"/>
                <a:cs typeface="Perpetua"/>
              </a:rPr>
              <a:t>case Non-stationary and </a:t>
            </a:r>
            <a:r>
              <a:rPr sz="2800" dirty="0">
                <a:latin typeface="Perpetua"/>
                <a:cs typeface="Perpetua"/>
              </a:rPr>
              <a:t>need to be </a:t>
            </a:r>
            <a:r>
              <a:rPr sz="2800" spc="-5" dirty="0">
                <a:latin typeface="Perpetua"/>
                <a:cs typeface="Perpetua"/>
              </a:rPr>
              <a:t>differenced once </a:t>
            </a:r>
            <a:r>
              <a:rPr sz="2800" dirty="0">
                <a:latin typeface="Perpetua"/>
                <a:cs typeface="Perpetua"/>
              </a:rPr>
              <a:t>to  </a:t>
            </a:r>
            <a:r>
              <a:rPr sz="2800" spc="-15" dirty="0">
                <a:latin typeface="Perpetua"/>
                <a:cs typeface="Perpetua"/>
              </a:rPr>
              <a:t>make </a:t>
            </a:r>
            <a:r>
              <a:rPr sz="2800" dirty="0">
                <a:latin typeface="Perpetua"/>
                <a:cs typeface="Perpetua"/>
              </a:rPr>
              <a:t>it </a:t>
            </a:r>
            <a:r>
              <a:rPr sz="2800" spc="-5" dirty="0">
                <a:latin typeface="Perpetua"/>
                <a:cs typeface="Perpetua"/>
              </a:rPr>
              <a:t>stationary </a:t>
            </a:r>
            <a:r>
              <a:rPr sz="2800" spc="-10" dirty="0">
                <a:latin typeface="Perpetua"/>
                <a:cs typeface="Perpetua"/>
              </a:rPr>
              <a:t>(d=1) </a:t>
            </a:r>
            <a:r>
              <a:rPr sz="2800" dirty="0">
                <a:latin typeface="Perpetua"/>
                <a:cs typeface="Perpetua"/>
              </a:rPr>
              <a:t>then the </a:t>
            </a:r>
            <a:r>
              <a:rPr sz="2800" spc="-5" dirty="0">
                <a:latin typeface="Perpetua"/>
                <a:cs typeface="Perpetua"/>
              </a:rPr>
              <a:t>model </a:t>
            </a:r>
            <a:r>
              <a:rPr sz="2800" dirty="0">
                <a:latin typeface="Perpetua"/>
                <a:cs typeface="Perpetua"/>
              </a:rPr>
              <a:t>is </a:t>
            </a:r>
            <a:r>
              <a:rPr sz="2800" spc="-10" dirty="0">
                <a:latin typeface="Perpetua"/>
                <a:cs typeface="Perpetua"/>
              </a:rPr>
              <a:t>AutoRegressive </a:t>
            </a:r>
            <a:r>
              <a:rPr sz="2800" dirty="0">
                <a:latin typeface="Perpetua"/>
                <a:cs typeface="Perpetua"/>
              </a:rPr>
              <a:t>Integrated </a:t>
            </a:r>
            <a:r>
              <a:rPr sz="2800" spc="-10" dirty="0">
                <a:latin typeface="Perpetua"/>
                <a:cs typeface="Perpetua"/>
              </a:rPr>
              <a:t>Moving </a:t>
            </a:r>
            <a:r>
              <a:rPr sz="2800" spc="-20" dirty="0">
                <a:latin typeface="Perpetua"/>
                <a:cs typeface="Perpetua"/>
              </a:rPr>
              <a:t>Average  </a:t>
            </a:r>
            <a:r>
              <a:rPr sz="2800" spc="-5" dirty="0">
                <a:latin typeface="Perpetua"/>
                <a:cs typeface="Perpetua"/>
              </a:rPr>
              <a:t>model, ARIMA</a:t>
            </a:r>
            <a:r>
              <a:rPr sz="2800" spc="-25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(p,d,q)</a:t>
            </a:r>
            <a:endParaRPr sz="2000" dirty="0">
              <a:latin typeface="Perpetua"/>
              <a:cs typeface="Perpetua"/>
            </a:endParaRPr>
          </a:p>
        </p:txBody>
      </p:sp>
    </p:spTree>
    <p:extLst>
      <p:ext uri="{BB962C8B-B14F-4D97-AF65-F5344CB8AC3E}">
        <p14:creationId xmlns:p14="http://schemas.microsoft.com/office/powerpoint/2010/main" val="699434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300" y="0"/>
            <a:ext cx="819912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/>
              <a:t>ARMA models </a:t>
            </a:r>
            <a:r>
              <a:rPr sz="2800" spc="-5" dirty="0"/>
              <a:t>in Financial </a:t>
            </a:r>
            <a:r>
              <a:rPr sz="2800" spc="-20" dirty="0"/>
              <a:t>Markets</a:t>
            </a:r>
            <a:r>
              <a:rPr sz="2800" spc="-95" dirty="0"/>
              <a:t> </a:t>
            </a:r>
            <a:r>
              <a:rPr sz="2800" spc="-20" dirty="0"/>
              <a:t>context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294233" y="469772"/>
            <a:ext cx="8569325" cy="610362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87020" marR="5080" indent="-274320">
              <a:lnSpc>
                <a:spcPts val="2810"/>
              </a:lnSpc>
              <a:spcBef>
                <a:spcPts val="45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  <a:tab pos="1788795" algn="l"/>
                <a:tab pos="2972435" algn="l"/>
              </a:tabLst>
            </a:pPr>
            <a:r>
              <a:rPr sz="2600" spc="-145" dirty="0">
                <a:latin typeface="Perpetua"/>
                <a:cs typeface="Perpetua"/>
              </a:rPr>
              <a:t>We </a:t>
            </a:r>
            <a:r>
              <a:rPr sz="2600" dirty="0">
                <a:latin typeface="Perpetua"/>
                <a:cs typeface="Perpetua"/>
              </a:rPr>
              <a:t>need to model the </a:t>
            </a:r>
            <a:r>
              <a:rPr sz="2600" spc="5" dirty="0">
                <a:latin typeface="Perpetua"/>
                <a:cs typeface="Perpetua"/>
              </a:rPr>
              <a:t>Returns, </a:t>
            </a:r>
            <a:r>
              <a:rPr sz="2600" spc="10" dirty="0">
                <a:latin typeface="Perpetua"/>
                <a:cs typeface="Perpetua"/>
              </a:rPr>
              <a:t>which arise </a:t>
            </a:r>
            <a:r>
              <a:rPr sz="2600" dirty="0">
                <a:latin typeface="Perpetua"/>
                <a:cs typeface="Perpetua"/>
              </a:rPr>
              <a:t>due to </a:t>
            </a:r>
            <a:r>
              <a:rPr sz="2600" spc="-5" dirty="0">
                <a:latin typeface="Perpetua"/>
                <a:cs typeface="Perpetua"/>
              </a:rPr>
              <a:t>the </a:t>
            </a:r>
            <a:r>
              <a:rPr sz="2600" dirty="0">
                <a:latin typeface="Perpetua"/>
                <a:cs typeface="Perpetua"/>
              </a:rPr>
              <a:t>information  absorption.	</a:t>
            </a:r>
            <a:r>
              <a:rPr sz="2600" spc="-15" dirty="0">
                <a:latin typeface="Perpetua"/>
                <a:cs typeface="Perpetua"/>
              </a:rPr>
              <a:t>Here,</a:t>
            </a:r>
            <a:r>
              <a:rPr sz="2600" spc="-125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R</a:t>
            </a:r>
            <a:r>
              <a:rPr sz="2550" baseline="-21241" dirty="0">
                <a:latin typeface="Perpetua"/>
                <a:cs typeface="Perpetua"/>
              </a:rPr>
              <a:t>t	</a:t>
            </a:r>
            <a:r>
              <a:rPr sz="2600" dirty="0">
                <a:latin typeface="Perpetua"/>
                <a:cs typeface="Perpetua"/>
              </a:rPr>
              <a:t>= </a:t>
            </a:r>
            <a:r>
              <a:rPr sz="2600" spc="-5" dirty="0">
                <a:latin typeface="Perpetua"/>
                <a:cs typeface="Perpetua"/>
              </a:rPr>
              <a:t>Expected </a:t>
            </a:r>
            <a:r>
              <a:rPr sz="2600" dirty="0">
                <a:latin typeface="Perpetua"/>
                <a:cs typeface="Perpetua"/>
              </a:rPr>
              <a:t>Information + Unexp</a:t>
            </a:r>
            <a:r>
              <a:rPr sz="2600" spc="-25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Information</a:t>
            </a:r>
          </a:p>
          <a:p>
            <a:pPr marL="561340" marR="431800" lvl="1" indent="-228600">
              <a:lnSpc>
                <a:spcPts val="2600"/>
              </a:lnSpc>
              <a:spcBef>
                <a:spcPts val="40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975" algn="l"/>
              </a:tabLst>
            </a:pPr>
            <a:r>
              <a:rPr sz="2400" spc="-5" dirty="0">
                <a:latin typeface="Perpetua"/>
                <a:cs typeface="Perpetua"/>
              </a:rPr>
              <a:t>Expected </a:t>
            </a:r>
            <a:r>
              <a:rPr sz="2400" dirty="0">
                <a:latin typeface="Perpetua"/>
                <a:cs typeface="Perpetua"/>
              </a:rPr>
              <a:t>information is the one </a:t>
            </a:r>
            <a:r>
              <a:rPr sz="2400" spc="-10" dirty="0">
                <a:latin typeface="Perpetua"/>
                <a:cs typeface="Perpetua"/>
              </a:rPr>
              <a:t>that </a:t>
            </a:r>
            <a:r>
              <a:rPr sz="2400" dirty="0">
                <a:latin typeface="Perpetua"/>
                <a:cs typeface="Perpetua"/>
              </a:rPr>
              <a:t>is being incorporated;  </a:t>
            </a:r>
            <a:r>
              <a:rPr sz="2400" spc="-5" dirty="0">
                <a:latin typeface="Perpetua"/>
                <a:cs typeface="Perpetua"/>
              </a:rPr>
              <a:t>Unexpected </a:t>
            </a:r>
            <a:r>
              <a:rPr sz="2400" dirty="0">
                <a:latin typeface="Perpetua"/>
                <a:cs typeface="Perpetua"/>
              </a:rPr>
              <a:t>is the information </a:t>
            </a:r>
            <a:r>
              <a:rPr sz="2400" spc="5" dirty="0">
                <a:latin typeface="Perpetua"/>
                <a:cs typeface="Perpetua"/>
              </a:rPr>
              <a:t>shock, which </a:t>
            </a:r>
            <a:r>
              <a:rPr sz="2400" dirty="0">
                <a:latin typeface="Perpetua"/>
                <a:cs typeface="Perpetua"/>
              </a:rPr>
              <a:t>is not </a:t>
            </a:r>
            <a:r>
              <a:rPr sz="2400" spc="-5" dirty="0">
                <a:latin typeface="Perpetua"/>
                <a:cs typeface="Perpetua"/>
              </a:rPr>
              <a:t>captured </a:t>
            </a:r>
            <a:r>
              <a:rPr sz="2400" dirty="0">
                <a:latin typeface="Perpetua"/>
                <a:cs typeface="Perpetua"/>
              </a:rPr>
              <a:t>in </a:t>
            </a:r>
            <a:r>
              <a:rPr sz="2400" spc="-5" dirty="0">
                <a:latin typeface="Perpetua"/>
                <a:cs typeface="Perpetua"/>
              </a:rPr>
              <a:t>time</a:t>
            </a:r>
            <a:r>
              <a:rPr sz="2400" spc="-14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t</a:t>
            </a:r>
          </a:p>
          <a:p>
            <a:pPr marL="287020" indent="-274320">
              <a:lnSpc>
                <a:spcPct val="100000"/>
              </a:lnSpc>
              <a:spcBef>
                <a:spcPts val="220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10" dirty="0">
                <a:latin typeface="Perpetua"/>
                <a:cs typeface="Perpetua"/>
              </a:rPr>
              <a:t>Autoregressive </a:t>
            </a:r>
            <a:r>
              <a:rPr sz="2600" dirty="0">
                <a:latin typeface="Perpetua"/>
                <a:cs typeface="Perpetua"/>
              </a:rPr>
              <a:t>Model</a:t>
            </a:r>
            <a:r>
              <a:rPr sz="2600" spc="375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AR(p)</a:t>
            </a:r>
          </a:p>
          <a:p>
            <a:pPr marL="561340" lvl="1" indent="-228600">
              <a:lnSpc>
                <a:spcPct val="100000"/>
              </a:lnSpc>
              <a:spcBef>
                <a:spcPts val="245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r>
              <a:rPr sz="1900" i="1" dirty="0">
                <a:latin typeface="Perpetua"/>
                <a:cs typeface="Perpetua"/>
              </a:rPr>
              <a:t>R</a:t>
            </a:r>
            <a:r>
              <a:rPr sz="1875" i="1" baseline="-24444" dirty="0">
                <a:latin typeface="Perpetua"/>
                <a:cs typeface="Perpetua"/>
              </a:rPr>
              <a:t>t </a:t>
            </a:r>
            <a:r>
              <a:rPr sz="1900" spc="-5" dirty="0">
                <a:latin typeface="Perpetua"/>
                <a:cs typeface="Perpetua"/>
              </a:rPr>
              <a:t>depends </a:t>
            </a:r>
            <a:r>
              <a:rPr sz="1900" spc="-15" dirty="0">
                <a:latin typeface="Perpetua"/>
                <a:cs typeface="Perpetua"/>
              </a:rPr>
              <a:t>only </a:t>
            </a:r>
            <a:r>
              <a:rPr sz="1900" spc="-5" dirty="0">
                <a:latin typeface="Perpetua"/>
                <a:cs typeface="Perpetua"/>
              </a:rPr>
              <a:t>on its </a:t>
            </a:r>
            <a:r>
              <a:rPr sz="1900" spc="-25" dirty="0">
                <a:latin typeface="Perpetua"/>
                <a:cs typeface="Perpetua"/>
              </a:rPr>
              <a:t>own </a:t>
            </a:r>
            <a:r>
              <a:rPr sz="1900" spc="-5" dirty="0">
                <a:latin typeface="Perpetua"/>
                <a:cs typeface="Perpetua"/>
              </a:rPr>
              <a:t>past </a:t>
            </a:r>
            <a:r>
              <a:rPr sz="1900" spc="-10" dirty="0">
                <a:latin typeface="Perpetua"/>
                <a:cs typeface="Perpetua"/>
              </a:rPr>
              <a:t>values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t-1</a:t>
            </a:r>
            <a:r>
              <a:rPr sz="1900" i="1" spc="5" dirty="0">
                <a:latin typeface="Perpetua"/>
                <a:cs typeface="Perpetua"/>
              </a:rPr>
              <a:t>, R</a:t>
            </a:r>
            <a:r>
              <a:rPr sz="1875" i="1" spc="7" baseline="-24444" dirty="0">
                <a:latin typeface="Perpetua"/>
                <a:cs typeface="Perpetua"/>
              </a:rPr>
              <a:t>t-2 </a:t>
            </a:r>
            <a:r>
              <a:rPr sz="1900" i="1" spc="-5" dirty="0">
                <a:latin typeface="Perpetua"/>
                <a:cs typeface="Perpetua"/>
              </a:rPr>
              <a:t>,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t-3</a:t>
            </a:r>
            <a:r>
              <a:rPr sz="1875" i="1" spc="-240" baseline="-24444" dirty="0">
                <a:latin typeface="Perpetua"/>
                <a:cs typeface="Perpetua"/>
              </a:rPr>
              <a:t> </a:t>
            </a:r>
            <a:r>
              <a:rPr sz="1900" i="1" spc="-5" dirty="0">
                <a:latin typeface="Perpetua"/>
                <a:cs typeface="Perpetua"/>
              </a:rPr>
              <a:t>,</a:t>
            </a:r>
            <a:endParaRPr sz="1900" dirty="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180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r>
              <a:rPr sz="1900" i="1" spc="-65" dirty="0">
                <a:latin typeface="Perpetua"/>
                <a:cs typeface="Perpetua"/>
              </a:rPr>
              <a:t>Today’s </a:t>
            </a:r>
            <a:r>
              <a:rPr sz="1900" i="1" spc="-5" dirty="0">
                <a:latin typeface="Perpetua"/>
                <a:cs typeface="Perpetua"/>
              </a:rPr>
              <a:t>return depends on </a:t>
            </a:r>
            <a:r>
              <a:rPr sz="1900" i="1" dirty="0">
                <a:latin typeface="Perpetua"/>
                <a:cs typeface="Perpetua"/>
              </a:rPr>
              <a:t>past</a:t>
            </a:r>
            <a:r>
              <a:rPr sz="1900" i="1" spc="55" dirty="0">
                <a:latin typeface="Perpetua"/>
                <a:cs typeface="Perpetua"/>
              </a:rPr>
              <a:t> </a:t>
            </a:r>
            <a:r>
              <a:rPr sz="1900" i="1" spc="-5" dirty="0">
                <a:latin typeface="Perpetua"/>
                <a:cs typeface="Perpetua"/>
              </a:rPr>
              <a:t>returns.</a:t>
            </a:r>
            <a:endParaRPr sz="1900" dirty="0">
              <a:latin typeface="Perpetua"/>
              <a:cs typeface="Perpetua"/>
            </a:endParaRPr>
          </a:p>
          <a:p>
            <a:pPr marL="494030">
              <a:lnSpc>
                <a:spcPct val="100000"/>
              </a:lnSpc>
              <a:spcBef>
                <a:spcPts val="130"/>
              </a:spcBef>
            </a:pPr>
            <a:r>
              <a:rPr sz="1900" i="1" dirty="0">
                <a:latin typeface="Perpetua"/>
                <a:cs typeface="Perpetua"/>
              </a:rPr>
              <a:t>R</a:t>
            </a:r>
            <a:r>
              <a:rPr sz="1875" i="1" baseline="-24444" dirty="0">
                <a:latin typeface="Perpetua"/>
                <a:cs typeface="Perpetua"/>
              </a:rPr>
              <a:t>t </a:t>
            </a:r>
            <a:r>
              <a:rPr sz="1900" i="1" spc="-5" dirty="0">
                <a:latin typeface="Perpetua"/>
                <a:cs typeface="Perpetua"/>
              </a:rPr>
              <a:t>= </a:t>
            </a:r>
            <a:r>
              <a:rPr sz="2000" i="1" spc="-60" dirty="0">
                <a:latin typeface="Symbol"/>
                <a:cs typeface="Symbol"/>
              </a:rPr>
              <a:t></a:t>
            </a:r>
            <a:r>
              <a:rPr sz="2000" i="1" spc="-60" dirty="0">
                <a:latin typeface="Times New Roman"/>
                <a:cs typeface="Times New Roman"/>
              </a:rPr>
              <a:t>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30" dirty="0">
                <a:latin typeface="Symbol"/>
                <a:cs typeface="Symbol"/>
              </a:rPr>
              <a:t></a:t>
            </a:r>
            <a:r>
              <a:rPr sz="1875" i="1" spc="-44" baseline="-24444" dirty="0">
                <a:latin typeface="Perpetua"/>
                <a:cs typeface="Perpetua"/>
              </a:rPr>
              <a:t>1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t-1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30" dirty="0">
                <a:latin typeface="Symbol"/>
                <a:cs typeface="Symbol"/>
              </a:rPr>
              <a:t></a:t>
            </a:r>
            <a:r>
              <a:rPr sz="1875" i="1" spc="-44" baseline="-24444" dirty="0">
                <a:latin typeface="Perpetua"/>
                <a:cs typeface="Perpetua"/>
              </a:rPr>
              <a:t>2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t-2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30" dirty="0">
                <a:latin typeface="Symbol"/>
                <a:cs typeface="Symbol"/>
              </a:rPr>
              <a:t></a:t>
            </a:r>
            <a:r>
              <a:rPr sz="1875" i="1" spc="-44" baseline="-24444" dirty="0">
                <a:latin typeface="Perpetua"/>
                <a:cs typeface="Perpetua"/>
              </a:rPr>
              <a:t>3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t-3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1900" i="1" spc="25" dirty="0">
                <a:latin typeface="Perpetua"/>
                <a:cs typeface="Perpetua"/>
              </a:rPr>
              <a:t>…..+</a:t>
            </a:r>
            <a:r>
              <a:rPr sz="2000" i="1" spc="25" dirty="0">
                <a:latin typeface="Symbol"/>
                <a:cs typeface="Symbol"/>
              </a:rPr>
              <a:t></a:t>
            </a:r>
            <a:r>
              <a:rPr sz="1875" i="1" spc="37" baseline="-24444" dirty="0">
                <a:latin typeface="Perpetua"/>
                <a:cs typeface="Perpetua"/>
              </a:rPr>
              <a:t>p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t-p</a:t>
            </a:r>
            <a:r>
              <a:rPr sz="1875" i="1" spc="434" baseline="-24444" dirty="0">
                <a:latin typeface="Perpetua"/>
                <a:cs typeface="Perpetua"/>
              </a:rPr>
              <a:t> </a:t>
            </a:r>
            <a:r>
              <a:rPr sz="1900" i="1" spc="-5" dirty="0">
                <a:latin typeface="Perpetua"/>
                <a:cs typeface="Perpetua"/>
              </a:rPr>
              <a:t>+</a:t>
            </a:r>
            <a:r>
              <a:rPr sz="1900" i="1" spc="-155" dirty="0">
                <a:latin typeface="Perpetua"/>
                <a:cs typeface="Perpetua"/>
              </a:rPr>
              <a:t> </a:t>
            </a:r>
            <a:r>
              <a:rPr sz="2000" i="1" spc="-25" dirty="0">
                <a:latin typeface="Symbol"/>
                <a:cs typeface="Symbol"/>
              </a:rPr>
              <a:t></a:t>
            </a:r>
            <a:r>
              <a:rPr sz="1875" i="1" spc="-37" baseline="-24444" dirty="0">
                <a:latin typeface="Perpetua"/>
                <a:cs typeface="Perpetua"/>
              </a:rPr>
              <a:t>t</a:t>
            </a:r>
            <a:endParaRPr sz="1875" baseline="-24444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175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  <a:tab pos="2954020" algn="l"/>
              </a:tabLst>
            </a:pPr>
            <a:r>
              <a:rPr sz="2400" spc="-15" dirty="0">
                <a:latin typeface="Perpetua"/>
                <a:cs typeface="Perpetua"/>
              </a:rPr>
              <a:t>Moving</a:t>
            </a:r>
            <a:r>
              <a:rPr sz="2400" spc="-175" dirty="0">
                <a:latin typeface="Perpetua"/>
                <a:cs typeface="Perpetua"/>
              </a:rPr>
              <a:t> </a:t>
            </a:r>
            <a:r>
              <a:rPr sz="2400" spc="-25" dirty="0">
                <a:latin typeface="Perpetua"/>
                <a:cs typeface="Perpetua"/>
              </a:rPr>
              <a:t>Average </a:t>
            </a:r>
            <a:r>
              <a:rPr sz="2400" dirty="0">
                <a:latin typeface="Perpetua"/>
                <a:cs typeface="Perpetua"/>
              </a:rPr>
              <a:t>Model	MA(q)</a:t>
            </a:r>
          </a:p>
          <a:p>
            <a:pPr marL="561340" lvl="1" indent="-228600">
              <a:lnSpc>
                <a:spcPts val="2165"/>
              </a:lnSpc>
              <a:spcBef>
                <a:spcPts val="225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r>
              <a:rPr sz="1900" i="1" dirty="0">
                <a:latin typeface="Perpetua"/>
                <a:cs typeface="Perpetua"/>
              </a:rPr>
              <a:t>R</a:t>
            </a:r>
            <a:r>
              <a:rPr sz="1875" i="1" baseline="-24444" dirty="0">
                <a:latin typeface="Perpetua"/>
                <a:cs typeface="Perpetua"/>
              </a:rPr>
              <a:t>t </a:t>
            </a:r>
            <a:r>
              <a:rPr sz="1900" spc="-5" dirty="0">
                <a:latin typeface="Perpetua"/>
                <a:cs typeface="Perpetua"/>
              </a:rPr>
              <a:t>depends </a:t>
            </a:r>
            <a:r>
              <a:rPr sz="1900" spc="-15" dirty="0">
                <a:latin typeface="Perpetua"/>
                <a:cs typeface="Perpetua"/>
              </a:rPr>
              <a:t>only </a:t>
            </a:r>
            <a:r>
              <a:rPr sz="1900" spc="-5" dirty="0">
                <a:latin typeface="Perpetua"/>
                <a:cs typeface="Perpetua"/>
              </a:rPr>
              <a:t>on the past information </a:t>
            </a:r>
            <a:r>
              <a:rPr sz="1900" dirty="0">
                <a:latin typeface="Perpetua"/>
                <a:cs typeface="Perpetua"/>
              </a:rPr>
              <a:t>shocks, which </a:t>
            </a:r>
            <a:r>
              <a:rPr sz="1900" spc="-15" dirty="0">
                <a:latin typeface="Perpetua"/>
                <a:cs typeface="Perpetua"/>
              </a:rPr>
              <a:t>are </a:t>
            </a:r>
            <a:r>
              <a:rPr sz="1900" spc="-5" dirty="0">
                <a:latin typeface="Perpetua"/>
                <a:cs typeface="Perpetua"/>
              </a:rPr>
              <a:t>being </a:t>
            </a:r>
            <a:r>
              <a:rPr sz="1900" spc="-10" dirty="0">
                <a:latin typeface="Perpetua"/>
                <a:cs typeface="Perpetua"/>
              </a:rPr>
              <a:t>assimilated </a:t>
            </a:r>
            <a:r>
              <a:rPr sz="1900" spc="-5" dirty="0">
                <a:latin typeface="Perpetua"/>
                <a:cs typeface="Perpetua"/>
              </a:rPr>
              <a:t>in</a:t>
            </a:r>
            <a:r>
              <a:rPr sz="1900" spc="140" dirty="0">
                <a:latin typeface="Perpetua"/>
                <a:cs typeface="Perpetua"/>
              </a:rPr>
              <a:t> </a:t>
            </a:r>
            <a:r>
              <a:rPr sz="1900" spc="-5" dirty="0">
                <a:latin typeface="Perpetua"/>
                <a:cs typeface="Perpetua"/>
              </a:rPr>
              <a:t>current</a:t>
            </a:r>
            <a:endParaRPr sz="1900" dirty="0">
              <a:latin typeface="Perpetua"/>
              <a:cs typeface="Perpetua"/>
            </a:endParaRPr>
          </a:p>
          <a:p>
            <a:pPr marL="561340">
              <a:lnSpc>
                <a:spcPts val="2165"/>
              </a:lnSpc>
            </a:pPr>
            <a:r>
              <a:rPr sz="1900" dirty="0">
                <a:latin typeface="Perpetua"/>
                <a:cs typeface="Perpetua"/>
              </a:rPr>
              <a:t>period</a:t>
            </a:r>
          </a:p>
          <a:p>
            <a:pPr marL="561340" lvl="1" indent="-228600">
              <a:lnSpc>
                <a:spcPct val="100000"/>
              </a:lnSpc>
              <a:spcBef>
                <a:spcPts val="185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r>
              <a:rPr sz="1900" i="1" spc="-5" dirty="0">
                <a:latin typeface="Perpetua"/>
                <a:cs typeface="Perpetua"/>
              </a:rPr>
              <a:t>A common </a:t>
            </a:r>
            <a:r>
              <a:rPr sz="1900" i="1" spc="-10" dirty="0">
                <a:latin typeface="Perpetua"/>
                <a:cs typeface="Perpetua"/>
              </a:rPr>
              <a:t>representation: </a:t>
            </a:r>
            <a:r>
              <a:rPr sz="1900" i="1" dirty="0">
                <a:latin typeface="Perpetua"/>
                <a:cs typeface="Perpetua"/>
              </a:rPr>
              <a:t>R</a:t>
            </a:r>
            <a:r>
              <a:rPr sz="1875" i="1" baseline="-24444" dirty="0">
                <a:latin typeface="Perpetua"/>
                <a:cs typeface="Perpetua"/>
              </a:rPr>
              <a:t>t </a:t>
            </a:r>
            <a:r>
              <a:rPr sz="1900" spc="-5" dirty="0">
                <a:latin typeface="Perpetua"/>
                <a:cs typeface="Perpetua"/>
              </a:rPr>
              <a:t>depends on </a:t>
            </a:r>
            <a:r>
              <a:rPr sz="1900" i="1" spc="-5" dirty="0">
                <a:latin typeface="Perpetua"/>
                <a:cs typeface="Perpetua"/>
              </a:rPr>
              <a:t>q </a:t>
            </a:r>
            <a:r>
              <a:rPr sz="1900" spc="-5" dirty="0">
                <a:latin typeface="Perpetua"/>
                <a:cs typeface="Perpetua"/>
              </a:rPr>
              <a:t>of its past </a:t>
            </a:r>
            <a:r>
              <a:rPr sz="1900" spc="-10" dirty="0">
                <a:latin typeface="Perpetua"/>
                <a:cs typeface="Perpetua"/>
              </a:rPr>
              <a:t>values </a:t>
            </a:r>
            <a:r>
              <a:rPr sz="1900" spc="-5" dirty="0">
                <a:latin typeface="Perpetua"/>
                <a:cs typeface="Perpetua"/>
              </a:rPr>
              <a:t>called as MA(q)</a:t>
            </a:r>
            <a:r>
              <a:rPr sz="1900" spc="-114" dirty="0">
                <a:latin typeface="Perpetua"/>
                <a:cs typeface="Perpetua"/>
              </a:rPr>
              <a:t> </a:t>
            </a:r>
            <a:r>
              <a:rPr sz="1900" spc="-10" dirty="0">
                <a:latin typeface="Perpetua"/>
                <a:cs typeface="Perpetua"/>
              </a:rPr>
              <a:t>model</a:t>
            </a:r>
            <a:endParaRPr sz="1900" dirty="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125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r>
              <a:rPr sz="1900" i="1" dirty="0">
                <a:latin typeface="Perpetua"/>
                <a:cs typeface="Perpetua"/>
              </a:rPr>
              <a:t>R</a:t>
            </a:r>
            <a:r>
              <a:rPr sz="1875" i="1" baseline="-24444" dirty="0">
                <a:latin typeface="Perpetua"/>
                <a:cs typeface="Perpetua"/>
              </a:rPr>
              <a:t>t </a:t>
            </a:r>
            <a:r>
              <a:rPr sz="1900" i="1" spc="-5" dirty="0">
                <a:latin typeface="Perpetua"/>
                <a:cs typeface="Perpetua"/>
              </a:rPr>
              <a:t>= </a:t>
            </a:r>
            <a:r>
              <a:rPr sz="2000" i="1" spc="-40" dirty="0">
                <a:latin typeface="Symbol"/>
                <a:cs typeface="Symbol"/>
              </a:rPr>
              <a:t></a:t>
            </a:r>
            <a:r>
              <a:rPr sz="1900" i="1" spc="-40" dirty="0">
                <a:latin typeface="Perpetua"/>
                <a:cs typeface="Perpetua"/>
              </a:rPr>
              <a:t>+ </a:t>
            </a:r>
            <a:r>
              <a:rPr sz="2000" i="1" spc="-25" dirty="0">
                <a:latin typeface="Symbol"/>
                <a:cs typeface="Symbol"/>
              </a:rPr>
              <a:t></a:t>
            </a:r>
            <a:r>
              <a:rPr sz="1875" i="1" spc="-37" baseline="-24444" dirty="0">
                <a:latin typeface="Perpetua"/>
                <a:cs typeface="Perpetua"/>
              </a:rPr>
              <a:t>1 </a:t>
            </a:r>
            <a:r>
              <a:rPr sz="2000" i="1" spc="-10" dirty="0">
                <a:latin typeface="Symbol"/>
                <a:cs typeface="Symbol"/>
              </a:rPr>
              <a:t></a:t>
            </a:r>
            <a:r>
              <a:rPr sz="1875" i="1" spc="-15" baseline="-24444" dirty="0">
                <a:latin typeface="Perpetua"/>
                <a:cs typeface="Perpetua"/>
              </a:rPr>
              <a:t>t-1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25" dirty="0">
                <a:latin typeface="Symbol"/>
                <a:cs typeface="Symbol"/>
              </a:rPr>
              <a:t></a:t>
            </a:r>
            <a:r>
              <a:rPr sz="1875" i="1" spc="-37" baseline="-24444" dirty="0">
                <a:latin typeface="Perpetua"/>
                <a:cs typeface="Perpetua"/>
              </a:rPr>
              <a:t>2 </a:t>
            </a:r>
            <a:r>
              <a:rPr sz="2000" i="1" spc="-10" dirty="0">
                <a:latin typeface="Symbol"/>
                <a:cs typeface="Symbol"/>
              </a:rPr>
              <a:t></a:t>
            </a:r>
            <a:r>
              <a:rPr sz="1875" i="1" spc="-15" baseline="-24444" dirty="0">
                <a:latin typeface="Perpetua"/>
                <a:cs typeface="Perpetua"/>
              </a:rPr>
              <a:t>t-2 </a:t>
            </a:r>
            <a:r>
              <a:rPr sz="1900" i="1" spc="-5" dirty="0">
                <a:latin typeface="Perpetua"/>
                <a:cs typeface="Perpetua"/>
              </a:rPr>
              <a:t>- </a:t>
            </a:r>
            <a:r>
              <a:rPr sz="1900" i="1" spc="-15" dirty="0">
                <a:latin typeface="Perpetua"/>
                <a:cs typeface="Perpetua"/>
              </a:rPr>
              <a:t>….-+</a:t>
            </a:r>
            <a:r>
              <a:rPr sz="2000" i="1" spc="-15" dirty="0">
                <a:latin typeface="Symbol"/>
                <a:cs typeface="Symbol"/>
              </a:rPr>
              <a:t></a:t>
            </a:r>
            <a:r>
              <a:rPr sz="1875" i="1" spc="-22" baseline="-24444" dirty="0">
                <a:latin typeface="Perpetua"/>
                <a:cs typeface="Perpetua"/>
              </a:rPr>
              <a:t>q </a:t>
            </a:r>
            <a:r>
              <a:rPr sz="2000" i="1" spc="-10" dirty="0">
                <a:latin typeface="Symbol"/>
                <a:cs typeface="Symbol"/>
              </a:rPr>
              <a:t></a:t>
            </a:r>
            <a:r>
              <a:rPr sz="1875" i="1" spc="-15" baseline="-24444" dirty="0">
                <a:latin typeface="Perpetua"/>
                <a:cs typeface="Perpetua"/>
              </a:rPr>
              <a:t>t-q </a:t>
            </a:r>
            <a:r>
              <a:rPr sz="1900" i="1" spc="-5" dirty="0">
                <a:latin typeface="Perpetua"/>
                <a:cs typeface="Perpetua"/>
              </a:rPr>
              <a:t>+</a:t>
            </a:r>
            <a:r>
              <a:rPr sz="1900" i="1" spc="165" dirty="0">
                <a:latin typeface="Perpetua"/>
                <a:cs typeface="Perpetua"/>
              </a:rPr>
              <a:t> </a:t>
            </a:r>
            <a:r>
              <a:rPr sz="2000" i="1" spc="-25" dirty="0">
                <a:latin typeface="Symbol"/>
                <a:cs typeface="Symbol"/>
              </a:rPr>
              <a:t></a:t>
            </a:r>
            <a:r>
              <a:rPr sz="1875" i="1" spc="-37" baseline="-24444" dirty="0">
                <a:latin typeface="Perpetua"/>
                <a:cs typeface="Perpetua"/>
              </a:rPr>
              <a:t>t</a:t>
            </a:r>
            <a:endParaRPr sz="1875" baseline="-24444" dirty="0">
              <a:latin typeface="Perpetua"/>
              <a:cs typeface="Perpetua"/>
            </a:endParaRPr>
          </a:p>
          <a:p>
            <a:pPr marL="561340" marR="638175" lvl="1" indent="-228600">
              <a:lnSpc>
                <a:spcPts val="2050"/>
              </a:lnSpc>
              <a:spcBef>
                <a:spcPts val="350"/>
              </a:spcBef>
              <a:buClr>
                <a:srgbClr val="C0504D"/>
              </a:buClr>
              <a:buSzPct val="84210"/>
              <a:buFont typeface="Wingdings 2"/>
              <a:buChar char=""/>
              <a:tabLst>
                <a:tab pos="561975" algn="l"/>
              </a:tabLst>
            </a:pPr>
            <a:r>
              <a:rPr sz="1900" i="1" spc="-55" dirty="0">
                <a:latin typeface="Perpetua"/>
                <a:cs typeface="Perpetua"/>
              </a:rPr>
              <a:t>Todays </a:t>
            </a:r>
            <a:r>
              <a:rPr sz="1900" i="1" spc="-5" dirty="0">
                <a:latin typeface="Perpetua"/>
                <a:cs typeface="Perpetua"/>
              </a:rPr>
              <a:t>return depends </a:t>
            </a:r>
            <a:r>
              <a:rPr sz="1900" i="1" dirty="0">
                <a:latin typeface="Perpetua"/>
                <a:cs typeface="Perpetua"/>
              </a:rPr>
              <a:t>on </a:t>
            </a:r>
            <a:r>
              <a:rPr sz="1900" i="1" spc="-5" dirty="0">
                <a:latin typeface="Perpetua"/>
                <a:cs typeface="Perpetua"/>
              </a:rPr>
              <a:t>the information </a:t>
            </a:r>
            <a:r>
              <a:rPr sz="1900" i="1" dirty="0">
                <a:latin typeface="Perpetua"/>
                <a:cs typeface="Perpetua"/>
              </a:rPr>
              <a:t>absorption </a:t>
            </a:r>
            <a:r>
              <a:rPr sz="1900" i="1" spc="-10" dirty="0">
                <a:latin typeface="Perpetua"/>
                <a:cs typeface="Perpetua"/>
              </a:rPr>
              <a:t>from </a:t>
            </a:r>
            <a:r>
              <a:rPr sz="1900" spc="-5" dirty="0">
                <a:latin typeface="Perpetua"/>
                <a:cs typeface="Perpetua"/>
              </a:rPr>
              <a:t>the </a:t>
            </a:r>
            <a:r>
              <a:rPr sz="1900" spc="-15" dirty="0">
                <a:latin typeface="Perpetua"/>
                <a:cs typeface="Perpetua"/>
              </a:rPr>
              <a:t>previous </a:t>
            </a:r>
            <a:r>
              <a:rPr sz="1900" spc="-5" dirty="0">
                <a:latin typeface="Perpetua"/>
                <a:cs typeface="Perpetua"/>
              </a:rPr>
              <a:t>periods unexpected  information</a:t>
            </a:r>
            <a:endParaRPr sz="1900" dirty="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229"/>
              </a:spcBef>
              <a:buClr>
                <a:srgbClr val="4F81BC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spc="-10" dirty="0">
                <a:latin typeface="Perpetua"/>
                <a:cs typeface="Perpetua"/>
              </a:rPr>
              <a:t>Autoregressive </a:t>
            </a:r>
            <a:r>
              <a:rPr sz="2400" spc="-15" dirty="0">
                <a:latin typeface="Perpetua"/>
                <a:cs typeface="Perpetua"/>
              </a:rPr>
              <a:t>Moving </a:t>
            </a:r>
            <a:r>
              <a:rPr sz="2400" spc="-25" dirty="0">
                <a:latin typeface="Perpetua"/>
                <a:cs typeface="Perpetua"/>
              </a:rPr>
              <a:t>Average </a:t>
            </a:r>
            <a:r>
              <a:rPr sz="2400" dirty="0">
                <a:latin typeface="Perpetua"/>
                <a:cs typeface="Perpetua"/>
              </a:rPr>
              <a:t>Model</a:t>
            </a:r>
            <a:r>
              <a:rPr sz="2400" spc="-375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ARMA(p,q)</a:t>
            </a:r>
            <a:endParaRPr sz="2400" dirty="0">
              <a:latin typeface="Perpetua"/>
              <a:cs typeface="Perpetua"/>
            </a:endParaRPr>
          </a:p>
          <a:p>
            <a:pPr marL="494030">
              <a:lnSpc>
                <a:spcPct val="100000"/>
              </a:lnSpc>
              <a:spcBef>
                <a:spcPts val="195"/>
              </a:spcBef>
            </a:pPr>
            <a:r>
              <a:rPr sz="1900" i="1" dirty="0">
                <a:latin typeface="Perpetua"/>
                <a:cs typeface="Perpetua"/>
              </a:rPr>
              <a:t>R</a:t>
            </a:r>
            <a:r>
              <a:rPr sz="1875" i="1" baseline="-24444" dirty="0">
                <a:latin typeface="Perpetua"/>
                <a:cs typeface="Perpetua"/>
              </a:rPr>
              <a:t>t </a:t>
            </a:r>
            <a:r>
              <a:rPr sz="1900" i="1" spc="-5" dirty="0">
                <a:latin typeface="Perpetua"/>
                <a:cs typeface="Perpetua"/>
              </a:rPr>
              <a:t>= </a:t>
            </a:r>
            <a:r>
              <a:rPr sz="2000" i="1" spc="-60" dirty="0">
                <a:latin typeface="Symbol"/>
                <a:cs typeface="Symbol"/>
              </a:rPr>
              <a:t></a:t>
            </a:r>
            <a:r>
              <a:rPr sz="2000" i="1" spc="-60" dirty="0">
                <a:latin typeface="Times New Roman"/>
                <a:cs typeface="Times New Roman"/>
              </a:rPr>
              <a:t>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30" dirty="0">
                <a:latin typeface="Symbol"/>
                <a:cs typeface="Symbol"/>
              </a:rPr>
              <a:t></a:t>
            </a:r>
            <a:r>
              <a:rPr sz="1875" i="1" spc="-44" baseline="-24444" dirty="0">
                <a:latin typeface="Perpetua"/>
                <a:cs typeface="Perpetua"/>
              </a:rPr>
              <a:t>1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t-1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30" dirty="0">
                <a:latin typeface="Symbol"/>
                <a:cs typeface="Symbol"/>
              </a:rPr>
              <a:t></a:t>
            </a:r>
            <a:r>
              <a:rPr sz="1875" i="1" spc="-44" baseline="-24444" dirty="0">
                <a:latin typeface="Perpetua"/>
                <a:cs typeface="Perpetua"/>
              </a:rPr>
              <a:t>2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t-2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1900" i="1" spc="50" dirty="0">
                <a:latin typeface="Perpetua"/>
                <a:cs typeface="Perpetua"/>
              </a:rPr>
              <a:t>…..+ </a:t>
            </a:r>
            <a:r>
              <a:rPr sz="2000" i="1" spc="-30" dirty="0">
                <a:latin typeface="Symbol"/>
                <a:cs typeface="Symbol"/>
              </a:rPr>
              <a:t></a:t>
            </a:r>
            <a:r>
              <a:rPr sz="1875" i="1" spc="-44" baseline="-24444" dirty="0">
                <a:latin typeface="Perpetua"/>
                <a:cs typeface="Perpetua"/>
              </a:rPr>
              <a:t>p </a:t>
            </a:r>
            <a:r>
              <a:rPr sz="1900" i="1" spc="5" dirty="0">
                <a:latin typeface="Perpetua"/>
                <a:cs typeface="Perpetua"/>
              </a:rPr>
              <a:t>R</a:t>
            </a:r>
            <a:r>
              <a:rPr sz="1875" i="1" spc="7" baseline="-24444" dirty="0">
                <a:latin typeface="Perpetua"/>
                <a:cs typeface="Perpetua"/>
              </a:rPr>
              <a:t>t-p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25" dirty="0">
                <a:latin typeface="Symbol"/>
                <a:cs typeface="Symbol"/>
              </a:rPr>
              <a:t></a:t>
            </a:r>
            <a:r>
              <a:rPr sz="1875" i="1" spc="-37" baseline="-24444" dirty="0">
                <a:latin typeface="Perpetua"/>
                <a:cs typeface="Perpetua"/>
              </a:rPr>
              <a:t>1 </a:t>
            </a:r>
            <a:r>
              <a:rPr sz="2000" i="1" spc="-10" dirty="0">
                <a:latin typeface="Symbol"/>
                <a:cs typeface="Symbol"/>
              </a:rPr>
              <a:t></a:t>
            </a:r>
            <a:r>
              <a:rPr sz="1875" i="1" spc="-15" baseline="-24444" dirty="0">
                <a:latin typeface="Perpetua"/>
                <a:cs typeface="Perpetua"/>
              </a:rPr>
              <a:t>t-1 </a:t>
            </a:r>
            <a:r>
              <a:rPr sz="1900" i="1" spc="-5" dirty="0">
                <a:latin typeface="Perpetua"/>
                <a:cs typeface="Perpetua"/>
              </a:rPr>
              <a:t>+ </a:t>
            </a:r>
            <a:r>
              <a:rPr sz="2000" i="1" spc="-25" dirty="0">
                <a:latin typeface="Symbol"/>
                <a:cs typeface="Symbol"/>
              </a:rPr>
              <a:t></a:t>
            </a:r>
            <a:r>
              <a:rPr sz="1875" i="1" spc="-37" baseline="-24444" dirty="0">
                <a:latin typeface="Perpetua"/>
                <a:cs typeface="Perpetua"/>
              </a:rPr>
              <a:t>2 </a:t>
            </a:r>
            <a:r>
              <a:rPr sz="2000" i="1" spc="-10" dirty="0">
                <a:latin typeface="Symbol"/>
                <a:cs typeface="Symbol"/>
              </a:rPr>
              <a:t></a:t>
            </a:r>
            <a:r>
              <a:rPr sz="1875" i="1" spc="-15" baseline="-24444" dirty="0">
                <a:latin typeface="Perpetua"/>
                <a:cs typeface="Perpetua"/>
              </a:rPr>
              <a:t>t-2 </a:t>
            </a:r>
            <a:r>
              <a:rPr sz="1900" i="1" spc="-5" dirty="0">
                <a:latin typeface="Perpetua"/>
                <a:cs typeface="Perpetua"/>
              </a:rPr>
              <a:t>- </a:t>
            </a:r>
            <a:r>
              <a:rPr sz="1900" i="1" spc="-15" dirty="0">
                <a:latin typeface="Perpetua"/>
                <a:cs typeface="Perpetua"/>
              </a:rPr>
              <a:t>….-+</a:t>
            </a:r>
            <a:r>
              <a:rPr sz="2000" i="1" spc="-15" dirty="0">
                <a:latin typeface="Symbol"/>
                <a:cs typeface="Symbol"/>
              </a:rPr>
              <a:t></a:t>
            </a:r>
            <a:r>
              <a:rPr sz="1875" i="1" spc="-22" baseline="-24444" dirty="0">
                <a:latin typeface="Perpetua"/>
                <a:cs typeface="Perpetua"/>
              </a:rPr>
              <a:t>q </a:t>
            </a:r>
            <a:r>
              <a:rPr sz="2000" i="1" spc="-10" dirty="0">
                <a:latin typeface="Symbol"/>
                <a:cs typeface="Symbol"/>
              </a:rPr>
              <a:t></a:t>
            </a:r>
            <a:r>
              <a:rPr sz="1875" i="1" spc="-15" baseline="-24444" dirty="0">
                <a:latin typeface="Perpetua"/>
                <a:cs typeface="Perpetua"/>
              </a:rPr>
              <a:t>t-q </a:t>
            </a:r>
            <a:r>
              <a:rPr sz="1900" i="1" spc="-5" dirty="0">
                <a:latin typeface="Perpetua"/>
                <a:cs typeface="Perpetua"/>
              </a:rPr>
              <a:t>+</a:t>
            </a:r>
            <a:r>
              <a:rPr sz="1900" i="1" spc="65" dirty="0">
                <a:latin typeface="Perpetua"/>
                <a:cs typeface="Perpetua"/>
              </a:rPr>
              <a:t> </a:t>
            </a:r>
            <a:r>
              <a:rPr sz="2000" i="1" spc="-25" dirty="0">
                <a:latin typeface="Symbol"/>
                <a:cs typeface="Symbol"/>
              </a:rPr>
              <a:t></a:t>
            </a:r>
            <a:r>
              <a:rPr sz="1875" i="1" spc="-37" baseline="-24444" dirty="0">
                <a:latin typeface="Perpetua"/>
                <a:cs typeface="Perpetua"/>
              </a:rPr>
              <a:t>t</a:t>
            </a:r>
            <a:endParaRPr sz="1875" baseline="-24444" dirty="0">
              <a:latin typeface="Perpetua"/>
              <a:cs typeface="Perpetua"/>
            </a:endParaRPr>
          </a:p>
          <a:p>
            <a:pPr marL="401320" indent="-342900">
              <a:lnSpc>
                <a:spcPct val="100000"/>
              </a:lnSpc>
              <a:spcBef>
                <a:spcPts val="265"/>
              </a:spcBef>
              <a:buClr>
                <a:srgbClr val="4F81BC"/>
              </a:buClr>
              <a:buSzPct val="85000"/>
              <a:buFont typeface="Wingdings 2"/>
              <a:buChar char=""/>
              <a:tabLst>
                <a:tab pos="401320" algn="l"/>
                <a:tab pos="401955" algn="l"/>
                <a:tab pos="730250" algn="l"/>
                <a:tab pos="2459355" algn="l"/>
              </a:tabLst>
            </a:pPr>
            <a:r>
              <a:rPr sz="2000" spc="5" dirty="0">
                <a:latin typeface="Perpetua"/>
                <a:cs typeface="Perpetua"/>
              </a:rPr>
              <a:t>P</a:t>
            </a:r>
            <a:r>
              <a:rPr sz="1950" spc="7" baseline="-21367" dirty="0">
                <a:latin typeface="Perpetua"/>
                <a:cs typeface="Perpetua"/>
              </a:rPr>
              <a:t>t	</a:t>
            </a:r>
            <a:r>
              <a:rPr sz="2000" dirty="0">
                <a:latin typeface="Perpetua"/>
                <a:cs typeface="Perpetua"/>
              </a:rPr>
              <a:t>is</a:t>
            </a:r>
            <a:r>
              <a:rPr sz="2000" spc="5" dirty="0">
                <a:latin typeface="Perpetua"/>
                <a:cs typeface="Perpetua"/>
              </a:rPr>
              <a:t> </a:t>
            </a:r>
            <a:r>
              <a:rPr sz="2000" spc="-20" dirty="0">
                <a:latin typeface="Perpetua"/>
                <a:cs typeface="Perpetua"/>
              </a:rPr>
              <a:t>non-stationary.	</a:t>
            </a:r>
            <a:r>
              <a:rPr sz="2000" spc="10" dirty="0">
                <a:latin typeface="Perpetua"/>
                <a:cs typeface="Perpetua"/>
              </a:rPr>
              <a:t>P</a:t>
            </a:r>
            <a:r>
              <a:rPr sz="1950" spc="15" baseline="-21367" dirty="0">
                <a:latin typeface="Perpetua"/>
                <a:cs typeface="Perpetua"/>
              </a:rPr>
              <a:t>t </a:t>
            </a:r>
            <a:r>
              <a:rPr sz="2000" dirty="0">
                <a:latin typeface="Perpetua"/>
                <a:cs typeface="Perpetua"/>
              </a:rPr>
              <a:t>~ </a:t>
            </a:r>
            <a:r>
              <a:rPr sz="2000" spc="-5" dirty="0">
                <a:latin typeface="Perpetua"/>
                <a:cs typeface="Perpetua"/>
              </a:rPr>
              <a:t>ARIMA </a:t>
            </a:r>
            <a:r>
              <a:rPr sz="2000" dirty="0">
                <a:latin typeface="Perpetua"/>
                <a:cs typeface="Perpetua"/>
              </a:rPr>
              <a:t>(1,1,1) </a:t>
            </a:r>
            <a:r>
              <a:rPr sz="2000" spc="-5" dirty="0">
                <a:latin typeface="Perpetua"/>
                <a:cs typeface="Perpetua"/>
              </a:rPr>
              <a:t>and </a:t>
            </a:r>
            <a:r>
              <a:rPr sz="2000" spc="5" dirty="0">
                <a:latin typeface="Perpetua"/>
                <a:cs typeface="Perpetua"/>
              </a:rPr>
              <a:t>R</a:t>
            </a:r>
            <a:r>
              <a:rPr sz="1950" spc="7" baseline="-21367" dirty="0">
                <a:latin typeface="Perpetua"/>
                <a:cs typeface="Perpetua"/>
              </a:rPr>
              <a:t>t </a:t>
            </a:r>
            <a:r>
              <a:rPr sz="2000" dirty="0">
                <a:latin typeface="Perpetua"/>
                <a:cs typeface="Perpetua"/>
              </a:rPr>
              <a:t>~</a:t>
            </a:r>
            <a:r>
              <a:rPr sz="2000" spc="-360" dirty="0">
                <a:latin typeface="Perpetua"/>
                <a:cs typeface="Perpetua"/>
              </a:rPr>
              <a:t> </a:t>
            </a:r>
            <a:r>
              <a:rPr sz="2000" spc="-5" dirty="0">
                <a:latin typeface="Perpetua"/>
                <a:cs typeface="Perpetua"/>
              </a:rPr>
              <a:t>ARIMA(1,0,1)</a:t>
            </a:r>
            <a:endParaRPr sz="2000" dirty="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376256"/>
            <a:ext cx="6705600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spc="-20" dirty="0"/>
              <a:t>Market </a:t>
            </a:r>
            <a:r>
              <a:rPr sz="1800" dirty="0"/>
              <a:t>Efficiency </a:t>
            </a:r>
            <a:r>
              <a:rPr sz="1800" spc="-5" dirty="0"/>
              <a:t>– </a:t>
            </a:r>
            <a:r>
              <a:rPr sz="1800" spc="-10" dirty="0"/>
              <a:t>Speed </a:t>
            </a:r>
            <a:r>
              <a:rPr sz="1800" spc="-5" dirty="0"/>
              <a:t>of </a:t>
            </a:r>
            <a:r>
              <a:rPr sz="1800" spc="-15" dirty="0"/>
              <a:t>convergence </a:t>
            </a:r>
            <a:r>
              <a:rPr sz="1800" spc="-25" dirty="0"/>
              <a:t>to </a:t>
            </a:r>
            <a:r>
              <a:rPr sz="1800" spc="-5" dirty="0"/>
              <a:t>Mkt</a:t>
            </a:r>
            <a:r>
              <a:rPr sz="1800" spc="165" dirty="0"/>
              <a:t> </a:t>
            </a:r>
            <a:r>
              <a:rPr sz="1800" dirty="0"/>
              <a:t>Efficiency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22300" y="789640"/>
            <a:ext cx="8586470" cy="490410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825"/>
              </a:spcBef>
              <a:buClr>
                <a:srgbClr val="4F81BC"/>
              </a:buClr>
              <a:buSzPct val="83928"/>
              <a:buFont typeface="Wingdings 2"/>
              <a:buChar char=""/>
              <a:tabLst>
                <a:tab pos="287020" algn="l"/>
              </a:tabLst>
            </a:pPr>
            <a:r>
              <a:rPr sz="2800" spc="-55" dirty="0">
                <a:latin typeface="Perpetua"/>
                <a:cs typeface="Perpetua"/>
              </a:rPr>
              <a:t>Testing </a:t>
            </a:r>
            <a:r>
              <a:rPr sz="2800" spc="-5" dirty="0">
                <a:latin typeface="Perpetua"/>
                <a:cs typeface="Perpetua"/>
              </a:rPr>
              <a:t>for </a:t>
            </a:r>
            <a:r>
              <a:rPr sz="2800" spc="-10" dirty="0">
                <a:latin typeface="Perpetua"/>
                <a:cs typeface="Perpetua"/>
              </a:rPr>
              <a:t>Market</a:t>
            </a:r>
            <a:r>
              <a:rPr sz="2800" spc="45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Efficiency</a:t>
            </a:r>
            <a:endParaRPr sz="280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685"/>
              </a:spcBef>
              <a:buClr>
                <a:srgbClr val="C0504D"/>
              </a:buClr>
              <a:buSzPct val="84615"/>
              <a:buFont typeface="Wingdings 2"/>
              <a:buChar char=""/>
              <a:tabLst>
                <a:tab pos="561340" algn="l"/>
                <a:tab pos="2847340" algn="l"/>
                <a:tab pos="4129404" algn="l"/>
                <a:tab pos="5977255" algn="l"/>
              </a:tabLst>
            </a:pPr>
            <a:r>
              <a:rPr sz="2600" spc="5" dirty="0">
                <a:latin typeface="Perpetua"/>
                <a:cs typeface="Perpetua"/>
              </a:rPr>
              <a:t>R</a:t>
            </a:r>
            <a:r>
              <a:rPr sz="2550" spc="7" baseline="-21241" dirty="0">
                <a:latin typeface="Perpetua"/>
                <a:cs typeface="Perpetua"/>
              </a:rPr>
              <a:t>t </a:t>
            </a:r>
            <a:r>
              <a:rPr sz="2550" spc="585" baseline="-21241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= </a:t>
            </a:r>
            <a:r>
              <a:rPr sz="2600" spc="-5" dirty="0">
                <a:latin typeface="Cambria Math"/>
                <a:cs typeface="Cambria Math"/>
              </a:rPr>
              <a:t>𝛽</a:t>
            </a:r>
            <a:r>
              <a:rPr sz="2850" spc="-7" baseline="-16081" dirty="0">
                <a:latin typeface="Cambria Math"/>
                <a:cs typeface="Cambria Math"/>
              </a:rPr>
              <a:t>0</a:t>
            </a:r>
            <a:r>
              <a:rPr sz="2600" spc="-5" dirty="0">
                <a:latin typeface="Perpetua"/>
                <a:cs typeface="Perpetua"/>
              </a:rPr>
              <a:t>+</a:t>
            </a:r>
            <a:r>
              <a:rPr sz="2600" spc="-175" dirty="0">
                <a:latin typeface="Perpetua"/>
                <a:cs typeface="Perpetua"/>
              </a:rPr>
              <a:t> </a:t>
            </a:r>
            <a:r>
              <a:rPr sz="2600" spc="-90" dirty="0">
                <a:latin typeface="Cambria Math"/>
                <a:cs typeface="Cambria Math"/>
              </a:rPr>
              <a:t>𝛽</a:t>
            </a:r>
            <a:r>
              <a:rPr sz="2850" spc="-135" baseline="-16081" dirty="0">
                <a:latin typeface="Cambria Math"/>
                <a:cs typeface="Cambria Math"/>
              </a:rPr>
              <a:t>1 </a:t>
            </a:r>
            <a:r>
              <a:rPr sz="2850" spc="-82" baseline="-16081" dirty="0">
                <a:latin typeface="Cambria Math"/>
                <a:cs typeface="Cambria Math"/>
              </a:rPr>
              <a:t> </a:t>
            </a:r>
            <a:r>
              <a:rPr sz="2600" spc="5" dirty="0">
                <a:latin typeface="Perpetua"/>
                <a:cs typeface="Perpetua"/>
              </a:rPr>
              <a:t>R</a:t>
            </a:r>
            <a:r>
              <a:rPr sz="2550" spc="7" baseline="-21241" dirty="0">
                <a:latin typeface="Perpetua"/>
                <a:cs typeface="Perpetua"/>
              </a:rPr>
              <a:t>t-1	</a:t>
            </a:r>
            <a:r>
              <a:rPr sz="2600" dirty="0">
                <a:latin typeface="Perpetua"/>
                <a:cs typeface="Perpetua"/>
              </a:rPr>
              <a:t>+</a:t>
            </a:r>
            <a:r>
              <a:rPr sz="2600" spc="5" dirty="0">
                <a:latin typeface="Perpetua"/>
                <a:cs typeface="Perpetua"/>
              </a:rPr>
              <a:t> </a:t>
            </a:r>
            <a:r>
              <a:rPr sz="2600" spc="-60" dirty="0">
                <a:latin typeface="Cambria Math"/>
                <a:cs typeface="Cambria Math"/>
              </a:rPr>
              <a:t>𝛽</a:t>
            </a:r>
            <a:r>
              <a:rPr sz="2850" spc="-89" baseline="-16081" dirty="0">
                <a:latin typeface="Cambria Math"/>
                <a:cs typeface="Cambria Math"/>
              </a:rPr>
              <a:t>2</a:t>
            </a:r>
            <a:r>
              <a:rPr sz="2850" spc="390" baseline="-16081" dirty="0">
                <a:latin typeface="Cambria Math"/>
                <a:cs typeface="Cambria Math"/>
              </a:rPr>
              <a:t> </a:t>
            </a:r>
            <a:r>
              <a:rPr sz="2600" spc="5" dirty="0">
                <a:latin typeface="Perpetua"/>
                <a:cs typeface="Perpetua"/>
              </a:rPr>
              <a:t>R</a:t>
            </a:r>
            <a:r>
              <a:rPr sz="2550" spc="7" baseline="-21241" dirty="0">
                <a:latin typeface="Perpetua"/>
                <a:cs typeface="Perpetua"/>
              </a:rPr>
              <a:t>t-2	</a:t>
            </a:r>
            <a:r>
              <a:rPr sz="2600" dirty="0">
                <a:latin typeface="Perpetua"/>
                <a:cs typeface="Perpetua"/>
              </a:rPr>
              <a:t>+…+ </a:t>
            </a:r>
            <a:r>
              <a:rPr sz="2600" spc="-15" dirty="0">
                <a:latin typeface="Cambria Math"/>
                <a:cs typeface="Cambria Math"/>
              </a:rPr>
              <a:t>𝛽</a:t>
            </a:r>
            <a:r>
              <a:rPr sz="2850" spc="-22" baseline="-16081" dirty="0">
                <a:latin typeface="Cambria Math"/>
                <a:cs typeface="Cambria Math"/>
              </a:rPr>
              <a:t>𝑝</a:t>
            </a:r>
            <a:r>
              <a:rPr sz="2850" spc="442" baseline="-16081" dirty="0">
                <a:latin typeface="Cambria Math"/>
                <a:cs typeface="Cambria Math"/>
              </a:rPr>
              <a:t> </a:t>
            </a:r>
            <a:r>
              <a:rPr sz="2600" spc="5" dirty="0">
                <a:latin typeface="Perpetua"/>
                <a:cs typeface="Perpetua"/>
              </a:rPr>
              <a:t>R</a:t>
            </a:r>
            <a:r>
              <a:rPr sz="2550" spc="7" baseline="-21241" dirty="0">
                <a:latin typeface="Perpetua"/>
                <a:cs typeface="Perpetua"/>
              </a:rPr>
              <a:t>t-p	</a:t>
            </a:r>
            <a:r>
              <a:rPr sz="2600" dirty="0">
                <a:latin typeface="Perpetua"/>
                <a:cs typeface="Perpetua"/>
              </a:rPr>
              <a:t>+</a:t>
            </a:r>
            <a:r>
              <a:rPr sz="2600" dirty="0">
                <a:latin typeface="Times New Roman"/>
                <a:cs typeface="Times New Roman"/>
              </a:rPr>
              <a:t>ε</a:t>
            </a:r>
            <a:r>
              <a:rPr sz="2550" baseline="-21241" dirty="0">
                <a:latin typeface="Times New Roman"/>
                <a:cs typeface="Times New Roman"/>
              </a:rPr>
              <a:t>t</a:t>
            </a:r>
            <a:endParaRPr sz="2550" baseline="-21241">
              <a:latin typeface="Times New Roman"/>
              <a:cs typeface="Times New Roman"/>
            </a:endParaRPr>
          </a:p>
          <a:p>
            <a:pPr marL="561340" lvl="1" indent="-228600">
              <a:lnSpc>
                <a:spcPct val="100000"/>
              </a:lnSpc>
              <a:spcBef>
                <a:spcPts val="41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Perpetua"/>
                <a:cs typeface="Perpetua"/>
              </a:rPr>
              <a:t>Significant </a:t>
            </a:r>
            <a:r>
              <a:rPr sz="2400" dirty="0">
                <a:latin typeface="Perpetua"/>
                <a:cs typeface="Perpetua"/>
              </a:rPr>
              <a:t>coefficients of </a:t>
            </a:r>
            <a:r>
              <a:rPr sz="2400" spc="-5" dirty="0">
                <a:latin typeface="Perpetua"/>
                <a:cs typeface="Perpetua"/>
              </a:rPr>
              <a:t>past lag</a:t>
            </a:r>
            <a:r>
              <a:rPr sz="2400" spc="-30" dirty="0">
                <a:latin typeface="Perpetua"/>
                <a:cs typeface="Perpetua"/>
              </a:rPr>
              <a:t> </a:t>
            </a:r>
            <a:r>
              <a:rPr sz="2400" spc="-15" dirty="0">
                <a:latin typeface="Perpetua"/>
                <a:cs typeface="Perpetua"/>
              </a:rPr>
              <a:t>values</a:t>
            </a:r>
            <a:endParaRPr sz="2400">
              <a:latin typeface="Perpetua"/>
              <a:cs typeface="Perpetua"/>
            </a:endParaRPr>
          </a:p>
          <a:p>
            <a:pPr marL="835660" lvl="2" indent="-228600">
              <a:lnSpc>
                <a:spcPct val="100000"/>
              </a:lnSpc>
              <a:spcBef>
                <a:spcPts val="459"/>
              </a:spcBef>
              <a:buClr>
                <a:srgbClr val="B1C1DB"/>
              </a:buClr>
              <a:buSzPct val="85000"/>
              <a:buFont typeface="Wingdings 2"/>
              <a:buChar char=""/>
              <a:tabLst>
                <a:tab pos="836294" algn="l"/>
              </a:tabLst>
            </a:pPr>
            <a:r>
              <a:rPr sz="2000" spc="-75" dirty="0">
                <a:latin typeface="Perpetua"/>
                <a:cs typeface="Perpetua"/>
              </a:rPr>
              <a:t>Yes </a:t>
            </a:r>
            <a:r>
              <a:rPr sz="2000" dirty="0">
                <a:latin typeface="Perpetua"/>
                <a:cs typeface="Perpetua"/>
              </a:rPr>
              <a:t>– </a:t>
            </a:r>
            <a:r>
              <a:rPr sz="2000" spc="-5" dirty="0">
                <a:latin typeface="Perpetua"/>
                <a:cs typeface="Perpetua"/>
              </a:rPr>
              <a:t>Market </a:t>
            </a:r>
            <a:r>
              <a:rPr sz="2000" dirty="0">
                <a:latin typeface="Perpetua"/>
                <a:cs typeface="Perpetua"/>
              </a:rPr>
              <a:t>is </a:t>
            </a:r>
            <a:r>
              <a:rPr sz="2000" spc="-5" dirty="0">
                <a:latin typeface="Perpetua"/>
                <a:cs typeface="Perpetua"/>
              </a:rPr>
              <a:t>inefficient as past </a:t>
            </a:r>
            <a:r>
              <a:rPr sz="2000" dirty="0">
                <a:latin typeface="Perpetua"/>
                <a:cs typeface="Perpetua"/>
              </a:rPr>
              <a:t>returns </a:t>
            </a:r>
            <a:r>
              <a:rPr sz="2000" spc="-15" dirty="0">
                <a:latin typeface="Perpetua"/>
                <a:cs typeface="Perpetua"/>
              </a:rPr>
              <a:t>are </a:t>
            </a:r>
            <a:r>
              <a:rPr sz="2000" spc="-5" dirty="0">
                <a:latin typeface="Perpetua"/>
                <a:cs typeface="Perpetua"/>
              </a:rPr>
              <a:t>useful </a:t>
            </a:r>
            <a:r>
              <a:rPr sz="2000" dirty="0">
                <a:latin typeface="Perpetua"/>
                <a:cs typeface="Perpetua"/>
              </a:rPr>
              <a:t>in </a:t>
            </a:r>
            <a:r>
              <a:rPr sz="2000" spc="-5" dirty="0">
                <a:latin typeface="Perpetua"/>
                <a:cs typeface="Perpetua"/>
              </a:rPr>
              <a:t>predicting current</a:t>
            </a:r>
            <a:r>
              <a:rPr sz="2000" spc="175" dirty="0">
                <a:latin typeface="Perpetua"/>
                <a:cs typeface="Perpetua"/>
              </a:rPr>
              <a:t> </a:t>
            </a:r>
            <a:r>
              <a:rPr sz="2000" dirty="0">
                <a:latin typeface="Perpetua"/>
                <a:cs typeface="Perpetua"/>
              </a:rPr>
              <a:t>returns</a:t>
            </a:r>
            <a:endParaRPr sz="2000">
              <a:latin typeface="Perpetua"/>
              <a:cs typeface="Perpetua"/>
            </a:endParaRPr>
          </a:p>
          <a:p>
            <a:pPr marL="835660" marR="267970" lvl="2" indent="-228600">
              <a:lnSpc>
                <a:spcPct val="100000"/>
              </a:lnSpc>
              <a:spcBef>
                <a:spcPts val="409"/>
              </a:spcBef>
              <a:buClr>
                <a:srgbClr val="B1C1DB"/>
              </a:buClr>
              <a:buSzPct val="85000"/>
              <a:buFont typeface="Wingdings 2"/>
              <a:buChar char=""/>
              <a:tabLst>
                <a:tab pos="836294" algn="l"/>
              </a:tabLst>
            </a:pPr>
            <a:r>
              <a:rPr sz="2000" dirty="0">
                <a:latin typeface="Perpetua"/>
                <a:cs typeface="Perpetua"/>
              </a:rPr>
              <a:t>No – </a:t>
            </a:r>
            <a:r>
              <a:rPr sz="2000" spc="-10" dirty="0">
                <a:latin typeface="Perpetua"/>
                <a:cs typeface="Perpetua"/>
              </a:rPr>
              <a:t>Market </a:t>
            </a:r>
            <a:r>
              <a:rPr sz="2000" dirty="0">
                <a:latin typeface="Perpetua"/>
                <a:cs typeface="Perpetua"/>
              </a:rPr>
              <a:t>is </a:t>
            </a:r>
            <a:r>
              <a:rPr sz="2000" spc="-5" dirty="0">
                <a:latin typeface="Perpetua"/>
                <a:cs typeface="Perpetua"/>
              </a:rPr>
              <a:t>Efficient as past </a:t>
            </a:r>
            <a:r>
              <a:rPr sz="2000" dirty="0">
                <a:latin typeface="Perpetua"/>
                <a:cs typeface="Perpetua"/>
              </a:rPr>
              <a:t>information (Returns) </a:t>
            </a:r>
            <a:r>
              <a:rPr sz="2000" spc="-15" dirty="0">
                <a:latin typeface="Perpetua"/>
                <a:cs typeface="Perpetua"/>
              </a:rPr>
              <a:t>are </a:t>
            </a:r>
            <a:r>
              <a:rPr sz="2000" spc="-5" dirty="0">
                <a:latin typeface="Perpetua"/>
                <a:cs typeface="Perpetua"/>
              </a:rPr>
              <a:t>not useful </a:t>
            </a:r>
            <a:r>
              <a:rPr sz="2000" dirty="0">
                <a:latin typeface="Perpetua"/>
                <a:cs typeface="Perpetua"/>
              </a:rPr>
              <a:t>in </a:t>
            </a:r>
            <a:r>
              <a:rPr sz="2000" spc="-5" dirty="0">
                <a:latin typeface="Perpetua"/>
                <a:cs typeface="Perpetua"/>
              </a:rPr>
              <a:t>predicting  current</a:t>
            </a:r>
            <a:r>
              <a:rPr sz="2000" spc="10" dirty="0">
                <a:latin typeface="Perpetua"/>
                <a:cs typeface="Perpetua"/>
              </a:rPr>
              <a:t> </a:t>
            </a:r>
            <a:r>
              <a:rPr sz="2000" dirty="0">
                <a:latin typeface="Perpetua"/>
                <a:cs typeface="Perpetua"/>
              </a:rPr>
              <a:t>returns</a:t>
            </a:r>
            <a:endParaRPr sz="2000">
              <a:latin typeface="Perpetua"/>
              <a:cs typeface="Perpetua"/>
            </a:endParaRPr>
          </a:p>
          <a:p>
            <a:pPr marL="287020" indent="-274320">
              <a:lnSpc>
                <a:spcPct val="100000"/>
              </a:lnSpc>
              <a:spcBef>
                <a:spcPts val="505"/>
              </a:spcBef>
              <a:buClr>
                <a:srgbClr val="4F81BC"/>
              </a:buClr>
              <a:buSzPct val="84615"/>
              <a:buFont typeface="Wingdings 2"/>
              <a:buChar char=""/>
              <a:tabLst>
                <a:tab pos="287020" algn="l"/>
              </a:tabLst>
            </a:pPr>
            <a:r>
              <a:rPr sz="2600" spc="-25" dirty="0">
                <a:latin typeface="Perpetua"/>
                <a:cs typeface="Perpetua"/>
              </a:rPr>
              <a:t>How </a:t>
            </a:r>
            <a:r>
              <a:rPr sz="2600" spc="-10" dirty="0">
                <a:latin typeface="Perpetua"/>
                <a:cs typeface="Perpetua"/>
              </a:rPr>
              <a:t>fast </a:t>
            </a:r>
            <a:r>
              <a:rPr sz="2600" dirty="0">
                <a:latin typeface="Perpetua"/>
                <a:cs typeface="Perpetua"/>
              </a:rPr>
              <a:t>the </a:t>
            </a:r>
            <a:r>
              <a:rPr sz="2600" spc="-10" dirty="0">
                <a:latin typeface="Perpetua"/>
                <a:cs typeface="Perpetua"/>
              </a:rPr>
              <a:t>market </a:t>
            </a:r>
            <a:r>
              <a:rPr sz="2600" spc="-5" dirty="0">
                <a:latin typeface="Perpetua"/>
                <a:cs typeface="Perpetua"/>
              </a:rPr>
              <a:t>becomes efficient</a:t>
            </a:r>
            <a:r>
              <a:rPr sz="2600" spc="10" dirty="0">
                <a:latin typeface="Perpetua"/>
                <a:cs typeface="Perpetua"/>
              </a:rPr>
              <a:t> </a:t>
            </a:r>
            <a:r>
              <a:rPr sz="2600" dirty="0">
                <a:latin typeface="Perpetua"/>
                <a:cs typeface="Perpetua"/>
              </a:rPr>
              <a:t>?</a:t>
            </a:r>
            <a:endParaRPr sz="260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43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10" dirty="0">
                <a:latin typeface="Perpetua"/>
                <a:cs typeface="Perpetua"/>
              </a:rPr>
              <a:t>Here </a:t>
            </a:r>
            <a:r>
              <a:rPr sz="2400" spc="-5" dirty="0">
                <a:latin typeface="Perpetua"/>
                <a:cs typeface="Perpetua"/>
              </a:rPr>
              <a:t>the </a:t>
            </a:r>
            <a:r>
              <a:rPr sz="2400" dirty="0">
                <a:latin typeface="Perpetua"/>
                <a:cs typeface="Perpetua"/>
              </a:rPr>
              <a:t>time interval of </a:t>
            </a:r>
            <a:r>
              <a:rPr sz="2400" spc="5" dirty="0">
                <a:latin typeface="Perpetua"/>
                <a:cs typeface="Perpetua"/>
              </a:rPr>
              <a:t>return </a:t>
            </a:r>
            <a:r>
              <a:rPr sz="2400" spc="-5" dirty="0">
                <a:latin typeface="Perpetua"/>
                <a:cs typeface="Perpetua"/>
              </a:rPr>
              <a:t>calculation</a:t>
            </a:r>
            <a:r>
              <a:rPr sz="2400" spc="-3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matters.</a:t>
            </a:r>
            <a:endParaRPr sz="240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405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Perpetua"/>
                <a:cs typeface="Perpetua"/>
              </a:rPr>
              <a:t>Run the </a:t>
            </a:r>
            <a:r>
              <a:rPr sz="2400" spc="-30" dirty="0">
                <a:latin typeface="Perpetua"/>
                <a:cs typeface="Perpetua"/>
              </a:rPr>
              <a:t>above </a:t>
            </a:r>
            <a:r>
              <a:rPr sz="2400" spc="-5" dirty="0">
                <a:latin typeface="Perpetua"/>
                <a:cs typeface="Perpetua"/>
              </a:rPr>
              <a:t>regression </a:t>
            </a:r>
            <a:r>
              <a:rPr sz="2400" spc="-15" dirty="0">
                <a:latin typeface="Perpetua"/>
                <a:cs typeface="Perpetua"/>
              </a:rPr>
              <a:t>at </a:t>
            </a:r>
            <a:r>
              <a:rPr sz="2400" spc="-50" dirty="0">
                <a:latin typeface="Perpetua"/>
                <a:cs typeface="Perpetua"/>
              </a:rPr>
              <a:t>daily, </a:t>
            </a:r>
            <a:r>
              <a:rPr sz="2400" spc="-45" dirty="0">
                <a:latin typeface="Perpetua"/>
                <a:cs typeface="Perpetua"/>
              </a:rPr>
              <a:t>hourly, </a:t>
            </a:r>
            <a:r>
              <a:rPr sz="2400" spc="5" dirty="0">
                <a:latin typeface="Perpetua"/>
                <a:cs typeface="Perpetua"/>
              </a:rPr>
              <a:t>30-, </a:t>
            </a:r>
            <a:r>
              <a:rPr sz="2400" dirty="0">
                <a:latin typeface="Perpetua"/>
                <a:cs typeface="Perpetua"/>
              </a:rPr>
              <a:t>15- </a:t>
            </a:r>
            <a:r>
              <a:rPr sz="2400" spc="-5" dirty="0">
                <a:latin typeface="Perpetua"/>
                <a:cs typeface="Perpetua"/>
              </a:rPr>
              <a:t>and 5-min</a:t>
            </a:r>
            <a:r>
              <a:rPr sz="2400" spc="-22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frequency</a:t>
            </a:r>
            <a:endParaRPr sz="240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400"/>
              </a:spcBef>
              <a:buClr>
                <a:srgbClr val="C0504D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5" dirty="0">
                <a:latin typeface="Perpetua"/>
                <a:cs typeface="Perpetua"/>
              </a:rPr>
              <a:t>Check </a:t>
            </a:r>
            <a:r>
              <a:rPr sz="2400" dirty="0">
                <a:latin typeface="Perpetua"/>
                <a:cs typeface="Perpetua"/>
              </a:rPr>
              <a:t>the significance of past </a:t>
            </a:r>
            <a:r>
              <a:rPr sz="2400" spc="-5" dirty="0">
                <a:latin typeface="Perpetua"/>
                <a:cs typeface="Perpetua"/>
              </a:rPr>
              <a:t>lag</a:t>
            </a:r>
            <a:r>
              <a:rPr sz="2400" spc="-65" dirty="0">
                <a:latin typeface="Perpetua"/>
                <a:cs typeface="Perpetua"/>
              </a:rPr>
              <a:t> </a:t>
            </a:r>
            <a:r>
              <a:rPr sz="2400" spc="-15" dirty="0">
                <a:latin typeface="Perpetua"/>
                <a:cs typeface="Perpetua"/>
              </a:rPr>
              <a:t>values</a:t>
            </a:r>
            <a:endParaRPr sz="2400">
              <a:latin typeface="Perpetua"/>
              <a:cs typeface="Perpetua"/>
            </a:endParaRPr>
          </a:p>
          <a:p>
            <a:pPr marL="835660" lvl="2" indent="-228600">
              <a:lnSpc>
                <a:spcPct val="100000"/>
              </a:lnSpc>
              <a:spcBef>
                <a:spcPts val="459"/>
              </a:spcBef>
              <a:buClr>
                <a:srgbClr val="B1C1DB"/>
              </a:buClr>
              <a:buSzPct val="85000"/>
              <a:buFont typeface="Wingdings 2"/>
              <a:buChar char=""/>
              <a:tabLst>
                <a:tab pos="836294" algn="l"/>
              </a:tabLst>
            </a:pPr>
            <a:r>
              <a:rPr sz="2000" dirty="0">
                <a:latin typeface="Perpetua"/>
                <a:cs typeface="Perpetua"/>
              </a:rPr>
              <a:t>If </a:t>
            </a:r>
            <a:r>
              <a:rPr sz="2000" spc="-5" dirty="0">
                <a:latin typeface="Perpetua"/>
                <a:cs typeface="Perpetua"/>
              </a:rPr>
              <a:t>insignificant (efficient </a:t>
            </a:r>
            <a:r>
              <a:rPr sz="2000" spc="-10" dirty="0">
                <a:latin typeface="Perpetua"/>
                <a:cs typeface="Perpetua"/>
              </a:rPr>
              <a:t>market) </a:t>
            </a:r>
            <a:r>
              <a:rPr sz="2000" spc="-15" dirty="0">
                <a:latin typeface="Perpetua"/>
                <a:cs typeface="Perpetua"/>
              </a:rPr>
              <a:t>at daily </a:t>
            </a:r>
            <a:r>
              <a:rPr sz="2000" dirty="0">
                <a:latin typeface="Perpetua"/>
                <a:cs typeface="Perpetua"/>
              </a:rPr>
              <a:t>returns </a:t>
            </a:r>
            <a:r>
              <a:rPr sz="2000" spc="-10" dirty="0">
                <a:latin typeface="Perpetua"/>
                <a:cs typeface="Perpetua"/>
              </a:rPr>
              <a:t>but </a:t>
            </a:r>
            <a:r>
              <a:rPr sz="2000" spc="-5" dirty="0">
                <a:latin typeface="Perpetua"/>
                <a:cs typeface="Perpetua"/>
              </a:rPr>
              <a:t>significant (inefficient) </a:t>
            </a:r>
            <a:r>
              <a:rPr sz="2000" spc="-15" dirty="0">
                <a:latin typeface="Perpetua"/>
                <a:cs typeface="Perpetua"/>
              </a:rPr>
              <a:t>at</a:t>
            </a:r>
            <a:r>
              <a:rPr sz="2000" spc="330" dirty="0">
                <a:latin typeface="Perpetua"/>
                <a:cs typeface="Perpetua"/>
              </a:rPr>
              <a:t> </a:t>
            </a:r>
            <a:r>
              <a:rPr sz="2000" spc="-15" dirty="0">
                <a:latin typeface="Perpetua"/>
                <a:cs typeface="Perpetua"/>
              </a:rPr>
              <a:t>hourly</a:t>
            </a:r>
            <a:endParaRPr sz="2000">
              <a:latin typeface="Perpetua"/>
              <a:cs typeface="Perpetua"/>
            </a:endParaRPr>
          </a:p>
          <a:p>
            <a:pPr marL="835660" lvl="2" indent="-228600">
              <a:lnSpc>
                <a:spcPct val="100000"/>
              </a:lnSpc>
              <a:spcBef>
                <a:spcPts val="395"/>
              </a:spcBef>
              <a:buClr>
                <a:srgbClr val="B1C1DB"/>
              </a:buClr>
              <a:buSzPct val="85000"/>
              <a:buFont typeface="Wingdings 2"/>
              <a:buChar char=""/>
              <a:tabLst>
                <a:tab pos="836294" algn="l"/>
              </a:tabLst>
            </a:pPr>
            <a:r>
              <a:rPr sz="2000" dirty="0">
                <a:latin typeface="Perpetua"/>
                <a:cs typeface="Perpetua"/>
              </a:rPr>
              <a:t>Then </a:t>
            </a:r>
            <a:r>
              <a:rPr sz="2000" spc="-10" dirty="0">
                <a:latin typeface="Perpetua"/>
                <a:cs typeface="Perpetua"/>
              </a:rPr>
              <a:t>market takes </a:t>
            </a:r>
            <a:r>
              <a:rPr sz="2000" spc="-5" dirty="0">
                <a:latin typeface="Perpetua"/>
                <a:cs typeface="Perpetua"/>
              </a:rPr>
              <a:t>about an hour </a:t>
            </a:r>
            <a:r>
              <a:rPr sz="2000" dirty="0">
                <a:latin typeface="Perpetua"/>
                <a:cs typeface="Perpetua"/>
              </a:rPr>
              <a:t>to become </a:t>
            </a:r>
            <a:r>
              <a:rPr sz="2000" spc="-5" dirty="0">
                <a:latin typeface="Perpetua"/>
                <a:cs typeface="Perpetua"/>
              </a:rPr>
              <a:t>efficient </a:t>
            </a:r>
            <a:r>
              <a:rPr sz="2000" dirty="0">
                <a:latin typeface="Perpetua"/>
                <a:cs typeface="Perpetua"/>
              </a:rPr>
              <a:t>or</a:t>
            </a:r>
            <a:r>
              <a:rPr sz="2000" spc="-25" dirty="0">
                <a:latin typeface="Perpetua"/>
                <a:cs typeface="Perpetua"/>
              </a:rPr>
              <a:t> </a:t>
            </a:r>
            <a:r>
              <a:rPr sz="2000" spc="-35" dirty="0">
                <a:latin typeface="Perpetua"/>
                <a:cs typeface="Perpetua"/>
              </a:rPr>
              <a:t>so.</a:t>
            </a:r>
            <a:endParaRPr sz="20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257" y="457200"/>
            <a:ext cx="2522981" cy="1197986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pPr algn="ctr"/>
            <a:r>
              <a:rPr lang="en-US" sz="2100" dirty="0"/>
              <a:t>Time Series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661" y="1339851"/>
            <a:ext cx="7886139" cy="2561717"/>
          </a:xfrm>
        </p:spPr>
        <p:txBody>
          <a:bodyPr>
            <a:normAutofit/>
          </a:bodyPr>
          <a:lstStyle/>
          <a:p>
            <a:r>
              <a:rPr lang="en-US" sz="1700" dirty="0"/>
              <a:t>Time Series: </a:t>
            </a:r>
          </a:p>
          <a:p>
            <a:pPr lvl="1"/>
            <a:r>
              <a:rPr lang="en-US" sz="1700" dirty="0">
                <a:solidFill>
                  <a:schemeClr val="tx1"/>
                </a:solidFill>
              </a:rPr>
              <a:t>It is a sequence of ordered data points measured in specific point in time.</a:t>
            </a:r>
          </a:p>
          <a:p>
            <a:endParaRPr lang="en-US" sz="1700" dirty="0"/>
          </a:p>
          <a:p>
            <a:r>
              <a:rPr lang="en-US" sz="1700" dirty="0"/>
              <a:t>Time Series Objects: </a:t>
            </a:r>
          </a:p>
          <a:p>
            <a:pPr lvl="1"/>
            <a:r>
              <a:rPr lang="en-US" sz="1700" dirty="0">
                <a:solidFill>
                  <a:schemeClr val="tx1"/>
                </a:solidFill>
              </a:rPr>
              <a:t>In R, t-series object is a complex data structure that includes a data matrix associated with a vector of associated time stamps.</a:t>
            </a:r>
          </a:p>
          <a:p>
            <a:endParaRPr lang="en-US" sz="1275" dirty="0"/>
          </a:p>
          <a:p>
            <a:endParaRPr lang="en-US" sz="1275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961" y="4773333"/>
            <a:ext cx="4688077" cy="140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144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320068"/>
          </a:xfrm>
        </p:spPr>
        <p:txBody>
          <a:bodyPr>
            <a:normAutofit/>
          </a:bodyPr>
          <a:lstStyle/>
          <a:p>
            <a:r>
              <a:rPr lang="en-US" sz="2000" dirty="0"/>
              <a:t>Components of an “</a:t>
            </a:r>
            <a:r>
              <a:rPr lang="en-US" sz="2000" dirty="0" err="1"/>
              <a:t>xts</a:t>
            </a:r>
            <a:r>
              <a:rPr lang="en-US" sz="2000" dirty="0"/>
              <a:t>” object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7A13619-32AA-4F95-979D-02CBC77A893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50208" y="1890292"/>
          <a:ext cx="8313644" cy="3684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5380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31119"/>
            <a:ext cx="7886700" cy="355367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Date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00251"/>
            <a:ext cx="7886700" cy="3574676"/>
          </a:xfrm>
        </p:spPr>
        <p:txBody>
          <a:bodyPr>
            <a:normAutofit/>
          </a:bodyPr>
          <a:lstStyle/>
          <a:p>
            <a:r>
              <a:rPr lang="en-US" dirty="0"/>
              <a:t>A date object is stored internally as the number of days form </a:t>
            </a:r>
            <a:r>
              <a:rPr lang="en-US" b="1" dirty="0"/>
              <a:t>1970-01-01</a:t>
            </a:r>
          </a:p>
          <a:p>
            <a:endParaRPr lang="en-US" dirty="0"/>
          </a:p>
          <a:p>
            <a:r>
              <a:rPr lang="en-US" b="1" dirty="0" err="1"/>
              <a:t>as.Date</a:t>
            </a:r>
            <a:r>
              <a:rPr lang="en-US" dirty="0"/>
              <a:t>(date, format)</a:t>
            </a:r>
          </a:p>
          <a:p>
            <a:endParaRPr lang="en-US" dirty="0"/>
          </a:p>
          <a:p>
            <a:r>
              <a:rPr lang="en-US" dirty="0"/>
              <a:t>Convert this into date class </a:t>
            </a:r>
          </a:p>
          <a:p>
            <a:pPr lvl="1"/>
            <a:r>
              <a:rPr lang="en-US" dirty="0" err="1"/>
              <a:t>My_date</a:t>
            </a:r>
            <a:r>
              <a:rPr lang="en-US" dirty="0"/>
              <a:t> = “4/14/2018”</a:t>
            </a:r>
          </a:p>
          <a:p>
            <a:endParaRPr lang="en-US" dirty="0"/>
          </a:p>
          <a:p>
            <a:r>
              <a:rPr lang="en-US" dirty="0"/>
              <a:t>Format: %m/%d/%Y </a:t>
            </a:r>
          </a:p>
          <a:p>
            <a:pPr lvl="1"/>
            <a:r>
              <a:rPr lang="en-US" dirty="0"/>
              <a:t>%Y – Year as YYYY</a:t>
            </a:r>
          </a:p>
          <a:p>
            <a:pPr lvl="1"/>
            <a:r>
              <a:rPr lang="en-US" dirty="0"/>
              <a:t>%y – year as YY (last two digits only)</a:t>
            </a:r>
          </a:p>
          <a:p>
            <a:pPr lvl="1"/>
            <a:r>
              <a:rPr lang="en-US" dirty="0"/>
              <a:t>%m – month as a decimal number (01-12)</a:t>
            </a:r>
          </a:p>
          <a:p>
            <a:pPr lvl="1"/>
            <a:r>
              <a:rPr lang="en-US" dirty="0"/>
              <a:t>%d – day of the month as decimal number (01-31)</a:t>
            </a:r>
            <a:endParaRPr lang="en-US" sz="1125" dirty="0"/>
          </a:p>
        </p:txBody>
      </p:sp>
    </p:spTree>
    <p:extLst>
      <p:ext uri="{BB962C8B-B14F-4D97-AF65-F5344CB8AC3E}">
        <p14:creationId xmlns:p14="http://schemas.microsoft.com/office/powerpoint/2010/main" val="611835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4705" y="2435434"/>
            <a:ext cx="2064266" cy="2031956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wrap="square" lIns="68580" tIns="34290" rIns="68580" bIns="34290" rtlCol="0" anchor="ctr">
            <a:normAutofit/>
          </a:bodyPr>
          <a:lstStyle/>
          <a:p>
            <a:pPr algn="ctr"/>
            <a:r>
              <a:rPr lang="en-US" sz="1350" kern="1200" dirty="0">
                <a:solidFill>
                  <a:srgbClr val="FFFFFF"/>
                </a:solidFill>
                <a:latin typeface="+mj-lt"/>
                <a:cs typeface="+mj-cs"/>
              </a:rPr>
              <a:t>Comprehensive </a:t>
            </a:r>
            <a:br>
              <a:rPr lang="en-US" sz="1350" kern="1200" dirty="0">
                <a:solidFill>
                  <a:srgbClr val="FFFFFF"/>
                </a:solidFill>
                <a:latin typeface="+mj-lt"/>
                <a:cs typeface="+mj-cs"/>
              </a:rPr>
            </a:br>
            <a:r>
              <a:rPr lang="en-US" sz="1650" kern="1200" dirty="0">
                <a:solidFill>
                  <a:srgbClr val="FFFFFF"/>
                </a:solidFill>
                <a:latin typeface="+mj-lt"/>
                <a:cs typeface="+mj-cs"/>
              </a:rPr>
              <a:t>List of </a:t>
            </a:r>
            <a:br>
              <a:rPr lang="en-US" sz="1650" kern="1200" dirty="0">
                <a:solidFill>
                  <a:srgbClr val="FFFFFF"/>
                </a:solidFill>
                <a:latin typeface="+mj-lt"/>
                <a:cs typeface="+mj-cs"/>
              </a:rPr>
            </a:br>
            <a:r>
              <a:rPr lang="en-US" sz="1650" kern="1200" dirty="0">
                <a:solidFill>
                  <a:srgbClr val="FFFFFF"/>
                </a:solidFill>
                <a:latin typeface="+mj-lt"/>
                <a:cs typeface="+mj-cs"/>
              </a:rPr>
              <a:t>Date/Time settings</a:t>
            </a: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72E7CD2D-FB9F-444C-A682-190D358ED9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2506" b="12506"/>
          <a:stretch>
            <a:fillRect/>
          </a:stretch>
        </p:blipFill>
        <p:spPr>
          <a:xfrm>
            <a:off x="1944829" y="1574427"/>
            <a:ext cx="6997466" cy="384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51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658" y="2668742"/>
            <a:ext cx="2588798" cy="1799902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</a:rPr>
              <a:t>Let’s Play a little with the t-series data</a:t>
            </a:r>
            <a:r>
              <a:rPr lang="is-IS" sz="2400" dirty="0">
                <a:solidFill>
                  <a:srgbClr val="FFFFFF"/>
                </a:solidFill>
              </a:rPr>
              <a:t>…</a:t>
            </a:r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544" y="381000"/>
            <a:ext cx="7921056" cy="6248400"/>
          </a:xfrm>
        </p:spPr>
        <p:txBody>
          <a:bodyPr anchor="ctr">
            <a:normAutofit/>
          </a:bodyPr>
          <a:lstStyle/>
          <a:p>
            <a:pPr lvl="0"/>
            <a:r>
              <a:rPr lang="en-US" sz="2400" dirty="0"/>
              <a:t>Load the </a:t>
            </a:r>
            <a:r>
              <a:rPr lang="en-US" sz="2400" dirty="0" err="1"/>
              <a:t>nifty_ret</a:t>
            </a:r>
            <a:r>
              <a:rPr lang="en-US" sz="2400" dirty="0"/>
              <a:t> data</a:t>
            </a:r>
          </a:p>
          <a:p>
            <a:pPr lvl="0"/>
            <a:r>
              <a:rPr lang="en-US" sz="2400" dirty="0"/>
              <a:t>Check the </a:t>
            </a:r>
            <a:r>
              <a:rPr lang="en-US" sz="2400" dirty="0" err="1"/>
              <a:t>str</a:t>
            </a:r>
            <a:r>
              <a:rPr lang="en-US" sz="2400" dirty="0"/>
              <a:t>()</a:t>
            </a:r>
          </a:p>
          <a:p>
            <a:pPr lvl="0"/>
            <a:r>
              <a:rPr lang="en-US" sz="2400" dirty="0"/>
              <a:t>Create a date vector using the Date column of the nifty data</a:t>
            </a:r>
          </a:p>
          <a:p>
            <a:pPr lvl="0"/>
            <a:r>
              <a:rPr lang="en-US" sz="2400" dirty="0"/>
              <a:t>Drop the Date column of the Nifty data</a:t>
            </a:r>
          </a:p>
          <a:p>
            <a:pPr lvl="0"/>
            <a:r>
              <a:rPr lang="en-US" sz="2400" dirty="0"/>
              <a:t>Use </a:t>
            </a:r>
            <a:r>
              <a:rPr lang="en-US" sz="2400" dirty="0" err="1"/>
              <a:t>xts</a:t>
            </a:r>
            <a:r>
              <a:rPr lang="en-US" sz="2400" dirty="0"/>
              <a:t>() to convert the nifty data-subset (without dates) and the date vector to create a </a:t>
            </a:r>
            <a:r>
              <a:rPr lang="en-US" sz="2400" dirty="0" err="1"/>
              <a:t>xts</a:t>
            </a:r>
            <a:r>
              <a:rPr lang="en-US" sz="2400" dirty="0"/>
              <a:t> object of nifty data</a:t>
            </a:r>
          </a:p>
          <a:p>
            <a:pPr lvl="0"/>
            <a:r>
              <a:rPr lang="en-US" sz="2400" dirty="0"/>
              <a:t>Check the </a:t>
            </a:r>
            <a:r>
              <a:rPr lang="en-US" sz="2400" dirty="0" err="1"/>
              <a:t>str</a:t>
            </a:r>
            <a:r>
              <a:rPr lang="en-US" sz="2400" dirty="0"/>
              <a:t>()</a:t>
            </a:r>
          </a:p>
          <a:p>
            <a:pPr lvl="0"/>
            <a:r>
              <a:rPr lang="en-US" sz="2400" dirty="0"/>
              <a:t>Look at the 1</a:t>
            </a:r>
            <a:r>
              <a:rPr lang="en-US" sz="2400" baseline="30000" dirty="0"/>
              <a:t>st</a:t>
            </a:r>
            <a:r>
              <a:rPr lang="en-US" sz="2400" dirty="0"/>
              <a:t> 10 entries of the data</a:t>
            </a:r>
          </a:p>
          <a:p>
            <a:pPr lvl="0"/>
            <a:r>
              <a:rPr lang="en-US" sz="2400" dirty="0"/>
              <a:t>What is the last  entry?</a:t>
            </a:r>
          </a:p>
          <a:p>
            <a:pPr lvl="0"/>
            <a:r>
              <a:rPr lang="en-US" sz="2400" dirty="0"/>
              <a:t>Store all the entries of 2002 in variable tmp_2002</a:t>
            </a:r>
          </a:p>
          <a:p>
            <a:pPr lvl="0"/>
            <a:r>
              <a:rPr lang="en-US" sz="2400" dirty="0"/>
              <a:t>Select entries from January 1 2002, till March 22, 2002</a:t>
            </a:r>
          </a:p>
          <a:p>
            <a:pPr lvl="0"/>
            <a:r>
              <a:rPr lang="en-US" sz="2400" dirty="0"/>
              <a:t>Select all the entries of the last week’s data and store in </a:t>
            </a:r>
            <a:r>
              <a:rPr lang="en-US" sz="2400" dirty="0" err="1"/>
              <a:t>lastweek</a:t>
            </a:r>
            <a:endParaRPr lang="en-US" sz="2400" dirty="0"/>
          </a:p>
          <a:p>
            <a:pPr lvl="0"/>
            <a:r>
              <a:rPr lang="en-US" sz="2400" dirty="0"/>
              <a:t>Extract all entries of the last week except the first 2 entries</a:t>
            </a:r>
          </a:p>
          <a:p>
            <a:pPr lvl="0"/>
            <a:r>
              <a:rPr lang="en-US" sz="2400" dirty="0"/>
              <a:t>Extract the first 3 days of the 17</a:t>
            </a:r>
            <a:r>
              <a:rPr lang="en-US" sz="2400" baseline="30000" dirty="0"/>
              <a:t>th</a:t>
            </a:r>
            <a:r>
              <a:rPr lang="en-US" sz="2400" dirty="0"/>
              <a:t> week of nifty returns (</a:t>
            </a:r>
            <a:r>
              <a:rPr lang="en-US" sz="2400" dirty="0" err="1"/>
              <a:t>xts</a:t>
            </a:r>
            <a:r>
              <a:rPr lang="en-US" sz="2400" dirty="0"/>
              <a:t>) data</a:t>
            </a:r>
          </a:p>
          <a:p>
            <a:pPr lvl="0"/>
            <a:r>
              <a:rPr lang="en-US" sz="2400" dirty="0"/>
              <a:t>Extract the last 2 days of the third last week of nifty returns (</a:t>
            </a:r>
            <a:r>
              <a:rPr lang="en-US" sz="2400" dirty="0" err="1"/>
              <a:t>xts</a:t>
            </a:r>
            <a:r>
              <a:rPr lang="en-US" sz="2400" dirty="0"/>
              <a:t>) data</a:t>
            </a: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37142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0796C-D0D4-BF4F-7715-CF7165349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9F4236-72EB-CC23-2560-2C63733D12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285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1946</Words>
  <Application>Microsoft Office PowerPoint</Application>
  <PresentationFormat>On-screen Show (4:3)</PresentationFormat>
  <Paragraphs>256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1_Office Theme</vt:lpstr>
      <vt:lpstr>FATS</vt:lpstr>
      <vt:lpstr>Time Series Data?</vt:lpstr>
      <vt:lpstr>What we mean by Auto(Serial) Correlation?</vt:lpstr>
      <vt:lpstr>How about our day-to-day Economic Series look like ?</vt:lpstr>
      <vt:lpstr>PowerPoint Presentation</vt:lpstr>
      <vt:lpstr>PowerPoint Presentation</vt:lpstr>
      <vt:lpstr>PowerPoint Presentation</vt:lpstr>
      <vt:lpstr>PowerPoint Presentation</vt:lpstr>
      <vt:lpstr>Xt is stationary if E(Xt), 2, and the population</vt:lpstr>
      <vt:lpstr>PowerPoint Presentation</vt:lpstr>
      <vt:lpstr>PowerPoint Presentation</vt:lpstr>
      <vt:lpstr>Different Time-Series Processes</vt:lpstr>
      <vt:lpstr>Different Time-Series Processes</vt:lpstr>
      <vt:lpstr>ARMA models in Financial Markets context</vt:lpstr>
      <vt:lpstr>Market Efficiency – Speed of convergence to Mkt Efficiency</vt:lpstr>
      <vt:lpstr>Time Series data</vt:lpstr>
      <vt:lpstr>Components of an “xts” object</vt:lpstr>
      <vt:lpstr>Date class</vt:lpstr>
      <vt:lpstr>Comprehensive  List of  Date/Time settings</vt:lpstr>
      <vt:lpstr>Let’s Play a little with the t-series data…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 Kiran Kumar</dc:creator>
  <cp:lastModifiedBy>Sam Mallick</cp:lastModifiedBy>
  <cp:revision>9</cp:revision>
  <dcterms:created xsi:type="dcterms:W3CDTF">2020-12-27T11:00:06Z</dcterms:created>
  <dcterms:modified xsi:type="dcterms:W3CDTF">2024-09-08T07:15:10Z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2020-09-03T00:00:00Z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2020-12-27T00:00:00Z</vt:filetime>
  </property>
</Properties>
</file>