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3"/>
  </p:notesMasterIdLst>
  <p:handoutMasterIdLst>
    <p:handoutMasterId r:id="rId14"/>
  </p:handoutMasterIdLst>
  <p:sldIdLst>
    <p:sldId id="857" r:id="rId2"/>
    <p:sldId id="259" r:id="rId3"/>
    <p:sldId id="268" r:id="rId4"/>
    <p:sldId id="260" r:id="rId5"/>
    <p:sldId id="261" r:id="rId6"/>
    <p:sldId id="269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68" autoAdjust="0"/>
    <p:restoredTop sz="86332" autoAdjust="0"/>
  </p:normalViewPr>
  <p:slideViewPr>
    <p:cSldViewPr snapToGrid="0">
      <p:cViewPr varScale="1">
        <p:scale>
          <a:sx n="56" d="100"/>
          <a:sy n="56" d="100"/>
        </p:scale>
        <p:origin x="69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-63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1.xml"/><Relationship Id="rId1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121078-ECBC-43DF-B48A-E14EF7EFD32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A4E2EF96-B951-4556-BCB0-4DCF245F81E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What determines the span of management and hence the levels of organization? </a:t>
          </a:r>
        </a:p>
      </dgm:t>
    </dgm:pt>
    <dgm:pt modelId="{9160B773-5D7B-4251-A407-5BEE555DAEF9}" type="parTrans" cxnId="{A8FD9F2F-DAD0-4B2B-B322-61584FCC7FAA}">
      <dgm:prSet/>
      <dgm:spPr/>
      <dgm:t>
        <a:bodyPr/>
        <a:lstStyle/>
        <a:p>
          <a:endParaRPr lang="en-US" sz="2000"/>
        </a:p>
      </dgm:t>
    </dgm:pt>
    <dgm:pt modelId="{FA4A0E96-6192-4CAD-83DD-F3ED0DECD877}" type="sibTrans" cxnId="{A8FD9F2F-DAD0-4B2B-B322-61584FCC7FAA}">
      <dgm:prSet/>
      <dgm:spPr/>
      <dgm:t>
        <a:bodyPr/>
        <a:lstStyle/>
        <a:p>
          <a:endParaRPr lang="en-US" sz="2000"/>
        </a:p>
      </dgm:t>
    </dgm:pt>
    <dgm:pt modelId="{4B32C0B2-796A-4E8C-A6C9-A2EFFE0F18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What determines the basic framework of departmentation, and what are the strengths and weaknesses of the basic forms? </a:t>
          </a:r>
        </a:p>
      </dgm:t>
    </dgm:pt>
    <dgm:pt modelId="{100AD14F-5998-47C3-ADB2-6A2A371BB7CB}" type="parTrans" cxnId="{BDE5F260-CA55-4CCE-A02B-620AA0D2333F}">
      <dgm:prSet/>
      <dgm:spPr/>
      <dgm:t>
        <a:bodyPr/>
        <a:lstStyle/>
        <a:p>
          <a:endParaRPr lang="en-US" sz="2000"/>
        </a:p>
      </dgm:t>
    </dgm:pt>
    <dgm:pt modelId="{A7BD3D60-5A00-44AA-A332-B327BE1ECCB5}" type="sibTrans" cxnId="{BDE5F260-CA55-4CCE-A02B-620AA0D2333F}">
      <dgm:prSet/>
      <dgm:spPr/>
      <dgm:t>
        <a:bodyPr/>
        <a:lstStyle/>
        <a:p>
          <a:endParaRPr lang="en-US" sz="2000"/>
        </a:p>
      </dgm:t>
    </dgm:pt>
    <dgm:pt modelId="{9B4E6AEC-30C3-4B8A-A3F8-E04A3F536DB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What kinds of authority relationships exist in organizations? </a:t>
          </a:r>
        </a:p>
      </dgm:t>
    </dgm:pt>
    <dgm:pt modelId="{A4832D22-94A2-475C-A8FD-4C9F18AA9252}" type="parTrans" cxnId="{48270A4A-9F78-44C0-950C-CE5DA2E7B26A}">
      <dgm:prSet/>
      <dgm:spPr/>
      <dgm:t>
        <a:bodyPr/>
        <a:lstStyle/>
        <a:p>
          <a:endParaRPr lang="en-US" sz="2000"/>
        </a:p>
      </dgm:t>
    </dgm:pt>
    <dgm:pt modelId="{06C01BF7-BB60-4E6C-99F1-728449C26FE2}" type="sibTrans" cxnId="{48270A4A-9F78-44C0-950C-CE5DA2E7B26A}">
      <dgm:prSet/>
      <dgm:spPr/>
      <dgm:t>
        <a:bodyPr/>
        <a:lstStyle/>
        <a:p>
          <a:endParaRPr lang="en-US" sz="2000"/>
        </a:p>
      </dgm:t>
    </dgm:pt>
    <dgm:pt modelId="{0F2B2A3C-35E9-444A-ADEF-4E07E8181B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How should authority be dispersed throughout the organization structure, and what determines the extent of this dispersion? </a:t>
          </a:r>
        </a:p>
      </dgm:t>
    </dgm:pt>
    <dgm:pt modelId="{6DD8362E-EE06-4E5F-B187-F379EE59EF4D}" type="parTrans" cxnId="{A1AE3E24-E666-4BEE-A0AF-BAE6CE08A3F9}">
      <dgm:prSet/>
      <dgm:spPr/>
      <dgm:t>
        <a:bodyPr/>
        <a:lstStyle/>
        <a:p>
          <a:endParaRPr lang="en-US" sz="2000"/>
        </a:p>
      </dgm:t>
    </dgm:pt>
    <dgm:pt modelId="{F98CD006-BA8E-4404-8FF7-CED7876865D8}" type="sibTrans" cxnId="{A1AE3E24-E666-4BEE-A0AF-BAE6CE08A3F9}">
      <dgm:prSet/>
      <dgm:spPr/>
      <dgm:t>
        <a:bodyPr/>
        <a:lstStyle/>
        <a:p>
          <a:endParaRPr lang="en-US" sz="2000"/>
        </a:p>
      </dgm:t>
    </dgm:pt>
    <dgm:pt modelId="{6F3B8BBF-8AF8-44FC-987B-68F702BCAE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How should the manager make organization theory work in practice? </a:t>
          </a:r>
        </a:p>
      </dgm:t>
    </dgm:pt>
    <dgm:pt modelId="{7F2328CC-297F-4BC9-9F57-2B7F3D4315FE}" type="parTrans" cxnId="{44DFC94A-E71E-47E1-BAFB-1B878AA5F926}">
      <dgm:prSet/>
      <dgm:spPr/>
      <dgm:t>
        <a:bodyPr/>
        <a:lstStyle/>
        <a:p>
          <a:endParaRPr lang="en-US" sz="2000"/>
        </a:p>
      </dgm:t>
    </dgm:pt>
    <dgm:pt modelId="{85A60114-8064-4290-BD35-366D1713F157}" type="sibTrans" cxnId="{44DFC94A-E71E-47E1-BAFB-1B878AA5F926}">
      <dgm:prSet/>
      <dgm:spPr/>
      <dgm:t>
        <a:bodyPr/>
        <a:lstStyle/>
        <a:p>
          <a:endParaRPr lang="en-US" sz="2000"/>
        </a:p>
      </dgm:t>
    </dgm:pt>
    <dgm:pt modelId="{EF80DCC3-929C-47FB-95A1-9ABBBA1C7069}" type="pres">
      <dgm:prSet presAssocID="{75121078-ECBC-43DF-B48A-E14EF7EFD321}" presName="root" presStyleCnt="0">
        <dgm:presLayoutVars>
          <dgm:dir/>
          <dgm:resizeHandles val="exact"/>
        </dgm:presLayoutVars>
      </dgm:prSet>
      <dgm:spPr/>
    </dgm:pt>
    <dgm:pt modelId="{B8A9B458-DA98-4957-B2CF-1402BAE54219}" type="pres">
      <dgm:prSet presAssocID="{A4E2EF96-B951-4556-BCB0-4DCF245F81EF}" presName="compNode" presStyleCnt="0"/>
      <dgm:spPr/>
    </dgm:pt>
    <dgm:pt modelId="{57D45368-FDB2-48D8-AAF3-AA1B4EFE6660}" type="pres">
      <dgm:prSet presAssocID="{A4E2EF96-B951-4556-BCB0-4DCF245F81EF}" presName="bgRect" presStyleLbl="bgShp" presStyleIdx="0" presStyleCnt="5"/>
      <dgm:spPr/>
    </dgm:pt>
    <dgm:pt modelId="{E9239766-0B6C-4BAE-BEC2-B648D22014C8}" type="pres">
      <dgm:prSet presAssocID="{A4E2EF96-B951-4556-BCB0-4DCF245F81E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9CF35261-2960-4742-BDA3-3BEED628238E}" type="pres">
      <dgm:prSet presAssocID="{A4E2EF96-B951-4556-BCB0-4DCF245F81EF}" presName="spaceRect" presStyleCnt="0"/>
      <dgm:spPr/>
    </dgm:pt>
    <dgm:pt modelId="{97A5C099-6F01-4E8D-B886-6B859C0EE3CF}" type="pres">
      <dgm:prSet presAssocID="{A4E2EF96-B951-4556-BCB0-4DCF245F81EF}" presName="parTx" presStyleLbl="revTx" presStyleIdx="0" presStyleCnt="5">
        <dgm:presLayoutVars>
          <dgm:chMax val="0"/>
          <dgm:chPref val="0"/>
        </dgm:presLayoutVars>
      </dgm:prSet>
      <dgm:spPr/>
    </dgm:pt>
    <dgm:pt modelId="{2BB16B27-4D62-42E0-AA15-9FD97BB5A44E}" type="pres">
      <dgm:prSet presAssocID="{FA4A0E96-6192-4CAD-83DD-F3ED0DECD877}" presName="sibTrans" presStyleCnt="0"/>
      <dgm:spPr/>
    </dgm:pt>
    <dgm:pt modelId="{1845F272-72D2-4AD8-8E09-FAFDFC6357FD}" type="pres">
      <dgm:prSet presAssocID="{4B32C0B2-796A-4E8C-A6C9-A2EFFE0F187F}" presName="compNode" presStyleCnt="0"/>
      <dgm:spPr/>
    </dgm:pt>
    <dgm:pt modelId="{2801129F-100B-43CE-BD83-EDFEC67BB6CE}" type="pres">
      <dgm:prSet presAssocID="{4B32C0B2-796A-4E8C-A6C9-A2EFFE0F187F}" presName="bgRect" presStyleLbl="bgShp" presStyleIdx="1" presStyleCnt="5"/>
      <dgm:spPr/>
    </dgm:pt>
    <dgm:pt modelId="{0D91858D-D922-40B0-A87C-C0CC47E6D500}" type="pres">
      <dgm:prSet presAssocID="{4B32C0B2-796A-4E8C-A6C9-A2EFFE0F187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6C7E0DC8-393B-419D-9408-5F951CC7EDBE}" type="pres">
      <dgm:prSet presAssocID="{4B32C0B2-796A-4E8C-A6C9-A2EFFE0F187F}" presName="spaceRect" presStyleCnt="0"/>
      <dgm:spPr/>
    </dgm:pt>
    <dgm:pt modelId="{FFBDA5FE-77CB-4142-A13E-E5712DEE6B4F}" type="pres">
      <dgm:prSet presAssocID="{4B32C0B2-796A-4E8C-A6C9-A2EFFE0F187F}" presName="parTx" presStyleLbl="revTx" presStyleIdx="1" presStyleCnt="5">
        <dgm:presLayoutVars>
          <dgm:chMax val="0"/>
          <dgm:chPref val="0"/>
        </dgm:presLayoutVars>
      </dgm:prSet>
      <dgm:spPr/>
    </dgm:pt>
    <dgm:pt modelId="{A9D4DBD4-951C-48A6-87F1-60D75A142424}" type="pres">
      <dgm:prSet presAssocID="{A7BD3D60-5A00-44AA-A332-B327BE1ECCB5}" presName="sibTrans" presStyleCnt="0"/>
      <dgm:spPr/>
    </dgm:pt>
    <dgm:pt modelId="{BC746206-7D22-43FB-84C0-E86E71DAE8D9}" type="pres">
      <dgm:prSet presAssocID="{9B4E6AEC-30C3-4B8A-A3F8-E04A3F536DB1}" presName="compNode" presStyleCnt="0"/>
      <dgm:spPr/>
    </dgm:pt>
    <dgm:pt modelId="{0A6365D6-EA65-4ADD-A0E0-C3DD30CBDB60}" type="pres">
      <dgm:prSet presAssocID="{9B4E6AEC-30C3-4B8A-A3F8-E04A3F536DB1}" presName="bgRect" presStyleLbl="bgShp" presStyleIdx="2" presStyleCnt="5"/>
      <dgm:spPr/>
    </dgm:pt>
    <dgm:pt modelId="{6E7B8D50-CE54-4A3D-B793-DB4D8FAA63EF}" type="pres">
      <dgm:prSet presAssocID="{9B4E6AEC-30C3-4B8A-A3F8-E04A3F536DB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31589567-419B-408C-AEA5-E7059D8A93D5}" type="pres">
      <dgm:prSet presAssocID="{9B4E6AEC-30C3-4B8A-A3F8-E04A3F536DB1}" presName="spaceRect" presStyleCnt="0"/>
      <dgm:spPr/>
    </dgm:pt>
    <dgm:pt modelId="{23EF7E26-0C43-4136-8D9B-6C0C0B6668E5}" type="pres">
      <dgm:prSet presAssocID="{9B4E6AEC-30C3-4B8A-A3F8-E04A3F536DB1}" presName="parTx" presStyleLbl="revTx" presStyleIdx="2" presStyleCnt="5">
        <dgm:presLayoutVars>
          <dgm:chMax val="0"/>
          <dgm:chPref val="0"/>
        </dgm:presLayoutVars>
      </dgm:prSet>
      <dgm:spPr/>
    </dgm:pt>
    <dgm:pt modelId="{9DC2D6A0-95FF-43BF-905A-47E49C5D712E}" type="pres">
      <dgm:prSet presAssocID="{06C01BF7-BB60-4E6C-99F1-728449C26FE2}" presName="sibTrans" presStyleCnt="0"/>
      <dgm:spPr/>
    </dgm:pt>
    <dgm:pt modelId="{B8DF6258-687F-42D9-A0A6-5E6B78D382D0}" type="pres">
      <dgm:prSet presAssocID="{0F2B2A3C-35E9-444A-ADEF-4E07E8181B42}" presName="compNode" presStyleCnt="0"/>
      <dgm:spPr/>
    </dgm:pt>
    <dgm:pt modelId="{0BC2AE29-85B5-4488-BA60-6F48D518914E}" type="pres">
      <dgm:prSet presAssocID="{0F2B2A3C-35E9-444A-ADEF-4E07E8181B42}" presName="bgRect" presStyleLbl="bgShp" presStyleIdx="3" presStyleCnt="5"/>
      <dgm:spPr/>
    </dgm:pt>
    <dgm:pt modelId="{FDC4B5BF-45EF-4C50-AC95-89B3E4067F0D}" type="pres">
      <dgm:prSet presAssocID="{0F2B2A3C-35E9-444A-ADEF-4E07E8181B4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9D4645F5-A7F9-4A33-B3D6-3490CA36EBA4}" type="pres">
      <dgm:prSet presAssocID="{0F2B2A3C-35E9-444A-ADEF-4E07E8181B42}" presName="spaceRect" presStyleCnt="0"/>
      <dgm:spPr/>
    </dgm:pt>
    <dgm:pt modelId="{7DBA9A57-CB82-415C-A21D-764B29D198B6}" type="pres">
      <dgm:prSet presAssocID="{0F2B2A3C-35E9-444A-ADEF-4E07E8181B42}" presName="parTx" presStyleLbl="revTx" presStyleIdx="3" presStyleCnt="5">
        <dgm:presLayoutVars>
          <dgm:chMax val="0"/>
          <dgm:chPref val="0"/>
        </dgm:presLayoutVars>
      </dgm:prSet>
      <dgm:spPr/>
    </dgm:pt>
    <dgm:pt modelId="{7E75F51F-D76E-4FF4-A70E-116609406940}" type="pres">
      <dgm:prSet presAssocID="{F98CD006-BA8E-4404-8FF7-CED7876865D8}" presName="sibTrans" presStyleCnt="0"/>
      <dgm:spPr/>
    </dgm:pt>
    <dgm:pt modelId="{20A94CE7-1831-4478-BB1C-1AF798BC4925}" type="pres">
      <dgm:prSet presAssocID="{6F3B8BBF-8AF8-44FC-987B-68F702BCAEC3}" presName="compNode" presStyleCnt="0"/>
      <dgm:spPr/>
    </dgm:pt>
    <dgm:pt modelId="{40E8C1E4-553E-405F-918E-F9F80F4B4CE6}" type="pres">
      <dgm:prSet presAssocID="{6F3B8BBF-8AF8-44FC-987B-68F702BCAEC3}" presName="bgRect" presStyleLbl="bgShp" presStyleIdx="4" presStyleCnt="5"/>
      <dgm:spPr/>
    </dgm:pt>
    <dgm:pt modelId="{2C106FD5-C143-463F-B2A3-2D7E5917AE1C}" type="pres">
      <dgm:prSet presAssocID="{6F3B8BBF-8AF8-44FC-987B-68F702BCAEC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20E98A39-6990-4BEF-83B9-3677E3063A6D}" type="pres">
      <dgm:prSet presAssocID="{6F3B8BBF-8AF8-44FC-987B-68F702BCAEC3}" presName="spaceRect" presStyleCnt="0"/>
      <dgm:spPr/>
    </dgm:pt>
    <dgm:pt modelId="{6E2F53AC-C2AD-475E-B7B7-AC620410188B}" type="pres">
      <dgm:prSet presAssocID="{6F3B8BBF-8AF8-44FC-987B-68F702BCAEC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1AE3E24-E666-4BEE-A0AF-BAE6CE08A3F9}" srcId="{75121078-ECBC-43DF-B48A-E14EF7EFD321}" destId="{0F2B2A3C-35E9-444A-ADEF-4E07E8181B42}" srcOrd="3" destOrd="0" parTransId="{6DD8362E-EE06-4E5F-B187-F379EE59EF4D}" sibTransId="{F98CD006-BA8E-4404-8FF7-CED7876865D8}"/>
    <dgm:cxn modelId="{A8FD9F2F-DAD0-4B2B-B322-61584FCC7FAA}" srcId="{75121078-ECBC-43DF-B48A-E14EF7EFD321}" destId="{A4E2EF96-B951-4556-BCB0-4DCF245F81EF}" srcOrd="0" destOrd="0" parTransId="{9160B773-5D7B-4251-A407-5BEE555DAEF9}" sibTransId="{FA4A0E96-6192-4CAD-83DD-F3ED0DECD877}"/>
    <dgm:cxn modelId="{BDE5F260-CA55-4CCE-A02B-620AA0D2333F}" srcId="{75121078-ECBC-43DF-B48A-E14EF7EFD321}" destId="{4B32C0B2-796A-4E8C-A6C9-A2EFFE0F187F}" srcOrd="1" destOrd="0" parTransId="{100AD14F-5998-47C3-ADB2-6A2A371BB7CB}" sibTransId="{A7BD3D60-5A00-44AA-A332-B327BE1ECCB5}"/>
    <dgm:cxn modelId="{2E093461-4421-4B9D-88C6-5F39E2D1D24A}" type="presOf" srcId="{A4E2EF96-B951-4556-BCB0-4DCF245F81EF}" destId="{97A5C099-6F01-4E8D-B886-6B859C0EE3CF}" srcOrd="0" destOrd="0" presId="urn:microsoft.com/office/officeart/2018/2/layout/IconVerticalSolidList"/>
    <dgm:cxn modelId="{48270A4A-9F78-44C0-950C-CE5DA2E7B26A}" srcId="{75121078-ECBC-43DF-B48A-E14EF7EFD321}" destId="{9B4E6AEC-30C3-4B8A-A3F8-E04A3F536DB1}" srcOrd="2" destOrd="0" parTransId="{A4832D22-94A2-475C-A8FD-4C9F18AA9252}" sibTransId="{06C01BF7-BB60-4E6C-99F1-728449C26FE2}"/>
    <dgm:cxn modelId="{44DFC94A-E71E-47E1-BAFB-1B878AA5F926}" srcId="{75121078-ECBC-43DF-B48A-E14EF7EFD321}" destId="{6F3B8BBF-8AF8-44FC-987B-68F702BCAEC3}" srcOrd="4" destOrd="0" parTransId="{7F2328CC-297F-4BC9-9F57-2B7F3D4315FE}" sibTransId="{85A60114-8064-4290-BD35-366D1713F157}"/>
    <dgm:cxn modelId="{23674181-9B1F-49C0-A7D0-0F2C9DD98020}" type="presOf" srcId="{75121078-ECBC-43DF-B48A-E14EF7EFD321}" destId="{EF80DCC3-929C-47FB-95A1-9ABBBA1C7069}" srcOrd="0" destOrd="0" presId="urn:microsoft.com/office/officeart/2018/2/layout/IconVerticalSolidList"/>
    <dgm:cxn modelId="{F74BDB8E-5E20-47C5-9641-A260C4737503}" type="presOf" srcId="{0F2B2A3C-35E9-444A-ADEF-4E07E8181B42}" destId="{7DBA9A57-CB82-415C-A21D-764B29D198B6}" srcOrd="0" destOrd="0" presId="urn:microsoft.com/office/officeart/2018/2/layout/IconVerticalSolidList"/>
    <dgm:cxn modelId="{930B879C-0B28-4BDD-AA1C-B35D7ECAD244}" type="presOf" srcId="{4B32C0B2-796A-4E8C-A6C9-A2EFFE0F187F}" destId="{FFBDA5FE-77CB-4142-A13E-E5712DEE6B4F}" srcOrd="0" destOrd="0" presId="urn:microsoft.com/office/officeart/2018/2/layout/IconVerticalSolidList"/>
    <dgm:cxn modelId="{9A3DE29C-FF53-4971-B88B-BC8F9DAB1A36}" type="presOf" srcId="{9B4E6AEC-30C3-4B8A-A3F8-E04A3F536DB1}" destId="{23EF7E26-0C43-4136-8D9B-6C0C0B6668E5}" srcOrd="0" destOrd="0" presId="urn:microsoft.com/office/officeart/2018/2/layout/IconVerticalSolidList"/>
    <dgm:cxn modelId="{F0B38CFC-67DA-4BA1-90B7-D8545FEA7585}" type="presOf" srcId="{6F3B8BBF-8AF8-44FC-987B-68F702BCAEC3}" destId="{6E2F53AC-C2AD-475E-B7B7-AC620410188B}" srcOrd="0" destOrd="0" presId="urn:microsoft.com/office/officeart/2018/2/layout/IconVerticalSolidList"/>
    <dgm:cxn modelId="{A3AEFC5B-86BA-4392-8AE8-E9AEBA7E2353}" type="presParOf" srcId="{EF80DCC3-929C-47FB-95A1-9ABBBA1C7069}" destId="{B8A9B458-DA98-4957-B2CF-1402BAE54219}" srcOrd="0" destOrd="0" presId="urn:microsoft.com/office/officeart/2018/2/layout/IconVerticalSolidList"/>
    <dgm:cxn modelId="{68B08099-8EDA-48E4-89EA-9AFD7EF43BD4}" type="presParOf" srcId="{B8A9B458-DA98-4957-B2CF-1402BAE54219}" destId="{57D45368-FDB2-48D8-AAF3-AA1B4EFE6660}" srcOrd="0" destOrd="0" presId="urn:microsoft.com/office/officeart/2018/2/layout/IconVerticalSolidList"/>
    <dgm:cxn modelId="{6DCBDF7E-694A-4D94-B9A1-F785747DA181}" type="presParOf" srcId="{B8A9B458-DA98-4957-B2CF-1402BAE54219}" destId="{E9239766-0B6C-4BAE-BEC2-B648D22014C8}" srcOrd="1" destOrd="0" presId="urn:microsoft.com/office/officeart/2018/2/layout/IconVerticalSolidList"/>
    <dgm:cxn modelId="{0B903F90-433C-45B5-A3FD-A2A698B7DA3B}" type="presParOf" srcId="{B8A9B458-DA98-4957-B2CF-1402BAE54219}" destId="{9CF35261-2960-4742-BDA3-3BEED628238E}" srcOrd="2" destOrd="0" presId="urn:microsoft.com/office/officeart/2018/2/layout/IconVerticalSolidList"/>
    <dgm:cxn modelId="{E8C04C23-D85F-4050-B5D7-B1611796358E}" type="presParOf" srcId="{B8A9B458-DA98-4957-B2CF-1402BAE54219}" destId="{97A5C099-6F01-4E8D-B886-6B859C0EE3CF}" srcOrd="3" destOrd="0" presId="urn:microsoft.com/office/officeart/2018/2/layout/IconVerticalSolidList"/>
    <dgm:cxn modelId="{0E3486E8-D2A9-4DE9-B4B5-B60F864EAFE4}" type="presParOf" srcId="{EF80DCC3-929C-47FB-95A1-9ABBBA1C7069}" destId="{2BB16B27-4D62-42E0-AA15-9FD97BB5A44E}" srcOrd="1" destOrd="0" presId="urn:microsoft.com/office/officeart/2018/2/layout/IconVerticalSolidList"/>
    <dgm:cxn modelId="{293CA2C0-7851-47AF-9DE8-7604168412FE}" type="presParOf" srcId="{EF80DCC3-929C-47FB-95A1-9ABBBA1C7069}" destId="{1845F272-72D2-4AD8-8E09-FAFDFC6357FD}" srcOrd="2" destOrd="0" presId="urn:microsoft.com/office/officeart/2018/2/layout/IconVerticalSolidList"/>
    <dgm:cxn modelId="{FEA2A877-E31D-4B4A-BC3C-CEA090DF015A}" type="presParOf" srcId="{1845F272-72D2-4AD8-8E09-FAFDFC6357FD}" destId="{2801129F-100B-43CE-BD83-EDFEC67BB6CE}" srcOrd="0" destOrd="0" presId="urn:microsoft.com/office/officeart/2018/2/layout/IconVerticalSolidList"/>
    <dgm:cxn modelId="{508ECCDA-A216-4A38-BDE7-9ADC49C90A75}" type="presParOf" srcId="{1845F272-72D2-4AD8-8E09-FAFDFC6357FD}" destId="{0D91858D-D922-40B0-A87C-C0CC47E6D500}" srcOrd="1" destOrd="0" presId="urn:microsoft.com/office/officeart/2018/2/layout/IconVerticalSolidList"/>
    <dgm:cxn modelId="{62AE2DC5-1D03-4D7F-9193-6B0E1339AE92}" type="presParOf" srcId="{1845F272-72D2-4AD8-8E09-FAFDFC6357FD}" destId="{6C7E0DC8-393B-419D-9408-5F951CC7EDBE}" srcOrd="2" destOrd="0" presId="urn:microsoft.com/office/officeart/2018/2/layout/IconVerticalSolidList"/>
    <dgm:cxn modelId="{01546986-2B60-4972-BB5F-D41E5A7454F2}" type="presParOf" srcId="{1845F272-72D2-4AD8-8E09-FAFDFC6357FD}" destId="{FFBDA5FE-77CB-4142-A13E-E5712DEE6B4F}" srcOrd="3" destOrd="0" presId="urn:microsoft.com/office/officeart/2018/2/layout/IconVerticalSolidList"/>
    <dgm:cxn modelId="{3FF701C2-37D5-417E-80CC-401206D10017}" type="presParOf" srcId="{EF80DCC3-929C-47FB-95A1-9ABBBA1C7069}" destId="{A9D4DBD4-951C-48A6-87F1-60D75A142424}" srcOrd="3" destOrd="0" presId="urn:microsoft.com/office/officeart/2018/2/layout/IconVerticalSolidList"/>
    <dgm:cxn modelId="{5EA29217-8CCA-4EC5-A157-F896840C6791}" type="presParOf" srcId="{EF80DCC3-929C-47FB-95A1-9ABBBA1C7069}" destId="{BC746206-7D22-43FB-84C0-E86E71DAE8D9}" srcOrd="4" destOrd="0" presId="urn:microsoft.com/office/officeart/2018/2/layout/IconVerticalSolidList"/>
    <dgm:cxn modelId="{28D8467B-0A29-4A44-8EE4-CEDFC2A8614A}" type="presParOf" srcId="{BC746206-7D22-43FB-84C0-E86E71DAE8D9}" destId="{0A6365D6-EA65-4ADD-A0E0-C3DD30CBDB60}" srcOrd="0" destOrd="0" presId="urn:microsoft.com/office/officeart/2018/2/layout/IconVerticalSolidList"/>
    <dgm:cxn modelId="{DBAACFC5-2414-4E92-BA3D-0A71C2F97872}" type="presParOf" srcId="{BC746206-7D22-43FB-84C0-E86E71DAE8D9}" destId="{6E7B8D50-CE54-4A3D-B793-DB4D8FAA63EF}" srcOrd="1" destOrd="0" presId="urn:microsoft.com/office/officeart/2018/2/layout/IconVerticalSolidList"/>
    <dgm:cxn modelId="{E9E50D92-40DB-41A1-8417-0220C60CBC68}" type="presParOf" srcId="{BC746206-7D22-43FB-84C0-E86E71DAE8D9}" destId="{31589567-419B-408C-AEA5-E7059D8A93D5}" srcOrd="2" destOrd="0" presId="urn:microsoft.com/office/officeart/2018/2/layout/IconVerticalSolidList"/>
    <dgm:cxn modelId="{55CA857D-BEFF-4963-B070-D2FA4811C6D6}" type="presParOf" srcId="{BC746206-7D22-43FB-84C0-E86E71DAE8D9}" destId="{23EF7E26-0C43-4136-8D9B-6C0C0B6668E5}" srcOrd="3" destOrd="0" presId="urn:microsoft.com/office/officeart/2018/2/layout/IconVerticalSolidList"/>
    <dgm:cxn modelId="{D96A299F-0B73-4EC0-BF90-42E4FB579C19}" type="presParOf" srcId="{EF80DCC3-929C-47FB-95A1-9ABBBA1C7069}" destId="{9DC2D6A0-95FF-43BF-905A-47E49C5D712E}" srcOrd="5" destOrd="0" presId="urn:microsoft.com/office/officeart/2018/2/layout/IconVerticalSolidList"/>
    <dgm:cxn modelId="{608231E5-73D1-45A0-886F-EE85B4FCF353}" type="presParOf" srcId="{EF80DCC3-929C-47FB-95A1-9ABBBA1C7069}" destId="{B8DF6258-687F-42D9-A0A6-5E6B78D382D0}" srcOrd="6" destOrd="0" presId="urn:microsoft.com/office/officeart/2018/2/layout/IconVerticalSolidList"/>
    <dgm:cxn modelId="{58806178-1660-43BE-8256-38C88AFCCA06}" type="presParOf" srcId="{B8DF6258-687F-42D9-A0A6-5E6B78D382D0}" destId="{0BC2AE29-85B5-4488-BA60-6F48D518914E}" srcOrd="0" destOrd="0" presId="urn:microsoft.com/office/officeart/2018/2/layout/IconVerticalSolidList"/>
    <dgm:cxn modelId="{A23E6F88-458D-4BBB-99BD-6202BE7218CE}" type="presParOf" srcId="{B8DF6258-687F-42D9-A0A6-5E6B78D382D0}" destId="{FDC4B5BF-45EF-4C50-AC95-89B3E4067F0D}" srcOrd="1" destOrd="0" presId="urn:microsoft.com/office/officeart/2018/2/layout/IconVerticalSolidList"/>
    <dgm:cxn modelId="{9665BBAC-4C82-400B-B831-625AE82D80BC}" type="presParOf" srcId="{B8DF6258-687F-42D9-A0A6-5E6B78D382D0}" destId="{9D4645F5-A7F9-4A33-B3D6-3490CA36EBA4}" srcOrd="2" destOrd="0" presId="urn:microsoft.com/office/officeart/2018/2/layout/IconVerticalSolidList"/>
    <dgm:cxn modelId="{77A98027-BAFB-4A66-841C-BF5F634E3AFD}" type="presParOf" srcId="{B8DF6258-687F-42D9-A0A6-5E6B78D382D0}" destId="{7DBA9A57-CB82-415C-A21D-764B29D198B6}" srcOrd="3" destOrd="0" presId="urn:microsoft.com/office/officeart/2018/2/layout/IconVerticalSolidList"/>
    <dgm:cxn modelId="{722B8FF5-ABDD-48E9-ACBD-D80BC81C921A}" type="presParOf" srcId="{EF80DCC3-929C-47FB-95A1-9ABBBA1C7069}" destId="{7E75F51F-D76E-4FF4-A70E-116609406940}" srcOrd="7" destOrd="0" presId="urn:microsoft.com/office/officeart/2018/2/layout/IconVerticalSolidList"/>
    <dgm:cxn modelId="{D797870E-E65F-4B63-A2DC-6C87DF1EA9EF}" type="presParOf" srcId="{EF80DCC3-929C-47FB-95A1-9ABBBA1C7069}" destId="{20A94CE7-1831-4478-BB1C-1AF798BC4925}" srcOrd="8" destOrd="0" presId="urn:microsoft.com/office/officeart/2018/2/layout/IconVerticalSolidList"/>
    <dgm:cxn modelId="{F8611AF3-7398-4AC2-8417-7E212CA4BE55}" type="presParOf" srcId="{20A94CE7-1831-4478-BB1C-1AF798BC4925}" destId="{40E8C1E4-553E-405F-918E-F9F80F4B4CE6}" srcOrd="0" destOrd="0" presId="urn:microsoft.com/office/officeart/2018/2/layout/IconVerticalSolidList"/>
    <dgm:cxn modelId="{5BE88DE9-82EF-4CE6-B346-AA7CA406997F}" type="presParOf" srcId="{20A94CE7-1831-4478-BB1C-1AF798BC4925}" destId="{2C106FD5-C143-463F-B2A3-2D7E5917AE1C}" srcOrd="1" destOrd="0" presId="urn:microsoft.com/office/officeart/2018/2/layout/IconVerticalSolidList"/>
    <dgm:cxn modelId="{7ED303CE-9978-4E9E-AF2E-2BF1CA1C4FC1}" type="presParOf" srcId="{20A94CE7-1831-4478-BB1C-1AF798BC4925}" destId="{20E98A39-6990-4BEF-83B9-3677E3063A6D}" srcOrd="2" destOrd="0" presId="urn:microsoft.com/office/officeart/2018/2/layout/IconVerticalSolidList"/>
    <dgm:cxn modelId="{4099894B-FACD-4253-8DAA-54A8EC526362}" type="presParOf" srcId="{20A94CE7-1831-4478-BB1C-1AF798BC4925}" destId="{6E2F53AC-C2AD-475E-B7B7-AC620410188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45368-FDB2-48D8-AAF3-AA1B4EFE6660}">
      <dsp:nvSpPr>
        <dsp:cNvPr id="0" name=""/>
        <dsp:cNvSpPr/>
      </dsp:nvSpPr>
      <dsp:spPr>
        <a:xfrm>
          <a:off x="0" y="4613"/>
          <a:ext cx="8481995" cy="9825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239766-0B6C-4BAE-BEC2-B648D22014C8}">
      <dsp:nvSpPr>
        <dsp:cNvPr id="0" name=""/>
        <dsp:cNvSpPr/>
      </dsp:nvSpPr>
      <dsp:spPr>
        <a:xfrm>
          <a:off x="297234" y="225696"/>
          <a:ext cx="540425" cy="5404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A5C099-6F01-4E8D-B886-6B859C0EE3CF}">
      <dsp:nvSpPr>
        <dsp:cNvPr id="0" name=""/>
        <dsp:cNvSpPr/>
      </dsp:nvSpPr>
      <dsp:spPr>
        <a:xfrm>
          <a:off x="1134894" y="4613"/>
          <a:ext cx="7347100" cy="982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991" tIns="103991" rIns="103991" bIns="1039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What determines the span of management and hence the levels of organization? </a:t>
          </a:r>
        </a:p>
      </dsp:txBody>
      <dsp:txXfrm>
        <a:off x="1134894" y="4613"/>
        <a:ext cx="7347100" cy="982592"/>
      </dsp:txXfrm>
    </dsp:sp>
    <dsp:sp modelId="{2801129F-100B-43CE-BD83-EDFEC67BB6CE}">
      <dsp:nvSpPr>
        <dsp:cNvPr id="0" name=""/>
        <dsp:cNvSpPr/>
      </dsp:nvSpPr>
      <dsp:spPr>
        <a:xfrm>
          <a:off x="0" y="1232853"/>
          <a:ext cx="8481995" cy="9825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1858D-D922-40B0-A87C-C0CC47E6D500}">
      <dsp:nvSpPr>
        <dsp:cNvPr id="0" name=""/>
        <dsp:cNvSpPr/>
      </dsp:nvSpPr>
      <dsp:spPr>
        <a:xfrm>
          <a:off x="297234" y="1453936"/>
          <a:ext cx="540425" cy="5404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BDA5FE-77CB-4142-A13E-E5712DEE6B4F}">
      <dsp:nvSpPr>
        <dsp:cNvPr id="0" name=""/>
        <dsp:cNvSpPr/>
      </dsp:nvSpPr>
      <dsp:spPr>
        <a:xfrm>
          <a:off x="1134894" y="1232853"/>
          <a:ext cx="7347100" cy="982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991" tIns="103991" rIns="103991" bIns="1039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What determines the basic framework of departmentation, and what are the strengths and weaknesses of the basic forms? </a:t>
          </a:r>
        </a:p>
      </dsp:txBody>
      <dsp:txXfrm>
        <a:off x="1134894" y="1232853"/>
        <a:ext cx="7347100" cy="982592"/>
      </dsp:txXfrm>
    </dsp:sp>
    <dsp:sp modelId="{0A6365D6-EA65-4ADD-A0E0-C3DD30CBDB60}">
      <dsp:nvSpPr>
        <dsp:cNvPr id="0" name=""/>
        <dsp:cNvSpPr/>
      </dsp:nvSpPr>
      <dsp:spPr>
        <a:xfrm>
          <a:off x="0" y="2461094"/>
          <a:ext cx="8481995" cy="9825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B8D50-CE54-4A3D-B793-DB4D8FAA63EF}">
      <dsp:nvSpPr>
        <dsp:cNvPr id="0" name=""/>
        <dsp:cNvSpPr/>
      </dsp:nvSpPr>
      <dsp:spPr>
        <a:xfrm>
          <a:off x="297234" y="2682177"/>
          <a:ext cx="540425" cy="5404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F7E26-0C43-4136-8D9B-6C0C0B6668E5}">
      <dsp:nvSpPr>
        <dsp:cNvPr id="0" name=""/>
        <dsp:cNvSpPr/>
      </dsp:nvSpPr>
      <dsp:spPr>
        <a:xfrm>
          <a:off x="1134894" y="2461094"/>
          <a:ext cx="7347100" cy="982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991" tIns="103991" rIns="103991" bIns="1039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What kinds of authority relationships exist in organizations? </a:t>
          </a:r>
        </a:p>
      </dsp:txBody>
      <dsp:txXfrm>
        <a:off x="1134894" y="2461094"/>
        <a:ext cx="7347100" cy="982592"/>
      </dsp:txXfrm>
    </dsp:sp>
    <dsp:sp modelId="{0BC2AE29-85B5-4488-BA60-6F48D518914E}">
      <dsp:nvSpPr>
        <dsp:cNvPr id="0" name=""/>
        <dsp:cNvSpPr/>
      </dsp:nvSpPr>
      <dsp:spPr>
        <a:xfrm>
          <a:off x="0" y="3689334"/>
          <a:ext cx="8481995" cy="9825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4B5BF-45EF-4C50-AC95-89B3E4067F0D}">
      <dsp:nvSpPr>
        <dsp:cNvPr id="0" name=""/>
        <dsp:cNvSpPr/>
      </dsp:nvSpPr>
      <dsp:spPr>
        <a:xfrm>
          <a:off x="297234" y="3910418"/>
          <a:ext cx="540425" cy="5404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A9A57-CB82-415C-A21D-764B29D198B6}">
      <dsp:nvSpPr>
        <dsp:cNvPr id="0" name=""/>
        <dsp:cNvSpPr/>
      </dsp:nvSpPr>
      <dsp:spPr>
        <a:xfrm>
          <a:off x="1134894" y="3689334"/>
          <a:ext cx="7347100" cy="982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991" tIns="103991" rIns="103991" bIns="1039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How should authority be dispersed throughout the organization structure, and what determines the extent of this dispersion? </a:t>
          </a:r>
        </a:p>
      </dsp:txBody>
      <dsp:txXfrm>
        <a:off x="1134894" y="3689334"/>
        <a:ext cx="7347100" cy="982592"/>
      </dsp:txXfrm>
    </dsp:sp>
    <dsp:sp modelId="{40E8C1E4-553E-405F-918E-F9F80F4B4CE6}">
      <dsp:nvSpPr>
        <dsp:cNvPr id="0" name=""/>
        <dsp:cNvSpPr/>
      </dsp:nvSpPr>
      <dsp:spPr>
        <a:xfrm>
          <a:off x="0" y="4917575"/>
          <a:ext cx="8481995" cy="98259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06FD5-C143-463F-B2A3-2D7E5917AE1C}">
      <dsp:nvSpPr>
        <dsp:cNvPr id="0" name=""/>
        <dsp:cNvSpPr/>
      </dsp:nvSpPr>
      <dsp:spPr>
        <a:xfrm>
          <a:off x="297234" y="5138658"/>
          <a:ext cx="540425" cy="5404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F53AC-C2AD-475E-B7B7-AC620410188B}">
      <dsp:nvSpPr>
        <dsp:cNvPr id="0" name=""/>
        <dsp:cNvSpPr/>
      </dsp:nvSpPr>
      <dsp:spPr>
        <a:xfrm>
          <a:off x="1134894" y="4917575"/>
          <a:ext cx="7347100" cy="982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991" tIns="103991" rIns="103991" bIns="10399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How should the manager make organization theory work in practice? </a:t>
          </a:r>
        </a:p>
      </dsp:txBody>
      <dsp:txXfrm>
        <a:off x="1134894" y="4917575"/>
        <a:ext cx="7347100" cy="982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8C6CD-A0F0-4A31-8F63-F4E8D9E8487F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C1BAF-0F5F-409C-99B4-883202FE6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3AB5E-AD62-4F96-96FC-9B4791407D4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2552B-BEEA-4131-A6C9-E75D541384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D3E86-951A-39B5-3045-66943057C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AFE5B1-3D8B-4134-00FE-926CD6394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EB549-36A2-55E3-5F39-D9F7BE6FC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596DC-5230-BA68-5A8F-E68EE7648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1A1AD-BD0F-7A83-1CA7-4B5139FD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8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F2E78-46A6-8600-D291-2AF472B35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76C01-371C-9155-026C-E283F75C5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C5C8D-6812-A1D5-7415-A204CA0F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678DA-32A4-4283-046A-0806251F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BA356-05E0-2D82-24DC-A3717FF7B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70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DC1B-9749-75E0-4F1C-839AD84D8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A6E02-D852-9C94-971A-CAC2E5EF1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A910D-2FD9-F5E5-6582-3F924DDE9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EB607-33CC-C4F5-F607-AE18F625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A7746-807A-E99E-7E7E-F946AE0BE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9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78CB7-1089-849E-A435-84394337B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EA9F3-3313-AB7F-5C1D-38F554DB6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F9C62-E437-1305-37E4-ECDD7C0B1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9FEA9-5195-59A1-A9CF-4B85017B6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CA76EA-4631-1BC5-BDBD-C32598CD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4E4E0-755E-D961-381A-857205B5B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1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63E4E-F0F6-E020-FD38-0EA5F530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1B62E-6CC2-E02C-AC7E-E0706ACFD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D5DCB3-41D5-8D82-545B-9722CA5EC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33C357-0AEA-D113-673C-2BE6DC118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7AE40D-DEE7-6157-3063-9426D3AD02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7B018-FFCB-93C7-8C94-7AB55628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BF3E78-AD3B-3227-18A5-A5629C967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321279-1D1C-C3A3-3E1F-183A90087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4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64687-CB9A-2430-ADC3-8031CB800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A8A8E-1BE8-49FB-230F-557AA9FA7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16854-1AD4-8D69-B77C-912F9D5B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3B0E0D-D832-CFB6-BC0C-B88E38EE4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28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988ABF-55D9-2A93-9A31-C2C7DD471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443CB9-BED7-04CF-2202-C3FB5409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74DA6-D606-E358-51D6-FC5791588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8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6535F-BAA9-0A90-C13D-16802188C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8035A-4006-F4E5-11D3-954BF5F0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366D8-E472-F4ED-D3BF-F32D7299B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C99E7-D92E-FE89-AAB0-31EFA9AD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DB980-62E4-2799-C7ED-626DDE12A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4B374-9735-B6D4-D188-5B2128BAB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0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AEC37-44D3-85A6-F169-1D2A78F2C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AE5F2-5D30-FE61-8EEB-C7D47B9BCE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65FF2-01B3-A222-70AA-AD2386F89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13228-1462-A294-68FA-F7C7DB097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029F7-A986-338D-0284-22A27BF16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929857-9FD5-D902-F790-58AE9822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80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0ABB6-DB19-3520-D103-A032A94D1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0B4104-28B0-91D2-8EA5-BBB5066B4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C5994-363C-CD1C-E7BA-2C76A1A1E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69979-30D4-ABF2-C890-B6F9DDCA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DE3BB-51D2-C08F-2910-CD75DB06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7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63E400-9BB6-3DB9-4DE3-531BD0309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AC1D6D-9BB6-C29C-6E04-452715839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1F0B6-EC44-7E7A-2B38-8C7A52819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A63C8-055B-87A9-43C5-45DFC4340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2C1D5-5013-FB0F-3971-B8753B37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7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37E9B5-4727-293F-7484-497FD7D3F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A4A5D-C00A-6A40-93E3-EA39606FC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9C68B-4088-E133-7646-989308E5A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B66C5E-63A0-47C8-9B99-451D90FC4DE4}" type="datetimeFigureOut">
              <a:rPr lang="en-US" smtClean="0"/>
              <a:pPr/>
              <a:t>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60524-DF1A-5E26-E141-EBF756EAF5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87514-1F86-A519-60E3-D7B88DD33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C4E284-312B-47C6-B2C7-141590781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9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C39AC2-2B21-DC4C-B94E-D7AD885A6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106" y="4252357"/>
            <a:ext cx="9417929" cy="1928311"/>
          </a:xfrm>
          <a:noFill/>
        </p:spPr>
        <p:txBody>
          <a:bodyPr>
            <a:normAutofit fontScale="77500" lnSpcReduction="20000"/>
          </a:bodyPr>
          <a:lstStyle/>
          <a:p>
            <a:endParaRPr lang="en-US" sz="3400" dirty="0">
              <a:solidFill>
                <a:srgbClr val="080808"/>
              </a:solidFill>
              <a:latin typeface="Californian FB" panose="0207040306080B030204" pitchFamily="18" charset="0"/>
            </a:endParaRPr>
          </a:p>
          <a:p>
            <a:r>
              <a:rPr lang="en-US" sz="3400" b="1" dirty="0">
                <a:solidFill>
                  <a:srgbClr val="080808"/>
                </a:solidFill>
                <a:latin typeface="Californian FB" panose="0207040306080B030204" pitchFamily="18" charset="0"/>
              </a:rPr>
              <a:t>Dr. Sushil Kumar </a:t>
            </a:r>
          </a:p>
          <a:p>
            <a:r>
              <a:rPr lang="en-US" sz="3400" dirty="0">
                <a:solidFill>
                  <a:srgbClr val="080808"/>
                </a:solidFill>
                <a:latin typeface="Californian FB" panose="0207040306080B030204" pitchFamily="18" charset="0"/>
              </a:rPr>
              <a:t>Assistant Professor </a:t>
            </a:r>
          </a:p>
          <a:p>
            <a:r>
              <a:rPr lang="en-US" sz="3400" dirty="0">
                <a:solidFill>
                  <a:srgbClr val="080808"/>
                </a:solidFill>
                <a:latin typeface="Californian FB" panose="0207040306080B030204" pitchFamily="18" charset="0"/>
              </a:rPr>
              <a:t>Entrepreneurship &amp; Strategic Management  IIM Visakhapatnam </a:t>
            </a:r>
          </a:p>
          <a:p>
            <a:endParaRPr lang="en-US" sz="3200" dirty="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26691B-C210-DD4C-98D6-B8A4D2C0E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2896" y="2225615"/>
            <a:ext cx="9949853" cy="1393245"/>
          </a:xfrm>
          <a:noFill/>
        </p:spPr>
        <p:txBody>
          <a:bodyPr anchor="ctr"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Book Antiqua" panose="02040602050305030304" pitchFamily="18" charset="0"/>
                <a:ea typeface="Cambria" panose="02040503050406030204" pitchFamily="18" charset="0"/>
              </a:rPr>
              <a:t>The nature of organizing and Reengineering 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565C0D-198E-CE4A-A47A-61E7AA56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106" y="608083"/>
            <a:ext cx="5016256" cy="139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5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Abadi" panose="020B0604020104020204" pitchFamily="34" charset="0"/>
              </a:rPr>
              <a:t>Formal and Informal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Formal Organization means the intentional structure of roles in a formally organized enterprise.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Informal Organization is a network of interpersonal relationships that arise when people associate with each other.</a:t>
            </a:r>
          </a:p>
        </p:txBody>
      </p:sp>
    </p:spTree>
    <p:extLst>
      <p:ext uri="{BB962C8B-B14F-4D97-AF65-F5344CB8AC3E}">
        <p14:creationId xmlns:p14="http://schemas.microsoft.com/office/powerpoint/2010/main" val="220184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61" y="422694"/>
            <a:ext cx="9351635" cy="65560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C00000"/>
                </a:solidFill>
                <a:latin typeface="Abadi" panose="020B0604020104020204" pitchFamily="34" charset="0"/>
              </a:rPr>
              <a:t>Formal and informal organizations</a:t>
            </a:r>
          </a:p>
          <a:p>
            <a:pPr>
              <a:buNone/>
            </a:pPr>
            <a:endParaRPr lang="en-US" sz="1800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pic>
        <p:nvPicPr>
          <p:cNvPr id="1026" name="Picture 2" descr="A close up of text on a white background&#10;&#10;Description automatically generated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7585" y="1276710"/>
            <a:ext cx="10985438" cy="5158596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741" y="685800"/>
            <a:ext cx="8323550" cy="1413933"/>
          </a:xfrm>
        </p:spPr>
        <p:txBody>
          <a:bodyPr>
            <a:normAutofit/>
          </a:bodyPr>
          <a:lstStyle/>
          <a:p>
            <a:r>
              <a:rPr lang="en-US" b="1" dirty="0"/>
              <a:t>Organizational Division: The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8260" y="2099733"/>
            <a:ext cx="7659156" cy="3742267"/>
          </a:xfrm>
        </p:spPr>
        <p:txBody>
          <a:bodyPr>
            <a:normAutofit/>
          </a:bodyPr>
          <a:lstStyle/>
          <a:p>
            <a:r>
              <a:rPr lang="en-US" dirty="0"/>
              <a:t>Department is a distinct area, division, or branch of an organization over which a manager has authority for the performance of specified activities.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092CF-C5CD-40AC-9FBD-6E0754D042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13" r="32645"/>
          <a:stretch/>
        </p:blipFill>
        <p:spPr>
          <a:xfrm>
            <a:off x="20" y="10"/>
            <a:ext cx="3459143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2089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1742" y="648930"/>
            <a:ext cx="3461281" cy="33473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100" dirty="0">
                <a:solidFill>
                  <a:srgbClr val="C00000"/>
                </a:solidFill>
              </a:rPr>
              <a:t>Organizational Levels and the Span of</a:t>
            </a:r>
            <a:br>
              <a:rPr lang="en-US" sz="4100" dirty="0">
                <a:solidFill>
                  <a:srgbClr val="C00000"/>
                </a:solidFill>
              </a:rPr>
            </a:br>
            <a:r>
              <a:rPr lang="en-US" sz="4100" dirty="0">
                <a:solidFill>
                  <a:srgbClr val="C00000"/>
                </a:solidFill>
              </a:rPr>
              <a:t>Management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3298" y="648930"/>
            <a:ext cx="7522234" cy="5751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6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328" y="310551"/>
            <a:ext cx="11480205" cy="586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922" y="286109"/>
            <a:ext cx="8712112" cy="62829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C00000"/>
                </a:solidFill>
              </a:rPr>
              <a:t>   Factors influencing the span of management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pPr>
              <a:buNone/>
            </a:pP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A screenshot of a social media post&#10;&#10;Description automatically generated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4287" y="727586"/>
            <a:ext cx="11697419" cy="6130414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034542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7976" y="253449"/>
            <a:ext cx="8954218" cy="14139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 dirty="0"/>
              <a:t>An Organizational Environment for</a:t>
            </a:r>
            <a:br>
              <a:rPr lang="en-US" sz="3400" b="1" dirty="0"/>
            </a:br>
            <a:r>
              <a:rPr lang="en-US" sz="3400" b="1" dirty="0"/>
              <a:t>Entrepreneuring and </a:t>
            </a:r>
            <a:r>
              <a:rPr lang="en-US" sz="3400" b="1" dirty="0" err="1"/>
              <a:t>Intrapreneuring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7976" y="1777043"/>
            <a:ext cx="8545047" cy="4827508"/>
          </a:xfrm>
        </p:spPr>
        <p:txBody>
          <a:bodyPr>
            <a:normAutofit/>
          </a:bodyPr>
          <a:lstStyle/>
          <a:p>
            <a:r>
              <a:rPr lang="en-US" sz="2400" dirty="0"/>
              <a:t>The Intrapreneur and the Entrepreneur</a:t>
            </a:r>
          </a:p>
          <a:p>
            <a:pPr lvl="1"/>
            <a:r>
              <a:rPr lang="en-US" dirty="0"/>
              <a:t>Intrapreneur is a person who focuses on innovation and creativity and who transforms an idea into a profitable venture while operating within an established organizational environment. </a:t>
            </a:r>
          </a:p>
          <a:p>
            <a:pPr lvl="1"/>
            <a:r>
              <a:rPr lang="en-US" dirty="0"/>
              <a:t>Entrepreneur is a person who creates an organization to take advantage of market opportunities.</a:t>
            </a:r>
          </a:p>
          <a:p>
            <a:pPr marL="228600" lvl="1">
              <a:spcBef>
                <a:spcPts val="1000"/>
              </a:spcBef>
            </a:pPr>
            <a:endParaRPr lang="en-US" dirty="0"/>
          </a:p>
          <a:p>
            <a:pPr marL="228600" lvl="1">
              <a:spcBef>
                <a:spcPts val="1000"/>
              </a:spcBef>
            </a:pPr>
            <a:r>
              <a:rPr lang="en-US" dirty="0"/>
              <a:t>Creating an Environment for Entrepreneurship</a:t>
            </a:r>
          </a:p>
          <a:p>
            <a:pPr marL="228600" lvl="1">
              <a:spcBef>
                <a:spcPts val="1000"/>
              </a:spcBef>
            </a:pPr>
            <a:r>
              <a:rPr lang="en-US" dirty="0"/>
              <a:t>Innovation and Entrepreneurship</a:t>
            </a:r>
          </a:p>
          <a:p>
            <a:endParaRPr lang="en-US" sz="2400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AB2D3F-1A7D-4883-9F0E-FF3474E0C2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89" r="31182"/>
          <a:stretch/>
        </p:blipFill>
        <p:spPr>
          <a:xfrm>
            <a:off x="20" y="10"/>
            <a:ext cx="3459143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1229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175" y="334760"/>
            <a:ext cx="10023327" cy="749293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Reengineering the Organization :</a:t>
            </a:r>
            <a:r>
              <a:rPr lang="en-US" sz="3200" b="1" dirty="0">
                <a:solidFill>
                  <a:srgbClr val="C00000"/>
                </a:solidFill>
              </a:rPr>
              <a:t> Management   by processes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/>
          <a:srcRect r="1" b="5125"/>
          <a:stretch/>
        </p:blipFill>
        <p:spPr bwMode="auto">
          <a:xfrm>
            <a:off x="172528" y="1084053"/>
            <a:ext cx="11438627" cy="5439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9309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345" y="496020"/>
            <a:ext cx="7401464" cy="7634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The Structure and Process of Organizing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1811" y="646968"/>
            <a:ext cx="2812387" cy="763438"/>
          </a:xfrm>
        </p:spPr>
        <p:txBody>
          <a:bodyPr>
            <a:normAutofit fontScale="85000" lnSpcReduction="10000"/>
          </a:bodyPr>
          <a:lstStyle/>
          <a:p>
            <a:r>
              <a:rPr lang="en-US" sz="2000" b="1" dirty="0"/>
              <a:t>The Logic of Organizing</a:t>
            </a:r>
          </a:p>
          <a:p>
            <a:r>
              <a:rPr lang="en-US" sz="2000" b="1" dirty="0"/>
              <a:t>Some Misconceptions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</p:txBody>
      </p:sp>
      <p:pic>
        <p:nvPicPr>
          <p:cNvPr id="6" name="Picture 5" descr="A screenshot of a map&#10;&#10;Description automatically generated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69344" y="1561355"/>
            <a:ext cx="11145328" cy="5098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0130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Basic Questions for Effective Organizing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A4A699-BE9F-4DAE-89A5-FBA90D66C5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539417"/>
              </p:ext>
            </p:extLst>
          </p:nvPr>
        </p:nvGraphicFramePr>
        <p:xfrm>
          <a:off x="3174983" y="476609"/>
          <a:ext cx="8481995" cy="5904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4818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262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Abadi</vt:lpstr>
      <vt:lpstr>Aptos</vt:lpstr>
      <vt:lpstr>Aptos Display</vt:lpstr>
      <vt:lpstr>Arial</vt:lpstr>
      <vt:lpstr>Book Antiqua</vt:lpstr>
      <vt:lpstr>Calibri</vt:lpstr>
      <vt:lpstr>Californian FB</vt:lpstr>
      <vt:lpstr>Times New Roman</vt:lpstr>
      <vt:lpstr>Office Theme</vt:lpstr>
      <vt:lpstr>The nature of organizing and Reengineering </vt:lpstr>
      <vt:lpstr>Formal and Informal Organization</vt:lpstr>
      <vt:lpstr>PowerPoint Presentation</vt:lpstr>
      <vt:lpstr>Organizational Division: The Department</vt:lpstr>
      <vt:lpstr>Organizational Levels and the Span of Management</vt:lpstr>
      <vt:lpstr>PowerPoint Presentation</vt:lpstr>
      <vt:lpstr>PowerPoint Presentation</vt:lpstr>
      <vt:lpstr>An Organizational Environment for Entrepreneuring and Intrapreneuring</vt:lpstr>
      <vt:lpstr>Reengineering the Organization : Management   by processes</vt:lpstr>
      <vt:lpstr>The Structure and Process of Organizing</vt:lpstr>
      <vt:lpstr>Basic Questions for Effective Organizing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Office2878</dc:creator>
  <cp:lastModifiedBy>Sushil Kumar</cp:lastModifiedBy>
  <cp:revision>3</cp:revision>
  <dcterms:created xsi:type="dcterms:W3CDTF">2020-05-18T04:38:01Z</dcterms:created>
  <dcterms:modified xsi:type="dcterms:W3CDTF">2024-05-11T18:45:09Z</dcterms:modified>
</cp:coreProperties>
</file>