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67" r:id="rId15"/>
    <p:sldId id="311" r:id="rId16"/>
    <p:sldId id="273" r:id="rId17"/>
    <p:sldId id="274" r:id="rId18"/>
    <p:sldId id="275" r:id="rId19"/>
    <p:sldId id="276" r:id="rId20"/>
    <p:sldId id="272" r:id="rId21"/>
    <p:sldId id="283" r:id="rId22"/>
    <p:sldId id="284" r:id="rId23"/>
    <p:sldId id="285" r:id="rId24"/>
    <p:sldId id="286" r:id="rId25"/>
    <p:sldId id="287" r:id="rId26"/>
    <p:sldId id="289" r:id="rId27"/>
    <p:sldId id="290" r:id="rId28"/>
    <p:sldId id="291" r:id="rId29"/>
    <p:sldId id="310" r:id="rId30"/>
    <p:sldId id="293" r:id="rId31"/>
    <p:sldId id="288" r:id="rId32"/>
    <p:sldId id="294" r:id="rId33"/>
    <p:sldId id="295" r:id="rId34"/>
    <p:sldId id="296" r:id="rId35"/>
    <p:sldId id="299" r:id="rId36"/>
    <p:sldId id="277" r:id="rId37"/>
    <p:sldId id="278" r:id="rId38"/>
    <p:sldId id="279" r:id="rId39"/>
    <p:sldId id="280" r:id="rId40"/>
    <p:sldId id="281" r:id="rId41"/>
    <p:sldId id="307" r:id="rId42"/>
    <p:sldId id="308" r:id="rId43"/>
    <p:sldId id="300" r:id="rId44"/>
    <p:sldId id="301" r:id="rId45"/>
    <p:sldId id="302" r:id="rId46"/>
    <p:sldId id="303" r:id="rId47"/>
    <p:sldId id="309" r:id="rId48"/>
    <p:sldId id="304" r:id="rId49"/>
    <p:sldId id="305" r:id="rId50"/>
    <p:sldId id="306" r:id="rId51"/>
    <p:sldId id="257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F59BE-8825-4CE2-A0FA-303BBC91DF0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81ABD-1265-40C1-AD14-72128784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12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0AF45CE4-4CB9-4E30-807A-594F600363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8FCA4-B173-4222-A3D2-C2C11946C05D}" type="slidenum">
              <a:rPr lang="ru-RU" altLang="en-US"/>
              <a:pPr>
                <a:spcBef>
                  <a:spcPct val="0"/>
                </a:spcBef>
              </a:pPr>
              <a:t>2</a:t>
            </a:fld>
            <a:endParaRPr lang="ru-RU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07CD5E2-628B-45F9-B8F3-915AEE6362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95280FC-EF04-4C51-B3CD-B6C39E3041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30D9F86-DA89-4DB6-8DF4-DC48E5A5C1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E70F09-5C09-4663-9AE1-806306995E6E}" type="slidenum">
              <a:rPr lang="ru-RU" altLang="en-US"/>
              <a:pPr>
                <a:spcBef>
                  <a:spcPct val="0"/>
                </a:spcBef>
              </a:pPr>
              <a:t>3</a:t>
            </a:fld>
            <a:endParaRPr lang="ru-RU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6A257103-8DE0-4A5D-8130-5F926A8504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3229D2F7-DAF8-41E7-93F2-961894F96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CD6BC1A-9132-4364-A71F-054C38723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2658DC-E5B9-408B-BEDF-0880FCB9C006}" type="slidenum">
              <a:rPr lang="ru-RU" altLang="en-US"/>
              <a:pPr>
                <a:spcBef>
                  <a:spcPct val="0"/>
                </a:spcBef>
              </a:pPr>
              <a:t>4</a:t>
            </a:fld>
            <a:endParaRPr lang="ru-RU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2E4E00AD-6A69-4CDA-AF26-5F77EEED04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9C9A725-3BC3-4FFF-AD11-99D68B0D7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8879E817-7936-435A-BA53-458A3AA401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D2B75A-CF4F-4C61-94C3-FFDD1CD0FF79}" type="slidenum">
              <a:rPr lang="ru-RU" altLang="en-US"/>
              <a:pPr>
                <a:spcBef>
                  <a:spcPct val="0"/>
                </a:spcBef>
              </a:pPr>
              <a:t>5</a:t>
            </a:fld>
            <a:endParaRPr lang="ru-RU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67860EC3-CF2F-4591-B797-12DCE29EC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FF94FE7-DB0E-44E7-8456-C7887D4A9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977DEA00-8B58-42EF-A9EB-FA68624FD8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003710-B326-4D42-AAD5-FF196E60D654}" type="slidenum">
              <a:rPr lang="ru-RU" altLang="en-US"/>
              <a:pPr>
                <a:spcBef>
                  <a:spcPct val="0"/>
                </a:spcBef>
              </a:pPr>
              <a:t>6</a:t>
            </a:fld>
            <a:endParaRPr lang="ru-RU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98365F6-ECE6-41D0-89B3-D9D3D474A5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CD0FFBB-385C-4D82-BAE1-882A82A82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B116EC8-1E14-4169-9C8C-DA92C300B4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E7813B-04F6-4552-A9FF-28FDD0FEBDB3}" type="slidenum">
              <a:rPr lang="ru-RU" altLang="en-US"/>
              <a:pPr>
                <a:spcBef>
                  <a:spcPct val="0"/>
                </a:spcBef>
              </a:pPr>
              <a:t>7</a:t>
            </a:fld>
            <a:endParaRPr lang="ru-RU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2A5027B2-FDAA-48B0-94DA-E1F8CF4F15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4638A5E-6D48-4EA8-8E64-D39B4B0B3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FA1D6E66-AB5F-43BE-BCCB-69BA91DB0B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7F5E06-5579-42E9-93FD-CB03C56D34F6}" type="slidenum">
              <a:rPr lang="ru-RU" altLang="en-US"/>
              <a:pPr>
                <a:spcBef>
                  <a:spcPct val="0"/>
                </a:spcBef>
              </a:pPr>
              <a:t>8</a:t>
            </a:fld>
            <a:endParaRPr lang="ru-RU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85A9981-13D1-4752-B7E3-66ED07860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C4826C4-FD17-479D-8D91-E16D4FB4A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D990B021-6982-468B-B95E-6A0CBB5C00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C564E6-E004-46A1-AA55-6A97AD95BDDE}" type="slidenum">
              <a:rPr lang="ru-RU" altLang="en-US"/>
              <a:pPr>
                <a:spcBef>
                  <a:spcPct val="0"/>
                </a:spcBef>
              </a:pPr>
              <a:t>9</a:t>
            </a:fld>
            <a:endParaRPr lang="ru-RU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BAF9BC26-C908-45EE-89AD-C866DDF37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A64AAC01-345B-45FF-B28C-E857361063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9948B8B-28F4-499F-99FD-A6D746CBE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E04A63-7409-449C-ADB3-4973C2F58284}" type="slidenum">
              <a:rPr lang="ru-RU" altLang="en-US"/>
              <a:pPr>
                <a:spcBef>
                  <a:spcPct val="0"/>
                </a:spcBef>
              </a:pPr>
              <a:t>10</a:t>
            </a:fld>
            <a:endParaRPr lang="ru-RU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B5698FB6-5F68-453A-93ED-27373F2F56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58898CFE-C9AB-4FE6-B23F-B3477AFF8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D2ECF483-52D7-4D49-96AE-05FC2E586F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5A29DE-628A-4C7F-9A86-CA8BECB3EE37}" type="slidenum">
              <a:rPr lang="ru-RU" altLang="en-US"/>
              <a:pPr>
                <a:spcBef>
                  <a:spcPct val="0"/>
                </a:spcBef>
              </a:pPr>
              <a:t>11</a:t>
            </a:fld>
            <a:endParaRPr lang="ru-RU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A403226-58A1-43FF-BF62-C7F95930E5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74A0074-1619-4EB0-87B3-ACA74C8E5F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02BB09A0-C6A1-4B1C-95BD-F6781C7975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016356-D2EA-4A29-ABCE-A3AC599D3C7C}" type="slidenum">
              <a:rPr lang="ru-RU" altLang="en-US"/>
              <a:pPr>
                <a:spcBef>
                  <a:spcPct val="0"/>
                </a:spcBef>
              </a:pPr>
              <a:t>12</a:t>
            </a:fld>
            <a:endParaRPr lang="ru-RU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97CFBB50-AA80-44B3-9177-040DE3EDA3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FECEB426-DB7E-420F-8290-49D7116656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59528BDA-2448-49BA-B241-B3E82C9C24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7D23E0-483D-4518-B9C7-666EE1D6EC57}" type="slidenum">
              <a:rPr lang="ru-RU" altLang="en-US"/>
              <a:pPr>
                <a:spcBef>
                  <a:spcPct val="0"/>
                </a:spcBef>
              </a:pPr>
              <a:t>13</a:t>
            </a:fld>
            <a:endParaRPr lang="ru-RU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80A8721-8261-471D-9018-3E0FDAA32D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51E43866-9BA5-4113-B06D-EFCB3DF0DF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9649730D-AD20-454B-836C-0B022B5376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D4D93C-9596-4708-BA24-753D3D80A3F5}" type="slidenum">
              <a:rPr lang="ru-RU" altLang="en-US"/>
              <a:pPr>
                <a:spcBef>
                  <a:spcPct val="0"/>
                </a:spcBef>
              </a:pPr>
              <a:t>14</a:t>
            </a:fld>
            <a:endParaRPr lang="ru-RU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8693E8E-371C-4C32-B805-3D4C2942E3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232639F-49C9-4D6C-B095-9EFCC18F0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204ACF69-80E7-43A0-8480-4EA5088872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6E6359-65DE-4E0B-840A-8A3DF6474B36}" type="slidenum">
              <a:rPr lang="ru-RU" altLang="en-US"/>
              <a:pPr>
                <a:spcBef>
                  <a:spcPct val="0"/>
                </a:spcBef>
              </a:pPr>
              <a:t>16</a:t>
            </a:fld>
            <a:endParaRPr lang="ru-RU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BD9224E3-4BB2-4D9D-8AEC-CA9299096B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9121B68-6CB1-4937-85DF-1E114016A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441E3917-19CC-466F-9881-99B419CC6E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CD0B1B-8B70-4D95-841D-F6A60E264444}" type="slidenum">
              <a:rPr lang="ru-RU" altLang="en-US"/>
              <a:pPr>
                <a:spcBef>
                  <a:spcPct val="0"/>
                </a:spcBef>
              </a:pPr>
              <a:t>17</a:t>
            </a:fld>
            <a:endParaRPr lang="ru-RU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ED49656-0B1D-4EC4-91CB-E61BCD9BC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86C6E45E-ABAF-40EE-B23F-6D9B281BA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9A9DC0F-DBE3-4B24-BA6E-AC7D987FFE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97CE48-667D-420B-BA7A-9FE3C62EAFA8}" type="slidenum">
              <a:rPr lang="ru-RU" altLang="en-US"/>
              <a:pPr>
                <a:spcBef>
                  <a:spcPct val="0"/>
                </a:spcBef>
              </a:pPr>
              <a:t>18</a:t>
            </a:fld>
            <a:endParaRPr lang="ru-RU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876473A-7EE3-4EAF-A2B2-6A99F9DF6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8F0A8274-1EAE-4736-9180-93D09FB20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8397D88-4D00-49FC-B646-96C51330B1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DE4E9C-59BB-488C-8B4C-101E63D96F5B}" type="slidenum">
              <a:rPr lang="ru-RU" altLang="en-US"/>
              <a:pPr>
                <a:spcBef>
                  <a:spcPct val="0"/>
                </a:spcBef>
              </a:pPr>
              <a:t>19</a:t>
            </a:fld>
            <a:endParaRPr lang="ru-RU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D338BB3D-404C-43D4-934A-3710C32FF6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2D29A9D7-A3AF-4919-A472-DFA07250B4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76C8C9BE-6907-47F0-9FD9-CF23BF8A9D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A629DA-47BC-4AA9-ACD4-22DB807AB5FC}" type="slidenum">
              <a:rPr lang="ru-RU" altLang="en-US"/>
              <a:pPr>
                <a:spcBef>
                  <a:spcPct val="0"/>
                </a:spcBef>
              </a:pPr>
              <a:t>20</a:t>
            </a:fld>
            <a:endParaRPr lang="ru-RU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F95FF88-6816-45DB-93AF-3C437D91B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A914C961-4465-4C88-9B68-AEF7F62EE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628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4DAF6010-3318-4124-8BA6-FBF2EC838B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A3EAD3-CE12-452D-B887-B28A1DA329C1}" type="slidenum">
              <a:rPr lang="ru-RU" altLang="en-US"/>
              <a:pPr>
                <a:spcBef>
                  <a:spcPct val="0"/>
                </a:spcBef>
              </a:pPr>
              <a:t>21</a:t>
            </a:fld>
            <a:endParaRPr lang="ru-RU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EA9F3DC8-A656-49F3-9049-092A6ED378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5BAA638-FAFD-431C-B942-A0FFC1E74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F16CA905-8B05-468A-970E-77F435EC7B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B72FD4-E076-45DD-A7F5-86BF22B4195D}" type="slidenum">
              <a:rPr lang="ru-RU" altLang="en-US"/>
              <a:pPr>
                <a:spcBef>
                  <a:spcPct val="0"/>
                </a:spcBef>
              </a:pPr>
              <a:t>22</a:t>
            </a:fld>
            <a:endParaRPr lang="ru-RU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BB2DD34F-25AB-4215-A5C1-A2B699BE2D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A69B06E-3875-449D-A473-C5237BDA5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0C574C9-73E0-446F-AFAB-EFEDD1966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D1556A-925A-426F-8B24-EDCC34DCB580}" type="slidenum">
              <a:rPr lang="ru-RU" altLang="en-US"/>
              <a:pPr>
                <a:spcBef>
                  <a:spcPct val="0"/>
                </a:spcBef>
              </a:pPr>
              <a:t>23</a:t>
            </a:fld>
            <a:endParaRPr lang="ru-RU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F41C2384-1BB3-454C-A61C-2705DC9206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640A7FE8-5190-405A-AFD2-3DD711112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00FCE58B-1B1D-4854-9206-59C9DF4C89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4E34D9-381C-418A-A6A2-DBAADA4919D2}" type="slidenum">
              <a:rPr lang="ru-RU" altLang="en-US"/>
              <a:pPr>
                <a:spcBef>
                  <a:spcPct val="0"/>
                </a:spcBef>
              </a:pPr>
              <a:t>24</a:t>
            </a:fld>
            <a:endParaRPr lang="ru-RU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6673279D-4413-48D9-96C5-23FA378D91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70B70C01-463F-49FA-98BC-B22615E792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4513D9E3-F4CF-4A09-9B69-DE7A692EC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EC5D42-34EE-4CCB-AA1C-6CEF23A502D0}" type="slidenum">
              <a:rPr lang="ru-RU" altLang="en-US"/>
              <a:pPr>
                <a:spcBef>
                  <a:spcPct val="0"/>
                </a:spcBef>
              </a:pPr>
              <a:t>25</a:t>
            </a:fld>
            <a:endParaRPr lang="ru-RU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7F8F679-D79D-4761-9C2E-6F6CA06DE8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29239B8F-1128-4829-9519-4A872E227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1F64FC98-C3B6-4FE0-B6FD-E4238F18D7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D3BB86-1CAC-4D84-87C8-12458C370FF4}" type="slidenum">
              <a:rPr lang="ru-RU" altLang="en-US"/>
              <a:pPr>
                <a:spcBef>
                  <a:spcPct val="0"/>
                </a:spcBef>
              </a:pPr>
              <a:t>26</a:t>
            </a:fld>
            <a:endParaRPr lang="ru-RU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B8968D78-CF3B-4BCE-B2D5-1B6A9DE088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16A1A3E5-61FF-4263-B65B-85D6192CA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80FF326D-4592-49FC-89AD-EC33FD3566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F38EBA-3BE9-4562-8555-421D7462760C}" type="slidenum">
              <a:rPr lang="ru-RU" altLang="en-US"/>
              <a:pPr>
                <a:spcBef>
                  <a:spcPct val="0"/>
                </a:spcBef>
              </a:pPr>
              <a:t>27</a:t>
            </a:fld>
            <a:endParaRPr lang="ru-RU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B09AA632-E48D-48C5-BEBC-B25A70DDEC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557250FE-7893-4540-92ED-FE302FFB96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6AEF8614-085B-44AA-9B25-D7A92E2507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8DEBEC-573D-4347-AE13-7CC9468F330A}" type="slidenum">
              <a:rPr lang="ru-RU" altLang="en-US"/>
              <a:pPr>
                <a:spcBef>
                  <a:spcPct val="0"/>
                </a:spcBef>
              </a:pPr>
              <a:t>28</a:t>
            </a:fld>
            <a:endParaRPr lang="ru-RU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835BBC3C-F78B-409B-AEE7-B72CB0A2ED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3EC4139-4405-43AC-A7A2-612FD66D4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F7D06F1C-8221-4F6C-85B4-B101069FA0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000104-5B59-4FC1-AFC3-6A44129E27B4}" type="slidenum">
              <a:rPr lang="ru-RU" altLang="en-US"/>
              <a:pPr>
                <a:spcBef>
                  <a:spcPct val="0"/>
                </a:spcBef>
              </a:pPr>
              <a:t>30</a:t>
            </a:fld>
            <a:endParaRPr lang="ru-RU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DD09D49C-D4BC-443D-BCF4-D02224E7F1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09B4AB9A-6007-4DE7-9589-F70290501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D540DBB4-04DF-4758-BB77-ABA1A1670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96429C-0B9D-4AB7-9B0C-91126DBFFF8E}" type="slidenum">
              <a:rPr lang="ru-RU" altLang="en-US"/>
              <a:pPr>
                <a:spcBef>
                  <a:spcPct val="0"/>
                </a:spcBef>
              </a:pPr>
              <a:t>31</a:t>
            </a:fld>
            <a:endParaRPr lang="ru-RU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19C3CCC5-384A-42D0-96A4-29FB2A06F7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228E85AD-D459-4ADE-BF2F-E195EC53B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0003F3A2-914F-47F9-8939-5382079131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DEDDBA-764C-4E17-82BB-0FC6369C9613}" type="slidenum">
              <a:rPr lang="ru-RU" altLang="en-US"/>
              <a:pPr>
                <a:spcBef>
                  <a:spcPct val="0"/>
                </a:spcBef>
              </a:pPr>
              <a:t>32</a:t>
            </a:fld>
            <a:endParaRPr lang="ru-RU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7B29C70D-6FFF-42D4-8F20-BC08C801A3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64FD0FA1-2E0D-4BD6-A7AB-9CF97EAA0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D6ED21EB-376D-490B-9149-481B3D715B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24F744-48DB-4004-ADF1-DECCC46BC1E0}" type="slidenum">
              <a:rPr lang="ru-RU" altLang="en-US"/>
              <a:pPr>
                <a:spcBef>
                  <a:spcPct val="0"/>
                </a:spcBef>
              </a:pPr>
              <a:t>33</a:t>
            </a:fld>
            <a:endParaRPr lang="ru-RU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CADF0FEC-9EA6-4434-826E-92CED858FD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A94303D7-EB46-411D-805D-02B56B13FE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0121BB4E-7250-48E1-8457-18BA035560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A11029-CEC8-4717-8302-0A4104CB5E3B}" type="slidenum">
              <a:rPr lang="ru-RU" altLang="en-US"/>
              <a:pPr>
                <a:spcBef>
                  <a:spcPct val="0"/>
                </a:spcBef>
              </a:pPr>
              <a:t>34</a:t>
            </a:fld>
            <a:endParaRPr lang="ru-RU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C92BED75-781D-4461-8E77-62220F874A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ECECD7A7-5F75-429B-BBDB-A547D77E0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B92F34D-8B16-4184-B5AB-A94021EAFC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A71C3A-A43B-4141-96EF-1F1E80EE1503}" type="slidenum">
              <a:rPr lang="ru-RU" altLang="en-US"/>
              <a:pPr>
                <a:spcBef>
                  <a:spcPct val="0"/>
                </a:spcBef>
              </a:pPr>
              <a:t>35</a:t>
            </a:fld>
            <a:endParaRPr lang="ru-RU" alt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14F25C8C-6076-4E8C-ACDA-E1AE08D6E3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73957322-6DC0-46AD-9D92-FFE6601E1E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3519B6BA-59F7-4E8B-BD47-7B295FEFEF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2C9535-0BDE-4CFB-97DA-0BAB402D1000}" type="slidenum">
              <a:rPr lang="ru-RU" altLang="en-US"/>
              <a:pPr>
                <a:spcBef>
                  <a:spcPct val="0"/>
                </a:spcBef>
              </a:pPr>
              <a:t>36</a:t>
            </a:fld>
            <a:endParaRPr lang="ru-RU" altLang="en-US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43DD22AC-28C1-40B2-A62E-D4D0AC0AF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772BE55-C42C-4B36-85B3-50B0DEBA4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4E949FAF-FA9D-4D09-A895-C7082516A5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16F78A-7165-4E8C-9A44-C46591AFEA0B}" type="slidenum">
              <a:rPr lang="ru-RU" altLang="en-US"/>
              <a:pPr>
                <a:spcBef>
                  <a:spcPct val="0"/>
                </a:spcBef>
              </a:pPr>
              <a:t>37</a:t>
            </a:fld>
            <a:endParaRPr lang="ru-RU" altLang="en-US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62DFEA86-BF3A-47BB-969C-C5BE7F6FFA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2272298D-8A36-4A07-B5E8-D8D22C06ED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66E17E28-A534-4835-AC3B-1BC51BDCF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A4AC06-CD4E-4038-B66C-C4BF791FBE75}" type="slidenum">
              <a:rPr lang="ru-RU" altLang="en-US"/>
              <a:pPr>
                <a:spcBef>
                  <a:spcPct val="0"/>
                </a:spcBef>
              </a:pPr>
              <a:t>38</a:t>
            </a:fld>
            <a:endParaRPr lang="ru-RU" altLang="en-US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77947AD7-D6B1-4AAD-BF02-292EBC9CF2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2E84202D-70E5-461B-A051-52B25587E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D47F887-618B-4069-9B24-9E22FE193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48F838-2F66-4310-BA95-3A3002DDAD06}" type="slidenum">
              <a:rPr lang="ru-RU" altLang="en-US"/>
              <a:pPr>
                <a:spcBef>
                  <a:spcPct val="0"/>
                </a:spcBef>
              </a:pPr>
              <a:t>39</a:t>
            </a:fld>
            <a:endParaRPr lang="ru-RU" altLang="en-US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1635B3D5-ECC6-4959-B1E4-F7D4312D6C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D452BBE0-3921-444E-A34F-D9490756A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8BF51A10-B4FA-4F82-8CB1-936F35B07E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403A55-80DB-4B25-A346-FB4124D662EF}" type="slidenum">
              <a:rPr lang="ru-RU" altLang="en-US"/>
              <a:pPr>
                <a:spcBef>
                  <a:spcPct val="0"/>
                </a:spcBef>
              </a:pPr>
              <a:t>40</a:t>
            </a:fld>
            <a:endParaRPr lang="ru-RU" altLang="en-US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7156292C-FE43-4A7D-9311-BCE9CF6639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0793100E-415A-4C6B-B8B5-E2F0C87DF7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575B7547-9FD3-4EE7-AD37-EEE11657AF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B3FCB1-65A5-46FC-9CF6-0C5CC2D30902}" type="slidenum">
              <a:rPr lang="ru-RU" altLang="en-US"/>
              <a:pPr>
                <a:spcBef>
                  <a:spcPct val="0"/>
                </a:spcBef>
              </a:pPr>
              <a:t>42</a:t>
            </a:fld>
            <a:endParaRPr lang="ru-RU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7F257EBE-FBBC-4EE4-A676-536B2EB8EC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3BD0A677-3D40-4CE5-87C6-6F1746D75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91F22D0D-CEB6-4F4B-9689-9A7EA69706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7F102A-6531-4674-9DE4-E1F7D006B504}" type="slidenum">
              <a:rPr lang="ru-RU" altLang="en-US"/>
              <a:pPr>
                <a:spcBef>
                  <a:spcPct val="0"/>
                </a:spcBef>
              </a:pPr>
              <a:t>43</a:t>
            </a:fld>
            <a:endParaRPr lang="ru-RU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3967B5BB-7E3C-4A0B-B95B-36E50C2E9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32CA4612-B5DE-416D-BE86-20FA6B672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9FDD8271-F321-411C-85C3-94C50EEE0E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143F0A-A69F-4DF3-91AC-A6D5EB4C4239}" type="slidenum">
              <a:rPr lang="ru-RU" altLang="en-US"/>
              <a:pPr>
                <a:spcBef>
                  <a:spcPct val="0"/>
                </a:spcBef>
              </a:pPr>
              <a:t>44</a:t>
            </a:fld>
            <a:endParaRPr lang="ru-RU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8A600B99-48C0-4A24-AE7F-6C8FF726A2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B1B846F6-69D0-46A7-8BB5-0ECC30E9DE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32A5FB4-09F4-4EF0-A003-9761B623D2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5E355C-9327-4316-8306-F53FEC2D550A}" type="slidenum">
              <a:rPr lang="ru-RU" altLang="en-US"/>
              <a:pPr>
                <a:spcBef>
                  <a:spcPct val="0"/>
                </a:spcBef>
              </a:pPr>
              <a:t>45</a:t>
            </a:fld>
            <a:endParaRPr lang="ru-RU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CDB22F9B-ABA9-4CAC-ADAF-95268833CD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AE853B5B-6A1F-4E0E-80A9-BE3F49C0E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F04C48FF-407B-48EF-A480-9A49F27FD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52ECE7-5E4A-4729-BEA2-72B003B1B564}" type="slidenum">
              <a:rPr lang="ru-RU" altLang="en-US"/>
              <a:pPr>
                <a:spcBef>
                  <a:spcPct val="0"/>
                </a:spcBef>
              </a:pPr>
              <a:t>46</a:t>
            </a:fld>
            <a:endParaRPr lang="ru-RU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535B069F-3DD6-47AE-8F48-BB7DBE95D7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981FF383-B398-4D08-BF18-65DDC2FA0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9BAAB26E-4C4F-4AF9-A9AD-EA3A70D823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607CFD-2161-4636-B997-DAA0CED7AE8D}" type="slidenum">
              <a:rPr lang="ru-RU" altLang="en-US"/>
              <a:pPr>
                <a:spcBef>
                  <a:spcPct val="0"/>
                </a:spcBef>
              </a:pPr>
              <a:t>48</a:t>
            </a:fld>
            <a:endParaRPr lang="ru-RU" altLang="en-US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B16F32D4-D287-4273-9EDC-95CE618D82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F3A2BC4F-1CB0-4AF8-94C9-4C3DA56CD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8483-8B72-4F68-8CDE-95CFF5379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ED817A-60DD-4F74-903A-5E5B83D7E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DB07F-9BAC-4969-BA7E-95B88094B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10CFA-7135-4F6E-BF30-5BD2F1B6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D8D2E-36F6-4B83-90DA-F64FBCE89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9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FEE9-7E7D-461A-A13F-0C60E019C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D52C-14E8-49FD-B56F-1D425850B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BFE07-913D-4000-B86A-58E24DCF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150C8-A1FD-4B11-A3DD-DFBD76CF0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3F1AA-3204-4D42-AA61-090B3967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9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FEFBD-7133-4D5E-A531-0CD83FCC3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A9670-2A49-4331-B5C5-1648F91AE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DAA38-31EE-41D3-911A-197586C0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8CDA8-22C2-4206-8311-4133F34D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38B11-1D37-477C-B220-C29997ED3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2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F99EE-7A4A-4B3E-8078-DD438AB94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9800E-0015-4303-B190-889BD647F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5C5AE-55D0-4F1A-88B0-231BC9CCD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9FE79-6E61-40A6-87F3-6C84D37CE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01E7E-7B5A-4333-86B3-D9C7B30EB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F105A-1E0F-4E31-AF44-71E9BD1D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20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DB4D-9D23-40FE-9387-D79A9793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CC1CD-3669-45D3-9A9B-7842FA4A4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6DEF3-2C98-4BDA-9245-FA505F4CB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677CB1-0F99-4D2E-9FDE-083A6D5A5E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811B3E-7126-4A86-B904-4FF8D9951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FF32C-98C9-42F4-B865-9A008BA8B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5F5B7F-3564-4014-95B4-784403B0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15A20C-1DED-45AF-ABA0-B92526E8A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0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3FFC5-9951-4779-96E5-A5F90AEB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EF62D-5233-4CFC-A9DC-BF0B6AD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68DEF-FC28-412B-AE79-120C33C2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A6EE2-BC69-4E3C-8237-D33CE4D68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8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4BB24-D5F4-43B7-89AB-F28A3FFB9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A59791-DF48-49CF-8474-7F84536B8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B1298-BB2F-441E-BC8E-EBE8F834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E5BEC-26FC-43D5-8B59-6CFA8FF17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C493C-9887-4228-880B-5527B8D66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6D542-0DD9-4B90-A519-92767BD42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AD9A8-B500-4F0A-BFA4-EE8FC48D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FDCD2-8BF6-4F1D-A771-4754F739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DFCB4-153F-4DE7-BD2E-077DDF08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2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254E-3B0B-41E9-AF6C-0748CAF2A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CBCD67-CBC0-45B5-AFE6-18B53F252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EB387-0B3D-4C63-A442-0F9B07400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CA22A-8234-48F5-BA0C-A71A6B3C7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86AD5-2487-4486-8978-A9D19416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36598-514A-48C7-A2A6-AC505003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6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7F4E8-8864-482F-AD3F-70137EE4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E45EB9-88B1-44E8-852C-5785C2941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56B68-C529-496E-A7C0-0BB31B0B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82462-DDC6-4576-ABF7-F82B4A1B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8A4C3-0D77-45E3-80A3-3928D1BA8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0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30778-83F3-4A84-8AEA-634B57B21B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B83B49-30D4-498E-BEB2-18ABB1707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CCBE6-9D2A-4E76-8719-59CEFAFF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D5157-664B-498F-BEF9-63C129DD7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7CFF1-BE85-471F-BC5E-D9E98058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16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160453-491E-4D55-9C80-351D29727A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199F0A-25DA-4C8B-A95F-C8E1A9CBDC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5D58DF-9AE2-4478-A73E-0904979118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3337B-C60B-48E0-9900-D8D35FA761C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13190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E4388-4BDA-4D9D-9125-715D994CA7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DECEF9-072C-4EBD-A876-C528F5C547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991D09-496C-422E-8FD8-2705604623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BD7A3-A237-4B6D-B1EB-C59C0F7B43A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6872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47E1EE-E8A6-4B9A-AA2E-9EB675868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B827E5-F3AD-4C27-99BC-651DCA29DC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379E3C-26BB-4B51-8923-0243CF1ED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CE39E-24F4-432A-B966-77756D36D10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16205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1E0B97-BDDA-4DBD-AA49-F80519F4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05517-FF46-48BB-B49B-752E290B1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E34F3-959E-4AEF-B723-111E38F57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B576E-FBFB-4F89-B5E8-AC8926D6FF20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ECC4C-293E-4C62-BD65-87B74941A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B4FA4-941C-47B2-A254-F41F85037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EC5C2-4A4C-481F-B653-F5F6A4FF7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8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omberg.com/markets/rates/index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finance.yahoo.com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topforeignstocks.com/foreign-adrs-list/the-full-list-of-indian-adr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53287-09A3-4214-83AA-9DB11534E0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The Sources of Finance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C99679-44E4-43D3-A73A-BC878053B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0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D7D825F-54BF-40DC-8212-621A5ECB5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I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E7A8C58-73FE-48E4-9BF0-56CB896346C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Corporation and financial manager.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goal of financial management.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financial decisions.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system and financial markets.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and capital markets.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financial instruments.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instruments by issuer.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Yields on debt securities.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 curve.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interest rates.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Bonds and stocks.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0EABF3-348F-4323-A8C8-A379080B8A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Financial Markets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financial market instruments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GDR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Masala Bonds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financial Instruments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91EA768-A78E-464F-A13A-CC22795401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Function of Financial Manager</a:t>
            </a:r>
            <a:endParaRPr lang="ru-RU" altLang="en-US" dirty="0"/>
          </a:p>
        </p:txBody>
      </p:sp>
      <p:sp>
        <p:nvSpPr>
          <p:cNvPr id="14339" name="Text Box 4">
            <a:extLst>
              <a:ext uri="{FF2B5EF4-FFF2-40B4-BE49-F238E27FC236}">
                <a16:creationId xmlns:a16="http://schemas.microsoft.com/office/drawing/2014/main" id="{F95F637F-445C-4D1F-9741-62BA4D217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2060575"/>
            <a:ext cx="1871662" cy="378565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Operations (plant, equipment, projects)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en-US" sz="2400"/>
          </a:p>
        </p:txBody>
      </p:sp>
      <p:sp>
        <p:nvSpPr>
          <p:cNvPr id="14340" name="Oval 5">
            <a:extLst>
              <a:ext uri="{FF2B5EF4-FFF2-40B4-BE49-F238E27FC236}">
                <a16:creationId xmlns:a16="http://schemas.microsoft.com/office/drawing/2014/main" id="{5697D7F5-EA78-4216-8A4B-C2C490B4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8" y="1700213"/>
            <a:ext cx="2087562" cy="22336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6A402979-553B-473B-8444-85FD3278F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9" y="2492376"/>
            <a:ext cx="19446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Financial Manager</a:t>
            </a:r>
            <a:endParaRPr lang="ru-RU" altLang="en-US" sz="2400"/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1A5869B8-D881-44DC-96D1-C0C5EFE45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0" y="1989138"/>
            <a:ext cx="1657350" cy="397031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Financial Markets (investors)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en-US" sz="2400"/>
          </a:p>
        </p:txBody>
      </p:sp>
      <p:sp>
        <p:nvSpPr>
          <p:cNvPr id="14343" name="Line 8">
            <a:extLst>
              <a:ext uri="{FF2B5EF4-FFF2-40B4-BE49-F238E27FC236}">
                <a16:creationId xmlns:a16="http://schemas.microsoft.com/office/drawing/2014/main" id="{5B3199E6-AA36-4190-A528-E003ABD54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7801" y="2349500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Text Box 10">
            <a:extLst>
              <a:ext uri="{FF2B5EF4-FFF2-40B4-BE49-F238E27FC236}">
                <a16:creationId xmlns:a16="http://schemas.microsoft.com/office/drawing/2014/main" id="{D85936D6-E73A-483B-B913-9DC8F9634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1484314"/>
            <a:ext cx="18716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/>
              <a:t>1a.Raising funds</a:t>
            </a:r>
            <a:endParaRPr lang="ru-RU" altLang="en-US" sz="2000"/>
          </a:p>
        </p:txBody>
      </p:sp>
      <p:sp>
        <p:nvSpPr>
          <p:cNvPr id="14345" name="Line 11">
            <a:extLst>
              <a:ext uri="{FF2B5EF4-FFF2-40B4-BE49-F238E27FC236}">
                <a16:creationId xmlns:a16="http://schemas.microsoft.com/office/drawing/2014/main" id="{A60C50F9-C5E9-4350-A580-7B1E76F407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7801" y="2636838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Line 12">
            <a:extLst>
              <a:ext uri="{FF2B5EF4-FFF2-40B4-BE49-F238E27FC236}">
                <a16:creationId xmlns:a16="http://schemas.microsoft.com/office/drawing/2014/main" id="{3DAA1C5A-2792-4288-BD9C-CEB4BA325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9513" y="227647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Text Box 13">
            <a:extLst>
              <a:ext uri="{FF2B5EF4-FFF2-40B4-BE49-F238E27FC236}">
                <a16:creationId xmlns:a16="http://schemas.microsoft.com/office/drawing/2014/main" id="{5714966F-9806-4F89-984E-9C8334AC0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4" y="1700214"/>
            <a:ext cx="1944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/>
              <a:t>2.Investments</a:t>
            </a:r>
            <a:endParaRPr lang="ru-RU" altLang="en-US" sz="2000"/>
          </a:p>
        </p:txBody>
      </p:sp>
      <p:sp>
        <p:nvSpPr>
          <p:cNvPr id="14348" name="Line 14">
            <a:extLst>
              <a:ext uri="{FF2B5EF4-FFF2-40B4-BE49-F238E27FC236}">
                <a16:creationId xmlns:a16="http://schemas.microsoft.com/office/drawing/2014/main" id="{4E03A29D-1D0D-4B03-8425-AA2D5078C7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075" y="342900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Text Box 16">
            <a:extLst>
              <a:ext uri="{FF2B5EF4-FFF2-40B4-BE49-F238E27FC236}">
                <a16:creationId xmlns:a16="http://schemas.microsoft.com/office/drawing/2014/main" id="{BD998841-DDEE-4B2B-83DC-59518AE6F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3573464"/>
            <a:ext cx="16573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/>
              <a:t>3.Cash from operational activities</a:t>
            </a:r>
            <a:endParaRPr lang="ru-RU" altLang="en-US" sz="2000"/>
          </a:p>
        </p:txBody>
      </p:sp>
      <p:sp>
        <p:nvSpPr>
          <p:cNvPr id="14350" name="AutoShape 31">
            <a:extLst>
              <a:ext uri="{FF2B5EF4-FFF2-40B4-BE49-F238E27FC236}">
                <a16:creationId xmlns:a16="http://schemas.microsoft.com/office/drawing/2014/main" id="{C68E115D-BBB3-42BD-AE46-4EB67D755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3716339"/>
            <a:ext cx="1728788" cy="720725"/>
          </a:xfrm>
          <a:prstGeom prst="curvedUpArrow">
            <a:avLst>
              <a:gd name="adj1" fmla="val 47974"/>
              <a:gd name="adj2" fmla="val 9594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51" name="Text Box 32">
            <a:extLst>
              <a:ext uri="{FF2B5EF4-FFF2-40B4-BE49-F238E27FC236}">
                <a16:creationId xmlns:a16="http://schemas.microsoft.com/office/drawing/2014/main" id="{C95679B8-F110-491F-9DF3-FE9A0FDB4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4" y="4508501"/>
            <a:ext cx="2663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/>
              <a:t>4.Reinvesting</a:t>
            </a:r>
            <a:endParaRPr lang="ru-RU" altLang="en-US" sz="2000"/>
          </a:p>
        </p:txBody>
      </p:sp>
      <p:sp>
        <p:nvSpPr>
          <p:cNvPr id="14352" name="Text Box 33">
            <a:extLst>
              <a:ext uri="{FF2B5EF4-FFF2-40B4-BE49-F238E27FC236}">
                <a16:creationId xmlns:a16="http://schemas.microsoft.com/office/drawing/2014/main" id="{1D63C5B3-AC5D-4F1D-8CC6-88AD31C6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2708276"/>
            <a:ext cx="18716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en-US" sz="2000"/>
              <a:t>1</a:t>
            </a:r>
            <a:r>
              <a:rPr lang="en-US" altLang="en-US" sz="2000"/>
              <a:t>b.Obligations (stocks, debt securities)</a:t>
            </a:r>
            <a:endParaRPr lang="ru-RU" altLang="en-US" sz="2000"/>
          </a:p>
        </p:txBody>
      </p:sp>
      <p:sp>
        <p:nvSpPr>
          <p:cNvPr id="14353" name="Line 38">
            <a:extLst>
              <a:ext uri="{FF2B5EF4-FFF2-40B4-BE49-F238E27FC236}">
                <a16:creationId xmlns:a16="http://schemas.microsoft.com/office/drawing/2014/main" id="{E1B229D3-3679-400D-A844-5578F48DD7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4564" y="443706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4" name="Text Box 39">
            <a:extLst>
              <a:ext uri="{FF2B5EF4-FFF2-40B4-BE49-F238E27FC236}">
                <a16:creationId xmlns:a16="http://schemas.microsoft.com/office/drawing/2014/main" id="{8F0A264B-CFB2-4E99-844B-E5FB340A4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4508501"/>
            <a:ext cx="18732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/>
              <a:t>5.Dividends or interest payments</a:t>
            </a:r>
            <a:endParaRPr lang="ru-RU" altLang="en-US" sz="2000"/>
          </a:p>
        </p:txBody>
      </p:sp>
      <p:sp>
        <p:nvSpPr>
          <p:cNvPr id="14355" name="Text Box 40">
            <a:extLst>
              <a:ext uri="{FF2B5EF4-FFF2-40B4-BE49-F238E27FC236}">
                <a16:creationId xmlns:a16="http://schemas.microsoft.com/office/drawing/2014/main" id="{F2A9445B-B85F-41AE-B793-A8E3E1475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6237288"/>
            <a:ext cx="6840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Finance function – managing the cash flow</a:t>
            </a:r>
            <a:endParaRPr lang="ru-RU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99860ED-EB9B-4758-A021-82BB9135E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Financial decisions</a:t>
            </a:r>
            <a:endParaRPr lang="ru-RU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E0BEB08-1915-4C83-A3ED-08C94FBC83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584325"/>
            <a:ext cx="8229600" cy="11096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100" dirty="0"/>
              <a:t>Financing decision – where is money going to come from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100" dirty="0"/>
              <a:t>Investment decision – how much to invest and in what assets</a:t>
            </a:r>
            <a:endParaRPr lang="ru-RU" altLang="en-US" sz="2100" dirty="0"/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FB2CE2E8-80F4-4861-A2E1-ACB07A97D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3284538"/>
            <a:ext cx="1943100" cy="3231654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Operations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en-US" sz="2400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631DE3EA-16EA-4728-BD82-CCFC4F124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4" y="3357563"/>
            <a:ext cx="1944687" cy="30469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Financial markets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en-US" sz="2400"/>
          </a:p>
        </p:txBody>
      </p:sp>
      <p:sp>
        <p:nvSpPr>
          <p:cNvPr id="16390" name="Oval 6">
            <a:extLst>
              <a:ext uri="{FF2B5EF4-FFF2-40B4-BE49-F238E27FC236}">
                <a16:creationId xmlns:a16="http://schemas.microsoft.com/office/drawing/2014/main" id="{24AC78E8-5C08-4CD6-9F0C-EFA17EF87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8" y="3500438"/>
            <a:ext cx="2087562" cy="22336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1DF5F556-FABB-4072-8960-829E3024D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4292601"/>
            <a:ext cx="19446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Financial Manager</a:t>
            </a:r>
            <a:endParaRPr lang="ru-RU" altLang="en-US" sz="2400"/>
          </a:p>
        </p:txBody>
      </p:sp>
      <p:sp>
        <p:nvSpPr>
          <p:cNvPr id="16392" name="AutoShape 8">
            <a:extLst>
              <a:ext uri="{FF2B5EF4-FFF2-40B4-BE49-F238E27FC236}">
                <a16:creationId xmlns:a16="http://schemas.microsoft.com/office/drawing/2014/main" id="{5B3A8C1E-14DD-49AC-BD86-8A2B55F38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4" y="4221164"/>
            <a:ext cx="719137" cy="71437"/>
          </a:xfrm>
          <a:prstGeom prst="leftArrow">
            <a:avLst>
              <a:gd name="adj1" fmla="val 50000"/>
              <a:gd name="adj2" fmla="val 2516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4759161C-0AAC-4D4A-B3F1-A77D07FAC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561" y="4581526"/>
            <a:ext cx="615553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Investments</a:t>
            </a:r>
            <a:endParaRPr lang="ru-RU" altLang="en-US" sz="2800"/>
          </a:p>
        </p:txBody>
      </p:sp>
      <p:sp>
        <p:nvSpPr>
          <p:cNvPr id="16394" name="AutoShape 11">
            <a:extLst>
              <a:ext uri="{FF2B5EF4-FFF2-40B4-BE49-F238E27FC236}">
                <a16:creationId xmlns:a16="http://schemas.microsoft.com/office/drawing/2014/main" id="{40DEFF2F-7878-4129-9B37-5C138C427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4292600"/>
            <a:ext cx="935038" cy="71438"/>
          </a:xfrm>
          <a:prstGeom prst="leftArrow">
            <a:avLst>
              <a:gd name="adj1" fmla="val 50000"/>
              <a:gd name="adj2" fmla="val 32722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5" name="Text Box 12">
            <a:extLst>
              <a:ext uri="{FF2B5EF4-FFF2-40B4-BE49-F238E27FC236}">
                <a16:creationId xmlns:a16="http://schemas.microsoft.com/office/drawing/2014/main" id="{114798F4-14D6-4175-B7D3-1C472E4B6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0311" y="4581526"/>
            <a:ext cx="61555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Financing</a:t>
            </a:r>
            <a:endParaRPr lang="ru-RU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86E7967-B596-422C-A647-FFCDF2396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Financial decisions</a:t>
            </a:r>
            <a:endParaRPr lang="ru-RU" altLang="en-US" dirty="0"/>
          </a:p>
        </p:txBody>
      </p:sp>
      <p:sp>
        <p:nvSpPr>
          <p:cNvPr id="18435" name="Text Box 4">
            <a:extLst>
              <a:ext uri="{FF2B5EF4-FFF2-40B4-BE49-F238E27FC236}">
                <a16:creationId xmlns:a16="http://schemas.microsoft.com/office/drawing/2014/main" id="{5E9108C0-2CEC-4751-A46A-9DE92A2ED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3284538"/>
            <a:ext cx="1943100" cy="3231654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Operations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en-US" sz="2400"/>
          </a:p>
        </p:txBody>
      </p:sp>
      <p:sp>
        <p:nvSpPr>
          <p:cNvPr id="18436" name="Text Box 5">
            <a:extLst>
              <a:ext uri="{FF2B5EF4-FFF2-40B4-BE49-F238E27FC236}">
                <a16:creationId xmlns:a16="http://schemas.microsoft.com/office/drawing/2014/main" id="{16C4C76E-CE30-4FA9-8783-800DCD09C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4" y="3357563"/>
            <a:ext cx="1944687" cy="30469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Financial markets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en-US" sz="2400"/>
          </a:p>
        </p:txBody>
      </p:sp>
      <p:sp>
        <p:nvSpPr>
          <p:cNvPr id="18437" name="Oval 6">
            <a:extLst>
              <a:ext uri="{FF2B5EF4-FFF2-40B4-BE49-F238E27FC236}">
                <a16:creationId xmlns:a16="http://schemas.microsoft.com/office/drawing/2014/main" id="{38E399D0-AEFC-4213-8220-CE70E17D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8" y="3500438"/>
            <a:ext cx="2087562" cy="22336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38" name="Text Box 7">
            <a:extLst>
              <a:ext uri="{FF2B5EF4-FFF2-40B4-BE49-F238E27FC236}">
                <a16:creationId xmlns:a16="http://schemas.microsoft.com/office/drawing/2014/main" id="{57B5F4EF-0BB2-486A-AE99-F031BA15F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4292601"/>
            <a:ext cx="19446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/>
              <a:t>Financial Manager</a:t>
            </a:r>
            <a:endParaRPr lang="ru-RU" altLang="en-US" sz="2400"/>
          </a:p>
        </p:txBody>
      </p:sp>
      <p:sp>
        <p:nvSpPr>
          <p:cNvPr id="18439" name="AutoShape 8">
            <a:extLst>
              <a:ext uri="{FF2B5EF4-FFF2-40B4-BE49-F238E27FC236}">
                <a16:creationId xmlns:a16="http://schemas.microsoft.com/office/drawing/2014/main" id="{95F2A458-04E7-4030-926D-B70177391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4" y="4221164"/>
            <a:ext cx="719137" cy="71437"/>
          </a:xfrm>
          <a:prstGeom prst="leftArrow">
            <a:avLst>
              <a:gd name="adj1" fmla="val 50000"/>
              <a:gd name="adj2" fmla="val 2516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0" name="Text Box 9">
            <a:extLst>
              <a:ext uri="{FF2B5EF4-FFF2-40B4-BE49-F238E27FC236}">
                <a16:creationId xmlns:a16="http://schemas.microsoft.com/office/drawing/2014/main" id="{B14F3995-4FE0-43B0-9D14-E7EAFBFA9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561" y="4581526"/>
            <a:ext cx="615553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Investments</a:t>
            </a:r>
            <a:endParaRPr lang="ru-RU" altLang="en-US" sz="2800"/>
          </a:p>
        </p:txBody>
      </p:sp>
      <p:sp>
        <p:nvSpPr>
          <p:cNvPr id="18441" name="AutoShape 10">
            <a:extLst>
              <a:ext uri="{FF2B5EF4-FFF2-40B4-BE49-F238E27FC236}">
                <a16:creationId xmlns:a16="http://schemas.microsoft.com/office/drawing/2014/main" id="{A91958E0-1028-4644-A651-DAC74D966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4292600"/>
            <a:ext cx="935038" cy="71438"/>
          </a:xfrm>
          <a:prstGeom prst="leftArrow">
            <a:avLst>
              <a:gd name="adj1" fmla="val 50000"/>
              <a:gd name="adj2" fmla="val 32722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2" name="Text Box 11">
            <a:extLst>
              <a:ext uri="{FF2B5EF4-FFF2-40B4-BE49-F238E27FC236}">
                <a16:creationId xmlns:a16="http://schemas.microsoft.com/office/drawing/2014/main" id="{5EF2FE60-DE95-4001-8964-B4127E889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0311" y="4581526"/>
            <a:ext cx="61555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Financing</a:t>
            </a:r>
            <a:endParaRPr lang="ru-RU" altLang="en-US" sz="2800"/>
          </a:p>
        </p:txBody>
      </p:sp>
      <p:sp>
        <p:nvSpPr>
          <p:cNvPr id="18443" name="Line 17">
            <a:extLst>
              <a:ext uri="{FF2B5EF4-FFF2-40B4-BE49-F238E27FC236}">
                <a16:creationId xmlns:a16="http://schemas.microsoft.com/office/drawing/2014/main" id="{E115BE46-CC17-41FC-92B9-858E68021B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24338" y="2492375"/>
            <a:ext cx="1223962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18">
            <a:extLst>
              <a:ext uri="{FF2B5EF4-FFF2-40B4-BE49-F238E27FC236}">
                <a16:creationId xmlns:a16="http://schemas.microsoft.com/office/drawing/2014/main" id="{CB44B095-842D-4FC0-B6DB-3215CA97FC9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91175" y="2492376"/>
            <a:ext cx="172878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Text Box 19">
            <a:extLst>
              <a:ext uri="{FF2B5EF4-FFF2-40B4-BE49-F238E27FC236}">
                <a16:creationId xmlns:a16="http://schemas.microsoft.com/office/drawing/2014/main" id="{0771267C-132C-4031-BE77-62931D37D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1484313"/>
            <a:ext cx="5257800" cy="946150"/>
          </a:xfrm>
          <a:prstGeom prst="rect">
            <a:avLst/>
          </a:prstGeom>
          <a:solidFill>
            <a:srgbClr val="FF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Capital structure and cost of capital</a:t>
            </a:r>
            <a:endParaRPr lang="ru-RU" altLang="en-US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446E5AE-327A-4C47-BF97-AFC06215B6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The goal of financial management</a:t>
            </a:r>
            <a:endParaRPr lang="ru-RU" altLang="en-US" dirty="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0DBA775-AF9C-4E9F-9A00-56398FCF9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			Maximizing shareholder’s wealth</a:t>
            </a:r>
            <a:endParaRPr lang="ru-RU" altLang="en-US" dirty="0"/>
          </a:p>
        </p:txBody>
      </p:sp>
      <p:sp>
        <p:nvSpPr>
          <p:cNvPr id="20484" name="Line 5">
            <a:extLst>
              <a:ext uri="{FF2B5EF4-FFF2-40B4-BE49-F238E27FC236}">
                <a16:creationId xmlns:a16="http://schemas.microsoft.com/office/drawing/2014/main" id="{CCFD3306-BE7A-45BD-BC34-EE19FA2CA0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7938" y="2274280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Text Box 6">
            <a:extLst>
              <a:ext uri="{FF2B5EF4-FFF2-40B4-BE49-F238E27FC236}">
                <a16:creationId xmlns:a16="http://schemas.microsoft.com/office/drawing/2014/main" id="{B7C08C7F-5BBC-4429-9921-3596637F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3284539"/>
            <a:ext cx="60499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200" dirty="0"/>
              <a:t>     Maximizing stock prices</a:t>
            </a:r>
            <a:endParaRPr lang="ru-RU" alt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36EDB21-F54C-4261-8909-009E8A996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Objectives for financial manager</a:t>
            </a:r>
            <a:endParaRPr lang="ru-RU" altLang="en-US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05D344D-5205-428F-9F99-D8641229B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Maximizing earnings and earnings growth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Maximizing return on investments and return on equity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8C31873-71BE-4C13-928F-188C875DA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Financial markets</a:t>
            </a:r>
            <a:endParaRPr lang="ru-RU" altLang="en-US" dirty="0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B8C57FC-2CA8-4B0D-8DC6-3FB50AED8D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main goal of financial markets: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en-US"/>
              <a:t>	</a:t>
            </a:r>
            <a:r>
              <a:rPr lang="en-US" altLang="en-US"/>
              <a:t>Take savings from those who do not wish to consume (</a:t>
            </a:r>
            <a:r>
              <a:rPr lang="en-US" altLang="en-US" b="1"/>
              <a:t>savings surplus units</a:t>
            </a:r>
            <a:r>
              <a:rPr lang="en-US" altLang="en-US"/>
              <a:t>) and to channel them to those who wish to invest more than they have presently (</a:t>
            </a:r>
            <a:r>
              <a:rPr lang="en-US" altLang="en-US" b="1"/>
              <a:t>saving deficit units</a:t>
            </a:r>
            <a:r>
              <a:rPr lang="en-US" altLang="en-US"/>
              <a:t>)</a:t>
            </a:r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E3A858B8-BE34-49A3-B0EF-8E1F14313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markets and financial system</a:t>
            </a:r>
            <a:endParaRPr lang="ru-RU" altLang="en-US" dirty="0"/>
          </a:p>
        </p:txBody>
      </p:sp>
      <p:graphicFrame>
        <p:nvGraphicFramePr>
          <p:cNvPr id="26627" name="Object 5">
            <a:extLst>
              <a:ext uri="{FF2B5EF4-FFF2-40B4-BE49-F238E27FC236}">
                <a16:creationId xmlns:a16="http://schemas.microsoft.com/office/drawing/2014/main" id="{1050634D-2150-45BC-8108-5F915514F276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4685190"/>
              </p:ext>
            </p:extLst>
          </p:nvPr>
        </p:nvGraphicFramePr>
        <p:xfrm>
          <a:off x="2377020" y="1540562"/>
          <a:ext cx="6121400" cy="473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Рисунок" r:id="rId4" imgW="4227576" imgH="3709416" progId="Word.Picture.8">
                  <p:embed/>
                </p:oleObj>
              </mc:Choice>
              <mc:Fallback>
                <p:oleObj name="Рисунок" r:id="rId4" imgW="4227576" imgH="3709416" progId="Word.Picture.8">
                  <p:embed/>
                  <p:pic>
                    <p:nvPicPr>
                      <p:cNvPr id="26627" name="Object 5">
                        <a:extLst>
                          <a:ext uri="{FF2B5EF4-FFF2-40B4-BE49-F238E27FC236}">
                            <a16:creationId xmlns:a16="http://schemas.microsoft.com/office/drawing/2014/main" id="{1050634D-2150-45BC-8108-5F915514F2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7020" y="1540562"/>
                        <a:ext cx="6121400" cy="473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4">
            <a:extLst>
              <a:ext uri="{FF2B5EF4-FFF2-40B4-BE49-F238E27FC236}">
                <a16:creationId xmlns:a16="http://schemas.microsoft.com/office/drawing/2014/main" id="{5AA1AA25-7DAB-4451-8939-9B94F23E0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Organization Chart 7">
            <a:extLst>
              <a:ext uri="{FF2B5EF4-FFF2-40B4-BE49-F238E27FC236}">
                <a16:creationId xmlns:a16="http://schemas.microsoft.com/office/drawing/2014/main" id="{2086E704-47C5-412D-BECC-23CCE229424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55801" y="1585913"/>
            <a:ext cx="8208963" cy="4464050"/>
            <a:chOff x="272" y="999"/>
            <a:chExt cx="2880" cy="720"/>
          </a:xfrm>
        </p:grpSpPr>
        <p:cxnSp>
          <p:nvCxnSpPr>
            <p:cNvPr id="2052" name="_s2052">
              <a:extLst>
                <a:ext uri="{FF2B5EF4-FFF2-40B4-BE49-F238E27FC236}">
                  <a16:creationId xmlns:a16="http://schemas.microsoft.com/office/drawing/2014/main" id="{65B43FD8-6A5B-481D-A361-CBD53C1B50A2}"/>
                </a:ext>
              </a:extLst>
            </p:cNvPr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rot="5400000" flipH="1">
              <a:off x="2144" y="855"/>
              <a:ext cx="144" cy="1008"/>
            </a:xfrm>
            <a:prstGeom prst="bentConnector3">
              <a:avLst>
                <a:gd name="adj1" fmla="val 1281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3" name="_s2053">
              <a:extLst>
                <a:ext uri="{FF2B5EF4-FFF2-40B4-BE49-F238E27FC236}">
                  <a16:creationId xmlns:a16="http://schemas.microsoft.com/office/drawing/2014/main" id="{8B0EFCDA-05D5-4E81-88D7-1635811039E8}"/>
                </a:ext>
              </a:extLst>
            </p:cNvPr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16200000">
              <a:off x="1641" y="1358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4" name="_s2054">
              <a:extLst>
                <a:ext uri="{FF2B5EF4-FFF2-40B4-BE49-F238E27FC236}">
                  <a16:creationId xmlns:a16="http://schemas.microsoft.com/office/drawing/2014/main" id="{964A23BA-D1E5-4F52-B858-271C606D4C56}"/>
                </a:ext>
              </a:extLst>
            </p:cNvPr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136" y="855"/>
              <a:ext cx="144" cy="1008"/>
            </a:xfrm>
            <a:prstGeom prst="bentConnector3">
              <a:avLst>
                <a:gd name="adj1" fmla="val 1281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2055">
              <a:extLst>
                <a:ext uri="{FF2B5EF4-FFF2-40B4-BE49-F238E27FC236}">
                  <a16:creationId xmlns:a16="http://schemas.microsoft.com/office/drawing/2014/main" id="{760FB400-81D3-478B-9BF4-8716A2E99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Financial markets</a:t>
              </a:r>
              <a:endParaRPr kumimoji="0" lang="ru-RU" alt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_s2056">
              <a:extLst>
                <a:ext uri="{FF2B5EF4-FFF2-40B4-BE49-F238E27FC236}">
                  <a16:creationId xmlns:a16="http://schemas.microsoft.com/office/drawing/2014/main" id="{B1DD5C6A-D58A-4AF1-A952-A7CD6DD72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Primary markets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Secondary markets</a:t>
              </a:r>
              <a:endParaRPr kumimoji="0" lang="ru-RU" alt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_s2057">
              <a:extLst>
                <a:ext uri="{FF2B5EF4-FFF2-40B4-BE49-F238E27FC236}">
                  <a16:creationId xmlns:a16="http://schemas.microsoft.com/office/drawing/2014/main" id="{87584C91-91D8-4FB6-943F-4536034E1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Money market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Capital market</a:t>
              </a:r>
              <a:endParaRPr kumimoji="0" lang="ru-RU" alt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_s2058">
              <a:extLst>
                <a:ext uri="{FF2B5EF4-FFF2-40B4-BE49-F238E27FC236}">
                  <a16:creationId xmlns:a16="http://schemas.microsoft.com/office/drawing/2014/main" id="{1B66742B-6804-4AC4-9469-2829B8782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Organized exchanges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Over-the-counter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9D02E60-C0E3-4CFE-A668-2D48B63AF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Primary and secondary markets</a:t>
            </a:r>
            <a:endParaRPr lang="ru-RU" alt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E1591E2-B362-4689-9A76-36728F524C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/>
              <a:t>Primary market</a:t>
            </a:r>
            <a:r>
              <a:rPr lang="en-US" altLang="en-US" dirty="0"/>
              <a:t> – primary issues of securities are sold, allows governments, banks, corporations to raise money by directly selling financial instruments to the public.</a:t>
            </a:r>
          </a:p>
          <a:p>
            <a:pPr eaLnBrk="1" hangingPunct="1">
              <a:lnSpc>
                <a:spcPct val="90000"/>
              </a:lnSpc>
            </a:pPr>
            <a:endParaRPr lang="en-US" altLang="en-US" b="1" dirty="0"/>
          </a:p>
          <a:p>
            <a:pPr eaLnBrk="1" hangingPunct="1">
              <a:lnSpc>
                <a:spcPct val="90000"/>
              </a:lnSpc>
            </a:pPr>
            <a:r>
              <a:rPr lang="en-US" altLang="en-US" b="1" dirty="0"/>
              <a:t>Secondary market</a:t>
            </a:r>
            <a:r>
              <a:rPr lang="en-US" altLang="en-US" dirty="0"/>
              <a:t> – allows investors to trade financial instruments between themselves. Secondary transactions take place.</a:t>
            </a:r>
            <a:endParaRPr lang="ru-RU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0D5EE7A-5F7D-4837-A491-6CBA0435C3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Money and capital markets</a:t>
            </a:r>
            <a:endParaRPr lang="ru-RU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3426A05-8563-407C-AF66-AB65257B8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Money markets – short-term assets (maturity less than 1 year) are traded: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dirty="0"/>
              <a:t>Certificates of deposits (CDs)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dirty="0"/>
              <a:t>Commercial papers (CPs)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dirty="0"/>
              <a:t>Treasury bills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/>
              <a:t>Capital markets – long-term assets (maturity longer than 1 year) are traded: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dirty="0"/>
              <a:t>Stocks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dirty="0"/>
              <a:t>Corporate bonds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dirty="0"/>
              <a:t>Long-term government bonds</a:t>
            </a:r>
            <a:endParaRPr lang="ru-RU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4325833-8109-4275-927E-473D94E32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Organized exchanges and over-the-counter</a:t>
            </a:r>
            <a:endParaRPr lang="ru-RU" altLang="en-US" sz="3800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89898E0-530A-44E6-A992-60A60D75BB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 dirty="0"/>
              <a:t>Organized exchange</a:t>
            </a:r>
            <a:r>
              <a:rPr lang="en-US" altLang="en-US" sz="2600" dirty="0"/>
              <a:t> – most of stocks, bonds and derivatives are traded. Has a trading floor where floor traders execute transactions in the secondary market for their clients.</a:t>
            </a:r>
          </a:p>
          <a:p>
            <a:pPr eaLnBrk="1" hangingPunct="1"/>
            <a:endParaRPr lang="en-US" altLang="en-US" sz="2600" dirty="0"/>
          </a:p>
          <a:p>
            <a:pPr eaLnBrk="1" hangingPunct="1"/>
            <a:r>
              <a:rPr lang="en-US" altLang="en-US" sz="2600" dirty="0"/>
              <a:t>Stocks not listed on the organized exchanges are traded in the </a:t>
            </a:r>
            <a:r>
              <a:rPr lang="en-US" altLang="en-US" sz="2600" b="1" dirty="0"/>
              <a:t>over-the-counter (OTC)</a:t>
            </a:r>
            <a:r>
              <a:rPr lang="en-US" altLang="en-US" sz="2600" dirty="0"/>
              <a:t> market. Facilitates secondary market transactions. Unlike the organized exchanges, the OTC market doesn’t have a trading floor.  The buy and sell orders are completed through a telecommunications network.</a:t>
            </a:r>
            <a:endParaRPr lang="ru-RU" alt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">
            <a:extLst>
              <a:ext uri="{FF2B5EF4-FFF2-40B4-BE49-F238E27FC236}">
                <a16:creationId xmlns:a16="http://schemas.microsoft.com/office/drawing/2014/main" id="{74360364-6C68-4748-BFCF-CFF50799C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Financing decisions</a:t>
            </a:r>
            <a:endParaRPr lang="ru-RU" altLang="en-US" dirty="0"/>
          </a:p>
        </p:txBody>
      </p:sp>
      <p:grpSp>
        <p:nvGrpSpPr>
          <p:cNvPr id="2" name="Organization Chart 6">
            <a:extLst>
              <a:ext uri="{FF2B5EF4-FFF2-40B4-BE49-F238E27FC236}">
                <a16:creationId xmlns:a16="http://schemas.microsoft.com/office/drawing/2014/main" id="{47B9B57C-59C3-4670-968B-1C7CCDA380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66092" y="1810996"/>
            <a:ext cx="8208963" cy="4464050"/>
            <a:chOff x="272" y="999"/>
            <a:chExt cx="3600" cy="2016"/>
          </a:xfrm>
        </p:grpSpPr>
        <p:cxnSp>
          <p:nvCxnSpPr>
            <p:cNvPr id="1028" name="_s1028">
              <a:extLst>
                <a:ext uri="{FF2B5EF4-FFF2-40B4-BE49-F238E27FC236}">
                  <a16:creationId xmlns:a16="http://schemas.microsoft.com/office/drawing/2014/main" id="{0A621E70-B86A-46C4-AD2B-2C8CEA788C55}"/>
                </a:ext>
              </a:extLst>
            </p:cNvPr>
            <p:cNvCxnSpPr>
              <a:cxnSpLocks noChangeShapeType="1"/>
              <a:stCxn id="11" idx="1"/>
              <a:endCxn id="8" idx="2"/>
            </p:cNvCxnSpPr>
            <p:nvPr/>
          </p:nvCxnSpPr>
          <p:spPr bwMode="auto">
            <a:xfrm rot="10800000">
              <a:off x="2865" y="2151"/>
              <a:ext cx="143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>
              <a:extLst>
                <a:ext uri="{FF2B5EF4-FFF2-40B4-BE49-F238E27FC236}">
                  <a16:creationId xmlns:a16="http://schemas.microsoft.com/office/drawing/2014/main" id="{3E7049C7-CF56-4113-BDDC-DB3077E3665C}"/>
                </a:ext>
              </a:extLst>
            </p:cNvPr>
            <p:cNvCxnSpPr>
              <a:cxnSpLocks noChangeShapeType="1"/>
              <a:stCxn id="10" idx="1"/>
              <a:endCxn id="7" idx="2"/>
            </p:cNvCxnSpPr>
            <p:nvPr/>
          </p:nvCxnSpPr>
          <p:spPr bwMode="auto">
            <a:xfrm rot="10800000">
              <a:off x="1712" y="2151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>
              <a:extLst>
                <a:ext uri="{FF2B5EF4-FFF2-40B4-BE49-F238E27FC236}">
                  <a16:creationId xmlns:a16="http://schemas.microsoft.com/office/drawing/2014/main" id="{F08D5A16-3F21-4518-A4A5-E7B04D785EF3}"/>
                </a:ext>
              </a:extLst>
            </p:cNvPr>
            <p:cNvCxnSpPr>
              <a:cxnSpLocks noChangeShapeType="1"/>
              <a:stCxn id="9" idx="1"/>
              <a:endCxn id="7" idx="2"/>
            </p:cNvCxnSpPr>
            <p:nvPr/>
          </p:nvCxnSpPr>
          <p:spPr bwMode="auto">
            <a:xfrm rot="10800000">
              <a:off x="1712" y="2151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_s1031">
              <a:extLst>
                <a:ext uri="{FF2B5EF4-FFF2-40B4-BE49-F238E27FC236}">
                  <a16:creationId xmlns:a16="http://schemas.microsoft.com/office/drawing/2014/main" id="{3F6E3273-0387-434D-B7BE-ADE9EA111013}"/>
                </a:ext>
              </a:extLst>
            </p:cNvPr>
            <p:cNvCxnSpPr>
              <a:cxnSpLocks noChangeShapeType="1"/>
              <a:stCxn id="8" idx="0"/>
              <a:endCxn id="5" idx="2"/>
            </p:cNvCxnSpPr>
            <p:nvPr/>
          </p:nvCxnSpPr>
          <p:spPr bwMode="auto">
            <a:xfrm rot="5400000" flipH="1">
              <a:off x="2505" y="1502"/>
              <a:ext cx="144" cy="577"/>
            </a:xfrm>
            <a:prstGeom prst="bentConnector3">
              <a:avLst>
                <a:gd name="adj1" fmla="val 3581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_s1032">
              <a:extLst>
                <a:ext uri="{FF2B5EF4-FFF2-40B4-BE49-F238E27FC236}">
                  <a16:creationId xmlns:a16="http://schemas.microsoft.com/office/drawing/2014/main" id="{C2A903D1-D7BA-4245-B19A-D59011E7EB85}"/>
                </a:ext>
              </a:extLst>
            </p:cNvPr>
            <p:cNvCxnSpPr>
              <a:cxnSpLocks noChangeShapeType="1"/>
              <a:stCxn id="7" idx="0"/>
              <a:endCxn id="5" idx="2"/>
            </p:cNvCxnSpPr>
            <p:nvPr/>
          </p:nvCxnSpPr>
          <p:spPr bwMode="auto">
            <a:xfrm rot="16200000">
              <a:off x="1928" y="1503"/>
              <a:ext cx="144" cy="576"/>
            </a:xfrm>
            <a:prstGeom prst="bentConnector3">
              <a:avLst>
                <a:gd name="adj1" fmla="val 3581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_s1033">
              <a:extLst>
                <a:ext uri="{FF2B5EF4-FFF2-40B4-BE49-F238E27FC236}">
                  <a16:creationId xmlns:a16="http://schemas.microsoft.com/office/drawing/2014/main" id="{2B7020B3-D0B8-46B4-A618-04E99AB743FB}"/>
                </a:ext>
              </a:extLst>
            </p:cNvPr>
            <p:cNvCxnSpPr>
              <a:cxnSpLocks noChangeShapeType="1"/>
              <a:stCxn id="6" idx="0"/>
              <a:endCxn id="4" idx="2"/>
            </p:cNvCxnSpPr>
            <p:nvPr/>
          </p:nvCxnSpPr>
          <p:spPr bwMode="auto">
            <a:xfrm rot="16200000">
              <a:off x="633" y="1790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_s1034">
              <a:extLst>
                <a:ext uri="{FF2B5EF4-FFF2-40B4-BE49-F238E27FC236}">
                  <a16:creationId xmlns:a16="http://schemas.microsoft.com/office/drawing/2014/main" id="{3DA8620F-C12C-4942-8E5D-BE1F90CEEDF9}"/>
                </a:ext>
              </a:extLst>
            </p:cNvPr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5400000" flipH="1">
              <a:off x="1821" y="963"/>
              <a:ext cx="144" cy="791"/>
            </a:xfrm>
            <a:prstGeom prst="bentConnector3">
              <a:avLst>
                <a:gd name="adj1" fmla="val 3581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_s1035">
              <a:extLst>
                <a:ext uri="{FF2B5EF4-FFF2-40B4-BE49-F238E27FC236}">
                  <a16:creationId xmlns:a16="http://schemas.microsoft.com/office/drawing/2014/main" id="{5D667773-E10E-42A3-9A14-181666B9A902}"/>
                </a:ext>
              </a:extLst>
            </p:cNvPr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029" y="962"/>
              <a:ext cx="144" cy="793"/>
            </a:xfrm>
            <a:prstGeom prst="bentConnector3">
              <a:avLst>
                <a:gd name="adj1" fmla="val 3581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36">
              <a:extLst>
                <a:ext uri="{FF2B5EF4-FFF2-40B4-BE49-F238E27FC236}">
                  <a16:creationId xmlns:a16="http://schemas.microsoft.com/office/drawing/2014/main" id="{58829103-8CAE-4E17-A951-CA01C0E39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Financing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decisions</a:t>
              </a:r>
              <a:endParaRPr kumimoji="0" lang="ru-RU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_s1037">
              <a:extLst>
                <a:ext uri="{FF2B5EF4-FFF2-40B4-BE49-F238E27FC236}">
                  <a16:creationId xmlns:a16="http://schemas.microsoft.com/office/drawing/2014/main" id="{A5A09207-CA57-4A25-A662-719DA54E2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Internal corporate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financing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_s1038">
              <a:extLst>
                <a:ext uri="{FF2B5EF4-FFF2-40B4-BE49-F238E27FC236}">
                  <a16:creationId xmlns:a16="http://schemas.microsoft.com/office/drawing/2014/main" id="{55EA4F9F-1EE2-45F8-B665-AC1EAC383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External sources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of funds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_s1039">
              <a:extLst>
                <a:ext uri="{FF2B5EF4-FFF2-40B4-BE49-F238E27FC236}">
                  <a16:creationId xmlns:a16="http://schemas.microsoft.com/office/drawing/2014/main" id="{C6CCA0C9-E2E7-4587-B84E-F7C959A02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Retained earnings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_s1040">
              <a:extLst>
                <a:ext uri="{FF2B5EF4-FFF2-40B4-BE49-F238E27FC236}">
                  <a16:creationId xmlns:a16="http://schemas.microsoft.com/office/drawing/2014/main" id="{014CE79D-ECA5-4BBE-8B37-B3F9FD38C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Direct financing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(financial markets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Instruments)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_s1041">
              <a:extLst>
                <a:ext uri="{FF2B5EF4-FFF2-40B4-BE49-F238E27FC236}">
                  <a16:creationId xmlns:a16="http://schemas.microsoft.com/office/drawing/2014/main" id="{D3C0CECF-D75B-4E02-B59C-288E8258A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2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Indirect financing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(financial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Intermediaries)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_s1042">
              <a:extLst>
                <a:ext uri="{FF2B5EF4-FFF2-40B4-BE49-F238E27FC236}">
                  <a16:creationId xmlns:a16="http://schemas.microsoft.com/office/drawing/2014/main" id="{CF05CF44-8BBE-46B5-B837-38B7C05F9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Stocks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_s1043">
              <a:extLst>
                <a:ext uri="{FF2B5EF4-FFF2-40B4-BE49-F238E27FC236}">
                  <a16:creationId xmlns:a16="http://schemas.microsoft.com/office/drawing/2014/main" id="{FFFB5531-2927-4881-803E-472AD2CB8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" y="272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Debt instruments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(bonds, CPs etc.)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_s1044">
              <a:extLst>
                <a:ext uri="{FF2B5EF4-FFF2-40B4-BE49-F238E27FC236}">
                  <a16:creationId xmlns:a16="http://schemas.microsoft.com/office/drawing/2014/main" id="{E10D8584-4785-442E-8396-17814EC28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8" y="2295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Loans</a:t>
              </a:r>
              <a:endParaRPr kumimoji="0" lang="ru-RU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9D8E02-3A85-44FF-8183-178A16144C40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4651" y="218364"/>
            <a:ext cx="9567080" cy="65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54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2">
            <a:extLst>
              <a:ext uri="{FF2B5EF4-FFF2-40B4-BE49-F238E27FC236}">
                <a16:creationId xmlns:a16="http://schemas.microsoft.com/office/drawing/2014/main" id="{0EE2E206-E3A2-476E-B158-546C94FCD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financial instruments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Organization Chart 6">
            <a:extLst>
              <a:ext uri="{FF2B5EF4-FFF2-40B4-BE49-F238E27FC236}">
                <a16:creationId xmlns:a16="http://schemas.microsoft.com/office/drawing/2014/main" id="{CD494DD2-A7B6-4C4A-A331-66843D66751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55801" y="1585913"/>
            <a:ext cx="8208963" cy="4464050"/>
            <a:chOff x="272" y="999"/>
            <a:chExt cx="1440" cy="2448"/>
          </a:xfrm>
        </p:grpSpPr>
        <p:cxnSp>
          <p:nvCxnSpPr>
            <p:cNvPr id="3076" name="_s3076">
              <a:extLst>
                <a:ext uri="{FF2B5EF4-FFF2-40B4-BE49-F238E27FC236}">
                  <a16:creationId xmlns:a16="http://schemas.microsoft.com/office/drawing/2014/main" id="{D303C409-6D9C-4164-9F7D-56120F7F84AF}"/>
                </a:ext>
              </a:extLst>
            </p:cNvPr>
            <p:cNvCxnSpPr>
              <a:cxnSpLocks noChangeShapeType="1"/>
              <a:stCxn id="8" idx="1"/>
              <a:endCxn id="3" idx="2"/>
            </p:cNvCxnSpPr>
            <p:nvPr/>
          </p:nvCxnSpPr>
          <p:spPr bwMode="auto">
            <a:xfrm rot="10800000">
              <a:off x="704" y="1287"/>
              <a:ext cx="144" cy="2016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7" name="_s3077">
              <a:extLst>
                <a:ext uri="{FF2B5EF4-FFF2-40B4-BE49-F238E27FC236}">
                  <a16:creationId xmlns:a16="http://schemas.microsoft.com/office/drawing/2014/main" id="{86AEB694-DF33-4F0B-9533-32716FE0FE95}"/>
                </a:ext>
              </a:extLst>
            </p:cNvPr>
            <p:cNvCxnSpPr>
              <a:cxnSpLocks noChangeShapeType="1"/>
              <a:stCxn id="7" idx="1"/>
              <a:endCxn id="3" idx="2"/>
            </p:cNvCxnSpPr>
            <p:nvPr/>
          </p:nvCxnSpPr>
          <p:spPr bwMode="auto">
            <a:xfrm rot="10800000">
              <a:off x="704" y="1287"/>
              <a:ext cx="144" cy="1585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8" name="_s3078">
              <a:extLst>
                <a:ext uri="{FF2B5EF4-FFF2-40B4-BE49-F238E27FC236}">
                  <a16:creationId xmlns:a16="http://schemas.microsoft.com/office/drawing/2014/main" id="{13534005-8F2F-4DC7-8BDB-5D3BB20FA8F9}"/>
                </a:ext>
              </a:extLst>
            </p:cNvPr>
            <p:cNvCxnSpPr>
              <a:cxnSpLocks noChangeShapeType="1"/>
              <a:stCxn id="6" idx="1"/>
              <a:endCxn id="3" idx="2"/>
            </p:cNvCxnSpPr>
            <p:nvPr/>
          </p:nvCxnSpPr>
          <p:spPr bwMode="auto">
            <a:xfrm rot="10800000">
              <a:off x="704" y="1287"/>
              <a:ext cx="144" cy="115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9" name="_s3079">
              <a:extLst>
                <a:ext uri="{FF2B5EF4-FFF2-40B4-BE49-F238E27FC236}">
                  <a16:creationId xmlns:a16="http://schemas.microsoft.com/office/drawing/2014/main" id="{10028DD3-AE0B-4F94-8E5B-FFBCDBE44673}"/>
                </a:ext>
              </a:extLst>
            </p:cNvPr>
            <p:cNvCxnSpPr>
              <a:cxnSpLocks noChangeShapeType="1"/>
              <a:stCxn id="5" idx="1"/>
              <a:endCxn id="3" idx="2"/>
            </p:cNvCxnSpPr>
            <p:nvPr/>
          </p:nvCxnSpPr>
          <p:spPr bwMode="auto">
            <a:xfrm rot="10800000">
              <a:off x="704" y="1287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0" name="_s3080">
              <a:extLst>
                <a:ext uri="{FF2B5EF4-FFF2-40B4-BE49-F238E27FC236}">
                  <a16:creationId xmlns:a16="http://schemas.microsoft.com/office/drawing/2014/main" id="{8BFBEB7B-E47F-4F1E-899D-88C5C224D8F8}"/>
                </a:ext>
              </a:extLst>
            </p:cNvPr>
            <p:cNvCxnSpPr>
              <a:cxnSpLocks noChangeShapeType="1"/>
              <a:stCxn id="4" idx="1"/>
              <a:endCxn id="3" idx="2"/>
            </p:cNvCxnSpPr>
            <p:nvPr/>
          </p:nvCxnSpPr>
          <p:spPr bwMode="auto">
            <a:xfrm rot="10800000">
              <a:off x="704" y="1287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3081">
              <a:extLst>
                <a:ext uri="{FF2B5EF4-FFF2-40B4-BE49-F238E27FC236}">
                  <a16:creationId xmlns:a16="http://schemas.microsoft.com/office/drawing/2014/main" id="{1D3C7FF2-7C50-46A8-BC94-A88A7817A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Type of issuer</a:t>
              </a:r>
              <a:endParaRPr kumimoji="0" lang="ru-RU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_s3082">
              <a:extLst>
                <a:ext uri="{FF2B5EF4-FFF2-40B4-BE49-F238E27FC236}">
                  <a16:creationId xmlns:a16="http://schemas.microsoft.com/office/drawing/2014/main" id="{BE824EB5-A309-42F3-BB71-07E823CFF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Government, government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agencies</a:t>
              </a:r>
              <a:endParaRPr kumimoji="0" lang="ru-RU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_s3083">
              <a:extLst>
                <a:ext uri="{FF2B5EF4-FFF2-40B4-BE49-F238E27FC236}">
                  <a16:creationId xmlns:a16="http://schemas.microsoft.com/office/drawing/2014/main" id="{D151EB66-3617-40EC-99D2-806A5E83A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States (regions,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provinces), municipalities</a:t>
              </a:r>
              <a:endParaRPr kumimoji="0" lang="ru-RU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_s3084">
              <a:extLst>
                <a:ext uri="{FF2B5EF4-FFF2-40B4-BE49-F238E27FC236}">
                  <a16:creationId xmlns:a16="http://schemas.microsoft.com/office/drawing/2014/main" id="{916DCCDF-6844-4535-B6C4-B3548A1FC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Corporations</a:t>
              </a:r>
              <a:endParaRPr kumimoji="0" lang="ru-RU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_s3085">
              <a:extLst>
                <a:ext uri="{FF2B5EF4-FFF2-40B4-BE49-F238E27FC236}">
                  <a16:creationId xmlns:a16="http://schemas.microsoft.com/office/drawing/2014/main" id="{DCF6B398-C849-4938-8BBD-436A1D341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272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Financial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institutions</a:t>
              </a:r>
              <a:endParaRPr kumimoji="0" lang="ru-RU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_s3086">
              <a:extLst>
                <a:ext uri="{FF2B5EF4-FFF2-40B4-BE49-F238E27FC236}">
                  <a16:creationId xmlns:a16="http://schemas.microsoft.com/office/drawing/2014/main" id="{3B973894-F037-4AE2-BF43-D0968EE85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315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Others</a:t>
              </a:r>
              <a:endParaRPr kumimoji="0" lang="ru-RU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2">
            <a:extLst>
              <a:ext uri="{FF2B5EF4-FFF2-40B4-BE49-F238E27FC236}">
                <a16:creationId xmlns:a16="http://schemas.microsoft.com/office/drawing/2014/main" id="{F36DE32B-6A5E-42B0-8EB1-BA3E7C24A7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financial instruments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Organization Chart 3">
            <a:extLst>
              <a:ext uri="{FF2B5EF4-FFF2-40B4-BE49-F238E27FC236}">
                <a16:creationId xmlns:a16="http://schemas.microsoft.com/office/drawing/2014/main" id="{A87D71F7-C234-4EF9-A64A-8735243A99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55801" y="1585913"/>
            <a:ext cx="8208963" cy="4464050"/>
            <a:chOff x="272" y="999"/>
            <a:chExt cx="1440" cy="1152"/>
          </a:xfrm>
        </p:grpSpPr>
        <p:cxnSp>
          <p:nvCxnSpPr>
            <p:cNvPr id="4100" name="_s4100">
              <a:extLst>
                <a:ext uri="{FF2B5EF4-FFF2-40B4-BE49-F238E27FC236}">
                  <a16:creationId xmlns:a16="http://schemas.microsoft.com/office/drawing/2014/main" id="{DF88F1E5-B3B0-481E-9987-31DF8D92BBAD}"/>
                </a:ext>
              </a:extLst>
            </p:cNvPr>
            <p:cNvCxnSpPr>
              <a:cxnSpLocks noChangeShapeType="1"/>
              <a:stCxn id="5" idx="1"/>
              <a:endCxn id="3" idx="2"/>
            </p:cNvCxnSpPr>
            <p:nvPr/>
          </p:nvCxnSpPr>
          <p:spPr bwMode="auto">
            <a:xfrm rot="10800000">
              <a:off x="704" y="1287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1" name="_s4101">
              <a:extLst>
                <a:ext uri="{FF2B5EF4-FFF2-40B4-BE49-F238E27FC236}">
                  <a16:creationId xmlns:a16="http://schemas.microsoft.com/office/drawing/2014/main" id="{522413C2-7BBE-4DEA-9BE1-DCE38C9A6280}"/>
                </a:ext>
              </a:extLst>
            </p:cNvPr>
            <p:cNvCxnSpPr>
              <a:cxnSpLocks noChangeShapeType="1"/>
              <a:stCxn id="4" idx="1"/>
              <a:endCxn id="3" idx="2"/>
            </p:cNvCxnSpPr>
            <p:nvPr/>
          </p:nvCxnSpPr>
          <p:spPr bwMode="auto">
            <a:xfrm rot="10800000">
              <a:off x="704" y="1287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4102">
              <a:extLst>
                <a:ext uri="{FF2B5EF4-FFF2-40B4-BE49-F238E27FC236}">
                  <a16:creationId xmlns:a16="http://schemas.microsoft.com/office/drawing/2014/main" id="{18CDAD9D-CB0F-4E3D-A463-3F91F805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Maturity</a:t>
              </a:r>
              <a:endParaRPr kumimoji="0" lang="ru-RU" altLang="en-US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_s4103">
              <a:extLst>
                <a:ext uri="{FF2B5EF4-FFF2-40B4-BE49-F238E27FC236}">
                  <a16:creationId xmlns:a16="http://schemas.microsoft.com/office/drawing/2014/main" id="{0A2FF94B-1C77-4B3D-ABAD-BE432B77D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Short-term instruments</a:t>
              </a:r>
              <a:endParaRPr kumimoji="0" lang="ru-RU" alt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_s4104">
              <a:extLst>
                <a:ext uri="{FF2B5EF4-FFF2-40B4-BE49-F238E27FC236}">
                  <a16:creationId xmlns:a16="http://schemas.microsoft.com/office/drawing/2014/main" id="{EA5EE71C-3422-400C-A241-3BFC52050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Long-term instruments</a:t>
              </a:r>
              <a:endParaRPr kumimoji="0" lang="ru-RU" altLang="en-US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Rectangle 2">
            <a:extLst>
              <a:ext uri="{FF2B5EF4-FFF2-40B4-BE49-F238E27FC236}">
                <a16:creationId xmlns:a16="http://schemas.microsoft.com/office/drawing/2014/main" id="{233C0387-C475-460F-890A-2B0495D43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financial instruments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Organization Chart 3">
            <a:extLst>
              <a:ext uri="{FF2B5EF4-FFF2-40B4-BE49-F238E27FC236}">
                <a16:creationId xmlns:a16="http://schemas.microsoft.com/office/drawing/2014/main" id="{10A39D78-3CF7-4EC1-A1E5-6CFD2D43F6A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55801" y="1585913"/>
            <a:ext cx="8208963" cy="4464050"/>
            <a:chOff x="272" y="999"/>
            <a:chExt cx="1440" cy="1584"/>
          </a:xfrm>
        </p:grpSpPr>
        <p:cxnSp>
          <p:nvCxnSpPr>
            <p:cNvPr id="5124" name="_s5124">
              <a:extLst>
                <a:ext uri="{FF2B5EF4-FFF2-40B4-BE49-F238E27FC236}">
                  <a16:creationId xmlns:a16="http://schemas.microsoft.com/office/drawing/2014/main" id="{56FF8785-7637-41A9-B3E1-DC1D902A8284}"/>
                </a:ext>
              </a:extLst>
            </p:cNvPr>
            <p:cNvCxnSpPr>
              <a:cxnSpLocks noChangeShapeType="1"/>
              <a:stCxn id="6" idx="1"/>
              <a:endCxn id="3" idx="2"/>
            </p:cNvCxnSpPr>
            <p:nvPr/>
          </p:nvCxnSpPr>
          <p:spPr bwMode="auto">
            <a:xfrm rot="10800000">
              <a:off x="704" y="1287"/>
              <a:ext cx="144" cy="115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5" name="_s5125">
              <a:extLst>
                <a:ext uri="{FF2B5EF4-FFF2-40B4-BE49-F238E27FC236}">
                  <a16:creationId xmlns:a16="http://schemas.microsoft.com/office/drawing/2014/main" id="{58F035F6-7228-49B7-952A-F7FBE4C0F3C8}"/>
                </a:ext>
              </a:extLst>
            </p:cNvPr>
            <p:cNvCxnSpPr>
              <a:cxnSpLocks noChangeShapeType="1"/>
              <a:stCxn id="5" idx="1"/>
              <a:endCxn id="3" idx="2"/>
            </p:cNvCxnSpPr>
            <p:nvPr/>
          </p:nvCxnSpPr>
          <p:spPr bwMode="auto">
            <a:xfrm rot="10800000">
              <a:off x="704" y="1287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6" name="_s5126">
              <a:extLst>
                <a:ext uri="{FF2B5EF4-FFF2-40B4-BE49-F238E27FC236}">
                  <a16:creationId xmlns:a16="http://schemas.microsoft.com/office/drawing/2014/main" id="{8C1F2420-A88A-4A6D-B705-4595CD94B017}"/>
                </a:ext>
              </a:extLst>
            </p:cNvPr>
            <p:cNvCxnSpPr>
              <a:cxnSpLocks noChangeShapeType="1"/>
              <a:stCxn id="4" idx="1"/>
              <a:endCxn id="3" idx="2"/>
            </p:cNvCxnSpPr>
            <p:nvPr/>
          </p:nvCxnSpPr>
          <p:spPr bwMode="auto">
            <a:xfrm rot="10800000">
              <a:off x="704" y="1287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5127">
              <a:extLst>
                <a:ext uri="{FF2B5EF4-FFF2-40B4-BE49-F238E27FC236}">
                  <a16:creationId xmlns:a16="http://schemas.microsoft.com/office/drawing/2014/main" id="{40CCD284-195F-4D47-AC86-D7E51A74A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9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Type of yield</a:t>
              </a:r>
              <a:endParaRPr kumimoji="0" lang="ru-RU" altLang="en-US" sz="2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_s5128">
              <a:extLst>
                <a:ext uri="{FF2B5EF4-FFF2-40B4-BE49-F238E27FC236}">
                  <a16:creationId xmlns:a16="http://schemas.microsoft.com/office/drawing/2014/main" id="{25324229-DECB-4681-A1BC-B42DCB442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Dividend bearing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(stocks)</a:t>
              </a:r>
              <a:endParaRPr kumimoji="0" lang="ru-RU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_s5129">
              <a:extLst>
                <a:ext uri="{FF2B5EF4-FFF2-40B4-BE49-F238E27FC236}">
                  <a16:creationId xmlns:a16="http://schemas.microsoft.com/office/drawing/2014/main" id="{BBF12215-35FB-42D7-854E-44190B827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Discount debt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Instruments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(treasury bills)</a:t>
              </a:r>
              <a:endParaRPr kumimoji="0" lang="ru-RU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_s5130">
              <a:extLst>
                <a:ext uri="{FF2B5EF4-FFF2-40B4-BE49-F238E27FC236}">
                  <a16:creationId xmlns:a16="http://schemas.microsoft.com/office/drawing/2014/main" id="{534EAF3D-2B7F-463F-93AF-7323590DF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Interest income instruments (bonds)</a:t>
              </a:r>
              <a:endParaRPr kumimoji="0" lang="ru-RU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2">
            <a:extLst>
              <a:ext uri="{FF2B5EF4-FFF2-40B4-BE49-F238E27FC236}">
                <a16:creationId xmlns:a16="http://schemas.microsoft.com/office/drawing/2014/main" id="{3659E2AE-9513-4724-A063-800A14D68B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financial instruments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Organization Chart 3">
            <a:extLst>
              <a:ext uri="{FF2B5EF4-FFF2-40B4-BE49-F238E27FC236}">
                <a16:creationId xmlns:a16="http://schemas.microsoft.com/office/drawing/2014/main" id="{5D4FB860-037A-4405-91DF-600FB74FFA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55801" y="1585913"/>
            <a:ext cx="8208963" cy="4464050"/>
            <a:chOff x="272" y="999"/>
            <a:chExt cx="1440" cy="1584"/>
          </a:xfrm>
        </p:grpSpPr>
        <p:cxnSp>
          <p:nvCxnSpPr>
            <p:cNvPr id="6148" name="_s6148">
              <a:extLst>
                <a:ext uri="{FF2B5EF4-FFF2-40B4-BE49-F238E27FC236}">
                  <a16:creationId xmlns:a16="http://schemas.microsoft.com/office/drawing/2014/main" id="{67597CD0-D3F3-4C95-965B-7942BBE0AAE6}"/>
                </a:ext>
              </a:extLst>
            </p:cNvPr>
            <p:cNvCxnSpPr>
              <a:cxnSpLocks noChangeShapeType="1"/>
              <a:stCxn id="6" idx="1"/>
              <a:endCxn id="3" idx="2"/>
            </p:cNvCxnSpPr>
            <p:nvPr/>
          </p:nvCxnSpPr>
          <p:spPr bwMode="auto">
            <a:xfrm rot="10800000">
              <a:off x="704" y="1287"/>
              <a:ext cx="144" cy="115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9" name="_s6149">
              <a:extLst>
                <a:ext uri="{FF2B5EF4-FFF2-40B4-BE49-F238E27FC236}">
                  <a16:creationId xmlns:a16="http://schemas.microsoft.com/office/drawing/2014/main" id="{7842E528-1C1B-499B-9F8A-2B9EB8B2EA3B}"/>
                </a:ext>
              </a:extLst>
            </p:cNvPr>
            <p:cNvCxnSpPr>
              <a:cxnSpLocks noChangeShapeType="1"/>
              <a:stCxn id="5" idx="1"/>
              <a:endCxn id="3" idx="2"/>
            </p:cNvCxnSpPr>
            <p:nvPr/>
          </p:nvCxnSpPr>
          <p:spPr bwMode="auto">
            <a:xfrm rot="10800000">
              <a:off x="704" y="1287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0" name="_s6150">
              <a:extLst>
                <a:ext uri="{FF2B5EF4-FFF2-40B4-BE49-F238E27FC236}">
                  <a16:creationId xmlns:a16="http://schemas.microsoft.com/office/drawing/2014/main" id="{6CF185D1-C1CE-4939-A12B-DDD41AB18A60}"/>
                </a:ext>
              </a:extLst>
            </p:cNvPr>
            <p:cNvCxnSpPr>
              <a:cxnSpLocks noChangeShapeType="1"/>
              <a:stCxn id="4" idx="1"/>
              <a:endCxn id="3" idx="2"/>
            </p:cNvCxnSpPr>
            <p:nvPr/>
          </p:nvCxnSpPr>
          <p:spPr bwMode="auto">
            <a:xfrm rot="10800000">
              <a:off x="704" y="1287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6151">
              <a:extLst>
                <a:ext uri="{FF2B5EF4-FFF2-40B4-BE49-F238E27FC236}">
                  <a16:creationId xmlns:a16="http://schemas.microsoft.com/office/drawing/2014/main" id="{66DDDD69-39D2-4F8B-BC2D-DC525E861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9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By level of risk</a:t>
              </a:r>
              <a:endParaRPr kumimoji="0" lang="ru-RU" altLang="en-US" sz="2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_s6152">
              <a:extLst>
                <a:ext uri="{FF2B5EF4-FFF2-40B4-BE49-F238E27FC236}">
                  <a16:creationId xmlns:a16="http://schemas.microsoft.com/office/drawing/2014/main" id="{C4D1BBB5-FF39-4F5F-B820-03F787375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Risk-free instruments (treasury bills)</a:t>
              </a:r>
              <a:endParaRPr kumimoji="0" lang="ru-RU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_s6153">
              <a:extLst>
                <a:ext uri="{FF2B5EF4-FFF2-40B4-BE49-F238E27FC236}">
                  <a16:creationId xmlns:a16="http://schemas.microsoft.com/office/drawing/2014/main" id="{4CB024B4-DFEB-481B-9839-E8CD6FE5C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Low-risky securities (treasury notes and bonds),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investment grade corporate bonds,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blue-chip stocks)</a:t>
              </a:r>
              <a:endParaRPr kumimoji="0" lang="ru-RU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_s6154">
              <a:extLst>
                <a:ext uri="{FF2B5EF4-FFF2-40B4-BE49-F238E27FC236}">
                  <a16:creationId xmlns:a16="http://schemas.microsoft.com/office/drawing/2014/main" id="{6D557C15-0F14-42E6-AA65-FCE019B56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High-risky securities (junk bonds,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stocks), derivatives</a:t>
              </a:r>
              <a:endParaRPr kumimoji="0" lang="ru-RU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0E02A0B-782B-48B1-AA2E-B1128103F6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altLang="en-US" dirty="0"/>
              <a:t>Pricing of Financial Instrument</a:t>
            </a:r>
            <a:endParaRPr lang="en-US" altLang="en-US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4A2CBFD-BD4C-45C0-9F6F-C39A4A21F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Prices of financial instruments are determined in equilibrium by demand and supply forces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They reflect market expectations regarding the future as inferred from currently available information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91952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1021E6F9-68C5-43CD-AF31-1F40E30151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</a:t>
            </a:r>
            <a:r>
              <a:rPr lang="ru-RU" altLang="en-US" dirty="0"/>
              <a:t> </a:t>
            </a:r>
            <a:r>
              <a:rPr lang="en-US" altLang="en-US" dirty="0"/>
              <a:t>government: goals</a:t>
            </a:r>
            <a:endParaRPr lang="ru-RU" altLang="en-US" dirty="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AB01DBC-F0DC-4584-8742-58E423BC1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 finance any shortfall between expenditures and taxes (deficit)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To refinance maturing debt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To finance investment projects, social programs etc.</a:t>
            </a:r>
            <a:endParaRPr lang="ru-RU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B7063CB4-3045-43A4-A974-1C200A5B2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</a:t>
            </a:r>
            <a:r>
              <a:rPr lang="ru-RU" altLang="en-US" dirty="0"/>
              <a:t> </a:t>
            </a:r>
            <a:r>
              <a:rPr lang="en-US" altLang="en-US" dirty="0"/>
              <a:t>government</a:t>
            </a:r>
            <a:endParaRPr lang="ru-RU" altLang="en-US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2BC3179-1D07-40FC-8850-3BAA98028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Treasury bills (T-bills)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T-Bills are the largest component of the money market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Maturities: 4 weeks, 13 weeks, 26 weeks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Sold at a discount from face value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Considered as a risk-free investment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/>
              <a:t>No chance of default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/>
              <a:t>Very little interest rate risk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/>
              <a:t>Are actively traded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/>
              <a:t>Interest is subject to federal tax (but exempted from state and local taxes)</a:t>
            </a:r>
            <a:endParaRPr lang="ru-RU" alt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C2EA03C-F1FD-4226-AF96-16DF3FA6D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</a:t>
            </a:r>
            <a:r>
              <a:rPr lang="ru-RU" altLang="en-US" dirty="0"/>
              <a:t> </a:t>
            </a:r>
            <a:r>
              <a:rPr lang="en-US" altLang="en-US" dirty="0"/>
              <a:t>government</a:t>
            </a:r>
            <a:endParaRPr lang="ru-RU" altLang="en-US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74AF6D7-F939-410E-ABD3-C74FF9D24B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Treasury coupon issues:</a:t>
            </a:r>
          </a:p>
          <a:p>
            <a:pPr lvl="1">
              <a:buFontTx/>
              <a:buChar char="-"/>
            </a:pPr>
            <a:r>
              <a:rPr lang="en-US" altLang="en-US" dirty="0"/>
              <a:t>Treasury notes (T-notes): maturity of 1-10 years</a:t>
            </a:r>
          </a:p>
          <a:p>
            <a:pPr lvl="1">
              <a:buFontTx/>
              <a:buChar char="-"/>
            </a:pPr>
            <a:r>
              <a:rPr lang="en-US" altLang="en-US" dirty="0"/>
              <a:t>Treasury bonds (T-bonds): maturity of 10-30 years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Considered free of default risk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Subject to interest rate risk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Interest is subject to tax (but exempted from state and local taxes)</a:t>
            </a:r>
            <a:endParaRPr lang="ru-RU" alt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036490F3-651A-4467-B69E-D0EFD9413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</a:t>
            </a:r>
            <a:r>
              <a:rPr lang="ru-RU" altLang="en-US" dirty="0"/>
              <a:t> </a:t>
            </a:r>
            <a:r>
              <a:rPr lang="en-US" altLang="en-US" dirty="0"/>
              <a:t>government</a:t>
            </a:r>
            <a:endParaRPr lang="ru-RU" altLang="en-US" dirty="0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A3434C8-A8E4-4D58-B769-095114E09E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Treasury inflation-protected securities (TIPs):</a:t>
            </a:r>
          </a:p>
          <a:p>
            <a:pPr lvl="1"/>
            <a:r>
              <a:rPr lang="en-US" altLang="en-US" dirty="0"/>
              <a:t>Treasury inflation-indexed securities</a:t>
            </a:r>
          </a:p>
          <a:p>
            <a:pPr lvl="1"/>
            <a:r>
              <a:rPr lang="en-US" altLang="en-US" dirty="0"/>
              <a:t>Offer a fixed (real) coupon rate plus linkage to the consumer price index (inflation)</a:t>
            </a:r>
          </a:p>
          <a:p>
            <a:pPr lvl="1"/>
            <a:r>
              <a:rPr lang="en-US" altLang="en-US" dirty="0"/>
              <a:t>Interest is subject to tax (but exempted from state and local taxes)</a:t>
            </a:r>
          </a:p>
          <a:p>
            <a:pPr lvl="1"/>
            <a:r>
              <a:rPr lang="en-US" altLang="en-US" dirty="0"/>
              <a:t>TIPs are available in 5,10,30-year maturities in some countries and with different maturities in several other countries.</a:t>
            </a:r>
            <a:endParaRPr lang="ru-RU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1AB6514-21E6-4E1A-A975-1F41F6615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 federal agencies</a:t>
            </a:r>
            <a:endParaRPr lang="ru-RU" altLang="en-US" dirty="0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3A0EE52-7A9A-4A11-A1EC-C4D0605A8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Federal agencies (such as </a:t>
            </a:r>
            <a:r>
              <a:rPr lang="en-US" altLang="en-US" dirty="0" err="1"/>
              <a:t>Ginnie</a:t>
            </a:r>
            <a:r>
              <a:rPr lang="en-US" altLang="en-US" dirty="0"/>
              <a:t> Mae) and government-sponsored enterprises (such as Federal Home Loan Bank and Federal Farm Credit Bank) issue bonds to finance projects consistent with their mission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Most popular bonds: Fannie Mae (FNMA) and Freddie Mac (FHLMC)</a:t>
            </a:r>
          </a:p>
          <a:p>
            <a:pPr lvl="1">
              <a:buFontTx/>
              <a:buChar char="-"/>
            </a:pPr>
            <a:r>
              <a:rPr lang="en-US" altLang="en-US" sz="2000" dirty="0"/>
              <a:t>No explicit government guarantee, not risk free</a:t>
            </a:r>
          </a:p>
          <a:p>
            <a:pPr lvl="1">
              <a:buFontTx/>
              <a:buChar char="-"/>
            </a:pPr>
            <a:r>
              <a:rPr lang="en-US" altLang="en-US" sz="2000" dirty="0"/>
              <a:t>Securitize some loans, and hold others on balance sheet</a:t>
            </a:r>
          </a:p>
          <a:p>
            <a:pPr lvl="1">
              <a:buFontTx/>
              <a:buChar char="-"/>
            </a:pPr>
            <a:r>
              <a:rPr lang="en-US" altLang="en-US" sz="2000" dirty="0"/>
              <a:t>Provide liquidity by pooling many specific loans, thereby creating diversification and a more active secondary market</a:t>
            </a:r>
            <a:endParaRPr lang="ru-RU" alt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760B35E-12E9-4050-ACC2-46ED3EEF5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Yields on debt securities</a:t>
            </a:r>
            <a:endParaRPr lang="ru-RU" alt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FEEAD02-C3AB-4C4C-B5E6-969362A0CC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Are affected by the following characteristics:</a:t>
            </a:r>
          </a:p>
          <a:p>
            <a:pPr lvl="1">
              <a:buFontTx/>
              <a:buChar char="-"/>
            </a:pPr>
            <a:r>
              <a:rPr lang="en-US" altLang="en-US" dirty="0"/>
              <a:t>Credit (default) risk</a:t>
            </a:r>
          </a:p>
          <a:p>
            <a:pPr lvl="1">
              <a:buFontTx/>
              <a:buChar char="-"/>
            </a:pPr>
            <a:r>
              <a:rPr lang="en-US" altLang="en-US" dirty="0"/>
              <a:t>Liquidity</a:t>
            </a:r>
          </a:p>
          <a:p>
            <a:pPr lvl="1">
              <a:buFontTx/>
              <a:buChar char="-"/>
            </a:pPr>
            <a:r>
              <a:rPr lang="en-US" altLang="en-US" dirty="0"/>
              <a:t>Tax status</a:t>
            </a:r>
          </a:p>
          <a:p>
            <a:pPr lvl="1">
              <a:buFontTx/>
              <a:buChar char="-"/>
            </a:pPr>
            <a:r>
              <a:rPr lang="en-US" altLang="en-US" dirty="0"/>
              <a:t>Term to maturity</a:t>
            </a:r>
            <a:endParaRPr lang="ru-RU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F1145A15-C674-4678-BDD9-AC76FE510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Credit (default) risk</a:t>
            </a:r>
            <a:endParaRPr lang="ru-RU" altLang="en-US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904E3861-AF9D-400C-96B8-E8FEB6E64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Investors must consider the creditworthiness of the security issuer, as most securities are subject to the risk of default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Securities with higher degree of risk would have to offer higher yields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Is especially relevant for longer-term securities</a:t>
            </a:r>
          </a:p>
          <a:p>
            <a:pPr eaLnBrk="1" hangingPunct="1"/>
            <a:endParaRPr lang="ru-RU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59832D2-7324-4409-94E4-35AE8DDE0A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Liquidity</a:t>
            </a:r>
            <a:endParaRPr lang="ru-RU" alt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1034BF3-E238-4EC4-9A2E-DD8F09525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Liquid securities could be easily converted to cash without a loss in value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Securities with less liquidity will have to offer a higher yield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Securities with a short-term maturity or an active secondary market have greater liquidity</a:t>
            </a:r>
            <a:endParaRPr lang="ru-RU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1625-1127-4FE1-A8EC-026B704A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Tax status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ED73A-06A9-41D6-A330-2CCA78DE4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Investors are concerned with after-tax income earned on securities</a:t>
            </a:r>
          </a:p>
          <a:p>
            <a:r>
              <a:rPr lang="en-US" altLang="en-US" dirty="0"/>
              <a:t>Taxable securities will have to offer a higher before-tax yield to investors than tax-exempt securities</a:t>
            </a:r>
          </a:p>
          <a:p>
            <a:r>
              <a:rPr lang="en-US" altLang="en-US" dirty="0"/>
              <a:t>Investors in high tax brackets benefit most from tax-exempt securities</a:t>
            </a:r>
            <a:endParaRPr lang="ru-RU" altLang="en-US" dirty="0"/>
          </a:p>
          <a:p>
            <a:endParaRPr lang="en-US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60E81ABD-36DA-461E-950E-8C0E727057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222406"/>
              </p:ext>
            </p:extLst>
          </p:nvPr>
        </p:nvGraphicFramePr>
        <p:xfrm>
          <a:off x="4223187" y="4001294"/>
          <a:ext cx="2788822" cy="1368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Формула" r:id="rId3" imgW="2070100" imgH="1016000" progId="Equation.3">
                  <p:embed/>
                </p:oleObj>
              </mc:Choice>
              <mc:Fallback>
                <p:oleObj name="Формула" r:id="rId3" imgW="2070100" imgH="1016000" progId="Equation.3">
                  <p:embed/>
                  <p:pic>
                    <p:nvPicPr>
                      <p:cNvPr id="59396" name="Object 4">
                        <a:extLst>
                          <a:ext uri="{FF2B5EF4-FFF2-40B4-BE49-F238E27FC236}">
                            <a16:creationId xmlns:a16="http://schemas.microsoft.com/office/drawing/2014/main" id="{2166CE4C-A168-4252-B898-B1E352239D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3187" y="4001294"/>
                        <a:ext cx="2788822" cy="1368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3457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3EE18602-3FE4-4D04-A1E5-F52A699602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Yield Curve</a:t>
            </a:r>
            <a:endParaRPr lang="ru-RU" altLang="en-US" dirty="0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E2D3634-0DF4-4F8C-8815-B71E1ED4AC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 dirty="0"/>
              <a:t>Yield curve</a:t>
            </a:r>
            <a:r>
              <a:rPr lang="en-US" altLang="en-US" sz="2600" dirty="0"/>
              <a:t> describes YTM (yield to maturity) for different maturities of debt instruments. It reflects risk and expectations regarding future interest rates.</a:t>
            </a:r>
          </a:p>
          <a:p>
            <a:pPr eaLnBrk="1" hangingPunct="1"/>
            <a:endParaRPr lang="en-US" altLang="en-US" sz="2600" dirty="0"/>
          </a:p>
          <a:p>
            <a:pPr eaLnBrk="1" hangingPunct="1"/>
            <a:r>
              <a:rPr lang="en-US" altLang="en-US" sz="2600" dirty="0"/>
              <a:t>Also called </a:t>
            </a:r>
            <a:r>
              <a:rPr lang="en-US" altLang="en-US" sz="2600" b="1" dirty="0"/>
              <a:t>“term structure of interest rates”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600" b="1" dirty="0"/>
          </a:p>
          <a:p>
            <a:r>
              <a:rPr lang="en-US" altLang="en-US" sz="2600" dirty="0"/>
              <a:t>Bond price reaction to interest rate changes:</a:t>
            </a:r>
          </a:p>
          <a:p>
            <a:pPr lvl="1"/>
            <a:r>
              <a:rPr lang="en-US" altLang="en-US" sz="2200" dirty="0"/>
              <a:t>As interest rates increase bond prices decrease</a:t>
            </a:r>
          </a:p>
          <a:p>
            <a:pPr lvl="1"/>
            <a:r>
              <a:rPr lang="en-US" altLang="en-US" sz="2200" dirty="0"/>
              <a:t>As interest rates decrease bond prices increase</a:t>
            </a:r>
            <a:endParaRPr lang="ru-RU" altLang="en-US" sz="2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7DB0EDD5-5D4E-48E8-8A0E-F8A7932D9F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Yield curve</a:t>
            </a:r>
            <a:endParaRPr lang="ru-RU" altLang="en-US" dirty="0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F67D34F-9580-4495-B2D4-F4CB0DF7CD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Yield curve could be </a:t>
            </a:r>
            <a:r>
              <a:rPr lang="en-US" altLang="en-US" b="1" dirty="0"/>
              <a:t>inverted</a:t>
            </a:r>
            <a:r>
              <a:rPr lang="en-US" altLang="en-US" dirty="0"/>
              <a:t>: </a:t>
            </a:r>
          </a:p>
          <a:p>
            <a:pPr lvl="1">
              <a:spcBef>
                <a:spcPct val="50000"/>
              </a:spcBef>
            </a:pPr>
            <a:r>
              <a:rPr lang="en-US" altLang="en-US" dirty="0"/>
              <a:t>short-term interest rates are higher than long-term interest rates.</a:t>
            </a:r>
          </a:p>
          <a:p>
            <a:pPr lvl="1">
              <a:spcBef>
                <a:spcPct val="50000"/>
              </a:spcBef>
            </a:pPr>
            <a:r>
              <a:rPr lang="en-US" altLang="en-US" dirty="0"/>
              <a:t>Long-term rates should raise because of expectations of higher interest rates reflecting inflation and risk.</a:t>
            </a:r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dirty="0"/>
              <a:t>Inverted yield curve could be a signal of recession.</a:t>
            </a:r>
          </a:p>
          <a:p>
            <a:endParaRPr lang="en-IN" altLang="en-US" dirty="0">
              <a:hlinkClick r:id="rId3"/>
            </a:endParaRPr>
          </a:p>
          <a:p>
            <a:r>
              <a:rPr lang="ru-RU" altLang="en-US" dirty="0">
                <a:hlinkClick r:id="rId3"/>
              </a:rPr>
              <a:t>http://www.bloomberg.com/markets/rates/index.html</a:t>
            </a:r>
            <a:endParaRPr lang="en-US" altLang="en-US" dirty="0"/>
          </a:p>
          <a:p>
            <a:pPr lvl="1"/>
            <a:r>
              <a:rPr lang="ru-RU" altLang="en-US" i="1" dirty="0"/>
              <a:t>stockcharts.com/charts/</a:t>
            </a:r>
            <a:r>
              <a:rPr lang="ru-RU" altLang="en-US" b="1" i="1" dirty="0"/>
              <a:t>yieldcurve</a:t>
            </a:r>
            <a:r>
              <a:rPr lang="ru-RU" altLang="en-US" i="1" dirty="0"/>
              <a:t>.html</a:t>
            </a:r>
            <a:r>
              <a:rPr lang="ru-RU" altLang="en-US" dirty="0"/>
              <a:t> </a:t>
            </a:r>
          </a:p>
          <a:p>
            <a:pPr eaLnBrk="1" hangingPunct="1"/>
            <a:endParaRPr lang="ru-RU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091D0D9-8E4B-4A87-A873-8B26D0EBD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 commercial banks</a:t>
            </a:r>
            <a:endParaRPr lang="ru-RU" altLang="en-US" dirty="0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8EB1873-C25D-4296-9224-B3D5BD65EF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Banks raise funds by accepting deposits and selling securities. These funds are used to fund various loans.</a:t>
            </a:r>
          </a:p>
          <a:p>
            <a:pPr>
              <a:lnSpc>
                <a:spcPct val="80000"/>
              </a:lnSpc>
            </a:pPr>
            <a:endParaRPr lang="en-US" altLang="en-US" b="1" dirty="0"/>
          </a:p>
          <a:p>
            <a:pPr>
              <a:lnSpc>
                <a:spcPct val="80000"/>
              </a:lnSpc>
            </a:pPr>
            <a:r>
              <a:rPr lang="en-US" altLang="en-US" b="1" dirty="0"/>
              <a:t>Certificates of Deposits (CDs):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sz="2000" dirty="0"/>
              <a:t>Large fixed-maturity deposits.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sz="2000" dirty="0"/>
              <a:t>No Minimum deposit or maximum limits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sz="2000" dirty="0"/>
              <a:t>Liquid secondary market</a:t>
            </a:r>
          </a:p>
          <a:p>
            <a:pPr lvl="1">
              <a:lnSpc>
                <a:spcPct val="80000"/>
              </a:lnSpc>
              <a:buClr>
                <a:schemeClr val="tx1"/>
              </a:buClr>
            </a:pPr>
            <a:r>
              <a:rPr lang="en-US" altLang="en-US" sz="2000" dirty="0"/>
              <a:t>Upon maturity, the holder of the certificate receives the funds from the issuing bank.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/>
              <a:t>What could be the difference between yields of T-bills and CDs?</a:t>
            </a:r>
            <a:endParaRPr lang="ru-RU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54B05F0-7BC4-42D0-BFAA-712DFC10B9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Bank rates</a:t>
            </a:r>
            <a:endParaRPr lang="ru-RU" altLang="en-US"/>
          </a:p>
        </p:txBody>
      </p:sp>
      <p:sp>
        <p:nvSpPr>
          <p:cNvPr id="67587" name="Rectangle 5">
            <a:extLst>
              <a:ext uri="{FF2B5EF4-FFF2-40B4-BE49-F238E27FC236}">
                <a16:creationId xmlns:a16="http://schemas.microsoft.com/office/drawing/2014/main" id="{08DE42ED-AD3C-465E-847E-5CBE803A0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Prime rate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Federal funds rate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Discount rate/Repo Rate</a:t>
            </a:r>
            <a:endParaRPr lang="ru-RU" altLang="en-US" sz="2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F4D3FE9-F7F4-45F9-9886-9C81B06FE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Prime rate</a:t>
            </a:r>
            <a:endParaRPr lang="ru-RU" altLang="en-US" dirty="0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FB332FE-CBC9-4979-A752-EE92960BB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 dirty="0"/>
              <a:t>The </a:t>
            </a:r>
            <a:r>
              <a:rPr lang="ru-RU" altLang="en-US" b="1" dirty="0"/>
              <a:t>Prime Interest Rate</a:t>
            </a:r>
            <a:r>
              <a:rPr lang="ru-RU" altLang="en-US" dirty="0"/>
              <a:t> is the interest rate charged by banks to their most creditworthy customers (usually the most prominent and stable business customers). </a:t>
            </a:r>
            <a:endParaRPr lang="en-IN" altLang="en-US" dirty="0"/>
          </a:p>
          <a:p>
            <a:endParaRPr lang="en-IN" altLang="en-US" dirty="0"/>
          </a:p>
          <a:p>
            <a:r>
              <a:rPr lang="ru-RU" altLang="en-US" dirty="0"/>
              <a:t>The rate is almost always the same among major banks. Adjustments to the prime lending rate are made by banks at the same time; although, the prime rate does not adjust on any regular basis. </a:t>
            </a:r>
          </a:p>
          <a:p>
            <a:pPr eaLnBrk="1" hangingPunct="1"/>
            <a:endParaRPr lang="ru-RU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7456B98E-B368-42C2-BD74-0957732C5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 corporations: goals</a:t>
            </a:r>
            <a:endParaRPr lang="ru-RU" altLang="en-US" dirty="0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A6A7CF76-4D42-4736-828F-1181B3F5FB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 finance operations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To invest in new projects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To expand their business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To repay debt or repurchase shares</a:t>
            </a:r>
            <a:endParaRPr lang="ru-RU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80D852CD-995A-4643-9902-624A0C583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/>
              <a:t>Commercial paper</a:t>
            </a:r>
            <a:r>
              <a:rPr lang="en-US" altLang="en-US" dirty="0"/>
              <a:t> – short-term debt with maturity</a:t>
            </a:r>
          </a:p>
          <a:p>
            <a:pPr lvl="1"/>
            <a:r>
              <a:rPr lang="en-US" altLang="en-US" dirty="0"/>
              <a:t>Issued by larger, known corporations</a:t>
            </a:r>
          </a:p>
          <a:p>
            <a:pPr lvl="1"/>
            <a:r>
              <a:rPr lang="en-US" altLang="en-US" dirty="0"/>
              <a:t>Issued at discount/premium – zero coupon bonds etc.</a:t>
            </a:r>
          </a:p>
          <a:p>
            <a:pPr lvl="1"/>
            <a:r>
              <a:rPr lang="en-US" altLang="en-US" dirty="0"/>
              <a:t>Higher rates than comparable Treasury bills because of smaller default risk and less liquidity than government securities</a:t>
            </a:r>
            <a:endParaRPr lang="ru-RU" altLang="en-US" dirty="0"/>
          </a:p>
        </p:txBody>
      </p:sp>
      <p:sp>
        <p:nvSpPr>
          <p:cNvPr id="77827" name="Rectangle 4">
            <a:extLst>
              <a:ext uri="{FF2B5EF4-FFF2-40B4-BE49-F238E27FC236}">
                <a16:creationId xmlns:a16="http://schemas.microsoft.com/office/drawing/2014/main" id="{569CE70A-7BC3-4103-921E-F85D3146F3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en-US" dirty="0"/>
              <a:t>Financial instruments issued by corporations: CPs</a:t>
            </a:r>
            <a:endParaRPr lang="ru-RU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>
            <a:extLst>
              <a:ext uri="{FF2B5EF4-FFF2-40B4-BE49-F238E27FC236}">
                <a16:creationId xmlns:a16="http://schemas.microsoft.com/office/drawing/2014/main" id="{98365680-455C-42B3-8EB3-CB8443036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600" b="1" dirty="0"/>
              <a:t>Corporate bond</a:t>
            </a:r>
            <a:r>
              <a:rPr lang="en-US" altLang="en-US" sz="2600" dirty="0"/>
              <a:t> – long-term debt security, promising a bondholder interest payments on a regular basis and payback of a par (face) value at maturity.</a:t>
            </a:r>
          </a:p>
          <a:p>
            <a:pPr lvl="1"/>
            <a:r>
              <a:rPr lang="en-US" altLang="en-US" u="sng" dirty="0"/>
              <a:t>Maturities</a:t>
            </a:r>
          </a:p>
          <a:p>
            <a:pPr lvl="1"/>
            <a:r>
              <a:rPr lang="en-US" altLang="en-US" dirty="0"/>
              <a:t>Short-term: 1-5 years</a:t>
            </a:r>
          </a:p>
          <a:p>
            <a:pPr lvl="1"/>
            <a:r>
              <a:rPr lang="en-US" altLang="en-US" dirty="0"/>
              <a:t>Intermediate-term: 5-10 years</a:t>
            </a:r>
          </a:p>
          <a:p>
            <a:pPr lvl="1"/>
            <a:r>
              <a:rPr lang="en-US" altLang="en-US" dirty="0"/>
              <a:t>Long-term: 10-20 years</a:t>
            </a:r>
          </a:p>
          <a:p>
            <a:pPr lvl="1"/>
            <a:r>
              <a:rPr lang="en-US" altLang="en-US" dirty="0"/>
              <a:t>Exceptions: </a:t>
            </a:r>
            <a:r>
              <a:rPr lang="en-US" altLang="en-US" i="1" dirty="0"/>
              <a:t>Ford</a:t>
            </a:r>
            <a:r>
              <a:rPr lang="en-US" altLang="en-US" dirty="0"/>
              <a:t> and </a:t>
            </a:r>
            <a:r>
              <a:rPr lang="en-US" altLang="en-US" i="1" dirty="0"/>
              <a:t>Disney</a:t>
            </a:r>
            <a:r>
              <a:rPr lang="en-US" altLang="en-US" dirty="0"/>
              <a:t> – 100 years</a:t>
            </a:r>
          </a:p>
          <a:p>
            <a:pPr lvl="1"/>
            <a:r>
              <a:rPr lang="en-US" altLang="en-US" u="sng" dirty="0"/>
              <a:t>Interest</a:t>
            </a:r>
            <a:r>
              <a:rPr lang="en-US" altLang="en-US" dirty="0"/>
              <a:t> is quoted as a percentage from face value</a:t>
            </a:r>
            <a:endParaRPr lang="ru-RU" altLang="en-US" dirty="0"/>
          </a:p>
        </p:txBody>
      </p:sp>
      <p:sp>
        <p:nvSpPr>
          <p:cNvPr id="79875" name="Rectangle 4">
            <a:extLst>
              <a:ext uri="{FF2B5EF4-FFF2-40B4-BE49-F238E27FC236}">
                <a16:creationId xmlns:a16="http://schemas.microsoft.com/office/drawing/2014/main" id="{005D4E1D-154C-4737-847E-A5EFD373C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en-US" dirty="0"/>
              <a:t>Financial instruments issued by corporations: bonds</a:t>
            </a:r>
            <a:endParaRPr lang="ru-RU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>
            <a:extLst>
              <a:ext uri="{FF2B5EF4-FFF2-40B4-BE49-F238E27FC236}">
                <a16:creationId xmlns:a16="http://schemas.microsoft.com/office/drawing/2014/main" id="{F741F52B-5F02-4E87-9156-ABAAD34BA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instruments issued by corporations: bonds ratings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5354" name="Group 58">
            <a:extLst>
              <a:ext uri="{FF2B5EF4-FFF2-40B4-BE49-F238E27FC236}">
                <a16:creationId xmlns:a16="http://schemas.microsoft.com/office/drawing/2014/main" id="{D2E6F135-820E-49BC-BFB5-B56D616C0FED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981200" y="1600200"/>
          <a:ext cx="8229600" cy="4479926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Moody’s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S&amp;P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Expected return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Investment grade</a:t>
                      </a:r>
                      <a:endParaRPr kumimoji="0" lang="ru-RU" sz="2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Aaa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AAA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Best quality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Lowest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 quality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Lower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Favorable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Middle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Baa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BBB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Medium-grad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Middle/Upper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BEE22BED-7017-43D4-B24E-4ED3030A6B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instruments issued by corporations: bonds ratings</a:t>
            </a:r>
            <a:endParaRPr lang="ru-RU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393" name="Group 49">
            <a:extLst>
              <a:ext uri="{FF2B5EF4-FFF2-40B4-BE49-F238E27FC236}">
                <a16:creationId xmlns:a16="http://schemas.microsoft.com/office/drawing/2014/main" id="{94229018-3453-48EE-94D9-43363E1A2356}"/>
              </a:ext>
            </a:extLst>
          </p:cNvPr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3169427462"/>
              </p:ext>
            </p:extLst>
          </p:nvPr>
        </p:nvGraphicFramePr>
        <p:xfrm>
          <a:off x="1491175" y="2022231"/>
          <a:ext cx="8229600" cy="4333875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Moody’s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S&amp;P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Expected return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Speculative grade</a:t>
                      </a:r>
                      <a:endParaRPr kumimoji="0" lang="ru-RU" sz="2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BB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Speculative element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desirable.Small long-term assurance of payments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Higher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DFE14E88-301C-434A-8DA5-5BCDC11ED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dirty="0"/>
              <a:t>Financial instruments issued by corporations: bonds ratings</a:t>
            </a:r>
            <a:endParaRPr lang="ru-RU" altLang="en-US" dirty="0"/>
          </a:p>
        </p:txBody>
      </p:sp>
      <p:graphicFrame>
        <p:nvGraphicFramePr>
          <p:cNvPr id="58439" name="Group 71">
            <a:extLst>
              <a:ext uri="{FF2B5EF4-FFF2-40B4-BE49-F238E27FC236}">
                <a16:creationId xmlns:a16="http://schemas.microsoft.com/office/drawing/2014/main" id="{8162428C-114F-47A5-8452-0A8F8CF738B5}"/>
              </a:ext>
            </a:extLst>
          </p:cNvPr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1457713662"/>
              </p:ext>
            </p:extLst>
          </p:nvPr>
        </p:nvGraphicFramePr>
        <p:xfrm>
          <a:off x="1981200" y="1690688"/>
          <a:ext cx="8229600" cy="5134119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1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Moody’s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S&amp;P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  <a:endParaRPr kumimoji="0" lang="ru-R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Expected return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63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Speculative grade</a:t>
                      </a:r>
                      <a:endParaRPr kumimoji="0" 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Caa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CCC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Poor standing,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Default or danger of default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Very high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Highly speculative standing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Very speculative. Very poor prospects of ever attaining investment standing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default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5">
            <a:extLst>
              <a:ext uri="{FF2B5EF4-FFF2-40B4-BE49-F238E27FC236}">
                <a16:creationId xmlns:a16="http://schemas.microsoft.com/office/drawing/2014/main" id="{2068BB19-8FA1-4E27-8628-A596073B5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en-US" dirty="0"/>
              <a:t>Financial instruments issued by corporations: bonds ratings</a:t>
            </a:r>
            <a:endParaRPr lang="ru-RU" altLang="en-US" dirty="0"/>
          </a:p>
        </p:txBody>
      </p:sp>
      <p:sp>
        <p:nvSpPr>
          <p:cNvPr id="88066" name="Rectangle 4">
            <a:extLst>
              <a:ext uri="{FF2B5EF4-FFF2-40B4-BE49-F238E27FC236}">
                <a16:creationId xmlns:a16="http://schemas.microsoft.com/office/drawing/2014/main" id="{F41528EF-2577-4C70-8873-9B327A2319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b="1" dirty="0"/>
              <a:t>Junk bonds</a:t>
            </a:r>
            <a:r>
              <a:rPr lang="en-US" altLang="en-US" dirty="0"/>
              <a:t> – bonds with below investment grade rating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High yield (high risk) bonds</a:t>
            </a:r>
            <a:endParaRPr lang="ru-RU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DB553138-6DC1-42D1-ABC5-2D04ADF410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Corporate bonds</a:t>
            </a:r>
            <a:endParaRPr lang="ru-RU" altLang="en-US" dirty="0"/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9D31154C-5EE3-4C15-A4C5-495A281A0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 dirty="0"/>
              <a:t>Debentures-</a:t>
            </a:r>
            <a:r>
              <a:rPr lang="en-US" altLang="en-US" sz="2600" dirty="0"/>
              <a:t>unsecured debt. Backed only by the general assets of the issuing corporation</a:t>
            </a:r>
          </a:p>
          <a:p>
            <a:pPr eaLnBrk="1" hangingPunct="1"/>
            <a:endParaRPr lang="en-US" altLang="en-US" sz="2600" b="1" dirty="0"/>
          </a:p>
          <a:p>
            <a:pPr eaLnBrk="1" hangingPunct="1"/>
            <a:r>
              <a:rPr lang="en-US" altLang="en-US" sz="2600" b="1" dirty="0"/>
              <a:t>Secured debt</a:t>
            </a:r>
            <a:r>
              <a:rPr lang="en-US" altLang="en-US" sz="2600" dirty="0"/>
              <a:t> (mortgage debt) – secured by specific assets </a:t>
            </a:r>
          </a:p>
          <a:p>
            <a:pPr eaLnBrk="1" hangingPunct="1"/>
            <a:endParaRPr lang="en-US" altLang="en-US" sz="2600" b="1" dirty="0"/>
          </a:p>
          <a:p>
            <a:pPr eaLnBrk="1" hangingPunct="1"/>
            <a:r>
              <a:rPr lang="en-US" altLang="en-US" sz="2600" b="1" dirty="0"/>
              <a:t>Subordinated debt</a:t>
            </a:r>
            <a:r>
              <a:rPr lang="en-US" altLang="en-US" sz="2600" dirty="0"/>
              <a:t> – in default, holders get payments only after other debtholders get their full payment</a:t>
            </a:r>
          </a:p>
          <a:p>
            <a:pPr eaLnBrk="1" hangingPunct="1"/>
            <a:endParaRPr lang="en-US" altLang="en-US" sz="2600" b="1" dirty="0"/>
          </a:p>
          <a:p>
            <a:pPr eaLnBrk="1" hangingPunct="1"/>
            <a:r>
              <a:rPr lang="en-US" altLang="en-US" sz="2600" b="1" dirty="0"/>
              <a:t>Senior debt</a:t>
            </a:r>
            <a:r>
              <a:rPr lang="en-US" altLang="en-US" sz="2600" dirty="0"/>
              <a:t> – in default holders get payment before other debtholders get.</a:t>
            </a:r>
            <a:endParaRPr lang="ru-RU" altLang="en-US" sz="2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48D4E75C-EEFC-4806-9A71-2EB16B5C2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Corporate bonds</a:t>
            </a:r>
            <a:endParaRPr lang="ru-RU" altLang="en-US" dirty="0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4695236-9CC2-480D-AE11-58F25D33C3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Zero Coupon Bonds</a:t>
            </a:r>
          </a:p>
          <a:p>
            <a:pPr lvl="1">
              <a:buClr>
                <a:schemeClr val="tx1"/>
              </a:buClr>
            </a:pPr>
            <a:r>
              <a:rPr lang="en-US" altLang="en-US" sz="2800" dirty="0"/>
              <a:t>Bonds that pay face value at maturity and no payment until then</a:t>
            </a:r>
          </a:p>
          <a:p>
            <a:pPr lvl="1">
              <a:buClr>
                <a:schemeClr val="tx1"/>
              </a:buClr>
            </a:pPr>
            <a:r>
              <a:rPr lang="en-US" altLang="en-US" sz="2800" dirty="0"/>
              <a:t>Sell today at a discount from face value</a:t>
            </a:r>
          </a:p>
          <a:p>
            <a:pPr lvl="1">
              <a:buClr>
                <a:schemeClr val="tx1"/>
              </a:buClr>
            </a:pPr>
            <a:r>
              <a:rPr lang="en-US" altLang="en-US" sz="2800" dirty="0"/>
              <a:t>Taxed based on accrued interest </a:t>
            </a:r>
          </a:p>
          <a:p>
            <a:pPr lvl="1">
              <a:buClr>
                <a:schemeClr val="tx1"/>
              </a:buClr>
            </a:pPr>
            <a:r>
              <a:rPr lang="en-US" altLang="en-US" sz="2800" dirty="0"/>
              <a:t>No reinvestment risk or reinvestment cost</a:t>
            </a:r>
            <a:endParaRPr lang="ru-RU" altLang="en-US" sz="2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E1C4035A-ADA7-4205-9EBB-F59625570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Financial instruments issued by corporations: common stocks</a:t>
            </a:r>
            <a:endParaRPr lang="ru-RU" altLang="en-US" dirty="0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D801804C-27D5-4DBD-8097-8B53AD812B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common stockholders are the owners of the corporation’s equity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Do not have a specified maturity date and the firm is not obliged to pay dividends to shareholders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Returns come from dividends and capital gains</a:t>
            </a:r>
            <a:endParaRPr lang="ru-RU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>
            <a:extLst>
              <a:ext uri="{FF2B5EF4-FFF2-40B4-BE49-F238E27FC236}">
                <a16:creationId xmlns:a16="http://schemas.microsoft.com/office/drawing/2014/main" id="{9CF9E9F7-28CE-49CA-B34F-A584DD7C94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Common stockholders are called the residual claimants of the firm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Stockholders have only limited liabilities</a:t>
            </a:r>
            <a:endParaRPr lang="ru-RU" altLang="en-US" dirty="0"/>
          </a:p>
        </p:txBody>
      </p:sp>
      <p:sp>
        <p:nvSpPr>
          <p:cNvPr id="95235" name="Rectangle 4">
            <a:extLst>
              <a:ext uri="{FF2B5EF4-FFF2-40B4-BE49-F238E27FC236}">
                <a16:creationId xmlns:a16="http://schemas.microsoft.com/office/drawing/2014/main" id="{87440136-3672-42C0-B19B-6828C6945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dirty="0"/>
              <a:t>Financial instruments issued by corporations: common stocks</a:t>
            </a:r>
            <a:endParaRPr lang="ru-RU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>
            <a:extLst>
              <a:ext uri="{FF2B5EF4-FFF2-40B4-BE49-F238E27FC236}">
                <a16:creationId xmlns:a16="http://schemas.microsoft.com/office/drawing/2014/main" id="{BA7C39E8-9BF9-4042-9B5A-5AF3704336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Hybrid securities: has characteristics of debt and equity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Have face value, predetermined periodical (dividend) payments with priority over common stockholders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dividend payment is not paid, preferred stockholders may get voting rights</a:t>
            </a:r>
            <a:endParaRPr lang="ru-RU" altLang="en-US" dirty="0"/>
          </a:p>
        </p:txBody>
      </p:sp>
      <p:sp>
        <p:nvSpPr>
          <p:cNvPr id="97283" name="Rectangle 4">
            <a:extLst>
              <a:ext uri="{FF2B5EF4-FFF2-40B4-BE49-F238E27FC236}">
                <a16:creationId xmlns:a16="http://schemas.microsoft.com/office/drawing/2014/main" id="{75206105-4048-445D-BED4-D7A472A39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dirty="0"/>
              <a:t>Financial instruments issued by corporations: preferred stocks</a:t>
            </a:r>
            <a:endParaRPr lang="ru-RU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2EE91E9-8E5A-44E7-AF52-997BADC4B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Summary of companies: stocks, financials, ownership etc. </a:t>
            </a:r>
            <a:endParaRPr lang="ru-RU" altLang="en-US" sz="3800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89EEA370-49D5-43D9-956C-0DEC64F121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hlinkClick r:id="rId2"/>
              </a:rPr>
              <a:t>http://finance.yahoo.com</a:t>
            </a:r>
            <a:endParaRPr lang="en-US" altLang="en-US" dirty="0"/>
          </a:p>
          <a:p>
            <a:pPr eaLnBrk="1" hangingPunct="1"/>
            <a:r>
              <a:rPr lang="en-US" altLang="en-US" dirty="0"/>
              <a:t>Bloomberg</a:t>
            </a:r>
          </a:p>
          <a:p>
            <a:pPr eaLnBrk="1" hangingPunct="1"/>
            <a:r>
              <a:rPr lang="en-US" altLang="en-US" dirty="0"/>
              <a:t>Thompson Reuters</a:t>
            </a:r>
          </a:p>
          <a:p>
            <a:pPr eaLnBrk="1" hangingPunct="1"/>
            <a:r>
              <a:rPr lang="en-US" altLang="en-US" dirty="0"/>
              <a:t>NSE &amp; BSE in India</a:t>
            </a:r>
          </a:p>
          <a:p>
            <a:pPr eaLnBrk="1" hangingPunct="1"/>
            <a:r>
              <a:rPr lang="en-US" altLang="en-US" dirty="0"/>
              <a:t>Moneycontrol.com</a:t>
            </a:r>
          </a:p>
          <a:p>
            <a:pPr eaLnBrk="1" hangingPunct="1"/>
            <a:endParaRPr lang="ru-RU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F0A20FA6-3DC9-401A-A46B-8BA4C9D60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Derivative securities</a:t>
            </a:r>
            <a:endParaRPr lang="ru-RU" altLang="en-US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52152281-E836-4AFC-937F-311704B77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Securities whose value is derived from the value of some underlying asset</a:t>
            </a:r>
          </a:p>
          <a:p>
            <a:pPr eaLnBrk="1" hangingPunct="1"/>
            <a:r>
              <a:rPr lang="en-US" altLang="en-US" dirty="0"/>
              <a:t>Most important derivatives are options and futures</a:t>
            </a:r>
          </a:p>
          <a:p>
            <a:r>
              <a:rPr lang="en-US" altLang="en-US" u="sng" dirty="0"/>
              <a:t>Stock options</a:t>
            </a:r>
            <a:r>
              <a:rPr lang="en-US" altLang="en-US" dirty="0"/>
              <a:t>. Is not a tool of fundraising, it is a method of compensation</a:t>
            </a:r>
            <a:endParaRPr lang="ru-RU" alt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3B651CF6-0944-40AD-9218-23C5A9857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International Financial Markets</a:t>
            </a:r>
            <a:endParaRPr lang="ru-RU" alt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416A30DB-CDD8-4DD4-B057-E231CBD940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i="1" dirty="0">
                <a:cs typeface="Times New Roman" panose="02020603050405020304" pitchFamily="18" charset="0"/>
              </a:rPr>
              <a:t>Eurocurrency is a </a:t>
            </a:r>
            <a:r>
              <a:rPr lang="en-US" altLang="en-US" dirty="0">
                <a:cs typeface="Times New Roman" panose="02020603050405020304" pitchFamily="18" charset="0"/>
              </a:rPr>
              <a:t>domestic currency of one country on deposit in a second country</a:t>
            </a:r>
            <a:r>
              <a:rPr lang="ru-RU" altLang="en-US" dirty="0">
                <a:cs typeface="Times New Roman" panose="02020603050405020304" pitchFamily="18" charset="0"/>
              </a:rPr>
              <a:t> – </a:t>
            </a:r>
            <a:r>
              <a:rPr lang="en-US" altLang="en-US" dirty="0">
                <a:cs typeface="Times New Roman" panose="02020603050405020304" pitchFamily="18" charset="0"/>
              </a:rPr>
              <a:t>time deposit of money in an international bank located in a country different from the country that issued the currency.</a:t>
            </a:r>
          </a:p>
          <a:p>
            <a:r>
              <a:rPr lang="en-US" altLang="en-US" dirty="0">
                <a:cs typeface="Times New Roman" panose="02020603050405020304" pitchFamily="18" charset="0"/>
              </a:rPr>
              <a:t> The Eurocurrency market includes:</a:t>
            </a:r>
          </a:p>
          <a:p>
            <a:pPr lvl="1">
              <a:buClr>
                <a:schemeClr val="tx1"/>
              </a:buClr>
            </a:pPr>
            <a:r>
              <a:rPr lang="en-US" altLang="en-US" dirty="0" err="1">
                <a:cs typeface="Times New Roman" panose="02020603050405020304" pitchFamily="18" charset="0"/>
              </a:rPr>
              <a:t>Eurosterling</a:t>
            </a:r>
            <a:r>
              <a:rPr lang="en-US" altLang="en-US" dirty="0">
                <a:cs typeface="Times New Roman" panose="02020603050405020304" pitchFamily="18" charset="0"/>
              </a:rPr>
              <a:t> (British pounds deposited outside the UK)</a:t>
            </a:r>
          </a:p>
          <a:p>
            <a:pPr lvl="1">
              <a:buClr>
                <a:schemeClr val="tx1"/>
              </a:buClr>
            </a:pPr>
            <a:r>
              <a:rPr lang="en-US" altLang="en-US" dirty="0" err="1">
                <a:cs typeface="Times New Roman" panose="02020603050405020304" pitchFamily="18" charset="0"/>
              </a:rPr>
              <a:t>Euroeuros</a:t>
            </a:r>
            <a:r>
              <a:rPr lang="en-US" altLang="en-US" dirty="0">
                <a:cs typeface="Times New Roman" panose="02020603050405020304" pitchFamily="18" charset="0"/>
              </a:rPr>
              <a:t> (euros on deposit outside the euro zone)</a:t>
            </a:r>
          </a:p>
          <a:p>
            <a:pPr lvl="1">
              <a:buClr>
                <a:schemeClr val="tx1"/>
              </a:buClr>
            </a:pPr>
            <a:r>
              <a:rPr lang="en-US" altLang="en-US" dirty="0" err="1">
                <a:cs typeface="Times New Roman" panose="02020603050405020304" pitchFamily="18" charset="0"/>
              </a:rPr>
              <a:t>Euroyen</a:t>
            </a:r>
            <a:r>
              <a:rPr lang="en-US" altLang="en-US" dirty="0">
                <a:cs typeface="Times New Roman" panose="02020603050405020304" pitchFamily="18" charset="0"/>
              </a:rPr>
              <a:t> (Japanese yen deposited outside Japan)</a:t>
            </a:r>
          </a:p>
          <a:p>
            <a:pPr lvl="1">
              <a:buClr>
                <a:schemeClr val="tx1"/>
              </a:buClr>
            </a:pPr>
            <a:r>
              <a:rPr lang="en-US" altLang="en-US" dirty="0">
                <a:cs typeface="Times New Roman" panose="02020603050405020304" pitchFamily="18" charset="0"/>
              </a:rPr>
              <a:t>Eurodollars (US dollars deposited outside USA)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4">
            <a:extLst>
              <a:ext uri="{FF2B5EF4-FFF2-40B4-BE49-F238E27FC236}">
                <a16:creationId xmlns:a16="http://schemas.microsoft.com/office/drawing/2014/main" id="{D9582477-22B1-475D-B7AE-EB8BB2E56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en-US"/>
              <a:t>International Financial Markets</a:t>
            </a:r>
            <a:endParaRPr lang="ru-RU" altLang="en-US"/>
          </a:p>
        </p:txBody>
      </p:sp>
      <p:sp>
        <p:nvSpPr>
          <p:cNvPr id="103426" name="Rectangle 3">
            <a:extLst>
              <a:ext uri="{FF2B5EF4-FFF2-40B4-BE49-F238E27FC236}">
                <a16:creationId xmlns:a16="http://schemas.microsoft.com/office/drawing/2014/main" id="{CEF59266-1795-4021-A9F9-65129579FC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cs typeface="Times New Roman" panose="02020603050405020304" pitchFamily="18" charset="0"/>
              </a:rPr>
              <a:t>The basic borrowing interest rate for Eurodollar loans has long been tied to the </a:t>
            </a:r>
          </a:p>
          <a:p>
            <a:endParaRPr lang="en-US" altLang="en-US" b="1" dirty="0"/>
          </a:p>
          <a:p>
            <a:pPr lvl="1"/>
            <a:r>
              <a:rPr lang="en-US" altLang="en-US" b="1" dirty="0"/>
              <a:t>London Interbank Offered Rate (LIBOR)</a:t>
            </a:r>
            <a:r>
              <a:rPr lang="en-US" altLang="en-US" dirty="0"/>
              <a:t> – the average of Interbank offered rates for Eurocurrency deposits in  London market</a:t>
            </a:r>
            <a:r>
              <a:rPr lang="en-US" altLang="en-US" dirty="0">
                <a:cs typeface="Times New Roman" panose="02020603050405020304" pitchFamily="18" charset="0"/>
              </a:rPr>
              <a:t>	</a:t>
            </a:r>
            <a:endParaRPr lang="ru-RU" altLang="en-US" dirty="0">
              <a:cs typeface="Times New Roman" panose="02020603050405020304" pitchFamily="18" charset="0"/>
            </a:endParaRP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F8387-675B-4F6D-81B5-3DE9AEB0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D856-847D-4530-B257-8D7DA8DF5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https://topforeignstocks.com/foreign-adrs-list/the-full-list-of-indian-adrs/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491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2060</Words>
  <Application>Microsoft Office PowerPoint</Application>
  <PresentationFormat>Widescreen</PresentationFormat>
  <Paragraphs>418</Paragraphs>
  <Slides>51</Slides>
  <Notes>43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Calibri Light</vt:lpstr>
      <vt:lpstr>Times New Roman</vt:lpstr>
      <vt:lpstr>Wingdings</vt:lpstr>
      <vt:lpstr>Office Theme</vt:lpstr>
      <vt:lpstr>Рисунок</vt:lpstr>
      <vt:lpstr>Формула</vt:lpstr>
      <vt:lpstr>The Sources of Finance</vt:lpstr>
      <vt:lpstr>Introduction</vt:lpstr>
      <vt:lpstr>Function of Financial Manager</vt:lpstr>
      <vt:lpstr>Financial decisions</vt:lpstr>
      <vt:lpstr>Financial decisions</vt:lpstr>
      <vt:lpstr>The goal of financial management</vt:lpstr>
      <vt:lpstr>Objectives for financial manager</vt:lpstr>
      <vt:lpstr>Financial markets</vt:lpstr>
      <vt:lpstr>Financial markets and financial system</vt:lpstr>
      <vt:lpstr>Financial markets</vt:lpstr>
      <vt:lpstr>Primary and secondary markets</vt:lpstr>
      <vt:lpstr>Money and capital markets</vt:lpstr>
      <vt:lpstr>Organized exchanges and over-the-counter</vt:lpstr>
      <vt:lpstr>Financing decisions</vt:lpstr>
      <vt:lpstr>PowerPoint Presentation</vt:lpstr>
      <vt:lpstr>Types of financial instruments</vt:lpstr>
      <vt:lpstr>Types of financial instruments</vt:lpstr>
      <vt:lpstr>Types of financial instruments</vt:lpstr>
      <vt:lpstr>Types of financial instruments</vt:lpstr>
      <vt:lpstr>Pricing of Financial Instrument</vt:lpstr>
      <vt:lpstr>Financial instruments issued by government: goals</vt:lpstr>
      <vt:lpstr>Financial instruments issued by government</vt:lpstr>
      <vt:lpstr>Financial instruments issued by government</vt:lpstr>
      <vt:lpstr>Financial instruments issued by government</vt:lpstr>
      <vt:lpstr>Financial instruments issued by federal agencies</vt:lpstr>
      <vt:lpstr>Yields on debt securities</vt:lpstr>
      <vt:lpstr>Credit (default) risk</vt:lpstr>
      <vt:lpstr>Liquidity</vt:lpstr>
      <vt:lpstr>Tax status</vt:lpstr>
      <vt:lpstr>Yield Curve</vt:lpstr>
      <vt:lpstr>Yield curve</vt:lpstr>
      <vt:lpstr>Financial instruments issued by commercial banks</vt:lpstr>
      <vt:lpstr>Bank rates</vt:lpstr>
      <vt:lpstr>Prime rate</vt:lpstr>
      <vt:lpstr>Financial instruments issued by corporations: goals</vt:lpstr>
      <vt:lpstr>Financial instruments issued by corporations: CPs</vt:lpstr>
      <vt:lpstr>Financial instruments issued by corporations: bonds</vt:lpstr>
      <vt:lpstr>Financial instruments issued by corporations: bonds ratings</vt:lpstr>
      <vt:lpstr>Financial instruments issued by corporations: bonds ratings</vt:lpstr>
      <vt:lpstr>Financial instruments issued by corporations: bonds ratings</vt:lpstr>
      <vt:lpstr>Financial instruments issued by corporations: bonds ratings</vt:lpstr>
      <vt:lpstr>Corporate bonds</vt:lpstr>
      <vt:lpstr>Corporate bonds</vt:lpstr>
      <vt:lpstr>Financial instruments issued by corporations: common stocks</vt:lpstr>
      <vt:lpstr>Financial instruments issued by corporations: common stocks</vt:lpstr>
      <vt:lpstr>Financial instruments issued by corporations: preferred stocks</vt:lpstr>
      <vt:lpstr>Summary of companies: stocks, financials, ownership etc. </vt:lpstr>
      <vt:lpstr>Derivative securities</vt:lpstr>
      <vt:lpstr>International Financial Markets</vt:lpstr>
      <vt:lpstr>International Financial Markets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 Vinay Goyal</dc:creator>
  <cp:lastModifiedBy>TRIPTI GOYAL</cp:lastModifiedBy>
  <cp:revision>10</cp:revision>
  <dcterms:created xsi:type="dcterms:W3CDTF">2019-08-24T10:49:50Z</dcterms:created>
  <dcterms:modified xsi:type="dcterms:W3CDTF">2020-02-23T03:52:16Z</dcterms:modified>
</cp:coreProperties>
</file>