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73" r:id="rId27"/>
    <p:sldId id="281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72411-514F-442D-94E3-6599CCB5A8AB}" type="datetimeFigureOut">
              <a:rPr lang="en-IN" smtClean="0"/>
              <a:t>29-09-2024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438DC-57A7-48EE-81D7-F27F7021E82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6234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438DC-57A7-48EE-81D7-F27F7021E828}" type="slidenum">
              <a:rPr lang="en-IN" smtClean="0"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239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CA228-9173-1179-DE15-026B6B31EE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69368E-47CD-458D-D93F-E86E73892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766DF-CD21-301A-B622-8E7CDCCF4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61C3-B626-4D17-991D-709E7CAD3518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4FCDB-5DB9-5BE0-8FF8-8660351C3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72110-8A6A-A556-73D2-88FEACB10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22673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5E784-BDE2-EA6C-A2D7-E41D3364D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093F4-D2CB-97B1-F330-CAAF87895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FD436-1F49-373F-DD0C-C425302C5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80B92-40D7-4BC5-A7DA-87715241871E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2BB10-F842-3341-8ADC-1DF1F5B22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C4CFB-FD20-E08A-F729-28AC5056C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175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9B960-04AE-DE60-86A2-50C7ECEB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9F168-27DC-3096-CCBB-052CD0AA6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7ECEB-3068-95FB-24AF-F223EBFE3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929C-C7EC-47F2-B73D-EDB98E200F19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CD584-2B9A-C078-BDA1-0C0044E8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A257F-ABDA-ED33-3663-79082F790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3769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F27F0-30EA-6FA8-FA07-53C344D74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03DBA-C137-286D-9AB5-2C0E2C9EB0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28D57-7948-D13F-B68B-F0A62786EA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BBD6B0-B5D9-ED13-B0AD-4D6D521E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C19C-918E-4AF0-8842-3D4CC07B874A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62CDFB-50D7-CC2D-DE7F-0A06DEDC5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A23DE-ABA5-1876-FDE6-359A7D7B0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7025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83822-0151-0727-B83B-DB71DD597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3DCA4-CA91-F267-6653-9E6200705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096AAA-4DAD-B73E-1EFA-379F9B7E0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4DEBF0-ADBC-8EBB-F8CF-31903EE76C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293CC1-5C3B-D617-7384-B355664AB4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1A25C0-2D98-26C0-DAE6-BFA662B2B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2330E-0245-4941-8DAE-3C530F464AD7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ADDCE3-1DE6-BF09-476E-2952F454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CEA1BD-8B3E-1036-55FF-6529E8061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297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3C14-5101-1E6E-0A61-3B8B788D5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4B733-C4A9-9451-C3C8-7938BC70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AF3C-0CE7-4E99-B430-1EBB719E4E99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1823F-7F89-D737-D2E5-400F5EC0B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A7AE5A-EAEA-5D1D-B646-64FBD795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0671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4C4E4E-4601-A82B-5AA6-3CD488483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24B2-65E4-47F2-AFC3-65BF4C95209E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CED15E-C97F-2AB5-0906-9B9B476A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B2634-99CD-F660-3DBE-8938E27A8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1343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25241-64BD-2546-B5A1-98DD331DE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F7ED8-26A1-96F7-3920-3D0EB9BB7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E1741-8D89-29CD-C6D6-FE20CACC6C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C835C1-3410-138F-ABC1-882FE84C9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F16CA-F498-4E15-9E5E-7491F92FDC96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5549E-CF4D-5415-F95F-5EC404954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1C02FC-89E8-155D-CB17-73C6CC8CB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311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EE051-62FF-6A68-EDFC-CD2C59CFB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69E050-F932-EDB5-C56C-4687869FBF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724FD-B012-393A-1666-FE6B1150A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5189EA-DB03-F270-DEBD-5853AA7BA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617B1-16F0-43A8-A800-D333B37DD0E6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35BEC-DFC2-5F75-D142-E1B458866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687538-EE19-AE09-8CB8-80F6D8BF3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2923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56BA2-46A8-2B52-7F7C-5413F848B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7EC8D4-FA19-F269-92D0-603DCD45A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A8ADF-020B-D12E-C682-AC87FAC86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8169-4B3E-4280-AF93-B343768CEF07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D6AB8-5CD4-803F-F49E-619D85F1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C70D3-5290-7B70-2525-E90FDB0C3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2220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0C3972-58E7-870E-7CC0-51967E3367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28D173-D9F5-80AB-81B8-D45F63068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1E1FD-0139-91AA-557D-0D6014B1F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A461-1ACF-4F80-B3CF-BBC3D8CA8687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E130F-7D45-0FED-ADCE-16669235C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A02D1-5F28-FBD1-E027-CE38981F2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7229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75BD1-B2B0-E0CC-F368-3B0E3E750F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255C9-91E3-97C2-EE8F-BEEEA95BBB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F3DD5-DBB7-9E3B-BCBF-6DDAA1A0E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F0575-154F-4844-BF23-1F2538FAF1A5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0929C-083A-85DA-6E3B-786F74E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E89D3-E605-D912-7DD4-FF470B17A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  <p:pic>
        <p:nvPicPr>
          <p:cNvPr id="8" name="Picture 7" descr="A black and white logo">
            <a:extLst>
              <a:ext uri="{FF2B5EF4-FFF2-40B4-BE49-F238E27FC236}">
                <a16:creationId xmlns:a16="http://schemas.microsoft.com/office/drawing/2014/main" id="{339249DD-87FF-D90B-5DE8-68B7606A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181" y="0"/>
            <a:ext cx="4587638" cy="116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680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9472A-3C3E-B5D9-FBAD-05DF9D486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5B1AB-D3D6-905C-3E8F-45E6F6406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244C0-A05D-0848-7E85-A2F1F1766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A70F-8D26-4928-BC71-3275D898DC6F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5F821-E071-00E5-8C17-F296FFC59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F5BA1-6251-297B-8F1E-71F1D4185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  <p:pic>
        <p:nvPicPr>
          <p:cNvPr id="7" name="Picture 6" descr="A black and white logo">
            <a:extLst>
              <a:ext uri="{FF2B5EF4-FFF2-40B4-BE49-F238E27FC236}">
                <a16:creationId xmlns:a16="http://schemas.microsoft.com/office/drawing/2014/main" id="{BD5A346A-DBEF-6839-96CF-5984878743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914" y="31440"/>
            <a:ext cx="2627086" cy="66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194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89BC2-5F5E-D50B-F972-7AB641039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797FC-0C2B-7821-308C-8ACE875FA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BE950-F082-E6E0-B28A-4234E6BB8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EB2E-016A-4026-9F9D-13B350D3466D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59CD0-B838-E45A-33AD-73C8DA95C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25CB0-29BF-AD15-AE72-FC7B6D020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5166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2CBF-B949-EC2B-688A-E052DFED6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CA32E-4849-0319-A7A8-59304DC9D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825070-97B5-7A5B-B61F-2DC8A2039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C5801C-3131-F21C-6AFE-EACB047A2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F7B5D-DBE0-4BD4-9669-C4B28039C00E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5F998-50A7-BEDB-BF96-0D6E17AD4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E98B7C-F225-D800-2CD1-FC05B6041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70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763EB-4920-7789-1FEF-178EE6CA5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F5272-3C02-600B-146B-0CE66C8F3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42480-8B84-898F-E367-92D958E93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20FA23-76F2-1A03-942B-F442FD31D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628E4D-7F19-2184-01F0-5E821BA6BD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99F3A0-BD50-2FEB-A93B-EDCF2A969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A6CF-9B86-48CD-85C3-3A6EDF3AA906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D02D75-9350-1AEB-7D3C-86A776CAD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CE8758-9BC3-AB0B-F489-6C4EFB84A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2852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4FBD7-03C4-8564-5C88-666EAF0FD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795B2D-3940-C0BF-3427-419540179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4DB71-3794-4C6C-AC97-9D967B9A60E1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4A09C0-BF3E-A743-AF64-69BAA5183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29401C-6A74-86E6-876A-6D2EDC579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  <p:pic>
        <p:nvPicPr>
          <p:cNvPr id="6" name="Picture 5" descr="A black and white logo">
            <a:extLst>
              <a:ext uri="{FF2B5EF4-FFF2-40B4-BE49-F238E27FC236}">
                <a16:creationId xmlns:a16="http://schemas.microsoft.com/office/drawing/2014/main" id="{62E5A3AF-DF3F-9140-BFE3-8F9038F227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849" y="63383"/>
            <a:ext cx="2768151" cy="70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204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BD346E-8E0E-4A33-3A34-24ED5C99A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C42DD-4A63-441D-B705-206BE0F035D6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6B3255-F29C-6C88-1A83-4361B3FE1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CA2D3-6F3A-80E0-F923-B65441418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  <p:pic>
        <p:nvPicPr>
          <p:cNvPr id="5" name="Picture 4" descr="A black and white logo">
            <a:extLst>
              <a:ext uri="{FF2B5EF4-FFF2-40B4-BE49-F238E27FC236}">
                <a16:creationId xmlns:a16="http://schemas.microsoft.com/office/drawing/2014/main" id="{DC1FEEC6-CAF5-44E9-1CC8-8A9660E7AC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" y="6161036"/>
            <a:ext cx="2742303" cy="69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031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CCA-4598-E870-B758-F5E21E42D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2EE20-EF63-E82C-CE87-4E7A0A99D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3F6F2-C9BE-0071-E9B2-2668B9AD6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5D9BE-5E1C-EB68-5920-166ACB65D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15BA8-45F9-4AD3-B3B7-689BDE7CD577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F9BF0F-0739-42B6-779D-945BB30D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DF5ABB-1DDC-EEEE-B65C-1EE25083E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1394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4B0D9-B46C-8CC5-3B8D-BFC059D47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D6733E-4E2C-B5F9-DA3F-F1C1E2347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BF288-B5AE-AD23-99FF-FA1798178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2FD13-96F1-4016-FB05-402719A7F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84698-344E-4503-9C3C-B36E73B6FE0B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BB272-A268-CC0B-AC5B-93EAB356D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CF2E49-3032-97E7-FCE0-854CA281A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5877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538B8-492F-4E4F-B53C-9ED5EB98F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A455E6-4879-5656-7D8F-7E11381D0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79066-B6C4-EFAA-4D48-68AFEE15A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294BF-C131-495C-B535-9EA0384F75B6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2DF9B-5C65-9EB2-3E05-65848846D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B5761-64C4-1270-AB66-AC6A2FA09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3045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803422-D9CD-D2AE-14CE-316D02262A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85E55B-6D6D-A2EC-224C-2BFDCACDC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50E91-CA40-A1CA-E12F-A066A70AE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7EE6B-FADC-4B49-AFE6-8AE67BF02389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40942-8510-8DFE-2D79-6E4C19963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145AB-6BCC-8C89-EBB9-DD6EAA949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298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AEC50C-CE12-DA78-28C0-42BEEBF78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6EC004-C529-0CA9-CBD8-45A35C0AA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A3853-9619-00E5-BFD7-E50A718B4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E06AC4-1773-497F-9AF8-F7A257ADCE4C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7A815-5DCB-ABFB-E5B9-FACDE71E0B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9CA4E-A223-F6AF-35DB-58D640E45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DFAF90-E82B-4907-96ED-62AC1F54848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820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BAF82D-9964-983B-14AD-F44A9C43E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CB6E-11E2-9C24-9212-48976BE9C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8F011-2371-2808-224A-846DC69436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8ADEF4-52E9-408F-9BA4-F1DF1981D7FA}" type="datetime1">
              <a:rPr lang="en-IN" smtClean="0"/>
              <a:t>29-09-2024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1BBA6-4A31-4275-E378-CA9F37081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840C3-DF3C-9E15-243F-0E8666B42C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505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2E46-A00E-9564-57CE-772B54BADA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The Link Between Operations and Finance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8223C-2B10-E968-EBCD-DAFCDF5F42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Milan Kumar</a:t>
            </a:r>
          </a:p>
          <a:p>
            <a:r>
              <a:rPr lang="en-IN" dirty="0"/>
              <a:t>IIM Visakhapatnam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1ED4A1-2710-870D-64AB-9B153851CF4E}"/>
              </a:ext>
            </a:extLst>
          </p:cNvPr>
          <p:cNvSpPr txBox="1"/>
          <p:nvPr/>
        </p:nvSpPr>
        <p:spPr>
          <a:xfrm>
            <a:off x="4796852" y="5934670"/>
            <a:ext cx="7395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Cachon, G., &amp; Terwiesch, C. (2023). </a:t>
            </a:r>
            <a:r>
              <a:rPr lang="en-IN" dirty="0"/>
              <a:t>The Link Between Operations and Finance (Ch 6, Pg 241-257)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In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Matching supply with demand</a:t>
            </a: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McGraw Hill.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987DF1-15F0-0393-D194-E17C90F8B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BC3966-76C3-4019-8943-2183668DBB58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49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44B7-008B-BAE2-087A-74F6BF504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Economic Value Creation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20850-FDFD-16B3-B81C-40425E15C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Every for-profit firm aims to create Economic Value. </a:t>
            </a:r>
          </a:p>
          <a:p>
            <a:r>
              <a:rPr lang="en-IN" dirty="0"/>
              <a:t>What is Economic Value?</a:t>
            </a:r>
          </a:p>
          <a:p>
            <a:r>
              <a:rPr lang="en-IN" dirty="0"/>
              <a:t>Economic value is created whenever the </a:t>
            </a:r>
            <a:r>
              <a:rPr lang="en-IN" i="1" dirty="0"/>
              <a:t>Return on Invested Capital (ROIC) </a:t>
            </a:r>
            <a:r>
              <a:rPr lang="en-IN" dirty="0"/>
              <a:t>in a corporation exceeds the cost of capital.</a:t>
            </a:r>
          </a:p>
          <a:p>
            <a:r>
              <a:rPr lang="en-IN" dirty="0"/>
              <a:t>Formally,</a:t>
            </a:r>
          </a:p>
          <a:p>
            <a:pPr marL="0" indent="0" algn="ctr">
              <a:buNone/>
            </a:pPr>
            <a:r>
              <a:rPr lang="en-IN" b="1" dirty="0"/>
              <a:t>Economic value created = Invested capital x (ROIC-WACC)</a:t>
            </a:r>
          </a:p>
          <a:p>
            <a:pPr marL="0" indent="0">
              <a:buNone/>
            </a:pPr>
            <a:r>
              <a:rPr lang="en-IN" dirty="0"/>
              <a:t>Where WACC is weighted average cost of capital.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31729-2CFB-819F-0FCC-F0303C523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452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42D13-F58E-4D6A-655C-AB42F9193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Weighted Average Cost of Capital (WACC)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5B3A2E-95EF-A5A1-C301-3B96435D6E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IN" dirty="0"/>
                  <a:t>What is WACC?</a:t>
                </a:r>
              </a:p>
              <a:p>
                <a:r>
                  <a:rPr lang="en-IN" dirty="0"/>
                  <a:t>Formally,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𝑊𝐴𝐶𝐶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den>
                          </m:f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num>
                            <m:den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den>
                          </m:f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IN" i="1" baseline="-2500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∗(1−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𝑇𝑐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IN" dirty="0"/>
              </a:p>
              <a:p>
                <a:r>
                  <a:rPr lang="en-US" dirty="0"/>
                  <a:t>Where: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i="1" dirty="0"/>
                  <a:t>E</a:t>
                </a:r>
                <a:r>
                  <a:rPr lang="en-US" dirty="0"/>
                  <a:t>  = Market value of equity, </a:t>
                </a:r>
                <a:r>
                  <a:rPr lang="en-US" b="1" i="1" dirty="0"/>
                  <a:t>D</a:t>
                </a:r>
                <a:r>
                  <a:rPr lang="en-US" dirty="0"/>
                  <a:t>  = Market value of debt,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i="1" dirty="0"/>
                  <a:t>V</a:t>
                </a:r>
                <a:r>
                  <a:rPr lang="en-US" dirty="0"/>
                  <a:t> = Total capital (</a:t>
                </a:r>
                <a:r>
                  <a:rPr lang="en-US" b="1" dirty="0"/>
                  <a:t>E+D</a:t>
                </a:r>
                <a:r>
                  <a:rPr lang="en-US" dirty="0"/>
                  <a:t>),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IN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IN" b="1" i="1" baseline="-25000" smtClean="0">
                        <a:latin typeface="Cambria Math" panose="02040503050406030204" pitchFamily="18" charset="0"/>
                      </a:rPr>
                      <m:t>𝒆</m:t>
                    </m:r>
                  </m:oMath>
                </a14:m>
                <a:r>
                  <a:rPr lang="en-US" dirty="0"/>
                  <a:t> = Cost of equity, </a:t>
                </a:r>
                <a14:m>
                  <m:oMath xmlns:m="http://schemas.openxmlformats.org/officeDocument/2006/math">
                    <m:r>
                      <a:rPr lang="en-IN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IN" b="1" i="1" baseline="-25000" smtClean="0">
                        <a:latin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b="1" dirty="0"/>
                  <a:t>​</a:t>
                </a:r>
                <a:r>
                  <a:rPr lang="en-US" dirty="0"/>
                  <a:t> = Cost of debt, and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IN" b="1" i="1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IN" b="1" i="1" baseline="-25000" smtClean="0"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IN" b="1" i="1" baseline="-2500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​</a:t>
                </a:r>
                <a:r>
                  <a:rPr lang="en-US" dirty="0"/>
                  <a:t> = Corporate tax rate in India</a:t>
                </a: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5B3A2E-95EF-A5A1-C301-3B96435D6E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 b="-210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09E43-854B-8621-4E38-DAED5185B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089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D153F-4FDE-1A2D-2282-6C7F35DB6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WACC contd..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BFC1B-DD6B-9419-B8B1-04D7EB91F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 Let’s understand WACC using an example.</a:t>
            </a:r>
          </a:p>
          <a:p>
            <a:r>
              <a:rPr lang="en-IN" sz="3600" dirty="0"/>
              <a:t>Company XYZ Pvt Ltd.</a:t>
            </a:r>
          </a:p>
          <a:p>
            <a:pPr lvl="1"/>
            <a:r>
              <a:rPr lang="en-IN" sz="3200" dirty="0"/>
              <a:t>Equity (E): ₹50 lakh</a:t>
            </a:r>
          </a:p>
          <a:p>
            <a:pPr lvl="1"/>
            <a:r>
              <a:rPr lang="en-IN" sz="3200" dirty="0"/>
              <a:t>Debt (D): ₹30 lakh</a:t>
            </a:r>
          </a:p>
          <a:p>
            <a:pPr lvl="1"/>
            <a:r>
              <a:rPr lang="en-IN" sz="3200" dirty="0"/>
              <a:t>Cost of Equity (Re​): 12%</a:t>
            </a:r>
          </a:p>
          <a:p>
            <a:pPr lvl="1"/>
            <a:r>
              <a:rPr lang="en-IN" sz="3200" dirty="0"/>
              <a:t>Cost of Debt (Rd​): 9%</a:t>
            </a:r>
          </a:p>
          <a:p>
            <a:pPr lvl="1"/>
            <a:r>
              <a:rPr lang="en-IN" sz="3200" dirty="0"/>
              <a:t>Corporate Tax Rate (Tc​): 25%</a:t>
            </a:r>
          </a:p>
          <a:p>
            <a:endParaRPr lang="en-IN" sz="3600" dirty="0"/>
          </a:p>
          <a:p>
            <a:endParaRPr lang="en-IN" sz="3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623C2-9181-26D8-0FD7-04E32CA01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30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A8E16-E35C-EA54-0F4C-2B72C2465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WACC contd..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3DFCA-6262-E96D-BEFB-472B764EF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/>
              <a:t>Step 1: Total Capital (V)</a:t>
            </a:r>
          </a:p>
          <a:p>
            <a:pPr lvl="1"/>
            <a:r>
              <a:rPr lang="en-IN" dirty="0"/>
              <a:t>V=E+D=₹50 lakh+₹30 lakh=₹80 lakh</a:t>
            </a:r>
          </a:p>
          <a:p>
            <a:r>
              <a:rPr lang="en-IN" b="1" dirty="0"/>
              <a:t>Step 2: Weights of Equity and Debt</a:t>
            </a:r>
          </a:p>
          <a:p>
            <a:pPr lvl="1"/>
            <a:r>
              <a:rPr lang="en-IN" dirty="0"/>
              <a:t>Weight of Equity (E/V​): ₹50/₹80=0.625</a:t>
            </a:r>
          </a:p>
          <a:p>
            <a:pPr lvl="1"/>
            <a:r>
              <a:rPr lang="en-IN" dirty="0"/>
              <a:t>Weight of Debt (D/V​):   ₹30/₹80=0.375</a:t>
            </a:r>
          </a:p>
          <a:p>
            <a:r>
              <a:rPr lang="en-IN" dirty="0"/>
              <a:t> </a:t>
            </a:r>
            <a:r>
              <a:rPr lang="en-IN" b="1" dirty="0"/>
              <a:t>Step 3: After-Tax Cost of Debt</a:t>
            </a:r>
          </a:p>
          <a:p>
            <a:pPr lvl="1"/>
            <a:r>
              <a:rPr lang="en-IN" dirty="0"/>
              <a:t>After-tax Rd=9%×(1−0.25)=9%×0.75=6.75%</a:t>
            </a:r>
          </a:p>
          <a:p>
            <a:r>
              <a:rPr lang="en-IN" b="1" dirty="0"/>
              <a:t>Step 4: Calculate WACC</a:t>
            </a:r>
          </a:p>
          <a:p>
            <a:pPr lvl="1"/>
            <a:r>
              <a:rPr lang="en-IN" dirty="0"/>
              <a:t>WACC=(0.625×12%)+(0.375×6.75%) =7.5%+2.531%=10.03%</a:t>
            </a:r>
          </a:p>
          <a:p>
            <a:r>
              <a:rPr lang="en-IN" dirty="0"/>
              <a:t>Thus, XYZ Pvt Ltd.'s WACC is approximately 10.03%.</a:t>
            </a:r>
          </a:p>
          <a:p>
            <a:pPr lvl="1"/>
            <a:endParaRPr lang="en-IN" b="1" dirty="0"/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7D769-5C5A-8196-849A-8A92C6146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107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0D92F-9978-16F3-114E-927094DA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Let’s return to Economic Value and ROIC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78D8C-4B97-4DD3-BA22-3FB7C75CD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As the example around WACC has demonstrated WACC is primarily governed by market forces.</a:t>
            </a:r>
          </a:p>
          <a:p>
            <a:r>
              <a:rPr lang="en-IN" dirty="0"/>
              <a:t>Thus, to improve Economic Value, firms should improve their ROIC.</a:t>
            </a:r>
          </a:p>
          <a:p>
            <a:r>
              <a:rPr lang="en-IN" dirty="0"/>
              <a:t>But how??</a:t>
            </a:r>
          </a:p>
          <a:p>
            <a:r>
              <a:rPr lang="en-IN" dirty="0"/>
              <a:t> let us create an ROIC tree.</a:t>
            </a:r>
          </a:p>
          <a:p>
            <a:r>
              <a:rPr lang="en-IN" dirty="0"/>
              <a:t>But what is an ROIC tree??</a:t>
            </a:r>
          </a:p>
          <a:p>
            <a:r>
              <a:rPr lang="en-IN" dirty="0"/>
              <a:t>Let me introduce data for a business and then explain ROIC tree using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D2C1E-508F-202F-64F4-2E9F00EB4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69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61D22-B9CA-697A-6A1F-7DCB29CBD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Paul Downs Cabinetmakers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BAA6-DDDB-88B7-E528-9294790BD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Paul Downs started making furniture in 19</a:t>
            </a:r>
            <a:r>
              <a:rPr lang="en-US" sz="400" dirty="0"/>
              <a:t> </a:t>
            </a:r>
            <a:r>
              <a:rPr lang="en-US" dirty="0"/>
              <a:t>86, in a small shop in Manayunk, P</a:t>
            </a:r>
            <a:r>
              <a:rPr lang="en-US" sz="400" dirty="0"/>
              <a:t> </a:t>
            </a:r>
            <a:r>
              <a:rPr lang="en-US" dirty="0"/>
              <a:t>A.</a:t>
            </a:r>
          </a:p>
          <a:p>
            <a:r>
              <a:rPr lang="en-US" dirty="0"/>
              <a:t>Now, the business is operating in a 33,000–square–foot facility in Bridgeport, P</a:t>
            </a:r>
            <a:r>
              <a:rPr lang="en-US" sz="400" dirty="0"/>
              <a:t> </a:t>
            </a:r>
            <a:r>
              <a:rPr lang="en-US" dirty="0"/>
              <a:t>A.</a:t>
            </a:r>
          </a:p>
          <a:p>
            <a:r>
              <a:rPr lang="en-US" dirty="0"/>
              <a:t>The company focuses on high–end residential furniture.</a:t>
            </a:r>
          </a:p>
          <a:p>
            <a:r>
              <a:rPr lang="en-US" dirty="0"/>
              <a:t> One of their high–end dining tables could cost about $3,000. A customer pays 50% down and gets the furniture 3 months later.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1409A-A356-B838-C6FA-976088227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5232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3FB84-7934-EA33-B4C0-148648DCE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Production at Paul Downs Cabinetmakers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4BB2D-D2B1-916F-FC57-7CCE73178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Machines and other wood–processing equipment is valued at $450,000, with an annual depreciation of $80,000.</a:t>
            </a:r>
          </a:p>
          <a:p>
            <a:r>
              <a:rPr lang="en-US" sz="2800" dirty="0"/>
              <a:t>Show rooms and factory: $150k for rent.</a:t>
            </a:r>
          </a:p>
          <a:p>
            <a:r>
              <a:rPr lang="en-US" sz="2800" dirty="0"/>
              <a:t>Indirect costs: marketing ($100k, $180k management, $60k finish).</a:t>
            </a:r>
          </a:p>
          <a:p>
            <a:r>
              <a:rPr lang="en-US" sz="2800" dirty="0"/>
              <a:t>Inventory: $50,000 W</a:t>
            </a:r>
            <a:r>
              <a:rPr lang="en-US" sz="400" dirty="0"/>
              <a:t> </a:t>
            </a:r>
            <a:r>
              <a:rPr lang="en-US" sz="2800" dirty="0"/>
              <a:t>I</a:t>
            </a:r>
            <a:r>
              <a:rPr lang="en-US" sz="400" dirty="0"/>
              <a:t> </a:t>
            </a:r>
            <a:r>
              <a:rPr lang="en-US" sz="2800" dirty="0"/>
              <a:t>P and $20,000 raw material.</a:t>
            </a:r>
          </a:p>
          <a:p>
            <a:r>
              <a:rPr lang="en-US" sz="2800" dirty="0"/>
              <a:t>Suppliers need to be paid 1 month before receiving the wood.</a:t>
            </a:r>
          </a:p>
          <a:p>
            <a:r>
              <a:rPr lang="en-US" sz="2800" b="1" dirty="0"/>
              <a:t>End Product.</a:t>
            </a:r>
          </a:p>
          <a:p>
            <a:pPr marL="749808" lvl="1" indent="-292608"/>
            <a:r>
              <a:rPr lang="en-US" dirty="0"/>
              <a:t>Average price is $3,000 per unit.</a:t>
            </a:r>
          </a:p>
          <a:p>
            <a:pPr marL="749808" lvl="1" indent="-292608"/>
            <a:r>
              <a:rPr lang="en-US" dirty="0"/>
              <a:t>Requires 30 kg of wood (wood costs about $10 per kg) before scrap.</a:t>
            </a:r>
          </a:p>
          <a:p>
            <a:pPr marL="749808" lvl="1" indent="-292608"/>
            <a:r>
              <a:rPr lang="en-US" dirty="0"/>
              <a:t>25% scrap.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F9E2A-B305-4353-2795-FC59BFAFB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0687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D6A83-16C2-5AB1-BAE7-DCFDEC443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Workers at Paul Downs Cabinetmakers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B28B4-FE32-DAAB-E2B9-76D1A55E4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Work force:</a:t>
            </a:r>
          </a:p>
          <a:p>
            <a:pPr lvl="1"/>
            <a:r>
              <a:rPr lang="en-US" sz="2800" dirty="0"/>
              <a:t>12 cabinet makers each working about (220 days @ 8 hours/day).</a:t>
            </a:r>
          </a:p>
          <a:p>
            <a:pPr marL="749808" lvl="1" indent="-292608"/>
            <a:r>
              <a:rPr lang="en-US" sz="2800" dirty="0"/>
              <a:t>$20 per hour.</a:t>
            </a:r>
          </a:p>
          <a:p>
            <a:r>
              <a:rPr lang="en-US" sz="3200" dirty="0"/>
              <a:t>A worker needs about 40 hours per unit of furniture (work cell) as labour content.</a:t>
            </a:r>
          </a:p>
          <a:p>
            <a:pPr marL="749808" lvl="1" indent="-292608"/>
            <a:r>
              <a:rPr lang="en-US" sz="2800" dirty="0"/>
              <a:t>Spend about 15% of the time on setups (build fixtures/program machines).</a:t>
            </a:r>
          </a:p>
          <a:p>
            <a:pPr marL="749808" lvl="1" indent="-292608"/>
            <a:r>
              <a:rPr lang="en-US" sz="2800" dirty="0"/>
              <a:t>Labor utilization is around 90% (idle time resulting from waiting).</a:t>
            </a:r>
          </a:p>
          <a:p>
            <a:endParaRPr lang="en-IN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5D97FE-B4D2-BE8F-5282-11B6E3D6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7633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5649-E570-23C0-781B-7DE87432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Building an ROIC Tree [1]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1ED1A3-58EF-A4E4-1CFD-4613A9BE8B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6"/>
                <a:ext cx="10515600" cy="2651782"/>
              </a:xfrm>
            </p:spPr>
            <p:txBody>
              <a:bodyPr/>
              <a:lstStyle/>
              <a:p>
                <a:r>
                  <a:rPr lang="en-IN" dirty="0"/>
                  <a:t>Return on Invested Capital: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dirty="0" smtClean="0">
                          <a:latin typeface="Cambria Math" panose="02040503050406030204" pitchFamily="18" charset="0"/>
                        </a:rPr>
                        <m:t>𝑅𝑂𝐼𝐶</m:t>
                      </m:r>
                      <m:r>
                        <a:rPr lang="en-IN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𝑅𝑒𝑡𝑢𝑟𝑛</m:t>
                          </m:r>
                        </m:num>
                        <m:den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𝐼𝑛𝑣𝑒𝑠𝑡𝑒𝑑</m:t>
                          </m:r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𝐶𝑎𝑝𝑖𝑡𝑎𝑙</m:t>
                          </m:r>
                        </m:den>
                      </m:f>
                      <m:r>
                        <a:rPr lang="en-IN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dirty="0"/>
              </a:p>
              <a:p>
                <a:pPr marL="0" indent="0" algn="ctr">
                  <a:buNone/>
                </a:pPr>
                <a:endParaRPr lang="en-I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dirty="0" smtClean="0">
                          <a:latin typeface="Cambria Math" panose="02040503050406030204" pitchFamily="18" charset="0"/>
                        </a:rPr>
                        <m:t>𝑅𝑂𝐼𝐶</m:t>
                      </m:r>
                      <m:r>
                        <a:rPr lang="en-IN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dirty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𝑅𝑒𝑡𝑢𝑟𝑛</m:t>
                          </m:r>
                        </m:num>
                        <m:den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𝑅𝑒𝑣𝑒𝑛𝑢𝑒</m:t>
                          </m:r>
                        </m:den>
                      </m:f>
                      <m:r>
                        <m:rPr>
                          <m:nor/>
                        </m:rPr>
                        <a:rPr lang="en-IN" b="0" i="0" dirty="0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IN" i="1" dirty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𝑅𝑒𝑣𝑒𝑛𝑢𝑒</m:t>
                          </m:r>
                        </m:num>
                        <m:den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𝐼𝑛𝑣𝑒𝑠𝑡𝑒𝑑</m:t>
                          </m:r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𝐶𝑎𝑝𝑖𝑡𝑎𝑙</m:t>
                          </m:r>
                        </m:den>
                      </m:f>
                    </m:oMath>
                  </m:oMathPara>
                </a14:m>
                <a:endParaRPr lang="en-IN" dirty="0"/>
              </a:p>
              <a:p>
                <a:pPr marL="0" indent="0">
                  <a:buNone/>
                </a:pPr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1ED1A3-58EF-A4E4-1CFD-4613A9BE8B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6"/>
                <a:ext cx="10515600" cy="2651782"/>
              </a:xfrm>
              <a:blipFill>
                <a:blip r:embed="rId2"/>
                <a:stretch>
                  <a:fillRect l="-1043" t="-390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093F3B4A-6E22-1549-40F2-2CB636520634}"/>
              </a:ext>
            </a:extLst>
          </p:cNvPr>
          <p:cNvGrpSpPr/>
          <p:nvPr/>
        </p:nvGrpSpPr>
        <p:grpSpPr>
          <a:xfrm>
            <a:off x="4411325" y="4335516"/>
            <a:ext cx="1774401" cy="984191"/>
            <a:chOff x="4411325" y="4335516"/>
            <a:chExt cx="1774401" cy="984191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CB12C346-BC07-D0BC-CFCB-C71E434C33B5}"/>
                </a:ext>
              </a:extLst>
            </p:cNvPr>
            <p:cNvSpPr/>
            <p:nvPr/>
          </p:nvSpPr>
          <p:spPr>
            <a:xfrm rot="5400000">
              <a:off x="4998981" y="3837589"/>
              <a:ext cx="599091" cy="1594946"/>
            </a:xfrm>
            <a:prstGeom prst="rightBrace">
              <a:avLst>
                <a:gd name="adj1" fmla="val 25900"/>
                <a:gd name="adj2" fmla="val 50000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18C855D-7BF5-E7F7-4D7A-C9FFD32310A7}"/>
                </a:ext>
              </a:extLst>
            </p:cNvPr>
            <p:cNvSpPr txBox="1"/>
            <p:nvPr/>
          </p:nvSpPr>
          <p:spPr>
            <a:xfrm>
              <a:off x="4411325" y="4950375"/>
              <a:ext cx="1774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dirty="0"/>
                <a:t>Margin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006C77A-0937-5414-5A74-4C512154FECF}"/>
              </a:ext>
            </a:extLst>
          </p:cNvPr>
          <p:cNvGrpSpPr/>
          <p:nvPr/>
        </p:nvGrpSpPr>
        <p:grpSpPr>
          <a:xfrm>
            <a:off x="6185727" y="4335516"/>
            <a:ext cx="3005570" cy="984191"/>
            <a:chOff x="4411325" y="4335516"/>
            <a:chExt cx="1774401" cy="984191"/>
          </a:xfrm>
        </p:grpSpPr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7646CFF0-3375-3FC3-FC91-ECE14BD98746}"/>
                </a:ext>
              </a:extLst>
            </p:cNvPr>
            <p:cNvSpPr/>
            <p:nvPr/>
          </p:nvSpPr>
          <p:spPr>
            <a:xfrm rot="5400000">
              <a:off x="4998981" y="3837589"/>
              <a:ext cx="599091" cy="1594946"/>
            </a:xfrm>
            <a:prstGeom prst="rightBrace">
              <a:avLst>
                <a:gd name="adj1" fmla="val 25900"/>
                <a:gd name="adj2" fmla="val 50000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9B027F-1F6D-4CF2-6283-EF4BAA7D21FF}"/>
                </a:ext>
              </a:extLst>
            </p:cNvPr>
            <p:cNvSpPr txBox="1"/>
            <p:nvPr/>
          </p:nvSpPr>
          <p:spPr>
            <a:xfrm>
              <a:off x="4411325" y="4950375"/>
              <a:ext cx="1774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dirty="0"/>
                <a:t>Capital Turns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5F16FA1-17C5-EE7D-B52C-F6B8A38DC238}"/>
              </a:ext>
            </a:extLst>
          </p:cNvPr>
          <p:cNvSpPr txBox="1"/>
          <p:nvPr/>
        </p:nvSpPr>
        <p:spPr>
          <a:xfrm>
            <a:off x="838200" y="5661878"/>
            <a:ext cx="10003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This decomposition of ROIC into Margin and Capital Turn is also referred to as DuPont Model.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391744A-10E8-3E3C-4315-7494F8B35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202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5649-E570-23C0-781B-7DE87432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Building an ROIC Tree [2]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ED1A3-58EF-A4E4-1CFD-4613A9BE8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0248"/>
            <a:ext cx="10515600" cy="5990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0816D705-20D7-ABF2-9253-5D5EE05286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401599"/>
                <a:ext cx="10515600" cy="47469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N" dirty="0">
                    <a:latin typeface="Cambria Math" panose="02040503050406030204" pitchFamily="18" charset="0"/>
                  </a:rPr>
                  <a:t>We will decompose the </a:t>
                </a:r>
                <a:r>
                  <a:rPr lang="en-IN" i="1" dirty="0">
                    <a:latin typeface="Cambria Math" panose="02040503050406030204" pitchFamily="18" charset="0"/>
                  </a:rPr>
                  <a:t>Return</a:t>
                </a:r>
                <a:r>
                  <a:rPr lang="en-IN" dirty="0">
                    <a:latin typeface="Cambria Math" panose="02040503050406030204" pitchFamily="18" charset="0"/>
                  </a:rPr>
                  <a:t> further: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IN" sz="2400" b="0" i="1" dirty="0" smtClean="0">
                          <a:latin typeface="Cambria Math" panose="02040503050406030204" pitchFamily="18" charset="0"/>
                        </a:rPr>
                        <m:t>𝑒𝑡𝑢𝑟𝑛</m:t>
                      </m:r>
                      <m:r>
                        <a:rPr lang="en-IN" sz="2400" b="0" i="1" dirty="0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IN" sz="2400" b="0" i="1" dirty="0" smtClean="0">
                          <a:latin typeface="Cambria Math" panose="02040503050406030204" pitchFamily="18" charset="0"/>
                        </a:rPr>
                        <m:t>𝑅𝑒𝑣𝑒𝑛𝑢𝑒</m:t>
                      </m:r>
                      <m:r>
                        <a:rPr lang="en-IN" sz="2400" b="0" i="1" dirty="0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IN" sz="2400" b="0" i="1" dirty="0" smtClean="0">
                          <a:latin typeface="Cambria Math" panose="02040503050406030204" pitchFamily="18" charset="0"/>
                        </a:rPr>
                        <m:t>𝐹𝑖𝑥𝑒𝑑</m:t>
                      </m:r>
                      <m:r>
                        <a:rPr lang="en-IN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dirty="0" smtClean="0">
                          <a:latin typeface="Cambria Math" panose="02040503050406030204" pitchFamily="18" charset="0"/>
                        </a:rPr>
                        <m:t>𝑐𝑜𝑠𝑡𝑠</m:t>
                      </m:r>
                      <m:r>
                        <a:rPr lang="en-IN" sz="2400" b="0" i="1" dirty="0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IN" sz="2400" b="0" i="1" dirty="0" smtClean="0">
                          <a:latin typeface="Cambria Math" panose="02040503050406030204" pitchFamily="18" charset="0"/>
                        </a:rPr>
                        <m:t>𝑃𝑟𝑜𝑑𝑢𝑐𝑡𝑖𝑜𝑛</m:t>
                      </m:r>
                      <m:r>
                        <a:rPr lang="en-IN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dirty="0" smtClean="0">
                          <a:latin typeface="Cambria Math" panose="02040503050406030204" pitchFamily="18" charset="0"/>
                        </a:rPr>
                        <m:t>𝑣𝑜𝑙𝑢𝑚𝑒</m:t>
                      </m:r>
                      <m:r>
                        <a:rPr lang="en-IN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sz="2400" dirty="0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IN" sz="2400" i="1" dirty="0">
                          <a:latin typeface="Cambria Math" panose="02040503050406030204" pitchFamily="18" charset="0"/>
                        </a:rPr>
                        <m:t>Variable</m:t>
                      </m:r>
                      <m:r>
                        <m:rPr>
                          <m:nor/>
                        </m:rPr>
                        <a:rPr lang="en-IN" sz="24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sz="2400" i="1" dirty="0">
                          <a:latin typeface="Cambria Math" panose="02040503050406030204" pitchFamily="18" charset="0"/>
                        </a:rPr>
                        <m:t>costs</m:t>
                      </m:r>
                    </m:oMath>
                  </m:oMathPara>
                </a14:m>
                <a:endParaRPr lang="en-IN" dirty="0"/>
              </a:p>
              <a:p>
                <a:r>
                  <a:rPr lang="en-IN" dirty="0"/>
                  <a:t>Remember, </a:t>
                </a:r>
                <a:r>
                  <a:rPr lang="en-IN" i="1" dirty="0"/>
                  <a:t>Production Volume</a:t>
                </a:r>
                <a:r>
                  <a:rPr lang="en-IN" dirty="0"/>
                  <a:t> can also we written as </a:t>
                </a:r>
                <a:r>
                  <a:rPr lang="en-IN" i="1" dirty="0"/>
                  <a:t>Flow Rate.</a:t>
                </a:r>
              </a:p>
              <a:p>
                <a:r>
                  <a:rPr lang="en-IN" dirty="0"/>
                  <a:t>Also, </a:t>
                </a:r>
                <a14:m>
                  <m:oMath xmlns:m="http://schemas.openxmlformats.org/officeDocument/2006/math">
                    <m:r>
                      <a:rPr lang="en-IN" i="1" dirty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IN" b="0" i="1" dirty="0" smtClean="0">
                        <a:latin typeface="Cambria Math" panose="02040503050406030204" pitchFamily="18" charset="0"/>
                      </a:rPr>
                      <m:t>𝑣𝑒𝑛𝑢𝑒</m:t>
                    </m:r>
                    <m:r>
                      <a:rPr lang="en-IN" i="1" dirty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IN" b="0" i="1" dirty="0" smtClean="0">
                        <a:latin typeface="Cambria Math" panose="02040503050406030204" pitchFamily="18" charset="0"/>
                      </a:rPr>
                      <m:t>𝐹𝑙𝑜𝑤</m:t>
                    </m:r>
                    <m:r>
                      <a:rPr lang="en-IN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b="0" i="1" dirty="0" smtClean="0">
                        <a:latin typeface="Cambria Math" panose="02040503050406030204" pitchFamily="18" charset="0"/>
                      </a:rPr>
                      <m:t>𝑅𝑎𝑡𝑒</m:t>
                    </m:r>
                    <m:r>
                      <a:rPr lang="en-IN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IN" b="0" i="0" dirty="0" smtClean="0">
                        <a:latin typeface="Cambria Math" panose="020405030504060302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IN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b="0" i="1" dirty="0" smtClean="0">
                        <a:latin typeface="Cambria Math" panose="02040503050406030204" pitchFamily="18" charset="0"/>
                      </a:rPr>
                      <m:t>𝑃𝑟𝑖𝑐𝑒</m:t>
                    </m:r>
                  </m:oMath>
                </a14:m>
                <a:r>
                  <a:rPr lang="en-IN" i="1" dirty="0"/>
                  <a:t> </a:t>
                </a:r>
              </a:p>
              <a:p>
                <a:r>
                  <a:rPr lang="en-IN" dirty="0"/>
                  <a:t>Hence,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𝑅𝑒𝑡𝑢𝑟𝑛</m:t>
                          </m:r>
                        </m:num>
                        <m:den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𝑅𝑒𝑣𝑒𝑛𝑢𝑒</m:t>
                          </m:r>
                        </m:den>
                      </m:f>
                      <m:r>
                        <a:rPr lang="en-IN" i="1" dirty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IN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𝑅𝑒𝑣𝑒𝑛𝑢𝑒</m:t>
                          </m:r>
                        </m:num>
                        <m:den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𝑅𝑒𝑣𝑒𝑛𝑢𝑒</m:t>
                          </m:r>
                        </m:den>
                      </m:f>
                      <m:r>
                        <a:rPr lang="en-IN" i="1" dirty="0">
                          <a:latin typeface="Cambria Math" panose="02040503050406030204" pitchFamily="18" charset="0"/>
                        </a:rPr>
                        <m:t> −</m:t>
                      </m:r>
                      <m:f>
                        <m:fPr>
                          <m:ctrlPr>
                            <a:rPr lang="en-IN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𝐹𝑖𝑥𝑒𝑑</m:t>
                          </m:r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𝑐𝑜𝑠𝑡𝑠</m:t>
                          </m:r>
                        </m:num>
                        <m:den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𝑅𝑒𝑣𝑒𝑛𝑢𝑒</m:t>
                          </m:r>
                        </m:den>
                      </m:f>
                      <m:r>
                        <a:rPr lang="en-IN" i="1" dirty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𝐹𝑙𝑜𝑤</m:t>
                          </m:r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𝑅𝑎𝑡𝑒</m:t>
                          </m:r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dirty="0"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IN" i="1" dirty="0">
                              <a:latin typeface="Cambria Math" panose="02040503050406030204" pitchFamily="18" charset="0"/>
                            </a:rPr>
                            <m:t>Variable</m:t>
                          </m:r>
                          <m:r>
                            <m:rPr>
                              <m:nor/>
                            </m:rPr>
                            <a:rPr lang="en-IN" i="1" dirty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1" dirty="0">
                              <a:latin typeface="Cambria Math" panose="02040503050406030204" pitchFamily="18" charset="0"/>
                            </a:rPr>
                            <m:t>costs</m:t>
                          </m:r>
                        </m:num>
                        <m:den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𝑅𝑒𝑣𝑒𝑛𝑢𝑒</m:t>
                          </m:r>
                        </m:den>
                      </m:f>
                    </m:oMath>
                  </m:oMathPara>
                </a14:m>
                <a:endParaRPr lang="en-IN" dirty="0"/>
              </a:p>
              <a:p>
                <a:pPr marL="0" indent="0">
                  <a:buNone/>
                </a:pPr>
                <a:endParaRPr lang="en-IN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dirty="0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IN" b="0" i="1" dirty="0" smtClean="0">
                          <a:latin typeface="Cambria Math" panose="02040503050406030204" pitchFamily="18" charset="0"/>
                        </a:rPr>
                        <m:t>,  </m:t>
                      </m:r>
                      <m:f>
                        <m:fPr>
                          <m:ctrlPr>
                            <a:rPr lang="en-IN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𝑅𝑒𝑡𝑢𝑟𝑛</m:t>
                          </m:r>
                        </m:num>
                        <m:den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𝑅𝑒𝑣𝑒𝑛𝑢𝑒</m:t>
                          </m:r>
                        </m:den>
                      </m:f>
                      <m:r>
                        <a:rPr lang="en-IN" i="1" dirty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IN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IN" i="1" dirty="0">
                          <a:latin typeface="Cambria Math" panose="02040503050406030204" pitchFamily="18" charset="0"/>
                        </a:rPr>
                        <m:t> −</m:t>
                      </m:r>
                      <m:f>
                        <m:fPr>
                          <m:ctrlPr>
                            <a:rPr lang="en-IN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𝐹𝑖𝑥𝑒𝑑</m:t>
                          </m:r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 dirty="0">
                              <a:latin typeface="Cambria Math" panose="02040503050406030204" pitchFamily="18" charset="0"/>
                            </a:rPr>
                            <m:t>𝑐𝑜𝑠𝑡𝑠</m:t>
                          </m:r>
                        </m:num>
                        <m:den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𝐹𝑙𝑜𝑤</m:t>
                          </m:r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𝑅𝑎𝑡𝑒</m:t>
                          </m:r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𝑃𝑟𝑖𝑐𝑒</m:t>
                          </m:r>
                        </m:den>
                      </m:f>
                      <m:r>
                        <a:rPr lang="en-IN" i="1" dirty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V</m:t>
                          </m:r>
                          <m:r>
                            <m:rPr>
                              <m:nor/>
                            </m:rPr>
                            <a:rPr lang="en-IN" i="1" dirty="0">
                              <a:latin typeface="Cambria Math" panose="02040503050406030204" pitchFamily="18" charset="0"/>
                            </a:rPr>
                            <m:t>ariable</m:t>
                          </m:r>
                          <m:r>
                            <m:rPr>
                              <m:nor/>
                            </m:rPr>
                            <a:rPr lang="en-IN" i="1" dirty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1" dirty="0">
                              <a:latin typeface="Cambria Math" panose="02040503050406030204" pitchFamily="18" charset="0"/>
                            </a:rPr>
                            <m:t>costs</m:t>
                          </m:r>
                        </m:num>
                        <m:den>
                          <m:r>
                            <a:rPr lang="en-IN" b="0" i="1" dirty="0" smtClean="0">
                              <a:latin typeface="Cambria Math" panose="02040503050406030204" pitchFamily="18" charset="0"/>
                            </a:rPr>
                            <m:t>𝑃𝑟𝑖𝑐𝑒</m:t>
                          </m:r>
                        </m:den>
                      </m:f>
                    </m:oMath>
                  </m:oMathPara>
                </a14:m>
                <a:endParaRPr lang="en-IN" dirty="0"/>
              </a:p>
              <a:p>
                <a:pPr marL="0" indent="0">
                  <a:buNone/>
                </a:pPr>
                <a:r>
                  <a:rPr lang="en-IN" dirty="0"/>
                  <a:t>Also,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 dirty="0">
                            <a:latin typeface="Cambria Math" panose="02040503050406030204" pitchFamily="18" charset="0"/>
                          </a:rPr>
                          <m:t>𝑅𝑒𝑣𝑒𝑛𝑢𝑒</m:t>
                        </m:r>
                      </m:num>
                      <m:den>
                        <m:r>
                          <a:rPr lang="en-IN" i="1" dirty="0">
                            <a:latin typeface="Cambria Math" panose="02040503050406030204" pitchFamily="18" charset="0"/>
                          </a:rPr>
                          <m:t>𝐼𝑛𝑣𝑒𝑠𝑡𝑒𝑑</m:t>
                        </m:r>
                        <m:r>
                          <a:rPr lang="en-IN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i="1" dirty="0">
                            <a:latin typeface="Cambria Math" panose="02040503050406030204" pitchFamily="18" charset="0"/>
                          </a:rPr>
                          <m:t>𝐶𝑎𝑝𝑖𝑡𝑎𝑙</m:t>
                        </m:r>
                      </m:den>
                    </m:f>
                    <m:r>
                      <a:rPr lang="en-IN" b="0" i="0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𝐹𝑙𝑜𝑤</m:t>
                        </m:r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𝑅𝑎𝑡𝑒</m:t>
                        </m:r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𝑃𝑟𝑖𝑐𝑒</m:t>
                        </m:r>
                      </m:num>
                      <m:den>
                        <m:r>
                          <a:rPr lang="en-IN" i="1" dirty="0">
                            <a:latin typeface="Cambria Math" panose="02040503050406030204" pitchFamily="18" charset="0"/>
                          </a:rPr>
                          <m:t>𝐼𝑛𝑣𝑒𝑠𝑡𝑒𝑑</m:t>
                        </m:r>
                        <m:r>
                          <a:rPr lang="en-IN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i="1" dirty="0">
                            <a:latin typeface="Cambria Math" panose="02040503050406030204" pitchFamily="18" charset="0"/>
                          </a:rPr>
                          <m:t>𝐶𝑎𝑝𝑖𝑡𝑎𝑙</m:t>
                        </m:r>
                      </m:den>
                    </m:f>
                  </m:oMath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0816D705-20D7-ABF2-9253-5D5EE0528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01599"/>
                <a:ext cx="10515600" cy="4746953"/>
              </a:xfrm>
              <a:prstGeom prst="rect">
                <a:avLst/>
              </a:prstGeom>
              <a:blipFill>
                <a:blip r:embed="rId3"/>
                <a:stretch>
                  <a:fillRect l="-1043" t="-2054" b="-51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5DF11C3-FC27-2849-2B50-68B40B90F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524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6F42E-0451-1767-0E62-639AA4A9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Building an ROIC Tree [3]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7B1F3A-1844-663A-9EC5-C2A8571B87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4106" y="1690688"/>
                <a:ext cx="5494847" cy="4802186"/>
              </a:xfrm>
            </p:spPr>
            <p:txBody>
              <a:bodyPr/>
              <a:lstStyle/>
              <a:p>
                <a:r>
                  <a:rPr lang="en-IN" dirty="0"/>
                  <a:t>Overall ROIC equation reduces to: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200" b="1" i="1" dirty="0" smtClean="0">
                          <a:latin typeface="Cambria Math" panose="02040503050406030204" pitchFamily="18" charset="0"/>
                        </a:rPr>
                        <m:t>𝑹𝑶𝑰𝑪</m:t>
                      </m:r>
                      <m:r>
                        <a:rPr lang="en-IN" sz="22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22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200" i="1" dirty="0">
                              <a:latin typeface="Cambria Math" panose="02040503050406030204" pitchFamily="18" charset="0"/>
                            </a:rPr>
                            <m:t>1 −</m:t>
                          </m:r>
                          <m:f>
                            <m:fPr>
                              <m:ctrlP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  <m:t>𝐹𝑖𝑥𝑒𝑑</m:t>
                              </m:r>
                              <m: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  <m:t>𝑐𝑜𝑠𝑡𝑠</m:t>
                              </m:r>
                            </m:num>
                            <m:den>
                              <m: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  <m:t>𝐹𝑙𝑜𝑤</m:t>
                              </m:r>
                              <m: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  <m:t>𝑅𝑎𝑡𝑒</m:t>
                              </m:r>
                              <m: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  <m:t>𝑃𝑟𝑖𝑐𝑒</m:t>
                              </m:r>
                            </m:den>
                          </m:f>
                          <m:r>
                            <a:rPr lang="en-IN" sz="22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  <m:t>Variable</m:t>
                              </m:r>
                              <m:r>
                                <m:rPr>
                                  <m:nor/>
                                </m:rP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  <m:t>costs</m:t>
                              </m:r>
                            </m:num>
                            <m:den>
                              <m:r>
                                <a:rPr lang="en-IN" sz="2200" i="1" dirty="0">
                                  <a:latin typeface="Cambria Math" panose="02040503050406030204" pitchFamily="18" charset="0"/>
                                </a:rPr>
                                <m:t>𝑃𝑟𝑖𝑐𝑒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2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IN" sz="2400" b="0" dirty="0"/>
                  <a:t>	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IN" b="0" i="0" dirty="0" smtClean="0">
                        <a:latin typeface="Cambria Math" panose="02040503050406030204" pitchFamily="18" charset="0"/>
                      </a:rPr>
                      <m:t>x</m:t>
                    </m:r>
                    <m:d>
                      <m:dPr>
                        <m:begChr m:val="["/>
                        <m:endChr m:val="]"/>
                        <m:ctrlPr>
                          <a:rPr lang="en-IN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𝐹𝑙𝑜𝑤</m:t>
                            </m:r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𝑅𝑎𝑡𝑒</m:t>
                            </m:r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𝑃𝑟𝑖𝑐𝑒</m:t>
                            </m:r>
                          </m:num>
                          <m:den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𝐼𝑛𝑣𝑒𝑠𝑡𝑒𝑑</m:t>
                            </m:r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𝐶𝑎𝑝𝑖𝑡𝑎𝑙</m:t>
                            </m:r>
                          </m:den>
                        </m:f>
                      </m:e>
                    </m:d>
                  </m:oMath>
                </a14:m>
                <a:endParaRPr lang="en-IN" sz="2200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7B1F3A-1844-663A-9EC5-C2A8571B87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4106" y="1690688"/>
                <a:ext cx="5494847" cy="4802186"/>
              </a:xfrm>
              <a:blipFill>
                <a:blip r:embed="rId2"/>
                <a:stretch>
                  <a:fillRect l="-1998" t="-215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diagram of a company's revenue&#10;&#10;Description automatically generated">
            <a:extLst>
              <a:ext uri="{FF2B5EF4-FFF2-40B4-BE49-F238E27FC236}">
                <a16:creationId xmlns:a16="http://schemas.microsoft.com/office/drawing/2014/main" id="{84826BF2-51D5-59FF-4518-639F7A1E6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047" y="1690688"/>
            <a:ext cx="5494847" cy="4802187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7192100-5189-D371-9329-DF17EF9F0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889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44593-0729-CD91-7F37-77285A70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Variable 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97BEE-D372-2E78-3967-E8069B303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What are the components of variable cost?</a:t>
            </a:r>
          </a:p>
          <a:p>
            <a:r>
              <a:rPr lang="en-US" dirty="0"/>
              <a:t>We assume that the labor cost is independent of the flow rate. We can also incorporate labor costs when labor is paid per unit of production.</a:t>
            </a:r>
          </a:p>
          <a:p>
            <a:pPr marL="0" indent="0">
              <a:buNone/>
            </a:pPr>
            <a:r>
              <a:rPr lang="en-US" dirty="0"/>
              <a:t> Variable cost = Price of wood x Wood per table</a:t>
            </a:r>
          </a:p>
          <a:p>
            <a:pPr marL="0" indent="0" algn="ctr">
              <a:buNone/>
            </a:pPr>
            <a:r>
              <a:rPr lang="en-US" dirty="0"/>
              <a:t>		= Price of wood x (Wood in Final Table + Cutting loss)</a:t>
            </a:r>
          </a:p>
          <a:p>
            <a:pPr marL="0" indent="0">
              <a:buNone/>
            </a:pPr>
            <a:r>
              <a:rPr lang="en-US" dirty="0"/>
              <a:t>Remember that for each piece of table, 25% scrap is generated.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C8771-C942-8683-91B7-22A23FD05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13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841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A343E-9DBC-0B1B-089E-1E62AFE8B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Flow Rate and Process Capacity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C6D5C-2FD1-C274-9136-9588B42B3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Flow rate =  Min{Demand, Process capacity}</a:t>
            </a:r>
          </a:p>
          <a:p>
            <a:r>
              <a:rPr lang="en-IN" dirty="0"/>
              <a:t>There is sufficient demand at the moment. </a:t>
            </a:r>
          </a:p>
          <a:p>
            <a:r>
              <a:rPr lang="en-IN" dirty="0"/>
              <a:t>Hence, process capacity is the bottleneck.</a:t>
            </a:r>
          </a:p>
          <a:p>
            <a:r>
              <a:rPr lang="en-IN" dirty="0"/>
              <a:t>Process capacity is dependent on:</a:t>
            </a:r>
          </a:p>
          <a:p>
            <a:pPr marL="914400" lvl="1" indent="-457200">
              <a:buAutoNum type="arabicPeriod"/>
            </a:pPr>
            <a:r>
              <a:rPr lang="en-IN" dirty="0"/>
              <a:t>The number of worker hours which is Number of workers (n) x work hours/worker/year</a:t>
            </a:r>
          </a:p>
          <a:p>
            <a:pPr marL="914400" lvl="1" indent="-457200">
              <a:buAutoNum type="arabicPeriod"/>
            </a:pPr>
            <a:r>
              <a:rPr lang="en-IN" dirty="0"/>
              <a:t>Time spent on each piece of furniture. Which is dependent on Wait Time on Machine + Set up Time on Machine + Actual Production Hour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5C2B8-47D6-8D74-50DA-F147A1275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9652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A343E-9DBC-0B1B-089E-1E62AFE8B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Flow Rate and Process Capacity contd..</a:t>
            </a:r>
          </a:p>
        </p:txBody>
      </p:sp>
      <p:pic>
        <p:nvPicPr>
          <p:cNvPr id="5" name="Picture 4" descr="A diagram of workers&#10;&#10;Description automatically generated">
            <a:extLst>
              <a:ext uri="{FF2B5EF4-FFF2-40B4-BE49-F238E27FC236}">
                <a16:creationId xmlns:a16="http://schemas.microsoft.com/office/drawing/2014/main" id="{77D6546B-FF06-8C04-8487-585D324D6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173" y="1580329"/>
            <a:ext cx="8081654" cy="502542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2E5257-EA6B-7CBA-B9FC-DC4AFDB23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434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35A6C-BA6B-B7F7-FE39-4341807B4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Fixed Cost?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5B2C9-01F0-2A17-0C54-50E9EAFB9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Fixed </a:t>
            </a:r>
            <a:r>
              <a:rPr lang="en-US" dirty="0"/>
              <a:t>costs constitute marketing, labour expenses for overhead (inspection, purchase, administration, etc.), rent, and </a:t>
            </a:r>
            <a:r>
              <a:rPr lang="en-IN" dirty="0"/>
              <a:t>depreciation.</a:t>
            </a:r>
          </a:p>
          <a:p>
            <a:r>
              <a:rPr lang="en-IN" dirty="0"/>
              <a:t>For our example, we have assumed the number of works to be fixed and not dependent on the flow rate. Hence, cost of the workforce is also considered as a fixed cost.</a:t>
            </a:r>
          </a:p>
          <a:p>
            <a:pPr lvl="1"/>
            <a:r>
              <a:rPr lang="en-IN" dirty="0"/>
              <a:t>As explained earlier, if the workers are also paid an incentive based on per unit of production, then that will be added as a part of the variable cost.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3AED0D-20D3-314C-DD34-11230A9E0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16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388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43FDD-6F16-FF97-3534-4FA81300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Fixed Cost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E8023-1E28-CD6A-FD56-7DE18CBA8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17</a:t>
            </a:fld>
            <a:endParaRPr lang="en-IN" dirty="0"/>
          </a:p>
        </p:txBody>
      </p:sp>
      <p:pic>
        <p:nvPicPr>
          <p:cNvPr id="6" name="Picture 5" descr="A diagram of a work flow&#10;&#10;Description automatically generated">
            <a:extLst>
              <a:ext uri="{FF2B5EF4-FFF2-40B4-BE49-F238E27FC236}">
                <a16:creationId xmlns:a16="http://schemas.microsoft.com/office/drawing/2014/main" id="{EEFAB3A8-EA18-05E2-9DB3-C35E9602B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962" y="1389705"/>
            <a:ext cx="6808076" cy="514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4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E3EA6-2CE8-DFF0-FED3-CF9595DC1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Investigate the </a:t>
            </a:r>
            <a:r>
              <a:rPr lang="en-IN" i="1" dirty="0"/>
              <a:t>Invested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F6155-E021-8F1F-96EB-B3BEF4E3F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Let us delve into Invested Capital</a:t>
            </a:r>
          </a:p>
          <a:p>
            <a:r>
              <a:rPr lang="en-IN" dirty="0"/>
              <a:t>There are two broad heads of invested capital:</a:t>
            </a:r>
          </a:p>
          <a:p>
            <a:pPr marL="914400" lvl="1" indent="-457200">
              <a:buAutoNum type="arabicPeriod"/>
            </a:pPr>
            <a:r>
              <a:rPr lang="en-IN" dirty="0"/>
              <a:t>Plant, Property and Equipment (PP&amp;E)</a:t>
            </a:r>
          </a:p>
          <a:p>
            <a:pPr marL="914400" lvl="1" indent="-457200">
              <a:buAutoNum type="arabicPeriod"/>
            </a:pPr>
            <a:r>
              <a:rPr lang="en-IN" dirty="0"/>
              <a:t>Working Capital </a:t>
            </a:r>
          </a:p>
          <a:p>
            <a:r>
              <a:rPr lang="en-IN" dirty="0"/>
              <a:t>PP&amp;E is also called as fixed asset owned by the firm.</a:t>
            </a:r>
          </a:p>
          <a:p>
            <a:r>
              <a:rPr lang="en-IN" dirty="0"/>
              <a:t> let us take a detour and spend some time on Working Capital (WC)</a:t>
            </a:r>
          </a:p>
          <a:p>
            <a:pPr lvl="1"/>
            <a:r>
              <a:rPr lang="en-IN" dirty="0"/>
              <a:t>WC management has become very important after 2008 Financial crisis.</a:t>
            </a:r>
          </a:p>
          <a:p>
            <a:pPr marL="457200" lvl="1" indent="0">
              <a:buNone/>
            </a:pPr>
            <a:endParaRPr lang="en-IN" dirty="0"/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21D4C-BE73-9DBD-5E65-E5319150B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18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384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B5532-6185-0580-D87E-9CEFB0D9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Working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F142E-0F32-033F-E461-3EA2E038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43699"/>
          </a:xfrm>
        </p:spPr>
        <p:txBody>
          <a:bodyPr>
            <a:normAutofit/>
          </a:bodyPr>
          <a:lstStyle/>
          <a:p>
            <a:r>
              <a:rPr lang="en-US" sz="3300" dirty="0"/>
              <a:t>Working capital consists of three important components:</a:t>
            </a:r>
            <a:endParaRPr lang="en-IN" dirty="0"/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D06C0-58CE-2241-FC39-74FF747B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19</a:t>
            </a:fld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F05742-3294-B8D2-0B62-6263CBC499AA}"/>
              </a:ext>
            </a:extLst>
          </p:cNvPr>
          <p:cNvSpPr txBox="1"/>
          <p:nvPr/>
        </p:nvSpPr>
        <p:spPr>
          <a:xfrm>
            <a:off x="534715" y="2993486"/>
            <a:ext cx="107060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00000"/>
              </a:lnSpc>
            </a:pPr>
            <a:r>
              <a:rPr lang="en-US" sz="2000" dirty="0"/>
              <a:t>1. </a:t>
            </a:r>
            <a:r>
              <a:rPr lang="en-US" sz="2000" b="1" dirty="0"/>
              <a:t>Funds paid in advance to suppliers or amounts owed to suppliers (Accounts Payable): </a:t>
            </a:r>
            <a:r>
              <a:rPr lang="en-US" sz="2000" dirty="0"/>
              <a:t>This includes any prepayments made to suppliers or outstanding payments due for goods or services received.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159486-0D72-96D5-A809-5DE4364E0113}"/>
              </a:ext>
            </a:extLst>
          </p:cNvPr>
          <p:cNvSpPr txBox="1"/>
          <p:nvPr/>
        </p:nvSpPr>
        <p:spPr>
          <a:xfrm>
            <a:off x="534716" y="4172122"/>
            <a:ext cx="107060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2pPr marL="914400" lvl="1" indent="-457200">
              <a:lnSpc>
                <a:spcPct val="100000"/>
              </a:lnSpc>
              <a:buFont typeface="Arial" panose="020B0604020202020204" pitchFamily="34" charset="0"/>
              <a:buAutoNum type="arabicPeriod"/>
              <a:defRPr sz="2400"/>
            </a:lvl2pPr>
          </a:lstStyle>
          <a:p>
            <a:pPr marL="457200" lvl="1" indent="0" algn="just">
              <a:buNone/>
            </a:pPr>
            <a:r>
              <a:rPr lang="en-US" sz="2000" dirty="0"/>
              <a:t>2. </a:t>
            </a:r>
            <a:r>
              <a:rPr lang="en-US" sz="2000" b="1" dirty="0"/>
              <a:t>Money invested in work-in-process inventory: </a:t>
            </a:r>
            <a:r>
              <a:rPr lang="en-US" sz="2000" dirty="0"/>
              <a:t>Capital tied up in the production process where raw materials are being transformed into finished products but are not yet complete.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51A39C-A541-745C-7C08-153C0ACE1756}"/>
              </a:ext>
            </a:extLst>
          </p:cNvPr>
          <p:cNvSpPr txBox="1"/>
          <p:nvPr/>
        </p:nvSpPr>
        <p:spPr>
          <a:xfrm>
            <a:off x="534714" y="5042981"/>
            <a:ext cx="108190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2pPr marL="914400" lvl="1" indent="-457200">
              <a:lnSpc>
                <a:spcPct val="100000"/>
              </a:lnSpc>
              <a:buFont typeface="Arial" panose="020B0604020202020204" pitchFamily="34" charset="0"/>
              <a:buAutoNum type="arabicPeriod"/>
              <a:defRPr sz="2400"/>
            </a:lvl2pPr>
          </a:lstStyle>
          <a:p>
            <a:pPr marL="457200" lvl="1" indent="0" algn="just">
              <a:buNone/>
            </a:pPr>
            <a:r>
              <a:rPr lang="en-US" sz="2000" dirty="0"/>
              <a:t>3. </a:t>
            </a:r>
            <a:r>
              <a:rPr lang="en-US" sz="2000" b="1" dirty="0"/>
              <a:t>Amounts to be received from buyers for anticipated or already delivered items (Accounts Receivable): </a:t>
            </a:r>
            <a:r>
              <a:rPr lang="en-US" sz="2000" dirty="0"/>
              <a:t>This encompasses payments expected from customers for products or services that are scheduled for delivery or have already been delivered but not yet paid for.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27278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FA49-5B87-6216-1348-BAB1518B5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Working Capital [2]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B6996-D073-9B9B-D0D2-2D15F98E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An important metric to understand working capital requirements is the Cash Conversion Cycle (CCC).</a:t>
            </a:r>
          </a:p>
          <a:p>
            <a:r>
              <a:rPr lang="en-US" sz="2800" dirty="0"/>
              <a:t>CCC roughly measures the average amount of time from when cash enters the process as cost to when it returns as collected revenue</a:t>
            </a:r>
            <a:endParaRPr lang="en-IN" dirty="0"/>
          </a:p>
          <a:p>
            <a:pPr marL="0" indent="0" algn="ctr">
              <a:buNone/>
            </a:pPr>
            <a:r>
              <a:rPr lang="en-IN" dirty="0"/>
              <a:t>CCC = DIO + DSO − DPO</a:t>
            </a:r>
          </a:p>
          <a:p>
            <a:r>
              <a:rPr lang="en-IN" dirty="0"/>
              <a:t>Where </a:t>
            </a:r>
          </a:p>
          <a:p>
            <a:pPr lvl="1"/>
            <a:r>
              <a:rPr lang="en-IN" dirty="0"/>
              <a:t>DIO is Days Inventory Outstanding</a:t>
            </a:r>
          </a:p>
          <a:p>
            <a:pPr lvl="1"/>
            <a:r>
              <a:rPr lang="en-IN" dirty="0"/>
              <a:t>DSO is Days Sales Outstanding</a:t>
            </a:r>
          </a:p>
          <a:p>
            <a:pPr lvl="1"/>
            <a:r>
              <a:rPr lang="en-IN" dirty="0"/>
              <a:t>DPO is Days Payable Outstanding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231E3-4BEF-67CD-3502-3EECC2246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20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9926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FA49-5B87-6216-1348-BAB1518B5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Working Capital [3]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B6996-D073-9B9B-D0D2-2D15F98E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Days Inventory Outstanding (DIO)</a:t>
            </a:r>
          </a:p>
          <a:p>
            <a:pPr lvl="1"/>
            <a:r>
              <a:rPr lang="en-US" dirty="0"/>
              <a:t>Measures: Average number of days a company holds inventory before selling it.</a:t>
            </a:r>
          </a:p>
          <a:p>
            <a:pPr lvl="1"/>
            <a:r>
              <a:rPr lang="en-US" dirty="0"/>
              <a:t>Formula: DIO=(Average Inventory/Cost of Goods Sold)×365</a:t>
            </a:r>
          </a:p>
          <a:p>
            <a:r>
              <a:rPr lang="en-US" dirty="0"/>
              <a:t>Days Sales Outstanding (DSO)</a:t>
            </a:r>
          </a:p>
          <a:p>
            <a:pPr lvl="1"/>
            <a:r>
              <a:rPr lang="en-US" dirty="0"/>
              <a:t>Measures: Average number of days to collect payment after a sale.</a:t>
            </a:r>
          </a:p>
          <a:p>
            <a:pPr lvl="1"/>
            <a:r>
              <a:rPr lang="en-US" dirty="0"/>
              <a:t>Formula: DSO=(Average Accounts Receivable/Revenue)×365</a:t>
            </a:r>
          </a:p>
          <a:p>
            <a:r>
              <a:rPr lang="en-US" dirty="0"/>
              <a:t>Days Payable Outstanding (DPO)</a:t>
            </a:r>
          </a:p>
          <a:p>
            <a:pPr lvl="1"/>
            <a:r>
              <a:rPr lang="en-US" dirty="0"/>
              <a:t>Measures: Average number of days a company takes to pay its suppliers.</a:t>
            </a:r>
          </a:p>
          <a:p>
            <a:pPr lvl="1"/>
            <a:r>
              <a:rPr lang="en-US" dirty="0"/>
              <a:t>Formula: DPO=(Average Accounts Payable/Cost of Goods Sold)×365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231E3-4BEF-67CD-3502-3EECC2246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21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453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70856-011E-2D76-529E-15687ED2A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Working Capital [4]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19490-B6B3-4DB4-13A3-6DE5116AC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 Let’s understand the concept using an example:</a:t>
            </a:r>
          </a:p>
          <a:p>
            <a:r>
              <a:rPr lang="en-US" dirty="0"/>
              <a:t>Company XYZ Pvt Ltd. which works in Consumer Goods Manufacturing has the following financial data:</a:t>
            </a:r>
          </a:p>
          <a:p>
            <a:pPr lvl="1"/>
            <a:r>
              <a:rPr lang="en-US" dirty="0"/>
              <a:t>Cost of Goods Sold (COGS): ₹25,00,000</a:t>
            </a:r>
          </a:p>
          <a:p>
            <a:pPr lvl="1"/>
            <a:r>
              <a:rPr lang="en-US" dirty="0"/>
              <a:t>Revenue (Sales): ₹40,00,000</a:t>
            </a:r>
          </a:p>
          <a:p>
            <a:pPr lvl="1"/>
            <a:r>
              <a:rPr lang="en-US" dirty="0"/>
              <a:t>Average Inventory: ₹5,00,000</a:t>
            </a:r>
          </a:p>
          <a:p>
            <a:pPr lvl="1"/>
            <a:r>
              <a:rPr lang="en-US" dirty="0"/>
              <a:t>Average Accounts Receivable: ₹4,00,000</a:t>
            </a:r>
          </a:p>
          <a:p>
            <a:pPr lvl="1"/>
            <a:r>
              <a:rPr lang="en-US" dirty="0"/>
              <a:t>Average Accounts Payable: ₹3,00,000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4DF39-C3E4-6FD9-94A4-7AD1CD6C4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22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024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70856-011E-2D76-529E-15687ED2A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Working Capital [5]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19490-B6B3-4DB4-13A3-6DE5116AC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DIO=(₹5,00,000/₹25,00,000​)×365=0.2×365=73 days</a:t>
            </a:r>
          </a:p>
          <a:p>
            <a:pPr lvl="1"/>
            <a:r>
              <a:rPr lang="en-US" dirty="0"/>
              <a:t>XYZ Pvt Ltd. holds its inventory for an average of 73 days before selling.</a:t>
            </a:r>
          </a:p>
          <a:p>
            <a:r>
              <a:rPr lang="en-US" dirty="0"/>
              <a:t>DSO=(₹4,00,000/₹40,00,000​)×365=0.1×365=36.5 days</a:t>
            </a:r>
          </a:p>
          <a:p>
            <a:pPr lvl="1"/>
            <a:r>
              <a:rPr lang="en-US" dirty="0"/>
              <a:t>Interpretation: It takes an average of 36.5 days to collect payment from customers.</a:t>
            </a:r>
          </a:p>
          <a:p>
            <a:r>
              <a:rPr lang="en-US" dirty="0"/>
              <a:t>DPO=(₹3,00,000 /₹25,00,000​)×365=0.12×365=43.8 days</a:t>
            </a:r>
          </a:p>
          <a:p>
            <a:pPr lvl="1"/>
            <a:r>
              <a:rPr lang="en-US" dirty="0"/>
              <a:t>The company takes an average of 43.8 days to pay its suppliers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CCC=73 days+36.5 days−43.8 days=65.7 days</a:t>
            </a:r>
          </a:p>
          <a:p>
            <a:pPr marL="0" indent="0">
              <a:buNone/>
            </a:pPr>
            <a:r>
              <a:rPr lang="en-US" b="1" dirty="0"/>
              <a:t>XYZ Pvt Ltd.'s cash is tied up in the operating cycle for approximately 66 days.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4DF39-C3E4-6FD9-94A4-7AD1CD6C4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23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643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128DE-C45E-41EF-6951-2C87D3915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Invested Capital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522C3-DE69-33B3-EA1D-D7F4F6B8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24</a:t>
            </a:fld>
            <a:endParaRPr lang="en-IN" dirty="0"/>
          </a:p>
        </p:txBody>
      </p:sp>
      <p:pic>
        <p:nvPicPr>
          <p:cNvPr id="6" name="Picture 5" descr="A diagram of a company&#10;&#10;Description automatically generated">
            <a:extLst>
              <a:ext uri="{FF2B5EF4-FFF2-40B4-BE49-F238E27FC236}">
                <a16:creationId xmlns:a16="http://schemas.microsoft.com/office/drawing/2014/main" id="{C3A150CE-1929-F173-C0DF-9DF2861A0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562" y="1344264"/>
            <a:ext cx="8636876" cy="535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1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B4984-6F61-C3FF-6F73-027EC4281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Complete ROIC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7079A5-DFB1-C1AD-1CC1-D05E3D8743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 Let's now discuss how to build and use the </a:t>
                </a:r>
                <a:r>
                  <a:rPr lang="en-IN" dirty="0"/>
                  <a:t>ROIC tree. Recall,</a:t>
                </a:r>
              </a:p>
              <a:p>
                <a:pPr marL="0" indent="0">
                  <a:buNone/>
                </a:pPr>
                <a:endParaRPr lang="en-IN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400" b="0" i="0" dirty="0" smtClean="0">
                          <a:latin typeface="Cambria Math" panose="02040503050406030204" pitchFamily="18" charset="0"/>
                        </a:rPr>
                        <m:t>ROIC</m:t>
                      </m:r>
                      <m:r>
                        <a:rPr lang="en-IN" sz="2400" i="0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0" dirty="0">
                              <a:latin typeface="Cambria Math" panose="02040503050406030204" pitchFamily="18" charset="0"/>
                            </a:rPr>
                            <m:t>1 −</m:t>
                          </m:r>
                          <m:f>
                            <m:fPr>
                              <m:ctrlPr>
                                <a:rPr lang="en-IN" sz="2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Fixed</m:t>
                              </m:r>
                              <m: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costs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Flow</m:t>
                              </m:r>
                              <m: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Rate</m:t>
                              </m:r>
                              <m: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m:rPr>
                                  <m:sty m:val="p"/>
                                </m:rP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Price</m:t>
                              </m:r>
                            </m:den>
                          </m:f>
                          <m:r>
                            <a:rPr lang="en-IN" sz="2400" i="0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IN" sz="2400" dirty="0">
                                  <a:latin typeface="Cambria Math" panose="02040503050406030204" pitchFamily="18" charset="0"/>
                                </a:rPr>
                                <m:t>Variable</m:t>
                              </m:r>
                              <m:r>
                                <m:rPr>
                                  <m:nor/>
                                </m:rPr>
                                <a:rPr lang="en-IN" sz="2400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IN" sz="2400" dirty="0">
                                  <a:latin typeface="Cambria Math" panose="02040503050406030204" pitchFamily="18" charset="0"/>
                                </a:rPr>
                                <m:t>costs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Price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IN" sz="2400" b="0" dirty="0" smtClean="0">
                          <a:latin typeface="Cambria Math" panose="02040503050406030204" pitchFamily="18" charset="0"/>
                        </a:rPr>
                        <m:t>x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Flow</m:t>
                              </m:r>
                              <m: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Rate</m:t>
                              </m:r>
                              <m: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m:rPr>
                                  <m:sty m:val="p"/>
                                </m:rP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Price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Invested</m:t>
                              </m:r>
                              <m: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IN" sz="2400" i="0" dirty="0">
                                  <a:latin typeface="Cambria Math" panose="02040503050406030204" pitchFamily="18" charset="0"/>
                                </a:rPr>
                                <m:t>Capital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endParaRPr lang="en-IN" sz="2400" dirty="0"/>
              </a:p>
              <a:p>
                <a:pPr marL="0" indent="0">
                  <a:buNone/>
                </a:pPr>
                <a:r>
                  <a:rPr lang="en-IN" sz="2400" dirty="0"/>
                  <a:t>Now, we have created all the sub-components needed to develop the ROIC tree.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7079A5-DFB1-C1AD-1CC1-D05E3D8743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CF2D1-920F-E153-5734-C3B020C3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25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2223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A91B3-B76D-0B2C-7B11-0A09E97C9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40DFAF90-E82B-4907-96ED-62AC1F548488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 algn="l">
                <a:spcAft>
                  <a:spcPts val="600"/>
                </a:spcAft>
              </a:pPr>
              <a:t>26</a:t>
            </a:fld>
            <a:endParaRPr lang="en-US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53BAFB-124B-ED5D-7C4F-B77AE9F6A3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243931"/>
            <a:ext cx="2601310" cy="23701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latin typeface="+mj-lt"/>
                <a:ea typeface="+mj-ea"/>
                <a:cs typeface="+mj-cs"/>
              </a:rPr>
              <a:t>ROIC Tree</a:t>
            </a:r>
          </a:p>
        </p:txBody>
      </p:sp>
      <p:pic>
        <p:nvPicPr>
          <p:cNvPr id="7" name="Picture 6" descr="A diagram of a company&#10;&#10;Description automatically generated">
            <a:extLst>
              <a:ext uri="{FF2B5EF4-FFF2-40B4-BE49-F238E27FC236}">
                <a16:creationId xmlns:a16="http://schemas.microsoft.com/office/drawing/2014/main" id="{059AFEB8-1DC1-AB9D-A270-929CF54AE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021" y="0"/>
            <a:ext cx="9298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98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224E71-098C-D885-E37E-E0F46380A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Impact of Operational Improvements on ROIC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54F36D-347D-5862-FFB4-B8BA418E7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727200"/>
          </a:xfrm>
        </p:spPr>
        <p:txBody>
          <a:bodyPr>
            <a:normAutofit fontScale="92500"/>
          </a:bodyPr>
          <a:lstStyle/>
          <a:p>
            <a:r>
              <a:rPr lang="en-IN" dirty="0"/>
              <a:t>We have now built the ROIC tree. The ROIC value for the given data is 12.27%.</a:t>
            </a:r>
          </a:p>
          <a:p>
            <a:r>
              <a:rPr lang="en-IN" dirty="0"/>
              <a:t>Let us do an exercise. I provide a table below with suggested changes in operational values, you provide the change that it will result in ROIC.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C9F507-EE5E-6ADA-1175-9F6E75346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27</a:t>
            </a:fld>
            <a:endParaRPr lang="en-IN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D79244B-D090-BD9F-E1B6-A5C74754F4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39803"/>
              </p:ext>
            </p:extLst>
          </p:nvPr>
        </p:nvGraphicFramePr>
        <p:xfrm>
          <a:off x="2085975" y="3632675"/>
          <a:ext cx="7578724" cy="14184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4746">
                  <a:extLst>
                    <a:ext uri="{9D8B030D-6E8A-4147-A177-3AD203B41FA5}">
                      <a16:colId xmlns:a16="http://schemas.microsoft.com/office/drawing/2014/main" val="4237862600"/>
                    </a:ext>
                  </a:extLst>
                </a:gridCol>
                <a:gridCol w="1074746">
                  <a:extLst>
                    <a:ext uri="{9D8B030D-6E8A-4147-A177-3AD203B41FA5}">
                      <a16:colId xmlns:a16="http://schemas.microsoft.com/office/drawing/2014/main" val="1989183043"/>
                    </a:ext>
                  </a:extLst>
                </a:gridCol>
                <a:gridCol w="1074746">
                  <a:extLst>
                    <a:ext uri="{9D8B030D-6E8A-4147-A177-3AD203B41FA5}">
                      <a16:colId xmlns:a16="http://schemas.microsoft.com/office/drawing/2014/main" val="2636370388"/>
                    </a:ext>
                  </a:extLst>
                </a:gridCol>
                <a:gridCol w="1074746">
                  <a:extLst>
                    <a:ext uri="{9D8B030D-6E8A-4147-A177-3AD203B41FA5}">
                      <a16:colId xmlns:a16="http://schemas.microsoft.com/office/drawing/2014/main" val="2829811127"/>
                    </a:ext>
                  </a:extLst>
                </a:gridCol>
                <a:gridCol w="1074746">
                  <a:extLst>
                    <a:ext uri="{9D8B030D-6E8A-4147-A177-3AD203B41FA5}">
                      <a16:colId xmlns:a16="http://schemas.microsoft.com/office/drawing/2014/main" val="991955265"/>
                    </a:ext>
                  </a:extLst>
                </a:gridCol>
                <a:gridCol w="1074746">
                  <a:extLst>
                    <a:ext uri="{9D8B030D-6E8A-4147-A177-3AD203B41FA5}">
                      <a16:colId xmlns:a16="http://schemas.microsoft.com/office/drawing/2014/main" val="315273914"/>
                    </a:ext>
                  </a:extLst>
                </a:gridCol>
                <a:gridCol w="1130248">
                  <a:extLst>
                    <a:ext uri="{9D8B030D-6E8A-4147-A177-3AD203B41FA5}">
                      <a16:colId xmlns:a16="http://schemas.microsoft.com/office/drawing/2014/main" val="2416116436"/>
                    </a:ext>
                  </a:extLst>
                </a:gridCol>
              </a:tblGrid>
              <a:tr h="1063150">
                <a:tc>
                  <a:txBody>
                    <a:bodyPr/>
                    <a:lstStyle/>
                    <a:p>
                      <a:pPr algn="ctr" fontAlgn="t"/>
                      <a:r>
                        <a:rPr lang="en-IN" sz="1600" u="none" strike="noStrike">
                          <a:effectLst/>
                        </a:rPr>
                        <a:t>Scenario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600" u="none" strike="noStrike">
                          <a:effectLst/>
                        </a:rPr>
                        <a:t>Base Case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600" u="none" strike="noStrike">
                          <a:effectLst/>
                        </a:rPr>
                        <a:t>$1/hr Lower Wages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600" u="none" strike="noStrike">
                          <a:effectLst/>
                        </a:rPr>
                        <a:t>5 Percent Shorter Setups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$10k per Year Lower Rent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2 hr/Table Lower Labor Content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5 Percent Lower Scrap Rate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614346424"/>
                  </a:ext>
                </a:extLst>
              </a:tr>
              <a:tr h="355273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ROIC [%]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 dirty="0">
                          <a:effectLst/>
                        </a:rPr>
                        <a:t>12.3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3132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61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D1F50-B958-3245-A21E-0BFE1313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latin typeface="+mj-lt"/>
                <a:ea typeface="+mj-ea"/>
                <a:cs typeface="+mj-cs"/>
              </a:rPr>
              <a:t>Updated ROIC on Improved Operational Performance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48212F-3590-17E5-C5FC-25269227B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14701"/>
            <a:ext cx="10515600" cy="286226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Base case ROIC: The baseline ROIC is 12.3%, representing the current efficiency without any improvements.</a:t>
            </a:r>
          </a:p>
          <a:p>
            <a:r>
              <a:rPr lang="en-US" dirty="0"/>
              <a:t>$1/</a:t>
            </a:r>
            <a:r>
              <a:rPr lang="en-US" dirty="0" err="1"/>
              <a:t>hr</a:t>
            </a:r>
            <a:r>
              <a:rPr lang="en-US" dirty="0"/>
              <a:t> lower wages: Reducing wages by $1 per hour increases ROIC to 17.7%, indicating a significant positive impact from lowering labor costs.</a:t>
            </a:r>
          </a:p>
          <a:p>
            <a:r>
              <a:rPr lang="en-US" dirty="0"/>
              <a:t>5% shorter setups: A 5% reduction in setup times results in a substantial ROIC boost to 31.1%, suggesting that efficiency in setup processes dramatically enhances capital utilization.</a:t>
            </a:r>
          </a:p>
          <a:p>
            <a:r>
              <a:rPr lang="en-US" dirty="0"/>
              <a:t>Other improvements: Lower rent ($10k/year) raises ROIC to 14.8%, reducing labor content by 2 hours per table increases ROIC to 27.0%, and reducing the scrap rate by 5% improves ROIC to 13.8%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6B4EE-FE87-4D20-2E78-0FA87AC15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40DFAF90-E82B-4907-96ED-62AC1F548488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 algn="l">
                <a:spcAft>
                  <a:spcPts val="600"/>
                </a:spcAft>
              </a:pPr>
              <a:t>28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5A1FE77-EE31-6228-DCAA-3E0BFABDB0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194814"/>
              </p:ext>
            </p:extLst>
          </p:nvPr>
        </p:nvGraphicFramePr>
        <p:xfrm>
          <a:off x="2422229" y="1709739"/>
          <a:ext cx="7347541" cy="1347465"/>
        </p:xfrm>
        <a:graphic>
          <a:graphicData uri="http://schemas.openxmlformats.org/drawingml/2006/table">
            <a:tbl>
              <a:tblPr/>
              <a:tblGrid>
                <a:gridCol w="1186245">
                  <a:extLst>
                    <a:ext uri="{9D8B030D-6E8A-4147-A177-3AD203B41FA5}">
                      <a16:colId xmlns:a16="http://schemas.microsoft.com/office/drawing/2014/main" val="2678160531"/>
                    </a:ext>
                  </a:extLst>
                </a:gridCol>
                <a:gridCol w="777296">
                  <a:extLst>
                    <a:ext uri="{9D8B030D-6E8A-4147-A177-3AD203B41FA5}">
                      <a16:colId xmlns:a16="http://schemas.microsoft.com/office/drawing/2014/main" val="3163811330"/>
                    </a:ext>
                  </a:extLst>
                </a:gridCol>
                <a:gridCol w="950879">
                  <a:extLst>
                    <a:ext uri="{9D8B030D-6E8A-4147-A177-3AD203B41FA5}">
                      <a16:colId xmlns:a16="http://schemas.microsoft.com/office/drawing/2014/main" val="133792668"/>
                    </a:ext>
                  </a:extLst>
                </a:gridCol>
                <a:gridCol w="1230377">
                  <a:extLst>
                    <a:ext uri="{9D8B030D-6E8A-4147-A177-3AD203B41FA5}">
                      <a16:colId xmlns:a16="http://schemas.microsoft.com/office/drawing/2014/main" val="3856360219"/>
                    </a:ext>
                  </a:extLst>
                </a:gridCol>
                <a:gridCol w="859674">
                  <a:extLst>
                    <a:ext uri="{9D8B030D-6E8A-4147-A177-3AD203B41FA5}">
                      <a16:colId xmlns:a16="http://schemas.microsoft.com/office/drawing/2014/main" val="748190954"/>
                    </a:ext>
                  </a:extLst>
                </a:gridCol>
                <a:gridCol w="1292160">
                  <a:extLst>
                    <a:ext uri="{9D8B030D-6E8A-4147-A177-3AD203B41FA5}">
                      <a16:colId xmlns:a16="http://schemas.microsoft.com/office/drawing/2014/main" val="623897068"/>
                    </a:ext>
                  </a:extLst>
                </a:gridCol>
                <a:gridCol w="1050910">
                  <a:extLst>
                    <a:ext uri="{9D8B030D-6E8A-4147-A177-3AD203B41FA5}">
                      <a16:colId xmlns:a16="http://schemas.microsoft.com/office/drawing/2014/main" val="2314830939"/>
                    </a:ext>
                  </a:extLst>
                </a:gridCol>
              </a:tblGrid>
              <a:tr h="888558">
                <a:tc>
                  <a:txBody>
                    <a:bodyPr/>
                    <a:lstStyle/>
                    <a:p>
                      <a:pPr algn="ctr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Scenario</a:t>
                      </a:r>
                      <a:endParaRPr lang="en-IN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Base Case</a:t>
                      </a:r>
                      <a:endParaRPr lang="en-IN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$1/hr Lower Wages</a:t>
                      </a:r>
                      <a:endParaRPr lang="en-IN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Percent Shorter Setups</a:t>
                      </a:r>
                      <a:endParaRPr lang="en-IN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$10k per Year Lower Rent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hr/Table Lower Labor Content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Percent Lower Scrap Rate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16065"/>
                  </a:ext>
                </a:extLst>
              </a:tr>
              <a:tr h="354453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ROIC [%]</a:t>
                      </a:r>
                      <a:endParaRPr lang="en-IN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12.3</a:t>
                      </a:r>
                      <a:endParaRPr lang="en-IN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17.7</a:t>
                      </a:r>
                      <a:endParaRPr lang="en-IN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31.1</a:t>
                      </a:r>
                      <a:endParaRPr lang="en-IN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14.8</a:t>
                      </a:r>
                      <a:endParaRPr lang="en-IN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</a:t>
                      </a:r>
                      <a:endParaRPr lang="en-IN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13.8</a:t>
                      </a:r>
                      <a:endParaRPr lang="en-IN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652" marR="17652" marT="1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1642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65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1930</Words>
  <Application>Microsoft Office PowerPoint</Application>
  <PresentationFormat>Widescreen</PresentationFormat>
  <Paragraphs>226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Aptos</vt:lpstr>
      <vt:lpstr>Aptos Display</vt:lpstr>
      <vt:lpstr>Aptos Narrow</vt:lpstr>
      <vt:lpstr>Arial</vt:lpstr>
      <vt:lpstr>Cambria Math</vt:lpstr>
      <vt:lpstr>Office Theme</vt:lpstr>
      <vt:lpstr>1_Office Theme</vt:lpstr>
      <vt:lpstr>The Link Between Operations and Finance</vt:lpstr>
      <vt:lpstr>Economic Value Creation</vt:lpstr>
      <vt:lpstr>Weighted Average Cost of Capital (WACC)</vt:lpstr>
      <vt:lpstr>WACC contd..</vt:lpstr>
      <vt:lpstr>WACC contd..</vt:lpstr>
      <vt:lpstr>Let’s return to Economic Value and ROIC</vt:lpstr>
      <vt:lpstr>Overview of Paul Downs Cabinetmakers</vt:lpstr>
      <vt:lpstr>Production at Paul Downs Cabinetmakers</vt:lpstr>
      <vt:lpstr>Workers at Paul Downs Cabinetmakers</vt:lpstr>
      <vt:lpstr>Building an ROIC Tree [1]</vt:lpstr>
      <vt:lpstr>Building an ROIC Tree [2]</vt:lpstr>
      <vt:lpstr>Building an ROIC Tree [3]</vt:lpstr>
      <vt:lpstr>Variable Cost</vt:lpstr>
      <vt:lpstr>Flow Rate and Process Capacity</vt:lpstr>
      <vt:lpstr>Flow Rate and Process Capacity contd..</vt:lpstr>
      <vt:lpstr>What is Fixed Cost?</vt:lpstr>
      <vt:lpstr>Fixed Cost</vt:lpstr>
      <vt:lpstr>Investigate the Invested Capital</vt:lpstr>
      <vt:lpstr>Working Capital</vt:lpstr>
      <vt:lpstr>Working Capital [2]</vt:lpstr>
      <vt:lpstr>Working Capital [3]</vt:lpstr>
      <vt:lpstr>Working Capital [4]</vt:lpstr>
      <vt:lpstr>Working Capital [5]</vt:lpstr>
      <vt:lpstr>Invested Capital</vt:lpstr>
      <vt:lpstr>Complete ROIC tree</vt:lpstr>
      <vt:lpstr>ROIC Tree</vt:lpstr>
      <vt:lpstr>Impact of Operational Improvements on ROIC</vt:lpstr>
      <vt:lpstr>Updated ROIC on Improved Operational Performance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Milan Kumar</dc:creator>
  <cp:lastModifiedBy>Milan Kumar</cp:lastModifiedBy>
  <cp:revision>48</cp:revision>
  <dcterms:created xsi:type="dcterms:W3CDTF">2024-09-27T08:47:54Z</dcterms:created>
  <dcterms:modified xsi:type="dcterms:W3CDTF">2024-09-29T14:16:05Z</dcterms:modified>
</cp:coreProperties>
</file>