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93" r:id="rId2"/>
    <p:sldId id="344" r:id="rId3"/>
    <p:sldId id="257" r:id="rId4"/>
    <p:sldId id="258" r:id="rId5"/>
    <p:sldId id="259" r:id="rId6"/>
    <p:sldId id="260" r:id="rId7"/>
    <p:sldId id="490" r:id="rId8"/>
    <p:sldId id="491" r:id="rId9"/>
    <p:sldId id="262" r:id="rId10"/>
    <p:sldId id="264" r:id="rId11"/>
    <p:sldId id="272" r:id="rId12"/>
    <p:sldId id="263" r:id="rId13"/>
    <p:sldId id="487" r:id="rId14"/>
    <p:sldId id="479" r:id="rId15"/>
    <p:sldId id="481" r:id="rId16"/>
    <p:sldId id="266" r:id="rId17"/>
    <p:sldId id="267" r:id="rId18"/>
    <p:sldId id="268" r:id="rId19"/>
    <p:sldId id="269" r:id="rId20"/>
    <p:sldId id="459" r:id="rId21"/>
    <p:sldId id="261" r:id="rId22"/>
    <p:sldId id="458" r:id="rId23"/>
    <p:sldId id="460" r:id="rId24"/>
    <p:sldId id="278" r:id="rId25"/>
    <p:sldId id="270" r:id="rId26"/>
    <p:sldId id="485" r:id="rId27"/>
    <p:sldId id="457" r:id="rId28"/>
    <p:sldId id="467" r:id="rId29"/>
    <p:sldId id="265" r:id="rId30"/>
    <p:sldId id="462" r:id="rId31"/>
    <p:sldId id="463" r:id="rId32"/>
    <p:sldId id="464" r:id="rId33"/>
    <p:sldId id="465" r:id="rId34"/>
    <p:sldId id="274" r:id="rId35"/>
    <p:sldId id="277" r:id="rId36"/>
    <p:sldId id="275" r:id="rId37"/>
    <p:sldId id="484" r:id="rId38"/>
    <p:sldId id="469" r:id="rId39"/>
    <p:sldId id="478" r:id="rId40"/>
    <p:sldId id="471" r:id="rId41"/>
    <p:sldId id="473" r:id="rId42"/>
    <p:sldId id="480" r:id="rId43"/>
    <p:sldId id="475" r:id="rId44"/>
    <p:sldId id="474" r:id="rId45"/>
    <p:sldId id="476" r:id="rId46"/>
    <p:sldId id="477" r:id="rId47"/>
    <p:sldId id="486" r:id="rId48"/>
    <p:sldId id="483" r:id="rId49"/>
    <p:sldId id="482" r:id="rId50"/>
    <p:sldId id="49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04" autoAdjust="0"/>
    <p:restoredTop sz="94660"/>
  </p:normalViewPr>
  <p:slideViewPr>
    <p:cSldViewPr snapToGrid="0">
      <p:cViewPr varScale="1">
        <p:scale>
          <a:sx n="64" d="100"/>
          <a:sy n="64" d="100"/>
        </p:scale>
        <p:origin x="12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03-04-2025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03-04-2025</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D0C4-C25E-FC95-3FF6-7EB9ABDA6F66}"/>
              </a:ext>
            </a:extLst>
          </p:cNvPr>
          <p:cNvSpPr>
            <a:spLocks noGrp="1"/>
          </p:cNvSpPr>
          <p:nvPr>
            <p:ph type="title"/>
          </p:nvPr>
        </p:nvSpPr>
        <p:spPr>
          <a:xfrm>
            <a:off x="1078043" y="1894122"/>
            <a:ext cx="10515600" cy="1325563"/>
          </a:xfrm>
        </p:spPr>
        <p:txBody>
          <a:bodyPr/>
          <a:lstStyle/>
          <a:p>
            <a:r>
              <a:rPr lang="en-US" dirty="0"/>
              <a:t>NLP – Foundations and Applications </a:t>
            </a:r>
            <a:endParaRPr lang="en-IN" dirty="0"/>
          </a:p>
        </p:txBody>
      </p:sp>
    </p:spTree>
    <p:extLst>
      <p:ext uri="{BB962C8B-B14F-4D97-AF65-F5344CB8AC3E}">
        <p14:creationId xmlns:p14="http://schemas.microsoft.com/office/powerpoint/2010/main" val="4002367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139A8A-F6D8-4084-0B85-15F6D8FB1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284" y="730813"/>
            <a:ext cx="6096000" cy="4924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00B3F8-69C2-CD02-07C4-FBB1E5F9A2DE}"/>
              </a:ext>
            </a:extLst>
          </p:cNvPr>
          <p:cNvSpPr txBox="1"/>
          <p:nvPr/>
        </p:nvSpPr>
        <p:spPr>
          <a:xfrm>
            <a:off x="10633587" y="6474542"/>
            <a:ext cx="1017639" cy="215444"/>
          </a:xfrm>
          <a:prstGeom prst="rect">
            <a:avLst/>
          </a:prstGeom>
          <a:noFill/>
        </p:spPr>
        <p:txBody>
          <a:bodyPr wrap="square" rtlCol="0">
            <a:spAutoFit/>
          </a:bodyPr>
          <a:lstStyle/>
          <a:p>
            <a:r>
              <a:rPr lang="en-IN" sz="800" dirty="0"/>
              <a:t> @Graeme Stuart</a:t>
            </a:r>
          </a:p>
        </p:txBody>
      </p:sp>
    </p:spTree>
    <p:extLst>
      <p:ext uri="{BB962C8B-B14F-4D97-AF65-F5344CB8AC3E}">
        <p14:creationId xmlns:p14="http://schemas.microsoft.com/office/powerpoint/2010/main" val="2134720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tory So Far (band) - Wikipedia">
            <a:extLst>
              <a:ext uri="{FF2B5EF4-FFF2-40B4-BE49-F238E27FC236}">
                <a16:creationId xmlns:a16="http://schemas.microsoft.com/office/drawing/2014/main" id="{E2D09849-13B3-461C-B370-E66E85EA5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133" y="1452033"/>
            <a:ext cx="6269714" cy="363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45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7F7B8B-0E03-477B-8521-031897B64AE3}"/>
              </a:ext>
            </a:extLst>
          </p:cNvPr>
          <p:cNvPicPr>
            <a:picLocks noChangeAspect="1"/>
          </p:cNvPicPr>
          <p:nvPr/>
        </p:nvPicPr>
        <p:blipFill>
          <a:blip r:embed="rId2"/>
          <a:stretch>
            <a:fillRect/>
          </a:stretch>
        </p:blipFill>
        <p:spPr>
          <a:xfrm>
            <a:off x="657245" y="734977"/>
            <a:ext cx="10877510" cy="5388045"/>
          </a:xfrm>
          <a:prstGeom prst="rect">
            <a:avLst/>
          </a:prstGeom>
        </p:spPr>
      </p:pic>
    </p:spTree>
    <p:extLst>
      <p:ext uri="{BB962C8B-B14F-4D97-AF65-F5344CB8AC3E}">
        <p14:creationId xmlns:p14="http://schemas.microsoft.com/office/powerpoint/2010/main" val="250265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BD94F6-860F-4EE0-B46E-2C75161CAD94}"/>
              </a:ext>
            </a:extLst>
          </p:cNvPr>
          <p:cNvPicPr>
            <a:picLocks noChangeAspect="1"/>
          </p:cNvPicPr>
          <p:nvPr/>
        </p:nvPicPr>
        <p:blipFill>
          <a:blip r:embed="rId2"/>
          <a:stretch>
            <a:fillRect/>
          </a:stretch>
        </p:blipFill>
        <p:spPr>
          <a:xfrm>
            <a:off x="452329" y="333903"/>
            <a:ext cx="2187819" cy="1884363"/>
          </a:xfrm>
          <a:prstGeom prst="rect">
            <a:avLst/>
          </a:prstGeom>
        </p:spPr>
      </p:pic>
      <p:pic>
        <p:nvPicPr>
          <p:cNvPr id="2052" name="Picture 4" descr="Data Science for the Business Intelligence Professional | Data science, Business  intelligence, Big data analytics">
            <a:extLst>
              <a:ext uri="{FF2B5EF4-FFF2-40B4-BE49-F238E27FC236}">
                <a16:creationId xmlns:a16="http://schemas.microsoft.com/office/drawing/2014/main" id="{2B1E9A34-4AD2-4B60-83CE-8157EEE82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973" y="0"/>
            <a:ext cx="5086322" cy="298026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derstanding Different Components &amp; Roles in Data Science">
            <a:extLst>
              <a:ext uri="{FF2B5EF4-FFF2-40B4-BE49-F238E27FC236}">
                <a16:creationId xmlns:a16="http://schemas.microsoft.com/office/drawing/2014/main" id="{91A6C3EE-0D26-44CB-B9FB-5B8AA4CE3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24" y="3859742"/>
            <a:ext cx="2560919" cy="24563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ntroduction To Data Science - Learn.co">
            <a:extLst>
              <a:ext uri="{FF2B5EF4-FFF2-40B4-BE49-F238E27FC236}">
                <a16:creationId xmlns:a16="http://schemas.microsoft.com/office/drawing/2014/main" id="{94477EDB-77CF-4A2B-A4E1-D44BE735B6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733" y="3593571"/>
            <a:ext cx="2819400" cy="2819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A392D5-EC28-44E8-8999-DA943721C110}"/>
              </a:ext>
            </a:extLst>
          </p:cNvPr>
          <p:cNvSpPr txBox="1"/>
          <p:nvPr/>
        </p:nvSpPr>
        <p:spPr>
          <a:xfrm>
            <a:off x="3831168" y="3253217"/>
            <a:ext cx="4809067" cy="461665"/>
          </a:xfrm>
          <a:prstGeom prst="rect">
            <a:avLst/>
          </a:prstGeom>
          <a:noFill/>
        </p:spPr>
        <p:txBody>
          <a:bodyPr wrap="square" rtlCol="0">
            <a:spAutoFit/>
          </a:bodyPr>
          <a:lstStyle/>
          <a:p>
            <a:r>
              <a:rPr lang="en-IN" sz="2400" b="1" dirty="0">
                <a:solidFill>
                  <a:srgbClr val="FF0000"/>
                </a:solidFill>
                <a:latin typeface="Bookman Old Style" panose="02050604050505020204" pitchFamily="18" charset="0"/>
              </a:rPr>
              <a:t>Battle of Venn Diagrams </a:t>
            </a:r>
          </a:p>
        </p:txBody>
      </p:sp>
      <p:pic>
        <p:nvPicPr>
          <p:cNvPr id="2058" name="Picture 10" descr="Role of Data Science in Artificial Intelligence | by Karen Lin | Towards Data  Science">
            <a:extLst>
              <a:ext uri="{FF2B5EF4-FFF2-40B4-BE49-F238E27FC236}">
                <a16:creationId xmlns:a16="http://schemas.microsoft.com/office/drawing/2014/main" id="{48B6D162-04AE-4246-B5A5-E17FAD558E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8536" y="4105804"/>
            <a:ext cx="4614333" cy="230716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ow Data Science Is Helping in Robotics and Artificial Intelligence | 7wData">
            <a:extLst>
              <a:ext uri="{FF2B5EF4-FFF2-40B4-BE49-F238E27FC236}">
                <a16:creationId xmlns:a16="http://schemas.microsoft.com/office/drawing/2014/main" id="{DBD1511F-91FF-44FF-A34E-5DEE5FBA4C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8158" y="333903"/>
            <a:ext cx="4210998" cy="230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3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C8826A-ED5D-4430-93DA-8BF0B2526BBD}"/>
              </a:ext>
            </a:extLst>
          </p:cNvPr>
          <p:cNvSpPr>
            <a:spLocks noGrp="1"/>
          </p:cNvSpPr>
          <p:nvPr>
            <p:ph idx="1"/>
          </p:nvPr>
        </p:nvSpPr>
        <p:spPr>
          <a:xfrm>
            <a:off x="2870200" y="2629959"/>
            <a:ext cx="10515600" cy="4351338"/>
          </a:xfrm>
        </p:spPr>
        <p:txBody>
          <a:bodyPr/>
          <a:lstStyle/>
          <a:p>
            <a:pPr marL="0" indent="0">
              <a:buNone/>
            </a:pPr>
            <a:r>
              <a:rPr lang="en-IN" dirty="0"/>
              <a:t>Make your own Venn diagram </a:t>
            </a:r>
          </a:p>
        </p:txBody>
      </p:sp>
    </p:spTree>
    <p:extLst>
      <p:ext uri="{BB962C8B-B14F-4D97-AF65-F5344CB8AC3E}">
        <p14:creationId xmlns:p14="http://schemas.microsoft.com/office/powerpoint/2010/main" val="121603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73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2478633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219348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normAutofit fontScale="92500"/>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r>
              <a:rPr lang="en-US" b="1" dirty="0"/>
              <a:t>With Stop Words:</a:t>
            </a:r>
          </a:p>
          <a:p>
            <a:pPr marL="0" indent="0">
              <a:buNone/>
            </a:pPr>
            <a:r>
              <a:rPr lang="en-US" dirty="0"/>
              <a:t>Artificial intelligence is transforming the way we interact with technology in everyday life.</a:t>
            </a:r>
          </a:p>
          <a:p>
            <a:pPr marL="0" indent="0">
              <a:buNone/>
            </a:pPr>
            <a:r>
              <a:rPr lang="en-US" b="1" dirty="0"/>
              <a:t>Without Stop Words:</a:t>
            </a:r>
          </a:p>
          <a:p>
            <a:pPr marL="0" indent="0">
              <a:buNone/>
            </a:pPr>
            <a:r>
              <a:rPr lang="en-US" dirty="0"/>
              <a:t>Artificial intelligence transforming way interact technology everyday life.</a:t>
            </a:r>
          </a:p>
          <a:p>
            <a:endParaRPr lang="en-IN" dirty="0"/>
          </a:p>
        </p:txBody>
      </p:sp>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IDF(t) = </a:t>
            </a:r>
            <a:r>
              <a:rPr kumimoji="0" lang="en-US" altLang="en-US" sz="1000" b="0" i="0" u="none" strike="noStrike" cap="none" normalizeH="0" baseline="0" dirty="0" err="1">
                <a:ln>
                  <a:noFill/>
                </a:ln>
                <a:solidFill>
                  <a:srgbClr val="000000"/>
                </a:solidFill>
                <a:effectLst/>
                <a:latin typeface="Georgia" panose="02040502050405020303" pitchFamily="18" charset="0"/>
                <a:cs typeface="Courier New" panose="02070309020205020404" pitchFamily="49" charset="0"/>
              </a:rPr>
              <a:t>log_e</a:t>
            </a: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(Total number of documents / Number of documents with term t in it).</a:t>
            </a:r>
            <a:endParaRPr kumimoji="0" lang="en-US" altLang="en-US" sz="8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lexicons or 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dirty="0"/>
              <a:t>Hands on using R </a:t>
            </a:r>
          </a:p>
        </p:txBody>
      </p:sp>
    </p:spTree>
    <p:extLst>
      <p:ext uri="{BB962C8B-B14F-4D97-AF65-F5344CB8AC3E}">
        <p14:creationId xmlns:p14="http://schemas.microsoft.com/office/powerpoint/2010/main" val="4428434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FD992-3992-4921-AE61-98BD785412BB}"/>
              </a:ext>
            </a:extLst>
          </p:cNvPr>
          <p:cNvSpPr/>
          <p:nvPr/>
        </p:nvSpPr>
        <p:spPr>
          <a:xfrm>
            <a:off x="1422400" y="1686560"/>
            <a:ext cx="9753600" cy="1938992"/>
          </a:xfrm>
          <a:prstGeom prst="rect">
            <a:avLst/>
          </a:prstGeom>
        </p:spPr>
        <p:txBody>
          <a:bodyPr wrap="square">
            <a:spAutoFit/>
          </a:bodyPr>
          <a:lstStyle/>
          <a:p>
            <a:r>
              <a:rPr lang="en-IN" sz="4000" dirty="0"/>
              <a:t>Tone analyser demo</a:t>
            </a:r>
          </a:p>
          <a:p>
            <a:endParaRPr lang="en-IN" sz="4000" dirty="0"/>
          </a:p>
          <a:p>
            <a:r>
              <a:rPr lang="en-IN" sz="4000" dirty="0"/>
              <a:t>https://tone-analyzer-demo.ng.bluemix.net</a:t>
            </a:r>
            <a:r>
              <a:rPr lang="en-IN" dirty="0"/>
              <a:t>/</a:t>
            </a:r>
          </a:p>
        </p:txBody>
      </p:sp>
    </p:spTree>
    <p:extLst>
      <p:ext uri="{BB962C8B-B14F-4D97-AF65-F5344CB8AC3E}">
        <p14:creationId xmlns:p14="http://schemas.microsoft.com/office/powerpoint/2010/main" val="3195643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F4DD-CDB7-491E-9D2F-23E87C37EE65}"/>
              </a:ext>
            </a:extLst>
          </p:cNvPr>
          <p:cNvSpPr>
            <a:spLocks noGrp="1"/>
          </p:cNvSpPr>
          <p:nvPr>
            <p:ph type="title"/>
          </p:nvPr>
        </p:nvSpPr>
        <p:spPr/>
        <p:txBody>
          <a:bodyPr/>
          <a:lstStyle/>
          <a:p>
            <a:r>
              <a:rPr lang="en-IN" dirty="0"/>
              <a:t>Natural Language Understanding demo</a:t>
            </a:r>
            <a:br>
              <a:rPr lang="en-IN" dirty="0"/>
            </a:br>
            <a:endParaRPr lang="en-IN" dirty="0"/>
          </a:p>
        </p:txBody>
      </p:sp>
      <p:sp>
        <p:nvSpPr>
          <p:cNvPr id="3" name="Content Placeholder 2">
            <a:extLst>
              <a:ext uri="{FF2B5EF4-FFF2-40B4-BE49-F238E27FC236}">
                <a16:creationId xmlns:a16="http://schemas.microsoft.com/office/drawing/2014/main" id="{5CA0F4E8-06E8-4290-AED0-3E5497AA22B5}"/>
              </a:ext>
            </a:extLst>
          </p:cNvPr>
          <p:cNvSpPr>
            <a:spLocks noGrp="1"/>
          </p:cNvSpPr>
          <p:nvPr>
            <p:ph idx="1"/>
          </p:nvPr>
        </p:nvSpPr>
        <p:spPr/>
        <p:txBody>
          <a:bodyPr/>
          <a:lstStyle/>
          <a:p>
            <a:r>
              <a:rPr lang="en-IN" dirty="0"/>
              <a:t>https://www.ibm.com/demos/live/natural-language-understanding/self-service/home</a:t>
            </a:r>
          </a:p>
          <a:p>
            <a:endParaRPr lang="en-IN" dirty="0"/>
          </a:p>
        </p:txBody>
      </p:sp>
    </p:spTree>
    <p:extLst>
      <p:ext uri="{BB962C8B-B14F-4D97-AF65-F5344CB8AC3E}">
        <p14:creationId xmlns:p14="http://schemas.microsoft.com/office/powerpoint/2010/main" val="962884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EC80-1B37-4DD8-AD12-942F3D29E8C4}"/>
              </a:ext>
            </a:extLst>
          </p:cNvPr>
          <p:cNvSpPr>
            <a:spLocks noGrp="1"/>
          </p:cNvSpPr>
          <p:nvPr>
            <p:ph type="title"/>
          </p:nvPr>
        </p:nvSpPr>
        <p:spPr/>
        <p:txBody>
          <a:bodyPr/>
          <a:lstStyle/>
          <a:p>
            <a:r>
              <a:rPr lang="en-IN" dirty="0"/>
              <a:t>LIWC </a:t>
            </a:r>
          </a:p>
        </p:txBody>
      </p:sp>
      <p:sp>
        <p:nvSpPr>
          <p:cNvPr id="3" name="Content Placeholder 2">
            <a:extLst>
              <a:ext uri="{FF2B5EF4-FFF2-40B4-BE49-F238E27FC236}">
                <a16:creationId xmlns:a16="http://schemas.microsoft.com/office/drawing/2014/main" id="{14D60A36-E38A-4DF1-9933-EDD23C0D372F}"/>
              </a:ext>
            </a:extLst>
          </p:cNvPr>
          <p:cNvSpPr>
            <a:spLocks noGrp="1"/>
          </p:cNvSpPr>
          <p:nvPr>
            <p:ph idx="1"/>
          </p:nvPr>
        </p:nvSpPr>
        <p:spPr/>
        <p:txBody>
          <a:bodyPr/>
          <a:lstStyle/>
          <a:p>
            <a:r>
              <a:rPr lang="en-IN" dirty="0"/>
              <a:t>https://www.liwc.app/demo</a:t>
            </a:r>
          </a:p>
        </p:txBody>
      </p:sp>
    </p:spTree>
    <p:extLst>
      <p:ext uri="{BB962C8B-B14F-4D97-AF65-F5344CB8AC3E}">
        <p14:creationId xmlns:p14="http://schemas.microsoft.com/office/powerpoint/2010/main" val="39577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2046</TotalTime>
  <Words>1513</Words>
  <Application>Microsoft Office PowerPoint</Application>
  <PresentationFormat>Widescreen</PresentationFormat>
  <Paragraphs>174</Paragraphs>
  <Slides>50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Bookman Old Style</vt:lpstr>
      <vt:lpstr>Calibri</vt:lpstr>
      <vt:lpstr>Calibri Light</vt:lpstr>
      <vt:lpstr>Courier New</vt:lpstr>
      <vt:lpstr>Georgia</vt:lpstr>
      <vt:lpstr>Wingdings</vt:lpstr>
      <vt:lpstr>Office Theme</vt:lpstr>
      <vt:lpstr>NLP – Foundations and Applications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Syntax vs Semantics </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Challenge !</vt:lpstr>
      <vt:lpstr>PowerPoint Presentation</vt:lpstr>
      <vt:lpstr>Sentiment analysis contd….</vt:lpstr>
      <vt:lpstr>PowerPoint Presentation</vt:lpstr>
      <vt:lpstr>PowerPoint Presentation</vt:lpstr>
      <vt:lpstr>PowerPoint Presentation</vt:lpstr>
      <vt:lpstr>PowerPoint Presentation</vt:lpstr>
      <vt:lpstr>PowerPoint Presentation</vt:lpstr>
      <vt:lpstr>Natural Language Understanding demo </vt:lpstr>
      <vt:lpstr>LIWC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47</cp:revision>
  <dcterms:created xsi:type="dcterms:W3CDTF">2021-02-02T04:52:15Z</dcterms:created>
  <dcterms:modified xsi:type="dcterms:W3CDTF">2025-04-03T15:42:27Z</dcterms:modified>
</cp:coreProperties>
</file>