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44" r:id="rId2"/>
    <p:sldId id="490" r:id="rId3"/>
    <p:sldId id="257" r:id="rId4"/>
    <p:sldId id="258" r:id="rId5"/>
    <p:sldId id="259" r:id="rId6"/>
    <p:sldId id="260" r:id="rId7"/>
    <p:sldId id="491" r:id="rId8"/>
    <p:sldId id="262" r:id="rId9"/>
    <p:sldId id="264" r:id="rId10"/>
    <p:sldId id="272" r:id="rId11"/>
    <p:sldId id="263" r:id="rId12"/>
    <p:sldId id="487" r:id="rId13"/>
    <p:sldId id="479" r:id="rId14"/>
    <p:sldId id="481" r:id="rId15"/>
    <p:sldId id="266" r:id="rId16"/>
    <p:sldId id="267" r:id="rId17"/>
    <p:sldId id="268" r:id="rId18"/>
    <p:sldId id="269" r:id="rId19"/>
    <p:sldId id="459" r:id="rId20"/>
    <p:sldId id="261" r:id="rId21"/>
    <p:sldId id="458" r:id="rId22"/>
    <p:sldId id="460" r:id="rId23"/>
    <p:sldId id="278" r:id="rId24"/>
    <p:sldId id="270" r:id="rId25"/>
    <p:sldId id="485" r:id="rId26"/>
    <p:sldId id="457" r:id="rId27"/>
    <p:sldId id="467" r:id="rId28"/>
    <p:sldId id="265" r:id="rId29"/>
    <p:sldId id="462" r:id="rId30"/>
    <p:sldId id="463" r:id="rId31"/>
    <p:sldId id="464" r:id="rId32"/>
    <p:sldId id="465" r:id="rId33"/>
    <p:sldId id="274" r:id="rId34"/>
    <p:sldId id="277" r:id="rId35"/>
    <p:sldId id="275" r:id="rId36"/>
    <p:sldId id="484" r:id="rId37"/>
    <p:sldId id="472" r:id="rId38"/>
    <p:sldId id="469" r:id="rId39"/>
    <p:sldId id="478" r:id="rId40"/>
    <p:sldId id="471" r:id="rId41"/>
    <p:sldId id="473" r:id="rId42"/>
    <p:sldId id="480" r:id="rId43"/>
    <p:sldId id="475" r:id="rId44"/>
    <p:sldId id="474" r:id="rId45"/>
    <p:sldId id="476" r:id="rId46"/>
    <p:sldId id="477" r:id="rId47"/>
    <p:sldId id="48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autoAdjust="0"/>
    <p:restoredTop sz="94660"/>
  </p:normalViewPr>
  <p:slideViewPr>
    <p:cSldViewPr snapToGrid="0">
      <p:cViewPr varScale="1">
        <p:scale>
          <a:sx n="64" d="100"/>
          <a:sy n="64" d="100"/>
        </p:scale>
        <p:origin x="12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33A0C-A14D-4A16-A3B9-E7BE1DDFD4A3}" type="doc">
      <dgm:prSet loTypeId="urn:microsoft.com/office/officeart/2005/8/layout/cycle6" loCatId="relationship" qsTypeId="urn:microsoft.com/office/officeart/2005/8/quickstyle/simple1" qsCatId="simple" csTypeId="urn:microsoft.com/office/officeart/2005/8/colors/colorful4" csCatId="colorful" phldr="1"/>
      <dgm:spPr/>
    </dgm:pt>
    <dgm:pt modelId="{AA945455-4944-49A1-B278-A383EDC28400}">
      <dgm:prSet phldrT="[Text]"/>
      <dgm:spPr/>
      <dgm:t>
        <a:bodyPr/>
        <a:lstStyle/>
        <a:p>
          <a:r>
            <a:rPr lang="en-IN" b="1" dirty="0"/>
            <a:t>Theoretical Foundations </a:t>
          </a:r>
        </a:p>
      </dgm:t>
    </dgm:pt>
    <dgm:pt modelId="{244102CB-177D-45E3-8B03-57BE97856579}" type="parTrans" cxnId="{A517C1A1-50F2-4323-9A57-D934C7838E41}">
      <dgm:prSet/>
      <dgm:spPr/>
      <dgm:t>
        <a:bodyPr/>
        <a:lstStyle/>
        <a:p>
          <a:endParaRPr lang="en-IN"/>
        </a:p>
      </dgm:t>
    </dgm:pt>
    <dgm:pt modelId="{8976C409-9760-4E44-BFE1-8847043E0B06}" type="sibTrans" cxnId="{A517C1A1-50F2-4323-9A57-D934C7838E41}">
      <dgm:prSet/>
      <dgm:spPr/>
      <dgm:t>
        <a:bodyPr/>
        <a:lstStyle/>
        <a:p>
          <a:endParaRPr lang="en-IN"/>
        </a:p>
      </dgm:t>
    </dgm:pt>
    <dgm:pt modelId="{2DA5C406-7404-439F-98AC-8437A5944987}">
      <dgm:prSet phldrT="[Text]"/>
      <dgm:spPr/>
      <dgm:t>
        <a:bodyPr/>
        <a:lstStyle/>
        <a:p>
          <a:r>
            <a:rPr lang="en-IN" b="1" dirty="0"/>
            <a:t>Hands On Implementations &amp; Model Building</a:t>
          </a:r>
        </a:p>
      </dgm:t>
    </dgm:pt>
    <dgm:pt modelId="{7E2ABEAC-3DBC-4878-B868-1E9C27719721}" type="parTrans" cxnId="{E2E62473-2DDE-40F3-93A4-953DFE4139C9}">
      <dgm:prSet/>
      <dgm:spPr/>
      <dgm:t>
        <a:bodyPr/>
        <a:lstStyle/>
        <a:p>
          <a:endParaRPr lang="en-IN"/>
        </a:p>
      </dgm:t>
    </dgm:pt>
    <dgm:pt modelId="{C0CA1F15-0E95-42C0-87A6-C09237660639}" type="sibTrans" cxnId="{E2E62473-2DDE-40F3-93A4-953DFE4139C9}">
      <dgm:prSet/>
      <dgm:spPr/>
      <dgm:t>
        <a:bodyPr/>
        <a:lstStyle/>
        <a:p>
          <a:endParaRPr lang="en-IN"/>
        </a:p>
      </dgm:t>
    </dgm:pt>
    <dgm:pt modelId="{95322AD2-6927-499C-AEE1-23802196B4D4}">
      <dgm:prSet phldrT="[Text]"/>
      <dgm:spPr/>
      <dgm:t>
        <a:bodyPr/>
        <a:lstStyle/>
        <a:p>
          <a:r>
            <a:rPr lang="en-IN" b="1" dirty="0"/>
            <a:t>Commercial Solutions</a:t>
          </a:r>
        </a:p>
      </dgm:t>
    </dgm:pt>
    <dgm:pt modelId="{F6B52B34-E46D-4110-9DD8-585806232BB5}" type="parTrans" cxnId="{DEC7F2BE-D6DA-4E7B-A49B-E35F65CAF757}">
      <dgm:prSet/>
      <dgm:spPr/>
      <dgm:t>
        <a:bodyPr/>
        <a:lstStyle/>
        <a:p>
          <a:endParaRPr lang="en-IN"/>
        </a:p>
      </dgm:t>
    </dgm:pt>
    <dgm:pt modelId="{F86BF21A-C329-4AD6-A81B-01945F114022}" type="sibTrans" cxnId="{DEC7F2BE-D6DA-4E7B-A49B-E35F65CAF757}">
      <dgm:prSet/>
      <dgm:spPr/>
      <dgm:t>
        <a:bodyPr/>
        <a:lstStyle/>
        <a:p>
          <a:endParaRPr lang="en-IN"/>
        </a:p>
      </dgm:t>
    </dgm:pt>
    <dgm:pt modelId="{5C72B707-0BA2-4239-B379-68CA019C905C}" type="pres">
      <dgm:prSet presAssocID="{D3C33A0C-A14D-4A16-A3B9-E7BE1DDFD4A3}" presName="cycle" presStyleCnt="0">
        <dgm:presLayoutVars>
          <dgm:dir/>
          <dgm:resizeHandles val="exact"/>
        </dgm:presLayoutVars>
      </dgm:prSet>
      <dgm:spPr/>
    </dgm:pt>
    <dgm:pt modelId="{46D58530-B4F9-4815-B14C-03E9B53B1144}" type="pres">
      <dgm:prSet presAssocID="{AA945455-4944-49A1-B278-A383EDC28400}" presName="node" presStyleLbl="node1" presStyleIdx="0" presStyleCnt="3" custRadScaleRad="101545">
        <dgm:presLayoutVars>
          <dgm:bulletEnabled val="1"/>
        </dgm:presLayoutVars>
      </dgm:prSet>
      <dgm:spPr/>
    </dgm:pt>
    <dgm:pt modelId="{5C9F0E24-7302-4BD6-AA86-1781CBD88A74}" type="pres">
      <dgm:prSet presAssocID="{AA945455-4944-49A1-B278-A383EDC28400}" presName="spNode" presStyleCnt="0"/>
      <dgm:spPr/>
    </dgm:pt>
    <dgm:pt modelId="{60B91704-4D98-473C-8F11-10E0A31CB600}" type="pres">
      <dgm:prSet presAssocID="{8976C409-9760-4E44-BFE1-8847043E0B06}" presName="sibTrans" presStyleLbl="sibTrans1D1" presStyleIdx="0" presStyleCnt="3"/>
      <dgm:spPr/>
    </dgm:pt>
    <dgm:pt modelId="{962DF2D8-1C2F-45BF-A93E-744714200117}" type="pres">
      <dgm:prSet presAssocID="{2DA5C406-7404-439F-98AC-8437A5944987}" presName="node" presStyleLbl="node1" presStyleIdx="1" presStyleCnt="3" custRadScaleRad="100781" custRadScaleInc="1901">
        <dgm:presLayoutVars>
          <dgm:bulletEnabled val="1"/>
        </dgm:presLayoutVars>
      </dgm:prSet>
      <dgm:spPr/>
    </dgm:pt>
    <dgm:pt modelId="{8E53388E-1331-4A81-8E27-B89BEDCAB18D}" type="pres">
      <dgm:prSet presAssocID="{2DA5C406-7404-439F-98AC-8437A5944987}" presName="spNode" presStyleCnt="0"/>
      <dgm:spPr/>
    </dgm:pt>
    <dgm:pt modelId="{60B4C78E-2900-426E-A0BE-3029FD4B2931}" type="pres">
      <dgm:prSet presAssocID="{C0CA1F15-0E95-42C0-87A6-C09237660639}" presName="sibTrans" presStyleLbl="sibTrans1D1" presStyleIdx="1" presStyleCnt="3"/>
      <dgm:spPr/>
    </dgm:pt>
    <dgm:pt modelId="{7D35E2FA-EF34-41E3-92B5-987015D97003}" type="pres">
      <dgm:prSet presAssocID="{95322AD2-6927-499C-AEE1-23802196B4D4}" presName="node" presStyleLbl="node1" presStyleIdx="2" presStyleCnt="3">
        <dgm:presLayoutVars>
          <dgm:bulletEnabled val="1"/>
        </dgm:presLayoutVars>
      </dgm:prSet>
      <dgm:spPr/>
    </dgm:pt>
    <dgm:pt modelId="{343CDDE7-4FB5-4DC7-9C22-05D89A9AC3B0}" type="pres">
      <dgm:prSet presAssocID="{95322AD2-6927-499C-AEE1-23802196B4D4}" presName="spNode" presStyleCnt="0"/>
      <dgm:spPr/>
    </dgm:pt>
    <dgm:pt modelId="{3963F9B2-A432-4F50-883E-6153A239DE7D}" type="pres">
      <dgm:prSet presAssocID="{F86BF21A-C329-4AD6-A81B-01945F114022}" presName="sibTrans" presStyleLbl="sibTrans1D1" presStyleIdx="2" presStyleCnt="3"/>
      <dgm:spPr/>
    </dgm:pt>
  </dgm:ptLst>
  <dgm:cxnLst>
    <dgm:cxn modelId="{E16FC00E-1CD1-4BF0-AE04-270A6F8E50C9}" type="presOf" srcId="{2DA5C406-7404-439F-98AC-8437A5944987}" destId="{962DF2D8-1C2F-45BF-A93E-744714200117}" srcOrd="0" destOrd="0" presId="urn:microsoft.com/office/officeart/2005/8/layout/cycle6"/>
    <dgm:cxn modelId="{696F4326-6B0A-4A66-89EA-BD762C643431}" type="presOf" srcId="{8976C409-9760-4E44-BFE1-8847043E0B06}" destId="{60B91704-4D98-473C-8F11-10E0A31CB600}" srcOrd="0" destOrd="0" presId="urn:microsoft.com/office/officeart/2005/8/layout/cycle6"/>
    <dgm:cxn modelId="{C3E36750-1DA5-4C68-8AD0-60DA25315764}" type="presOf" srcId="{AA945455-4944-49A1-B278-A383EDC28400}" destId="{46D58530-B4F9-4815-B14C-03E9B53B1144}" srcOrd="0" destOrd="0" presId="urn:microsoft.com/office/officeart/2005/8/layout/cycle6"/>
    <dgm:cxn modelId="{E2E62473-2DDE-40F3-93A4-953DFE4139C9}" srcId="{D3C33A0C-A14D-4A16-A3B9-E7BE1DDFD4A3}" destId="{2DA5C406-7404-439F-98AC-8437A5944987}" srcOrd="1" destOrd="0" parTransId="{7E2ABEAC-3DBC-4878-B868-1E9C27719721}" sibTransId="{C0CA1F15-0E95-42C0-87A6-C09237660639}"/>
    <dgm:cxn modelId="{4F557D84-900C-4EA8-BF4E-A1FB8E3DE5E4}" type="presOf" srcId="{D3C33A0C-A14D-4A16-A3B9-E7BE1DDFD4A3}" destId="{5C72B707-0BA2-4239-B379-68CA019C905C}" srcOrd="0" destOrd="0" presId="urn:microsoft.com/office/officeart/2005/8/layout/cycle6"/>
    <dgm:cxn modelId="{A517C1A1-50F2-4323-9A57-D934C7838E41}" srcId="{D3C33A0C-A14D-4A16-A3B9-E7BE1DDFD4A3}" destId="{AA945455-4944-49A1-B278-A383EDC28400}" srcOrd="0" destOrd="0" parTransId="{244102CB-177D-45E3-8B03-57BE97856579}" sibTransId="{8976C409-9760-4E44-BFE1-8847043E0B06}"/>
    <dgm:cxn modelId="{026F2EA3-4B4F-405F-BD21-81B5C76EC6B4}" type="presOf" srcId="{F86BF21A-C329-4AD6-A81B-01945F114022}" destId="{3963F9B2-A432-4F50-883E-6153A239DE7D}" srcOrd="0" destOrd="0" presId="urn:microsoft.com/office/officeart/2005/8/layout/cycle6"/>
    <dgm:cxn modelId="{DEC7F2BE-D6DA-4E7B-A49B-E35F65CAF757}" srcId="{D3C33A0C-A14D-4A16-A3B9-E7BE1DDFD4A3}" destId="{95322AD2-6927-499C-AEE1-23802196B4D4}" srcOrd="2" destOrd="0" parTransId="{F6B52B34-E46D-4110-9DD8-585806232BB5}" sibTransId="{F86BF21A-C329-4AD6-A81B-01945F114022}"/>
    <dgm:cxn modelId="{90EF8ED4-B8F1-4252-B172-F1592C130B1E}" type="presOf" srcId="{C0CA1F15-0E95-42C0-87A6-C09237660639}" destId="{60B4C78E-2900-426E-A0BE-3029FD4B2931}" srcOrd="0" destOrd="0" presId="urn:microsoft.com/office/officeart/2005/8/layout/cycle6"/>
    <dgm:cxn modelId="{592E5CD9-E32C-4E30-8CFF-0BCE421ED291}" type="presOf" srcId="{95322AD2-6927-499C-AEE1-23802196B4D4}" destId="{7D35E2FA-EF34-41E3-92B5-987015D97003}" srcOrd="0" destOrd="0" presId="urn:microsoft.com/office/officeart/2005/8/layout/cycle6"/>
    <dgm:cxn modelId="{2A2268E9-C999-4C75-83BF-4E5D3BED929A}" type="presParOf" srcId="{5C72B707-0BA2-4239-B379-68CA019C905C}" destId="{46D58530-B4F9-4815-B14C-03E9B53B1144}" srcOrd="0" destOrd="0" presId="urn:microsoft.com/office/officeart/2005/8/layout/cycle6"/>
    <dgm:cxn modelId="{A25CFF7A-3CF0-4085-B21B-35C1DD605405}" type="presParOf" srcId="{5C72B707-0BA2-4239-B379-68CA019C905C}" destId="{5C9F0E24-7302-4BD6-AA86-1781CBD88A74}" srcOrd="1" destOrd="0" presId="urn:microsoft.com/office/officeart/2005/8/layout/cycle6"/>
    <dgm:cxn modelId="{6987E9AD-5E43-4BCD-85A7-2B9A93A05F2F}" type="presParOf" srcId="{5C72B707-0BA2-4239-B379-68CA019C905C}" destId="{60B91704-4D98-473C-8F11-10E0A31CB600}" srcOrd="2" destOrd="0" presId="urn:microsoft.com/office/officeart/2005/8/layout/cycle6"/>
    <dgm:cxn modelId="{194EBBC0-C5D0-4A7A-AED1-BE8F8708745B}" type="presParOf" srcId="{5C72B707-0BA2-4239-B379-68CA019C905C}" destId="{962DF2D8-1C2F-45BF-A93E-744714200117}" srcOrd="3" destOrd="0" presId="urn:microsoft.com/office/officeart/2005/8/layout/cycle6"/>
    <dgm:cxn modelId="{B9ADEBF0-C5AB-47CF-ABE2-487965104738}" type="presParOf" srcId="{5C72B707-0BA2-4239-B379-68CA019C905C}" destId="{8E53388E-1331-4A81-8E27-B89BEDCAB18D}" srcOrd="4" destOrd="0" presId="urn:microsoft.com/office/officeart/2005/8/layout/cycle6"/>
    <dgm:cxn modelId="{690CF1AC-7B5C-4A21-A287-DF2F7C666891}" type="presParOf" srcId="{5C72B707-0BA2-4239-B379-68CA019C905C}" destId="{60B4C78E-2900-426E-A0BE-3029FD4B2931}" srcOrd="5" destOrd="0" presId="urn:microsoft.com/office/officeart/2005/8/layout/cycle6"/>
    <dgm:cxn modelId="{58B4B286-487F-4760-B8DF-51749E810B02}" type="presParOf" srcId="{5C72B707-0BA2-4239-B379-68CA019C905C}" destId="{7D35E2FA-EF34-41E3-92B5-987015D97003}" srcOrd="6" destOrd="0" presId="urn:microsoft.com/office/officeart/2005/8/layout/cycle6"/>
    <dgm:cxn modelId="{AAB5B643-AA13-4D41-8D0F-6DE94AA38193}" type="presParOf" srcId="{5C72B707-0BA2-4239-B379-68CA019C905C}" destId="{343CDDE7-4FB5-4DC7-9C22-05D89A9AC3B0}" srcOrd="7" destOrd="0" presId="urn:microsoft.com/office/officeart/2005/8/layout/cycle6"/>
    <dgm:cxn modelId="{3BDE0023-DE0E-4F09-9233-9E0ACD899C98}" type="presParOf" srcId="{5C72B707-0BA2-4239-B379-68CA019C905C}" destId="{3963F9B2-A432-4F50-883E-6153A239DE7D}"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58530-B4F9-4815-B14C-03E9B53B1144}">
      <dsp:nvSpPr>
        <dsp:cNvPr id="0" name=""/>
        <dsp:cNvSpPr/>
      </dsp:nvSpPr>
      <dsp:spPr>
        <a:xfrm>
          <a:off x="2902192" y="0"/>
          <a:ext cx="2815904" cy="1830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Theoretical Foundations </a:t>
          </a:r>
        </a:p>
      </dsp:txBody>
      <dsp:txXfrm>
        <a:off x="2991542" y="89350"/>
        <a:ext cx="2637204" cy="1651638"/>
      </dsp:txXfrm>
    </dsp:sp>
    <dsp:sp modelId="{60B91704-4D98-473C-8F11-10E0A31CB600}">
      <dsp:nvSpPr>
        <dsp:cNvPr id="0" name=""/>
        <dsp:cNvSpPr/>
      </dsp:nvSpPr>
      <dsp:spPr>
        <a:xfrm>
          <a:off x="1886978" y="927006"/>
          <a:ext cx="4882562" cy="4882562"/>
        </a:xfrm>
        <a:custGeom>
          <a:avLst/>
          <a:gdLst/>
          <a:ahLst/>
          <a:cxnLst/>
          <a:rect l="0" t="0" r="0" b="0"/>
          <a:pathLst>
            <a:path>
              <a:moveTo>
                <a:pt x="3852070" y="448914"/>
              </a:moveTo>
              <a:arcTo wR="2441281" hR="2441281" stAng="18318132" swAng="3719135"/>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2DF2D8-1C2F-45BF-A93E-744714200117}">
      <dsp:nvSpPr>
        <dsp:cNvPr id="0" name=""/>
        <dsp:cNvSpPr/>
      </dsp:nvSpPr>
      <dsp:spPr>
        <a:xfrm>
          <a:off x="5016402" y="3703327"/>
          <a:ext cx="2815904" cy="1830338"/>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Hands On Implementations &amp; Model Building</a:t>
          </a:r>
        </a:p>
      </dsp:txBody>
      <dsp:txXfrm>
        <a:off x="5105752" y="3792677"/>
        <a:ext cx="2637204" cy="1651638"/>
      </dsp:txXfrm>
    </dsp:sp>
    <dsp:sp modelId="{60B4C78E-2900-426E-A0BE-3029FD4B2931}">
      <dsp:nvSpPr>
        <dsp:cNvPr id="0" name=""/>
        <dsp:cNvSpPr/>
      </dsp:nvSpPr>
      <dsp:spPr>
        <a:xfrm>
          <a:off x="1888693" y="929972"/>
          <a:ext cx="4882562" cy="4882562"/>
        </a:xfrm>
        <a:custGeom>
          <a:avLst/>
          <a:gdLst/>
          <a:ahLst/>
          <a:cxnLst/>
          <a:rect l="0" t="0" r="0" b="0"/>
          <a:pathLst>
            <a:path>
              <a:moveTo>
                <a:pt x="3553601" y="4614434"/>
              </a:moveTo>
              <a:arcTo wR="2441281" hR="2441281" stAng="3773671" swAng="3363646"/>
            </a:path>
          </a:pathLst>
        </a:custGeom>
        <a:noFill/>
        <a:ln w="6350" cap="flat" cmpd="sng" algn="ctr">
          <a:solidFill>
            <a:schemeClr val="accent4">
              <a:hueOff val="4900445"/>
              <a:satOff val="-20388"/>
              <a:lumOff val="4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5E2FA-EF34-41E3-92B5-987015D97003}">
      <dsp:nvSpPr>
        <dsp:cNvPr id="0" name=""/>
        <dsp:cNvSpPr/>
      </dsp:nvSpPr>
      <dsp:spPr>
        <a:xfrm>
          <a:off x="787980" y="3665625"/>
          <a:ext cx="2815904" cy="1830338"/>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Commercial Solutions</a:t>
          </a:r>
        </a:p>
      </dsp:txBody>
      <dsp:txXfrm>
        <a:off x="877330" y="3754975"/>
        <a:ext cx="2637204" cy="1651638"/>
      </dsp:txXfrm>
    </dsp:sp>
    <dsp:sp modelId="{3963F9B2-A432-4F50-883E-6153A239DE7D}">
      <dsp:nvSpPr>
        <dsp:cNvPr id="0" name=""/>
        <dsp:cNvSpPr/>
      </dsp:nvSpPr>
      <dsp:spPr>
        <a:xfrm>
          <a:off x="1868335" y="914713"/>
          <a:ext cx="4882562" cy="4882562"/>
        </a:xfrm>
        <a:custGeom>
          <a:avLst/>
          <a:gdLst/>
          <a:ahLst/>
          <a:cxnLst/>
          <a:rect l="0" t="0" r="0" b="0"/>
          <a:pathLst>
            <a:path>
              <a:moveTo>
                <a:pt x="16650" y="2725922"/>
              </a:moveTo>
              <a:arcTo wR="2441281" hR="2441281" stAng="10398261" swAng="3653956"/>
            </a:path>
          </a:pathLst>
        </a:custGeom>
        <a:noFill/>
        <a:ln w="6350" cap="flat" cmpd="sng" algn="ctr">
          <a:solidFill>
            <a:schemeClr val="accent4">
              <a:hueOff val="9800891"/>
              <a:satOff val="-40777"/>
              <a:lumOff val="960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31-08-2024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31-08-2024</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31-08-2024</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139A8A-F6D8-4084-0B85-15F6D8FB1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284" y="730813"/>
            <a:ext cx="6096000" cy="4924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00B3F8-69C2-CD02-07C4-FBB1E5F9A2DE}"/>
              </a:ext>
            </a:extLst>
          </p:cNvPr>
          <p:cNvSpPr txBox="1"/>
          <p:nvPr/>
        </p:nvSpPr>
        <p:spPr>
          <a:xfrm>
            <a:off x="10633587" y="6474542"/>
            <a:ext cx="1017639" cy="215444"/>
          </a:xfrm>
          <a:prstGeom prst="rect">
            <a:avLst/>
          </a:prstGeom>
          <a:noFill/>
        </p:spPr>
        <p:txBody>
          <a:bodyPr wrap="square" rtlCol="0">
            <a:spAutoFit/>
          </a:bodyPr>
          <a:lstStyle/>
          <a:p>
            <a:r>
              <a:rPr lang="en-IN" sz="800" dirty="0"/>
              <a:t> @Graeme Stuart</a:t>
            </a:r>
          </a:p>
        </p:txBody>
      </p:sp>
    </p:spTree>
    <p:extLst>
      <p:ext uri="{BB962C8B-B14F-4D97-AF65-F5344CB8AC3E}">
        <p14:creationId xmlns:p14="http://schemas.microsoft.com/office/powerpoint/2010/main" val="2134720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DA01B67-D09F-4732-8C2F-A270BFCD02CA}"/>
              </a:ext>
            </a:extLst>
          </p:cNvPr>
          <p:cNvGraphicFramePr/>
          <p:nvPr/>
        </p:nvGraphicFramePr>
        <p:xfrm>
          <a:off x="2267669" y="106923"/>
          <a:ext cx="8620289" cy="6143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738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Story So Far (band) - Wikipedia">
            <a:extLst>
              <a:ext uri="{FF2B5EF4-FFF2-40B4-BE49-F238E27FC236}">
                <a16:creationId xmlns:a16="http://schemas.microsoft.com/office/drawing/2014/main" id="{E2D09849-13B3-461C-B370-E66E85EA5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133" y="1452033"/>
            <a:ext cx="6269714" cy="3636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745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7F7B8B-0E03-477B-8521-031897B64AE3}"/>
              </a:ext>
            </a:extLst>
          </p:cNvPr>
          <p:cNvPicPr>
            <a:picLocks noChangeAspect="1"/>
          </p:cNvPicPr>
          <p:nvPr/>
        </p:nvPicPr>
        <p:blipFill>
          <a:blip r:embed="rId2"/>
          <a:stretch>
            <a:fillRect/>
          </a:stretch>
        </p:blipFill>
        <p:spPr>
          <a:xfrm>
            <a:off x="657245" y="734977"/>
            <a:ext cx="10877510" cy="5388045"/>
          </a:xfrm>
          <a:prstGeom prst="rect">
            <a:avLst/>
          </a:prstGeom>
        </p:spPr>
      </p:pic>
    </p:spTree>
    <p:extLst>
      <p:ext uri="{BB962C8B-B14F-4D97-AF65-F5344CB8AC3E}">
        <p14:creationId xmlns:p14="http://schemas.microsoft.com/office/powerpoint/2010/main" val="2502657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BD94F6-860F-4EE0-B46E-2C75161CAD94}"/>
              </a:ext>
            </a:extLst>
          </p:cNvPr>
          <p:cNvPicPr>
            <a:picLocks noChangeAspect="1"/>
          </p:cNvPicPr>
          <p:nvPr/>
        </p:nvPicPr>
        <p:blipFill>
          <a:blip r:embed="rId2"/>
          <a:stretch>
            <a:fillRect/>
          </a:stretch>
        </p:blipFill>
        <p:spPr>
          <a:xfrm>
            <a:off x="452329" y="333903"/>
            <a:ext cx="2187819" cy="1884363"/>
          </a:xfrm>
          <a:prstGeom prst="rect">
            <a:avLst/>
          </a:prstGeom>
        </p:spPr>
      </p:pic>
      <p:pic>
        <p:nvPicPr>
          <p:cNvPr id="2052" name="Picture 4" descr="Data Science for the Business Intelligence Professional | Data science, Business  intelligence, Big data analytics">
            <a:extLst>
              <a:ext uri="{FF2B5EF4-FFF2-40B4-BE49-F238E27FC236}">
                <a16:creationId xmlns:a16="http://schemas.microsoft.com/office/drawing/2014/main" id="{2B1E9A34-4AD2-4B60-83CE-8157EEE82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973" y="0"/>
            <a:ext cx="5086322" cy="298026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derstanding Different Components &amp; Roles in Data Science">
            <a:extLst>
              <a:ext uri="{FF2B5EF4-FFF2-40B4-BE49-F238E27FC236}">
                <a16:creationId xmlns:a16="http://schemas.microsoft.com/office/drawing/2014/main" id="{91A6C3EE-0D26-44CB-B9FB-5B8AA4CE39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24" y="3859742"/>
            <a:ext cx="2560919" cy="245639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ntroduction To Data Science - Learn.co">
            <a:extLst>
              <a:ext uri="{FF2B5EF4-FFF2-40B4-BE49-F238E27FC236}">
                <a16:creationId xmlns:a16="http://schemas.microsoft.com/office/drawing/2014/main" id="{94477EDB-77CF-4A2B-A4E1-D44BE735B6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733" y="3593571"/>
            <a:ext cx="2819400" cy="2819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DA392D5-EC28-44E8-8999-DA943721C110}"/>
              </a:ext>
            </a:extLst>
          </p:cNvPr>
          <p:cNvSpPr txBox="1"/>
          <p:nvPr/>
        </p:nvSpPr>
        <p:spPr>
          <a:xfrm>
            <a:off x="3831168" y="3253217"/>
            <a:ext cx="4809067" cy="461665"/>
          </a:xfrm>
          <a:prstGeom prst="rect">
            <a:avLst/>
          </a:prstGeom>
          <a:noFill/>
        </p:spPr>
        <p:txBody>
          <a:bodyPr wrap="square" rtlCol="0">
            <a:spAutoFit/>
          </a:bodyPr>
          <a:lstStyle/>
          <a:p>
            <a:r>
              <a:rPr lang="en-IN" sz="2400" b="1" dirty="0">
                <a:solidFill>
                  <a:srgbClr val="FF0000"/>
                </a:solidFill>
                <a:latin typeface="Bookman Old Style" panose="02050604050505020204" pitchFamily="18" charset="0"/>
              </a:rPr>
              <a:t>Battle of Venn Diagrams </a:t>
            </a:r>
          </a:p>
        </p:txBody>
      </p:sp>
      <p:pic>
        <p:nvPicPr>
          <p:cNvPr id="2058" name="Picture 10" descr="Role of Data Science in Artificial Intelligence | by Karen Lin | Towards Data  Science">
            <a:extLst>
              <a:ext uri="{FF2B5EF4-FFF2-40B4-BE49-F238E27FC236}">
                <a16:creationId xmlns:a16="http://schemas.microsoft.com/office/drawing/2014/main" id="{48B6D162-04AE-4246-B5A5-E17FAD558E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8536" y="4105804"/>
            <a:ext cx="4614333" cy="230716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ow Data Science Is Helping in Robotics and Artificial Intelligence | 7wData">
            <a:extLst>
              <a:ext uri="{FF2B5EF4-FFF2-40B4-BE49-F238E27FC236}">
                <a16:creationId xmlns:a16="http://schemas.microsoft.com/office/drawing/2014/main" id="{DBD1511F-91FF-44FF-A34E-5DEE5FBA4C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78158" y="333903"/>
            <a:ext cx="4210998" cy="2302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3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C8826A-ED5D-4430-93DA-8BF0B2526BBD}"/>
              </a:ext>
            </a:extLst>
          </p:cNvPr>
          <p:cNvSpPr>
            <a:spLocks noGrp="1"/>
          </p:cNvSpPr>
          <p:nvPr>
            <p:ph idx="1"/>
          </p:nvPr>
        </p:nvSpPr>
        <p:spPr>
          <a:xfrm>
            <a:off x="2870200" y="2629959"/>
            <a:ext cx="10515600" cy="4351338"/>
          </a:xfrm>
        </p:spPr>
        <p:txBody>
          <a:bodyPr/>
          <a:lstStyle/>
          <a:p>
            <a:pPr marL="0" indent="0">
              <a:buNone/>
            </a:pPr>
            <a:r>
              <a:rPr lang="en-IN" dirty="0"/>
              <a:t>Make your own Venn diagram </a:t>
            </a:r>
          </a:p>
        </p:txBody>
      </p:sp>
    </p:spTree>
    <p:extLst>
      <p:ext uri="{BB962C8B-B14F-4D97-AF65-F5344CB8AC3E}">
        <p14:creationId xmlns:p14="http://schemas.microsoft.com/office/powerpoint/2010/main" val="121603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247863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21" y="958881"/>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219348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763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60" y="3246119"/>
            <a:ext cx="5412740" cy="232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endParaRPr lang="en-IN" dirty="0"/>
          </a:p>
        </p:txBody>
      </p:sp>
      <p:pic>
        <p:nvPicPr>
          <p:cNvPr id="1026" name="Picture 2" descr="Image result for Stopwords">
            <a:extLst>
              <a:ext uri="{FF2B5EF4-FFF2-40B4-BE49-F238E27FC236}">
                <a16:creationId xmlns:a16="http://schemas.microsoft.com/office/drawing/2014/main" id="{091511A2-1C91-4F2A-8074-25D430A41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995" y="3741102"/>
            <a:ext cx="5200650"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dirty="0"/>
              <a:t>Stemming is a text preprocessing task for transforming related or similar variants of a word (such as walking) to its base form (to walk), as they share the same meaning.</a:t>
            </a:r>
          </a:p>
          <a:p>
            <a:r>
              <a:rPr lang="en-US" i="1" dirty="0"/>
              <a:t>CHOPPING</a:t>
            </a:r>
            <a:r>
              <a:rPr lang="en-US" dirty="0"/>
              <a:t>.</a:t>
            </a:r>
          </a:p>
          <a:p>
            <a:r>
              <a:rPr lang="en-US" dirty="0"/>
              <a:t>For example, "interesting", "interest" and "interested"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Tree>
    <p:extLst>
      <p:ext uri="{BB962C8B-B14F-4D97-AF65-F5344CB8AC3E}">
        <p14:creationId xmlns:p14="http://schemas.microsoft.com/office/powerpoint/2010/main" val="2037790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963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9luDlh0KY7g/VI8L5EWm_SI/AAAAAAAADXU/gstouZMQw8E/s1600/documentterm%2Bmatrix.jpg">
            <a:extLst>
              <a:ext uri="{FF2B5EF4-FFF2-40B4-BE49-F238E27FC236}">
                <a16:creationId xmlns:a16="http://schemas.microsoft.com/office/drawing/2014/main" id="{FB219CA1-F5E8-4262-B62E-0C94D4D7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70" y="2447575"/>
            <a:ext cx="5932170" cy="1962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31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IDF(t) = </a:t>
            </a:r>
            <a:r>
              <a:rPr kumimoji="0" lang="en-US" altLang="en-US" sz="1000" b="0" i="0" u="none" strike="noStrike" cap="none" normalizeH="0" baseline="0" dirty="0" err="1">
                <a:ln>
                  <a:noFill/>
                </a:ln>
                <a:solidFill>
                  <a:srgbClr val="000000"/>
                </a:solidFill>
                <a:effectLst/>
                <a:latin typeface="Georgia" panose="02040502050405020303" pitchFamily="18" charset="0"/>
                <a:cs typeface="Courier New" panose="02070309020205020404" pitchFamily="49" charset="0"/>
              </a:rPr>
              <a:t>log_e</a:t>
            </a: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(Total number of documents / Number of documents with term t in it).</a:t>
            </a:r>
            <a:endParaRPr kumimoji="0" lang="en-US" altLang="en-US" sz="8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3114-5BF6-453D-B0BF-AA6EEE347B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"The cow jumps over the moon". </a:t>
            </a:r>
          </a:p>
          <a:p>
            <a:r>
              <a:rPr lang="en-US" dirty="0"/>
              <a:t>If N=2 (known as bigrams), then the n-grams would be:</a:t>
            </a:r>
          </a:p>
          <a:p>
            <a:r>
              <a:rPr lang="en-US" dirty="0"/>
              <a:t>the cow, cow jumps, jumps over, over the, 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t>the cow jumps, cow jumps over, jumps over the, over the moon</a:t>
            </a:r>
            <a:endParaRPr lang="en-IN" dirty="0"/>
          </a:p>
        </p:txBody>
      </p:sp>
    </p:spTree>
    <p:extLst>
      <p:ext uri="{BB962C8B-B14F-4D97-AF65-F5344CB8AC3E}">
        <p14:creationId xmlns:p14="http://schemas.microsoft.com/office/powerpoint/2010/main" val="618387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A766EB-7E38-4C53-B635-ACA06870BC6D}"/>
              </a:ext>
            </a:extLst>
          </p:cNvPr>
          <p:cNvSpPr>
            <a:spLocks noGrp="1" noChangeArrowheads="1"/>
          </p:cNvSpPr>
          <p:nvPr/>
        </p:nvSpPr>
        <p:spPr bwMode="auto">
          <a:xfrm>
            <a:off x="2019300" y="250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altLang="en-US" b="1"/>
              <a:t>Tripod of Sentiment Analysis</a:t>
            </a:r>
          </a:p>
        </p:txBody>
      </p:sp>
      <p:sp>
        <p:nvSpPr>
          <p:cNvPr id="9" name="Line 9">
            <a:extLst>
              <a:ext uri="{FF2B5EF4-FFF2-40B4-BE49-F238E27FC236}">
                <a16:creationId xmlns:a16="http://schemas.microsoft.com/office/drawing/2014/main" id="{240A3C7C-FDDD-4A19-802E-60E6AB5024AF}"/>
              </a:ext>
            </a:extLst>
          </p:cNvPr>
          <p:cNvSpPr>
            <a:spLocks noChangeShapeType="1"/>
          </p:cNvSpPr>
          <p:nvPr/>
        </p:nvSpPr>
        <p:spPr bwMode="auto">
          <a:xfrm>
            <a:off x="5676900" y="2109787"/>
            <a:ext cx="19526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0" name="Line 10">
            <a:extLst>
              <a:ext uri="{FF2B5EF4-FFF2-40B4-BE49-F238E27FC236}">
                <a16:creationId xmlns:a16="http://schemas.microsoft.com/office/drawing/2014/main" id="{76406948-8E5C-44B8-8BA6-2CD595808AF6}"/>
              </a:ext>
            </a:extLst>
          </p:cNvPr>
          <p:cNvSpPr>
            <a:spLocks noChangeShapeType="1"/>
          </p:cNvSpPr>
          <p:nvPr/>
        </p:nvSpPr>
        <p:spPr bwMode="auto">
          <a:xfrm>
            <a:off x="3467100" y="5233987"/>
            <a:ext cx="41148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1" name="Line 11">
            <a:extLst>
              <a:ext uri="{FF2B5EF4-FFF2-40B4-BE49-F238E27FC236}">
                <a16:creationId xmlns:a16="http://schemas.microsoft.com/office/drawing/2014/main" id="{F309344E-E31F-446F-A224-9C8387F7650C}"/>
              </a:ext>
            </a:extLst>
          </p:cNvPr>
          <p:cNvSpPr>
            <a:spLocks noChangeShapeType="1"/>
          </p:cNvSpPr>
          <p:nvPr/>
        </p:nvSpPr>
        <p:spPr bwMode="auto">
          <a:xfrm flipH="1">
            <a:off x="3467100" y="2109787"/>
            <a:ext cx="2232025" cy="31242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2" name="Text Box 12">
            <a:extLst>
              <a:ext uri="{FF2B5EF4-FFF2-40B4-BE49-F238E27FC236}">
                <a16:creationId xmlns:a16="http://schemas.microsoft.com/office/drawing/2014/main" id="{004B13E9-2F7A-4012-88F4-9BBC47DE8744}"/>
              </a:ext>
            </a:extLst>
          </p:cNvPr>
          <p:cNvSpPr txBox="1">
            <a:spLocks noChangeArrowheads="1"/>
          </p:cNvSpPr>
          <p:nvPr/>
        </p:nvSpPr>
        <p:spPr bwMode="auto">
          <a:xfrm>
            <a:off x="4305300" y="12715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Cognitive Science</a:t>
            </a:r>
          </a:p>
        </p:txBody>
      </p:sp>
      <p:sp>
        <p:nvSpPr>
          <p:cNvPr id="13" name="Text Box 13">
            <a:extLst>
              <a:ext uri="{FF2B5EF4-FFF2-40B4-BE49-F238E27FC236}">
                <a16:creationId xmlns:a16="http://schemas.microsoft.com/office/drawing/2014/main" id="{B308FB6C-1860-4360-B72C-015A22B31845}"/>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Natural Language Processing</a:t>
            </a:r>
          </a:p>
        </p:txBody>
      </p:sp>
      <p:sp>
        <p:nvSpPr>
          <p:cNvPr id="14" name="Text Box 14">
            <a:extLst>
              <a:ext uri="{FF2B5EF4-FFF2-40B4-BE49-F238E27FC236}">
                <a16:creationId xmlns:a16="http://schemas.microsoft.com/office/drawing/2014/main" id="{CFE28A07-8B7E-405F-A299-B285C60DAC49}"/>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latin typeface="Arial" panose="020B0604020202020204" pitchFamily="34" charset="0"/>
              </a:rPr>
              <a:t>Machine Learning</a:t>
            </a:r>
          </a:p>
        </p:txBody>
      </p:sp>
      <p:sp>
        <p:nvSpPr>
          <p:cNvPr id="15" name="Text Box 15">
            <a:extLst>
              <a:ext uri="{FF2B5EF4-FFF2-40B4-BE49-F238E27FC236}">
                <a16:creationId xmlns:a16="http://schemas.microsoft.com/office/drawing/2014/main" id="{C28E6B49-0FB5-4FAA-86DC-9FCAE918CA5E}"/>
              </a:ext>
            </a:extLst>
          </p:cNvPr>
          <p:cNvSpPr txBox="1">
            <a:spLocks noChangeArrowheads="1"/>
          </p:cNvSpPr>
          <p:nvPr/>
        </p:nvSpPr>
        <p:spPr bwMode="auto">
          <a:xfrm>
            <a:off x="4076700" y="37861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Sentiment Analysis</a:t>
            </a:r>
          </a:p>
        </p:txBody>
      </p:sp>
      <p:sp>
        <p:nvSpPr>
          <p:cNvPr id="16" name="Text Box 19">
            <a:extLst>
              <a:ext uri="{FF2B5EF4-FFF2-40B4-BE49-F238E27FC236}">
                <a16:creationId xmlns:a16="http://schemas.microsoft.com/office/drawing/2014/main" id="{58CFCBC4-ED55-44E1-893B-CEAF4EC8C1CE}"/>
              </a:ext>
            </a:extLst>
          </p:cNvPr>
          <p:cNvSpPr txBox="1">
            <a:spLocks noChangeArrowheads="1"/>
          </p:cNvSpPr>
          <p:nvPr/>
        </p:nvSpPr>
        <p:spPr bwMode="auto">
          <a:xfrm>
            <a:off x="7048500" y="5233987"/>
            <a:ext cx="2971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dirty="0">
                <a:solidFill>
                  <a:srgbClr val="FF3300"/>
                </a:solidFill>
                <a:latin typeface="Arial" panose="020B0604020202020204" pitchFamily="34" charset="0"/>
              </a:rPr>
              <a:t>Natural Language Processing</a:t>
            </a:r>
          </a:p>
        </p:txBody>
      </p:sp>
      <p:sp>
        <p:nvSpPr>
          <p:cNvPr id="17" name="Text Box 20">
            <a:extLst>
              <a:ext uri="{FF2B5EF4-FFF2-40B4-BE49-F238E27FC236}">
                <a16:creationId xmlns:a16="http://schemas.microsoft.com/office/drawing/2014/main" id="{E53A7421-573B-4056-9534-5F9C72FA8532}"/>
              </a:ext>
            </a:extLst>
          </p:cNvPr>
          <p:cNvSpPr txBox="1">
            <a:spLocks noChangeArrowheads="1"/>
          </p:cNvSpPr>
          <p:nvPr/>
        </p:nvSpPr>
        <p:spPr bwMode="auto">
          <a:xfrm>
            <a:off x="1943100" y="5233987"/>
            <a:ext cx="2971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spcBef>
                <a:spcPct val="50000"/>
              </a:spcBef>
            </a:pPr>
            <a:r>
              <a:rPr lang="en-US" altLang="en-US" sz="2800">
                <a:solidFill>
                  <a:srgbClr val="FF3300"/>
                </a:solidFill>
                <a:latin typeface="Arial" panose="020B0604020202020204" pitchFamily="34" charset="0"/>
              </a:rPr>
              <a:t>Machine Learning</a:t>
            </a:r>
          </a:p>
        </p:txBody>
      </p:sp>
    </p:spTree>
    <p:extLst>
      <p:ext uri="{BB962C8B-B14F-4D97-AF65-F5344CB8AC3E}">
        <p14:creationId xmlns:p14="http://schemas.microsoft.com/office/powerpoint/2010/main" val="1862122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D4A233-BCA3-4DA5-963A-8BB8D420D651}"/>
              </a:ext>
            </a:extLst>
          </p:cNvPr>
          <p:cNvSpPr>
            <a:spLocks noGrp="1" noChangeArrowheads="1"/>
          </p:cNvSpPr>
          <p:nvPr/>
        </p:nvSpPr>
        <p:spPr bwMode="auto">
          <a:xfrm>
            <a:off x="1981200" y="32527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endParaRPr lang="en-US" altLang="en-US" b="1" dirty="0"/>
          </a:p>
          <a:p>
            <a:r>
              <a:rPr lang="en-US" altLang="en-US" b="1" dirty="0"/>
              <a:t>Sentiment Analysis</a:t>
            </a:r>
          </a:p>
        </p:txBody>
      </p:sp>
      <p:sp>
        <p:nvSpPr>
          <p:cNvPr id="5" name="Rectangle 4">
            <a:extLst>
              <a:ext uri="{FF2B5EF4-FFF2-40B4-BE49-F238E27FC236}">
                <a16:creationId xmlns:a16="http://schemas.microsoft.com/office/drawing/2014/main" id="{E223B5F1-BAC9-4955-A76B-10C868B83DD6}"/>
              </a:ext>
            </a:extLst>
          </p:cNvPr>
          <p:cNvSpPr>
            <a:spLocks noGrp="1" noChangeArrowheads="1"/>
          </p:cNvSpPr>
          <p:nvPr/>
        </p:nvSpPr>
        <p:spPr bwMode="auto">
          <a:xfrm>
            <a:off x="1381760" y="1361440"/>
            <a:ext cx="8950960" cy="574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Sentiment </a:t>
            </a:r>
            <a:r>
              <a:rPr lang="en-US" altLang="en-US" sz="2400" dirty="0" err="1"/>
              <a:t>Analysis:The</a:t>
            </a:r>
            <a:r>
              <a:rPr lang="en-US" altLang="en-US" sz="2400" dirty="0"/>
              <a:t> study of extracted information to identify reactions, attitudes, context and emotions.</a:t>
            </a:r>
          </a:p>
          <a:p>
            <a:r>
              <a:rPr lang="en-US" altLang="en-US" sz="2400" dirty="0"/>
              <a:t>Identify the orientation of opinion in a piece of text</a:t>
            </a:r>
          </a:p>
          <a:p>
            <a:endParaRPr lang="en-US" altLang="en-US" sz="1600" dirty="0"/>
          </a:p>
          <a:p>
            <a:r>
              <a:rPr lang="en-US" altLang="en-US" dirty="0"/>
              <a:t>Sentiment -&gt;  belief, view, opinion, conviction</a:t>
            </a:r>
          </a:p>
          <a:p>
            <a:endParaRPr lang="en-US" altLang="en-US" dirty="0"/>
          </a:p>
          <a:p>
            <a:r>
              <a:rPr lang="en-US" dirty="0">
                <a:solidFill>
                  <a:srgbClr val="F85E08"/>
                </a:solidFill>
              </a:rPr>
              <a:t>What do people feel about a certain topic?</a:t>
            </a:r>
          </a:p>
          <a:p>
            <a:r>
              <a:rPr lang="en-US" altLang="en-US" dirty="0"/>
              <a:t>Explicit versus Implicit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vs  </a:t>
            </a:r>
            <a:r>
              <a:rPr lang="en-US" dirty="0">
                <a:solidFill>
                  <a:srgbClr val="F85E08"/>
                </a:solidFill>
              </a:rPr>
              <a:t>Negative</a:t>
            </a:r>
          </a:p>
          <a:p>
            <a:pPr lvl="1">
              <a:tabLst>
                <a:tab pos="403225" algn="l"/>
              </a:tabLst>
            </a:pPr>
            <a:r>
              <a:rPr lang="en-US" dirty="0">
                <a:solidFill>
                  <a:srgbClr val="F85E08"/>
                </a:solidFill>
              </a:rPr>
              <a:t>Neutral</a:t>
            </a:r>
            <a:r>
              <a:rPr lang="en-US" dirty="0">
                <a:solidFill>
                  <a:srgbClr val="0000CC"/>
                </a:solidFill>
              </a:rPr>
              <a:t>?</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p:txBody>
      </p:sp>
      <p:sp>
        <p:nvSpPr>
          <p:cNvPr id="13" name="AutoShape 13">
            <a:extLst>
              <a:ext uri="{FF2B5EF4-FFF2-40B4-BE49-F238E27FC236}">
                <a16:creationId xmlns:a16="http://schemas.microsoft.com/office/drawing/2014/main" id="{9DD17B33-6BA5-420A-A31E-C12CACA8E410}"/>
              </a:ext>
            </a:extLst>
          </p:cNvPr>
          <p:cNvSpPr>
            <a:spLocks noChangeArrowheads="1"/>
          </p:cNvSpPr>
          <p:nvPr/>
        </p:nvSpPr>
        <p:spPr bwMode="auto">
          <a:xfrm>
            <a:off x="8333740" y="249079"/>
            <a:ext cx="533400" cy="533400"/>
          </a:xfrm>
          <a:prstGeom prst="smileyFace">
            <a:avLst>
              <a:gd name="adj" fmla="val -4653"/>
            </a:avLst>
          </a:prstGeom>
          <a:solidFill>
            <a:srgbClr val="FF33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4" name="AutoShape 14">
            <a:extLst>
              <a:ext uri="{FF2B5EF4-FFF2-40B4-BE49-F238E27FC236}">
                <a16:creationId xmlns:a16="http://schemas.microsoft.com/office/drawing/2014/main" id="{7D280029-368D-49F8-A1AA-4C4C16F08AD1}"/>
              </a:ext>
            </a:extLst>
          </p:cNvPr>
          <p:cNvSpPr>
            <a:spLocks noChangeArrowheads="1"/>
          </p:cNvSpPr>
          <p:nvPr/>
        </p:nvSpPr>
        <p:spPr bwMode="auto">
          <a:xfrm>
            <a:off x="5590540" y="325279"/>
            <a:ext cx="533400" cy="533400"/>
          </a:xfrm>
          <a:prstGeom prst="smileyFace">
            <a:avLst>
              <a:gd name="adj" fmla="val 921"/>
            </a:avLst>
          </a:prstGeom>
          <a:solidFill>
            <a:srgbClr val="FF99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5" name="AutoShape 9">
            <a:extLst>
              <a:ext uri="{FF2B5EF4-FFF2-40B4-BE49-F238E27FC236}">
                <a16:creationId xmlns:a16="http://schemas.microsoft.com/office/drawing/2014/main" id="{22E76C36-C317-4A17-9914-7BD8FE238600}"/>
              </a:ext>
            </a:extLst>
          </p:cNvPr>
          <p:cNvSpPr>
            <a:spLocks noChangeArrowheads="1"/>
          </p:cNvSpPr>
          <p:nvPr/>
        </p:nvSpPr>
        <p:spPr bwMode="auto">
          <a:xfrm>
            <a:off x="2923540" y="249079"/>
            <a:ext cx="533400" cy="533400"/>
          </a:xfrm>
          <a:prstGeom prst="smileyFace">
            <a:avLst>
              <a:gd name="adj" fmla="val 4653"/>
            </a:avLst>
          </a:prstGeom>
          <a:solidFill>
            <a:srgbClr val="339933"/>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Tree>
    <p:extLst>
      <p:ext uri="{BB962C8B-B14F-4D97-AF65-F5344CB8AC3E}">
        <p14:creationId xmlns:p14="http://schemas.microsoft.com/office/powerpoint/2010/main" val="1219980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406265-2202-4607-A69A-19A100B28BB5}"/>
              </a:ext>
            </a:extLst>
          </p:cNvPr>
          <p:cNvSpPr txBox="1">
            <a:spLocks/>
          </p:cNvSpPr>
          <p:nvPr/>
        </p:nvSpPr>
        <p:spPr>
          <a:xfrm>
            <a:off x="2051050" y="11550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Sentiment </a:t>
            </a:r>
            <a:r>
              <a:rPr lang="en-US" sz="3000" dirty="0">
                <a:sym typeface="Wingdings" panose="05000000000000000000" pitchFamily="2" charset="2"/>
              </a:rPr>
              <a:t> </a:t>
            </a:r>
            <a:r>
              <a:rPr lang="en-US" sz="3000" dirty="0"/>
              <a:t>belief, view, opinion, conviction</a:t>
            </a:r>
          </a:p>
          <a:p>
            <a:r>
              <a:rPr lang="en-US" sz="3000" dirty="0"/>
              <a:t>Sentiment analysis </a:t>
            </a:r>
            <a:r>
              <a:rPr lang="en-US" sz="3000" dirty="0">
                <a:sym typeface="Wingdings" panose="05000000000000000000" pitchFamily="2" charset="2"/>
              </a:rPr>
              <a:t> o</a:t>
            </a:r>
            <a:r>
              <a:rPr lang="en-US" sz="3000" dirty="0"/>
              <a:t>pinion mining, subjectivity analysis, and appraisal extraction</a:t>
            </a:r>
          </a:p>
          <a:p>
            <a:r>
              <a:rPr lang="en-US" sz="3000" dirty="0"/>
              <a:t>The goal is to answer the question:</a:t>
            </a:r>
          </a:p>
          <a:p>
            <a:pPr marL="0" indent="0">
              <a:buFont typeface="Arial" panose="020B0604020202020204" pitchFamily="34" charset="0"/>
              <a:buNone/>
              <a:tabLst>
                <a:tab pos="403225" algn="l"/>
              </a:tabLst>
            </a:pPr>
            <a:r>
              <a:rPr lang="en-US" sz="3000" dirty="0"/>
              <a:t>	“</a:t>
            </a:r>
            <a:r>
              <a:rPr lang="en-US" sz="3000" dirty="0">
                <a:solidFill>
                  <a:srgbClr val="F85E08"/>
                </a:solidFill>
              </a:rPr>
              <a:t>What do people feel about a certain topic?</a:t>
            </a:r>
            <a:r>
              <a:rPr lang="en-US" sz="3000" dirty="0"/>
              <a:t>” </a:t>
            </a:r>
          </a:p>
          <a:p>
            <a:pPr>
              <a:tabLst>
                <a:tab pos="403225" algn="l"/>
              </a:tabLst>
            </a:pPr>
            <a:r>
              <a:rPr lang="en-US" sz="3000" dirty="0">
                <a:solidFill>
                  <a:srgbClr val="F85E08"/>
                </a:solidFill>
              </a:rPr>
              <a:t>Explicit</a:t>
            </a:r>
            <a:r>
              <a:rPr lang="en-US" sz="3000" dirty="0"/>
              <a:t> versus </a:t>
            </a:r>
            <a:r>
              <a:rPr lang="en-US" sz="3000" dirty="0">
                <a:solidFill>
                  <a:srgbClr val="F85E08"/>
                </a:solidFill>
              </a:rPr>
              <a:t>Implicit</a:t>
            </a:r>
            <a:r>
              <a:rPr lang="en-US" sz="3000" dirty="0"/>
              <a: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versus </a:t>
            </a:r>
            <a:r>
              <a:rPr lang="en-US" dirty="0">
                <a:solidFill>
                  <a:srgbClr val="F85E08"/>
                </a:solidFill>
              </a:rPr>
              <a:t>Negative</a:t>
            </a:r>
          </a:p>
          <a:p>
            <a:pPr lvl="1">
              <a:tabLst>
                <a:tab pos="403225" algn="l"/>
              </a:tabLst>
            </a:pPr>
            <a:r>
              <a:rPr lang="en-US" dirty="0">
                <a:solidFill>
                  <a:srgbClr val="F85E08"/>
                </a:solidFill>
              </a:rPr>
              <a:t>… </a:t>
            </a:r>
            <a:r>
              <a:rPr lang="en-US" dirty="0"/>
              <a:t>versus </a:t>
            </a:r>
            <a:r>
              <a:rPr lang="en-US" dirty="0">
                <a:solidFill>
                  <a:srgbClr val="F85E08"/>
                </a:solidFill>
              </a:rPr>
              <a:t>Neutral</a:t>
            </a:r>
            <a:r>
              <a:rPr lang="en-US" dirty="0">
                <a:solidFill>
                  <a:srgbClr val="0000CC"/>
                </a:solidFill>
              </a:rPr>
              <a:t>?</a:t>
            </a:r>
          </a:p>
        </p:txBody>
      </p:sp>
    </p:spTree>
    <p:extLst>
      <p:ext uri="{BB962C8B-B14F-4D97-AF65-F5344CB8AC3E}">
        <p14:creationId xmlns:p14="http://schemas.microsoft.com/office/powerpoint/2010/main" val="3539566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6F4E4A-2592-4540-8500-1B2FD52088CD}"/>
              </a:ext>
            </a:extLst>
          </p:cNvPr>
          <p:cNvSpPr>
            <a:spLocks noGrp="1" noChangeArrowheads="1"/>
          </p:cNvSpPr>
          <p:nvPr/>
        </p:nvSpPr>
        <p:spPr bwMode="auto">
          <a:xfrm>
            <a:off x="1981200" y="1310481"/>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Knowing sentiment is a very natural ability of a human being.</a:t>
            </a:r>
          </a:p>
          <a:p>
            <a:pPr algn="ctr">
              <a:buFontTx/>
              <a:buNone/>
            </a:pPr>
            <a:r>
              <a:rPr lang="en-US" altLang="en-US" sz="2400" dirty="0"/>
              <a:t>Can a machine be trained to do it?</a:t>
            </a:r>
          </a:p>
          <a:p>
            <a:endParaRPr lang="en-US" altLang="en-US" sz="2400" dirty="0"/>
          </a:p>
          <a:p>
            <a:r>
              <a:rPr lang="en-US" altLang="en-US" dirty="0"/>
              <a:t>SA aims at getting sentiment-related knowledge especially from the huge amount of information on the internet</a:t>
            </a:r>
          </a:p>
          <a:p>
            <a:endParaRPr lang="en-US" altLang="en-US" dirty="0"/>
          </a:p>
          <a:p>
            <a:r>
              <a:rPr lang="en-US" altLang="en-US" dirty="0"/>
              <a:t>Can be generally used to understand opinion in a set of documents</a:t>
            </a:r>
          </a:p>
          <a:p>
            <a:endParaRPr lang="en-US" altLang="en-US" dirty="0"/>
          </a:p>
          <a:p>
            <a:endParaRPr lang="en-US" altLang="en-US" dirty="0"/>
          </a:p>
        </p:txBody>
      </p:sp>
    </p:spTree>
    <p:extLst>
      <p:ext uri="{BB962C8B-B14F-4D97-AF65-F5344CB8AC3E}">
        <p14:creationId xmlns:p14="http://schemas.microsoft.com/office/powerpoint/2010/main" val="281458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4789-0AFB-4545-BE28-256634706420}"/>
              </a:ext>
            </a:extLst>
          </p:cNvPr>
          <p:cNvSpPr>
            <a:spLocks noGrp="1"/>
          </p:cNvSpPr>
          <p:nvPr>
            <p:ph type="title"/>
          </p:nvPr>
        </p:nvSpPr>
        <p:spPr/>
        <p:txBody>
          <a:bodyPr/>
          <a:lstStyle/>
          <a:p>
            <a:r>
              <a:rPr lang="en-US" dirty="0"/>
              <a:t>Challenge !</a:t>
            </a:r>
            <a:endParaRPr lang="en-IN" dirty="0"/>
          </a:p>
        </p:txBody>
      </p:sp>
      <p:sp>
        <p:nvSpPr>
          <p:cNvPr id="4" name="Content Placeholder 3">
            <a:extLst>
              <a:ext uri="{FF2B5EF4-FFF2-40B4-BE49-F238E27FC236}">
                <a16:creationId xmlns:a16="http://schemas.microsoft.com/office/drawing/2014/main" id="{2C6966F4-D544-4CA3-B565-AD2140341BAB}"/>
              </a:ext>
            </a:extLst>
          </p:cNvPr>
          <p:cNvSpPr>
            <a:spLocks noGrp="1" noChangeArrowheads="1"/>
          </p:cNvSpPr>
          <p:nvPr>
            <p:ph idx="1"/>
          </p:nvPr>
        </p:nvSpPr>
        <p:spPr bwMode="auto">
          <a:xfrm>
            <a:off x="838200" y="1825625"/>
            <a:ext cx="10515600" cy="4351338"/>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endParaRPr lang="en-US" altLang="en-US" sz="2000" b="1" dirty="0">
              <a:solidFill>
                <a:schemeClr val="bg1"/>
              </a:solidFill>
            </a:endParaRPr>
          </a:p>
          <a:p>
            <a:pPr algn="ctr"/>
            <a:r>
              <a:rPr lang="en-US" altLang="en-US" sz="2000" b="1" dirty="0">
                <a:solidFill>
                  <a:schemeClr val="bg1"/>
                </a:solidFill>
              </a:rPr>
              <a:t>Example</a:t>
            </a:r>
            <a:r>
              <a:rPr lang="en-US" altLang="en-US" sz="2000" dirty="0">
                <a:solidFill>
                  <a:schemeClr val="bg1"/>
                </a:solidFill>
              </a:rPr>
              <a:t>: The actors are good, </a:t>
            </a:r>
          </a:p>
          <a:p>
            <a:pPr algn="ctr"/>
            <a:r>
              <a:rPr lang="en-US" altLang="en-US" sz="2000" dirty="0">
                <a:solidFill>
                  <a:schemeClr val="bg1"/>
                </a:solidFill>
              </a:rPr>
              <a:t>the music is brilliant and appealing.</a:t>
            </a:r>
          </a:p>
          <a:p>
            <a:pPr algn="ctr"/>
            <a:r>
              <a:rPr lang="en-US" altLang="en-US" sz="2000" dirty="0">
                <a:solidFill>
                  <a:schemeClr val="bg1"/>
                </a:solidFill>
              </a:rPr>
              <a:t>Yet, the movie fails to strike a chord.</a:t>
            </a:r>
          </a:p>
        </p:txBody>
      </p:sp>
    </p:spTree>
    <p:extLst>
      <p:ext uri="{BB962C8B-B14F-4D97-AF65-F5344CB8AC3E}">
        <p14:creationId xmlns:p14="http://schemas.microsoft.com/office/powerpoint/2010/main" val="167510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y Ata-Boy Big Bang Theory Bazinga! with Sheldon 2.5&amp;quot; x 3.5&amp;quot; Magnet for  Refrigerators and Lockers Online at Low Prices in India - Amazon.in">
            <a:extLst>
              <a:ext uri="{FF2B5EF4-FFF2-40B4-BE49-F238E27FC236}">
                <a16:creationId xmlns:a16="http://schemas.microsoft.com/office/drawing/2014/main" id="{6AC00479-3C0D-4ECA-9CD0-A4A0F3037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198" y="367990"/>
            <a:ext cx="4124325" cy="577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iGo Hilariously Didn&amp;#39;t Get This Guy&amp;#39;s Sarcastic Tweet About How Bad  Their Service Is">
            <a:extLst>
              <a:ext uri="{FF2B5EF4-FFF2-40B4-BE49-F238E27FC236}">
                <a16:creationId xmlns:a16="http://schemas.microsoft.com/office/drawing/2014/main" id="{DBF9B85A-9825-4A91-8C1A-A8E31663F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319405"/>
            <a:ext cx="4477385" cy="58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73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9DA0-EBFC-45D2-8304-076786EF3016}"/>
              </a:ext>
            </a:extLst>
          </p:cNvPr>
          <p:cNvSpPr>
            <a:spLocks noGrp="1"/>
          </p:cNvSpPr>
          <p:nvPr>
            <p:ph type="title"/>
          </p:nvPr>
        </p:nvSpPr>
        <p:spPr/>
        <p:txBody>
          <a:bodyPr/>
          <a:lstStyle/>
          <a:p>
            <a:r>
              <a:rPr lang="en-IN" dirty="0"/>
              <a:t>Sentiment analysis </a:t>
            </a:r>
            <a:r>
              <a:rPr lang="en-IN" dirty="0" err="1"/>
              <a:t>contd</a:t>
            </a:r>
            <a:r>
              <a:rPr lang="en-IN" dirty="0"/>
              <a:t>….</a:t>
            </a:r>
          </a:p>
        </p:txBody>
      </p:sp>
      <p:sp>
        <p:nvSpPr>
          <p:cNvPr id="3" name="Content Placeholder 2">
            <a:extLst>
              <a:ext uri="{FF2B5EF4-FFF2-40B4-BE49-F238E27FC236}">
                <a16:creationId xmlns:a16="http://schemas.microsoft.com/office/drawing/2014/main" id="{7F30F9A9-8F75-4175-AA37-F743C2D05446}"/>
              </a:ext>
            </a:extLst>
          </p:cNvPr>
          <p:cNvSpPr>
            <a:spLocks noGrp="1"/>
          </p:cNvSpPr>
          <p:nvPr>
            <p:ph idx="1"/>
          </p:nvPr>
        </p:nvSpPr>
        <p:spPr/>
        <p:txBody>
          <a:bodyPr/>
          <a:lstStyle/>
          <a:p>
            <a:r>
              <a:rPr lang="en-US" dirty="0"/>
              <a:t>Sentiment analysis can be done via lexicons or new models can be trained using ML techniques </a:t>
            </a:r>
          </a:p>
          <a:p>
            <a:r>
              <a:rPr lang="en-US" dirty="0"/>
              <a:t>lexicon in simpler terms is a vocabulary , with rated words ,</a:t>
            </a:r>
          </a:p>
          <a:p>
            <a:r>
              <a:rPr lang="en-US" dirty="0">
                <a:effectLst/>
              </a:rPr>
              <a:t>selection of words with the two polarities that can be used as a metric in sentiment analysis.</a:t>
            </a:r>
            <a:endParaRPr lang="en-US" dirty="0"/>
          </a:p>
          <a:p>
            <a:r>
              <a:rPr lang="en-US" dirty="0"/>
              <a:t>many different types of lexicons that can be used depending on the context of the data you are working with</a:t>
            </a:r>
          </a:p>
          <a:p>
            <a:r>
              <a:rPr lang="en-IN" dirty="0"/>
              <a:t> </a:t>
            </a:r>
            <a:r>
              <a:rPr lang="en-IN" dirty="0" err="1"/>
              <a:t>syuzhet</a:t>
            </a:r>
            <a:r>
              <a:rPr lang="en-IN" dirty="0"/>
              <a:t> package (</a:t>
            </a:r>
            <a:r>
              <a:rPr lang="en-IN" dirty="0" err="1"/>
              <a:t>nrc</a:t>
            </a:r>
            <a:r>
              <a:rPr lang="en-IN" dirty="0"/>
              <a:t> lexicon)</a:t>
            </a:r>
          </a:p>
        </p:txBody>
      </p:sp>
    </p:spTree>
    <p:extLst>
      <p:ext uri="{BB962C8B-B14F-4D97-AF65-F5344CB8AC3E}">
        <p14:creationId xmlns:p14="http://schemas.microsoft.com/office/powerpoint/2010/main" val="3646942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B3007-C9F8-4DDA-BBE8-ED0E6F153DA4}"/>
              </a:ext>
            </a:extLst>
          </p:cNvPr>
          <p:cNvPicPr>
            <a:picLocks noChangeAspect="1"/>
          </p:cNvPicPr>
          <p:nvPr/>
        </p:nvPicPr>
        <p:blipFill>
          <a:blip r:embed="rId2"/>
          <a:stretch>
            <a:fillRect/>
          </a:stretch>
        </p:blipFill>
        <p:spPr>
          <a:xfrm>
            <a:off x="3714750" y="1938337"/>
            <a:ext cx="4762500" cy="2981325"/>
          </a:xfrm>
          <a:prstGeom prst="rect">
            <a:avLst/>
          </a:prstGeom>
        </p:spPr>
      </p:pic>
      <p:sp>
        <p:nvSpPr>
          <p:cNvPr id="5" name="TextBox 4">
            <a:extLst>
              <a:ext uri="{FF2B5EF4-FFF2-40B4-BE49-F238E27FC236}">
                <a16:creationId xmlns:a16="http://schemas.microsoft.com/office/drawing/2014/main" id="{25121593-850A-42DA-946D-952D92065F0D}"/>
              </a:ext>
            </a:extLst>
          </p:cNvPr>
          <p:cNvSpPr txBox="1"/>
          <p:nvPr/>
        </p:nvSpPr>
        <p:spPr>
          <a:xfrm>
            <a:off x="1000125" y="857250"/>
            <a:ext cx="9525000" cy="646331"/>
          </a:xfrm>
          <a:prstGeom prst="rect">
            <a:avLst/>
          </a:prstGeom>
          <a:noFill/>
        </p:spPr>
        <p:txBody>
          <a:bodyPr wrap="square" rtlCol="0">
            <a:spAutoFit/>
          </a:bodyPr>
          <a:lstStyle/>
          <a:p>
            <a:r>
              <a:rPr lang="en-US" dirty="0">
                <a:effectLst/>
              </a:rPr>
              <a:t>It is based on word polarities, it takes into account positive or negative words and neutral words are dismissed.</a:t>
            </a:r>
            <a:endParaRPr lang="en-IN" dirty="0"/>
          </a:p>
        </p:txBody>
      </p:sp>
    </p:spTree>
    <p:extLst>
      <p:ext uri="{BB962C8B-B14F-4D97-AF65-F5344CB8AC3E}">
        <p14:creationId xmlns:p14="http://schemas.microsoft.com/office/powerpoint/2010/main" val="5706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1E0549-4D24-440D-B204-B5AEECEB5AEA}"/>
              </a:ext>
            </a:extLst>
          </p:cNvPr>
          <p:cNvPicPr>
            <a:picLocks noChangeAspect="1"/>
          </p:cNvPicPr>
          <p:nvPr/>
        </p:nvPicPr>
        <p:blipFill>
          <a:blip r:embed="rId2"/>
          <a:stretch>
            <a:fillRect/>
          </a:stretch>
        </p:blipFill>
        <p:spPr>
          <a:xfrm>
            <a:off x="2024062" y="942975"/>
            <a:ext cx="8143875" cy="4972050"/>
          </a:xfrm>
          <a:prstGeom prst="rect">
            <a:avLst/>
          </a:prstGeom>
        </p:spPr>
      </p:pic>
    </p:spTree>
    <p:extLst>
      <p:ext uri="{BB962C8B-B14F-4D97-AF65-F5344CB8AC3E}">
        <p14:creationId xmlns:p14="http://schemas.microsoft.com/office/powerpoint/2010/main" val="4210661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DD1778-0B36-4296-9C16-E2A1823C8258}"/>
              </a:ext>
            </a:extLst>
          </p:cNvPr>
          <p:cNvPicPr>
            <a:picLocks noChangeAspect="1"/>
          </p:cNvPicPr>
          <p:nvPr/>
        </p:nvPicPr>
        <p:blipFill>
          <a:blip r:embed="rId2"/>
          <a:stretch>
            <a:fillRect/>
          </a:stretch>
        </p:blipFill>
        <p:spPr>
          <a:xfrm>
            <a:off x="2547937" y="957262"/>
            <a:ext cx="7096125" cy="4943475"/>
          </a:xfrm>
          <a:prstGeom prst="rect">
            <a:avLst/>
          </a:prstGeom>
        </p:spPr>
      </p:pic>
    </p:spTree>
    <p:extLst>
      <p:ext uri="{BB962C8B-B14F-4D97-AF65-F5344CB8AC3E}">
        <p14:creationId xmlns:p14="http://schemas.microsoft.com/office/powerpoint/2010/main" val="19159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3E92-AFD7-48B2-93A9-A78858ACC9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31770F-3D08-44D1-9D25-4737E898F1BE}"/>
              </a:ext>
            </a:extLst>
          </p:cNvPr>
          <p:cNvSpPr>
            <a:spLocks noGrp="1"/>
          </p:cNvSpPr>
          <p:nvPr>
            <p:ph idx="1"/>
          </p:nvPr>
        </p:nvSpPr>
        <p:spPr/>
        <p:txBody>
          <a:bodyPr/>
          <a:lstStyle/>
          <a:p>
            <a:pPr marL="0" indent="0">
              <a:buNone/>
            </a:pPr>
            <a:r>
              <a:rPr lang="en-IN" dirty="0"/>
              <a:t>Hands on using R </a:t>
            </a:r>
          </a:p>
        </p:txBody>
      </p:sp>
    </p:spTree>
    <p:extLst>
      <p:ext uri="{BB962C8B-B14F-4D97-AF65-F5344CB8AC3E}">
        <p14:creationId xmlns:p14="http://schemas.microsoft.com/office/powerpoint/2010/main" val="4428434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2038</TotalTime>
  <Words>1450</Words>
  <Application>Microsoft Office PowerPoint</Application>
  <PresentationFormat>Widescreen</PresentationFormat>
  <Paragraphs>168</Paragraphs>
  <Slides>47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Bookman Old Style</vt:lpstr>
      <vt:lpstr>Calibri</vt:lpstr>
      <vt:lpstr>Calibri Light</vt:lpstr>
      <vt:lpstr>Courier New</vt:lpstr>
      <vt:lpstr>Georgia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Syntax vs Semantics </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lpstr>PowerPoint Presentation</vt:lpstr>
      <vt:lpstr>PowerPoint Presentation</vt:lpstr>
      <vt:lpstr>PowerPoint Presentation</vt:lpstr>
      <vt:lpstr>PowerPoint Presentation</vt:lpstr>
      <vt:lpstr>Challenge !</vt:lpstr>
      <vt:lpstr>PowerPoint Presentation</vt:lpstr>
      <vt:lpstr>Sentiment analysis contd….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44</cp:revision>
  <dcterms:created xsi:type="dcterms:W3CDTF">2021-02-02T04:52:15Z</dcterms:created>
  <dcterms:modified xsi:type="dcterms:W3CDTF">2024-08-31T10:49:59Z</dcterms:modified>
</cp:coreProperties>
</file>