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490" r:id="rId2"/>
    <p:sldId id="491" r:id="rId3"/>
    <p:sldId id="262" r:id="rId4"/>
    <p:sldId id="264" r:id="rId5"/>
    <p:sldId id="272" r:id="rId6"/>
    <p:sldId id="263" r:id="rId7"/>
    <p:sldId id="487" r:id="rId8"/>
    <p:sldId id="479" r:id="rId9"/>
    <p:sldId id="481" r:id="rId10"/>
    <p:sldId id="266" r:id="rId11"/>
    <p:sldId id="267" r:id="rId12"/>
    <p:sldId id="268" r:id="rId13"/>
    <p:sldId id="269" r:id="rId14"/>
    <p:sldId id="459" r:id="rId15"/>
    <p:sldId id="261" r:id="rId16"/>
    <p:sldId id="458" r:id="rId17"/>
    <p:sldId id="460" r:id="rId18"/>
    <p:sldId id="278" r:id="rId19"/>
    <p:sldId id="270" r:id="rId20"/>
    <p:sldId id="485" r:id="rId21"/>
    <p:sldId id="457" r:id="rId22"/>
    <p:sldId id="467" r:id="rId23"/>
    <p:sldId id="265" r:id="rId24"/>
    <p:sldId id="462" r:id="rId25"/>
    <p:sldId id="463" r:id="rId26"/>
    <p:sldId id="464" r:id="rId27"/>
    <p:sldId id="465" r:id="rId28"/>
    <p:sldId id="274" r:id="rId29"/>
    <p:sldId id="277" r:id="rId30"/>
    <p:sldId id="275" r:id="rId31"/>
    <p:sldId id="4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4" autoAdjust="0"/>
    <p:restoredTop sz="94660"/>
  </p:normalViewPr>
  <p:slideViewPr>
    <p:cSldViewPr snapToGrid="0">
      <p:cViewPr varScale="1">
        <p:scale>
          <a:sx n="64" d="100"/>
          <a:sy n="64" d="100"/>
        </p:scale>
        <p:origin x="12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33A0C-A14D-4A16-A3B9-E7BE1DDFD4A3}" type="doc">
      <dgm:prSet loTypeId="urn:microsoft.com/office/officeart/2005/8/layout/cycle6" loCatId="relationship" qsTypeId="urn:microsoft.com/office/officeart/2005/8/quickstyle/simple1" qsCatId="simple" csTypeId="urn:microsoft.com/office/officeart/2005/8/colors/colorful4" csCatId="colorful" phldr="1"/>
      <dgm:spPr/>
    </dgm:pt>
    <dgm:pt modelId="{AA945455-4944-49A1-B278-A383EDC28400}">
      <dgm:prSet phldrT="[Text]"/>
      <dgm:spPr/>
      <dgm:t>
        <a:bodyPr/>
        <a:lstStyle/>
        <a:p>
          <a:r>
            <a:rPr lang="en-IN" b="1" dirty="0"/>
            <a:t>Theoretical Foundations </a:t>
          </a:r>
        </a:p>
      </dgm:t>
    </dgm:pt>
    <dgm:pt modelId="{244102CB-177D-45E3-8B03-57BE97856579}" type="parTrans" cxnId="{A517C1A1-50F2-4323-9A57-D934C7838E41}">
      <dgm:prSet/>
      <dgm:spPr/>
      <dgm:t>
        <a:bodyPr/>
        <a:lstStyle/>
        <a:p>
          <a:endParaRPr lang="en-IN"/>
        </a:p>
      </dgm:t>
    </dgm:pt>
    <dgm:pt modelId="{8976C409-9760-4E44-BFE1-8847043E0B06}" type="sibTrans" cxnId="{A517C1A1-50F2-4323-9A57-D934C7838E41}">
      <dgm:prSet/>
      <dgm:spPr/>
      <dgm:t>
        <a:bodyPr/>
        <a:lstStyle/>
        <a:p>
          <a:endParaRPr lang="en-IN"/>
        </a:p>
      </dgm:t>
    </dgm:pt>
    <dgm:pt modelId="{2DA5C406-7404-439F-98AC-8437A5944987}">
      <dgm:prSet phldrT="[Text]"/>
      <dgm:spPr/>
      <dgm:t>
        <a:bodyPr/>
        <a:lstStyle/>
        <a:p>
          <a:r>
            <a:rPr lang="en-IN" b="1" dirty="0"/>
            <a:t>Hands On Implementations &amp; Model Building</a:t>
          </a:r>
        </a:p>
      </dgm:t>
    </dgm:pt>
    <dgm:pt modelId="{7E2ABEAC-3DBC-4878-B868-1E9C27719721}" type="parTrans" cxnId="{E2E62473-2DDE-40F3-93A4-953DFE4139C9}">
      <dgm:prSet/>
      <dgm:spPr/>
      <dgm:t>
        <a:bodyPr/>
        <a:lstStyle/>
        <a:p>
          <a:endParaRPr lang="en-IN"/>
        </a:p>
      </dgm:t>
    </dgm:pt>
    <dgm:pt modelId="{C0CA1F15-0E95-42C0-87A6-C09237660639}" type="sibTrans" cxnId="{E2E62473-2DDE-40F3-93A4-953DFE4139C9}">
      <dgm:prSet/>
      <dgm:spPr/>
      <dgm:t>
        <a:bodyPr/>
        <a:lstStyle/>
        <a:p>
          <a:endParaRPr lang="en-IN"/>
        </a:p>
      </dgm:t>
    </dgm:pt>
    <dgm:pt modelId="{95322AD2-6927-499C-AEE1-23802196B4D4}">
      <dgm:prSet phldrT="[Text]"/>
      <dgm:spPr/>
      <dgm:t>
        <a:bodyPr/>
        <a:lstStyle/>
        <a:p>
          <a:r>
            <a:rPr lang="en-IN" b="1" dirty="0"/>
            <a:t>Commercial Solutions</a:t>
          </a:r>
        </a:p>
      </dgm:t>
    </dgm:pt>
    <dgm:pt modelId="{F6B52B34-E46D-4110-9DD8-585806232BB5}" type="parTrans" cxnId="{DEC7F2BE-D6DA-4E7B-A49B-E35F65CAF757}">
      <dgm:prSet/>
      <dgm:spPr/>
      <dgm:t>
        <a:bodyPr/>
        <a:lstStyle/>
        <a:p>
          <a:endParaRPr lang="en-IN"/>
        </a:p>
      </dgm:t>
    </dgm:pt>
    <dgm:pt modelId="{F86BF21A-C329-4AD6-A81B-01945F114022}" type="sibTrans" cxnId="{DEC7F2BE-D6DA-4E7B-A49B-E35F65CAF757}">
      <dgm:prSet/>
      <dgm:spPr/>
      <dgm:t>
        <a:bodyPr/>
        <a:lstStyle/>
        <a:p>
          <a:endParaRPr lang="en-IN"/>
        </a:p>
      </dgm:t>
    </dgm:pt>
    <dgm:pt modelId="{5C72B707-0BA2-4239-B379-68CA019C905C}" type="pres">
      <dgm:prSet presAssocID="{D3C33A0C-A14D-4A16-A3B9-E7BE1DDFD4A3}" presName="cycle" presStyleCnt="0">
        <dgm:presLayoutVars>
          <dgm:dir/>
          <dgm:resizeHandles val="exact"/>
        </dgm:presLayoutVars>
      </dgm:prSet>
      <dgm:spPr/>
    </dgm:pt>
    <dgm:pt modelId="{46D58530-B4F9-4815-B14C-03E9B53B1144}" type="pres">
      <dgm:prSet presAssocID="{AA945455-4944-49A1-B278-A383EDC28400}" presName="node" presStyleLbl="node1" presStyleIdx="0" presStyleCnt="3" custRadScaleRad="101545">
        <dgm:presLayoutVars>
          <dgm:bulletEnabled val="1"/>
        </dgm:presLayoutVars>
      </dgm:prSet>
      <dgm:spPr/>
    </dgm:pt>
    <dgm:pt modelId="{5C9F0E24-7302-4BD6-AA86-1781CBD88A74}" type="pres">
      <dgm:prSet presAssocID="{AA945455-4944-49A1-B278-A383EDC28400}" presName="spNode" presStyleCnt="0"/>
      <dgm:spPr/>
    </dgm:pt>
    <dgm:pt modelId="{60B91704-4D98-473C-8F11-10E0A31CB600}" type="pres">
      <dgm:prSet presAssocID="{8976C409-9760-4E44-BFE1-8847043E0B06}" presName="sibTrans" presStyleLbl="sibTrans1D1" presStyleIdx="0" presStyleCnt="3"/>
      <dgm:spPr/>
    </dgm:pt>
    <dgm:pt modelId="{962DF2D8-1C2F-45BF-A93E-744714200117}" type="pres">
      <dgm:prSet presAssocID="{2DA5C406-7404-439F-98AC-8437A5944987}" presName="node" presStyleLbl="node1" presStyleIdx="1" presStyleCnt="3" custRadScaleRad="100781" custRadScaleInc="1901">
        <dgm:presLayoutVars>
          <dgm:bulletEnabled val="1"/>
        </dgm:presLayoutVars>
      </dgm:prSet>
      <dgm:spPr/>
    </dgm:pt>
    <dgm:pt modelId="{8E53388E-1331-4A81-8E27-B89BEDCAB18D}" type="pres">
      <dgm:prSet presAssocID="{2DA5C406-7404-439F-98AC-8437A5944987}" presName="spNode" presStyleCnt="0"/>
      <dgm:spPr/>
    </dgm:pt>
    <dgm:pt modelId="{60B4C78E-2900-426E-A0BE-3029FD4B2931}" type="pres">
      <dgm:prSet presAssocID="{C0CA1F15-0E95-42C0-87A6-C09237660639}" presName="sibTrans" presStyleLbl="sibTrans1D1" presStyleIdx="1" presStyleCnt="3"/>
      <dgm:spPr/>
    </dgm:pt>
    <dgm:pt modelId="{7D35E2FA-EF34-41E3-92B5-987015D97003}" type="pres">
      <dgm:prSet presAssocID="{95322AD2-6927-499C-AEE1-23802196B4D4}" presName="node" presStyleLbl="node1" presStyleIdx="2" presStyleCnt="3">
        <dgm:presLayoutVars>
          <dgm:bulletEnabled val="1"/>
        </dgm:presLayoutVars>
      </dgm:prSet>
      <dgm:spPr/>
    </dgm:pt>
    <dgm:pt modelId="{343CDDE7-4FB5-4DC7-9C22-05D89A9AC3B0}" type="pres">
      <dgm:prSet presAssocID="{95322AD2-6927-499C-AEE1-23802196B4D4}" presName="spNode" presStyleCnt="0"/>
      <dgm:spPr/>
    </dgm:pt>
    <dgm:pt modelId="{3963F9B2-A432-4F50-883E-6153A239DE7D}" type="pres">
      <dgm:prSet presAssocID="{F86BF21A-C329-4AD6-A81B-01945F114022}" presName="sibTrans" presStyleLbl="sibTrans1D1" presStyleIdx="2" presStyleCnt="3"/>
      <dgm:spPr/>
    </dgm:pt>
  </dgm:ptLst>
  <dgm:cxnLst>
    <dgm:cxn modelId="{E16FC00E-1CD1-4BF0-AE04-270A6F8E50C9}" type="presOf" srcId="{2DA5C406-7404-439F-98AC-8437A5944987}" destId="{962DF2D8-1C2F-45BF-A93E-744714200117}" srcOrd="0" destOrd="0" presId="urn:microsoft.com/office/officeart/2005/8/layout/cycle6"/>
    <dgm:cxn modelId="{696F4326-6B0A-4A66-89EA-BD762C643431}" type="presOf" srcId="{8976C409-9760-4E44-BFE1-8847043E0B06}" destId="{60B91704-4D98-473C-8F11-10E0A31CB600}" srcOrd="0" destOrd="0" presId="urn:microsoft.com/office/officeart/2005/8/layout/cycle6"/>
    <dgm:cxn modelId="{C3E36750-1DA5-4C68-8AD0-60DA25315764}" type="presOf" srcId="{AA945455-4944-49A1-B278-A383EDC28400}" destId="{46D58530-B4F9-4815-B14C-03E9B53B1144}" srcOrd="0" destOrd="0" presId="urn:microsoft.com/office/officeart/2005/8/layout/cycle6"/>
    <dgm:cxn modelId="{E2E62473-2DDE-40F3-93A4-953DFE4139C9}" srcId="{D3C33A0C-A14D-4A16-A3B9-E7BE1DDFD4A3}" destId="{2DA5C406-7404-439F-98AC-8437A5944987}" srcOrd="1" destOrd="0" parTransId="{7E2ABEAC-3DBC-4878-B868-1E9C27719721}" sibTransId="{C0CA1F15-0E95-42C0-87A6-C09237660639}"/>
    <dgm:cxn modelId="{4F557D84-900C-4EA8-BF4E-A1FB8E3DE5E4}" type="presOf" srcId="{D3C33A0C-A14D-4A16-A3B9-E7BE1DDFD4A3}" destId="{5C72B707-0BA2-4239-B379-68CA019C905C}" srcOrd="0" destOrd="0" presId="urn:microsoft.com/office/officeart/2005/8/layout/cycle6"/>
    <dgm:cxn modelId="{A517C1A1-50F2-4323-9A57-D934C7838E41}" srcId="{D3C33A0C-A14D-4A16-A3B9-E7BE1DDFD4A3}" destId="{AA945455-4944-49A1-B278-A383EDC28400}" srcOrd="0" destOrd="0" parTransId="{244102CB-177D-45E3-8B03-57BE97856579}" sibTransId="{8976C409-9760-4E44-BFE1-8847043E0B06}"/>
    <dgm:cxn modelId="{026F2EA3-4B4F-405F-BD21-81B5C76EC6B4}" type="presOf" srcId="{F86BF21A-C329-4AD6-A81B-01945F114022}" destId="{3963F9B2-A432-4F50-883E-6153A239DE7D}" srcOrd="0" destOrd="0" presId="urn:microsoft.com/office/officeart/2005/8/layout/cycle6"/>
    <dgm:cxn modelId="{DEC7F2BE-D6DA-4E7B-A49B-E35F65CAF757}" srcId="{D3C33A0C-A14D-4A16-A3B9-E7BE1DDFD4A3}" destId="{95322AD2-6927-499C-AEE1-23802196B4D4}" srcOrd="2" destOrd="0" parTransId="{F6B52B34-E46D-4110-9DD8-585806232BB5}" sibTransId="{F86BF21A-C329-4AD6-A81B-01945F114022}"/>
    <dgm:cxn modelId="{90EF8ED4-B8F1-4252-B172-F1592C130B1E}" type="presOf" srcId="{C0CA1F15-0E95-42C0-87A6-C09237660639}" destId="{60B4C78E-2900-426E-A0BE-3029FD4B2931}" srcOrd="0" destOrd="0" presId="urn:microsoft.com/office/officeart/2005/8/layout/cycle6"/>
    <dgm:cxn modelId="{592E5CD9-E32C-4E30-8CFF-0BCE421ED291}" type="presOf" srcId="{95322AD2-6927-499C-AEE1-23802196B4D4}" destId="{7D35E2FA-EF34-41E3-92B5-987015D97003}" srcOrd="0" destOrd="0" presId="urn:microsoft.com/office/officeart/2005/8/layout/cycle6"/>
    <dgm:cxn modelId="{2A2268E9-C999-4C75-83BF-4E5D3BED929A}" type="presParOf" srcId="{5C72B707-0BA2-4239-B379-68CA019C905C}" destId="{46D58530-B4F9-4815-B14C-03E9B53B1144}" srcOrd="0" destOrd="0" presId="urn:microsoft.com/office/officeart/2005/8/layout/cycle6"/>
    <dgm:cxn modelId="{A25CFF7A-3CF0-4085-B21B-35C1DD605405}" type="presParOf" srcId="{5C72B707-0BA2-4239-B379-68CA019C905C}" destId="{5C9F0E24-7302-4BD6-AA86-1781CBD88A74}" srcOrd="1" destOrd="0" presId="urn:microsoft.com/office/officeart/2005/8/layout/cycle6"/>
    <dgm:cxn modelId="{6987E9AD-5E43-4BCD-85A7-2B9A93A05F2F}" type="presParOf" srcId="{5C72B707-0BA2-4239-B379-68CA019C905C}" destId="{60B91704-4D98-473C-8F11-10E0A31CB600}" srcOrd="2" destOrd="0" presId="urn:microsoft.com/office/officeart/2005/8/layout/cycle6"/>
    <dgm:cxn modelId="{194EBBC0-C5D0-4A7A-AED1-BE8F8708745B}" type="presParOf" srcId="{5C72B707-0BA2-4239-B379-68CA019C905C}" destId="{962DF2D8-1C2F-45BF-A93E-744714200117}" srcOrd="3" destOrd="0" presId="urn:microsoft.com/office/officeart/2005/8/layout/cycle6"/>
    <dgm:cxn modelId="{B9ADEBF0-C5AB-47CF-ABE2-487965104738}" type="presParOf" srcId="{5C72B707-0BA2-4239-B379-68CA019C905C}" destId="{8E53388E-1331-4A81-8E27-B89BEDCAB18D}" srcOrd="4" destOrd="0" presId="urn:microsoft.com/office/officeart/2005/8/layout/cycle6"/>
    <dgm:cxn modelId="{690CF1AC-7B5C-4A21-A287-DF2F7C666891}" type="presParOf" srcId="{5C72B707-0BA2-4239-B379-68CA019C905C}" destId="{60B4C78E-2900-426E-A0BE-3029FD4B2931}" srcOrd="5" destOrd="0" presId="urn:microsoft.com/office/officeart/2005/8/layout/cycle6"/>
    <dgm:cxn modelId="{58B4B286-487F-4760-B8DF-51749E810B02}" type="presParOf" srcId="{5C72B707-0BA2-4239-B379-68CA019C905C}" destId="{7D35E2FA-EF34-41E3-92B5-987015D97003}" srcOrd="6" destOrd="0" presId="urn:microsoft.com/office/officeart/2005/8/layout/cycle6"/>
    <dgm:cxn modelId="{AAB5B643-AA13-4D41-8D0F-6DE94AA38193}" type="presParOf" srcId="{5C72B707-0BA2-4239-B379-68CA019C905C}" destId="{343CDDE7-4FB5-4DC7-9C22-05D89A9AC3B0}" srcOrd="7" destOrd="0" presId="urn:microsoft.com/office/officeart/2005/8/layout/cycle6"/>
    <dgm:cxn modelId="{3BDE0023-DE0E-4F09-9233-9E0ACD899C98}" type="presParOf" srcId="{5C72B707-0BA2-4239-B379-68CA019C905C}" destId="{3963F9B2-A432-4F50-883E-6153A239DE7D}"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58530-B4F9-4815-B14C-03E9B53B1144}">
      <dsp:nvSpPr>
        <dsp:cNvPr id="0" name=""/>
        <dsp:cNvSpPr/>
      </dsp:nvSpPr>
      <dsp:spPr>
        <a:xfrm>
          <a:off x="2902192" y="0"/>
          <a:ext cx="2815904" cy="1830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Theoretical Foundations </a:t>
          </a:r>
        </a:p>
      </dsp:txBody>
      <dsp:txXfrm>
        <a:off x="2991542" y="89350"/>
        <a:ext cx="2637204" cy="1651638"/>
      </dsp:txXfrm>
    </dsp:sp>
    <dsp:sp modelId="{60B91704-4D98-473C-8F11-10E0A31CB600}">
      <dsp:nvSpPr>
        <dsp:cNvPr id="0" name=""/>
        <dsp:cNvSpPr/>
      </dsp:nvSpPr>
      <dsp:spPr>
        <a:xfrm>
          <a:off x="1886978" y="927006"/>
          <a:ext cx="4882562" cy="4882562"/>
        </a:xfrm>
        <a:custGeom>
          <a:avLst/>
          <a:gdLst/>
          <a:ahLst/>
          <a:cxnLst/>
          <a:rect l="0" t="0" r="0" b="0"/>
          <a:pathLst>
            <a:path>
              <a:moveTo>
                <a:pt x="3852070" y="448914"/>
              </a:moveTo>
              <a:arcTo wR="2441281" hR="2441281" stAng="18318132" swAng="3719135"/>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2DF2D8-1C2F-45BF-A93E-744714200117}">
      <dsp:nvSpPr>
        <dsp:cNvPr id="0" name=""/>
        <dsp:cNvSpPr/>
      </dsp:nvSpPr>
      <dsp:spPr>
        <a:xfrm>
          <a:off x="5016402" y="3703327"/>
          <a:ext cx="2815904" cy="1830338"/>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Hands On Implementations &amp; Model Building</a:t>
          </a:r>
        </a:p>
      </dsp:txBody>
      <dsp:txXfrm>
        <a:off x="5105752" y="3792677"/>
        <a:ext cx="2637204" cy="1651638"/>
      </dsp:txXfrm>
    </dsp:sp>
    <dsp:sp modelId="{60B4C78E-2900-426E-A0BE-3029FD4B2931}">
      <dsp:nvSpPr>
        <dsp:cNvPr id="0" name=""/>
        <dsp:cNvSpPr/>
      </dsp:nvSpPr>
      <dsp:spPr>
        <a:xfrm>
          <a:off x="1888693" y="929972"/>
          <a:ext cx="4882562" cy="4882562"/>
        </a:xfrm>
        <a:custGeom>
          <a:avLst/>
          <a:gdLst/>
          <a:ahLst/>
          <a:cxnLst/>
          <a:rect l="0" t="0" r="0" b="0"/>
          <a:pathLst>
            <a:path>
              <a:moveTo>
                <a:pt x="3553601" y="4614434"/>
              </a:moveTo>
              <a:arcTo wR="2441281" hR="2441281" stAng="3773671" swAng="3363646"/>
            </a:path>
          </a:pathLst>
        </a:custGeom>
        <a:noFill/>
        <a:ln w="6350" cap="flat" cmpd="sng" algn="ctr">
          <a:solidFill>
            <a:schemeClr val="accent4">
              <a:hueOff val="4900445"/>
              <a:satOff val="-20388"/>
              <a:lumOff val="4804"/>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5E2FA-EF34-41E3-92B5-987015D97003}">
      <dsp:nvSpPr>
        <dsp:cNvPr id="0" name=""/>
        <dsp:cNvSpPr/>
      </dsp:nvSpPr>
      <dsp:spPr>
        <a:xfrm>
          <a:off x="787980" y="3665625"/>
          <a:ext cx="2815904" cy="1830338"/>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Commercial Solutions</a:t>
          </a:r>
        </a:p>
      </dsp:txBody>
      <dsp:txXfrm>
        <a:off x="877330" y="3754975"/>
        <a:ext cx="2637204" cy="1651638"/>
      </dsp:txXfrm>
    </dsp:sp>
    <dsp:sp modelId="{3963F9B2-A432-4F50-883E-6153A239DE7D}">
      <dsp:nvSpPr>
        <dsp:cNvPr id="0" name=""/>
        <dsp:cNvSpPr/>
      </dsp:nvSpPr>
      <dsp:spPr>
        <a:xfrm>
          <a:off x="1868335" y="914713"/>
          <a:ext cx="4882562" cy="4882562"/>
        </a:xfrm>
        <a:custGeom>
          <a:avLst/>
          <a:gdLst/>
          <a:ahLst/>
          <a:cxnLst/>
          <a:rect l="0" t="0" r="0" b="0"/>
          <a:pathLst>
            <a:path>
              <a:moveTo>
                <a:pt x="16650" y="2725922"/>
              </a:moveTo>
              <a:arcTo wR="2441281" hR="2441281" stAng="10398261" swAng="3653956"/>
            </a:path>
          </a:pathLst>
        </a:custGeom>
        <a:noFill/>
        <a:ln w="6350" cap="flat" cmpd="sng" algn="ctr">
          <a:solidFill>
            <a:schemeClr val="accent4">
              <a:hueOff val="9800891"/>
              <a:satOff val="-40777"/>
              <a:lumOff val="960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14D1C-F769-42D5-9FE0-2E4F5B053CF1}" type="datetimeFigureOut">
              <a:rPr lang="en-IN" smtClean="0"/>
              <a:t>16-08-2024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FD8C1-E076-44BF-B31B-E5914775A513}" type="slidenum">
              <a:rPr lang="en-IN" smtClean="0"/>
              <a:t>‹#›</a:t>
            </a:fld>
            <a:endParaRPr lang="en-IN"/>
          </a:p>
        </p:txBody>
      </p:sp>
    </p:spTree>
    <p:extLst>
      <p:ext uri="{BB962C8B-B14F-4D97-AF65-F5344CB8AC3E}">
        <p14:creationId xmlns:p14="http://schemas.microsoft.com/office/powerpoint/2010/main" val="200560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77A-DCC5-4A8F-BABD-DAA99B996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FE4061E-CFB3-4835-A770-59AA92F6B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7DCA73-867B-4600-BD02-E330EE68B9C8}"/>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5" name="Footer Placeholder 4">
            <a:extLst>
              <a:ext uri="{FF2B5EF4-FFF2-40B4-BE49-F238E27FC236}">
                <a16:creationId xmlns:a16="http://schemas.microsoft.com/office/drawing/2014/main" id="{17735DF5-E008-4BD2-B650-023BEB4200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4B6FE-438D-4131-B466-E1226C46EA0F}"/>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75520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31B-BA51-45EA-8330-C815A6F45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6C8E55-3CD1-469B-8E11-3F23D969CE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845A71-9FBA-42B5-8BE8-D658FD2DE09A}"/>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5" name="Footer Placeholder 4">
            <a:extLst>
              <a:ext uri="{FF2B5EF4-FFF2-40B4-BE49-F238E27FC236}">
                <a16:creationId xmlns:a16="http://schemas.microsoft.com/office/drawing/2014/main" id="{303840CB-3310-4AEC-8D04-2F0A595C7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4E56E0-0AEA-45B7-A608-722BF459311D}"/>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191403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5DE3-1CA9-4D75-96AC-D249E3BC6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724176-2967-4B56-8621-8B1FBD36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D1BA54-5BE2-4D3A-B270-2C62BEC976E3}"/>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5" name="Footer Placeholder 4">
            <a:extLst>
              <a:ext uri="{FF2B5EF4-FFF2-40B4-BE49-F238E27FC236}">
                <a16:creationId xmlns:a16="http://schemas.microsoft.com/office/drawing/2014/main" id="{CAE9003E-797D-4A8E-AA87-72A6028E477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EE0778-00D3-4C4D-ADE7-E3A4FB27C44A}"/>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419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FC2E-352C-4088-841D-A5FFA5C351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DFE57-3B17-411D-8BE6-5F32B2EB8D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FAAAE8-6207-4D1F-804F-635EA5DFD2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A5572F3-4F86-4D3D-B663-BCEBBE62C0CB}"/>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6" name="Footer Placeholder 5">
            <a:extLst>
              <a:ext uri="{FF2B5EF4-FFF2-40B4-BE49-F238E27FC236}">
                <a16:creationId xmlns:a16="http://schemas.microsoft.com/office/drawing/2014/main" id="{A7D34813-76B8-4CF7-BB49-4814FB4D07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9B82F3-2980-4DE8-B211-155CAD742EE9}"/>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93965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D104-9B88-47B7-9997-E9E24DD30EA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64FD10-8514-4A8F-9F1C-DB98F1900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E20761-28A4-478E-AEDB-A757B40265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A957224-01C2-4314-A360-D47F15F45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AF95D9-0BFD-4868-9351-5C4FA28D3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CE2527-B712-4A4C-9DF9-928E27DE0186}"/>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8" name="Footer Placeholder 7">
            <a:extLst>
              <a:ext uri="{FF2B5EF4-FFF2-40B4-BE49-F238E27FC236}">
                <a16:creationId xmlns:a16="http://schemas.microsoft.com/office/drawing/2014/main" id="{68F771E5-96F9-48D2-8632-72162CC009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40D3292-3AAE-491E-8889-E59A48CD4416}"/>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22971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831-3903-4A84-A4E9-17B28832EF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CDDA9FA-8B71-41D6-BEFF-F8AFF9C42DA3}"/>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4" name="Footer Placeholder 3">
            <a:extLst>
              <a:ext uri="{FF2B5EF4-FFF2-40B4-BE49-F238E27FC236}">
                <a16:creationId xmlns:a16="http://schemas.microsoft.com/office/drawing/2014/main" id="{A0A1C706-4466-4B9E-93AE-3A5A3009C3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F30CD1-E822-4143-983D-05C334C11918}"/>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2296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2443E-352E-43E4-A115-7C5C4331E96D}"/>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3" name="Footer Placeholder 2">
            <a:extLst>
              <a:ext uri="{FF2B5EF4-FFF2-40B4-BE49-F238E27FC236}">
                <a16:creationId xmlns:a16="http://schemas.microsoft.com/office/drawing/2014/main" id="{067F87D0-6B77-4543-B82C-C478DA68C6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5ED8C36-13D2-41C0-8824-E746025C298C}"/>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1283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149E-21B0-44FE-B6FF-F2E48D66F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52E9E-A3A9-4B0D-BBD4-85240BCE1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15A9437-596D-4C30-9138-C24F33B26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4EF162-BEA8-4CD7-A933-2B93EA0A7CB5}"/>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6" name="Footer Placeholder 5">
            <a:extLst>
              <a:ext uri="{FF2B5EF4-FFF2-40B4-BE49-F238E27FC236}">
                <a16:creationId xmlns:a16="http://schemas.microsoft.com/office/drawing/2014/main" id="{E006F22A-A4CA-44A4-9F36-643F97A419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566B06F-4378-4517-A37A-B47EDE65A025}"/>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672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64C-3986-43C6-ACB5-3CD7667FC1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763EA6B-3D98-4995-80FA-17CCD0A73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8806CB-FB9F-4210-86BD-63013F262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D76B69-522C-4F81-B570-DBB7B7E34D01}"/>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6" name="Footer Placeholder 5">
            <a:extLst>
              <a:ext uri="{FF2B5EF4-FFF2-40B4-BE49-F238E27FC236}">
                <a16:creationId xmlns:a16="http://schemas.microsoft.com/office/drawing/2014/main" id="{03288E9E-C862-4CEB-BF11-7A4760147C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D46149-7126-4F73-A7DC-C2AC336EE394}"/>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66907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286A-F4A5-478D-BB6E-C1C2964E4F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55C517-6FB9-4052-BA81-E6D720ACD4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4E72BC-74A0-475D-AFD8-37395D1A06CE}"/>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5" name="Footer Placeholder 4">
            <a:extLst>
              <a:ext uri="{FF2B5EF4-FFF2-40B4-BE49-F238E27FC236}">
                <a16:creationId xmlns:a16="http://schemas.microsoft.com/office/drawing/2014/main" id="{39F50AB9-DA7E-47EE-A46D-F96DCCB01C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255B1-F7F0-4870-AF4A-04B8173985A1}"/>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40622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8DC70-0DB0-41A7-9086-5FCC3B169C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4DF5CD-F0C0-4706-B227-3C13AF889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17C9B-C215-4770-AAF6-556D42E0E763}"/>
              </a:ext>
            </a:extLst>
          </p:cNvPr>
          <p:cNvSpPr>
            <a:spLocks noGrp="1"/>
          </p:cNvSpPr>
          <p:nvPr>
            <p:ph type="dt" sz="half" idx="10"/>
          </p:nvPr>
        </p:nvSpPr>
        <p:spPr/>
        <p:txBody>
          <a:bodyPr/>
          <a:lstStyle/>
          <a:p>
            <a:fld id="{E879001B-D479-4837-8E4C-6CF60AD74846}" type="datetimeFigureOut">
              <a:rPr lang="en-IN" smtClean="0"/>
              <a:t>16-08-2024</a:t>
            </a:fld>
            <a:endParaRPr lang="en-IN"/>
          </a:p>
        </p:txBody>
      </p:sp>
      <p:sp>
        <p:nvSpPr>
          <p:cNvPr id="5" name="Footer Placeholder 4">
            <a:extLst>
              <a:ext uri="{FF2B5EF4-FFF2-40B4-BE49-F238E27FC236}">
                <a16:creationId xmlns:a16="http://schemas.microsoft.com/office/drawing/2014/main" id="{3DC326D2-1571-45F3-91A3-FB66189775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C0893C-E7AE-469F-A282-FF2C0B578DF2}"/>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67233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511CA-A7B9-44A0-9899-11E8CC64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223800-0BA4-4250-9B4B-82950F00F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7ECCA-DBA6-4AED-BCEC-BA3187782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9001B-D479-4837-8E4C-6CF60AD74846}" type="datetimeFigureOut">
              <a:rPr lang="en-IN" smtClean="0"/>
              <a:t>16-08-2024</a:t>
            </a:fld>
            <a:endParaRPr lang="en-IN"/>
          </a:p>
        </p:txBody>
      </p:sp>
      <p:sp>
        <p:nvSpPr>
          <p:cNvPr id="5" name="Footer Placeholder 4">
            <a:extLst>
              <a:ext uri="{FF2B5EF4-FFF2-40B4-BE49-F238E27FC236}">
                <a16:creationId xmlns:a16="http://schemas.microsoft.com/office/drawing/2014/main" id="{E1FD1067-095C-4943-8299-6CF95E89B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820D5B-F5C7-40A1-9C7B-DF7A1DD3ED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1DF77-4309-4FC3-A4B4-4695D1978676}" type="slidenum">
              <a:rPr lang="en-IN" smtClean="0"/>
              <a:t>‹#›</a:t>
            </a:fld>
            <a:endParaRPr lang="en-IN"/>
          </a:p>
        </p:txBody>
      </p:sp>
    </p:spTree>
    <p:extLst>
      <p:ext uri="{BB962C8B-B14F-4D97-AF65-F5344CB8AC3E}">
        <p14:creationId xmlns:p14="http://schemas.microsoft.com/office/powerpoint/2010/main" val="2509926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voxforge.or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DA01B67-D09F-4732-8C2F-A270BFCD02CA}"/>
              </a:ext>
            </a:extLst>
          </p:cNvPr>
          <p:cNvGraphicFramePr/>
          <p:nvPr/>
        </p:nvGraphicFramePr>
        <p:xfrm>
          <a:off x="2267669" y="106923"/>
          <a:ext cx="8620289" cy="6143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738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38DD03-E657-4018-8EAB-F6BD4A6BA4BB}"/>
              </a:ext>
            </a:extLst>
          </p:cNvPr>
          <p:cNvSpPr txBox="1"/>
          <p:nvPr/>
        </p:nvSpPr>
        <p:spPr>
          <a:xfrm>
            <a:off x="1300900" y="1828800"/>
            <a:ext cx="9643620" cy="1938992"/>
          </a:xfrm>
          <a:prstGeom prst="rect">
            <a:avLst/>
          </a:prstGeom>
          <a:noFill/>
        </p:spPr>
        <p:txBody>
          <a:bodyPr wrap="square" rtlCol="0">
            <a:spAutoFit/>
          </a:bodyPr>
          <a:lstStyle/>
          <a:p>
            <a:r>
              <a:rPr lang="en-US" sz="4800" dirty="0"/>
              <a:t>“There is no machine intelligence without (knowledge) representation.”</a:t>
            </a:r>
          </a:p>
          <a:p>
            <a:pPr algn="r"/>
            <a:r>
              <a:rPr lang="en-US" sz="2400" dirty="0"/>
              <a:t> ~ Adrian Bowles </a:t>
            </a:r>
            <a:endParaRPr lang="en-IN" sz="2400" dirty="0"/>
          </a:p>
        </p:txBody>
      </p:sp>
    </p:spTree>
    <p:extLst>
      <p:ext uri="{BB962C8B-B14F-4D97-AF65-F5344CB8AC3E}">
        <p14:creationId xmlns:p14="http://schemas.microsoft.com/office/powerpoint/2010/main" val="247863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qphs.fs.quoracdn.net/main-qimg-24ef6125546e301fe64e91022e64c747">
            <a:extLst>
              <a:ext uri="{FF2B5EF4-FFF2-40B4-BE49-F238E27FC236}">
                <a16:creationId xmlns:a16="http://schemas.microsoft.com/office/drawing/2014/main" id="{47143A11-4F16-4BB8-999B-63A90822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21" y="958881"/>
            <a:ext cx="9864589" cy="50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8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D2EF65-8D46-44FF-B54B-8BF09190AAF7}"/>
              </a:ext>
            </a:extLst>
          </p:cNvPr>
          <p:cNvSpPr/>
          <p:nvPr/>
        </p:nvSpPr>
        <p:spPr>
          <a:xfrm>
            <a:off x="2470553" y="2887041"/>
            <a:ext cx="6689973" cy="369332"/>
          </a:xfrm>
          <a:prstGeom prst="rect">
            <a:avLst/>
          </a:prstGeom>
        </p:spPr>
        <p:txBody>
          <a:bodyPr wrap="none">
            <a:spAutoFit/>
          </a:bodyPr>
          <a:lstStyle/>
          <a:p>
            <a:r>
              <a:rPr lang="en-US" b="1" dirty="0"/>
              <a:t>Grammar(syntax)  and semantics are utterly unrelated to each other</a:t>
            </a:r>
            <a:endParaRPr lang="en-IN" b="1" dirty="0"/>
          </a:p>
        </p:txBody>
      </p:sp>
    </p:spTree>
    <p:extLst>
      <p:ext uri="{BB962C8B-B14F-4D97-AF65-F5344CB8AC3E}">
        <p14:creationId xmlns:p14="http://schemas.microsoft.com/office/powerpoint/2010/main" val="1035187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819-8F24-44E1-809B-221FA8AC0887}"/>
              </a:ext>
            </a:extLst>
          </p:cNvPr>
          <p:cNvSpPr>
            <a:spLocks noGrp="1"/>
          </p:cNvSpPr>
          <p:nvPr>
            <p:ph type="title"/>
          </p:nvPr>
        </p:nvSpPr>
        <p:spPr/>
        <p:txBody>
          <a:bodyPr/>
          <a:lstStyle/>
          <a:p>
            <a:r>
              <a:rPr lang="en-IN" dirty="0"/>
              <a:t>Syntax vs Semantics </a:t>
            </a:r>
          </a:p>
        </p:txBody>
      </p:sp>
      <p:sp>
        <p:nvSpPr>
          <p:cNvPr id="3" name="Content Placeholder 2">
            <a:extLst>
              <a:ext uri="{FF2B5EF4-FFF2-40B4-BE49-F238E27FC236}">
                <a16:creationId xmlns:a16="http://schemas.microsoft.com/office/drawing/2014/main" id="{C27DBE34-FD4D-476E-8166-9039F8D1409A}"/>
              </a:ext>
            </a:extLst>
          </p:cNvPr>
          <p:cNvSpPr>
            <a:spLocks noGrp="1"/>
          </p:cNvSpPr>
          <p:nvPr>
            <p:ph idx="1"/>
          </p:nvPr>
        </p:nvSpPr>
        <p:spPr/>
        <p:txBody>
          <a:bodyPr/>
          <a:lstStyle/>
          <a:p>
            <a:r>
              <a:rPr lang="en-US" dirty="0"/>
              <a:t>Syntax is the grammatical structure of the text, whereas semantics is the meaning being conveyed.</a:t>
            </a:r>
          </a:p>
          <a:p>
            <a:r>
              <a:rPr lang="en-US" i="1" dirty="0"/>
              <a:t>“Semantic analysis is the process of understanding the meaning and interpretation of words, signs and sentence structure. This lets computers partly understand natural language the way humans do.”</a:t>
            </a:r>
          </a:p>
          <a:p>
            <a:r>
              <a:rPr lang="en-US" i="1" dirty="0"/>
              <a:t>Partially , because it is extremely complex, and a problem yet not fully solved  !</a:t>
            </a:r>
          </a:p>
          <a:p>
            <a:r>
              <a:rPr lang="en-US" dirty="0"/>
              <a:t>Sentence might be grammatical correct but still convey no meaning </a:t>
            </a:r>
            <a:endParaRPr lang="en-IN" dirty="0"/>
          </a:p>
        </p:txBody>
      </p:sp>
    </p:spTree>
    <p:extLst>
      <p:ext uri="{BB962C8B-B14F-4D97-AF65-F5344CB8AC3E}">
        <p14:creationId xmlns:p14="http://schemas.microsoft.com/office/powerpoint/2010/main" val="3219348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erative Theory on Language">
            <a:extLst>
              <a:ext uri="{FF2B5EF4-FFF2-40B4-BE49-F238E27FC236}">
                <a16:creationId xmlns:a16="http://schemas.microsoft.com/office/drawing/2014/main" id="{C1ECF256-DD3B-423B-8E1A-9E0BF4DE6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 y="210079"/>
            <a:ext cx="7725833" cy="579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yntactic Structures by Noam Chomsky | All-TIME 100 Nonfiction Books |  TIME.com">
            <a:extLst>
              <a:ext uri="{FF2B5EF4-FFF2-40B4-BE49-F238E27FC236}">
                <a16:creationId xmlns:a16="http://schemas.microsoft.com/office/drawing/2014/main" id="{D96F6AE5-9636-42FC-83FC-D446049B7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1017" y="1240366"/>
            <a:ext cx="24765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37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763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20C33-22C9-4EF3-8545-A512113BC812}"/>
              </a:ext>
            </a:extLst>
          </p:cNvPr>
          <p:cNvSpPr>
            <a:spLocks noGrp="1"/>
          </p:cNvSpPr>
          <p:nvPr>
            <p:ph idx="1"/>
          </p:nvPr>
        </p:nvSpPr>
        <p:spPr/>
        <p:txBody>
          <a:bodyPr/>
          <a:lstStyle/>
          <a:p>
            <a:endParaRPr lang="en-US" dirty="0"/>
          </a:p>
          <a:p>
            <a:r>
              <a:rPr lang="en-US" dirty="0"/>
              <a:t>Text mining – Traditional  data mining to mine patterns in text content. Roots in Information Retrieval domain. </a:t>
            </a:r>
          </a:p>
          <a:p>
            <a:endParaRPr lang="en-US" dirty="0"/>
          </a:p>
          <a:p>
            <a:r>
              <a:rPr lang="en-US" dirty="0"/>
              <a:t>NLP is a field in machine learning with the ability of a computer to understand, analyze, manipulate, and potentially generate human language. </a:t>
            </a:r>
          </a:p>
          <a:p>
            <a:endParaRPr lang="en-IN" dirty="0"/>
          </a:p>
        </p:txBody>
      </p:sp>
    </p:spTree>
    <p:extLst>
      <p:ext uri="{BB962C8B-B14F-4D97-AF65-F5344CB8AC3E}">
        <p14:creationId xmlns:p14="http://schemas.microsoft.com/office/powerpoint/2010/main" val="1038696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F74771-E237-4C20-98F8-5A9686E4DBC0}"/>
              </a:ext>
            </a:extLst>
          </p:cNvPr>
          <p:cNvSpPr>
            <a:spLocks noGrp="1"/>
          </p:cNvSpPr>
          <p:nvPr>
            <p:ph idx="1"/>
          </p:nvPr>
        </p:nvSpPr>
        <p:spPr>
          <a:xfrm>
            <a:off x="919480" y="972184"/>
            <a:ext cx="10764520" cy="5550535"/>
          </a:xfrm>
        </p:spPr>
        <p:txBody>
          <a:bodyPr>
            <a:normAutofit fontScale="92500" lnSpcReduction="20000"/>
          </a:bodyPr>
          <a:lstStyle/>
          <a:p>
            <a:endParaRPr lang="en-IN" dirty="0"/>
          </a:p>
          <a:p>
            <a:r>
              <a:rPr lang="en-IN" dirty="0"/>
              <a:t>Summarization</a:t>
            </a:r>
          </a:p>
          <a:p>
            <a:r>
              <a:rPr lang="en-IN" dirty="0"/>
              <a:t>Sentiment Analysis, emotion detection </a:t>
            </a:r>
          </a:p>
          <a:p>
            <a:r>
              <a:rPr lang="en-IN" dirty="0"/>
              <a:t>Personality detection </a:t>
            </a:r>
          </a:p>
          <a:p>
            <a:r>
              <a:rPr lang="en-IN" dirty="0"/>
              <a:t>Gender detection </a:t>
            </a:r>
          </a:p>
          <a:p>
            <a:r>
              <a:rPr lang="en-IN" dirty="0"/>
              <a:t>Sarcasm detection    </a:t>
            </a:r>
          </a:p>
          <a:p>
            <a:r>
              <a:rPr lang="en-IN" dirty="0"/>
              <a:t>Machine Translation</a:t>
            </a:r>
          </a:p>
          <a:p>
            <a:r>
              <a:rPr lang="en-IN" dirty="0"/>
              <a:t>Evaluation </a:t>
            </a:r>
          </a:p>
          <a:p>
            <a:r>
              <a:rPr lang="en-IN" dirty="0"/>
              <a:t>Writing Assistant </a:t>
            </a:r>
          </a:p>
          <a:p>
            <a:r>
              <a:rPr lang="en-IN" dirty="0"/>
              <a:t>Autoresponder  </a:t>
            </a:r>
          </a:p>
          <a:p>
            <a:r>
              <a:rPr lang="en-IN" dirty="0"/>
              <a:t>Chatbots &amp; Virtual Assistants </a:t>
            </a:r>
          </a:p>
          <a:p>
            <a:r>
              <a:rPr lang="en-IN" dirty="0"/>
              <a:t>Content Generation (GAN) </a:t>
            </a:r>
          </a:p>
          <a:p>
            <a:r>
              <a:rPr lang="en-IN" dirty="0"/>
              <a:t>…</a:t>
            </a:r>
          </a:p>
          <a:p>
            <a:endParaRPr lang="en-IN" dirty="0"/>
          </a:p>
        </p:txBody>
      </p:sp>
    </p:spTree>
    <p:extLst>
      <p:ext uri="{BB962C8B-B14F-4D97-AF65-F5344CB8AC3E}">
        <p14:creationId xmlns:p14="http://schemas.microsoft.com/office/powerpoint/2010/main" val="3610157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E9B4-E612-40CE-A992-D63C72649090}"/>
              </a:ext>
            </a:extLst>
          </p:cNvPr>
          <p:cNvSpPr>
            <a:spLocks noGrp="1"/>
          </p:cNvSpPr>
          <p:nvPr>
            <p:ph type="title"/>
          </p:nvPr>
        </p:nvSpPr>
        <p:spPr/>
        <p:txBody>
          <a:bodyPr/>
          <a:lstStyle/>
          <a:p>
            <a:r>
              <a:rPr lang="en-IN" b="1" dirty="0"/>
              <a:t>Document </a:t>
            </a:r>
            <a:endParaRPr lang="en-IN" dirty="0"/>
          </a:p>
        </p:txBody>
      </p:sp>
      <p:sp>
        <p:nvSpPr>
          <p:cNvPr id="3" name="Content Placeholder 2">
            <a:extLst>
              <a:ext uri="{FF2B5EF4-FFF2-40B4-BE49-F238E27FC236}">
                <a16:creationId xmlns:a16="http://schemas.microsoft.com/office/drawing/2014/main" id="{9B106F4C-2E57-4AC9-BD15-B4364447975B}"/>
              </a:ext>
            </a:extLst>
          </p:cNvPr>
          <p:cNvSpPr>
            <a:spLocks noGrp="1"/>
          </p:cNvSpPr>
          <p:nvPr>
            <p:ph idx="1"/>
          </p:nvPr>
        </p:nvSpPr>
        <p:spPr/>
        <p:txBody>
          <a:bodyPr>
            <a:normAutofit fontScale="92500" lnSpcReduction="10000"/>
          </a:bodyPr>
          <a:lstStyle/>
          <a:p>
            <a:r>
              <a:rPr lang="en-IN" dirty="0"/>
              <a:t>Collection of text.</a:t>
            </a:r>
          </a:p>
          <a:p>
            <a:r>
              <a:rPr lang="en-US" i="1" dirty="0"/>
              <a:t>Indian Institute of Management Visakhapatnam (IIMV) belongs to the prestigious IIM family of business schools. It is a new generation IIM, set up by the Government of India in September 2015. The Indian Institutes of Management Act 2017 declares IIMs as Institutions of National Importance, empowered to attain standards of global excellence in management, management research and allied areas of knowledge. IIM Visakhapatnam is located in its temporary, but state-of-the-art facility in the salubrious Andhra University campus in the ‘City of Destiny’, Visakhapatnam. The Institute has begun the process for building a permanent, full-fledged, word-class campus on approx. 230 acres of land in the (relative) vicinity of the upcoming green-field international airport, about 25 kilometers from the present (temporary/transit) campus. </a:t>
            </a:r>
            <a:endParaRPr lang="en-IN" i="1" dirty="0"/>
          </a:p>
        </p:txBody>
      </p:sp>
    </p:spTree>
    <p:extLst>
      <p:ext uri="{BB962C8B-B14F-4D97-AF65-F5344CB8AC3E}">
        <p14:creationId xmlns:p14="http://schemas.microsoft.com/office/powerpoint/2010/main" val="28124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500C-E22B-4742-BF68-A6385FDDDCAA}"/>
              </a:ext>
            </a:extLst>
          </p:cNvPr>
          <p:cNvSpPr>
            <a:spLocks noGrp="1"/>
          </p:cNvSpPr>
          <p:nvPr>
            <p:ph type="title"/>
          </p:nvPr>
        </p:nvSpPr>
        <p:spPr/>
        <p:txBody>
          <a:bodyPr/>
          <a:lstStyle/>
          <a:p>
            <a:r>
              <a:rPr lang="en-IN" b="1" dirty="0"/>
              <a:t>Tokens</a:t>
            </a:r>
            <a:r>
              <a:rPr lang="en-IN" dirty="0"/>
              <a:t> </a:t>
            </a:r>
          </a:p>
        </p:txBody>
      </p:sp>
      <p:sp>
        <p:nvSpPr>
          <p:cNvPr id="3" name="Content Placeholder 2">
            <a:extLst>
              <a:ext uri="{FF2B5EF4-FFF2-40B4-BE49-F238E27FC236}">
                <a16:creationId xmlns:a16="http://schemas.microsoft.com/office/drawing/2014/main" id="{F1D6FD2C-B107-4839-B89F-BFDCCA0DC58E}"/>
              </a:ext>
            </a:extLst>
          </p:cNvPr>
          <p:cNvSpPr>
            <a:spLocks noGrp="1"/>
          </p:cNvSpPr>
          <p:nvPr>
            <p:ph idx="1"/>
          </p:nvPr>
        </p:nvSpPr>
        <p:spPr/>
        <p:txBody>
          <a:bodyPr/>
          <a:lstStyle/>
          <a:p>
            <a:r>
              <a:rPr lang="en-US" dirty="0"/>
              <a:t>represent words. </a:t>
            </a:r>
          </a:p>
          <a:p>
            <a:r>
              <a:rPr lang="en-US" dirty="0"/>
              <a:t>For example:  “India", “democracy", “happiness“ , “the” </a:t>
            </a:r>
            <a:endParaRPr lang="en-IN" dirty="0"/>
          </a:p>
        </p:txBody>
      </p:sp>
    </p:spTree>
    <p:extLst>
      <p:ext uri="{BB962C8B-B14F-4D97-AF65-F5344CB8AC3E}">
        <p14:creationId xmlns:p14="http://schemas.microsoft.com/office/powerpoint/2010/main" val="36484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B90-5338-410B-A8D7-E5C463489E16}"/>
              </a:ext>
            </a:extLst>
          </p:cNvPr>
          <p:cNvSpPr>
            <a:spLocks noGrp="1"/>
          </p:cNvSpPr>
          <p:nvPr>
            <p:ph type="title"/>
          </p:nvPr>
        </p:nvSpPr>
        <p:spPr/>
        <p:txBody>
          <a:bodyPr/>
          <a:lstStyle/>
          <a:p>
            <a:r>
              <a:rPr lang="en-IN" b="1" dirty="0"/>
              <a:t>Term</a:t>
            </a:r>
            <a:endParaRPr lang="en-IN" dirty="0"/>
          </a:p>
        </p:txBody>
      </p:sp>
      <p:sp>
        <p:nvSpPr>
          <p:cNvPr id="3" name="Content Placeholder 2">
            <a:extLst>
              <a:ext uri="{FF2B5EF4-FFF2-40B4-BE49-F238E27FC236}">
                <a16:creationId xmlns:a16="http://schemas.microsoft.com/office/drawing/2014/main" id="{FA8BB5B8-43B3-4C7F-B172-9373ADD86954}"/>
              </a:ext>
            </a:extLst>
          </p:cNvPr>
          <p:cNvSpPr>
            <a:spLocks noGrp="1"/>
          </p:cNvSpPr>
          <p:nvPr>
            <p:ph idx="1"/>
          </p:nvPr>
        </p:nvSpPr>
        <p:spPr>
          <a:xfrm>
            <a:off x="838200" y="1581785"/>
            <a:ext cx="10515600" cy="4351338"/>
          </a:xfrm>
        </p:spPr>
        <p:txBody>
          <a:bodyPr/>
          <a:lstStyle/>
          <a:p>
            <a:r>
              <a:rPr lang="en-US" dirty="0"/>
              <a:t>may represent single words or multiword units, </a:t>
            </a:r>
          </a:p>
          <a:p>
            <a:r>
              <a:rPr lang="en-US" dirty="0"/>
              <a:t>such as “civil war” , ”golden handshake” , “United States of America”</a:t>
            </a:r>
            <a:endParaRPr lang="en-IN" dirty="0"/>
          </a:p>
        </p:txBody>
      </p:sp>
    </p:spTree>
    <p:extLst>
      <p:ext uri="{BB962C8B-B14F-4D97-AF65-F5344CB8AC3E}">
        <p14:creationId xmlns:p14="http://schemas.microsoft.com/office/powerpoint/2010/main" val="1120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2AA0-7B4A-45D0-A699-A0CEC332A1F3}"/>
              </a:ext>
            </a:extLst>
          </p:cNvPr>
          <p:cNvSpPr>
            <a:spLocks noGrp="1"/>
          </p:cNvSpPr>
          <p:nvPr>
            <p:ph type="title"/>
          </p:nvPr>
        </p:nvSpPr>
        <p:spPr/>
        <p:txBody>
          <a:bodyPr/>
          <a:lstStyle/>
          <a:p>
            <a:r>
              <a:rPr lang="en-IN" b="1" dirty="0"/>
              <a:t>Corpus</a:t>
            </a:r>
            <a:r>
              <a:rPr lang="en-IN" dirty="0"/>
              <a:t> </a:t>
            </a:r>
          </a:p>
        </p:txBody>
      </p:sp>
      <p:sp>
        <p:nvSpPr>
          <p:cNvPr id="3" name="Content Placeholder 2">
            <a:extLst>
              <a:ext uri="{FF2B5EF4-FFF2-40B4-BE49-F238E27FC236}">
                <a16:creationId xmlns:a16="http://schemas.microsoft.com/office/drawing/2014/main" id="{A5B1933F-6B56-49E8-A2D2-160E7C1E3826}"/>
              </a:ext>
            </a:extLst>
          </p:cNvPr>
          <p:cNvSpPr>
            <a:spLocks noGrp="1"/>
          </p:cNvSpPr>
          <p:nvPr>
            <p:ph idx="1"/>
          </p:nvPr>
        </p:nvSpPr>
        <p:spPr/>
        <p:txBody>
          <a:bodyPr>
            <a:normAutofit fontScale="77500" lnSpcReduction="20000"/>
          </a:bodyPr>
          <a:lstStyle/>
          <a:p>
            <a:r>
              <a:rPr lang="en-US" dirty="0"/>
              <a:t>is a collection of documents (database) usually of specific domain. </a:t>
            </a:r>
          </a:p>
          <a:p>
            <a:pPr fontAlgn="base"/>
            <a:endParaRPr lang="en-US" dirty="0">
              <a:hlinkClick r:id="rId2"/>
            </a:endParaRPr>
          </a:p>
          <a:p>
            <a:pPr fontAlgn="base"/>
            <a:r>
              <a:rPr lang="en-US" b="1" dirty="0"/>
              <a:t>Deepmind Question Answering Corpus</a:t>
            </a:r>
            <a:r>
              <a:rPr lang="en-US" dirty="0"/>
              <a:t>. Question answering about news articles from the Daily Mail.</a:t>
            </a:r>
            <a:endParaRPr lang="en-US" dirty="0">
              <a:hlinkClick r:id="rId2"/>
            </a:endParaRPr>
          </a:p>
          <a:p>
            <a:pPr fontAlgn="base"/>
            <a:r>
              <a:rPr lang="en-US" b="1" dirty="0"/>
              <a:t>TIPSTER</a:t>
            </a:r>
            <a:r>
              <a:rPr lang="en-US" dirty="0"/>
              <a:t> Text Summarization Evaluation Conference Corpus. A collection of nearly 200 documents and their summaries.</a:t>
            </a:r>
          </a:p>
          <a:p>
            <a:r>
              <a:rPr lang="en-US" b="1" dirty="0"/>
              <a:t>Personae</a:t>
            </a:r>
            <a:r>
              <a:rPr lang="en-US" dirty="0"/>
              <a:t>: a Corpus for Author and Personality Prediction from Text</a:t>
            </a:r>
          </a:p>
          <a:p>
            <a:r>
              <a:rPr lang="en-IN" b="0" dirty="0">
                <a:effectLst/>
              </a:rPr>
              <a:t>Hotel Corpora</a:t>
            </a:r>
          </a:p>
          <a:p>
            <a:endParaRPr lang="en-IN" b="0" dirty="0">
              <a:effectLst/>
            </a:endParaRPr>
          </a:p>
          <a:p>
            <a:r>
              <a:rPr lang="en-US" b="1" dirty="0"/>
              <a:t>Corpora</a:t>
            </a:r>
            <a:r>
              <a:rPr lang="en-US" dirty="0"/>
              <a:t>" is the plural form of "</a:t>
            </a:r>
            <a:r>
              <a:rPr lang="en-US" b="1" dirty="0"/>
              <a:t>corpus</a:t>
            </a:r>
            <a:r>
              <a:rPr lang="en-US" dirty="0"/>
              <a:t>",</a:t>
            </a:r>
            <a:endParaRPr lang="en-IN" b="0" dirty="0">
              <a:effectLst/>
            </a:endParaRPr>
          </a:p>
          <a:p>
            <a:br>
              <a:rPr lang="en-IN" dirty="0"/>
            </a:br>
            <a:br>
              <a:rPr lang="en-US" dirty="0"/>
            </a:br>
            <a:endParaRPr lang="en-IN" dirty="0"/>
          </a:p>
        </p:txBody>
      </p:sp>
    </p:spTree>
    <p:extLst>
      <p:ext uri="{BB962C8B-B14F-4D97-AF65-F5344CB8AC3E}">
        <p14:creationId xmlns:p14="http://schemas.microsoft.com/office/powerpoint/2010/main" val="340073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93A2-9173-40D5-9BDE-50145D756288}"/>
              </a:ext>
            </a:extLst>
          </p:cNvPr>
          <p:cNvSpPr>
            <a:spLocks noGrp="1"/>
          </p:cNvSpPr>
          <p:nvPr>
            <p:ph type="title"/>
          </p:nvPr>
        </p:nvSpPr>
        <p:spPr/>
        <p:txBody>
          <a:bodyPr/>
          <a:lstStyle/>
          <a:p>
            <a:r>
              <a:rPr lang="en-IN" b="1" dirty="0"/>
              <a:t>Tokenization </a:t>
            </a:r>
            <a:endParaRPr lang="en-IN" dirty="0"/>
          </a:p>
        </p:txBody>
      </p:sp>
      <p:sp>
        <p:nvSpPr>
          <p:cNvPr id="3" name="Content Placeholder 2">
            <a:extLst>
              <a:ext uri="{FF2B5EF4-FFF2-40B4-BE49-F238E27FC236}">
                <a16:creationId xmlns:a16="http://schemas.microsoft.com/office/drawing/2014/main" id="{D26A7B99-971A-4B59-B9B9-FB283C27C5DF}"/>
              </a:ext>
            </a:extLst>
          </p:cNvPr>
          <p:cNvSpPr>
            <a:spLocks noGrp="1"/>
          </p:cNvSpPr>
          <p:nvPr>
            <p:ph idx="1"/>
          </p:nvPr>
        </p:nvSpPr>
        <p:spPr>
          <a:xfrm>
            <a:off x="949960" y="1825625"/>
            <a:ext cx="10515600" cy="4351338"/>
          </a:xfrm>
        </p:spPr>
        <p:txBody>
          <a:bodyPr/>
          <a:lstStyle/>
          <a:p>
            <a:r>
              <a:rPr lang="en-US" dirty="0"/>
              <a:t>Process to divide unstructured data into tokens such as words, phrase, keywords etc.</a:t>
            </a:r>
          </a:p>
          <a:p>
            <a:endParaRPr lang="en-US" dirty="0"/>
          </a:p>
          <a:p>
            <a:endParaRPr lang="en-US" dirty="0"/>
          </a:p>
          <a:p>
            <a:endParaRPr lang="en-US" dirty="0"/>
          </a:p>
          <a:p>
            <a:endParaRPr lang="en-IN" dirty="0"/>
          </a:p>
        </p:txBody>
      </p:sp>
      <p:pic>
        <p:nvPicPr>
          <p:cNvPr id="4098" name="Picture 2" descr="Image result for NLP tokenization">
            <a:extLst>
              <a:ext uri="{FF2B5EF4-FFF2-40B4-BE49-F238E27FC236}">
                <a16:creationId xmlns:a16="http://schemas.microsoft.com/office/drawing/2014/main" id="{22D3FC73-8B6A-424A-B92E-5280992A9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60" y="3246119"/>
            <a:ext cx="5412740" cy="23233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DE5EFE9-0623-5F0F-0629-7DEC13723FB8}"/>
              </a:ext>
            </a:extLst>
          </p:cNvPr>
          <p:cNvSpPr txBox="1"/>
          <p:nvPr/>
        </p:nvSpPr>
        <p:spPr>
          <a:xfrm>
            <a:off x="10316355" y="6509999"/>
            <a:ext cx="2074889" cy="261610"/>
          </a:xfrm>
          <a:prstGeom prst="rect">
            <a:avLst/>
          </a:prstGeom>
          <a:noFill/>
        </p:spPr>
        <p:txBody>
          <a:bodyPr wrap="square" rtlCol="0">
            <a:spAutoFit/>
          </a:bodyPr>
          <a:lstStyle/>
          <a:p>
            <a:r>
              <a:rPr lang="en-IN" sz="1100" dirty="0"/>
              <a:t>@geeksforgeeks</a:t>
            </a:r>
          </a:p>
        </p:txBody>
      </p:sp>
    </p:spTree>
    <p:extLst>
      <p:ext uri="{BB962C8B-B14F-4D97-AF65-F5344CB8AC3E}">
        <p14:creationId xmlns:p14="http://schemas.microsoft.com/office/powerpoint/2010/main" val="25308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414B-A64D-4CCF-9782-652B9F82F2E8}"/>
              </a:ext>
            </a:extLst>
          </p:cNvPr>
          <p:cNvSpPr>
            <a:spLocks noGrp="1"/>
          </p:cNvSpPr>
          <p:nvPr>
            <p:ph type="title"/>
          </p:nvPr>
        </p:nvSpPr>
        <p:spPr/>
        <p:txBody>
          <a:bodyPr/>
          <a:lstStyle/>
          <a:p>
            <a:r>
              <a:rPr lang="en-IN" dirty="0"/>
              <a:t>Stop words </a:t>
            </a:r>
          </a:p>
        </p:txBody>
      </p:sp>
      <p:sp>
        <p:nvSpPr>
          <p:cNvPr id="3" name="Content Placeholder 2">
            <a:extLst>
              <a:ext uri="{FF2B5EF4-FFF2-40B4-BE49-F238E27FC236}">
                <a16:creationId xmlns:a16="http://schemas.microsoft.com/office/drawing/2014/main" id="{3855478B-C6CA-45EF-8032-21FC17C2628A}"/>
              </a:ext>
            </a:extLst>
          </p:cNvPr>
          <p:cNvSpPr>
            <a:spLocks noGrp="1"/>
          </p:cNvSpPr>
          <p:nvPr>
            <p:ph idx="1"/>
          </p:nvPr>
        </p:nvSpPr>
        <p:spPr>
          <a:xfrm>
            <a:off x="909320" y="1690688"/>
            <a:ext cx="10515600" cy="4351338"/>
          </a:xfrm>
        </p:spPr>
        <p:txBody>
          <a:bodyPr/>
          <a:lstStyle/>
          <a:p>
            <a:r>
              <a:rPr lang="en-US" dirty="0"/>
              <a:t>Basically a set of commonly used words which you want to exclude while analyzing text as do not contain important significance in further analysis</a:t>
            </a:r>
          </a:p>
          <a:p>
            <a:r>
              <a:rPr lang="en-US" dirty="0"/>
              <a:t>Examples of stop words - 'a', 'an', 'the', 'to', ‘of’ , ‘be’</a:t>
            </a:r>
          </a:p>
          <a:p>
            <a:endParaRPr lang="en-US" dirty="0"/>
          </a:p>
          <a:p>
            <a:endParaRPr lang="en-IN" dirty="0"/>
          </a:p>
        </p:txBody>
      </p:sp>
      <p:pic>
        <p:nvPicPr>
          <p:cNvPr id="1026" name="Picture 2" descr="Image result for Stopwords">
            <a:extLst>
              <a:ext uri="{FF2B5EF4-FFF2-40B4-BE49-F238E27FC236}">
                <a16:creationId xmlns:a16="http://schemas.microsoft.com/office/drawing/2014/main" id="{091511A2-1C91-4F2A-8074-25D430A41A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995" y="3741101"/>
            <a:ext cx="6375806" cy="19851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85FBC13-B5D1-3818-2B4E-CED5D227C462}"/>
              </a:ext>
            </a:extLst>
          </p:cNvPr>
          <p:cNvSpPr txBox="1"/>
          <p:nvPr/>
        </p:nvSpPr>
        <p:spPr>
          <a:xfrm>
            <a:off x="10316355" y="6509999"/>
            <a:ext cx="2074889" cy="261610"/>
          </a:xfrm>
          <a:prstGeom prst="rect">
            <a:avLst/>
          </a:prstGeom>
          <a:noFill/>
        </p:spPr>
        <p:txBody>
          <a:bodyPr wrap="square" rtlCol="0">
            <a:spAutoFit/>
          </a:bodyPr>
          <a:lstStyle/>
          <a:p>
            <a:r>
              <a:rPr lang="en-IN" sz="1100" dirty="0"/>
              <a:t>@geeksforgeeks</a:t>
            </a:r>
          </a:p>
        </p:txBody>
      </p:sp>
    </p:spTree>
    <p:extLst>
      <p:ext uri="{BB962C8B-B14F-4D97-AF65-F5344CB8AC3E}">
        <p14:creationId xmlns:p14="http://schemas.microsoft.com/office/powerpoint/2010/main" val="374498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80DD-70CB-4D01-A116-0C8D2776AC5B}"/>
              </a:ext>
            </a:extLst>
          </p:cNvPr>
          <p:cNvSpPr>
            <a:spLocks noGrp="1"/>
          </p:cNvSpPr>
          <p:nvPr>
            <p:ph type="title"/>
          </p:nvPr>
        </p:nvSpPr>
        <p:spPr/>
        <p:txBody>
          <a:bodyPr/>
          <a:lstStyle/>
          <a:p>
            <a:r>
              <a:rPr lang="en-IN" b="1" dirty="0"/>
              <a:t>Stemming </a:t>
            </a:r>
            <a:endParaRPr lang="en-IN" dirty="0"/>
          </a:p>
        </p:txBody>
      </p:sp>
      <p:sp>
        <p:nvSpPr>
          <p:cNvPr id="3" name="Content Placeholder 2">
            <a:extLst>
              <a:ext uri="{FF2B5EF4-FFF2-40B4-BE49-F238E27FC236}">
                <a16:creationId xmlns:a16="http://schemas.microsoft.com/office/drawing/2014/main" id="{EDD53E70-973B-4564-BB03-61371213F206}"/>
              </a:ext>
            </a:extLst>
          </p:cNvPr>
          <p:cNvSpPr>
            <a:spLocks noGrp="1"/>
          </p:cNvSpPr>
          <p:nvPr>
            <p:ph idx="1"/>
          </p:nvPr>
        </p:nvSpPr>
        <p:spPr>
          <a:xfrm>
            <a:off x="838200" y="1792288"/>
            <a:ext cx="10515600" cy="4351338"/>
          </a:xfrm>
        </p:spPr>
        <p:txBody>
          <a:bodyPr/>
          <a:lstStyle/>
          <a:p>
            <a:r>
              <a:rPr lang="en-US" dirty="0"/>
              <a:t>Stemming is a text preprocessing task for transforming related or similar variants of a word (such as walking) to its base form (to walk), as they share the same meaning.</a:t>
            </a:r>
          </a:p>
          <a:p>
            <a:r>
              <a:rPr lang="en-US" i="1" dirty="0"/>
              <a:t>CHOPPING</a:t>
            </a:r>
            <a:r>
              <a:rPr lang="en-US" dirty="0"/>
              <a:t>.</a:t>
            </a:r>
          </a:p>
          <a:p>
            <a:r>
              <a:rPr lang="en-US" dirty="0"/>
              <a:t>For example, "interesting", "interest" and "interested" are all stemmed to "interest“.</a:t>
            </a:r>
          </a:p>
          <a:p>
            <a:endParaRPr lang="en-IN" dirty="0"/>
          </a:p>
        </p:txBody>
      </p:sp>
      <p:pic>
        <p:nvPicPr>
          <p:cNvPr id="3074" name="Picture 2" descr="Image result for Stemming">
            <a:extLst>
              <a:ext uri="{FF2B5EF4-FFF2-40B4-BE49-F238E27FC236}">
                <a16:creationId xmlns:a16="http://schemas.microsoft.com/office/drawing/2014/main" id="{92E5169A-FECD-45D7-BB3A-658CF3E2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080" y="4314191"/>
            <a:ext cx="4368800" cy="214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09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206A-FCFC-4053-B97F-D2355BDFEE5D}"/>
              </a:ext>
            </a:extLst>
          </p:cNvPr>
          <p:cNvSpPr>
            <a:spLocks noGrp="1"/>
          </p:cNvSpPr>
          <p:nvPr>
            <p:ph type="title"/>
          </p:nvPr>
        </p:nvSpPr>
        <p:spPr/>
        <p:txBody>
          <a:bodyPr/>
          <a:lstStyle/>
          <a:p>
            <a:r>
              <a:rPr lang="en-IN" dirty="0"/>
              <a:t>Lemmatization</a:t>
            </a:r>
          </a:p>
        </p:txBody>
      </p:sp>
      <p:sp>
        <p:nvSpPr>
          <p:cNvPr id="3" name="Content Placeholder 2">
            <a:extLst>
              <a:ext uri="{FF2B5EF4-FFF2-40B4-BE49-F238E27FC236}">
                <a16:creationId xmlns:a16="http://schemas.microsoft.com/office/drawing/2014/main" id="{934EB290-14F5-427F-BFB0-A1639DCDFBEC}"/>
              </a:ext>
            </a:extLst>
          </p:cNvPr>
          <p:cNvSpPr>
            <a:spLocks noGrp="1"/>
          </p:cNvSpPr>
          <p:nvPr>
            <p:ph idx="1"/>
          </p:nvPr>
        </p:nvSpPr>
        <p:spPr>
          <a:xfrm>
            <a:off x="838200" y="1480185"/>
            <a:ext cx="10515600" cy="4351338"/>
          </a:xfrm>
        </p:spPr>
        <p:txBody>
          <a:bodyPr/>
          <a:lstStyle/>
          <a:p>
            <a:r>
              <a:rPr lang="en-US" dirty="0"/>
              <a:t>Lemmatization, unlike Stemming, reduces the words properly ensuring that the root word belongs to the language.</a:t>
            </a:r>
            <a:endParaRPr lang="en-IN" dirty="0"/>
          </a:p>
        </p:txBody>
      </p:sp>
      <p:pic>
        <p:nvPicPr>
          <p:cNvPr id="4" name="Picture 3">
            <a:extLst>
              <a:ext uri="{FF2B5EF4-FFF2-40B4-BE49-F238E27FC236}">
                <a16:creationId xmlns:a16="http://schemas.microsoft.com/office/drawing/2014/main" id="{5C1AC205-4BFE-49B3-8DE1-37F51A39A284}"/>
              </a:ext>
            </a:extLst>
          </p:cNvPr>
          <p:cNvPicPr>
            <a:picLocks noChangeAspect="1"/>
          </p:cNvPicPr>
          <p:nvPr/>
        </p:nvPicPr>
        <p:blipFill>
          <a:blip r:embed="rId2"/>
          <a:stretch>
            <a:fillRect/>
          </a:stretch>
        </p:blipFill>
        <p:spPr>
          <a:xfrm>
            <a:off x="3742266" y="2406643"/>
            <a:ext cx="3210453" cy="3424880"/>
          </a:xfrm>
          <a:prstGeom prst="rect">
            <a:avLst/>
          </a:prstGeom>
        </p:spPr>
      </p:pic>
    </p:spTree>
    <p:extLst>
      <p:ext uri="{BB962C8B-B14F-4D97-AF65-F5344CB8AC3E}">
        <p14:creationId xmlns:p14="http://schemas.microsoft.com/office/powerpoint/2010/main" val="2037790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84E8-F22C-4129-BB90-5A6DFFD095A9}"/>
              </a:ext>
            </a:extLst>
          </p:cNvPr>
          <p:cNvSpPr>
            <a:spLocks noGrp="1"/>
          </p:cNvSpPr>
          <p:nvPr>
            <p:ph type="title"/>
          </p:nvPr>
        </p:nvSpPr>
        <p:spPr/>
        <p:txBody>
          <a:bodyPr/>
          <a:lstStyle/>
          <a:p>
            <a:r>
              <a:rPr lang="en-US" dirty="0"/>
              <a:t>Bag-of-words </a:t>
            </a:r>
            <a:r>
              <a:rPr lang="en-IN" dirty="0"/>
              <a:t>model</a:t>
            </a:r>
            <a:r>
              <a:rPr lang="en-US" dirty="0"/>
              <a:t> -</a:t>
            </a:r>
            <a:endParaRPr lang="en-IN" dirty="0"/>
          </a:p>
        </p:txBody>
      </p:sp>
      <p:sp>
        <p:nvSpPr>
          <p:cNvPr id="3" name="Content Placeholder 2">
            <a:extLst>
              <a:ext uri="{FF2B5EF4-FFF2-40B4-BE49-F238E27FC236}">
                <a16:creationId xmlns:a16="http://schemas.microsoft.com/office/drawing/2014/main" id="{149679A3-5297-4150-9BD7-B137A133B599}"/>
              </a:ext>
            </a:extLst>
          </p:cNvPr>
          <p:cNvSpPr>
            <a:spLocks noGrp="1"/>
          </p:cNvSpPr>
          <p:nvPr>
            <p:ph idx="1"/>
          </p:nvPr>
        </p:nvSpPr>
        <p:spPr/>
        <p:txBody>
          <a:bodyPr/>
          <a:lstStyle/>
          <a:p>
            <a:r>
              <a:rPr lang="en-US" dirty="0"/>
              <a:t>Simplified  representation of texts  for further processing </a:t>
            </a:r>
          </a:p>
          <a:p>
            <a:r>
              <a:rPr lang="en-US" dirty="0"/>
              <a:t>Each document is a </a:t>
            </a:r>
            <a:r>
              <a:rPr lang="en-US" i="1" dirty="0"/>
              <a:t>bag of words </a:t>
            </a:r>
            <a:r>
              <a:rPr lang="en-US" dirty="0"/>
              <a:t>ignoring grammar and even word order, but frequency is preserved </a:t>
            </a:r>
          </a:p>
          <a:p>
            <a:endParaRPr lang="en-IN" dirty="0"/>
          </a:p>
        </p:txBody>
      </p:sp>
      <p:pic>
        <p:nvPicPr>
          <p:cNvPr id="1026" name="Picture 2" descr="https://excelrcom.b-cdn.net/assets/admin/ckfinder/userfiles/images/2020%20uploads/12/3.PNG">
            <a:extLst>
              <a:ext uri="{FF2B5EF4-FFF2-40B4-BE49-F238E27FC236}">
                <a16:creationId xmlns:a16="http://schemas.microsoft.com/office/drawing/2014/main" id="{96703F37-7A6C-4EF8-9487-B923071DBB9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97522" y="3235008"/>
            <a:ext cx="6045753" cy="350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963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094-D405-467D-9E4B-89EC77569161}"/>
              </a:ext>
            </a:extLst>
          </p:cNvPr>
          <p:cNvSpPr>
            <a:spLocks noGrp="1"/>
          </p:cNvSpPr>
          <p:nvPr>
            <p:ph type="title"/>
          </p:nvPr>
        </p:nvSpPr>
        <p:spPr/>
        <p:txBody>
          <a:bodyPr/>
          <a:lstStyle/>
          <a:p>
            <a:r>
              <a:rPr lang="en-IN" dirty="0"/>
              <a:t>Document Term Matrix</a:t>
            </a:r>
          </a:p>
        </p:txBody>
      </p:sp>
      <p:sp>
        <p:nvSpPr>
          <p:cNvPr id="3" name="Content Placeholder 2">
            <a:extLst>
              <a:ext uri="{FF2B5EF4-FFF2-40B4-BE49-F238E27FC236}">
                <a16:creationId xmlns:a16="http://schemas.microsoft.com/office/drawing/2014/main" id="{5ADB9178-1A7A-4EE2-AC81-EF20EF0750DD}"/>
              </a:ext>
            </a:extLst>
          </p:cNvPr>
          <p:cNvSpPr>
            <a:spLocks noGrp="1"/>
          </p:cNvSpPr>
          <p:nvPr>
            <p:ph idx="1"/>
          </p:nvPr>
        </p:nvSpPr>
        <p:spPr>
          <a:xfrm>
            <a:off x="909320" y="1576070"/>
            <a:ext cx="10515600" cy="4351338"/>
          </a:xfrm>
        </p:spPr>
        <p:txBody>
          <a:bodyPr/>
          <a:lstStyle/>
          <a:p>
            <a:r>
              <a:rPr lang="en-US" dirty="0"/>
              <a:t>a matrix consisting of documents in a row and terms in columns</a:t>
            </a:r>
          </a:p>
          <a:p>
            <a:endParaRPr lang="en-US" dirty="0"/>
          </a:p>
          <a:p>
            <a:endParaRPr lang="en-IN" dirty="0"/>
          </a:p>
        </p:txBody>
      </p:sp>
      <p:pic>
        <p:nvPicPr>
          <p:cNvPr id="2050" name="Picture 2" descr="Image result for Document Term Matrix">
            <a:extLst>
              <a:ext uri="{FF2B5EF4-FFF2-40B4-BE49-F238E27FC236}">
                <a16:creationId xmlns:a16="http://schemas.microsoft.com/office/drawing/2014/main" id="{8E5FBDAD-0DD6-469B-9A05-B20B2CB9F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445" y="4702635"/>
            <a:ext cx="678942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bp.blogspot.com/-9luDlh0KY7g/VI8L5EWm_SI/AAAAAAAADXU/gstouZMQw8E/s1600/documentterm%2Bmatrix.jpg">
            <a:extLst>
              <a:ext uri="{FF2B5EF4-FFF2-40B4-BE49-F238E27FC236}">
                <a16:creationId xmlns:a16="http://schemas.microsoft.com/office/drawing/2014/main" id="{FB219CA1-F5E8-4262-B62E-0C94D4D7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3670" y="2447575"/>
            <a:ext cx="5932170" cy="1962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C1F5C0-1918-4A6A-A874-B9088EF242D8}"/>
              </a:ext>
            </a:extLst>
          </p:cNvPr>
          <p:cNvSpPr txBox="1"/>
          <p:nvPr/>
        </p:nvSpPr>
        <p:spPr>
          <a:xfrm>
            <a:off x="690880" y="2351865"/>
            <a:ext cx="2458720" cy="646331"/>
          </a:xfrm>
          <a:prstGeom prst="rect">
            <a:avLst/>
          </a:prstGeom>
          <a:noFill/>
        </p:spPr>
        <p:txBody>
          <a:bodyPr wrap="square" rtlCol="0">
            <a:spAutoFit/>
          </a:bodyPr>
          <a:lstStyle/>
          <a:p>
            <a:r>
              <a:rPr lang="en-IN" dirty="0"/>
              <a:t>Data, result ,statistics, analysis</a:t>
            </a:r>
          </a:p>
        </p:txBody>
      </p:sp>
    </p:spTree>
    <p:extLst>
      <p:ext uri="{BB962C8B-B14F-4D97-AF65-F5344CB8AC3E}">
        <p14:creationId xmlns:p14="http://schemas.microsoft.com/office/powerpoint/2010/main" val="15514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2.bp.blogspot.com/-9luDlh0KY7g/VI8L5EWm_SI/AAAAAAAADXU/gstouZMQw8E/s1600/documentterm%2Bmatrix.jpg">
            <a:extLst>
              <a:ext uri="{FF2B5EF4-FFF2-40B4-BE49-F238E27FC236}">
                <a16:creationId xmlns:a16="http://schemas.microsoft.com/office/drawing/2014/main" id="{A1376DBD-4962-46EB-8B9A-08AE380A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310" y="872775"/>
            <a:ext cx="5932170" cy="19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43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0F179-8DA4-4601-B60E-396A0863451A}"/>
              </a:ext>
            </a:extLst>
          </p:cNvPr>
          <p:cNvPicPr>
            <a:picLocks noChangeAspect="1"/>
          </p:cNvPicPr>
          <p:nvPr/>
        </p:nvPicPr>
        <p:blipFill>
          <a:blip r:embed="rId2"/>
          <a:stretch>
            <a:fillRect/>
          </a:stretch>
        </p:blipFill>
        <p:spPr>
          <a:xfrm>
            <a:off x="1822091" y="558041"/>
            <a:ext cx="7313958" cy="6020741"/>
          </a:xfrm>
          <a:prstGeom prst="rect">
            <a:avLst/>
          </a:prstGeom>
        </p:spPr>
      </p:pic>
    </p:spTree>
    <p:extLst>
      <p:ext uri="{BB962C8B-B14F-4D97-AF65-F5344CB8AC3E}">
        <p14:creationId xmlns:p14="http://schemas.microsoft.com/office/powerpoint/2010/main" val="1973266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7E24-C1A2-4D20-8E60-FEFAA9CA2EB5}"/>
              </a:ext>
            </a:extLst>
          </p:cNvPr>
          <p:cNvSpPr>
            <a:spLocks noGrp="1"/>
          </p:cNvSpPr>
          <p:nvPr>
            <p:ph type="title"/>
          </p:nvPr>
        </p:nvSpPr>
        <p:spPr/>
        <p:txBody>
          <a:bodyPr/>
          <a:lstStyle/>
          <a:p>
            <a:r>
              <a:rPr lang="en-IN" dirty="0"/>
              <a:t>TF-IDF</a:t>
            </a:r>
          </a:p>
        </p:txBody>
      </p:sp>
      <p:sp>
        <p:nvSpPr>
          <p:cNvPr id="3" name="Content Placeholder 2">
            <a:extLst>
              <a:ext uri="{FF2B5EF4-FFF2-40B4-BE49-F238E27FC236}">
                <a16:creationId xmlns:a16="http://schemas.microsoft.com/office/drawing/2014/main" id="{B0B4644C-A15D-4146-9EAE-A019AE46556C}"/>
              </a:ext>
            </a:extLst>
          </p:cNvPr>
          <p:cNvSpPr>
            <a:spLocks noGrp="1"/>
          </p:cNvSpPr>
          <p:nvPr>
            <p:ph idx="1"/>
          </p:nvPr>
        </p:nvSpPr>
        <p:spPr/>
        <p:txBody>
          <a:bodyPr/>
          <a:lstStyle/>
          <a:p>
            <a:r>
              <a:rPr lang="en-US" dirty="0"/>
              <a:t>TF-IDF is a statistical measure that evaluates how relevant a word is to a document in a collection of documents.</a:t>
            </a:r>
          </a:p>
          <a:p>
            <a:r>
              <a:rPr lang="en-US" dirty="0"/>
              <a:t>TF-IDF = TF * IDF </a:t>
            </a:r>
            <a:endParaRPr lang="en-IN" dirty="0"/>
          </a:p>
        </p:txBody>
      </p:sp>
    </p:spTree>
    <p:extLst>
      <p:ext uri="{BB962C8B-B14F-4D97-AF65-F5344CB8AC3E}">
        <p14:creationId xmlns:p14="http://schemas.microsoft.com/office/powerpoint/2010/main" val="1005992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0E08-9F7B-4450-B6F2-5991B003DD95}"/>
              </a:ext>
            </a:extLst>
          </p:cNvPr>
          <p:cNvSpPr>
            <a:spLocks noGrp="1"/>
          </p:cNvSpPr>
          <p:nvPr>
            <p:ph type="title"/>
          </p:nvPr>
        </p:nvSpPr>
        <p:spPr/>
        <p:txBody>
          <a:bodyPr/>
          <a:lstStyle/>
          <a:p>
            <a:r>
              <a:rPr lang="en-US" dirty="0"/>
              <a:t>Term Frequency -</a:t>
            </a:r>
            <a:endParaRPr lang="en-IN" dirty="0"/>
          </a:p>
        </p:txBody>
      </p:sp>
      <p:sp>
        <p:nvSpPr>
          <p:cNvPr id="3" name="Content Placeholder 2">
            <a:extLst>
              <a:ext uri="{FF2B5EF4-FFF2-40B4-BE49-F238E27FC236}">
                <a16:creationId xmlns:a16="http://schemas.microsoft.com/office/drawing/2014/main" id="{E48F2D4A-B389-4DDF-B088-992822261A94}"/>
              </a:ext>
            </a:extLst>
          </p:cNvPr>
          <p:cNvSpPr>
            <a:spLocks noGrp="1"/>
          </p:cNvSpPr>
          <p:nvPr>
            <p:ph idx="1"/>
          </p:nvPr>
        </p:nvSpPr>
        <p:spPr/>
        <p:txBody>
          <a:bodyPr/>
          <a:lstStyle/>
          <a:p>
            <a:r>
              <a:rPr lang="en-US" b="1" dirty="0"/>
              <a:t>Term Frequency </a:t>
            </a:r>
            <a:r>
              <a:rPr lang="en-US" dirty="0"/>
              <a:t>measures how frequently a word (term) occurs in a document.</a:t>
            </a:r>
          </a:p>
          <a:p>
            <a:r>
              <a:rPr lang="en-US" dirty="0"/>
              <a:t>TF(t) = (Number of times term t appears) / (Total number of terms).</a:t>
            </a:r>
          </a:p>
          <a:p>
            <a:endParaRPr lang="en-US" dirty="0"/>
          </a:p>
          <a:p>
            <a:pPr marL="0" indent="0">
              <a:buNone/>
            </a:pPr>
            <a:br>
              <a:rPr lang="en-US" dirty="0"/>
            </a:br>
            <a:endParaRPr lang="en-IN" dirty="0"/>
          </a:p>
        </p:txBody>
      </p:sp>
      <p:sp>
        <p:nvSpPr>
          <p:cNvPr id="4" name="Rectangle 1">
            <a:extLst>
              <a:ext uri="{FF2B5EF4-FFF2-40B4-BE49-F238E27FC236}">
                <a16:creationId xmlns:a16="http://schemas.microsoft.com/office/drawing/2014/main" id="{B1339BA4-FAA5-45F5-ABBE-A054C3EE356E}"/>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5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28F5-DF10-4776-9E35-F513992495EA}"/>
              </a:ext>
            </a:extLst>
          </p:cNvPr>
          <p:cNvSpPr>
            <a:spLocks noGrp="1"/>
          </p:cNvSpPr>
          <p:nvPr>
            <p:ph type="title"/>
          </p:nvPr>
        </p:nvSpPr>
        <p:spPr/>
        <p:txBody>
          <a:bodyPr/>
          <a:lstStyle/>
          <a:p>
            <a:r>
              <a:rPr lang="en-IN" dirty="0"/>
              <a:t>Inverse Document Frequency(IDF)</a:t>
            </a:r>
          </a:p>
        </p:txBody>
      </p:sp>
      <p:sp>
        <p:nvSpPr>
          <p:cNvPr id="3" name="Content Placeholder 2">
            <a:extLst>
              <a:ext uri="{FF2B5EF4-FFF2-40B4-BE49-F238E27FC236}">
                <a16:creationId xmlns:a16="http://schemas.microsoft.com/office/drawing/2014/main" id="{82D0D9C8-484B-49CA-8D56-CACA17D7381A}"/>
              </a:ext>
            </a:extLst>
          </p:cNvPr>
          <p:cNvSpPr>
            <a:spLocks noGrp="1"/>
          </p:cNvSpPr>
          <p:nvPr>
            <p:ph idx="1"/>
          </p:nvPr>
        </p:nvSpPr>
        <p:spPr/>
        <p:txBody>
          <a:bodyPr/>
          <a:lstStyle/>
          <a:p>
            <a:r>
              <a:rPr lang="en-US" dirty="0"/>
              <a:t> how common or rare a word is in the entire document set</a:t>
            </a:r>
          </a:p>
          <a:p>
            <a:r>
              <a:rPr lang="en-US" dirty="0"/>
              <a:t> diminishes the weight of terms that occur very frequently in the document set and increases the weight of terms that occur rarely.</a:t>
            </a:r>
          </a:p>
          <a:p>
            <a:endParaRPr lang="en-US" dirty="0"/>
          </a:p>
          <a:p>
            <a:r>
              <a:rPr lang="en-US" dirty="0">
                <a:solidFill>
                  <a:srgbClr val="FF0000"/>
                </a:solidFill>
              </a:rPr>
              <a:t>IDF(t) = log(Total number of documents / Number of documents with term t in it).</a:t>
            </a:r>
          </a:p>
          <a:p>
            <a:endParaRPr lang="en-US" dirty="0"/>
          </a:p>
          <a:p>
            <a:r>
              <a:rPr lang="en-US" dirty="0"/>
              <a:t>IDF(</a:t>
            </a:r>
            <a:r>
              <a:rPr lang="en-US" dirty="0" err="1"/>
              <a:t>india</a:t>
            </a:r>
            <a:r>
              <a:rPr lang="en-US" dirty="0"/>
              <a:t>) = log( 50 / 20)</a:t>
            </a:r>
          </a:p>
          <a:p>
            <a:endParaRPr lang="en-IN" dirty="0"/>
          </a:p>
        </p:txBody>
      </p:sp>
      <p:sp>
        <p:nvSpPr>
          <p:cNvPr id="4" name="Rectangle 1">
            <a:extLst>
              <a:ext uri="{FF2B5EF4-FFF2-40B4-BE49-F238E27FC236}">
                <a16:creationId xmlns:a16="http://schemas.microsoft.com/office/drawing/2014/main" id="{1C9F1461-BB3D-4E8E-8131-7CD46FBA5A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IDF(t) = </a:t>
            </a:r>
            <a:r>
              <a:rPr kumimoji="0" lang="en-US" altLang="en-US" sz="1000" b="0" i="0" u="none" strike="noStrike" cap="none" normalizeH="0" baseline="0" dirty="0" err="1">
                <a:ln>
                  <a:noFill/>
                </a:ln>
                <a:solidFill>
                  <a:srgbClr val="000000"/>
                </a:solidFill>
                <a:effectLst/>
                <a:latin typeface="Georgia" panose="02040502050405020303" pitchFamily="18" charset="0"/>
                <a:cs typeface="Courier New" panose="02070309020205020404" pitchFamily="49" charset="0"/>
              </a:rPr>
              <a:t>log_e</a:t>
            </a: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(Total number of documents / Number of documents with term t in it).</a:t>
            </a:r>
            <a:endParaRPr kumimoji="0" lang="en-US" altLang="en-US" sz="8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3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3114-5BF6-453D-B0BF-AA6EEE347B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77E9F3-D5D4-41CE-AF2F-E539F77F770B}"/>
              </a:ext>
            </a:extLst>
          </p:cNvPr>
          <p:cNvSpPr>
            <a:spLocks noGrp="1"/>
          </p:cNvSpPr>
          <p:nvPr>
            <p:ph idx="1"/>
          </p:nvPr>
        </p:nvSpPr>
        <p:spPr/>
        <p:txBody>
          <a:bodyPr/>
          <a:lstStyle/>
          <a:p>
            <a:r>
              <a:rPr lang="en-US" dirty="0"/>
              <a:t>Consider a document containing 100 words wherein the word cat appears 3 times. </a:t>
            </a:r>
          </a:p>
          <a:p>
            <a:r>
              <a:rPr lang="en-US" dirty="0"/>
              <a:t>we have 10 million documents and the word </a:t>
            </a:r>
            <a:r>
              <a:rPr lang="en-US" i="1" dirty="0"/>
              <a:t>cat</a:t>
            </a:r>
            <a:r>
              <a:rPr lang="en-US" dirty="0"/>
              <a:t> appears in one thousand of these.</a:t>
            </a:r>
            <a:endParaRPr lang="en-IN" dirty="0"/>
          </a:p>
        </p:txBody>
      </p:sp>
    </p:spTree>
    <p:extLst>
      <p:ext uri="{BB962C8B-B14F-4D97-AF65-F5344CB8AC3E}">
        <p14:creationId xmlns:p14="http://schemas.microsoft.com/office/powerpoint/2010/main" val="1821998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39410-4DA3-43B4-BFA4-751C2C5F3B2D}"/>
              </a:ext>
            </a:extLst>
          </p:cNvPr>
          <p:cNvSpPr>
            <a:spLocks noGrp="1"/>
          </p:cNvSpPr>
          <p:nvPr>
            <p:ph idx="1"/>
          </p:nvPr>
        </p:nvSpPr>
        <p:spPr/>
        <p:txBody>
          <a:bodyPr/>
          <a:lstStyle/>
          <a:p>
            <a:r>
              <a:rPr lang="en-US" dirty="0"/>
              <a:t>The term frequency (i.e., </a:t>
            </a:r>
            <a:r>
              <a:rPr lang="en-US" dirty="0" err="1"/>
              <a:t>tf</a:t>
            </a:r>
            <a:r>
              <a:rPr lang="en-US" dirty="0"/>
              <a:t>) for cat is then (3 / 100) = 0.03.</a:t>
            </a:r>
          </a:p>
          <a:p>
            <a:r>
              <a:rPr lang="en-US" dirty="0"/>
              <a:t> the inverse document frequency (i.e., </a:t>
            </a:r>
            <a:r>
              <a:rPr lang="en-US" dirty="0" err="1"/>
              <a:t>idf</a:t>
            </a:r>
            <a:r>
              <a:rPr lang="en-US" dirty="0"/>
              <a:t>) is calculated as log(10,000,000 / 1,000) = 4.</a:t>
            </a:r>
          </a:p>
          <a:p>
            <a:r>
              <a:rPr lang="en-US" dirty="0"/>
              <a:t>the </a:t>
            </a:r>
            <a:r>
              <a:rPr lang="en-US" dirty="0" err="1"/>
              <a:t>Tf-idf</a:t>
            </a:r>
            <a:r>
              <a:rPr lang="en-US" dirty="0"/>
              <a:t> weight is the product of these quantities: 0.03 * 4 = 0.12</a:t>
            </a:r>
            <a:endParaRPr lang="en-IN" dirty="0"/>
          </a:p>
        </p:txBody>
      </p:sp>
    </p:spTree>
    <p:extLst>
      <p:ext uri="{BB962C8B-B14F-4D97-AF65-F5344CB8AC3E}">
        <p14:creationId xmlns:p14="http://schemas.microsoft.com/office/powerpoint/2010/main" val="2394849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F8E0-5872-41F2-A64A-84173D32BFDC}"/>
              </a:ext>
            </a:extLst>
          </p:cNvPr>
          <p:cNvSpPr>
            <a:spLocks noGrp="1"/>
          </p:cNvSpPr>
          <p:nvPr>
            <p:ph type="title"/>
          </p:nvPr>
        </p:nvSpPr>
        <p:spPr/>
        <p:txBody>
          <a:bodyPr>
            <a:normAutofit fontScale="90000"/>
          </a:bodyPr>
          <a:lstStyle/>
          <a:p>
            <a:pPr fontAlgn="base"/>
            <a:r>
              <a:rPr lang="en-IN" b="1" dirty="0"/>
              <a:t>Uses of TF-IDF</a:t>
            </a:r>
            <a:br>
              <a:rPr lang="en-IN" dirty="0"/>
            </a:br>
            <a:br>
              <a:rPr lang="en-IN" dirty="0"/>
            </a:br>
            <a:endParaRPr lang="en-IN" dirty="0"/>
          </a:p>
        </p:txBody>
      </p:sp>
      <p:sp>
        <p:nvSpPr>
          <p:cNvPr id="3" name="Content Placeholder 2">
            <a:extLst>
              <a:ext uri="{FF2B5EF4-FFF2-40B4-BE49-F238E27FC236}">
                <a16:creationId xmlns:a16="http://schemas.microsoft.com/office/drawing/2014/main" id="{546A12CF-C85F-4429-BD44-86D67009D21B}"/>
              </a:ext>
            </a:extLst>
          </p:cNvPr>
          <p:cNvSpPr>
            <a:spLocks noGrp="1"/>
          </p:cNvSpPr>
          <p:nvPr>
            <p:ph idx="1"/>
          </p:nvPr>
        </p:nvSpPr>
        <p:spPr>
          <a:xfrm>
            <a:off x="838200" y="1510665"/>
            <a:ext cx="10515600" cy="4351338"/>
          </a:xfrm>
        </p:spPr>
        <p:txBody>
          <a:bodyPr>
            <a:normAutofit lnSpcReduction="10000"/>
          </a:bodyPr>
          <a:lstStyle/>
          <a:p>
            <a:pPr fontAlgn="base"/>
            <a:r>
              <a:rPr lang="en-US" b="1" dirty="0"/>
              <a:t>Building </a:t>
            </a:r>
            <a:r>
              <a:rPr lang="en-US" b="1" dirty="0" err="1"/>
              <a:t>Stopwords</a:t>
            </a:r>
            <a:endParaRPr lang="en-US" dirty="0"/>
          </a:p>
          <a:p>
            <a:pPr fontAlgn="base"/>
            <a:r>
              <a:rPr lang="en-US" b="1" dirty="0"/>
              <a:t>Terms having </a:t>
            </a:r>
            <a:r>
              <a:rPr lang="en-US" b="1" dirty="0" err="1"/>
              <a:t>tf-idf</a:t>
            </a:r>
            <a:r>
              <a:rPr lang="en-US" b="1" dirty="0"/>
              <a:t> value zero or close to zero can be used in stop-words list.</a:t>
            </a:r>
            <a:r>
              <a:rPr lang="en-US" dirty="0"/>
              <a:t> These are all words that appear in all of the documents, so the </a:t>
            </a:r>
            <a:r>
              <a:rPr lang="en-US" dirty="0" err="1"/>
              <a:t>idf</a:t>
            </a:r>
            <a:r>
              <a:rPr lang="en-US" dirty="0"/>
              <a:t> term is zero.</a:t>
            </a:r>
          </a:p>
          <a:p>
            <a:pPr fontAlgn="base"/>
            <a:endParaRPr lang="en-US" dirty="0"/>
          </a:p>
          <a:p>
            <a:r>
              <a:rPr lang="en-IN" b="1" dirty="0"/>
              <a:t>Important Words</a:t>
            </a:r>
            <a:endParaRPr lang="en-US" dirty="0"/>
          </a:p>
          <a:p>
            <a:r>
              <a:rPr lang="en-US" dirty="0"/>
              <a:t>Sort TF-IDF values in descending order. The term which appear at top after sorting is the most important word.</a:t>
            </a:r>
            <a:endParaRPr lang="en-IN" dirty="0"/>
          </a:p>
          <a:p>
            <a:pPr fontAlgn="base"/>
            <a:br>
              <a:rPr lang="en-US" dirty="0"/>
            </a:br>
            <a:endParaRPr lang="en-IN" dirty="0"/>
          </a:p>
        </p:txBody>
      </p:sp>
    </p:spTree>
    <p:extLst>
      <p:ext uri="{BB962C8B-B14F-4D97-AF65-F5344CB8AC3E}">
        <p14:creationId xmlns:p14="http://schemas.microsoft.com/office/powerpoint/2010/main" val="26281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B09D-9CC0-472E-97BB-0D5167CC38E3}"/>
              </a:ext>
            </a:extLst>
          </p:cNvPr>
          <p:cNvSpPr>
            <a:spLocks noGrp="1"/>
          </p:cNvSpPr>
          <p:nvPr>
            <p:ph type="title"/>
          </p:nvPr>
        </p:nvSpPr>
        <p:spPr/>
        <p:txBody>
          <a:bodyPr/>
          <a:lstStyle/>
          <a:p>
            <a:r>
              <a:rPr lang="en-IN" b="1" dirty="0"/>
              <a:t>N-grams -</a:t>
            </a:r>
            <a:endParaRPr lang="en-IN" dirty="0"/>
          </a:p>
        </p:txBody>
      </p:sp>
      <p:sp>
        <p:nvSpPr>
          <p:cNvPr id="3" name="Content Placeholder 2">
            <a:extLst>
              <a:ext uri="{FF2B5EF4-FFF2-40B4-BE49-F238E27FC236}">
                <a16:creationId xmlns:a16="http://schemas.microsoft.com/office/drawing/2014/main" id="{8A58CA76-B80C-490A-9537-60E51A49DFD1}"/>
              </a:ext>
            </a:extLst>
          </p:cNvPr>
          <p:cNvSpPr>
            <a:spLocks noGrp="1"/>
          </p:cNvSpPr>
          <p:nvPr>
            <p:ph idx="1"/>
          </p:nvPr>
        </p:nvSpPr>
        <p:spPr/>
        <p:txBody>
          <a:bodyPr/>
          <a:lstStyle/>
          <a:p>
            <a:pPr fontAlgn="base"/>
            <a:r>
              <a:rPr lang="en-US" dirty="0"/>
              <a:t>They are basically a set of co-occurring words within a given window.</a:t>
            </a:r>
          </a:p>
          <a:p>
            <a:pPr fontAlgn="base"/>
            <a:r>
              <a:rPr lang="en-US" dirty="0"/>
              <a:t>N-gram of size 1 - </a:t>
            </a:r>
            <a:r>
              <a:rPr lang="en-US" b="1" dirty="0"/>
              <a:t>unigram</a:t>
            </a:r>
            <a:r>
              <a:rPr lang="en-US" dirty="0"/>
              <a:t> </a:t>
            </a:r>
          </a:p>
          <a:p>
            <a:pPr fontAlgn="base"/>
            <a:r>
              <a:rPr lang="en-US" dirty="0"/>
              <a:t>N-gram of size 2 - </a:t>
            </a:r>
            <a:r>
              <a:rPr lang="en-US" b="1" dirty="0"/>
              <a:t>bigram </a:t>
            </a:r>
            <a:endParaRPr lang="en-US" dirty="0"/>
          </a:p>
          <a:p>
            <a:pPr fontAlgn="base"/>
            <a:r>
              <a:rPr lang="en-US" dirty="0"/>
              <a:t>N-gram of size 3 - </a:t>
            </a:r>
            <a:r>
              <a:rPr lang="en-US" b="1" dirty="0"/>
              <a:t>trigram</a:t>
            </a:r>
          </a:p>
          <a:p>
            <a:pPr fontAlgn="base"/>
            <a:endParaRPr lang="en-US" b="1" dirty="0"/>
          </a:p>
          <a:p>
            <a:pPr fontAlgn="base"/>
            <a:r>
              <a:rPr lang="en-IN" dirty="0"/>
              <a:t>can store more context</a:t>
            </a:r>
            <a:endParaRPr lang="en-US" dirty="0"/>
          </a:p>
          <a:p>
            <a:endParaRPr lang="en-IN" dirty="0"/>
          </a:p>
        </p:txBody>
      </p:sp>
    </p:spTree>
    <p:extLst>
      <p:ext uri="{BB962C8B-B14F-4D97-AF65-F5344CB8AC3E}">
        <p14:creationId xmlns:p14="http://schemas.microsoft.com/office/powerpoint/2010/main" val="725110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010F-6994-4138-A8DC-8A9E7BA7E9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EA9E98-6820-4BF4-B7CF-70E4F3771418}"/>
              </a:ext>
            </a:extLst>
          </p:cNvPr>
          <p:cNvSpPr>
            <a:spLocks noGrp="1"/>
          </p:cNvSpPr>
          <p:nvPr>
            <p:ph idx="1"/>
          </p:nvPr>
        </p:nvSpPr>
        <p:spPr/>
        <p:txBody>
          <a:bodyPr/>
          <a:lstStyle/>
          <a:p>
            <a:r>
              <a:rPr lang="en-US" dirty="0"/>
              <a:t>For Example, for the sentence "The cow jumps over the moon". </a:t>
            </a:r>
          </a:p>
          <a:p>
            <a:r>
              <a:rPr lang="en-US" dirty="0"/>
              <a:t>If N=2 (known as bigrams), then the n-grams would be:</a:t>
            </a:r>
          </a:p>
          <a:p>
            <a:r>
              <a:rPr lang="en-US" dirty="0"/>
              <a:t>the cow, cow jumps, jumps over, over the, the moon</a:t>
            </a:r>
          </a:p>
          <a:p>
            <a:r>
              <a:rPr lang="en-US" dirty="0"/>
              <a:t>In this case, we have 5 bigrams.</a:t>
            </a:r>
          </a:p>
          <a:p>
            <a:endParaRPr lang="en-IN" dirty="0"/>
          </a:p>
        </p:txBody>
      </p:sp>
    </p:spTree>
    <p:extLst>
      <p:ext uri="{BB962C8B-B14F-4D97-AF65-F5344CB8AC3E}">
        <p14:creationId xmlns:p14="http://schemas.microsoft.com/office/powerpoint/2010/main" val="3955430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7C2B-0D99-4790-8766-6D0AF9FA6D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67ED30-3775-4D94-B07C-F7BC1A20CCF8}"/>
              </a:ext>
            </a:extLst>
          </p:cNvPr>
          <p:cNvSpPr>
            <a:spLocks noGrp="1"/>
          </p:cNvSpPr>
          <p:nvPr>
            <p:ph idx="1"/>
          </p:nvPr>
        </p:nvSpPr>
        <p:spPr/>
        <p:txBody>
          <a:bodyPr/>
          <a:lstStyle/>
          <a:p>
            <a:r>
              <a:rPr lang="en-US" dirty="0"/>
              <a:t>If N=3 (trigram), the n-grams would be:</a:t>
            </a:r>
          </a:p>
          <a:p>
            <a:r>
              <a:rPr lang="en-US" dirty="0"/>
              <a:t>the cow jumps, cow jumps over, jumps over the, over the moon</a:t>
            </a:r>
            <a:endParaRPr lang="en-IN" dirty="0"/>
          </a:p>
        </p:txBody>
      </p:sp>
    </p:spTree>
    <p:extLst>
      <p:ext uri="{BB962C8B-B14F-4D97-AF65-F5344CB8AC3E}">
        <p14:creationId xmlns:p14="http://schemas.microsoft.com/office/powerpoint/2010/main" val="618387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5A28-1649-4F8B-8E6F-88D64F45149E}"/>
              </a:ext>
            </a:extLst>
          </p:cNvPr>
          <p:cNvSpPr>
            <a:spLocks noGrp="1"/>
          </p:cNvSpPr>
          <p:nvPr>
            <p:ph type="title"/>
          </p:nvPr>
        </p:nvSpPr>
        <p:spPr/>
        <p:txBody>
          <a:bodyPr/>
          <a:lstStyle/>
          <a:p>
            <a:r>
              <a:rPr lang="en-IN" dirty="0"/>
              <a:t>POS tagging</a:t>
            </a:r>
          </a:p>
        </p:txBody>
      </p:sp>
      <p:sp>
        <p:nvSpPr>
          <p:cNvPr id="3" name="Content Placeholder 2">
            <a:extLst>
              <a:ext uri="{FF2B5EF4-FFF2-40B4-BE49-F238E27FC236}">
                <a16:creationId xmlns:a16="http://schemas.microsoft.com/office/drawing/2014/main" id="{2DEF1348-A4A6-473C-8884-A3EB4C066020}"/>
              </a:ext>
            </a:extLst>
          </p:cNvPr>
          <p:cNvSpPr>
            <a:spLocks noGrp="1"/>
          </p:cNvSpPr>
          <p:nvPr>
            <p:ph idx="1"/>
          </p:nvPr>
        </p:nvSpPr>
        <p:spPr/>
        <p:txBody>
          <a:bodyPr/>
          <a:lstStyle/>
          <a:p>
            <a:r>
              <a:rPr lang="en-IN" dirty="0"/>
              <a:t>Parts of Speech</a:t>
            </a:r>
          </a:p>
          <a:p>
            <a:r>
              <a:rPr lang="en-US" dirty="0"/>
              <a:t>POS refers to categorizing the words in a sentence into specific syntactic or grammatical functions. </a:t>
            </a:r>
          </a:p>
          <a:p>
            <a:r>
              <a:rPr lang="en-US" dirty="0"/>
              <a:t>In English, the main parts of speech are </a:t>
            </a:r>
            <a:r>
              <a:rPr lang="en-US" b="1" dirty="0"/>
              <a:t>nouns</a:t>
            </a:r>
            <a:r>
              <a:rPr lang="en-US" dirty="0"/>
              <a:t>, </a:t>
            </a:r>
            <a:r>
              <a:rPr lang="en-US" b="1" dirty="0"/>
              <a:t>pronouns</a:t>
            </a:r>
            <a:r>
              <a:rPr lang="en-US" dirty="0"/>
              <a:t>, </a:t>
            </a:r>
            <a:r>
              <a:rPr lang="en-US" b="1" dirty="0"/>
              <a:t>adjectives</a:t>
            </a:r>
            <a:r>
              <a:rPr lang="en-US" dirty="0"/>
              <a:t>, </a:t>
            </a:r>
            <a:r>
              <a:rPr lang="en-US" b="1" dirty="0"/>
              <a:t>verbs</a:t>
            </a:r>
            <a:r>
              <a:rPr lang="en-US" dirty="0"/>
              <a:t>, </a:t>
            </a:r>
            <a:r>
              <a:rPr lang="en-US" b="1" dirty="0"/>
              <a:t>adverbs</a:t>
            </a:r>
            <a:r>
              <a:rPr lang="en-US" dirty="0"/>
              <a:t>, </a:t>
            </a:r>
            <a:r>
              <a:rPr lang="en-US" b="1" dirty="0"/>
              <a:t>prepositions</a:t>
            </a:r>
            <a:r>
              <a:rPr lang="en-US" dirty="0"/>
              <a:t>, </a:t>
            </a:r>
            <a:r>
              <a:rPr lang="en-US" b="1" dirty="0"/>
              <a:t>determiners</a:t>
            </a:r>
            <a:r>
              <a:rPr lang="en-US" dirty="0"/>
              <a:t>, and </a:t>
            </a:r>
            <a:r>
              <a:rPr lang="en-US" b="1" dirty="0"/>
              <a:t>conjunctions</a:t>
            </a:r>
            <a:endParaRPr lang="en-IN" dirty="0"/>
          </a:p>
        </p:txBody>
      </p:sp>
    </p:spTree>
    <p:extLst>
      <p:ext uri="{BB962C8B-B14F-4D97-AF65-F5344CB8AC3E}">
        <p14:creationId xmlns:p14="http://schemas.microsoft.com/office/powerpoint/2010/main" val="36882258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2037</TotalTime>
  <Words>1134</Words>
  <Application>Microsoft Office PowerPoint</Application>
  <PresentationFormat>Widescreen</PresentationFormat>
  <Paragraphs>115</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Courier New</vt:lpstr>
      <vt:lpstr>Georgia</vt:lpstr>
      <vt:lpstr>Office Theme</vt:lpstr>
      <vt:lpstr>PowerPoint Presentation</vt:lpstr>
      <vt:lpstr>PowerPoint Presentation</vt:lpstr>
      <vt:lpstr>PowerPoint Presentation</vt:lpstr>
      <vt:lpstr>PowerPoint Presentation</vt:lpstr>
      <vt:lpstr>Syntax vs Semantics </vt:lpstr>
      <vt:lpstr>PowerPoint Presentation</vt:lpstr>
      <vt:lpstr>PowerPoint Presentation</vt:lpstr>
      <vt:lpstr>PowerPoint Presentation</vt:lpstr>
      <vt:lpstr>PowerPoint Presentation</vt:lpstr>
      <vt:lpstr>Document </vt:lpstr>
      <vt:lpstr>Tokens </vt:lpstr>
      <vt:lpstr>Term</vt:lpstr>
      <vt:lpstr>Corpus </vt:lpstr>
      <vt:lpstr>Tokenization </vt:lpstr>
      <vt:lpstr>Stop words </vt:lpstr>
      <vt:lpstr>Stemming </vt:lpstr>
      <vt:lpstr>Lemmatization</vt:lpstr>
      <vt:lpstr>Bag-of-words model -</vt:lpstr>
      <vt:lpstr>Document Term Matrix</vt:lpstr>
      <vt:lpstr>PowerPoint Presentation</vt:lpstr>
      <vt:lpstr>PowerPoint Presentation</vt:lpstr>
      <vt:lpstr>TF-IDF</vt:lpstr>
      <vt:lpstr>Term Frequency -</vt:lpstr>
      <vt:lpstr>Inverse Document Frequency(IDF)</vt:lpstr>
      <vt:lpstr>PowerPoint Presentation</vt:lpstr>
      <vt:lpstr>PowerPoint Presentation</vt:lpstr>
      <vt:lpstr>Uses of TF-IDF  </vt:lpstr>
      <vt:lpstr>N-grams -</vt:lpstr>
      <vt:lpstr>PowerPoint Presentation</vt:lpstr>
      <vt:lpstr>PowerPoint Presentation</vt:lpstr>
      <vt:lpstr>POS tagging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43</cp:revision>
  <dcterms:created xsi:type="dcterms:W3CDTF">2021-02-02T04:52:15Z</dcterms:created>
  <dcterms:modified xsi:type="dcterms:W3CDTF">2024-08-16T08:40:23Z</dcterms:modified>
</cp:coreProperties>
</file>