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256" r:id="rId2"/>
    <p:sldId id="257" r:id="rId3"/>
    <p:sldId id="262" r:id="rId4"/>
    <p:sldId id="264" r:id="rId5"/>
    <p:sldId id="263" r:id="rId6"/>
    <p:sldId id="487" r:id="rId7"/>
    <p:sldId id="479" r:id="rId8"/>
    <p:sldId id="481" r:id="rId9"/>
    <p:sldId id="266" r:id="rId10"/>
    <p:sldId id="267" r:id="rId11"/>
    <p:sldId id="268" r:id="rId12"/>
    <p:sldId id="269" r:id="rId13"/>
    <p:sldId id="459" r:id="rId14"/>
    <p:sldId id="261" r:id="rId15"/>
    <p:sldId id="458" r:id="rId16"/>
    <p:sldId id="460" r:id="rId17"/>
    <p:sldId id="278" r:id="rId18"/>
    <p:sldId id="270" r:id="rId19"/>
    <p:sldId id="485" r:id="rId20"/>
    <p:sldId id="457" r:id="rId21"/>
    <p:sldId id="467" r:id="rId22"/>
    <p:sldId id="265" r:id="rId23"/>
    <p:sldId id="462" r:id="rId24"/>
    <p:sldId id="463" r:id="rId25"/>
    <p:sldId id="464" r:id="rId26"/>
    <p:sldId id="465" r:id="rId27"/>
    <p:sldId id="274" r:id="rId28"/>
    <p:sldId id="277" r:id="rId29"/>
    <p:sldId id="275" r:id="rId30"/>
    <p:sldId id="484" r:id="rId31"/>
    <p:sldId id="469" r:id="rId32"/>
    <p:sldId id="478" r:id="rId33"/>
    <p:sldId id="471" r:id="rId34"/>
    <p:sldId id="472" r:id="rId35"/>
    <p:sldId id="473" r:id="rId36"/>
    <p:sldId id="480" r:id="rId37"/>
    <p:sldId id="489" r:id="rId38"/>
    <p:sldId id="272" r:id="rId39"/>
    <p:sldId id="490" r:id="rId40"/>
    <p:sldId id="491" r:id="rId41"/>
    <p:sldId id="475" r:id="rId42"/>
    <p:sldId id="474" r:id="rId43"/>
    <p:sldId id="476" r:id="rId44"/>
    <p:sldId id="477" r:id="rId45"/>
    <p:sldId id="486" r:id="rId46"/>
    <p:sldId id="493" r:id="rId47"/>
    <p:sldId id="482" r:id="rId48"/>
    <p:sldId id="492"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838" autoAdjust="0"/>
    <p:restoredTop sz="94660"/>
  </p:normalViewPr>
  <p:slideViewPr>
    <p:cSldViewPr snapToGrid="0">
      <p:cViewPr varScale="1">
        <p:scale>
          <a:sx n="67" d="100"/>
          <a:sy n="67" d="100"/>
        </p:scale>
        <p:origin x="78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85A3CD-F1DD-4307-9EFE-A42B460AF997}" type="doc">
      <dgm:prSet loTypeId="urn:microsoft.com/office/officeart/2005/8/layout/target3" loCatId="relationship" qsTypeId="urn:microsoft.com/office/officeart/2005/8/quickstyle/simple1" qsCatId="simple" csTypeId="urn:microsoft.com/office/officeart/2005/8/colors/colorful5" csCatId="colorful" phldr="1"/>
      <dgm:spPr/>
      <dgm:t>
        <a:bodyPr/>
        <a:lstStyle/>
        <a:p>
          <a:endParaRPr lang="en-IN"/>
        </a:p>
      </dgm:t>
    </dgm:pt>
    <dgm:pt modelId="{FF519348-F405-404F-ABA3-20E183FED3B1}">
      <dgm:prSet custT="1"/>
      <dgm:spPr/>
      <dgm:t>
        <a:bodyPr/>
        <a:lstStyle/>
        <a:p>
          <a:r>
            <a:rPr lang="en-US" sz="3600" b="1" dirty="0">
              <a:solidFill>
                <a:schemeClr val="accent1"/>
              </a:solidFill>
            </a:rPr>
            <a:t>Speech Recognition</a:t>
          </a:r>
          <a:r>
            <a:rPr lang="en-US" sz="3600" dirty="0">
              <a:solidFill>
                <a:schemeClr val="accent1"/>
              </a:solidFill>
            </a:rPr>
            <a:t>  </a:t>
          </a:r>
          <a:r>
            <a:rPr lang="en-US" sz="2400" dirty="0">
              <a:solidFill>
                <a:schemeClr val="accent1"/>
              </a:solidFill>
            </a:rPr>
            <a:t>The translation of spoken language into text</a:t>
          </a:r>
          <a:r>
            <a:rPr lang="en-US" sz="2400" dirty="0"/>
            <a:t>.</a:t>
          </a:r>
          <a:endParaRPr lang="en-IN" sz="2400" dirty="0"/>
        </a:p>
      </dgm:t>
    </dgm:pt>
    <dgm:pt modelId="{FFB64F21-51E3-445B-85CD-EDB1FF925D02}" type="parTrans" cxnId="{317FC053-C24A-4DCF-B326-4C0108A16752}">
      <dgm:prSet/>
      <dgm:spPr/>
      <dgm:t>
        <a:bodyPr/>
        <a:lstStyle/>
        <a:p>
          <a:endParaRPr lang="en-IN"/>
        </a:p>
      </dgm:t>
    </dgm:pt>
    <dgm:pt modelId="{6E7E6BDB-E7DF-499D-B427-07CF8EF29910}" type="sibTrans" cxnId="{317FC053-C24A-4DCF-B326-4C0108A16752}">
      <dgm:prSet/>
      <dgm:spPr/>
      <dgm:t>
        <a:bodyPr/>
        <a:lstStyle/>
        <a:p>
          <a:endParaRPr lang="en-IN"/>
        </a:p>
      </dgm:t>
    </dgm:pt>
    <dgm:pt modelId="{D3D033DD-8739-479E-9663-F6F262D8080D}">
      <dgm:prSet custT="1"/>
      <dgm:spPr/>
      <dgm:t>
        <a:bodyPr/>
        <a:lstStyle/>
        <a:p>
          <a:r>
            <a:rPr lang="en-US" sz="3400" b="1" dirty="0">
              <a:solidFill>
                <a:srgbClr val="00B050"/>
              </a:solidFill>
            </a:rPr>
            <a:t>Natural Language Understanding </a:t>
          </a:r>
          <a:r>
            <a:rPr lang="en-US" sz="3400" dirty="0">
              <a:solidFill>
                <a:srgbClr val="00B050"/>
              </a:solidFill>
            </a:rPr>
            <a:t> </a:t>
          </a:r>
          <a:r>
            <a:rPr lang="en-US" sz="2400" dirty="0">
              <a:solidFill>
                <a:srgbClr val="00B050"/>
              </a:solidFill>
            </a:rPr>
            <a:t>The computer's ability to understand what we say</a:t>
          </a:r>
          <a:r>
            <a:rPr lang="en-US" sz="3400" dirty="0">
              <a:solidFill>
                <a:srgbClr val="00B050"/>
              </a:solidFill>
            </a:rPr>
            <a:t>.</a:t>
          </a:r>
          <a:endParaRPr lang="en-IN" sz="3400" dirty="0">
            <a:solidFill>
              <a:srgbClr val="00B050"/>
            </a:solidFill>
          </a:endParaRPr>
        </a:p>
      </dgm:t>
    </dgm:pt>
    <dgm:pt modelId="{C1ACCD3A-7F02-4FCE-BC5C-7984BEA3779E}" type="parTrans" cxnId="{C80BABA6-935F-440F-8349-89586937B9AE}">
      <dgm:prSet/>
      <dgm:spPr/>
      <dgm:t>
        <a:bodyPr/>
        <a:lstStyle/>
        <a:p>
          <a:endParaRPr lang="en-IN"/>
        </a:p>
      </dgm:t>
    </dgm:pt>
    <dgm:pt modelId="{42C6B5D7-AE6F-42D2-8B99-0AE54DAA3342}" type="sibTrans" cxnId="{C80BABA6-935F-440F-8349-89586937B9AE}">
      <dgm:prSet/>
      <dgm:spPr/>
      <dgm:t>
        <a:bodyPr/>
        <a:lstStyle/>
        <a:p>
          <a:endParaRPr lang="en-IN"/>
        </a:p>
      </dgm:t>
    </dgm:pt>
    <dgm:pt modelId="{DBB1ED43-24FC-4715-B002-9CBB55129260}">
      <dgm:prSet custT="1"/>
      <dgm:spPr/>
      <dgm:t>
        <a:bodyPr/>
        <a:lstStyle/>
        <a:p>
          <a:r>
            <a:rPr lang="en-US" sz="3300" b="1" dirty="0">
              <a:solidFill>
                <a:schemeClr val="accent6">
                  <a:lumMod val="50000"/>
                </a:schemeClr>
              </a:solidFill>
            </a:rPr>
            <a:t>Natural Language Generation  </a:t>
          </a:r>
          <a:r>
            <a:rPr lang="en-US" sz="2400" dirty="0">
              <a:solidFill>
                <a:schemeClr val="accent6">
                  <a:lumMod val="50000"/>
                </a:schemeClr>
              </a:solidFill>
            </a:rPr>
            <a:t>The generation of natural language by a computer.</a:t>
          </a:r>
          <a:endParaRPr lang="en-IN" sz="2400" dirty="0">
            <a:solidFill>
              <a:schemeClr val="accent6">
                <a:lumMod val="50000"/>
              </a:schemeClr>
            </a:solidFill>
          </a:endParaRPr>
        </a:p>
      </dgm:t>
    </dgm:pt>
    <dgm:pt modelId="{963D4096-1560-43B5-8DDD-B37B0E33CB00}" type="parTrans" cxnId="{260BA03F-1393-43CD-B80E-8BD12FF02513}">
      <dgm:prSet/>
      <dgm:spPr/>
      <dgm:t>
        <a:bodyPr/>
        <a:lstStyle/>
        <a:p>
          <a:endParaRPr lang="en-IN"/>
        </a:p>
      </dgm:t>
    </dgm:pt>
    <dgm:pt modelId="{C785C0CF-8A9F-4E11-9BD4-847EA7E33AF7}" type="sibTrans" cxnId="{260BA03F-1393-43CD-B80E-8BD12FF02513}">
      <dgm:prSet/>
      <dgm:spPr/>
      <dgm:t>
        <a:bodyPr/>
        <a:lstStyle/>
        <a:p>
          <a:endParaRPr lang="en-IN"/>
        </a:p>
      </dgm:t>
    </dgm:pt>
    <dgm:pt modelId="{D92D62D7-0221-4B90-B083-7EFD4118160B}" type="pres">
      <dgm:prSet presAssocID="{E985A3CD-F1DD-4307-9EFE-A42B460AF997}" presName="Name0" presStyleCnt="0">
        <dgm:presLayoutVars>
          <dgm:chMax val="7"/>
          <dgm:dir/>
          <dgm:animLvl val="lvl"/>
          <dgm:resizeHandles val="exact"/>
        </dgm:presLayoutVars>
      </dgm:prSet>
      <dgm:spPr/>
    </dgm:pt>
    <dgm:pt modelId="{DD67E741-F08B-4C23-8996-C31E39592AA4}" type="pres">
      <dgm:prSet presAssocID="{FF519348-F405-404F-ABA3-20E183FED3B1}" presName="circle1" presStyleLbl="node1" presStyleIdx="0" presStyleCnt="3"/>
      <dgm:spPr/>
    </dgm:pt>
    <dgm:pt modelId="{3F1F874F-4E4D-473B-B321-5A5B7667EF6E}" type="pres">
      <dgm:prSet presAssocID="{FF519348-F405-404F-ABA3-20E183FED3B1}" presName="space" presStyleCnt="0"/>
      <dgm:spPr/>
    </dgm:pt>
    <dgm:pt modelId="{458D0D1D-EBE9-4175-8C9C-6E45ADDF4B89}" type="pres">
      <dgm:prSet presAssocID="{FF519348-F405-404F-ABA3-20E183FED3B1}" presName="rect1" presStyleLbl="alignAcc1" presStyleIdx="0" presStyleCnt="3"/>
      <dgm:spPr/>
    </dgm:pt>
    <dgm:pt modelId="{CEA84386-10BB-46D0-BEFB-A96F3312D940}" type="pres">
      <dgm:prSet presAssocID="{D3D033DD-8739-479E-9663-F6F262D8080D}" presName="vertSpace2" presStyleLbl="node1" presStyleIdx="0" presStyleCnt="3"/>
      <dgm:spPr/>
    </dgm:pt>
    <dgm:pt modelId="{72DACFC8-C568-4BC7-B2F9-F3567FE23352}" type="pres">
      <dgm:prSet presAssocID="{D3D033DD-8739-479E-9663-F6F262D8080D}" presName="circle2" presStyleLbl="node1" presStyleIdx="1" presStyleCnt="3"/>
      <dgm:spPr/>
    </dgm:pt>
    <dgm:pt modelId="{71A702FE-62E1-4913-81D6-E0FED7373F25}" type="pres">
      <dgm:prSet presAssocID="{D3D033DD-8739-479E-9663-F6F262D8080D}" presName="rect2" presStyleLbl="alignAcc1" presStyleIdx="1" presStyleCnt="3"/>
      <dgm:spPr/>
    </dgm:pt>
    <dgm:pt modelId="{53D6D632-CCB8-4FD5-8261-094C3210D919}" type="pres">
      <dgm:prSet presAssocID="{DBB1ED43-24FC-4715-B002-9CBB55129260}" presName="vertSpace3" presStyleLbl="node1" presStyleIdx="1" presStyleCnt="3"/>
      <dgm:spPr/>
    </dgm:pt>
    <dgm:pt modelId="{DB0CE24E-3F39-45B7-A4C3-A6A2E3645FFD}" type="pres">
      <dgm:prSet presAssocID="{DBB1ED43-24FC-4715-B002-9CBB55129260}" presName="circle3" presStyleLbl="node1" presStyleIdx="2" presStyleCnt="3"/>
      <dgm:spPr/>
    </dgm:pt>
    <dgm:pt modelId="{3D6B1852-0E81-484F-8BDC-555E7631EC39}" type="pres">
      <dgm:prSet presAssocID="{DBB1ED43-24FC-4715-B002-9CBB55129260}" presName="rect3" presStyleLbl="alignAcc1" presStyleIdx="2" presStyleCnt="3"/>
      <dgm:spPr/>
    </dgm:pt>
    <dgm:pt modelId="{6D60E975-CA59-4798-B7AE-0EDD48FE701E}" type="pres">
      <dgm:prSet presAssocID="{FF519348-F405-404F-ABA3-20E183FED3B1}" presName="rect1ParTxNoCh" presStyleLbl="alignAcc1" presStyleIdx="2" presStyleCnt="3">
        <dgm:presLayoutVars>
          <dgm:chMax val="1"/>
          <dgm:bulletEnabled val="1"/>
        </dgm:presLayoutVars>
      </dgm:prSet>
      <dgm:spPr/>
    </dgm:pt>
    <dgm:pt modelId="{AC9CB45B-3763-466A-AD06-F5F6A4ABC60A}" type="pres">
      <dgm:prSet presAssocID="{D3D033DD-8739-479E-9663-F6F262D8080D}" presName="rect2ParTxNoCh" presStyleLbl="alignAcc1" presStyleIdx="2" presStyleCnt="3">
        <dgm:presLayoutVars>
          <dgm:chMax val="1"/>
          <dgm:bulletEnabled val="1"/>
        </dgm:presLayoutVars>
      </dgm:prSet>
      <dgm:spPr/>
    </dgm:pt>
    <dgm:pt modelId="{3B14BD23-8E4D-4857-BDBA-C18135CFC361}" type="pres">
      <dgm:prSet presAssocID="{DBB1ED43-24FC-4715-B002-9CBB55129260}" presName="rect3ParTxNoCh" presStyleLbl="alignAcc1" presStyleIdx="2" presStyleCnt="3">
        <dgm:presLayoutVars>
          <dgm:chMax val="1"/>
          <dgm:bulletEnabled val="1"/>
        </dgm:presLayoutVars>
      </dgm:prSet>
      <dgm:spPr/>
    </dgm:pt>
  </dgm:ptLst>
  <dgm:cxnLst>
    <dgm:cxn modelId="{6B48270F-DA81-42B1-8541-125D4D835CA0}" type="presOf" srcId="{DBB1ED43-24FC-4715-B002-9CBB55129260}" destId="{3D6B1852-0E81-484F-8BDC-555E7631EC39}" srcOrd="0" destOrd="0" presId="urn:microsoft.com/office/officeart/2005/8/layout/target3"/>
    <dgm:cxn modelId="{DF0C8E1F-2E4F-45C7-831C-81B6316D2E87}" type="presOf" srcId="{DBB1ED43-24FC-4715-B002-9CBB55129260}" destId="{3B14BD23-8E4D-4857-BDBA-C18135CFC361}" srcOrd="1" destOrd="0" presId="urn:microsoft.com/office/officeart/2005/8/layout/target3"/>
    <dgm:cxn modelId="{260BA03F-1393-43CD-B80E-8BD12FF02513}" srcId="{E985A3CD-F1DD-4307-9EFE-A42B460AF997}" destId="{DBB1ED43-24FC-4715-B002-9CBB55129260}" srcOrd="2" destOrd="0" parTransId="{963D4096-1560-43B5-8DDD-B37B0E33CB00}" sibTransId="{C785C0CF-8A9F-4E11-9BD4-847EA7E33AF7}"/>
    <dgm:cxn modelId="{317FC053-C24A-4DCF-B326-4C0108A16752}" srcId="{E985A3CD-F1DD-4307-9EFE-A42B460AF997}" destId="{FF519348-F405-404F-ABA3-20E183FED3B1}" srcOrd="0" destOrd="0" parTransId="{FFB64F21-51E3-445B-85CD-EDB1FF925D02}" sibTransId="{6E7E6BDB-E7DF-499D-B427-07CF8EF29910}"/>
    <dgm:cxn modelId="{27EA3057-2710-4459-B830-4192A84A4CFD}" type="presOf" srcId="{D3D033DD-8739-479E-9663-F6F262D8080D}" destId="{AC9CB45B-3763-466A-AD06-F5F6A4ABC60A}" srcOrd="1" destOrd="0" presId="urn:microsoft.com/office/officeart/2005/8/layout/target3"/>
    <dgm:cxn modelId="{43645F7E-18A1-4902-ACDE-FACC51A5FCFA}" type="presOf" srcId="{D3D033DD-8739-479E-9663-F6F262D8080D}" destId="{71A702FE-62E1-4913-81D6-E0FED7373F25}" srcOrd="0" destOrd="0" presId="urn:microsoft.com/office/officeart/2005/8/layout/target3"/>
    <dgm:cxn modelId="{C80BABA6-935F-440F-8349-89586937B9AE}" srcId="{E985A3CD-F1DD-4307-9EFE-A42B460AF997}" destId="{D3D033DD-8739-479E-9663-F6F262D8080D}" srcOrd="1" destOrd="0" parTransId="{C1ACCD3A-7F02-4FCE-BC5C-7984BEA3779E}" sibTransId="{42C6B5D7-AE6F-42D2-8B99-0AE54DAA3342}"/>
    <dgm:cxn modelId="{0BC995B9-4CA0-471A-A09D-232C79B27CD5}" type="presOf" srcId="{FF519348-F405-404F-ABA3-20E183FED3B1}" destId="{6D60E975-CA59-4798-B7AE-0EDD48FE701E}" srcOrd="1" destOrd="0" presId="urn:microsoft.com/office/officeart/2005/8/layout/target3"/>
    <dgm:cxn modelId="{701B41D5-95F3-46BA-AA36-7AFDABF9932F}" type="presOf" srcId="{E985A3CD-F1DD-4307-9EFE-A42B460AF997}" destId="{D92D62D7-0221-4B90-B083-7EFD4118160B}" srcOrd="0" destOrd="0" presId="urn:microsoft.com/office/officeart/2005/8/layout/target3"/>
    <dgm:cxn modelId="{E2440EDD-5D24-48D0-9518-6CAFFC46F66F}" type="presOf" srcId="{FF519348-F405-404F-ABA3-20E183FED3B1}" destId="{458D0D1D-EBE9-4175-8C9C-6E45ADDF4B89}" srcOrd="0" destOrd="0" presId="urn:microsoft.com/office/officeart/2005/8/layout/target3"/>
    <dgm:cxn modelId="{CCFD9B30-5724-4FCD-9652-671D8D09940A}" type="presParOf" srcId="{D92D62D7-0221-4B90-B083-7EFD4118160B}" destId="{DD67E741-F08B-4C23-8996-C31E39592AA4}" srcOrd="0" destOrd="0" presId="urn:microsoft.com/office/officeart/2005/8/layout/target3"/>
    <dgm:cxn modelId="{3949E6F4-57AC-45ED-BB2C-E76C125165A9}" type="presParOf" srcId="{D92D62D7-0221-4B90-B083-7EFD4118160B}" destId="{3F1F874F-4E4D-473B-B321-5A5B7667EF6E}" srcOrd="1" destOrd="0" presId="urn:microsoft.com/office/officeart/2005/8/layout/target3"/>
    <dgm:cxn modelId="{751FF589-DAFB-42EF-A550-4DB9D3FEE2FC}" type="presParOf" srcId="{D92D62D7-0221-4B90-B083-7EFD4118160B}" destId="{458D0D1D-EBE9-4175-8C9C-6E45ADDF4B89}" srcOrd="2" destOrd="0" presId="urn:microsoft.com/office/officeart/2005/8/layout/target3"/>
    <dgm:cxn modelId="{BC670B84-97EF-4084-9C85-622B8CC6F2F3}" type="presParOf" srcId="{D92D62D7-0221-4B90-B083-7EFD4118160B}" destId="{CEA84386-10BB-46D0-BEFB-A96F3312D940}" srcOrd="3" destOrd="0" presId="urn:microsoft.com/office/officeart/2005/8/layout/target3"/>
    <dgm:cxn modelId="{F4B839B5-098E-43E9-8C98-63358E5617BD}" type="presParOf" srcId="{D92D62D7-0221-4B90-B083-7EFD4118160B}" destId="{72DACFC8-C568-4BC7-B2F9-F3567FE23352}" srcOrd="4" destOrd="0" presId="urn:microsoft.com/office/officeart/2005/8/layout/target3"/>
    <dgm:cxn modelId="{70C09D71-8521-4D49-A2DA-5D2BF6171904}" type="presParOf" srcId="{D92D62D7-0221-4B90-B083-7EFD4118160B}" destId="{71A702FE-62E1-4913-81D6-E0FED7373F25}" srcOrd="5" destOrd="0" presId="urn:microsoft.com/office/officeart/2005/8/layout/target3"/>
    <dgm:cxn modelId="{FC46ADEB-E542-4904-95DD-8AA2B1D9357C}" type="presParOf" srcId="{D92D62D7-0221-4B90-B083-7EFD4118160B}" destId="{53D6D632-CCB8-4FD5-8261-094C3210D919}" srcOrd="6" destOrd="0" presId="urn:microsoft.com/office/officeart/2005/8/layout/target3"/>
    <dgm:cxn modelId="{B93E3BAD-8307-42BF-A321-D3A2FB290379}" type="presParOf" srcId="{D92D62D7-0221-4B90-B083-7EFD4118160B}" destId="{DB0CE24E-3F39-45B7-A4C3-A6A2E3645FFD}" srcOrd="7" destOrd="0" presId="urn:microsoft.com/office/officeart/2005/8/layout/target3"/>
    <dgm:cxn modelId="{C0BB9D9A-3954-4309-B9F7-6AFC369556BF}" type="presParOf" srcId="{D92D62D7-0221-4B90-B083-7EFD4118160B}" destId="{3D6B1852-0E81-484F-8BDC-555E7631EC39}" srcOrd="8" destOrd="0" presId="urn:microsoft.com/office/officeart/2005/8/layout/target3"/>
    <dgm:cxn modelId="{F3B42731-4F54-4DCF-A6C5-EDC08ADEF87E}" type="presParOf" srcId="{D92D62D7-0221-4B90-B083-7EFD4118160B}" destId="{6D60E975-CA59-4798-B7AE-0EDD48FE701E}" srcOrd="9" destOrd="0" presId="urn:microsoft.com/office/officeart/2005/8/layout/target3"/>
    <dgm:cxn modelId="{8454197E-0A98-49C3-88E1-5CE643959E2B}" type="presParOf" srcId="{D92D62D7-0221-4B90-B083-7EFD4118160B}" destId="{AC9CB45B-3763-466A-AD06-F5F6A4ABC60A}" srcOrd="10" destOrd="0" presId="urn:microsoft.com/office/officeart/2005/8/layout/target3"/>
    <dgm:cxn modelId="{290835D1-717B-489C-AE4F-3C310F460608}" type="presParOf" srcId="{D92D62D7-0221-4B90-B083-7EFD4118160B}" destId="{3B14BD23-8E4D-4857-BDBA-C18135CFC361}" srcOrd="11"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3C33A0C-A14D-4A16-A3B9-E7BE1DDFD4A3}" type="doc">
      <dgm:prSet loTypeId="urn:microsoft.com/office/officeart/2005/8/layout/cycle6" loCatId="relationship" qsTypeId="urn:microsoft.com/office/officeart/2005/8/quickstyle/simple1" qsCatId="simple" csTypeId="urn:microsoft.com/office/officeart/2005/8/colors/colorful4" csCatId="colorful" phldr="1"/>
      <dgm:spPr/>
    </dgm:pt>
    <dgm:pt modelId="{AA945455-4944-49A1-B278-A383EDC28400}">
      <dgm:prSet phldrT="[Text]"/>
      <dgm:spPr/>
      <dgm:t>
        <a:bodyPr/>
        <a:lstStyle/>
        <a:p>
          <a:r>
            <a:rPr lang="en-IN" b="1" dirty="0"/>
            <a:t>Theoretical Foundations </a:t>
          </a:r>
        </a:p>
      </dgm:t>
    </dgm:pt>
    <dgm:pt modelId="{244102CB-177D-45E3-8B03-57BE97856579}" type="parTrans" cxnId="{A517C1A1-50F2-4323-9A57-D934C7838E41}">
      <dgm:prSet/>
      <dgm:spPr/>
      <dgm:t>
        <a:bodyPr/>
        <a:lstStyle/>
        <a:p>
          <a:endParaRPr lang="en-IN"/>
        </a:p>
      </dgm:t>
    </dgm:pt>
    <dgm:pt modelId="{8976C409-9760-4E44-BFE1-8847043E0B06}" type="sibTrans" cxnId="{A517C1A1-50F2-4323-9A57-D934C7838E41}">
      <dgm:prSet/>
      <dgm:spPr/>
      <dgm:t>
        <a:bodyPr/>
        <a:lstStyle/>
        <a:p>
          <a:endParaRPr lang="en-IN"/>
        </a:p>
      </dgm:t>
    </dgm:pt>
    <dgm:pt modelId="{2DA5C406-7404-439F-98AC-8437A5944987}">
      <dgm:prSet phldrT="[Text]"/>
      <dgm:spPr/>
      <dgm:t>
        <a:bodyPr/>
        <a:lstStyle/>
        <a:p>
          <a:r>
            <a:rPr lang="en-IN" b="1" dirty="0"/>
            <a:t>Hands On Implementations &amp; Model Building</a:t>
          </a:r>
        </a:p>
      </dgm:t>
    </dgm:pt>
    <dgm:pt modelId="{7E2ABEAC-3DBC-4878-B868-1E9C27719721}" type="parTrans" cxnId="{E2E62473-2DDE-40F3-93A4-953DFE4139C9}">
      <dgm:prSet/>
      <dgm:spPr/>
      <dgm:t>
        <a:bodyPr/>
        <a:lstStyle/>
        <a:p>
          <a:endParaRPr lang="en-IN"/>
        </a:p>
      </dgm:t>
    </dgm:pt>
    <dgm:pt modelId="{C0CA1F15-0E95-42C0-87A6-C09237660639}" type="sibTrans" cxnId="{E2E62473-2DDE-40F3-93A4-953DFE4139C9}">
      <dgm:prSet/>
      <dgm:spPr/>
      <dgm:t>
        <a:bodyPr/>
        <a:lstStyle/>
        <a:p>
          <a:endParaRPr lang="en-IN"/>
        </a:p>
      </dgm:t>
    </dgm:pt>
    <dgm:pt modelId="{95322AD2-6927-499C-AEE1-23802196B4D4}">
      <dgm:prSet phldrT="[Text]"/>
      <dgm:spPr/>
      <dgm:t>
        <a:bodyPr/>
        <a:lstStyle/>
        <a:p>
          <a:r>
            <a:rPr lang="en-IN" b="1" dirty="0"/>
            <a:t>Commercial Solutions</a:t>
          </a:r>
        </a:p>
      </dgm:t>
    </dgm:pt>
    <dgm:pt modelId="{F6B52B34-E46D-4110-9DD8-585806232BB5}" type="parTrans" cxnId="{DEC7F2BE-D6DA-4E7B-A49B-E35F65CAF757}">
      <dgm:prSet/>
      <dgm:spPr/>
      <dgm:t>
        <a:bodyPr/>
        <a:lstStyle/>
        <a:p>
          <a:endParaRPr lang="en-IN"/>
        </a:p>
      </dgm:t>
    </dgm:pt>
    <dgm:pt modelId="{F86BF21A-C329-4AD6-A81B-01945F114022}" type="sibTrans" cxnId="{DEC7F2BE-D6DA-4E7B-A49B-E35F65CAF757}">
      <dgm:prSet/>
      <dgm:spPr/>
      <dgm:t>
        <a:bodyPr/>
        <a:lstStyle/>
        <a:p>
          <a:endParaRPr lang="en-IN"/>
        </a:p>
      </dgm:t>
    </dgm:pt>
    <dgm:pt modelId="{5C72B707-0BA2-4239-B379-68CA019C905C}" type="pres">
      <dgm:prSet presAssocID="{D3C33A0C-A14D-4A16-A3B9-E7BE1DDFD4A3}" presName="cycle" presStyleCnt="0">
        <dgm:presLayoutVars>
          <dgm:dir/>
          <dgm:resizeHandles val="exact"/>
        </dgm:presLayoutVars>
      </dgm:prSet>
      <dgm:spPr/>
    </dgm:pt>
    <dgm:pt modelId="{46D58530-B4F9-4815-B14C-03E9B53B1144}" type="pres">
      <dgm:prSet presAssocID="{AA945455-4944-49A1-B278-A383EDC28400}" presName="node" presStyleLbl="node1" presStyleIdx="0" presStyleCnt="3" custRadScaleRad="101545">
        <dgm:presLayoutVars>
          <dgm:bulletEnabled val="1"/>
        </dgm:presLayoutVars>
      </dgm:prSet>
      <dgm:spPr/>
    </dgm:pt>
    <dgm:pt modelId="{5C9F0E24-7302-4BD6-AA86-1781CBD88A74}" type="pres">
      <dgm:prSet presAssocID="{AA945455-4944-49A1-B278-A383EDC28400}" presName="spNode" presStyleCnt="0"/>
      <dgm:spPr/>
    </dgm:pt>
    <dgm:pt modelId="{60B91704-4D98-473C-8F11-10E0A31CB600}" type="pres">
      <dgm:prSet presAssocID="{8976C409-9760-4E44-BFE1-8847043E0B06}" presName="sibTrans" presStyleLbl="sibTrans1D1" presStyleIdx="0" presStyleCnt="3"/>
      <dgm:spPr/>
    </dgm:pt>
    <dgm:pt modelId="{962DF2D8-1C2F-45BF-A93E-744714200117}" type="pres">
      <dgm:prSet presAssocID="{2DA5C406-7404-439F-98AC-8437A5944987}" presName="node" presStyleLbl="node1" presStyleIdx="1" presStyleCnt="3" custRadScaleRad="100781" custRadScaleInc="1901">
        <dgm:presLayoutVars>
          <dgm:bulletEnabled val="1"/>
        </dgm:presLayoutVars>
      </dgm:prSet>
      <dgm:spPr/>
    </dgm:pt>
    <dgm:pt modelId="{8E53388E-1331-4A81-8E27-B89BEDCAB18D}" type="pres">
      <dgm:prSet presAssocID="{2DA5C406-7404-439F-98AC-8437A5944987}" presName="spNode" presStyleCnt="0"/>
      <dgm:spPr/>
    </dgm:pt>
    <dgm:pt modelId="{60B4C78E-2900-426E-A0BE-3029FD4B2931}" type="pres">
      <dgm:prSet presAssocID="{C0CA1F15-0E95-42C0-87A6-C09237660639}" presName="sibTrans" presStyleLbl="sibTrans1D1" presStyleIdx="1" presStyleCnt="3"/>
      <dgm:spPr/>
    </dgm:pt>
    <dgm:pt modelId="{7D35E2FA-EF34-41E3-92B5-987015D97003}" type="pres">
      <dgm:prSet presAssocID="{95322AD2-6927-499C-AEE1-23802196B4D4}" presName="node" presStyleLbl="node1" presStyleIdx="2" presStyleCnt="3">
        <dgm:presLayoutVars>
          <dgm:bulletEnabled val="1"/>
        </dgm:presLayoutVars>
      </dgm:prSet>
      <dgm:spPr/>
    </dgm:pt>
    <dgm:pt modelId="{343CDDE7-4FB5-4DC7-9C22-05D89A9AC3B0}" type="pres">
      <dgm:prSet presAssocID="{95322AD2-6927-499C-AEE1-23802196B4D4}" presName="spNode" presStyleCnt="0"/>
      <dgm:spPr/>
    </dgm:pt>
    <dgm:pt modelId="{3963F9B2-A432-4F50-883E-6153A239DE7D}" type="pres">
      <dgm:prSet presAssocID="{F86BF21A-C329-4AD6-A81B-01945F114022}" presName="sibTrans" presStyleLbl="sibTrans1D1" presStyleIdx="2" presStyleCnt="3"/>
      <dgm:spPr/>
    </dgm:pt>
  </dgm:ptLst>
  <dgm:cxnLst>
    <dgm:cxn modelId="{E16FC00E-1CD1-4BF0-AE04-270A6F8E50C9}" type="presOf" srcId="{2DA5C406-7404-439F-98AC-8437A5944987}" destId="{962DF2D8-1C2F-45BF-A93E-744714200117}" srcOrd="0" destOrd="0" presId="urn:microsoft.com/office/officeart/2005/8/layout/cycle6"/>
    <dgm:cxn modelId="{696F4326-6B0A-4A66-89EA-BD762C643431}" type="presOf" srcId="{8976C409-9760-4E44-BFE1-8847043E0B06}" destId="{60B91704-4D98-473C-8F11-10E0A31CB600}" srcOrd="0" destOrd="0" presId="urn:microsoft.com/office/officeart/2005/8/layout/cycle6"/>
    <dgm:cxn modelId="{C3E36750-1DA5-4C68-8AD0-60DA25315764}" type="presOf" srcId="{AA945455-4944-49A1-B278-A383EDC28400}" destId="{46D58530-B4F9-4815-B14C-03E9B53B1144}" srcOrd="0" destOrd="0" presId="urn:microsoft.com/office/officeart/2005/8/layout/cycle6"/>
    <dgm:cxn modelId="{E2E62473-2DDE-40F3-93A4-953DFE4139C9}" srcId="{D3C33A0C-A14D-4A16-A3B9-E7BE1DDFD4A3}" destId="{2DA5C406-7404-439F-98AC-8437A5944987}" srcOrd="1" destOrd="0" parTransId="{7E2ABEAC-3DBC-4878-B868-1E9C27719721}" sibTransId="{C0CA1F15-0E95-42C0-87A6-C09237660639}"/>
    <dgm:cxn modelId="{4F557D84-900C-4EA8-BF4E-A1FB8E3DE5E4}" type="presOf" srcId="{D3C33A0C-A14D-4A16-A3B9-E7BE1DDFD4A3}" destId="{5C72B707-0BA2-4239-B379-68CA019C905C}" srcOrd="0" destOrd="0" presId="urn:microsoft.com/office/officeart/2005/8/layout/cycle6"/>
    <dgm:cxn modelId="{A517C1A1-50F2-4323-9A57-D934C7838E41}" srcId="{D3C33A0C-A14D-4A16-A3B9-E7BE1DDFD4A3}" destId="{AA945455-4944-49A1-B278-A383EDC28400}" srcOrd="0" destOrd="0" parTransId="{244102CB-177D-45E3-8B03-57BE97856579}" sibTransId="{8976C409-9760-4E44-BFE1-8847043E0B06}"/>
    <dgm:cxn modelId="{026F2EA3-4B4F-405F-BD21-81B5C76EC6B4}" type="presOf" srcId="{F86BF21A-C329-4AD6-A81B-01945F114022}" destId="{3963F9B2-A432-4F50-883E-6153A239DE7D}" srcOrd="0" destOrd="0" presId="urn:microsoft.com/office/officeart/2005/8/layout/cycle6"/>
    <dgm:cxn modelId="{DEC7F2BE-D6DA-4E7B-A49B-E35F65CAF757}" srcId="{D3C33A0C-A14D-4A16-A3B9-E7BE1DDFD4A3}" destId="{95322AD2-6927-499C-AEE1-23802196B4D4}" srcOrd="2" destOrd="0" parTransId="{F6B52B34-E46D-4110-9DD8-585806232BB5}" sibTransId="{F86BF21A-C329-4AD6-A81B-01945F114022}"/>
    <dgm:cxn modelId="{90EF8ED4-B8F1-4252-B172-F1592C130B1E}" type="presOf" srcId="{C0CA1F15-0E95-42C0-87A6-C09237660639}" destId="{60B4C78E-2900-426E-A0BE-3029FD4B2931}" srcOrd="0" destOrd="0" presId="urn:microsoft.com/office/officeart/2005/8/layout/cycle6"/>
    <dgm:cxn modelId="{592E5CD9-E32C-4E30-8CFF-0BCE421ED291}" type="presOf" srcId="{95322AD2-6927-499C-AEE1-23802196B4D4}" destId="{7D35E2FA-EF34-41E3-92B5-987015D97003}" srcOrd="0" destOrd="0" presId="urn:microsoft.com/office/officeart/2005/8/layout/cycle6"/>
    <dgm:cxn modelId="{2A2268E9-C999-4C75-83BF-4E5D3BED929A}" type="presParOf" srcId="{5C72B707-0BA2-4239-B379-68CA019C905C}" destId="{46D58530-B4F9-4815-B14C-03E9B53B1144}" srcOrd="0" destOrd="0" presId="urn:microsoft.com/office/officeart/2005/8/layout/cycle6"/>
    <dgm:cxn modelId="{A25CFF7A-3CF0-4085-B21B-35C1DD605405}" type="presParOf" srcId="{5C72B707-0BA2-4239-B379-68CA019C905C}" destId="{5C9F0E24-7302-4BD6-AA86-1781CBD88A74}" srcOrd="1" destOrd="0" presId="urn:microsoft.com/office/officeart/2005/8/layout/cycle6"/>
    <dgm:cxn modelId="{6987E9AD-5E43-4BCD-85A7-2B9A93A05F2F}" type="presParOf" srcId="{5C72B707-0BA2-4239-B379-68CA019C905C}" destId="{60B91704-4D98-473C-8F11-10E0A31CB600}" srcOrd="2" destOrd="0" presId="urn:microsoft.com/office/officeart/2005/8/layout/cycle6"/>
    <dgm:cxn modelId="{194EBBC0-C5D0-4A7A-AED1-BE8F8708745B}" type="presParOf" srcId="{5C72B707-0BA2-4239-B379-68CA019C905C}" destId="{962DF2D8-1C2F-45BF-A93E-744714200117}" srcOrd="3" destOrd="0" presId="urn:microsoft.com/office/officeart/2005/8/layout/cycle6"/>
    <dgm:cxn modelId="{B9ADEBF0-C5AB-47CF-ABE2-487965104738}" type="presParOf" srcId="{5C72B707-0BA2-4239-B379-68CA019C905C}" destId="{8E53388E-1331-4A81-8E27-B89BEDCAB18D}" srcOrd="4" destOrd="0" presId="urn:microsoft.com/office/officeart/2005/8/layout/cycle6"/>
    <dgm:cxn modelId="{690CF1AC-7B5C-4A21-A287-DF2F7C666891}" type="presParOf" srcId="{5C72B707-0BA2-4239-B379-68CA019C905C}" destId="{60B4C78E-2900-426E-A0BE-3029FD4B2931}" srcOrd="5" destOrd="0" presId="urn:microsoft.com/office/officeart/2005/8/layout/cycle6"/>
    <dgm:cxn modelId="{58B4B286-487F-4760-B8DF-51749E810B02}" type="presParOf" srcId="{5C72B707-0BA2-4239-B379-68CA019C905C}" destId="{7D35E2FA-EF34-41E3-92B5-987015D97003}" srcOrd="6" destOrd="0" presId="urn:microsoft.com/office/officeart/2005/8/layout/cycle6"/>
    <dgm:cxn modelId="{AAB5B643-AA13-4D41-8D0F-6DE94AA38193}" type="presParOf" srcId="{5C72B707-0BA2-4239-B379-68CA019C905C}" destId="{343CDDE7-4FB5-4DC7-9C22-05D89A9AC3B0}" srcOrd="7" destOrd="0" presId="urn:microsoft.com/office/officeart/2005/8/layout/cycle6"/>
    <dgm:cxn modelId="{3BDE0023-DE0E-4F09-9233-9E0ACD899C98}" type="presParOf" srcId="{5C72B707-0BA2-4239-B379-68CA019C905C}" destId="{3963F9B2-A432-4F50-883E-6153A239DE7D}" srcOrd="8"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67E741-F08B-4C23-8996-C31E39592AA4}">
      <dsp:nvSpPr>
        <dsp:cNvPr id="0" name=""/>
        <dsp:cNvSpPr/>
      </dsp:nvSpPr>
      <dsp:spPr>
        <a:xfrm>
          <a:off x="0" y="0"/>
          <a:ext cx="4351338" cy="4351338"/>
        </a:xfrm>
        <a:prstGeom prst="pie">
          <a:avLst>
            <a:gd name="adj1" fmla="val 5400000"/>
            <a:gd name="adj2" fmla="val 1620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58D0D1D-EBE9-4175-8C9C-6E45ADDF4B89}">
      <dsp:nvSpPr>
        <dsp:cNvPr id="0" name=""/>
        <dsp:cNvSpPr/>
      </dsp:nvSpPr>
      <dsp:spPr>
        <a:xfrm>
          <a:off x="2175669" y="0"/>
          <a:ext cx="8339931" cy="4351338"/>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b="1" kern="1200" dirty="0">
              <a:solidFill>
                <a:schemeClr val="accent1"/>
              </a:solidFill>
            </a:rPr>
            <a:t>Speech Recognition</a:t>
          </a:r>
          <a:r>
            <a:rPr lang="en-US" sz="3600" kern="1200" dirty="0">
              <a:solidFill>
                <a:schemeClr val="accent1"/>
              </a:solidFill>
            </a:rPr>
            <a:t>  </a:t>
          </a:r>
          <a:r>
            <a:rPr lang="en-US" sz="2400" kern="1200" dirty="0">
              <a:solidFill>
                <a:schemeClr val="accent1"/>
              </a:solidFill>
            </a:rPr>
            <a:t>The translation of spoken language into text</a:t>
          </a:r>
          <a:r>
            <a:rPr lang="en-US" sz="2400" kern="1200" dirty="0"/>
            <a:t>.</a:t>
          </a:r>
          <a:endParaRPr lang="en-IN" sz="2400" kern="1200" dirty="0"/>
        </a:p>
      </dsp:txBody>
      <dsp:txXfrm>
        <a:off x="2175669" y="0"/>
        <a:ext cx="8339931" cy="1305404"/>
      </dsp:txXfrm>
    </dsp:sp>
    <dsp:sp modelId="{72DACFC8-C568-4BC7-B2F9-F3567FE23352}">
      <dsp:nvSpPr>
        <dsp:cNvPr id="0" name=""/>
        <dsp:cNvSpPr/>
      </dsp:nvSpPr>
      <dsp:spPr>
        <a:xfrm>
          <a:off x="761485" y="1305404"/>
          <a:ext cx="2828366" cy="2828366"/>
        </a:xfrm>
        <a:prstGeom prst="pie">
          <a:avLst>
            <a:gd name="adj1" fmla="val 5400000"/>
            <a:gd name="adj2" fmla="val 16200000"/>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1A702FE-62E1-4913-81D6-E0FED7373F25}">
      <dsp:nvSpPr>
        <dsp:cNvPr id="0" name=""/>
        <dsp:cNvSpPr/>
      </dsp:nvSpPr>
      <dsp:spPr>
        <a:xfrm>
          <a:off x="2175669" y="1305404"/>
          <a:ext cx="8339931" cy="2828366"/>
        </a:xfrm>
        <a:prstGeom prst="rect">
          <a:avLst/>
        </a:prstGeom>
        <a:solidFill>
          <a:schemeClr val="lt1">
            <a:alpha val="90000"/>
            <a:hueOff val="0"/>
            <a:satOff val="0"/>
            <a:lumOff val="0"/>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b="1" kern="1200" dirty="0">
              <a:solidFill>
                <a:srgbClr val="00B050"/>
              </a:solidFill>
            </a:rPr>
            <a:t>Natural Language Understanding </a:t>
          </a:r>
          <a:r>
            <a:rPr lang="en-US" sz="3400" kern="1200" dirty="0">
              <a:solidFill>
                <a:srgbClr val="00B050"/>
              </a:solidFill>
            </a:rPr>
            <a:t> </a:t>
          </a:r>
          <a:r>
            <a:rPr lang="en-US" sz="2400" kern="1200" dirty="0">
              <a:solidFill>
                <a:srgbClr val="00B050"/>
              </a:solidFill>
            </a:rPr>
            <a:t>The computer's ability to understand what we say</a:t>
          </a:r>
          <a:r>
            <a:rPr lang="en-US" sz="3400" kern="1200" dirty="0">
              <a:solidFill>
                <a:srgbClr val="00B050"/>
              </a:solidFill>
            </a:rPr>
            <a:t>.</a:t>
          </a:r>
          <a:endParaRPr lang="en-IN" sz="3400" kern="1200" dirty="0">
            <a:solidFill>
              <a:srgbClr val="00B050"/>
            </a:solidFill>
          </a:endParaRPr>
        </a:p>
      </dsp:txBody>
      <dsp:txXfrm>
        <a:off x="2175669" y="1305404"/>
        <a:ext cx="8339931" cy="1305399"/>
      </dsp:txXfrm>
    </dsp:sp>
    <dsp:sp modelId="{DB0CE24E-3F39-45B7-A4C3-A6A2E3645FFD}">
      <dsp:nvSpPr>
        <dsp:cNvPr id="0" name=""/>
        <dsp:cNvSpPr/>
      </dsp:nvSpPr>
      <dsp:spPr>
        <a:xfrm>
          <a:off x="1522968" y="2610804"/>
          <a:ext cx="1305400" cy="1305400"/>
        </a:xfrm>
        <a:prstGeom prst="pie">
          <a:avLst>
            <a:gd name="adj1" fmla="val 5400000"/>
            <a:gd name="adj2" fmla="val 16200000"/>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D6B1852-0E81-484F-8BDC-555E7631EC39}">
      <dsp:nvSpPr>
        <dsp:cNvPr id="0" name=""/>
        <dsp:cNvSpPr/>
      </dsp:nvSpPr>
      <dsp:spPr>
        <a:xfrm>
          <a:off x="2175669" y="2610804"/>
          <a:ext cx="8339931" cy="1305400"/>
        </a:xfrm>
        <a:prstGeom prst="rect">
          <a:avLst/>
        </a:prstGeom>
        <a:solidFill>
          <a:schemeClr val="lt1">
            <a:alpha val="90000"/>
            <a:hueOff val="0"/>
            <a:satOff val="0"/>
            <a:lumOff val="0"/>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b="1" kern="1200" dirty="0">
              <a:solidFill>
                <a:schemeClr val="accent6">
                  <a:lumMod val="50000"/>
                </a:schemeClr>
              </a:solidFill>
            </a:rPr>
            <a:t>Natural Language Generation  </a:t>
          </a:r>
          <a:r>
            <a:rPr lang="en-US" sz="2400" kern="1200" dirty="0">
              <a:solidFill>
                <a:schemeClr val="accent6">
                  <a:lumMod val="50000"/>
                </a:schemeClr>
              </a:solidFill>
            </a:rPr>
            <a:t>The generation of natural language by a computer.</a:t>
          </a:r>
          <a:endParaRPr lang="en-IN" sz="2400" kern="1200" dirty="0">
            <a:solidFill>
              <a:schemeClr val="accent6">
                <a:lumMod val="50000"/>
              </a:schemeClr>
            </a:solidFill>
          </a:endParaRPr>
        </a:p>
      </dsp:txBody>
      <dsp:txXfrm>
        <a:off x="2175669" y="2610804"/>
        <a:ext cx="8339931" cy="13054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D58530-B4F9-4815-B14C-03E9B53B1144}">
      <dsp:nvSpPr>
        <dsp:cNvPr id="0" name=""/>
        <dsp:cNvSpPr/>
      </dsp:nvSpPr>
      <dsp:spPr>
        <a:xfrm>
          <a:off x="2902192" y="0"/>
          <a:ext cx="2815904" cy="1830338"/>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IN" sz="2600" b="1" kern="1200" dirty="0"/>
            <a:t>Theoretical Foundations </a:t>
          </a:r>
        </a:p>
      </dsp:txBody>
      <dsp:txXfrm>
        <a:off x="2991542" y="89350"/>
        <a:ext cx="2637204" cy="1651638"/>
      </dsp:txXfrm>
    </dsp:sp>
    <dsp:sp modelId="{60B91704-4D98-473C-8F11-10E0A31CB600}">
      <dsp:nvSpPr>
        <dsp:cNvPr id="0" name=""/>
        <dsp:cNvSpPr/>
      </dsp:nvSpPr>
      <dsp:spPr>
        <a:xfrm>
          <a:off x="1886978" y="927006"/>
          <a:ext cx="4882562" cy="4882562"/>
        </a:xfrm>
        <a:custGeom>
          <a:avLst/>
          <a:gdLst/>
          <a:ahLst/>
          <a:cxnLst/>
          <a:rect l="0" t="0" r="0" b="0"/>
          <a:pathLst>
            <a:path>
              <a:moveTo>
                <a:pt x="3852070" y="448914"/>
              </a:moveTo>
              <a:arcTo wR="2441281" hR="2441281" stAng="18318132" swAng="3719135"/>
            </a:path>
          </a:pathLst>
        </a:custGeom>
        <a:noFill/>
        <a:ln w="6350" cap="flat" cmpd="sng" algn="ctr">
          <a:solidFill>
            <a:schemeClr val="accent4">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962DF2D8-1C2F-45BF-A93E-744714200117}">
      <dsp:nvSpPr>
        <dsp:cNvPr id="0" name=""/>
        <dsp:cNvSpPr/>
      </dsp:nvSpPr>
      <dsp:spPr>
        <a:xfrm>
          <a:off x="5016402" y="3703327"/>
          <a:ext cx="2815904" cy="1830338"/>
        </a:xfrm>
        <a:prstGeom prst="roundRect">
          <a:avLst/>
        </a:prstGeom>
        <a:solidFill>
          <a:schemeClr val="accent4">
            <a:hueOff val="4900445"/>
            <a:satOff val="-20388"/>
            <a:lumOff val="4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IN" sz="2600" b="1" kern="1200" dirty="0"/>
            <a:t>Hands On Implementations &amp; Model Building</a:t>
          </a:r>
        </a:p>
      </dsp:txBody>
      <dsp:txXfrm>
        <a:off x="5105752" y="3792677"/>
        <a:ext cx="2637204" cy="1651638"/>
      </dsp:txXfrm>
    </dsp:sp>
    <dsp:sp modelId="{60B4C78E-2900-426E-A0BE-3029FD4B2931}">
      <dsp:nvSpPr>
        <dsp:cNvPr id="0" name=""/>
        <dsp:cNvSpPr/>
      </dsp:nvSpPr>
      <dsp:spPr>
        <a:xfrm>
          <a:off x="1888693" y="929972"/>
          <a:ext cx="4882562" cy="4882562"/>
        </a:xfrm>
        <a:custGeom>
          <a:avLst/>
          <a:gdLst/>
          <a:ahLst/>
          <a:cxnLst/>
          <a:rect l="0" t="0" r="0" b="0"/>
          <a:pathLst>
            <a:path>
              <a:moveTo>
                <a:pt x="3553601" y="4614434"/>
              </a:moveTo>
              <a:arcTo wR="2441281" hR="2441281" stAng="3773671" swAng="3363646"/>
            </a:path>
          </a:pathLst>
        </a:custGeom>
        <a:noFill/>
        <a:ln w="6350" cap="flat" cmpd="sng" algn="ctr">
          <a:solidFill>
            <a:schemeClr val="accent4">
              <a:hueOff val="4900445"/>
              <a:satOff val="-20388"/>
              <a:lumOff val="4804"/>
              <a:alphaOff val="0"/>
            </a:schemeClr>
          </a:solidFill>
          <a:prstDash val="solid"/>
          <a:miter lim="800000"/>
        </a:ln>
        <a:effectLst/>
      </dsp:spPr>
      <dsp:style>
        <a:lnRef idx="1">
          <a:scrgbClr r="0" g="0" b="0"/>
        </a:lnRef>
        <a:fillRef idx="0">
          <a:scrgbClr r="0" g="0" b="0"/>
        </a:fillRef>
        <a:effectRef idx="0">
          <a:scrgbClr r="0" g="0" b="0"/>
        </a:effectRef>
        <a:fontRef idx="minor"/>
      </dsp:style>
    </dsp:sp>
    <dsp:sp modelId="{7D35E2FA-EF34-41E3-92B5-987015D97003}">
      <dsp:nvSpPr>
        <dsp:cNvPr id="0" name=""/>
        <dsp:cNvSpPr/>
      </dsp:nvSpPr>
      <dsp:spPr>
        <a:xfrm>
          <a:off x="787980" y="3665625"/>
          <a:ext cx="2815904" cy="1830338"/>
        </a:xfrm>
        <a:prstGeom prst="roundRect">
          <a:avLst/>
        </a:prstGeom>
        <a:solidFill>
          <a:schemeClr val="accent4">
            <a:hueOff val="9800891"/>
            <a:satOff val="-40777"/>
            <a:lumOff val="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IN" sz="2600" b="1" kern="1200" dirty="0"/>
            <a:t>Commercial Solutions</a:t>
          </a:r>
        </a:p>
      </dsp:txBody>
      <dsp:txXfrm>
        <a:off x="877330" y="3754975"/>
        <a:ext cx="2637204" cy="1651638"/>
      </dsp:txXfrm>
    </dsp:sp>
    <dsp:sp modelId="{3963F9B2-A432-4F50-883E-6153A239DE7D}">
      <dsp:nvSpPr>
        <dsp:cNvPr id="0" name=""/>
        <dsp:cNvSpPr/>
      </dsp:nvSpPr>
      <dsp:spPr>
        <a:xfrm>
          <a:off x="1868335" y="914713"/>
          <a:ext cx="4882562" cy="4882562"/>
        </a:xfrm>
        <a:custGeom>
          <a:avLst/>
          <a:gdLst/>
          <a:ahLst/>
          <a:cxnLst/>
          <a:rect l="0" t="0" r="0" b="0"/>
          <a:pathLst>
            <a:path>
              <a:moveTo>
                <a:pt x="16650" y="2725922"/>
              </a:moveTo>
              <a:arcTo wR="2441281" hR="2441281" stAng="10398261" swAng="3653956"/>
            </a:path>
          </a:pathLst>
        </a:custGeom>
        <a:noFill/>
        <a:ln w="6350" cap="flat" cmpd="sng" algn="ctr">
          <a:solidFill>
            <a:schemeClr val="accent4">
              <a:hueOff val="9800891"/>
              <a:satOff val="-40777"/>
              <a:lumOff val="9608"/>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514D1C-F769-42D5-9FE0-2E4F5B053CF1}" type="datetimeFigureOut">
              <a:rPr lang="en-IN" smtClean="0"/>
              <a:t>03-03-2024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BFD8C1-E076-44BF-B31B-E5914775A513}" type="slidenum">
              <a:rPr lang="en-IN" smtClean="0"/>
              <a:t>‹#›</a:t>
            </a:fld>
            <a:endParaRPr lang="en-IN"/>
          </a:p>
        </p:txBody>
      </p:sp>
    </p:spTree>
    <p:extLst>
      <p:ext uri="{BB962C8B-B14F-4D97-AF65-F5344CB8AC3E}">
        <p14:creationId xmlns:p14="http://schemas.microsoft.com/office/powerpoint/2010/main" val="20056030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277A-DCC5-4A8F-BABD-DAA99B99696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3FE4061E-CFB3-4835-A770-59AA92F6B5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5E7DCA73-867B-4600-BD02-E330EE68B9C8}"/>
              </a:ext>
            </a:extLst>
          </p:cNvPr>
          <p:cNvSpPr>
            <a:spLocks noGrp="1"/>
          </p:cNvSpPr>
          <p:nvPr>
            <p:ph type="dt" sz="half" idx="10"/>
          </p:nvPr>
        </p:nvSpPr>
        <p:spPr/>
        <p:txBody>
          <a:bodyPr/>
          <a:lstStyle/>
          <a:p>
            <a:fld id="{E879001B-D479-4837-8E4C-6CF60AD74846}" type="datetimeFigureOut">
              <a:rPr lang="en-IN" smtClean="0"/>
              <a:t>03-03-2024</a:t>
            </a:fld>
            <a:endParaRPr lang="en-IN"/>
          </a:p>
        </p:txBody>
      </p:sp>
      <p:sp>
        <p:nvSpPr>
          <p:cNvPr id="5" name="Footer Placeholder 4">
            <a:extLst>
              <a:ext uri="{FF2B5EF4-FFF2-40B4-BE49-F238E27FC236}">
                <a16:creationId xmlns:a16="http://schemas.microsoft.com/office/drawing/2014/main" id="{17735DF5-E008-4BD2-B650-023BEB42005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8D4B6FE-438D-4131-B466-E1226C46EA0F}"/>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2755206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5531B-BA51-45EA-8330-C815A6F45A58}"/>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5A6C8E55-3CD1-469B-8E11-3F23D969CE9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C845A71-9FBA-42B5-8BE8-D658FD2DE09A}"/>
              </a:ext>
            </a:extLst>
          </p:cNvPr>
          <p:cNvSpPr>
            <a:spLocks noGrp="1"/>
          </p:cNvSpPr>
          <p:nvPr>
            <p:ph type="dt" sz="half" idx="10"/>
          </p:nvPr>
        </p:nvSpPr>
        <p:spPr/>
        <p:txBody>
          <a:bodyPr/>
          <a:lstStyle/>
          <a:p>
            <a:fld id="{E879001B-D479-4837-8E4C-6CF60AD74846}" type="datetimeFigureOut">
              <a:rPr lang="en-IN" smtClean="0"/>
              <a:t>03-03-2024</a:t>
            </a:fld>
            <a:endParaRPr lang="en-IN"/>
          </a:p>
        </p:txBody>
      </p:sp>
      <p:sp>
        <p:nvSpPr>
          <p:cNvPr id="5" name="Footer Placeholder 4">
            <a:extLst>
              <a:ext uri="{FF2B5EF4-FFF2-40B4-BE49-F238E27FC236}">
                <a16:creationId xmlns:a16="http://schemas.microsoft.com/office/drawing/2014/main" id="{303840CB-3310-4AEC-8D04-2F0A595C731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B4E56E0-0AEA-45B7-A608-722BF459311D}"/>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19140375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75DE3-1CA9-4D75-96AC-D249E3BC6AA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8E724176-2967-4B56-8621-8B1FBD36FBC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CD1BA54-5BE2-4D3A-B270-2C62BEC976E3}"/>
              </a:ext>
            </a:extLst>
          </p:cNvPr>
          <p:cNvSpPr>
            <a:spLocks noGrp="1"/>
          </p:cNvSpPr>
          <p:nvPr>
            <p:ph type="dt" sz="half" idx="10"/>
          </p:nvPr>
        </p:nvSpPr>
        <p:spPr/>
        <p:txBody>
          <a:bodyPr/>
          <a:lstStyle/>
          <a:p>
            <a:fld id="{E879001B-D479-4837-8E4C-6CF60AD74846}" type="datetimeFigureOut">
              <a:rPr lang="en-IN" smtClean="0"/>
              <a:t>03-03-2024</a:t>
            </a:fld>
            <a:endParaRPr lang="en-IN"/>
          </a:p>
        </p:txBody>
      </p:sp>
      <p:sp>
        <p:nvSpPr>
          <p:cNvPr id="5" name="Footer Placeholder 4">
            <a:extLst>
              <a:ext uri="{FF2B5EF4-FFF2-40B4-BE49-F238E27FC236}">
                <a16:creationId xmlns:a16="http://schemas.microsoft.com/office/drawing/2014/main" id="{CAE9003E-797D-4A8E-AA87-72A6028E477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7EE0778-00D3-4C4D-ADE7-E3A4FB27C44A}"/>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23041907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6FC2E-352C-4088-841D-A5FFA5C351D0}"/>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1B7DFE57-3B17-411D-8BE6-5F32B2EB8D6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8AFAAAE8-6207-4D1F-804F-635EA5DFD22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BA5572F3-4F86-4D3D-B663-BCEBBE62C0CB}"/>
              </a:ext>
            </a:extLst>
          </p:cNvPr>
          <p:cNvSpPr>
            <a:spLocks noGrp="1"/>
          </p:cNvSpPr>
          <p:nvPr>
            <p:ph type="dt" sz="half" idx="10"/>
          </p:nvPr>
        </p:nvSpPr>
        <p:spPr/>
        <p:txBody>
          <a:bodyPr/>
          <a:lstStyle/>
          <a:p>
            <a:fld id="{E879001B-D479-4837-8E4C-6CF60AD74846}" type="datetimeFigureOut">
              <a:rPr lang="en-IN" smtClean="0"/>
              <a:t>03-03-2024</a:t>
            </a:fld>
            <a:endParaRPr lang="en-IN"/>
          </a:p>
        </p:txBody>
      </p:sp>
      <p:sp>
        <p:nvSpPr>
          <p:cNvPr id="6" name="Footer Placeholder 5">
            <a:extLst>
              <a:ext uri="{FF2B5EF4-FFF2-40B4-BE49-F238E27FC236}">
                <a16:creationId xmlns:a16="http://schemas.microsoft.com/office/drawing/2014/main" id="{A7D34813-76B8-4CF7-BB49-4814FB4D07C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C69B82F3-2980-4DE8-B211-155CAD742EE9}"/>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39396546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DD104-9B88-47B7-9997-E9E24DD30EA2}"/>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E964FD10-8514-4A8F-9F1C-DB98F190014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CE20761-28A4-478E-AEDB-A757B402653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4A957224-01C2-4314-A360-D47F15F45C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CAF95D9-0BFD-4868-9351-5C4FA28D36C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4BCE2527-B712-4A4C-9DF9-928E27DE0186}"/>
              </a:ext>
            </a:extLst>
          </p:cNvPr>
          <p:cNvSpPr>
            <a:spLocks noGrp="1"/>
          </p:cNvSpPr>
          <p:nvPr>
            <p:ph type="dt" sz="half" idx="10"/>
          </p:nvPr>
        </p:nvSpPr>
        <p:spPr/>
        <p:txBody>
          <a:bodyPr/>
          <a:lstStyle/>
          <a:p>
            <a:fld id="{E879001B-D479-4837-8E4C-6CF60AD74846}" type="datetimeFigureOut">
              <a:rPr lang="en-IN" smtClean="0"/>
              <a:t>03-03-2024</a:t>
            </a:fld>
            <a:endParaRPr lang="en-IN"/>
          </a:p>
        </p:txBody>
      </p:sp>
      <p:sp>
        <p:nvSpPr>
          <p:cNvPr id="8" name="Footer Placeholder 7">
            <a:extLst>
              <a:ext uri="{FF2B5EF4-FFF2-40B4-BE49-F238E27FC236}">
                <a16:creationId xmlns:a16="http://schemas.microsoft.com/office/drawing/2014/main" id="{68F771E5-96F9-48D2-8632-72162CC00942}"/>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540D3292-3AAE-491E-8889-E59A48CD4416}"/>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32297169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CB831-3903-4A84-A4E9-17B28832EF48}"/>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DCDDA9FA-8B71-41D6-BEFF-F8AFF9C42DA3}"/>
              </a:ext>
            </a:extLst>
          </p:cNvPr>
          <p:cNvSpPr>
            <a:spLocks noGrp="1"/>
          </p:cNvSpPr>
          <p:nvPr>
            <p:ph type="dt" sz="half" idx="10"/>
          </p:nvPr>
        </p:nvSpPr>
        <p:spPr/>
        <p:txBody>
          <a:bodyPr/>
          <a:lstStyle/>
          <a:p>
            <a:fld id="{E879001B-D479-4837-8E4C-6CF60AD74846}" type="datetimeFigureOut">
              <a:rPr lang="en-IN" smtClean="0"/>
              <a:t>03-03-2024</a:t>
            </a:fld>
            <a:endParaRPr lang="en-IN"/>
          </a:p>
        </p:txBody>
      </p:sp>
      <p:sp>
        <p:nvSpPr>
          <p:cNvPr id="4" name="Footer Placeholder 3">
            <a:extLst>
              <a:ext uri="{FF2B5EF4-FFF2-40B4-BE49-F238E27FC236}">
                <a16:creationId xmlns:a16="http://schemas.microsoft.com/office/drawing/2014/main" id="{A0A1C706-4466-4B9E-93AE-3A5A3009C3D3}"/>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BFF30CD1-E822-4143-983D-05C334C11918}"/>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22296016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92443E-352E-43E4-A115-7C5C4331E96D}"/>
              </a:ext>
            </a:extLst>
          </p:cNvPr>
          <p:cNvSpPr>
            <a:spLocks noGrp="1"/>
          </p:cNvSpPr>
          <p:nvPr>
            <p:ph type="dt" sz="half" idx="10"/>
          </p:nvPr>
        </p:nvSpPr>
        <p:spPr/>
        <p:txBody>
          <a:bodyPr/>
          <a:lstStyle/>
          <a:p>
            <a:fld id="{E879001B-D479-4837-8E4C-6CF60AD74846}" type="datetimeFigureOut">
              <a:rPr lang="en-IN" smtClean="0"/>
              <a:t>03-03-2024</a:t>
            </a:fld>
            <a:endParaRPr lang="en-IN"/>
          </a:p>
        </p:txBody>
      </p:sp>
      <p:sp>
        <p:nvSpPr>
          <p:cNvPr id="3" name="Footer Placeholder 2">
            <a:extLst>
              <a:ext uri="{FF2B5EF4-FFF2-40B4-BE49-F238E27FC236}">
                <a16:creationId xmlns:a16="http://schemas.microsoft.com/office/drawing/2014/main" id="{067F87D0-6B77-4543-B82C-C478DA68C608}"/>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55ED8C36-13D2-41C0-8824-E746025C298C}"/>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3128353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E149E-21B0-44FE-B6FF-F2E48D66F4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B5752E9E-A3A9-4B0D-BBD4-85240BCE16C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315A9437-596D-4C30-9138-C24F33B263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04EF162-BEA8-4CD7-A933-2B93EA0A7CB5}"/>
              </a:ext>
            </a:extLst>
          </p:cNvPr>
          <p:cNvSpPr>
            <a:spLocks noGrp="1"/>
          </p:cNvSpPr>
          <p:nvPr>
            <p:ph type="dt" sz="half" idx="10"/>
          </p:nvPr>
        </p:nvSpPr>
        <p:spPr/>
        <p:txBody>
          <a:bodyPr/>
          <a:lstStyle/>
          <a:p>
            <a:fld id="{E879001B-D479-4837-8E4C-6CF60AD74846}" type="datetimeFigureOut">
              <a:rPr lang="en-IN" smtClean="0"/>
              <a:t>03-03-2024</a:t>
            </a:fld>
            <a:endParaRPr lang="en-IN"/>
          </a:p>
        </p:txBody>
      </p:sp>
      <p:sp>
        <p:nvSpPr>
          <p:cNvPr id="6" name="Footer Placeholder 5">
            <a:extLst>
              <a:ext uri="{FF2B5EF4-FFF2-40B4-BE49-F238E27FC236}">
                <a16:creationId xmlns:a16="http://schemas.microsoft.com/office/drawing/2014/main" id="{E006F22A-A4CA-44A4-9F36-643F97A4194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F566B06F-4378-4517-A37A-B47EDE65A025}"/>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23067212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A964C-3986-43C6-ACB5-3CD7667FC1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7763EA6B-3D98-4995-80FA-17CCD0A73ED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88806CB-FB9F-4210-86BD-63013F2622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0D76B69-522C-4F81-B570-DBB7B7E34D01}"/>
              </a:ext>
            </a:extLst>
          </p:cNvPr>
          <p:cNvSpPr>
            <a:spLocks noGrp="1"/>
          </p:cNvSpPr>
          <p:nvPr>
            <p:ph type="dt" sz="half" idx="10"/>
          </p:nvPr>
        </p:nvSpPr>
        <p:spPr/>
        <p:txBody>
          <a:bodyPr/>
          <a:lstStyle/>
          <a:p>
            <a:fld id="{E879001B-D479-4837-8E4C-6CF60AD74846}" type="datetimeFigureOut">
              <a:rPr lang="en-IN" smtClean="0"/>
              <a:t>03-03-2024</a:t>
            </a:fld>
            <a:endParaRPr lang="en-IN"/>
          </a:p>
        </p:txBody>
      </p:sp>
      <p:sp>
        <p:nvSpPr>
          <p:cNvPr id="6" name="Footer Placeholder 5">
            <a:extLst>
              <a:ext uri="{FF2B5EF4-FFF2-40B4-BE49-F238E27FC236}">
                <a16:creationId xmlns:a16="http://schemas.microsoft.com/office/drawing/2014/main" id="{03288E9E-C862-4CEB-BF11-7A4760147C3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8FD46149-7126-4F73-A7DC-C2AC336EE394}"/>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26690757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9286A-F4A5-478D-BB6E-C1C2964E4F60}"/>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F55C517-6FB9-4052-BA81-E6D720ACD41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14E72BC-74A0-475D-AFD8-37395D1A06CE}"/>
              </a:ext>
            </a:extLst>
          </p:cNvPr>
          <p:cNvSpPr>
            <a:spLocks noGrp="1"/>
          </p:cNvSpPr>
          <p:nvPr>
            <p:ph type="dt" sz="half" idx="10"/>
          </p:nvPr>
        </p:nvSpPr>
        <p:spPr/>
        <p:txBody>
          <a:bodyPr/>
          <a:lstStyle/>
          <a:p>
            <a:fld id="{E879001B-D479-4837-8E4C-6CF60AD74846}" type="datetimeFigureOut">
              <a:rPr lang="en-IN" smtClean="0"/>
              <a:t>03-03-2024</a:t>
            </a:fld>
            <a:endParaRPr lang="en-IN"/>
          </a:p>
        </p:txBody>
      </p:sp>
      <p:sp>
        <p:nvSpPr>
          <p:cNvPr id="5" name="Footer Placeholder 4">
            <a:extLst>
              <a:ext uri="{FF2B5EF4-FFF2-40B4-BE49-F238E27FC236}">
                <a16:creationId xmlns:a16="http://schemas.microsoft.com/office/drawing/2014/main" id="{39F50AB9-DA7E-47EE-A46D-F96DCCB01C9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5E255B1-F7F0-4870-AF4A-04B8173985A1}"/>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40622099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AB8DC70-0DB0-41A7-9086-5FCC3B169C3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B4DF5CD-F0C0-4706-B227-3C13AF88915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8117C9B-C215-4770-AAF6-556D42E0E763}"/>
              </a:ext>
            </a:extLst>
          </p:cNvPr>
          <p:cNvSpPr>
            <a:spLocks noGrp="1"/>
          </p:cNvSpPr>
          <p:nvPr>
            <p:ph type="dt" sz="half" idx="10"/>
          </p:nvPr>
        </p:nvSpPr>
        <p:spPr/>
        <p:txBody>
          <a:bodyPr/>
          <a:lstStyle/>
          <a:p>
            <a:fld id="{E879001B-D479-4837-8E4C-6CF60AD74846}" type="datetimeFigureOut">
              <a:rPr lang="en-IN" smtClean="0"/>
              <a:t>03-03-2024</a:t>
            </a:fld>
            <a:endParaRPr lang="en-IN"/>
          </a:p>
        </p:txBody>
      </p:sp>
      <p:sp>
        <p:nvSpPr>
          <p:cNvPr id="5" name="Footer Placeholder 4">
            <a:extLst>
              <a:ext uri="{FF2B5EF4-FFF2-40B4-BE49-F238E27FC236}">
                <a16:creationId xmlns:a16="http://schemas.microsoft.com/office/drawing/2014/main" id="{3DC326D2-1571-45F3-91A3-FB66189775C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0C0893C-E7AE-469F-A282-FF2C0B578DF2}"/>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6723372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A2511CA-A7B9-44A0-9899-11E8CC64597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49223800-0BA4-4250-9B4B-82950F00FC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087ECCA-DBA6-4AED-BCEC-BA31877823D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79001B-D479-4837-8E4C-6CF60AD74846}" type="datetimeFigureOut">
              <a:rPr lang="en-IN" smtClean="0"/>
              <a:t>03-03-2024</a:t>
            </a:fld>
            <a:endParaRPr lang="en-IN"/>
          </a:p>
        </p:txBody>
      </p:sp>
      <p:sp>
        <p:nvSpPr>
          <p:cNvPr id="5" name="Footer Placeholder 4">
            <a:extLst>
              <a:ext uri="{FF2B5EF4-FFF2-40B4-BE49-F238E27FC236}">
                <a16:creationId xmlns:a16="http://schemas.microsoft.com/office/drawing/2014/main" id="{E1FD1067-095C-4943-8299-6CF95E89B1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12820D5B-F5C7-40A1-9C7B-DF7A1DD3ED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71DF77-4309-4FC3-A4B4-4695D1978676}" type="slidenum">
              <a:rPr lang="en-IN" smtClean="0"/>
              <a:t>‹#›</a:t>
            </a:fld>
            <a:endParaRPr lang="en-IN"/>
          </a:p>
        </p:txBody>
      </p:sp>
    </p:spTree>
    <p:extLst>
      <p:ext uri="{BB962C8B-B14F-4D97-AF65-F5344CB8AC3E}">
        <p14:creationId xmlns:p14="http://schemas.microsoft.com/office/powerpoint/2010/main" val="25099262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voxforge.org/"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847079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Story So Far (band) - Wikipedia">
            <a:extLst>
              <a:ext uri="{FF2B5EF4-FFF2-40B4-BE49-F238E27FC236}">
                <a16:creationId xmlns:a16="http://schemas.microsoft.com/office/drawing/2014/main" id="{E2D09849-13B3-461C-B370-E66E85EA58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8133" y="1452033"/>
            <a:ext cx="6269714" cy="36364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77459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qphs.fs.quoracdn.net/main-qimg-24ef6125546e301fe64e91022e64c747">
            <a:extLst>
              <a:ext uri="{FF2B5EF4-FFF2-40B4-BE49-F238E27FC236}">
                <a16:creationId xmlns:a16="http://schemas.microsoft.com/office/drawing/2014/main" id="{47143A11-4F16-4BB8-999B-63A90822BB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0621" y="958881"/>
            <a:ext cx="9864589" cy="50797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39581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AD2EF65-8D46-44FF-B54B-8BF09190AAF7}"/>
              </a:ext>
            </a:extLst>
          </p:cNvPr>
          <p:cNvSpPr/>
          <p:nvPr/>
        </p:nvSpPr>
        <p:spPr>
          <a:xfrm>
            <a:off x="2470553" y="2887041"/>
            <a:ext cx="6689973" cy="369332"/>
          </a:xfrm>
          <a:prstGeom prst="rect">
            <a:avLst/>
          </a:prstGeom>
        </p:spPr>
        <p:txBody>
          <a:bodyPr wrap="none">
            <a:spAutoFit/>
          </a:bodyPr>
          <a:lstStyle/>
          <a:p>
            <a:r>
              <a:rPr lang="en-US" b="1" dirty="0"/>
              <a:t>Grammar(syntax)  and semantics are utterly unrelated to each other</a:t>
            </a:r>
            <a:endParaRPr lang="en-IN" b="1" dirty="0"/>
          </a:p>
        </p:txBody>
      </p:sp>
    </p:spTree>
    <p:extLst>
      <p:ext uri="{BB962C8B-B14F-4D97-AF65-F5344CB8AC3E}">
        <p14:creationId xmlns:p14="http://schemas.microsoft.com/office/powerpoint/2010/main" val="10351874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Generative Theory on Language">
            <a:extLst>
              <a:ext uri="{FF2B5EF4-FFF2-40B4-BE49-F238E27FC236}">
                <a16:creationId xmlns:a16="http://schemas.microsoft.com/office/drawing/2014/main" id="{C1ECF256-DD3B-423B-8E1A-9E0BF4DE63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499" y="210079"/>
            <a:ext cx="7725833" cy="579437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Syntactic Structures by Noam Chomsky | All-TIME 100 Nonfiction Books |  TIME.com">
            <a:extLst>
              <a:ext uri="{FF2B5EF4-FFF2-40B4-BE49-F238E27FC236}">
                <a16:creationId xmlns:a16="http://schemas.microsoft.com/office/drawing/2014/main" id="{D96F6AE5-9636-42FC-83FC-D446049B79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81017" y="1240366"/>
            <a:ext cx="2476500" cy="3733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10377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07638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920C33-22C9-4EF3-8545-A512113BC812}"/>
              </a:ext>
            </a:extLst>
          </p:cNvPr>
          <p:cNvSpPr>
            <a:spLocks noGrp="1"/>
          </p:cNvSpPr>
          <p:nvPr>
            <p:ph idx="1"/>
          </p:nvPr>
        </p:nvSpPr>
        <p:spPr/>
        <p:txBody>
          <a:bodyPr/>
          <a:lstStyle/>
          <a:p>
            <a:endParaRPr lang="en-US" dirty="0"/>
          </a:p>
          <a:p>
            <a:r>
              <a:rPr lang="en-US" dirty="0"/>
              <a:t>Text mining – Traditional  data mining to mine patterns in text content. Roots in Information Retrieval domain. </a:t>
            </a:r>
          </a:p>
          <a:p>
            <a:endParaRPr lang="en-US" dirty="0"/>
          </a:p>
          <a:p>
            <a:r>
              <a:rPr lang="en-US" dirty="0"/>
              <a:t>NLP is a field in machine learning with the ability of a computer to understand, analyze, manipulate, and potentially generate human language. </a:t>
            </a:r>
          </a:p>
          <a:p>
            <a:endParaRPr lang="en-IN" dirty="0"/>
          </a:p>
        </p:txBody>
      </p:sp>
    </p:spTree>
    <p:extLst>
      <p:ext uri="{BB962C8B-B14F-4D97-AF65-F5344CB8AC3E}">
        <p14:creationId xmlns:p14="http://schemas.microsoft.com/office/powerpoint/2010/main" val="10386966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F74771-E237-4C20-98F8-5A9686E4DBC0}"/>
              </a:ext>
            </a:extLst>
          </p:cNvPr>
          <p:cNvSpPr>
            <a:spLocks noGrp="1"/>
          </p:cNvSpPr>
          <p:nvPr>
            <p:ph idx="1"/>
          </p:nvPr>
        </p:nvSpPr>
        <p:spPr>
          <a:xfrm>
            <a:off x="919480" y="972184"/>
            <a:ext cx="10764520" cy="5550535"/>
          </a:xfrm>
        </p:spPr>
        <p:txBody>
          <a:bodyPr>
            <a:normAutofit fontScale="92500" lnSpcReduction="20000"/>
          </a:bodyPr>
          <a:lstStyle/>
          <a:p>
            <a:endParaRPr lang="en-IN" dirty="0"/>
          </a:p>
          <a:p>
            <a:r>
              <a:rPr lang="en-IN" dirty="0"/>
              <a:t>Summarization</a:t>
            </a:r>
          </a:p>
          <a:p>
            <a:r>
              <a:rPr lang="en-IN" dirty="0"/>
              <a:t>Sentiment Analysis, emotion detection </a:t>
            </a:r>
          </a:p>
          <a:p>
            <a:r>
              <a:rPr lang="en-IN" dirty="0"/>
              <a:t>Personality detection </a:t>
            </a:r>
          </a:p>
          <a:p>
            <a:r>
              <a:rPr lang="en-IN" dirty="0"/>
              <a:t>Gender detection </a:t>
            </a:r>
          </a:p>
          <a:p>
            <a:r>
              <a:rPr lang="en-IN" dirty="0"/>
              <a:t>Sarcasm detection    </a:t>
            </a:r>
          </a:p>
          <a:p>
            <a:r>
              <a:rPr lang="en-IN" dirty="0"/>
              <a:t>Machine Translation</a:t>
            </a:r>
          </a:p>
          <a:p>
            <a:r>
              <a:rPr lang="en-IN" dirty="0"/>
              <a:t>Evaluation </a:t>
            </a:r>
          </a:p>
          <a:p>
            <a:r>
              <a:rPr lang="en-IN" dirty="0"/>
              <a:t>Writing Assistant </a:t>
            </a:r>
          </a:p>
          <a:p>
            <a:r>
              <a:rPr lang="en-IN" dirty="0"/>
              <a:t>Autoresponder  </a:t>
            </a:r>
          </a:p>
          <a:p>
            <a:r>
              <a:rPr lang="en-IN" dirty="0"/>
              <a:t>Chatbots &amp; Virtual Assistants </a:t>
            </a:r>
          </a:p>
          <a:p>
            <a:r>
              <a:rPr lang="en-IN" dirty="0"/>
              <a:t>Content Generation (GAN) </a:t>
            </a:r>
          </a:p>
          <a:p>
            <a:r>
              <a:rPr lang="en-IN" dirty="0"/>
              <a:t>…</a:t>
            </a:r>
          </a:p>
          <a:p>
            <a:endParaRPr lang="en-IN" dirty="0"/>
          </a:p>
        </p:txBody>
      </p:sp>
    </p:spTree>
    <p:extLst>
      <p:ext uri="{BB962C8B-B14F-4D97-AF65-F5344CB8AC3E}">
        <p14:creationId xmlns:p14="http://schemas.microsoft.com/office/powerpoint/2010/main" val="36101573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5E9B4-E612-40CE-A992-D63C72649090}"/>
              </a:ext>
            </a:extLst>
          </p:cNvPr>
          <p:cNvSpPr>
            <a:spLocks noGrp="1"/>
          </p:cNvSpPr>
          <p:nvPr>
            <p:ph type="title"/>
          </p:nvPr>
        </p:nvSpPr>
        <p:spPr/>
        <p:txBody>
          <a:bodyPr/>
          <a:lstStyle/>
          <a:p>
            <a:r>
              <a:rPr lang="en-IN" b="1" dirty="0"/>
              <a:t>Document </a:t>
            </a:r>
            <a:endParaRPr lang="en-IN" dirty="0"/>
          </a:p>
        </p:txBody>
      </p:sp>
      <p:sp>
        <p:nvSpPr>
          <p:cNvPr id="3" name="Content Placeholder 2">
            <a:extLst>
              <a:ext uri="{FF2B5EF4-FFF2-40B4-BE49-F238E27FC236}">
                <a16:creationId xmlns:a16="http://schemas.microsoft.com/office/drawing/2014/main" id="{9B106F4C-2E57-4AC9-BD15-B4364447975B}"/>
              </a:ext>
            </a:extLst>
          </p:cNvPr>
          <p:cNvSpPr>
            <a:spLocks noGrp="1"/>
          </p:cNvSpPr>
          <p:nvPr>
            <p:ph idx="1"/>
          </p:nvPr>
        </p:nvSpPr>
        <p:spPr/>
        <p:txBody>
          <a:bodyPr>
            <a:normAutofit fontScale="92500" lnSpcReduction="10000"/>
          </a:bodyPr>
          <a:lstStyle/>
          <a:p>
            <a:r>
              <a:rPr lang="en-IN" dirty="0"/>
              <a:t>Collection of text.</a:t>
            </a:r>
          </a:p>
          <a:p>
            <a:r>
              <a:rPr lang="en-US" i="1" dirty="0"/>
              <a:t>Indian Institute of Management Visakhapatnam (IIMV) belongs to the prestigious IIM family of business schools. It is a new generation IIM, set up by the Government of India in September 2015. The Indian Institutes of Management Act 2017 declares IIMs as Institutions of National Importance, empowered to attain standards of global excellence in management, management research and allied areas of knowledge. IIM Visakhapatnam is located in its temporary, but state-of-the-art facility in the salubrious Andhra University campus in the ‘City of Destiny’, Visakhapatnam. The Institute has begun the process for building a permanent, full-fledged, word-class campus on approx. 230 acres of land in the (relative) vicinity of the upcoming green-field international airport, about 25 kilometers from the present (temporary/transit) campus. </a:t>
            </a:r>
            <a:endParaRPr lang="en-IN" i="1" dirty="0"/>
          </a:p>
        </p:txBody>
      </p:sp>
    </p:spTree>
    <p:extLst>
      <p:ext uri="{BB962C8B-B14F-4D97-AF65-F5344CB8AC3E}">
        <p14:creationId xmlns:p14="http://schemas.microsoft.com/office/powerpoint/2010/main" val="2812428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6500C-E22B-4742-BF68-A6385FDDDCAA}"/>
              </a:ext>
            </a:extLst>
          </p:cNvPr>
          <p:cNvSpPr>
            <a:spLocks noGrp="1"/>
          </p:cNvSpPr>
          <p:nvPr>
            <p:ph type="title"/>
          </p:nvPr>
        </p:nvSpPr>
        <p:spPr/>
        <p:txBody>
          <a:bodyPr/>
          <a:lstStyle/>
          <a:p>
            <a:r>
              <a:rPr lang="en-IN" b="1" dirty="0"/>
              <a:t>Tokens</a:t>
            </a:r>
            <a:r>
              <a:rPr lang="en-IN" dirty="0"/>
              <a:t> </a:t>
            </a:r>
          </a:p>
        </p:txBody>
      </p:sp>
      <p:sp>
        <p:nvSpPr>
          <p:cNvPr id="3" name="Content Placeholder 2">
            <a:extLst>
              <a:ext uri="{FF2B5EF4-FFF2-40B4-BE49-F238E27FC236}">
                <a16:creationId xmlns:a16="http://schemas.microsoft.com/office/drawing/2014/main" id="{F1D6FD2C-B107-4839-B89F-BFDCCA0DC58E}"/>
              </a:ext>
            </a:extLst>
          </p:cNvPr>
          <p:cNvSpPr>
            <a:spLocks noGrp="1"/>
          </p:cNvSpPr>
          <p:nvPr>
            <p:ph idx="1"/>
          </p:nvPr>
        </p:nvSpPr>
        <p:spPr/>
        <p:txBody>
          <a:bodyPr/>
          <a:lstStyle/>
          <a:p>
            <a:r>
              <a:rPr lang="en-US" dirty="0"/>
              <a:t>represent words. </a:t>
            </a:r>
          </a:p>
          <a:p>
            <a:r>
              <a:rPr lang="en-US" dirty="0"/>
              <a:t>For example:  “India", “democracy", “happiness“ , “the” </a:t>
            </a:r>
            <a:endParaRPr lang="en-IN" dirty="0"/>
          </a:p>
        </p:txBody>
      </p:sp>
    </p:spTree>
    <p:extLst>
      <p:ext uri="{BB962C8B-B14F-4D97-AF65-F5344CB8AC3E}">
        <p14:creationId xmlns:p14="http://schemas.microsoft.com/office/powerpoint/2010/main" val="3648446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CCB90-5338-410B-A8D7-E5C463489E16}"/>
              </a:ext>
            </a:extLst>
          </p:cNvPr>
          <p:cNvSpPr>
            <a:spLocks noGrp="1"/>
          </p:cNvSpPr>
          <p:nvPr>
            <p:ph type="title"/>
          </p:nvPr>
        </p:nvSpPr>
        <p:spPr/>
        <p:txBody>
          <a:bodyPr/>
          <a:lstStyle/>
          <a:p>
            <a:r>
              <a:rPr lang="en-IN" b="1" dirty="0"/>
              <a:t>Term</a:t>
            </a:r>
            <a:endParaRPr lang="en-IN" dirty="0"/>
          </a:p>
        </p:txBody>
      </p:sp>
      <p:sp>
        <p:nvSpPr>
          <p:cNvPr id="3" name="Content Placeholder 2">
            <a:extLst>
              <a:ext uri="{FF2B5EF4-FFF2-40B4-BE49-F238E27FC236}">
                <a16:creationId xmlns:a16="http://schemas.microsoft.com/office/drawing/2014/main" id="{FA8BB5B8-43B3-4C7F-B172-9373ADD86954}"/>
              </a:ext>
            </a:extLst>
          </p:cNvPr>
          <p:cNvSpPr>
            <a:spLocks noGrp="1"/>
          </p:cNvSpPr>
          <p:nvPr>
            <p:ph idx="1"/>
          </p:nvPr>
        </p:nvSpPr>
        <p:spPr>
          <a:xfrm>
            <a:off x="838200" y="1581785"/>
            <a:ext cx="10515600" cy="4351338"/>
          </a:xfrm>
        </p:spPr>
        <p:txBody>
          <a:bodyPr/>
          <a:lstStyle/>
          <a:p>
            <a:r>
              <a:rPr lang="en-US" dirty="0"/>
              <a:t>may represent single words or multiword units, </a:t>
            </a:r>
          </a:p>
          <a:p>
            <a:r>
              <a:rPr lang="en-US" dirty="0"/>
              <a:t>such as “civil war” , ”golden handshake” , “United States of America”</a:t>
            </a:r>
            <a:endParaRPr lang="en-IN" dirty="0"/>
          </a:p>
        </p:txBody>
      </p:sp>
    </p:spTree>
    <p:extLst>
      <p:ext uri="{BB962C8B-B14F-4D97-AF65-F5344CB8AC3E}">
        <p14:creationId xmlns:p14="http://schemas.microsoft.com/office/powerpoint/2010/main" val="1120084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92AA0-7B4A-45D0-A699-A0CEC332A1F3}"/>
              </a:ext>
            </a:extLst>
          </p:cNvPr>
          <p:cNvSpPr>
            <a:spLocks noGrp="1"/>
          </p:cNvSpPr>
          <p:nvPr>
            <p:ph type="title"/>
          </p:nvPr>
        </p:nvSpPr>
        <p:spPr/>
        <p:txBody>
          <a:bodyPr/>
          <a:lstStyle/>
          <a:p>
            <a:r>
              <a:rPr lang="en-IN" b="1" dirty="0"/>
              <a:t>Corpus</a:t>
            </a:r>
            <a:r>
              <a:rPr lang="en-IN" dirty="0"/>
              <a:t> </a:t>
            </a:r>
          </a:p>
        </p:txBody>
      </p:sp>
      <p:sp>
        <p:nvSpPr>
          <p:cNvPr id="3" name="Content Placeholder 2">
            <a:extLst>
              <a:ext uri="{FF2B5EF4-FFF2-40B4-BE49-F238E27FC236}">
                <a16:creationId xmlns:a16="http://schemas.microsoft.com/office/drawing/2014/main" id="{A5B1933F-6B56-49E8-A2D2-160E7C1E3826}"/>
              </a:ext>
            </a:extLst>
          </p:cNvPr>
          <p:cNvSpPr>
            <a:spLocks noGrp="1"/>
          </p:cNvSpPr>
          <p:nvPr>
            <p:ph idx="1"/>
          </p:nvPr>
        </p:nvSpPr>
        <p:spPr/>
        <p:txBody>
          <a:bodyPr>
            <a:normAutofit fontScale="77500" lnSpcReduction="20000"/>
          </a:bodyPr>
          <a:lstStyle/>
          <a:p>
            <a:r>
              <a:rPr lang="en-US" dirty="0"/>
              <a:t>is a collection of documents (database) usually of specific domain. </a:t>
            </a:r>
          </a:p>
          <a:p>
            <a:pPr fontAlgn="base"/>
            <a:endParaRPr lang="en-US" dirty="0">
              <a:hlinkClick r:id="rId2"/>
            </a:endParaRPr>
          </a:p>
          <a:p>
            <a:pPr fontAlgn="base"/>
            <a:r>
              <a:rPr lang="en-US" b="1" dirty="0"/>
              <a:t>Deepmind Question Answering Corpus</a:t>
            </a:r>
            <a:r>
              <a:rPr lang="en-US" dirty="0"/>
              <a:t>. Question answering about news articles from the Daily Mail.</a:t>
            </a:r>
            <a:endParaRPr lang="en-US" dirty="0">
              <a:hlinkClick r:id="rId2"/>
            </a:endParaRPr>
          </a:p>
          <a:p>
            <a:pPr fontAlgn="base"/>
            <a:r>
              <a:rPr lang="en-US" b="1" dirty="0"/>
              <a:t>TIPSTER</a:t>
            </a:r>
            <a:r>
              <a:rPr lang="en-US" dirty="0"/>
              <a:t> Text Summarization Evaluation Conference Corpus. A collection of nearly 200 documents and their summaries.</a:t>
            </a:r>
          </a:p>
          <a:p>
            <a:r>
              <a:rPr lang="en-US" b="1" dirty="0"/>
              <a:t>Personae</a:t>
            </a:r>
            <a:r>
              <a:rPr lang="en-US" dirty="0"/>
              <a:t>: a Corpus for Author and Personality Prediction from Text</a:t>
            </a:r>
          </a:p>
          <a:p>
            <a:r>
              <a:rPr lang="en-IN" b="0" dirty="0">
                <a:effectLst/>
              </a:rPr>
              <a:t>Hotel Corpora</a:t>
            </a:r>
          </a:p>
          <a:p>
            <a:endParaRPr lang="en-IN" b="0" dirty="0">
              <a:effectLst/>
            </a:endParaRPr>
          </a:p>
          <a:p>
            <a:r>
              <a:rPr lang="en-US" b="1" dirty="0"/>
              <a:t>Corpora</a:t>
            </a:r>
            <a:r>
              <a:rPr lang="en-US" dirty="0"/>
              <a:t>" is the plural form of "</a:t>
            </a:r>
            <a:r>
              <a:rPr lang="en-US" b="1" dirty="0"/>
              <a:t>corpus</a:t>
            </a:r>
            <a:r>
              <a:rPr lang="en-US" dirty="0"/>
              <a:t>",</a:t>
            </a:r>
            <a:endParaRPr lang="en-IN" b="0" dirty="0">
              <a:effectLst/>
            </a:endParaRPr>
          </a:p>
          <a:p>
            <a:br>
              <a:rPr lang="en-IN" dirty="0"/>
            </a:br>
            <a:br>
              <a:rPr lang="en-US" dirty="0"/>
            </a:br>
            <a:endParaRPr lang="en-IN" dirty="0"/>
          </a:p>
        </p:txBody>
      </p:sp>
    </p:spTree>
    <p:extLst>
      <p:ext uri="{BB962C8B-B14F-4D97-AF65-F5344CB8AC3E}">
        <p14:creationId xmlns:p14="http://schemas.microsoft.com/office/powerpoint/2010/main" val="3400737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693A2-9173-40D5-9BDE-50145D756288}"/>
              </a:ext>
            </a:extLst>
          </p:cNvPr>
          <p:cNvSpPr>
            <a:spLocks noGrp="1"/>
          </p:cNvSpPr>
          <p:nvPr>
            <p:ph type="title"/>
          </p:nvPr>
        </p:nvSpPr>
        <p:spPr/>
        <p:txBody>
          <a:bodyPr/>
          <a:lstStyle/>
          <a:p>
            <a:r>
              <a:rPr lang="en-IN" b="1" dirty="0"/>
              <a:t>Tokenization </a:t>
            </a:r>
            <a:endParaRPr lang="en-IN" dirty="0"/>
          </a:p>
        </p:txBody>
      </p:sp>
      <p:sp>
        <p:nvSpPr>
          <p:cNvPr id="3" name="Content Placeholder 2">
            <a:extLst>
              <a:ext uri="{FF2B5EF4-FFF2-40B4-BE49-F238E27FC236}">
                <a16:creationId xmlns:a16="http://schemas.microsoft.com/office/drawing/2014/main" id="{D26A7B99-971A-4B59-B9B9-FB283C27C5DF}"/>
              </a:ext>
            </a:extLst>
          </p:cNvPr>
          <p:cNvSpPr>
            <a:spLocks noGrp="1"/>
          </p:cNvSpPr>
          <p:nvPr>
            <p:ph idx="1"/>
          </p:nvPr>
        </p:nvSpPr>
        <p:spPr>
          <a:xfrm>
            <a:off x="949960" y="1825625"/>
            <a:ext cx="10515600" cy="4351338"/>
          </a:xfrm>
        </p:spPr>
        <p:txBody>
          <a:bodyPr/>
          <a:lstStyle/>
          <a:p>
            <a:r>
              <a:rPr lang="en-US" dirty="0"/>
              <a:t>Process to divide unstructured data into tokens such as words, phrase, keywords etc.</a:t>
            </a:r>
          </a:p>
          <a:p>
            <a:endParaRPr lang="en-US" dirty="0"/>
          </a:p>
          <a:p>
            <a:endParaRPr lang="en-US" dirty="0"/>
          </a:p>
          <a:p>
            <a:endParaRPr lang="en-US" dirty="0"/>
          </a:p>
          <a:p>
            <a:endParaRPr lang="en-IN" dirty="0"/>
          </a:p>
        </p:txBody>
      </p:sp>
      <p:pic>
        <p:nvPicPr>
          <p:cNvPr id="4098" name="Picture 2" descr="Image result for NLP tokenization">
            <a:extLst>
              <a:ext uri="{FF2B5EF4-FFF2-40B4-BE49-F238E27FC236}">
                <a16:creationId xmlns:a16="http://schemas.microsoft.com/office/drawing/2014/main" id="{22D3FC73-8B6A-424A-B92E-5280992A9BF2}"/>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886710" y="3429000"/>
            <a:ext cx="5412740" cy="23233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0874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9414B-A64D-4CCF-9782-652B9F82F2E8}"/>
              </a:ext>
            </a:extLst>
          </p:cNvPr>
          <p:cNvSpPr>
            <a:spLocks noGrp="1"/>
          </p:cNvSpPr>
          <p:nvPr>
            <p:ph type="title"/>
          </p:nvPr>
        </p:nvSpPr>
        <p:spPr/>
        <p:txBody>
          <a:bodyPr/>
          <a:lstStyle/>
          <a:p>
            <a:r>
              <a:rPr lang="en-IN" dirty="0"/>
              <a:t>Stop words </a:t>
            </a:r>
          </a:p>
        </p:txBody>
      </p:sp>
      <p:sp>
        <p:nvSpPr>
          <p:cNvPr id="3" name="Content Placeholder 2">
            <a:extLst>
              <a:ext uri="{FF2B5EF4-FFF2-40B4-BE49-F238E27FC236}">
                <a16:creationId xmlns:a16="http://schemas.microsoft.com/office/drawing/2014/main" id="{3855478B-C6CA-45EF-8032-21FC17C2628A}"/>
              </a:ext>
            </a:extLst>
          </p:cNvPr>
          <p:cNvSpPr>
            <a:spLocks noGrp="1"/>
          </p:cNvSpPr>
          <p:nvPr>
            <p:ph idx="1"/>
          </p:nvPr>
        </p:nvSpPr>
        <p:spPr>
          <a:xfrm>
            <a:off x="909320" y="1690688"/>
            <a:ext cx="10515600" cy="4351338"/>
          </a:xfrm>
        </p:spPr>
        <p:txBody>
          <a:bodyPr/>
          <a:lstStyle/>
          <a:p>
            <a:r>
              <a:rPr lang="en-US" dirty="0"/>
              <a:t>Basically a set of commonly used words which you want to exclude while analyzing text as do not contain important significance in further analysis</a:t>
            </a:r>
          </a:p>
          <a:p>
            <a:r>
              <a:rPr lang="en-US" dirty="0"/>
              <a:t>Examples of stop words - 'a', 'an', 'the', 'to', ‘of’ , ‘be’</a:t>
            </a:r>
          </a:p>
          <a:p>
            <a:endParaRPr lang="en-US" dirty="0"/>
          </a:p>
          <a:p>
            <a:endParaRPr lang="en-IN" dirty="0"/>
          </a:p>
        </p:txBody>
      </p:sp>
      <p:pic>
        <p:nvPicPr>
          <p:cNvPr id="1026" name="Picture 2" descr="Image result for Stopwords">
            <a:extLst>
              <a:ext uri="{FF2B5EF4-FFF2-40B4-BE49-F238E27FC236}">
                <a16:creationId xmlns:a16="http://schemas.microsoft.com/office/drawing/2014/main" id="{091511A2-1C91-4F2A-8074-25D430A41A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22408" y="4169727"/>
            <a:ext cx="5200650" cy="161925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66957A3-5924-6717-47B0-00AAC3BBDC8A}"/>
              </a:ext>
            </a:extLst>
          </p:cNvPr>
          <p:cNvSpPr txBox="1"/>
          <p:nvPr/>
        </p:nvSpPr>
        <p:spPr>
          <a:xfrm>
            <a:off x="10863262" y="6551385"/>
            <a:ext cx="1328738" cy="215444"/>
          </a:xfrm>
          <a:prstGeom prst="rect">
            <a:avLst/>
          </a:prstGeom>
          <a:noFill/>
        </p:spPr>
        <p:txBody>
          <a:bodyPr wrap="square" rtlCol="0">
            <a:spAutoFit/>
          </a:bodyPr>
          <a:lstStyle/>
          <a:p>
            <a:r>
              <a:rPr lang="en-IN" sz="800" dirty="0"/>
              <a:t>@geeksforgeeks</a:t>
            </a:r>
          </a:p>
        </p:txBody>
      </p:sp>
    </p:spTree>
    <p:extLst>
      <p:ext uri="{BB962C8B-B14F-4D97-AF65-F5344CB8AC3E}">
        <p14:creationId xmlns:p14="http://schemas.microsoft.com/office/powerpoint/2010/main" val="3744989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280DD-70CB-4D01-A116-0C8D2776AC5B}"/>
              </a:ext>
            </a:extLst>
          </p:cNvPr>
          <p:cNvSpPr>
            <a:spLocks noGrp="1"/>
          </p:cNvSpPr>
          <p:nvPr>
            <p:ph type="title"/>
          </p:nvPr>
        </p:nvSpPr>
        <p:spPr/>
        <p:txBody>
          <a:bodyPr/>
          <a:lstStyle/>
          <a:p>
            <a:r>
              <a:rPr lang="en-IN" b="1" dirty="0"/>
              <a:t>Stemming </a:t>
            </a:r>
            <a:endParaRPr lang="en-IN" dirty="0"/>
          </a:p>
        </p:txBody>
      </p:sp>
      <p:sp>
        <p:nvSpPr>
          <p:cNvPr id="3" name="Content Placeholder 2">
            <a:extLst>
              <a:ext uri="{FF2B5EF4-FFF2-40B4-BE49-F238E27FC236}">
                <a16:creationId xmlns:a16="http://schemas.microsoft.com/office/drawing/2014/main" id="{EDD53E70-973B-4564-BB03-61371213F206}"/>
              </a:ext>
            </a:extLst>
          </p:cNvPr>
          <p:cNvSpPr>
            <a:spLocks noGrp="1"/>
          </p:cNvSpPr>
          <p:nvPr>
            <p:ph idx="1"/>
          </p:nvPr>
        </p:nvSpPr>
        <p:spPr>
          <a:xfrm>
            <a:off x="838200" y="1792288"/>
            <a:ext cx="10515600" cy="4351338"/>
          </a:xfrm>
        </p:spPr>
        <p:txBody>
          <a:bodyPr/>
          <a:lstStyle/>
          <a:p>
            <a:r>
              <a:rPr lang="en-US" dirty="0"/>
              <a:t>Stemming is a text preprocessing task for transforming related or similar variants of a word (such as walking) to its base form (to walk), as they share the same meaning.</a:t>
            </a:r>
          </a:p>
          <a:p>
            <a:r>
              <a:rPr lang="en-US" i="1" dirty="0"/>
              <a:t>CHOPPING</a:t>
            </a:r>
            <a:r>
              <a:rPr lang="en-US" dirty="0"/>
              <a:t>.</a:t>
            </a:r>
          </a:p>
          <a:p>
            <a:r>
              <a:rPr lang="en-US" dirty="0"/>
              <a:t>For example, "interest</a:t>
            </a:r>
            <a:r>
              <a:rPr lang="en-US" dirty="0">
                <a:solidFill>
                  <a:srgbClr val="FF0000"/>
                </a:solidFill>
              </a:rPr>
              <a:t>ing</a:t>
            </a:r>
            <a:r>
              <a:rPr lang="en-US" dirty="0"/>
              <a:t>", "interest" and "interest</a:t>
            </a:r>
            <a:r>
              <a:rPr lang="en-US" dirty="0">
                <a:solidFill>
                  <a:srgbClr val="FF0000"/>
                </a:solidFill>
              </a:rPr>
              <a:t>ed</a:t>
            </a:r>
            <a:r>
              <a:rPr lang="en-US" dirty="0"/>
              <a:t>" are all stemmed to "interest“.</a:t>
            </a:r>
          </a:p>
          <a:p>
            <a:endParaRPr lang="en-IN" dirty="0"/>
          </a:p>
        </p:txBody>
      </p:sp>
      <p:pic>
        <p:nvPicPr>
          <p:cNvPr id="3074" name="Picture 2" descr="Image result for Stemming">
            <a:extLst>
              <a:ext uri="{FF2B5EF4-FFF2-40B4-BE49-F238E27FC236}">
                <a16:creationId xmlns:a16="http://schemas.microsoft.com/office/drawing/2014/main" id="{92E5169A-FECD-45D7-BB3A-658CF3E2EA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80080" y="4314191"/>
            <a:ext cx="4368800" cy="21434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7097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4206A-FCFC-4053-B97F-D2355BDFEE5D}"/>
              </a:ext>
            </a:extLst>
          </p:cNvPr>
          <p:cNvSpPr>
            <a:spLocks noGrp="1"/>
          </p:cNvSpPr>
          <p:nvPr>
            <p:ph type="title"/>
          </p:nvPr>
        </p:nvSpPr>
        <p:spPr/>
        <p:txBody>
          <a:bodyPr/>
          <a:lstStyle/>
          <a:p>
            <a:r>
              <a:rPr lang="en-IN" dirty="0"/>
              <a:t>Lemmatization</a:t>
            </a:r>
          </a:p>
        </p:txBody>
      </p:sp>
      <p:sp>
        <p:nvSpPr>
          <p:cNvPr id="3" name="Content Placeholder 2">
            <a:extLst>
              <a:ext uri="{FF2B5EF4-FFF2-40B4-BE49-F238E27FC236}">
                <a16:creationId xmlns:a16="http://schemas.microsoft.com/office/drawing/2014/main" id="{934EB290-14F5-427F-BFB0-A1639DCDFBEC}"/>
              </a:ext>
            </a:extLst>
          </p:cNvPr>
          <p:cNvSpPr>
            <a:spLocks noGrp="1"/>
          </p:cNvSpPr>
          <p:nvPr>
            <p:ph idx="1"/>
          </p:nvPr>
        </p:nvSpPr>
        <p:spPr>
          <a:xfrm>
            <a:off x="838200" y="1480185"/>
            <a:ext cx="10515600" cy="4351338"/>
          </a:xfrm>
        </p:spPr>
        <p:txBody>
          <a:bodyPr/>
          <a:lstStyle/>
          <a:p>
            <a:r>
              <a:rPr lang="en-US" dirty="0"/>
              <a:t>Lemmatization, unlike Stemming, reduces the words properly ensuring that the root word belongs to the language.</a:t>
            </a:r>
            <a:endParaRPr lang="en-IN" dirty="0"/>
          </a:p>
        </p:txBody>
      </p:sp>
      <p:pic>
        <p:nvPicPr>
          <p:cNvPr id="4" name="Picture 3">
            <a:extLst>
              <a:ext uri="{FF2B5EF4-FFF2-40B4-BE49-F238E27FC236}">
                <a16:creationId xmlns:a16="http://schemas.microsoft.com/office/drawing/2014/main" id="{5C1AC205-4BFE-49B3-8DE1-37F51A39A284}"/>
              </a:ext>
            </a:extLst>
          </p:cNvPr>
          <p:cNvPicPr>
            <a:picLocks noChangeAspect="1"/>
          </p:cNvPicPr>
          <p:nvPr/>
        </p:nvPicPr>
        <p:blipFill>
          <a:blip r:embed="rId2"/>
          <a:stretch>
            <a:fillRect/>
          </a:stretch>
        </p:blipFill>
        <p:spPr>
          <a:xfrm>
            <a:off x="3742266" y="2406643"/>
            <a:ext cx="3210453" cy="3424880"/>
          </a:xfrm>
          <a:prstGeom prst="rect">
            <a:avLst/>
          </a:prstGeom>
        </p:spPr>
      </p:pic>
    </p:spTree>
    <p:extLst>
      <p:ext uri="{BB962C8B-B14F-4D97-AF65-F5344CB8AC3E}">
        <p14:creationId xmlns:p14="http://schemas.microsoft.com/office/powerpoint/2010/main" val="20377908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484E8-F22C-4129-BB90-5A6DFFD095A9}"/>
              </a:ext>
            </a:extLst>
          </p:cNvPr>
          <p:cNvSpPr>
            <a:spLocks noGrp="1"/>
          </p:cNvSpPr>
          <p:nvPr>
            <p:ph type="title"/>
          </p:nvPr>
        </p:nvSpPr>
        <p:spPr/>
        <p:txBody>
          <a:bodyPr/>
          <a:lstStyle/>
          <a:p>
            <a:r>
              <a:rPr lang="en-US" dirty="0"/>
              <a:t>Bag-of-words </a:t>
            </a:r>
            <a:r>
              <a:rPr lang="en-IN" dirty="0"/>
              <a:t>model</a:t>
            </a:r>
            <a:r>
              <a:rPr lang="en-US" dirty="0"/>
              <a:t> -</a:t>
            </a:r>
            <a:endParaRPr lang="en-IN" dirty="0"/>
          </a:p>
        </p:txBody>
      </p:sp>
      <p:sp>
        <p:nvSpPr>
          <p:cNvPr id="3" name="Content Placeholder 2">
            <a:extLst>
              <a:ext uri="{FF2B5EF4-FFF2-40B4-BE49-F238E27FC236}">
                <a16:creationId xmlns:a16="http://schemas.microsoft.com/office/drawing/2014/main" id="{149679A3-5297-4150-9BD7-B137A133B599}"/>
              </a:ext>
            </a:extLst>
          </p:cNvPr>
          <p:cNvSpPr>
            <a:spLocks noGrp="1"/>
          </p:cNvSpPr>
          <p:nvPr>
            <p:ph idx="1"/>
          </p:nvPr>
        </p:nvSpPr>
        <p:spPr/>
        <p:txBody>
          <a:bodyPr/>
          <a:lstStyle/>
          <a:p>
            <a:r>
              <a:rPr lang="en-US" dirty="0"/>
              <a:t>Simplified  representation of texts  for further processing </a:t>
            </a:r>
          </a:p>
          <a:p>
            <a:r>
              <a:rPr lang="en-US" dirty="0"/>
              <a:t>Each document is a </a:t>
            </a:r>
            <a:r>
              <a:rPr lang="en-US" i="1" dirty="0"/>
              <a:t>bag of words </a:t>
            </a:r>
            <a:r>
              <a:rPr lang="en-US" dirty="0"/>
              <a:t>ignoring grammar and even word order, but frequency is preserved </a:t>
            </a:r>
          </a:p>
          <a:p>
            <a:endParaRPr lang="en-IN" dirty="0"/>
          </a:p>
        </p:txBody>
      </p:sp>
      <p:pic>
        <p:nvPicPr>
          <p:cNvPr id="1026" name="Picture 2" descr="https://excelrcom.b-cdn.net/assets/admin/ckfinder/userfiles/images/2020%20uploads/12/3.PNG">
            <a:extLst>
              <a:ext uri="{FF2B5EF4-FFF2-40B4-BE49-F238E27FC236}">
                <a16:creationId xmlns:a16="http://schemas.microsoft.com/office/drawing/2014/main" id="{96703F37-7A6C-4EF8-9487-B923071DBB9E}"/>
              </a:ext>
            </a:extLst>
          </p:cNvPr>
          <p:cNvPicPr>
            <a:picLocks noChangeAspect="1" noChangeArrowheads="1"/>
          </p:cNvPicPr>
          <p:nvPr/>
        </p:nvPicPr>
        <p:blipFill>
          <a:blip r:embed="rId2">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97522" y="3235008"/>
            <a:ext cx="6045753" cy="35010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69635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0C094-D405-467D-9E4B-89EC77569161}"/>
              </a:ext>
            </a:extLst>
          </p:cNvPr>
          <p:cNvSpPr>
            <a:spLocks noGrp="1"/>
          </p:cNvSpPr>
          <p:nvPr>
            <p:ph type="title"/>
          </p:nvPr>
        </p:nvSpPr>
        <p:spPr/>
        <p:txBody>
          <a:bodyPr/>
          <a:lstStyle/>
          <a:p>
            <a:r>
              <a:rPr lang="en-IN" dirty="0"/>
              <a:t>Document Term Matrix</a:t>
            </a:r>
          </a:p>
        </p:txBody>
      </p:sp>
      <p:sp>
        <p:nvSpPr>
          <p:cNvPr id="3" name="Content Placeholder 2">
            <a:extLst>
              <a:ext uri="{FF2B5EF4-FFF2-40B4-BE49-F238E27FC236}">
                <a16:creationId xmlns:a16="http://schemas.microsoft.com/office/drawing/2014/main" id="{5ADB9178-1A7A-4EE2-AC81-EF20EF0750DD}"/>
              </a:ext>
            </a:extLst>
          </p:cNvPr>
          <p:cNvSpPr>
            <a:spLocks noGrp="1"/>
          </p:cNvSpPr>
          <p:nvPr>
            <p:ph idx="1"/>
          </p:nvPr>
        </p:nvSpPr>
        <p:spPr>
          <a:xfrm>
            <a:off x="909320" y="1576070"/>
            <a:ext cx="10515600" cy="4351338"/>
          </a:xfrm>
        </p:spPr>
        <p:txBody>
          <a:bodyPr/>
          <a:lstStyle/>
          <a:p>
            <a:r>
              <a:rPr lang="en-US" dirty="0"/>
              <a:t>a matrix consisting of documents in a row and terms in columns</a:t>
            </a:r>
          </a:p>
          <a:p>
            <a:endParaRPr lang="en-US" dirty="0"/>
          </a:p>
          <a:p>
            <a:endParaRPr lang="en-IN" dirty="0"/>
          </a:p>
        </p:txBody>
      </p:sp>
      <p:pic>
        <p:nvPicPr>
          <p:cNvPr id="2050" name="Picture 2" descr="Image result for Document Term Matrix">
            <a:extLst>
              <a:ext uri="{FF2B5EF4-FFF2-40B4-BE49-F238E27FC236}">
                <a16:creationId xmlns:a16="http://schemas.microsoft.com/office/drawing/2014/main" id="{8E5FBDAD-0DD6-469B-9A05-B20B2CB9FA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4445" y="4702635"/>
            <a:ext cx="6789420" cy="18859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2.bp.blogspot.com/-9luDlh0KY7g/VI8L5EWm_SI/AAAAAAAADXU/gstouZMQw8E/s1600/documentterm%2Bmatrix.jpg">
            <a:extLst>
              <a:ext uri="{FF2B5EF4-FFF2-40B4-BE49-F238E27FC236}">
                <a16:creationId xmlns:a16="http://schemas.microsoft.com/office/drawing/2014/main" id="{FB219CA1-F5E8-4262-B62E-0C94D4D78B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3670" y="2447575"/>
            <a:ext cx="5932170" cy="196285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2C1F5C0-1918-4A6A-A874-B9088EF242D8}"/>
              </a:ext>
            </a:extLst>
          </p:cNvPr>
          <p:cNvSpPr txBox="1"/>
          <p:nvPr/>
        </p:nvSpPr>
        <p:spPr>
          <a:xfrm>
            <a:off x="690880" y="2351865"/>
            <a:ext cx="2458720" cy="646331"/>
          </a:xfrm>
          <a:prstGeom prst="rect">
            <a:avLst/>
          </a:prstGeom>
          <a:noFill/>
        </p:spPr>
        <p:txBody>
          <a:bodyPr wrap="square" rtlCol="0">
            <a:spAutoFit/>
          </a:bodyPr>
          <a:lstStyle/>
          <a:p>
            <a:r>
              <a:rPr lang="en-IN" dirty="0"/>
              <a:t>Data, result ,statistics, analysis</a:t>
            </a:r>
          </a:p>
        </p:txBody>
      </p:sp>
    </p:spTree>
    <p:extLst>
      <p:ext uri="{BB962C8B-B14F-4D97-AF65-F5344CB8AC3E}">
        <p14:creationId xmlns:p14="http://schemas.microsoft.com/office/powerpoint/2010/main" val="1551499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s://2.bp.blogspot.com/-9luDlh0KY7g/VI8L5EWm_SI/AAAAAAAADXU/gstouZMQw8E/s1600/documentterm%2Bmatrix.jpg">
            <a:extLst>
              <a:ext uri="{FF2B5EF4-FFF2-40B4-BE49-F238E27FC236}">
                <a16:creationId xmlns:a16="http://schemas.microsoft.com/office/drawing/2014/main" id="{A1376DBD-4962-46EB-8B9A-08AE380A59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310" y="872775"/>
            <a:ext cx="5932170" cy="1962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9437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F00F179-8DA4-4601-B60E-396A0863451A}"/>
              </a:ext>
            </a:extLst>
          </p:cNvPr>
          <p:cNvPicPr>
            <a:picLocks noChangeAspect="1"/>
          </p:cNvPicPr>
          <p:nvPr/>
        </p:nvPicPr>
        <p:blipFill>
          <a:blip r:embed="rId2"/>
          <a:stretch>
            <a:fillRect/>
          </a:stretch>
        </p:blipFill>
        <p:spPr>
          <a:xfrm>
            <a:off x="1822091" y="558041"/>
            <a:ext cx="7313958" cy="6020741"/>
          </a:xfrm>
          <a:prstGeom prst="rect">
            <a:avLst/>
          </a:prstGeom>
        </p:spPr>
      </p:pic>
    </p:spTree>
    <p:extLst>
      <p:ext uri="{BB962C8B-B14F-4D97-AF65-F5344CB8AC3E}">
        <p14:creationId xmlns:p14="http://schemas.microsoft.com/office/powerpoint/2010/main" val="19732665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B7E24-C1A2-4D20-8E60-FEFAA9CA2EB5}"/>
              </a:ext>
            </a:extLst>
          </p:cNvPr>
          <p:cNvSpPr>
            <a:spLocks noGrp="1"/>
          </p:cNvSpPr>
          <p:nvPr>
            <p:ph type="title"/>
          </p:nvPr>
        </p:nvSpPr>
        <p:spPr/>
        <p:txBody>
          <a:bodyPr/>
          <a:lstStyle/>
          <a:p>
            <a:r>
              <a:rPr lang="en-IN" dirty="0"/>
              <a:t>TF-IDF</a:t>
            </a:r>
          </a:p>
        </p:txBody>
      </p:sp>
      <p:sp>
        <p:nvSpPr>
          <p:cNvPr id="3" name="Content Placeholder 2">
            <a:extLst>
              <a:ext uri="{FF2B5EF4-FFF2-40B4-BE49-F238E27FC236}">
                <a16:creationId xmlns:a16="http://schemas.microsoft.com/office/drawing/2014/main" id="{B0B4644C-A15D-4146-9EAE-A019AE46556C}"/>
              </a:ext>
            </a:extLst>
          </p:cNvPr>
          <p:cNvSpPr>
            <a:spLocks noGrp="1"/>
          </p:cNvSpPr>
          <p:nvPr>
            <p:ph idx="1"/>
          </p:nvPr>
        </p:nvSpPr>
        <p:spPr/>
        <p:txBody>
          <a:bodyPr/>
          <a:lstStyle/>
          <a:p>
            <a:r>
              <a:rPr lang="en-US" dirty="0"/>
              <a:t>TF-IDF is a statistical measure that evaluates how relevant a word is to a document in a collection of documents.</a:t>
            </a:r>
          </a:p>
          <a:p>
            <a:r>
              <a:rPr lang="en-US" dirty="0"/>
              <a:t>TF-IDF = TF * IDF </a:t>
            </a:r>
            <a:endParaRPr lang="en-IN" dirty="0"/>
          </a:p>
        </p:txBody>
      </p:sp>
    </p:spTree>
    <p:extLst>
      <p:ext uri="{BB962C8B-B14F-4D97-AF65-F5344CB8AC3E}">
        <p14:creationId xmlns:p14="http://schemas.microsoft.com/office/powerpoint/2010/main" val="10059920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70E08-9F7B-4450-B6F2-5991B003DD95}"/>
              </a:ext>
            </a:extLst>
          </p:cNvPr>
          <p:cNvSpPr>
            <a:spLocks noGrp="1"/>
          </p:cNvSpPr>
          <p:nvPr>
            <p:ph type="title"/>
          </p:nvPr>
        </p:nvSpPr>
        <p:spPr/>
        <p:txBody>
          <a:bodyPr/>
          <a:lstStyle/>
          <a:p>
            <a:r>
              <a:rPr lang="en-US" dirty="0"/>
              <a:t>Term Frequency -</a:t>
            </a:r>
            <a:endParaRPr lang="en-IN" dirty="0"/>
          </a:p>
        </p:txBody>
      </p:sp>
      <p:sp>
        <p:nvSpPr>
          <p:cNvPr id="3" name="Content Placeholder 2">
            <a:extLst>
              <a:ext uri="{FF2B5EF4-FFF2-40B4-BE49-F238E27FC236}">
                <a16:creationId xmlns:a16="http://schemas.microsoft.com/office/drawing/2014/main" id="{E48F2D4A-B389-4DDF-B088-992822261A94}"/>
              </a:ext>
            </a:extLst>
          </p:cNvPr>
          <p:cNvSpPr>
            <a:spLocks noGrp="1"/>
          </p:cNvSpPr>
          <p:nvPr>
            <p:ph idx="1"/>
          </p:nvPr>
        </p:nvSpPr>
        <p:spPr/>
        <p:txBody>
          <a:bodyPr/>
          <a:lstStyle/>
          <a:p>
            <a:r>
              <a:rPr lang="en-US" b="1" dirty="0"/>
              <a:t>Term Frequency </a:t>
            </a:r>
            <a:r>
              <a:rPr lang="en-US" dirty="0"/>
              <a:t>measures how frequently a word (term) occurs in a document.</a:t>
            </a:r>
          </a:p>
          <a:p>
            <a:r>
              <a:rPr lang="en-US" dirty="0"/>
              <a:t>TF(t) = (Number of times term t appears) / (Total number of terms).</a:t>
            </a:r>
          </a:p>
          <a:p>
            <a:endParaRPr lang="en-US" dirty="0"/>
          </a:p>
          <a:p>
            <a:pPr marL="0" indent="0">
              <a:buNone/>
            </a:pPr>
            <a:br>
              <a:rPr lang="en-US" dirty="0"/>
            </a:br>
            <a:endParaRPr lang="en-IN" dirty="0"/>
          </a:p>
        </p:txBody>
      </p:sp>
      <p:sp>
        <p:nvSpPr>
          <p:cNvPr id="4" name="Rectangle 1">
            <a:extLst>
              <a:ext uri="{FF2B5EF4-FFF2-40B4-BE49-F238E27FC236}">
                <a16:creationId xmlns:a16="http://schemas.microsoft.com/office/drawing/2014/main" id="{B1339BA4-FAA5-45F5-ABBE-A054C3EE356E}"/>
              </a:ext>
            </a:extLst>
          </p:cNvPr>
          <p:cNvSpPr>
            <a:spLocks noChangeArrowheads="1"/>
          </p:cNvSpPr>
          <p:nvPr/>
        </p:nvSpPr>
        <p:spPr bwMode="auto">
          <a:xfrm>
            <a:off x="0" y="-138499"/>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926573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F28F5-DF10-4776-9E35-F513992495EA}"/>
              </a:ext>
            </a:extLst>
          </p:cNvPr>
          <p:cNvSpPr>
            <a:spLocks noGrp="1"/>
          </p:cNvSpPr>
          <p:nvPr>
            <p:ph type="title"/>
          </p:nvPr>
        </p:nvSpPr>
        <p:spPr/>
        <p:txBody>
          <a:bodyPr/>
          <a:lstStyle/>
          <a:p>
            <a:r>
              <a:rPr lang="en-IN" dirty="0"/>
              <a:t>Inverse Document Frequency(IDF)</a:t>
            </a:r>
          </a:p>
        </p:txBody>
      </p:sp>
      <p:sp>
        <p:nvSpPr>
          <p:cNvPr id="3" name="Content Placeholder 2">
            <a:extLst>
              <a:ext uri="{FF2B5EF4-FFF2-40B4-BE49-F238E27FC236}">
                <a16:creationId xmlns:a16="http://schemas.microsoft.com/office/drawing/2014/main" id="{82D0D9C8-484B-49CA-8D56-CACA17D7381A}"/>
              </a:ext>
            </a:extLst>
          </p:cNvPr>
          <p:cNvSpPr>
            <a:spLocks noGrp="1"/>
          </p:cNvSpPr>
          <p:nvPr>
            <p:ph idx="1"/>
          </p:nvPr>
        </p:nvSpPr>
        <p:spPr/>
        <p:txBody>
          <a:bodyPr/>
          <a:lstStyle/>
          <a:p>
            <a:r>
              <a:rPr lang="en-US" dirty="0"/>
              <a:t> how common or rare a word is in the entire document set</a:t>
            </a:r>
          </a:p>
          <a:p>
            <a:r>
              <a:rPr lang="en-US" dirty="0"/>
              <a:t> diminishes the weight of terms that occur very frequently in the document set and increases the weight of terms that occur rarely.</a:t>
            </a:r>
          </a:p>
          <a:p>
            <a:endParaRPr lang="en-US" dirty="0"/>
          </a:p>
          <a:p>
            <a:r>
              <a:rPr lang="en-US" dirty="0">
                <a:solidFill>
                  <a:srgbClr val="FF0000"/>
                </a:solidFill>
              </a:rPr>
              <a:t>IDF(t) = log(Total number of documents / Number of documents with term t in it).</a:t>
            </a:r>
          </a:p>
          <a:p>
            <a:endParaRPr lang="en-US" dirty="0"/>
          </a:p>
          <a:p>
            <a:r>
              <a:rPr lang="en-US" dirty="0"/>
              <a:t>IDF(</a:t>
            </a:r>
            <a:r>
              <a:rPr lang="en-US" dirty="0" err="1"/>
              <a:t>india</a:t>
            </a:r>
            <a:r>
              <a:rPr lang="en-US" dirty="0"/>
              <a:t>) = log( 50 / 20)</a:t>
            </a:r>
          </a:p>
          <a:p>
            <a:endParaRPr lang="en-IN" dirty="0"/>
          </a:p>
        </p:txBody>
      </p:sp>
      <p:sp>
        <p:nvSpPr>
          <p:cNvPr id="4" name="Rectangle 1">
            <a:extLst>
              <a:ext uri="{FF2B5EF4-FFF2-40B4-BE49-F238E27FC236}">
                <a16:creationId xmlns:a16="http://schemas.microsoft.com/office/drawing/2014/main" id="{1C9F1461-BB3D-4E8E-8131-7CD46FBA5A72}"/>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00" b="0" i="0" u="none" strike="noStrike" cap="none" normalizeH="0" baseline="0">
                <a:ln>
                  <a:noFill/>
                </a:ln>
                <a:solidFill>
                  <a:srgbClr val="000000"/>
                </a:solidFill>
                <a:effectLst/>
                <a:latin typeface="Georgia" panose="02040502050405020303" pitchFamily="18" charset="0"/>
                <a:cs typeface="Courier New" panose="02070309020205020404" pitchFamily="49" charset="0"/>
              </a:rPr>
              <a:t>IDF(t) = log_e(Total number of documents / Number of documents with term t in it).</a:t>
            </a:r>
            <a:endParaRPr kumimoji="0" lang="en-US" altLang="en-US" sz="800" b="0" i="0" u="none" strike="noStrike" cap="none" normalizeH="0" baseline="0">
              <a:ln>
                <a:noFill/>
              </a:ln>
              <a:solidFill>
                <a:srgbClr val="000000"/>
              </a:solidFill>
              <a:effectLst/>
              <a:latin typeface="Courier New" panose="02070309020205020404" pitchFamily="49" charset="0"/>
              <a:cs typeface="Courier New" panose="020703090202050204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908344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577E9F3-D5D4-41CE-AF2F-E539F77F770B}"/>
              </a:ext>
            </a:extLst>
          </p:cNvPr>
          <p:cNvSpPr>
            <a:spLocks noGrp="1"/>
          </p:cNvSpPr>
          <p:nvPr>
            <p:ph idx="1"/>
          </p:nvPr>
        </p:nvSpPr>
        <p:spPr/>
        <p:txBody>
          <a:bodyPr/>
          <a:lstStyle/>
          <a:p>
            <a:r>
              <a:rPr lang="en-US" dirty="0"/>
              <a:t>Consider a document containing 100 words wherein the word cat appears 3 times. </a:t>
            </a:r>
          </a:p>
          <a:p>
            <a:r>
              <a:rPr lang="en-US" dirty="0"/>
              <a:t>we have 10 million documents and the word </a:t>
            </a:r>
            <a:r>
              <a:rPr lang="en-US" i="1" dirty="0"/>
              <a:t>cat</a:t>
            </a:r>
            <a:r>
              <a:rPr lang="en-US" dirty="0"/>
              <a:t> appears in one thousand of these.</a:t>
            </a:r>
            <a:endParaRPr lang="en-IN" dirty="0"/>
          </a:p>
        </p:txBody>
      </p:sp>
    </p:spTree>
    <p:extLst>
      <p:ext uri="{BB962C8B-B14F-4D97-AF65-F5344CB8AC3E}">
        <p14:creationId xmlns:p14="http://schemas.microsoft.com/office/powerpoint/2010/main" val="18219984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5D39410-4DA3-43B4-BFA4-751C2C5F3B2D}"/>
              </a:ext>
            </a:extLst>
          </p:cNvPr>
          <p:cNvSpPr>
            <a:spLocks noGrp="1"/>
          </p:cNvSpPr>
          <p:nvPr>
            <p:ph idx="1"/>
          </p:nvPr>
        </p:nvSpPr>
        <p:spPr/>
        <p:txBody>
          <a:bodyPr/>
          <a:lstStyle/>
          <a:p>
            <a:r>
              <a:rPr lang="en-US" dirty="0"/>
              <a:t>The term frequency (i.e., </a:t>
            </a:r>
            <a:r>
              <a:rPr lang="en-US" dirty="0" err="1"/>
              <a:t>tf</a:t>
            </a:r>
            <a:r>
              <a:rPr lang="en-US" dirty="0"/>
              <a:t>) for cat is then (3 / 100) = 0.03.</a:t>
            </a:r>
          </a:p>
          <a:p>
            <a:r>
              <a:rPr lang="en-US" dirty="0"/>
              <a:t> the inverse document frequency (i.e., </a:t>
            </a:r>
            <a:r>
              <a:rPr lang="en-US" dirty="0" err="1"/>
              <a:t>idf</a:t>
            </a:r>
            <a:r>
              <a:rPr lang="en-US" dirty="0"/>
              <a:t>) is calculated as log(10,000,000 / 1,000) = 4.</a:t>
            </a:r>
          </a:p>
          <a:p>
            <a:r>
              <a:rPr lang="en-US" dirty="0"/>
              <a:t>the </a:t>
            </a:r>
            <a:r>
              <a:rPr lang="en-US" dirty="0" err="1"/>
              <a:t>Tf-idf</a:t>
            </a:r>
            <a:r>
              <a:rPr lang="en-US" dirty="0"/>
              <a:t> weight is the product of these quantities: 0.03 * 4 = 0.12</a:t>
            </a:r>
            <a:endParaRPr lang="en-IN" dirty="0"/>
          </a:p>
        </p:txBody>
      </p:sp>
    </p:spTree>
    <p:extLst>
      <p:ext uri="{BB962C8B-B14F-4D97-AF65-F5344CB8AC3E}">
        <p14:creationId xmlns:p14="http://schemas.microsoft.com/office/powerpoint/2010/main" val="23948495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4F8E0-5872-41F2-A64A-84173D32BFDC}"/>
              </a:ext>
            </a:extLst>
          </p:cNvPr>
          <p:cNvSpPr>
            <a:spLocks noGrp="1"/>
          </p:cNvSpPr>
          <p:nvPr>
            <p:ph type="title"/>
          </p:nvPr>
        </p:nvSpPr>
        <p:spPr/>
        <p:txBody>
          <a:bodyPr>
            <a:normAutofit fontScale="90000"/>
          </a:bodyPr>
          <a:lstStyle/>
          <a:p>
            <a:pPr fontAlgn="base"/>
            <a:r>
              <a:rPr lang="en-IN" b="1" dirty="0"/>
              <a:t>Uses of TF-IDF</a:t>
            </a:r>
            <a:br>
              <a:rPr lang="en-IN" dirty="0"/>
            </a:br>
            <a:br>
              <a:rPr lang="en-IN" dirty="0"/>
            </a:br>
            <a:endParaRPr lang="en-IN" dirty="0"/>
          </a:p>
        </p:txBody>
      </p:sp>
      <p:sp>
        <p:nvSpPr>
          <p:cNvPr id="3" name="Content Placeholder 2">
            <a:extLst>
              <a:ext uri="{FF2B5EF4-FFF2-40B4-BE49-F238E27FC236}">
                <a16:creationId xmlns:a16="http://schemas.microsoft.com/office/drawing/2014/main" id="{546A12CF-C85F-4429-BD44-86D67009D21B}"/>
              </a:ext>
            </a:extLst>
          </p:cNvPr>
          <p:cNvSpPr>
            <a:spLocks noGrp="1"/>
          </p:cNvSpPr>
          <p:nvPr>
            <p:ph idx="1"/>
          </p:nvPr>
        </p:nvSpPr>
        <p:spPr>
          <a:xfrm>
            <a:off x="838200" y="1510665"/>
            <a:ext cx="10515600" cy="4351338"/>
          </a:xfrm>
        </p:spPr>
        <p:txBody>
          <a:bodyPr>
            <a:normAutofit lnSpcReduction="10000"/>
          </a:bodyPr>
          <a:lstStyle/>
          <a:p>
            <a:pPr fontAlgn="base"/>
            <a:r>
              <a:rPr lang="en-US" b="1" dirty="0"/>
              <a:t>Building </a:t>
            </a:r>
            <a:r>
              <a:rPr lang="en-US" b="1" dirty="0" err="1"/>
              <a:t>Stopwords</a:t>
            </a:r>
            <a:endParaRPr lang="en-US" dirty="0"/>
          </a:p>
          <a:p>
            <a:pPr fontAlgn="base"/>
            <a:r>
              <a:rPr lang="en-US" b="1" dirty="0"/>
              <a:t>Terms having </a:t>
            </a:r>
            <a:r>
              <a:rPr lang="en-US" b="1" dirty="0" err="1"/>
              <a:t>tf-idf</a:t>
            </a:r>
            <a:r>
              <a:rPr lang="en-US" b="1" dirty="0"/>
              <a:t> value zero or close to zero can be used in stop-words list.</a:t>
            </a:r>
            <a:r>
              <a:rPr lang="en-US" dirty="0"/>
              <a:t> These are all words that appear in all of the documents, so the </a:t>
            </a:r>
            <a:r>
              <a:rPr lang="en-US" dirty="0" err="1"/>
              <a:t>idf</a:t>
            </a:r>
            <a:r>
              <a:rPr lang="en-US" dirty="0"/>
              <a:t> term is zero.</a:t>
            </a:r>
          </a:p>
          <a:p>
            <a:pPr fontAlgn="base"/>
            <a:endParaRPr lang="en-US" dirty="0"/>
          </a:p>
          <a:p>
            <a:r>
              <a:rPr lang="en-IN" b="1" dirty="0"/>
              <a:t>Important Words</a:t>
            </a:r>
            <a:endParaRPr lang="en-US" dirty="0"/>
          </a:p>
          <a:p>
            <a:r>
              <a:rPr lang="en-US" dirty="0"/>
              <a:t>Sort TF-IDF values in descending order. The term which appear at top after sorting is the most important word.</a:t>
            </a:r>
            <a:endParaRPr lang="en-IN" dirty="0"/>
          </a:p>
          <a:p>
            <a:pPr fontAlgn="base"/>
            <a:br>
              <a:rPr lang="en-US" dirty="0"/>
            </a:br>
            <a:endParaRPr lang="en-IN" dirty="0"/>
          </a:p>
        </p:txBody>
      </p:sp>
    </p:spTree>
    <p:extLst>
      <p:ext uri="{BB962C8B-B14F-4D97-AF65-F5344CB8AC3E}">
        <p14:creationId xmlns:p14="http://schemas.microsoft.com/office/powerpoint/2010/main" val="2628105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DB09D-9CC0-472E-97BB-0D5167CC38E3}"/>
              </a:ext>
            </a:extLst>
          </p:cNvPr>
          <p:cNvSpPr>
            <a:spLocks noGrp="1"/>
          </p:cNvSpPr>
          <p:nvPr>
            <p:ph type="title"/>
          </p:nvPr>
        </p:nvSpPr>
        <p:spPr/>
        <p:txBody>
          <a:bodyPr/>
          <a:lstStyle/>
          <a:p>
            <a:r>
              <a:rPr lang="en-IN" b="1" dirty="0"/>
              <a:t>N-grams -</a:t>
            </a:r>
            <a:endParaRPr lang="en-IN" dirty="0"/>
          </a:p>
        </p:txBody>
      </p:sp>
      <p:sp>
        <p:nvSpPr>
          <p:cNvPr id="3" name="Content Placeholder 2">
            <a:extLst>
              <a:ext uri="{FF2B5EF4-FFF2-40B4-BE49-F238E27FC236}">
                <a16:creationId xmlns:a16="http://schemas.microsoft.com/office/drawing/2014/main" id="{8A58CA76-B80C-490A-9537-60E51A49DFD1}"/>
              </a:ext>
            </a:extLst>
          </p:cNvPr>
          <p:cNvSpPr>
            <a:spLocks noGrp="1"/>
          </p:cNvSpPr>
          <p:nvPr>
            <p:ph idx="1"/>
          </p:nvPr>
        </p:nvSpPr>
        <p:spPr/>
        <p:txBody>
          <a:bodyPr/>
          <a:lstStyle/>
          <a:p>
            <a:pPr fontAlgn="base"/>
            <a:r>
              <a:rPr lang="en-US" dirty="0"/>
              <a:t>They are basically a set of co-occurring words within a given window.</a:t>
            </a:r>
          </a:p>
          <a:p>
            <a:pPr fontAlgn="base"/>
            <a:r>
              <a:rPr lang="en-US" dirty="0"/>
              <a:t>N-gram of size 1 - </a:t>
            </a:r>
            <a:r>
              <a:rPr lang="en-US" b="1" dirty="0"/>
              <a:t>unigram</a:t>
            </a:r>
            <a:r>
              <a:rPr lang="en-US" dirty="0"/>
              <a:t> </a:t>
            </a:r>
          </a:p>
          <a:p>
            <a:pPr fontAlgn="base"/>
            <a:r>
              <a:rPr lang="en-US" dirty="0"/>
              <a:t>N-gram of size 2 - </a:t>
            </a:r>
            <a:r>
              <a:rPr lang="en-US" b="1" dirty="0"/>
              <a:t>bigram </a:t>
            </a:r>
            <a:endParaRPr lang="en-US" dirty="0"/>
          </a:p>
          <a:p>
            <a:pPr fontAlgn="base"/>
            <a:r>
              <a:rPr lang="en-US" dirty="0"/>
              <a:t>N-gram of size 3 - </a:t>
            </a:r>
            <a:r>
              <a:rPr lang="en-US" b="1" dirty="0"/>
              <a:t>trigram</a:t>
            </a:r>
          </a:p>
          <a:p>
            <a:pPr fontAlgn="base"/>
            <a:endParaRPr lang="en-US" b="1" dirty="0"/>
          </a:p>
          <a:p>
            <a:pPr fontAlgn="base"/>
            <a:r>
              <a:rPr lang="en-IN" dirty="0"/>
              <a:t>can store more context</a:t>
            </a:r>
            <a:endParaRPr lang="en-US" dirty="0"/>
          </a:p>
          <a:p>
            <a:endParaRPr lang="en-IN" dirty="0"/>
          </a:p>
        </p:txBody>
      </p:sp>
    </p:spTree>
    <p:extLst>
      <p:ext uri="{BB962C8B-B14F-4D97-AF65-F5344CB8AC3E}">
        <p14:creationId xmlns:p14="http://schemas.microsoft.com/office/powerpoint/2010/main" val="7251103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4010F-6994-4138-A8DC-8A9E7BA7E91D}"/>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6BEA9E98-6820-4BF4-B7CF-70E4F3771418}"/>
              </a:ext>
            </a:extLst>
          </p:cNvPr>
          <p:cNvSpPr>
            <a:spLocks noGrp="1"/>
          </p:cNvSpPr>
          <p:nvPr>
            <p:ph idx="1"/>
          </p:nvPr>
        </p:nvSpPr>
        <p:spPr/>
        <p:txBody>
          <a:bodyPr/>
          <a:lstStyle/>
          <a:p>
            <a:r>
              <a:rPr lang="en-US" dirty="0"/>
              <a:t>For Example, for the sentence "</a:t>
            </a:r>
            <a:r>
              <a:rPr lang="en-US" dirty="0">
                <a:solidFill>
                  <a:schemeClr val="accent6"/>
                </a:solidFill>
              </a:rPr>
              <a:t>The</a:t>
            </a:r>
            <a:r>
              <a:rPr lang="en-US" dirty="0">
                <a:solidFill>
                  <a:srgbClr val="FF0000"/>
                </a:solidFill>
              </a:rPr>
              <a:t> </a:t>
            </a:r>
            <a:r>
              <a:rPr lang="en-US" dirty="0">
                <a:solidFill>
                  <a:schemeClr val="accent6"/>
                </a:solidFill>
              </a:rPr>
              <a:t>cow</a:t>
            </a:r>
            <a:r>
              <a:rPr lang="en-US" dirty="0">
                <a:solidFill>
                  <a:srgbClr val="FF0000"/>
                </a:solidFill>
              </a:rPr>
              <a:t> </a:t>
            </a:r>
            <a:r>
              <a:rPr lang="en-US" dirty="0">
                <a:solidFill>
                  <a:schemeClr val="accent6"/>
                </a:solidFill>
              </a:rPr>
              <a:t>jumps</a:t>
            </a:r>
            <a:r>
              <a:rPr lang="en-US" dirty="0">
                <a:solidFill>
                  <a:srgbClr val="FF0000"/>
                </a:solidFill>
              </a:rPr>
              <a:t> </a:t>
            </a:r>
            <a:r>
              <a:rPr lang="en-US" dirty="0">
                <a:solidFill>
                  <a:schemeClr val="accent6"/>
                </a:solidFill>
              </a:rPr>
              <a:t>over</a:t>
            </a:r>
            <a:r>
              <a:rPr lang="en-US" dirty="0">
                <a:solidFill>
                  <a:srgbClr val="FF0000"/>
                </a:solidFill>
              </a:rPr>
              <a:t> </a:t>
            </a:r>
            <a:r>
              <a:rPr lang="en-US" dirty="0">
                <a:solidFill>
                  <a:schemeClr val="accent6"/>
                </a:solidFill>
              </a:rPr>
              <a:t>the</a:t>
            </a:r>
            <a:r>
              <a:rPr lang="en-US" dirty="0">
                <a:solidFill>
                  <a:srgbClr val="FF0000"/>
                </a:solidFill>
              </a:rPr>
              <a:t> </a:t>
            </a:r>
            <a:r>
              <a:rPr lang="en-US" dirty="0">
                <a:solidFill>
                  <a:schemeClr val="accent6"/>
                </a:solidFill>
              </a:rPr>
              <a:t>moon</a:t>
            </a:r>
            <a:r>
              <a:rPr lang="en-US" dirty="0"/>
              <a:t>". </a:t>
            </a:r>
          </a:p>
          <a:p>
            <a:r>
              <a:rPr lang="en-US" dirty="0"/>
              <a:t>If N=2 (known as </a:t>
            </a:r>
            <a:r>
              <a:rPr lang="en-US" dirty="0">
                <a:solidFill>
                  <a:srgbClr val="FF0000"/>
                </a:solidFill>
              </a:rPr>
              <a:t>bigrams</a:t>
            </a:r>
            <a:r>
              <a:rPr lang="en-US" dirty="0"/>
              <a:t>), then the n-grams would be:</a:t>
            </a:r>
          </a:p>
          <a:p>
            <a:r>
              <a:rPr lang="en-US" dirty="0">
                <a:solidFill>
                  <a:srgbClr val="FF0000"/>
                </a:solidFill>
              </a:rPr>
              <a:t>the cow</a:t>
            </a:r>
            <a:r>
              <a:rPr lang="en-US" dirty="0"/>
              <a:t>, </a:t>
            </a:r>
            <a:r>
              <a:rPr lang="en-US" dirty="0">
                <a:solidFill>
                  <a:srgbClr val="FF0000"/>
                </a:solidFill>
              </a:rPr>
              <a:t>cow jumps</a:t>
            </a:r>
            <a:r>
              <a:rPr lang="en-US" dirty="0"/>
              <a:t>, </a:t>
            </a:r>
            <a:r>
              <a:rPr lang="en-US" dirty="0">
                <a:solidFill>
                  <a:srgbClr val="FF0000"/>
                </a:solidFill>
              </a:rPr>
              <a:t>jumps over</a:t>
            </a:r>
            <a:r>
              <a:rPr lang="en-US" dirty="0"/>
              <a:t>, </a:t>
            </a:r>
            <a:r>
              <a:rPr lang="en-US" dirty="0">
                <a:solidFill>
                  <a:srgbClr val="FF0000"/>
                </a:solidFill>
              </a:rPr>
              <a:t>over the</a:t>
            </a:r>
            <a:r>
              <a:rPr lang="en-US" dirty="0"/>
              <a:t>, </a:t>
            </a:r>
            <a:r>
              <a:rPr lang="en-US" dirty="0">
                <a:solidFill>
                  <a:srgbClr val="FF0000"/>
                </a:solidFill>
              </a:rPr>
              <a:t>the moon</a:t>
            </a:r>
          </a:p>
          <a:p>
            <a:r>
              <a:rPr lang="en-US" dirty="0"/>
              <a:t>In this case, we have 5 bigrams.</a:t>
            </a:r>
          </a:p>
          <a:p>
            <a:endParaRPr lang="en-IN" dirty="0"/>
          </a:p>
        </p:txBody>
      </p:sp>
    </p:spTree>
    <p:extLst>
      <p:ext uri="{BB962C8B-B14F-4D97-AF65-F5344CB8AC3E}">
        <p14:creationId xmlns:p14="http://schemas.microsoft.com/office/powerpoint/2010/main" val="39554305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07C2B-0D99-4790-8766-6D0AF9FA6D7E}"/>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3967ED30-3775-4D94-B07C-F7BC1A20CCF8}"/>
              </a:ext>
            </a:extLst>
          </p:cNvPr>
          <p:cNvSpPr>
            <a:spLocks noGrp="1"/>
          </p:cNvSpPr>
          <p:nvPr>
            <p:ph idx="1"/>
          </p:nvPr>
        </p:nvSpPr>
        <p:spPr/>
        <p:txBody>
          <a:bodyPr/>
          <a:lstStyle/>
          <a:p>
            <a:r>
              <a:rPr lang="en-US" dirty="0"/>
              <a:t>If N=3 (trigram), the n-grams would be:</a:t>
            </a:r>
          </a:p>
          <a:p>
            <a:r>
              <a:rPr lang="en-US" dirty="0">
                <a:solidFill>
                  <a:srgbClr val="FF0000"/>
                </a:solidFill>
              </a:rPr>
              <a:t>the cow jumps</a:t>
            </a:r>
            <a:r>
              <a:rPr lang="en-US" dirty="0"/>
              <a:t>, </a:t>
            </a:r>
            <a:r>
              <a:rPr lang="en-US" dirty="0">
                <a:solidFill>
                  <a:srgbClr val="FF0000"/>
                </a:solidFill>
              </a:rPr>
              <a:t>cow jumps over</a:t>
            </a:r>
            <a:r>
              <a:rPr lang="en-US" dirty="0"/>
              <a:t>, </a:t>
            </a:r>
            <a:r>
              <a:rPr lang="en-US" dirty="0">
                <a:solidFill>
                  <a:srgbClr val="FF0000"/>
                </a:solidFill>
              </a:rPr>
              <a:t>jumps over the</a:t>
            </a:r>
            <a:r>
              <a:rPr lang="en-US" dirty="0"/>
              <a:t>, </a:t>
            </a:r>
            <a:r>
              <a:rPr lang="en-US" dirty="0">
                <a:solidFill>
                  <a:srgbClr val="FF0000"/>
                </a:solidFill>
              </a:rPr>
              <a:t>over the moon</a:t>
            </a:r>
            <a:endParaRPr lang="en-IN" dirty="0">
              <a:solidFill>
                <a:srgbClr val="FF0000"/>
              </a:solidFill>
            </a:endParaRPr>
          </a:p>
        </p:txBody>
      </p:sp>
    </p:spTree>
    <p:extLst>
      <p:ext uri="{BB962C8B-B14F-4D97-AF65-F5344CB8AC3E}">
        <p14:creationId xmlns:p14="http://schemas.microsoft.com/office/powerpoint/2010/main" val="6183875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95A28-1649-4F8B-8E6F-88D64F45149E}"/>
              </a:ext>
            </a:extLst>
          </p:cNvPr>
          <p:cNvSpPr>
            <a:spLocks noGrp="1"/>
          </p:cNvSpPr>
          <p:nvPr>
            <p:ph type="title"/>
          </p:nvPr>
        </p:nvSpPr>
        <p:spPr/>
        <p:txBody>
          <a:bodyPr/>
          <a:lstStyle/>
          <a:p>
            <a:r>
              <a:rPr lang="en-IN" dirty="0"/>
              <a:t>POS tagging</a:t>
            </a:r>
          </a:p>
        </p:txBody>
      </p:sp>
      <p:sp>
        <p:nvSpPr>
          <p:cNvPr id="3" name="Content Placeholder 2">
            <a:extLst>
              <a:ext uri="{FF2B5EF4-FFF2-40B4-BE49-F238E27FC236}">
                <a16:creationId xmlns:a16="http://schemas.microsoft.com/office/drawing/2014/main" id="{2DEF1348-A4A6-473C-8884-A3EB4C066020}"/>
              </a:ext>
            </a:extLst>
          </p:cNvPr>
          <p:cNvSpPr>
            <a:spLocks noGrp="1"/>
          </p:cNvSpPr>
          <p:nvPr>
            <p:ph idx="1"/>
          </p:nvPr>
        </p:nvSpPr>
        <p:spPr/>
        <p:txBody>
          <a:bodyPr/>
          <a:lstStyle/>
          <a:p>
            <a:r>
              <a:rPr lang="en-IN" dirty="0"/>
              <a:t>Parts of Speech</a:t>
            </a:r>
          </a:p>
          <a:p>
            <a:r>
              <a:rPr lang="en-US" dirty="0"/>
              <a:t>POS refers to categorizing the words in a sentence into specific syntactic or grammatical functions. </a:t>
            </a:r>
          </a:p>
          <a:p>
            <a:r>
              <a:rPr lang="en-US" dirty="0"/>
              <a:t>In English, the main parts of speech are </a:t>
            </a:r>
            <a:r>
              <a:rPr lang="en-US" b="1" dirty="0"/>
              <a:t>nouns</a:t>
            </a:r>
            <a:r>
              <a:rPr lang="en-US" dirty="0"/>
              <a:t>, </a:t>
            </a:r>
            <a:r>
              <a:rPr lang="en-US" b="1" dirty="0"/>
              <a:t>pronouns</a:t>
            </a:r>
            <a:r>
              <a:rPr lang="en-US" dirty="0"/>
              <a:t>, </a:t>
            </a:r>
            <a:r>
              <a:rPr lang="en-US" b="1" dirty="0"/>
              <a:t>adjectives</a:t>
            </a:r>
            <a:r>
              <a:rPr lang="en-US" dirty="0"/>
              <a:t>, </a:t>
            </a:r>
            <a:r>
              <a:rPr lang="en-US" b="1" dirty="0"/>
              <a:t>verbs</a:t>
            </a:r>
            <a:r>
              <a:rPr lang="en-US" dirty="0"/>
              <a:t>, </a:t>
            </a:r>
            <a:r>
              <a:rPr lang="en-US" b="1" dirty="0"/>
              <a:t>adverbs</a:t>
            </a:r>
            <a:r>
              <a:rPr lang="en-US" dirty="0"/>
              <a:t>, </a:t>
            </a:r>
            <a:r>
              <a:rPr lang="en-US" b="1" dirty="0"/>
              <a:t>prepositions</a:t>
            </a:r>
            <a:r>
              <a:rPr lang="en-US" dirty="0"/>
              <a:t>, </a:t>
            </a:r>
            <a:r>
              <a:rPr lang="en-US" b="1" dirty="0"/>
              <a:t>determiners</a:t>
            </a:r>
            <a:r>
              <a:rPr lang="en-US" dirty="0"/>
              <a:t>, and </a:t>
            </a:r>
            <a:r>
              <a:rPr lang="en-US" b="1" dirty="0"/>
              <a:t>conjunctions</a:t>
            </a:r>
            <a:endParaRPr lang="en-IN" dirty="0"/>
          </a:p>
        </p:txBody>
      </p:sp>
    </p:spTree>
    <p:extLst>
      <p:ext uri="{BB962C8B-B14F-4D97-AF65-F5344CB8AC3E}">
        <p14:creationId xmlns:p14="http://schemas.microsoft.com/office/powerpoint/2010/main" val="36882258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AD4A233-BCA3-4DA5-963A-8BB8D420D651}"/>
              </a:ext>
            </a:extLst>
          </p:cNvPr>
          <p:cNvSpPr>
            <a:spLocks noGrp="1" noChangeArrowheads="1"/>
          </p:cNvSpPr>
          <p:nvPr/>
        </p:nvSpPr>
        <p:spPr bwMode="auto">
          <a:xfrm>
            <a:off x="1981200" y="325279"/>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endParaRPr lang="en-US" altLang="en-US" b="1" dirty="0"/>
          </a:p>
          <a:p>
            <a:r>
              <a:rPr lang="en-US" altLang="en-US" b="1" dirty="0"/>
              <a:t>Sentiment Analysis</a:t>
            </a:r>
          </a:p>
        </p:txBody>
      </p:sp>
      <p:sp>
        <p:nvSpPr>
          <p:cNvPr id="5" name="Rectangle 4">
            <a:extLst>
              <a:ext uri="{FF2B5EF4-FFF2-40B4-BE49-F238E27FC236}">
                <a16:creationId xmlns:a16="http://schemas.microsoft.com/office/drawing/2014/main" id="{E223B5F1-BAC9-4955-A76B-10C868B83DD6}"/>
              </a:ext>
            </a:extLst>
          </p:cNvPr>
          <p:cNvSpPr>
            <a:spLocks noGrp="1" noChangeArrowheads="1"/>
          </p:cNvSpPr>
          <p:nvPr/>
        </p:nvSpPr>
        <p:spPr bwMode="auto">
          <a:xfrm>
            <a:off x="1381760" y="1361440"/>
            <a:ext cx="8950960" cy="57402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400" dirty="0"/>
              <a:t>Sentiment </a:t>
            </a:r>
            <a:r>
              <a:rPr lang="en-US" altLang="en-US" sz="2400" dirty="0" err="1"/>
              <a:t>Analysis:The</a:t>
            </a:r>
            <a:r>
              <a:rPr lang="en-US" altLang="en-US" sz="2400" dirty="0"/>
              <a:t> study of extracted information to identify reactions, attitudes, context and emotions.</a:t>
            </a:r>
          </a:p>
          <a:p>
            <a:r>
              <a:rPr lang="en-US" altLang="en-US" sz="2400" dirty="0"/>
              <a:t>Identify the orientation of opinion in a piece of text</a:t>
            </a:r>
          </a:p>
          <a:p>
            <a:endParaRPr lang="en-US" altLang="en-US" sz="1600" dirty="0"/>
          </a:p>
          <a:p>
            <a:r>
              <a:rPr lang="en-US" altLang="en-US" dirty="0"/>
              <a:t>Sentiment -&gt;  belief, view, opinion, conviction</a:t>
            </a:r>
          </a:p>
          <a:p>
            <a:endParaRPr lang="en-US" altLang="en-US" dirty="0"/>
          </a:p>
          <a:p>
            <a:r>
              <a:rPr lang="en-US" dirty="0">
                <a:solidFill>
                  <a:srgbClr val="F85E08"/>
                </a:solidFill>
              </a:rPr>
              <a:t>What do people feel about a certain topic?</a:t>
            </a:r>
          </a:p>
          <a:p>
            <a:r>
              <a:rPr lang="en-US" altLang="en-US" dirty="0"/>
              <a:t>Explicit versus Implicit sentiment</a:t>
            </a:r>
          </a:p>
          <a:p>
            <a:pPr>
              <a:tabLst>
                <a:tab pos="403225" algn="l"/>
              </a:tabLst>
            </a:pPr>
            <a:r>
              <a:rPr lang="en-US" sz="3000" dirty="0"/>
              <a:t>Sentiment polarity</a:t>
            </a:r>
          </a:p>
          <a:p>
            <a:pPr lvl="1">
              <a:tabLst>
                <a:tab pos="403225" algn="l"/>
              </a:tabLst>
            </a:pPr>
            <a:r>
              <a:rPr lang="en-US" dirty="0">
                <a:solidFill>
                  <a:srgbClr val="F85E08"/>
                </a:solidFill>
              </a:rPr>
              <a:t>Positive</a:t>
            </a:r>
            <a:r>
              <a:rPr lang="en-US" dirty="0"/>
              <a:t> vs  </a:t>
            </a:r>
            <a:r>
              <a:rPr lang="en-US" dirty="0">
                <a:solidFill>
                  <a:srgbClr val="F85E08"/>
                </a:solidFill>
              </a:rPr>
              <a:t>Negative</a:t>
            </a:r>
          </a:p>
          <a:p>
            <a:pPr lvl="1">
              <a:tabLst>
                <a:tab pos="403225" algn="l"/>
              </a:tabLst>
            </a:pPr>
            <a:r>
              <a:rPr lang="en-US" dirty="0">
                <a:solidFill>
                  <a:srgbClr val="F85E08"/>
                </a:solidFill>
              </a:rPr>
              <a:t>Neutral</a:t>
            </a:r>
            <a:r>
              <a:rPr lang="en-US" dirty="0">
                <a:solidFill>
                  <a:srgbClr val="0000CC"/>
                </a:solidFill>
              </a:rPr>
              <a:t>?</a:t>
            </a:r>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pPr marL="0" indent="0">
              <a:buNone/>
            </a:pPr>
            <a:endParaRPr lang="en-US" altLang="en-US" dirty="0"/>
          </a:p>
        </p:txBody>
      </p:sp>
      <p:sp>
        <p:nvSpPr>
          <p:cNvPr id="13" name="AutoShape 13">
            <a:extLst>
              <a:ext uri="{FF2B5EF4-FFF2-40B4-BE49-F238E27FC236}">
                <a16:creationId xmlns:a16="http://schemas.microsoft.com/office/drawing/2014/main" id="{9DD17B33-6BA5-420A-A31E-C12CACA8E410}"/>
              </a:ext>
            </a:extLst>
          </p:cNvPr>
          <p:cNvSpPr>
            <a:spLocks noChangeArrowheads="1"/>
          </p:cNvSpPr>
          <p:nvPr/>
        </p:nvSpPr>
        <p:spPr bwMode="auto">
          <a:xfrm>
            <a:off x="8333740" y="249079"/>
            <a:ext cx="533400" cy="533400"/>
          </a:xfrm>
          <a:prstGeom prst="smileyFace">
            <a:avLst>
              <a:gd name="adj" fmla="val -4653"/>
            </a:avLst>
          </a:prstGeom>
          <a:solidFill>
            <a:srgbClr val="FF3300"/>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9pPr>
          </a:lstStyle>
          <a:p>
            <a:endParaRPr lang="en-IN"/>
          </a:p>
        </p:txBody>
      </p:sp>
      <p:sp>
        <p:nvSpPr>
          <p:cNvPr id="14" name="AutoShape 14">
            <a:extLst>
              <a:ext uri="{FF2B5EF4-FFF2-40B4-BE49-F238E27FC236}">
                <a16:creationId xmlns:a16="http://schemas.microsoft.com/office/drawing/2014/main" id="{7D280029-368D-49F8-A1AA-4C4C16F08AD1}"/>
              </a:ext>
            </a:extLst>
          </p:cNvPr>
          <p:cNvSpPr>
            <a:spLocks noChangeArrowheads="1"/>
          </p:cNvSpPr>
          <p:nvPr/>
        </p:nvSpPr>
        <p:spPr bwMode="auto">
          <a:xfrm>
            <a:off x="5590540" y="325279"/>
            <a:ext cx="533400" cy="533400"/>
          </a:xfrm>
          <a:prstGeom prst="smileyFace">
            <a:avLst>
              <a:gd name="adj" fmla="val 921"/>
            </a:avLst>
          </a:prstGeom>
          <a:solidFill>
            <a:srgbClr val="FF9900"/>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9pPr>
          </a:lstStyle>
          <a:p>
            <a:endParaRPr lang="en-IN"/>
          </a:p>
        </p:txBody>
      </p:sp>
      <p:sp>
        <p:nvSpPr>
          <p:cNvPr id="15" name="AutoShape 9">
            <a:extLst>
              <a:ext uri="{FF2B5EF4-FFF2-40B4-BE49-F238E27FC236}">
                <a16:creationId xmlns:a16="http://schemas.microsoft.com/office/drawing/2014/main" id="{22E76C36-C317-4A17-9914-7BD8FE238600}"/>
              </a:ext>
            </a:extLst>
          </p:cNvPr>
          <p:cNvSpPr>
            <a:spLocks noChangeArrowheads="1"/>
          </p:cNvSpPr>
          <p:nvPr/>
        </p:nvSpPr>
        <p:spPr bwMode="auto">
          <a:xfrm>
            <a:off x="2923540" y="249079"/>
            <a:ext cx="533400" cy="533400"/>
          </a:xfrm>
          <a:prstGeom prst="smileyFace">
            <a:avLst>
              <a:gd name="adj" fmla="val 4653"/>
            </a:avLst>
          </a:prstGeom>
          <a:solidFill>
            <a:srgbClr val="339933"/>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9pPr>
          </a:lstStyle>
          <a:p>
            <a:endParaRPr lang="en-IN"/>
          </a:p>
        </p:txBody>
      </p:sp>
    </p:spTree>
    <p:extLst>
      <p:ext uri="{BB962C8B-B14F-4D97-AF65-F5344CB8AC3E}">
        <p14:creationId xmlns:p14="http://schemas.microsoft.com/office/powerpoint/2010/main" val="12199807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77406265-2202-4607-A69A-19A100B28BB5}"/>
              </a:ext>
            </a:extLst>
          </p:cNvPr>
          <p:cNvSpPr txBox="1">
            <a:spLocks/>
          </p:cNvSpPr>
          <p:nvPr/>
        </p:nvSpPr>
        <p:spPr>
          <a:xfrm>
            <a:off x="2051050" y="1155065"/>
            <a:ext cx="7886700" cy="435133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000" dirty="0"/>
              <a:t>Sentiment </a:t>
            </a:r>
            <a:r>
              <a:rPr lang="en-US" sz="3000" dirty="0">
                <a:sym typeface="Wingdings" panose="05000000000000000000" pitchFamily="2" charset="2"/>
              </a:rPr>
              <a:t> </a:t>
            </a:r>
            <a:r>
              <a:rPr lang="en-US" sz="3000" dirty="0"/>
              <a:t>belief, view, opinion, conviction</a:t>
            </a:r>
          </a:p>
          <a:p>
            <a:r>
              <a:rPr lang="en-US" sz="3000" dirty="0"/>
              <a:t>Sentiment analysis </a:t>
            </a:r>
            <a:r>
              <a:rPr lang="en-US" sz="3000" dirty="0">
                <a:sym typeface="Wingdings" panose="05000000000000000000" pitchFamily="2" charset="2"/>
              </a:rPr>
              <a:t> o</a:t>
            </a:r>
            <a:r>
              <a:rPr lang="en-US" sz="3000" dirty="0"/>
              <a:t>pinion mining, subjectivity analysis, and appraisal extraction</a:t>
            </a:r>
          </a:p>
          <a:p>
            <a:r>
              <a:rPr lang="en-US" sz="3000" dirty="0"/>
              <a:t>The goal is to answer the question:</a:t>
            </a:r>
          </a:p>
          <a:p>
            <a:pPr marL="0" indent="0">
              <a:buFont typeface="Arial" panose="020B0604020202020204" pitchFamily="34" charset="0"/>
              <a:buNone/>
              <a:tabLst>
                <a:tab pos="403225" algn="l"/>
              </a:tabLst>
            </a:pPr>
            <a:r>
              <a:rPr lang="en-US" sz="3000" dirty="0"/>
              <a:t>	“</a:t>
            </a:r>
            <a:r>
              <a:rPr lang="en-US" sz="3000" dirty="0">
                <a:solidFill>
                  <a:srgbClr val="F85E08"/>
                </a:solidFill>
              </a:rPr>
              <a:t>What do people feel about a certain topic?</a:t>
            </a:r>
            <a:r>
              <a:rPr lang="en-US" sz="3000" dirty="0"/>
              <a:t>” </a:t>
            </a:r>
          </a:p>
          <a:p>
            <a:pPr>
              <a:tabLst>
                <a:tab pos="403225" algn="l"/>
              </a:tabLst>
            </a:pPr>
            <a:r>
              <a:rPr lang="en-US" sz="3000" dirty="0">
                <a:solidFill>
                  <a:srgbClr val="F85E08"/>
                </a:solidFill>
              </a:rPr>
              <a:t>Explicit</a:t>
            </a:r>
            <a:r>
              <a:rPr lang="en-US" sz="3000" dirty="0"/>
              <a:t> versus </a:t>
            </a:r>
            <a:r>
              <a:rPr lang="en-US" sz="3000" dirty="0">
                <a:solidFill>
                  <a:srgbClr val="F85E08"/>
                </a:solidFill>
              </a:rPr>
              <a:t>Implicit</a:t>
            </a:r>
            <a:r>
              <a:rPr lang="en-US" sz="3000" dirty="0"/>
              <a:t> sentiment</a:t>
            </a:r>
          </a:p>
          <a:p>
            <a:pPr>
              <a:tabLst>
                <a:tab pos="403225" algn="l"/>
              </a:tabLst>
            </a:pPr>
            <a:r>
              <a:rPr lang="en-US" sz="3000" dirty="0"/>
              <a:t>Sentiment polarity</a:t>
            </a:r>
          </a:p>
          <a:p>
            <a:pPr lvl="1">
              <a:tabLst>
                <a:tab pos="403225" algn="l"/>
              </a:tabLst>
            </a:pPr>
            <a:r>
              <a:rPr lang="en-US" dirty="0">
                <a:solidFill>
                  <a:srgbClr val="F85E08"/>
                </a:solidFill>
              </a:rPr>
              <a:t>Positive</a:t>
            </a:r>
            <a:r>
              <a:rPr lang="en-US" dirty="0"/>
              <a:t> versus </a:t>
            </a:r>
            <a:r>
              <a:rPr lang="en-US" dirty="0">
                <a:solidFill>
                  <a:srgbClr val="F85E08"/>
                </a:solidFill>
              </a:rPr>
              <a:t>Negative</a:t>
            </a:r>
          </a:p>
          <a:p>
            <a:pPr lvl="1">
              <a:tabLst>
                <a:tab pos="403225" algn="l"/>
              </a:tabLst>
            </a:pPr>
            <a:r>
              <a:rPr lang="en-US" dirty="0">
                <a:solidFill>
                  <a:srgbClr val="F85E08"/>
                </a:solidFill>
              </a:rPr>
              <a:t>… </a:t>
            </a:r>
            <a:r>
              <a:rPr lang="en-US" dirty="0"/>
              <a:t>versus </a:t>
            </a:r>
            <a:r>
              <a:rPr lang="en-US" dirty="0">
                <a:solidFill>
                  <a:srgbClr val="F85E08"/>
                </a:solidFill>
              </a:rPr>
              <a:t>Neutral</a:t>
            </a:r>
            <a:r>
              <a:rPr lang="en-US" dirty="0">
                <a:solidFill>
                  <a:srgbClr val="0000CC"/>
                </a:solidFill>
              </a:rPr>
              <a:t>?</a:t>
            </a:r>
          </a:p>
        </p:txBody>
      </p:sp>
    </p:spTree>
    <p:extLst>
      <p:ext uri="{BB962C8B-B14F-4D97-AF65-F5344CB8AC3E}">
        <p14:creationId xmlns:p14="http://schemas.microsoft.com/office/powerpoint/2010/main" val="35395669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56F4E4A-2592-4540-8500-1B2FD52088CD}"/>
              </a:ext>
            </a:extLst>
          </p:cNvPr>
          <p:cNvSpPr>
            <a:spLocks noGrp="1" noChangeArrowheads="1"/>
          </p:cNvSpPr>
          <p:nvPr/>
        </p:nvSpPr>
        <p:spPr bwMode="auto">
          <a:xfrm>
            <a:off x="1981200" y="1310481"/>
            <a:ext cx="8229600" cy="541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dirty="0"/>
              <a:t>Knowing sentiment is a very natural ability of a human being.</a:t>
            </a:r>
          </a:p>
          <a:p>
            <a:pPr algn="ctr">
              <a:buFontTx/>
              <a:buNone/>
            </a:pPr>
            <a:r>
              <a:rPr lang="en-US" altLang="en-US" sz="2400" dirty="0"/>
              <a:t>Can a machine be trained to do it?</a:t>
            </a:r>
          </a:p>
          <a:p>
            <a:endParaRPr lang="en-US" altLang="en-US" sz="2400" dirty="0"/>
          </a:p>
          <a:p>
            <a:r>
              <a:rPr lang="en-US" altLang="en-US" dirty="0"/>
              <a:t>SA aims at getting sentiment-related knowledge especially from the huge amount of information on the internet</a:t>
            </a:r>
          </a:p>
          <a:p>
            <a:endParaRPr lang="en-US" altLang="en-US" dirty="0"/>
          </a:p>
          <a:p>
            <a:r>
              <a:rPr lang="en-US" altLang="en-US" dirty="0"/>
              <a:t>Can be generally used to understand opinion in a set of documents</a:t>
            </a:r>
          </a:p>
          <a:p>
            <a:endParaRPr lang="en-US" altLang="en-US" dirty="0"/>
          </a:p>
          <a:p>
            <a:endParaRPr lang="en-US" altLang="en-US" dirty="0"/>
          </a:p>
        </p:txBody>
      </p:sp>
    </p:spTree>
    <p:extLst>
      <p:ext uri="{BB962C8B-B14F-4D97-AF65-F5344CB8AC3E}">
        <p14:creationId xmlns:p14="http://schemas.microsoft.com/office/powerpoint/2010/main" val="28145886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AA766EB-7E38-4C53-B635-ACA06870BC6D}"/>
              </a:ext>
            </a:extLst>
          </p:cNvPr>
          <p:cNvSpPr>
            <a:spLocks noGrp="1" noChangeArrowheads="1"/>
          </p:cNvSpPr>
          <p:nvPr/>
        </p:nvSpPr>
        <p:spPr bwMode="auto">
          <a:xfrm>
            <a:off x="2019300" y="250825"/>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r>
              <a:rPr lang="en-US" altLang="en-US" b="1"/>
              <a:t>Tripod of Sentiment Analysis</a:t>
            </a:r>
          </a:p>
        </p:txBody>
      </p:sp>
      <p:sp>
        <p:nvSpPr>
          <p:cNvPr id="9" name="Line 9">
            <a:extLst>
              <a:ext uri="{FF2B5EF4-FFF2-40B4-BE49-F238E27FC236}">
                <a16:creationId xmlns:a16="http://schemas.microsoft.com/office/drawing/2014/main" id="{240A3C7C-FDDD-4A19-802E-60E6AB5024AF}"/>
              </a:ext>
            </a:extLst>
          </p:cNvPr>
          <p:cNvSpPr>
            <a:spLocks noChangeShapeType="1"/>
          </p:cNvSpPr>
          <p:nvPr/>
        </p:nvSpPr>
        <p:spPr bwMode="auto">
          <a:xfrm>
            <a:off x="5676900" y="2109787"/>
            <a:ext cx="1952625" cy="312420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9pPr>
          </a:lstStyle>
          <a:p>
            <a:endParaRPr lang="en-IN"/>
          </a:p>
        </p:txBody>
      </p:sp>
      <p:sp>
        <p:nvSpPr>
          <p:cNvPr id="10" name="Line 10">
            <a:extLst>
              <a:ext uri="{FF2B5EF4-FFF2-40B4-BE49-F238E27FC236}">
                <a16:creationId xmlns:a16="http://schemas.microsoft.com/office/drawing/2014/main" id="{76406948-8E5C-44B8-8BA6-2CD595808AF6}"/>
              </a:ext>
            </a:extLst>
          </p:cNvPr>
          <p:cNvSpPr>
            <a:spLocks noChangeShapeType="1"/>
          </p:cNvSpPr>
          <p:nvPr/>
        </p:nvSpPr>
        <p:spPr bwMode="auto">
          <a:xfrm>
            <a:off x="3467100" y="5233987"/>
            <a:ext cx="4114800"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9pPr>
          </a:lstStyle>
          <a:p>
            <a:endParaRPr lang="en-IN"/>
          </a:p>
        </p:txBody>
      </p:sp>
      <p:sp>
        <p:nvSpPr>
          <p:cNvPr id="11" name="Line 11">
            <a:extLst>
              <a:ext uri="{FF2B5EF4-FFF2-40B4-BE49-F238E27FC236}">
                <a16:creationId xmlns:a16="http://schemas.microsoft.com/office/drawing/2014/main" id="{F309344E-E31F-446F-A224-9C8387F7650C}"/>
              </a:ext>
            </a:extLst>
          </p:cNvPr>
          <p:cNvSpPr>
            <a:spLocks noChangeShapeType="1"/>
          </p:cNvSpPr>
          <p:nvPr/>
        </p:nvSpPr>
        <p:spPr bwMode="auto">
          <a:xfrm flipH="1">
            <a:off x="3467100" y="2109787"/>
            <a:ext cx="2232025" cy="312420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9pPr>
          </a:lstStyle>
          <a:p>
            <a:endParaRPr lang="en-IN"/>
          </a:p>
        </p:txBody>
      </p:sp>
      <p:sp>
        <p:nvSpPr>
          <p:cNvPr id="12" name="Text Box 12">
            <a:extLst>
              <a:ext uri="{FF2B5EF4-FFF2-40B4-BE49-F238E27FC236}">
                <a16:creationId xmlns:a16="http://schemas.microsoft.com/office/drawing/2014/main" id="{004B13E9-2F7A-4012-88F4-9BBC47DE8744}"/>
              </a:ext>
            </a:extLst>
          </p:cNvPr>
          <p:cNvSpPr txBox="1">
            <a:spLocks noChangeArrowheads="1"/>
          </p:cNvSpPr>
          <p:nvPr/>
        </p:nvSpPr>
        <p:spPr bwMode="auto">
          <a:xfrm>
            <a:off x="4305300" y="1271587"/>
            <a:ext cx="29718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9pPr>
          </a:lstStyle>
          <a:p>
            <a:pPr algn="ctr">
              <a:spcBef>
                <a:spcPct val="50000"/>
              </a:spcBef>
            </a:pPr>
            <a:r>
              <a:rPr lang="en-US" altLang="en-US" sz="2800">
                <a:latin typeface="Arial" panose="020B0604020202020204" pitchFamily="34" charset="0"/>
              </a:rPr>
              <a:t>Cognitive Science</a:t>
            </a:r>
          </a:p>
        </p:txBody>
      </p:sp>
      <p:sp>
        <p:nvSpPr>
          <p:cNvPr id="13" name="Text Box 13">
            <a:extLst>
              <a:ext uri="{FF2B5EF4-FFF2-40B4-BE49-F238E27FC236}">
                <a16:creationId xmlns:a16="http://schemas.microsoft.com/office/drawing/2014/main" id="{B308FB6C-1860-4360-B72C-015A22B31845}"/>
              </a:ext>
            </a:extLst>
          </p:cNvPr>
          <p:cNvSpPr txBox="1">
            <a:spLocks noChangeArrowheads="1"/>
          </p:cNvSpPr>
          <p:nvPr/>
        </p:nvSpPr>
        <p:spPr bwMode="auto">
          <a:xfrm>
            <a:off x="7048500" y="5233987"/>
            <a:ext cx="2971800" cy="137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9pPr>
          </a:lstStyle>
          <a:p>
            <a:pPr algn="ctr">
              <a:spcBef>
                <a:spcPct val="50000"/>
              </a:spcBef>
            </a:pPr>
            <a:r>
              <a:rPr lang="en-US" altLang="en-US" sz="2800">
                <a:latin typeface="Arial" panose="020B0604020202020204" pitchFamily="34" charset="0"/>
              </a:rPr>
              <a:t>Natural Language Processing</a:t>
            </a:r>
          </a:p>
        </p:txBody>
      </p:sp>
      <p:sp>
        <p:nvSpPr>
          <p:cNvPr id="14" name="Text Box 14">
            <a:extLst>
              <a:ext uri="{FF2B5EF4-FFF2-40B4-BE49-F238E27FC236}">
                <a16:creationId xmlns:a16="http://schemas.microsoft.com/office/drawing/2014/main" id="{CFE28A07-8B7E-405F-A299-B285C60DAC49}"/>
              </a:ext>
            </a:extLst>
          </p:cNvPr>
          <p:cNvSpPr txBox="1">
            <a:spLocks noChangeArrowheads="1"/>
          </p:cNvSpPr>
          <p:nvPr/>
        </p:nvSpPr>
        <p:spPr bwMode="auto">
          <a:xfrm>
            <a:off x="1943100" y="5233987"/>
            <a:ext cx="29718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9pPr>
          </a:lstStyle>
          <a:p>
            <a:pPr algn="ctr">
              <a:spcBef>
                <a:spcPct val="50000"/>
              </a:spcBef>
            </a:pPr>
            <a:r>
              <a:rPr lang="en-US" altLang="en-US" sz="2800">
                <a:latin typeface="Arial" panose="020B0604020202020204" pitchFamily="34" charset="0"/>
              </a:rPr>
              <a:t>Machine Learning</a:t>
            </a:r>
          </a:p>
        </p:txBody>
      </p:sp>
      <p:sp>
        <p:nvSpPr>
          <p:cNvPr id="15" name="Text Box 15">
            <a:extLst>
              <a:ext uri="{FF2B5EF4-FFF2-40B4-BE49-F238E27FC236}">
                <a16:creationId xmlns:a16="http://schemas.microsoft.com/office/drawing/2014/main" id="{C28E6B49-0FB5-4FAA-86DC-9FCAE918CA5E}"/>
              </a:ext>
            </a:extLst>
          </p:cNvPr>
          <p:cNvSpPr txBox="1">
            <a:spLocks noChangeArrowheads="1"/>
          </p:cNvSpPr>
          <p:nvPr/>
        </p:nvSpPr>
        <p:spPr bwMode="auto">
          <a:xfrm>
            <a:off x="4076700" y="3786187"/>
            <a:ext cx="29718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9pPr>
          </a:lstStyle>
          <a:p>
            <a:pPr algn="ctr">
              <a:spcBef>
                <a:spcPct val="50000"/>
              </a:spcBef>
            </a:pPr>
            <a:r>
              <a:rPr lang="en-US" altLang="en-US" sz="2800" dirty="0">
                <a:solidFill>
                  <a:srgbClr val="FF3300"/>
                </a:solidFill>
                <a:latin typeface="Arial" panose="020B0604020202020204" pitchFamily="34" charset="0"/>
              </a:rPr>
              <a:t>Sentiment Analysis</a:t>
            </a:r>
          </a:p>
        </p:txBody>
      </p:sp>
      <p:sp>
        <p:nvSpPr>
          <p:cNvPr id="16" name="Text Box 19">
            <a:extLst>
              <a:ext uri="{FF2B5EF4-FFF2-40B4-BE49-F238E27FC236}">
                <a16:creationId xmlns:a16="http://schemas.microsoft.com/office/drawing/2014/main" id="{58CFCBC4-ED55-44E1-893B-CEAF4EC8C1CE}"/>
              </a:ext>
            </a:extLst>
          </p:cNvPr>
          <p:cNvSpPr txBox="1">
            <a:spLocks noChangeArrowheads="1"/>
          </p:cNvSpPr>
          <p:nvPr/>
        </p:nvSpPr>
        <p:spPr bwMode="auto">
          <a:xfrm>
            <a:off x="7048500" y="5233987"/>
            <a:ext cx="2971800" cy="137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9pPr>
          </a:lstStyle>
          <a:p>
            <a:pPr algn="ctr">
              <a:spcBef>
                <a:spcPct val="50000"/>
              </a:spcBef>
            </a:pPr>
            <a:r>
              <a:rPr lang="en-US" altLang="en-US" sz="2800" dirty="0">
                <a:solidFill>
                  <a:srgbClr val="FF3300"/>
                </a:solidFill>
                <a:latin typeface="Arial" panose="020B0604020202020204" pitchFamily="34" charset="0"/>
              </a:rPr>
              <a:t>Natural Language Processing</a:t>
            </a:r>
          </a:p>
        </p:txBody>
      </p:sp>
      <p:sp>
        <p:nvSpPr>
          <p:cNvPr id="17" name="Text Box 20">
            <a:extLst>
              <a:ext uri="{FF2B5EF4-FFF2-40B4-BE49-F238E27FC236}">
                <a16:creationId xmlns:a16="http://schemas.microsoft.com/office/drawing/2014/main" id="{E53A7421-573B-4056-9534-5F9C72FA8532}"/>
              </a:ext>
            </a:extLst>
          </p:cNvPr>
          <p:cNvSpPr txBox="1">
            <a:spLocks noChangeArrowheads="1"/>
          </p:cNvSpPr>
          <p:nvPr/>
        </p:nvSpPr>
        <p:spPr bwMode="auto">
          <a:xfrm>
            <a:off x="1943100" y="5233987"/>
            <a:ext cx="29718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9pPr>
          </a:lstStyle>
          <a:p>
            <a:pPr algn="ctr">
              <a:spcBef>
                <a:spcPct val="50000"/>
              </a:spcBef>
            </a:pPr>
            <a:r>
              <a:rPr lang="en-US" altLang="en-US" sz="2800">
                <a:solidFill>
                  <a:srgbClr val="FF3300"/>
                </a:solidFill>
                <a:latin typeface="Arial" panose="020B0604020202020204" pitchFamily="34" charset="0"/>
              </a:rPr>
              <a:t>Machine Learning</a:t>
            </a:r>
          </a:p>
        </p:txBody>
      </p:sp>
    </p:spTree>
    <p:extLst>
      <p:ext uri="{BB962C8B-B14F-4D97-AF65-F5344CB8AC3E}">
        <p14:creationId xmlns:p14="http://schemas.microsoft.com/office/powerpoint/2010/main" val="18621228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F4789-0AFB-4545-BE28-256634706420}"/>
              </a:ext>
            </a:extLst>
          </p:cNvPr>
          <p:cNvSpPr>
            <a:spLocks noGrp="1"/>
          </p:cNvSpPr>
          <p:nvPr>
            <p:ph type="title"/>
          </p:nvPr>
        </p:nvSpPr>
        <p:spPr/>
        <p:txBody>
          <a:bodyPr/>
          <a:lstStyle/>
          <a:p>
            <a:r>
              <a:rPr lang="en-US" dirty="0"/>
              <a:t>Challenge !</a:t>
            </a:r>
            <a:endParaRPr lang="en-IN" dirty="0"/>
          </a:p>
        </p:txBody>
      </p:sp>
      <p:sp>
        <p:nvSpPr>
          <p:cNvPr id="4" name="Content Placeholder 3">
            <a:extLst>
              <a:ext uri="{FF2B5EF4-FFF2-40B4-BE49-F238E27FC236}">
                <a16:creationId xmlns:a16="http://schemas.microsoft.com/office/drawing/2014/main" id="{2C6966F4-D544-4CA3-B565-AD2140341BAB}"/>
              </a:ext>
            </a:extLst>
          </p:cNvPr>
          <p:cNvSpPr>
            <a:spLocks noGrp="1" noChangeArrowheads="1"/>
          </p:cNvSpPr>
          <p:nvPr>
            <p:ph idx="1"/>
          </p:nvPr>
        </p:nvSpPr>
        <p:spPr bwMode="auto">
          <a:xfrm>
            <a:off x="838200" y="1825625"/>
            <a:ext cx="10515600" cy="4351338"/>
          </a:xfrm>
          <a:prstGeom prst="rect">
            <a:avLst/>
          </a:prstGeom>
          <a:solidFill>
            <a:srgbClr val="CC66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9pPr>
          </a:lstStyle>
          <a:p>
            <a:pPr algn="ctr"/>
            <a:endParaRPr lang="en-US" altLang="en-US" sz="2000" b="1" dirty="0">
              <a:solidFill>
                <a:schemeClr val="bg1"/>
              </a:solidFill>
            </a:endParaRPr>
          </a:p>
          <a:p>
            <a:pPr algn="ctr"/>
            <a:r>
              <a:rPr lang="en-US" altLang="en-US" sz="2000" b="1" dirty="0">
                <a:solidFill>
                  <a:schemeClr val="bg1"/>
                </a:solidFill>
              </a:rPr>
              <a:t>Example</a:t>
            </a:r>
            <a:r>
              <a:rPr lang="en-US" altLang="en-US" sz="2000" dirty="0">
                <a:solidFill>
                  <a:schemeClr val="bg1"/>
                </a:solidFill>
              </a:rPr>
              <a:t>: The actors are good, </a:t>
            </a:r>
          </a:p>
          <a:p>
            <a:pPr algn="ctr"/>
            <a:r>
              <a:rPr lang="en-US" altLang="en-US" sz="2000" dirty="0">
                <a:solidFill>
                  <a:schemeClr val="bg1"/>
                </a:solidFill>
              </a:rPr>
              <a:t>the music is brilliant and appealing.</a:t>
            </a:r>
          </a:p>
          <a:p>
            <a:pPr algn="ctr"/>
            <a:r>
              <a:rPr lang="en-US" altLang="en-US" sz="2000" dirty="0">
                <a:solidFill>
                  <a:schemeClr val="bg1"/>
                </a:solidFill>
              </a:rPr>
              <a:t>Yet, the movie fails to strike a chord.</a:t>
            </a:r>
          </a:p>
        </p:txBody>
      </p:sp>
    </p:spTree>
    <p:extLst>
      <p:ext uri="{BB962C8B-B14F-4D97-AF65-F5344CB8AC3E}">
        <p14:creationId xmlns:p14="http://schemas.microsoft.com/office/powerpoint/2010/main" val="1675102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uy Ata-Boy Big Bang Theory Bazinga! with Sheldon 2.5&amp;quot; x 3.5&amp;quot; Magnet for  Refrigerators and Lockers Online at Low Prices in India - Amazon.in">
            <a:extLst>
              <a:ext uri="{FF2B5EF4-FFF2-40B4-BE49-F238E27FC236}">
                <a16:creationId xmlns:a16="http://schemas.microsoft.com/office/drawing/2014/main" id="{6AC00479-3C0D-4ECA-9CD0-A4A0F30377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7198" y="367990"/>
            <a:ext cx="4124325" cy="57721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ndiGo Hilariously Didn&amp;#39;t Get This Guy&amp;#39;s Sarcastic Tweet About How Bad  Their Service Is">
            <a:extLst>
              <a:ext uri="{FF2B5EF4-FFF2-40B4-BE49-F238E27FC236}">
                <a16:creationId xmlns:a16="http://schemas.microsoft.com/office/drawing/2014/main" id="{DBF9B85A-9825-4A91-8C1A-A8E31663FD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8400" y="319405"/>
            <a:ext cx="4477385" cy="5820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79736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0CAF9-ABA6-4F78-B1F0-A6B60AE3A539}"/>
              </a:ext>
            </a:extLst>
          </p:cNvPr>
          <p:cNvSpPr>
            <a:spLocks noGrp="1"/>
          </p:cNvSpPr>
          <p:nvPr>
            <p:ph type="title"/>
          </p:nvPr>
        </p:nvSpPr>
        <p:spPr>
          <a:xfrm>
            <a:off x="4976567" y="289711"/>
            <a:ext cx="1443087" cy="1325563"/>
          </a:xfrm>
        </p:spPr>
        <p:txBody>
          <a:bodyPr/>
          <a:lstStyle/>
          <a:p>
            <a:r>
              <a:rPr lang="en-IN" dirty="0"/>
              <a:t>NLP </a:t>
            </a:r>
          </a:p>
        </p:txBody>
      </p:sp>
      <p:graphicFrame>
        <p:nvGraphicFramePr>
          <p:cNvPr id="5" name="Content Placeholder 4">
            <a:extLst>
              <a:ext uri="{FF2B5EF4-FFF2-40B4-BE49-F238E27FC236}">
                <a16:creationId xmlns:a16="http://schemas.microsoft.com/office/drawing/2014/main" id="{A9C01A38-3E04-4C48-A92B-264C2E592AF8}"/>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615108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59819-8F24-44E1-809B-221FA8AC0887}"/>
              </a:ext>
            </a:extLst>
          </p:cNvPr>
          <p:cNvSpPr>
            <a:spLocks noGrp="1"/>
          </p:cNvSpPr>
          <p:nvPr>
            <p:ph type="title"/>
          </p:nvPr>
        </p:nvSpPr>
        <p:spPr/>
        <p:txBody>
          <a:bodyPr/>
          <a:lstStyle/>
          <a:p>
            <a:r>
              <a:rPr lang="en-IN" dirty="0"/>
              <a:t>Syntax vs Semantics </a:t>
            </a:r>
          </a:p>
        </p:txBody>
      </p:sp>
      <p:sp>
        <p:nvSpPr>
          <p:cNvPr id="3" name="Content Placeholder 2">
            <a:extLst>
              <a:ext uri="{FF2B5EF4-FFF2-40B4-BE49-F238E27FC236}">
                <a16:creationId xmlns:a16="http://schemas.microsoft.com/office/drawing/2014/main" id="{C27DBE34-FD4D-476E-8166-9039F8D1409A}"/>
              </a:ext>
            </a:extLst>
          </p:cNvPr>
          <p:cNvSpPr>
            <a:spLocks noGrp="1"/>
          </p:cNvSpPr>
          <p:nvPr>
            <p:ph idx="1"/>
          </p:nvPr>
        </p:nvSpPr>
        <p:spPr/>
        <p:txBody>
          <a:bodyPr/>
          <a:lstStyle/>
          <a:p>
            <a:r>
              <a:rPr lang="en-US" dirty="0"/>
              <a:t>Syntax is the grammatical structure of the text, whereas semantics is the meaning being conveyed.</a:t>
            </a:r>
          </a:p>
          <a:p>
            <a:r>
              <a:rPr lang="en-US" i="1" dirty="0"/>
              <a:t>“Semantic analysis is the process of understanding the meaning and interpretation of words, signs and sentence structure. This lets computers partly understand natural language the way humans do.”</a:t>
            </a:r>
          </a:p>
          <a:p>
            <a:r>
              <a:rPr lang="en-US" i="1" dirty="0"/>
              <a:t>Partially , because it is extremely complex and a problem yet not fully solved  </a:t>
            </a:r>
          </a:p>
          <a:p>
            <a:r>
              <a:rPr lang="en-US" dirty="0"/>
              <a:t>Sentence might be grammatical correct but still convey no meaning </a:t>
            </a:r>
            <a:endParaRPr lang="en-IN" dirty="0"/>
          </a:p>
        </p:txBody>
      </p:sp>
    </p:spTree>
    <p:extLst>
      <p:ext uri="{BB962C8B-B14F-4D97-AF65-F5344CB8AC3E}">
        <p14:creationId xmlns:p14="http://schemas.microsoft.com/office/powerpoint/2010/main" val="31145538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0DA01B67-D09F-4732-8C2F-A270BFCD02CA}"/>
              </a:ext>
            </a:extLst>
          </p:cNvPr>
          <p:cNvGraphicFramePr/>
          <p:nvPr/>
        </p:nvGraphicFramePr>
        <p:xfrm>
          <a:off x="2267669" y="106923"/>
          <a:ext cx="8620289" cy="61430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856946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438DD03-E657-4018-8EAB-F6BD4A6BA4BB}"/>
              </a:ext>
            </a:extLst>
          </p:cNvPr>
          <p:cNvSpPr txBox="1"/>
          <p:nvPr/>
        </p:nvSpPr>
        <p:spPr>
          <a:xfrm>
            <a:off x="1300900" y="1828800"/>
            <a:ext cx="9643620" cy="1938992"/>
          </a:xfrm>
          <a:prstGeom prst="rect">
            <a:avLst/>
          </a:prstGeom>
          <a:noFill/>
        </p:spPr>
        <p:txBody>
          <a:bodyPr wrap="square" rtlCol="0">
            <a:spAutoFit/>
          </a:bodyPr>
          <a:lstStyle/>
          <a:p>
            <a:r>
              <a:rPr lang="en-US" sz="4800" dirty="0"/>
              <a:t>“There is no machine intelligence without (knowledge) representation.”</a:t>
            </a:r>
          </a:p>
          <a:p>
            <a:pPr algn="r"/>
            <a:r>
              <a:rPr lang="en-US" sz="2400" dirty="0"/>
              <a:t> ~ Adrian Bowles </a:t>
            </a:r>
            <a:endParaRPr lang="en-IN" sz="2400" dirty="0"/>
          </a:p>
        </p:txBody>
      </p:sp>
    </p:spTree>
    <p:extLst>
      <p:ext uri="{BB962C8B-B14F-4D97-AF65-F5344CB8AC3E}">
        <p14:creationId xmlns:p14="http://schemas.microsoft.com/office/powerpoint/2010/main" val="18697784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A9DA0-EBFC-45D2-8304-076786EF3016}"/>
              </a:ext>
            </a:extLst>
          </p:cNvPr>
          <p:cNvSpPr>
            <a:spLocks noGrp="1"/>
          </p:cNvSpPr>
          <p:nvPr>
            <p:ph type="title"/>
          </p:nvPr>
        </p:nvSpPr>
        <p:spPr/>
        <p:txBody>
          <a:bodyPr/>
          <a:lstStyle/>
          <a:p>
            <a:r>
              <a:rPr lang="en-IN" dirty="0"/>
              <a:t>Sentiment analysis </a:t>
            </a:r>
            <a:r>
              <a:rPr lang="en-IN" dirty="0" err="1"/>
              <a:t>contd</a:t>
            </a:r>
            <a:r>
              <a:rPr lang="en-IN" dirty="0"/>
              <a:t>….</a:t>
            </a:r>
          </a:p>
        </p:txBody>
      </p:sp>
      <p:sp>
        <p:nvSpPr>
          <p:cNvPr id="3" name="Content Placeholder 2">
            <a:extLst>
              <a:ext uri="{FF2B5EF4-FFF2-40B4-BE49-F238E27FC236}">
                <a16:creationId xmlns:a16="http://schemas.microsoft.com/office/drawing/2014/main" id="{7F30F9A9-8F75-4175-AA37-F743C2D05446}"/>
              </a:ext>
            </a:extLst>
          </p:cNvPr>
          <p:cNvSpPr>
            <a:spLocks noGrp="1"/>
          </p:cNvSpPr>
          <p:nvPr>
            <p:ph idx="1"/>
          </p:nvPr>
        </p:nvSpPr>
        <p:spPr/>
        <p:txBody>
          <a:bodyPr/>
          <a:lstStyle/>
          <a:p>
            <a:r>
              <a:rPr lang="en-US" dirty="0"/>
              <a:t>Sentiment analysis can be done via </a:t>
            </a:r>
            <a:r>
              <a:rPr lang="en-US" dirty="0">
                <a:solidFill>
                  <a:srgbClr val="FF0000"/>
                </a:solidFill>
              </a:rPr>
              <a:t>lexicons</a:t>
            </a:r>
            <a:r>
              <a:rPr lang="en-US" dirty="0"/>
              <a:t> or </a:t>
            </a:r>
            <a:r>
              <a:rPr lang="en-US" dirty="0">
                <a:solidFill>
                  <a:srgbClr val="00B050"/>
                </a:solidFill>
              </a:rPr>
              <a:t>new models can be trained using ML techniques </a:t>
            </a:r>
          </a:p>
          <a:p>
            <a:r>
              <a:rPr lang="en-US" dirty="0"/>
              <a:t>lexicon in simpler terms is a vocabulary , with rated words ,</a:t>
            </a:r>
          </a:p>
          <a:p>
            <a:r>
              <a:rPr lang="en-US" dirty="0">
                <a:effectLst/>
              </a:rPr>
              <a:t>selection of words with the two polarities that can be used as a metric in sentiment analysis.</a:t>
            </a:r>
            <a:endParaRPr lang="en-US" dirty="0"/>
          </a:p>
          <a:p>
            <a:r>
              <a:rPr lang="en-US" dirty="0"/>
              <a:t>many different types of lexicons that can be used depending on the context of the data you are working with</a:t>
            </a:r>
          </a:p>
          <a:p>
            <a:r>
              <a:rPr lang="en-IN" dirty="0"/>
              <a:t> </a:t>
            </a:r>
            <a:r>
              <a:rPr lang="en-IN" dirty="0" err="1"/>
              <a:t>syuzhet</a:t>
            </a:r>
            <a:r>
              <a:rPr lang="en-IN" dirty="0"/>
              <a:t> package (</a:t>
            </a:r>
            <a:r>
              <a:rPr lang="en-IN" dirty="0" err="1"/>
              <a:t>nrc</a:t>
            </a:r>
            <a:r>
              <a:rPr lang="en-IN" dirty="0"/>
              <a:t> lexicon)</a:t>
            </a:r>
          </a:p>
        </p:txBody>
      </p:sp>
    </p:spTree>
    <p:extLst>
      <p:ext uri="{BB962C8B-B14F-4D97-AF65-F5344CB8AC3E}">
        <p14:creationId xmlns:p14="http://schemas.microsoft.com/office/powerpoint/2010/main" val="36469424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E3B3007-C9F8-4DDA-BBE8-ED0E6F153DA4}"/>
              </a:ext>
            </a:extLst>
          </p:cNvPr>
          <p:cNvPicPr>
            <a:picLocks noChangeAspect="1"/>
          </p:cNvPicPr>
          <p:nvPr/>
        </p:nvPicPr>
        <p:blipFill>
          <a:blip r:embed="rId2"/>
          <a:stretch>
            <a:fillRect/>
          </a:stretch>
        </p:blipFill>
        <p:spPr>
          <a:xfrm>
            <a:off x="3714750" y="1938337"/>
            <a:ext cx="4762500" cy="2981325"/>
          </a:xfrm>
          <a:prstGeom prst="rect">
            <a:avLst/>
          </a:prstGeom>
        </p:spPr>
      </p:pic>
      <p:sp>
        <p:nvSpPr>
          <p:cNvPr id="5" name="TextBox 4">
            <a:extLst>
              <a:ext uri="{FF2B5EF4-FFF2-40B4-BE49-F238E27FC236}">
                <a16:creationId xmlns:a16="http://schemas.microsoft.com/office/drawing/2014/main" id="{25121593-850A-42DA-946D-952D92065F0D}"/>
              </a:ext>
            </a:extLst>
          </p:cNvPr>
          <p:cNvSpPr txBox="1"/>
          <p:nvPr/>
        </p:nvSpPr>
        <p:spPr>
          <a:xfrm>
            <a:off x="1000125" y="857250"/>
            <a:ext cx="9525000" cy="646331"/>
          </a:xfrm>
          <a:prstGeom prst="rect">
            <a:avLst/>
          </a:prstGeom>
          <a:noFill/>
        </p:spPr>
        <p:txBody>
          <a:bodyPr wrap="square" rtlCol="0">
            <a:spAutoFit/>
          </a:bodyPr>
          <a:lstStyle/>
          <a:p>
            <a:r>
              <a:rPr lang="en-US" dirty="0">
                <a:effectLst/>
              </a:rPr>
              <a:t>It is based on word polarities, it takes into account positive or negative words and neutral words are dismissed.</a:t>
            </a:r>
            <a:endParaRPr lang="en-IN" dirty="0"/>
          </a:p>
        </p:txBody>
      </p:sp>
    </p:spTree>
    <p:extLst>
      <p:ext uri="{BB962C8B-B14F-4D97-AF65-F5344CB8AC3E}">
        <p14:creationId xmlns:p14="http://schemas.microsoft.com/office/powerpoint/2010/main" val="570626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01E0549-4D24-440D-B204-B5AEECEB5AEA}"/>
              </a:ext>
            </a:extLst>
          </p:cNvPr>
          <p:cNvPicPr>
            <a:picLocks noChangeAspect="1"/>
          </p:cNvPicPr>
          <p:nvPr/>
        </p:nvPicPr>
        <p:blipFill>
          <a:blip r:embed="rId2"/>
          <a:stretch>
            <a:fillRect/>
          </a:stretch>
        </p:blipFill>
        <p:spPr>
          <a:xfrm>
            <a:off x="2024062" y="942975"/>
            <a:ext cx="8143875" cy="4972050"/>
          </a:xfrm>
          <a:prstGeom prst="rect">
            <a:avLst/>
          </a:prstGeom>
        </p:spPr>
      </p:pic>
    </p:spTree>
    <p:extLst>
      <p:ext uri="{BB962C8B-B14F-4D97-AF65-F5344CB8AC3E}">
        <p14:creationId xmlns:p14="http://schemas.microsoft.com/office/powerpoint/2010/main" val="42106617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EDD1778-0B36-4296-9C16-E2A1823C8258}"/>
              </a:ext>
            </a:extLst>
          </p:cNvPr>
          <p:cNvPicPr>
            <a:picLocks noChangeAspect="1"/>
          </p:cNvPicPr>
          <p:nvPr/>
        </p:nvPicPr>
        <p:blipFill>
          <a:blip r:embed="rId2"/>
          <a:stretch>
            <a:fillRect/>
          </a:stretch>
        </p:blipFill>
        <p:spPr>
          <a:xfrm>
            <a:off x="2547937" y="957262"/>
            <a:ext cx="7096125" cy="4943475"/>
          </a:xfrm>
          <a:prstGeom prst="rect">
            <a:avLst/>
          </a:prstGeom>
        </p:spPr>
      </p:pic>
    </p:spTree>
    <p:extLst>
      <p:ext uri="{BB962C8B-B14F-4D97-AF65-F5344CB8AC3E}">
        <p14:creationId xmlns:p14="http://schemas.microsoft.com/office/powerpoint/2010/main" val="191591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B3E92-AFD7-48B2-93A9-A78858ACC95B}"/>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9031770F-3D08-44D1-9D25-4737E898F1BE}"/>
              </a:ext>
            </a:extLst>
          </p:cNvPr>
          <p:cNvSpPr>
            <a:spLocks noGrp="1"/>
          </p:cNvSpPr>
          <p:nvPr>
            <p:ph idx="1"/>
          </p:nvPr>
        </p:nvSpPr>
        <p:spPr/>
        <p:txBody>
          <a:bodyPr/>
          <a:lstStyle/>
          <a:p>
            <a:pPr marL="0" indent="0">
              <a:buNone/>
            </a:pPr>
            <a:r>
              <a:rPr lang="en-IN"/>
              <a:t>Hands on</a:t>
            </a:r>
          </a:p>
        </p:txBody>
      </p:sp>
    </p:spTree>
    <p:extLst>
      <p:ext uri="{BB962C8B-B14F-4D97-AF65-F5344CB8AC3E}">
        <p14:creationId xmlns:p14="http://schemas.microsoft.com/office/powerpoint/2010/main" val="4428434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5E2D2-0A74-12AA-2075-6417E251A1F6}"/>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5CEF454B-ED64-0908-20A4-D0D40915CC19}"/>
              </a:ext>
            </a:extLst>
          </p:cNvPr>
          <p:cNvSpPr>
            <a:spLocks noGrp="1"/>
          </p:cNvSpPr>
          <p:nvPr>
            <p:ph idx="1"/>
          </p:nvPr>
        </p:nvSpPr>
        <p:spPr/>
        <p:txBody>
          <a:bodyPr/>
          <a:lstStyle/>
          <a:p>
            <a:r>
              <a:rPr lang="en-US" dirty="0"/>
              <a:t>R,</a:t>
            </a:r>
          </a:p>
          <a:p>
            <a:r>
              <a:rPr lang="en-US" dirty="0" err="1"/>
              <a:t>Knime</a:t>
            </a:r>
            <a:r>
              <a:rPr lang="en-US" dirty="0"/>
              <a:t> </a:t>
            </a:r>
          </a:p>
          <a:p>
            <a:r>
              <a:rPr lang="en-US"/>
              <a:t>Python</a:t>
            </a:r>
          </a:p>
          <a:p>
            <a:endParaRPr lang="en-IN"/>
          </a:p>
        </p:txBody>
      </p:sp>
    </p:spTree>
    <p:extLst>
      <p:ext uri="{BB962C8B-B14F-4D97-AF65-F5344CB8AC3E}">
        <p14:creationId xmlns:p14="http://schemas.microsoft.com/office/powerpoint/2010/main" val="505520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0F4DD-CDB7-491E-9D2F-23E87C37EE65}"/>
              </a:ext>
            </a:extLst>
          </p:cNvPr>
          <p:cNvSpPr>
            <a:spLocks noGrp="1"/>
          </p:cNvSpPr>
          <p:nvPr>
            <p:ph type="title"/>
          </p:nvPr>
        </p:nvSpPr>
        <p:spPr/>
        <p:txBody>
          <a:bodyPr/>
          <a:lstStyle/>
          <a:p>
            <a:r>
              <a:rPr lang="en-IN" dirty="0"/>
              <a:t>Natural Language Understanding demo</a:t>
            </a:r>
            <a:br>
              <a:rPr lang="en-IN" dirty="0"/>
            </a:br>
            <a:endParaRPr lang="en-IN" dirty="0"/>
          </a:p>
        </p:txBody>
      </p:sp>
      <p:sp>
        <p:nvSpPr>
          <p:cNvPr id="3" name="Content Placeholder 2">
            <a:extLst>
              <a:ext uri="{FF2B5EF4-FFF2-40B4-BE49-F238E27FC236}">
                <a16:creationId xmlns:a16="http://schemas.microsoft.com/office/drawing/2014/main" id="{5CA0F4E8-06E8-4290-AED0-3E5497AA22B5}"/>
              </a:ext>
            </a:extLst>
          </p:cNvPr>
          <p:cNvSpPr>
            <a:spLocks noGrp="1"/>
          </p:cNvSpPr>
          <p:nvPr>
            <p:ph idx="1"/>
          </p:nvPr>
        </p:nvSpPr>
        <p:spPr/>
        <p:txBody>
          <a:bodyPr/>
          <a:lstStyle/>
          <a:p>
            <a:r>
              <a:rPr lang="en-IN" dirty="0"/>
              <a:t>https://www.ibm.com/demos/live/natural-language-understanding/self-service/home</a:t>
            </a:r>
          </a:p>
          <a:p>
            <a:endParaRPr lang="en-IN" dirty="0"/>
          </a:p>
        </p:txBody>
      </p:sp>
    </p:spTree>
    <p:extLst>
      <p:ext uri="{BB962C8B-B14F-4D97-AF65-F5344CB8AC3E}">
        <p14:creationId xmlns:p14="http://schemas.microsoft.com/office/powerpoint/2010/main" val="9628840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9EC80-1B37-4DD8-AD12-942F3D29E8C4}"/>
              </a:ext>
            </a:extLst>
          </p:cNvPr>
          <p:cNvSpPr>
            <a:spLocks noGrp="1"/>
          </p:cNvSpPr>
          <p:nvPr>
            <p:ph type="title"/>
          </p:nvPr>
        </p:nvSpPr>
        <p:spPr/>
        <p:txBody>
          <a:bodyPr/>
          <a:lstStyle/>
          <a:p>
            <a:r>
              <a:rPr lang="en-IN" dirty="0"/>
              <a:t>LIWC </a:t>
            </a:r>
          </a:p>
        </p:txBody>
      </p:sp>
      <p:sp>
        <p:nvSpPr>
          <p:cNvPr id="3" name="Content Placeholder 2">
            <a:extLst>
              <a:ext uri="{FF2B5EF4-FFF2-40B4-BE49-F238E27FC236}">
                <a16:creationId xmlns:a16="http://schemas.microsoft.com/office/drawing/2014/main" id="{14D60A36-E38A-4DF1-9933-EDD23C0D372F}"/>
              </a:ext>
            </a:extLst>
          </p:cNvPr>
          <p:cNvSpPr>
            <a:spLocks noGrp="1"/>
          </p:cNvSpPr>
          <p:nvPr>
            <p:ph idx="1"/>
          </p:nvPr>
        </p:nvSpPr>
        <p:spPr/>
        <p:txBody>
          <a:bodyPr/>
          <a:lstStyle/>
          <a:p>
            <a:r>
              <a:rPr lang="en-IN" dirty="0"/>
              <a:t>https://www.liwc.app/demo</a:t>
            </a:r>
          </a:p>
        </p:txBody>
      </p:sp>
    </p:spTree>
    <p:extLst>
      <p:ext uri="{BB962C8B-B14F-4D97-AF65-F5344CB8AC3E}">
        <p14:creationId xmlns:p14="http://schemas.microsoft.com/office/powerpoint/2010/main" val="39577771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2802</TotalTime>
  <Words>1506</Words>
  <Application>Microsoft Office PowerPoint</Application>
  <PresentationFormat>Widescreen</PresentationFormat>
  <Paragraphs>177</Paragraphs>
  <Slides>48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48</vt:i4>
      </vt:variant>
    </vt:vector>
  </HeadingPairs>
  <TitlesOfParts>
    <vt:vector size="55" baseType="lpstr">
      <vt:lpstr>Arial</vt:lpstr>
      <vt:lpstr>Calibri</vt:lpstr>
      <vt:lpstr>Calibri Light</vt:lpstr>
      <vt:lpstr>Courier New</vt:lpstr>
      <vt:lpstr>Georgia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Document </vt:lpstr>
      <vt:lpstr>Tokens </vt:lpstr>
      <vt:lpstr>Term</vt:lpstr>
      <vt:lpstr>Corpus </vt:lpstr>
      <vt:lpstr>Tokenization </vt:lpstr>
      <vt:lpstr>Stop words </vt:lpstr>
      <vt:lpstr>Stemming </vt:lpstr>
      <vt:lpstr>Lemmatization</vt:lpstr>
      <vt:lpstr>Bag-of-words model -</vt:lpstr>
      <vt:lpstr>Document Term Matrix</vt:lpstr>
      <vt:lpstr>PowerPoint Presentation</vt:lpstr>
      <vt:lpstr>PowerPoint Presentation</vt:lpstr>
      <vt:lpstr>TF-IDF</vt:lpstr>
      <vt:lpstr>Term Frequency -</vt:lpstr>
      <vt:lpstr>Inverse Document Frequency(IDF)</vt:lpstr>
      <vt:lpstr>PowerPoint Presentation</vt:lpstr>
      <vt:lpstr>PowerPoint Presentation</vt:lpstr>
      <vt:lpstr>Uses of TF-IDF  </vt:lpstr>
      <vt:lpstr>N-grams -</vt:lpstr>
      <vt:lpstr>PowerPoint Presentation</vt:lpstr>
      <vt:lpstr>PowerPoint Presentation</vt:lpstr>
      <vt:lpstr>POS tagging</vt:lpstr>
      <vt:lpstr>PowerPoint Presentation</vt:lpstr>
      <vt:lpstr>PowerPoint Presentation</vt:lpstr>
      <vt:lpstr>PowerPoint Presentation</vt:lpstr>
      <vt:lpstr>PowerPoint Presentation</vt:lpstr>
      <vt:lpstr>Challenge !</vt:lpstr>
      <vt:lpstr>PowerPoint Presentation</vt:lpstr>
      <vt:lpstr>NLP </vt:lpstr>
      <vt:lpstr>Syntax vs Semantics </vt:lpstr>
      <vt:lpstr>PowerPoint Presentation</vt:lpstr>
      <vt:lpstr>PowerPoint Presentation</vt:lpstr>
      <vt:lpstr>Sentiment analysis contd….</vt:lpstr>
      <vt:lpstr>PowerPoint Presentation</vt:lpstr>
      <vt:lpstr>PowerPoint Presentation</vt:lpstr>
      <vt:lpstr>PowerPoint Presentation</vt:lpstr>
      <vt:lpstr>PowerPoint Presentation</vt:lpstr>
      <vt:lpstr>PowerPoint Presentation</vt:lpstr>
      <vt:lpstr>Natural Language Understanding demo </vt:lpstr>
      <vt:lpstr>LIWC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Abhishek Srivastava</dc:creator>
  <cp:lastModifiedBy>Abhishek Srivastava</cp:lastModifiedBy>
  <cp:revision>43</cp:revision>
  <dcterms:created xsi:type="dcterms:W3CDTF">2021-02-02T04:52:15Z</dcterms:created>
  <dcterms:modified xsi:type="dcterms:W3CDTF">2024-03-03T15:07:53Z</dcterms:modified>
</cp:coreProperties>
</file>