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0"/>
  </p:notesMasterIdLst>
  <p:handoutMasterIdLst>
    <p:handoutMasterId r:id="rId41"/>
  </p:handoutMasterIdLst>
  <p:sldIdLst>
    <p:sldId id="256" r:id="rId2"/>
    <p:sldId id="447" r:id="rId3"/>
    <p:sldId id="448" r:id="rId4"/>
    <p:sldId id="449" r:id="rId5"/>
    <p:sldId id="450" r:id="rId6"/>
    <p:sldId id="451" r:id="rId7"/>
    <p:sldId id="452" r:id="rId8"/>
    <p:sldId id="453" r:id="rId9"/>
    <p:sldId id="454" r:id="rId10"/>
    <p:sldId id="455" r:id="rId11"/>
    <p:sldId id="456" r:id="rId12"/>
    <p:sldId id="457" r:id="rId13"/>
    <p:sldId id="458" r:id="rId14"/>
    <p:sldId id="459" r:id="rId15"/>
    <p:sldId id="460" r:id="rId16"/>
    <p:sldId id="461" r:id="rId17"/>
    <p:sldId id="528" r:id="rId18"/>
    <p:sldId id="529" r:id="rId19"/>
    <p:sldId id="462" r:id="rId20"/>
    <p:sldId id="463" r:id="rId21"/>
    <p:sldId id="464" r:id="rId22"/>
    <p:sldId id="465" r:id="rId23"/>
    <p:sldId id="466" r:id="rId24"/>
    <p:sldId id="467" r:id="rId25"/>
    <p:sldId id="468" r:id="rId26"/>
    <p:sldId id="469" r:id="rId27"/>
    <p:sldId id="470" r:id="rId28"/>
    <p:sldId id="471" r:id="rId29"/>
    <p:sldId id="472" r:id="rId30"/>
    <p:sldId id="530" r:id="rId31"/>
    <p:sldId id="531" r:id="rId32"/>
    <p:sldId id="532" r:id="rId33"/>
    <p:sldId id="533" r:id="rId34"/>
    <p:sldId id="534" r:id="rId35"/>
    <p:sldId id="535" r:id="rId36"/>
    <p:sldId id="536" r:id="rId37"/>
    <p:sldId id="537" r:id="rId38"/>
    <p:sldId id="289" r:id="rId3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375FB85B-D9A1-4C33-9554-295608B1F756}" type="presOf" srcId="{5BCFEC87-2571-489B-891D-0E70E9F09AD4}" destId="{FEE47416-7ADC-4F04-B888-18152B43E14E}" srcOrd="0" destOrd="0" presId="urn:microsoft.com/office/officeart/2005/8/layout/vList2"/>
    <dgm:cxn modelId="{8207FD9B-046A-4ED1-819A-B1B4769A0AEF}"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93EAA72-4A78-4AFB-B76E-766F2126BD49}" type="presOf" srcId="{FC7DEB54-D495-4BD2-8325-E7464C2459C5}" destId="{C2D199EF-EC9A-4C6D-8BD7-CC11CB57AA65}" srcOrd="0" destOrd="0" presId="urn:microsoft.com/office/officeart/2005/8/layout/vList2"/>
    <dgm:cxn modelId="{0BAA65A3-A546-4884-988A-86430E7AD650}" type="presOf" srcId="{5BC77895-9CE9-4054-B933-25BDDF9C1F4C}" destId="{C257A4DF-BA63-4CF7-ABE1-B114FC9563C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AB7E4E1D-FDE0-42A3-B63B-2AE688C20985}" type="presOf" srcId="{9B0D2C3E-33DB-4083-909C-C0999CE06016}" destId="{4295595F-D20B-405E-8AB4-688E1DEC2787}" srcOrd="0" destOrd="0" presId="urn:microsoft.com/office/officeart/2005/8/layout/vList2"/>
    <dgm:cxn modelId="{16011B82-E051-4D5A-BAC8-0596323F7F6F}" type="presOf" srcId="{4B0BF9B7-7B7A-4A7C-A05B-B1BE1B648CE9}" destId="{A17B7EE2-1D78-4802-A42E-D5C47A93A332}" srcOrd="0" destOrd="0" presId="urn:microsoft.com/office/officeart/2005/8/layout/vList2"/>
    <dgm:cxn modelId="{38149D4C-005F-4AF4-BF66-6F58046C4534}" type="presOf" srcId="{E5EF136F-65BC-440D-A019-C0F886E2577C}" destId="{BB581282-D2E9-4881-BBB5-D7AE975D856F}" srcOrd="0" destOrd="0" presId="urn:microsoft.com/office/officeart/2005/8/layout/vList2"/>
    <dgm:cxn modelId="{7473C2EB-ED9F-413A-B214-F64235DAA35D}" type="presOf" srcId="{E103F50F-1A90-416B-9E61-819078A87576}" destId="{37044683-296D-4928-A19D-1A7547B9EB23}"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25069365-E8B9-4130-BD2E-8D0EAECD561C}" type="presParOf" srcId="{A17B7EE2-1D78-4802-A42E-D5C47A93A332}" destId="{FEE47416-7ADC-4F04-B888-18152B43E14E}" srcOrd="0" destOrd="0" presId="urn:microsoft.com/office/officeart/2005/8/layout/vList2"/>
    <dgm:cxn modelId="{F5046987-7DCB-4C77-A7A8-BFD495B55E84}" type="presParOf" srcId="{A17B7EE2-1D78-4802-A42E-D5C47A93A332}" destId="{4C71D70E-D4E8-40C9-B61A-A6DF24ED5625}" srcOrd="1" destOrd="0" presId="urn:microsoft.com/office/officeart/2005/8/layout/vList2"/>
    <dgm:cxn modelId="{8303FFDD-8C47-4185-A69D-C0143F686786}" type="presParOf" srcId="{A17B7EE2-1D78-4802-A42E-D5C47A93A332}" destId="{C257A4DF-BA63-4CF7-ABE1-B114FC9563C2}" srcOrd="2" destOrd="0" presId="urn:microsoft.com/office/officeart/2005/8/layout/vList2"/>
    <dgm:cxn modelId="{4AD40236-93B0-4A4A-B787-2C678095D535}" type="presParOf" srcId="{A17B7EE2-1D78-4802-A42E-D5C47A93A332}" destId="{B38E9941-A3A6-4796-8072-ADCD44E1774C}" srcOrd="3" destOrd="0" presId="urn:microsoft.com/office/officeart/2005/8/layout/vList2"/>
    <dgm:cxn modelId="{C7E6C829-D3B5-41A6-A215-C9C242FECFA8}" type="presParOf" srcId="{A17B7EE2-1D78-4802-A42E-D5C47A93A332}" destId="{4295595F-D20B-405E-8AB4-688E1DEC2787}" srcOrd="4" destOrd="0" presId="urn:microsoft.com/office/officeart/2005/8/layout/vList2"/>
    <dgm:cxn modelId="{D79A04D8-3E4F-4755-A480-6812F7B4E6FE}" type="presParOf" srcId="{A17B7EE2-1D78-4802-A42E-D5C47A93A332}" destId="{6793D6C1-11C4-4549-AA87-8A72272FF6B1}" srcOrd="5" destOrd="0" presId="urn:microsoft.com/office/officeart/2005/8/layout/vList2"/>
    <dgm:cxn modelId="{C3DD60B3-F509-4690-9140-B69042177DCD}" type="presParOf" srcId="{A17B7EE2-1D78-4802-A42E-D5C47A93A332}" destId="{37044683-296D-4928-A19D-1A7547B9EB23}" srcOrd="6" destOrd="0" presId="urn:microsoft.com/office/officeart/2005/8/layout/vList2"/>
    <dgm:cxn modelId="{1419C810-6094-4623-BBC6-4CFC9D47F8A5}" type="presParOf" srcId="{A17B7EE2-1D78-4802-A42E-D5C47A93A332}" destId="{A8DC0224-C23C-470A-9860-43CF041DAA78}" srcOrd="7" destOrd="0" presId="urn:microsoft.com/office/officeart/2005/8/layout/vList2"/>
    <dgm:cxn modelId="{7085B676-A4AB-49AB-B5F0-245C44DB2A74}" type="presParOf" srcId="{A17B7EE2-1D78-4802-A42E-D5C47A93A332}" destId="{35B7FA0E-A7C6-469B-9CC6-2694F8ACFFCE}" srcOrd="8" destOrd="0" presId="urn:microsoft.com/office/officeart/2005/8/layout/vList2"/>
    <dgm:cxn modelId="{56771F3D-C873-4C1A-A311-69935E27964C}" type="presParOf" srcId="{A17B7EE2-1D78-4802-A42E-D5C47A93A332}" destId="{74DBFF6F-C3F3-4B08-807D-9792880EAF31}" srcOrd="9" destOrd="0" presId="urn:microsoft.com/office/officeart/2005/8/layout/vList2"/>
    <dgm:cxn modelId="{14EE29F4-2789-432A-A310-C2421E69915C}" type="presParOf" srcId="{A17B7EE2-1D78-4802-A42E-D5C47A93A332}" destId="{C2D199EF-EC9A-4C6D-8BD7-CC11CB57AA65}" srcOrd="10" destOrd="0" presId="urn:microsoft.com/office/officeart/2005/8/layout/vList2"/>
    <dgm:cxn modelId="{0A2126FE-FF85-418A-8D86-F8EAA6B0BE1C}" type="presParOf" srcId="{A17B7EE2-1D78-4802-A42E-D5C47A93A332}" destId="{F4C439AD-BC66-42C3-9105-C5B50C42525C}" srcOrd="11" destOrd="0" presId="urn:microsoft.com/office/officeart/2005/8/layout/vList2"/>
    <dgm:cxn modelId="{14D77FBA-13EC-44D2-A067-C540D84AF2E3}" type="presParOf" srcId="{A17B7EE2-1D78-4802-A42E-D5C47A93A332}" destId="{BB581282-D2E9-4881-BBB5-D7AE975D856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p14="http://schemas.microsoft.com/office/powerpoint/2010/main" xmlns=""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a:t>
            </a:r>
            <a:r>
              <a:rPr lang="en-MY" sz="6000"/>
              <a:t>- </a:t>
            </a:r>
            <a:r>
              <a:rPr lang="en-MY" sz="6000" smtClean="0"/>
              <a:t>VII</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753176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 xmlns:a16="http://schemas.microsoft.com/office/drawing/2014/main"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a:t>
            </a:r>
            <a:r>
              <a:rPr lang="en-MY" sz="2400"/>
              <a:t>his/her </a:t>
            </a:r>
            <a:r>
              <a:rPr lang="en-MY" sz="2400" smtClean="0"/>
              <a:t>monthly </a:t>
            </a:r>
            <a:r>
              <a:rPr lang="en-MY" sz="2400" dirty="0"/>
              <a:t>salary</a:t>
            </a:r>
          </a:p>
          <a:p>
            <a:r>
              <a:rPr lang="en-MY" sz="2400" dirty="0"/>
              <a:t>The skilled employees are first to leave</a:t>
            </a:r>
          </a:p>
          <a:p>
            <a:r>
              <a:rPr lang="en-MY" sz="2400" dirty="0"/>
              <a:t>Happy employees prefer to stay</a:t>
            </a:r>
          </a:p>
        </p:txBody>
      </p:sp>
    </p:spTree>
    <p:extLst>
      <p:ext uri="{BB962C8B-B14F-4D97-AF65-F5344CB8AC3E}">
        <p14:creationId xmlns="" xmlns:p14="http://schemas.microsoft.com/office/powerpoint/2010/main" val="209154240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 xmlns:a16="http://schemas.microsoft.com/office/drawing/2014/main"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 xmlns:p14="http://schemas.microsoft.com/office/powerpoint/2010/main" val="417218949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 xmlns:p14="http://schemas.microsoft.com/office/powerpoint/2010/main" val="49723698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 xmlns:p14="http://schemas.microsoft.com/office/powerpoint/2010/main" val="50224464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 xmlns:p14="http://schemas.microsoft.com/office/powerpoint/2010/main" val="90396794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 xmlns:a16="http://schemas.microsoft.com/office/drawing/2014/main"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 xmlns:p14="http://schemas.microsoft.com/office/powerpoint/2010/main" val="356625477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 xmlns:a16="http://schemas.microsoft.com/office/drawing/2014/main"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 xmlns:p14="http://schemas.microsoft.com/office/powerpoint/2010/main" val="20902989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 xmlns:a16="http://schemas.microsoft.com/office/drawing/2014/main"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 xmlns:p14="http://schemas.microsoft.com/office/powerpoint/2010/main" val="349781912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 xmlns:a16="http://schemas.microsoft.com/office/drawing/2014/main"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 xmlns:p14="http://schemas.microsoft.com/office/powerpoint/2010/main" val="426656700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 xmlns:a16="http://schemas.microsoft.com/office/drawing/2014/main"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 xmlns:p14="http://schemas.microsoft.com/office/powerpoint/2010/main" val="372325342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 xmlns:p14="http://schemas.microsoft.com/office/powerpoint/2010/main" val="359341594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 xmlns:a16="http://schemas.microsoft.com/office/drawing/2014/main"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 xmlns:p14="http://schemas.microsoft.com/office/powerpoint/2010/main" val="308305942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 xmlns:a16="http://schemas.microsoft.com/office/drawing/2014/main"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 xmlns:p14="http://schemas.microsoft.com/office/powerpoint/2010/main" val="382311863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 xmlns:p14="http://schemas.microsoft.com/office/powerpoint/2010/main" val="191619350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Question #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An effective method to retain new employees is to</a:t>
            </a:r>
          </a:p>
          <a:p>
            <a:pPr marL="514350" indent="-514350">
              <a:buFont typeface="+mj-lt"/>
              <a:buAutoNum type="alphaUcPeriod"/>
            </a:pPr>
            <a:r>
              <a:rPr lang="en-US" sz="2800" dirty="0" smtClean="0"/>
              <a:t>Provide a job description upon hire.	</a:t>
            </a:r>
          </a:p>
          <a:p>
            <a:pPr marL="514350" indent="-514350">
              <a:buFont typeface="+mj-lt"/>
              <a:buAutoNum type="alphaUcPeriod"/>
            </a:pPr>
            <a:r>
              <a:rPr lang="en-US" sz="2800" dirty="0" smtClean="0"/>
              <a:t>Increase the length of orientation	</a:t>
            </a:r>
          </a:p>
          <a:p>
            <a:pPr marL="514350" indent="-514350">
              <a:buFont typeface="+mj-lt"/>
              <a:buAutoNum type="alphaUcPeriod"/>
            </a:pPr>
            <a:r>
              <a:rPr lang="en-US" sz="2800" dirty="0" smtClean="0"/>
              <a:t>Apply blended learning during training	</a:t>
            </a:r>
          </a:p>
          <a:p>
            <a:pPr marL="514350" indent="-514350">
              <a:buFont typeface="+mj-lt"/>
              <a:buAutoNum type="alphaUcPeriod"/>
            </a:pPr>
            <a:r>
              <a:rPr lang="en-US" sz="2800" dirty="0" smtClean="0"/>
              <a:t>Implement a mentoring program</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sz="2800" b="1" dirty="0" smtClean="0"/>
              <a:t>Option D</a:t>
            </a:r>
          </a:p>
          <a:p>
            <a:pPr>
              <a:buNone/>
            </a:pPr>
            <a:r>
              <a:rPr lang="en-US" dirty="0" smtClean="0"/>
              <a:t>When an employee feels comfortable and supported in a new organization, they tend to stay longer. By providing just a job description that would not make them feel supported, increasing the orientation may just make them feel more overwhelmed, and applying blended learning does nothing to retain an employee. A mentor may make the new employee feel more comfortable and welcomed and create a sense of belonging</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5092013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 xmlns:p14="http://schemas.microsoft.com/office/powerpoint/2010/main" val="35327894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 xmlns:p14="http://schemas.microsoft.com/office/powerpoint/2010/main" val="388241807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 xmlns:a16="http://schemas.microsoft.com/office/drawing/2014/main"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337007917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 xmlns:a16="http://schemas.microsoft.com/office/drawing/2014/main"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68118963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 xmlns:a16="http://schemas.microsoft.com/office/drawing/2014/main"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 xmlns:p14="http://schemas.microsoft.com/office/powerpoint/2010/main" val="418998927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 xmlns:p14="http://schemas.microsoft.com/office/powerpoint/2010/main" val="99599006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 xmlns:a16="http://schemas.microsoft.com/office/drawing/2014/main"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 xmlns:p14="http://schemas.microsoft.com/office/powerpoint/2010/main" val="225432761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 xmlns:p14="http://schemas.microsoft.com/office/powerpoint/2010/main" val="272454315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 xmlns:a16="http://schemas.microsoft.com/office/drawing/2014/main"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 xmlns:p14="http://schemas.microsoft.com/office/powerpoint/2010/main" val="429259342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990600"/>
            <a:ext cx="7788486" cy="49998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8546131"/>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p14="http://schemas.microsoft.com/office/powerpoint/2010/main" xmlns="" val="2675692530"/>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1753402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705276109"/>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422219444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99218528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271315090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4043381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609600" y="1143000"/>
            <a:ext cx="7848600" cy="4876800"/>
          </a:xfrm>
        </p:spPr>
        <p:txBody>
          <a:bodyPr>
            <a:normAutofit lnSpcReduction="10000"/>
          </a:bodyPr>
          <a:lstStyle/>
          <a:p>
            <a:pPr>
              <a:buNone/>
            </a:pPr>
            <a:r>
              <a:rPr lang="en-US" sz="2800" dirty="0" smtClean="0"/>
              <a:t>Why should corporate social responsibility programs be integrated into the strategic HR plan?</a:t>
            </a:r>
          </a:p>
          <a:p>
            <a:pPr marL="457200" indent="-457200">
              <a:buFont typeface="+mj-lt"/>
              <a:buAutoNum type="alphaUcPeriod"/>
            </a:pPr>
            <a:r>
              <a:rPr lang="en-US" sz="2800" dirty="0" smtClean="0"/>
              <a:t>They promote social benefits beyond the interest of the organization	</a:t>
            </a:r>
          </a:p>
          <a:p>
            <a:pPr marL="457200" indent="-457200">
              <a:buFont typeface="+mj-lt"/>
              <a:buAutoNum type="alphaUcPeriod"/>
            </a:pPr>
            <a:r>
              <a:rPr lang="en-US" sz="2800" dirty="0" smtClean="0"/>
              <a:t>They allow the organization to support social relationships in the community.	</a:t>
            </a:r>
          </a:p>
          <a:p>
            <a:pPr marL="457200" indent="-457200">
              <a:buFont typeface="+mj-lt"/>
              <a:buAutoNum type="alphaUcPeriod"/>
            </a:pPr>
            <a:r>
              <a:rPr lang="en-US" sz="2800" dirty="0" smtClean="0"/>
              <a:t>They relate financial actions to the interest of the organization	</a:t>
            </a:r>
          </a:p>
          <a:p>
            <a:pPr marL="457200" indent="-457200">
              <a:buFont typeface="+mj-lt"/>
              <a:buAutoNum type="alphaUcPeriod"/>
            </a:pPr>
            <a:r>
              <a:rPr lang="en-US" sz="2800" dirty="0" smtClean="0"/>
              <a:t>They improve public relations to gain market share</a:t>
            </a:r>
            <a:r>
              <a:rPr lang="en-US" dirty="0" smtClean="0"/>
              <a:t>		</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lstStyle/>
          <a:p>
            <a:r>
              <a:rPr lang="en-US" dirty="0" smtClean="0"/>
              <a:t>Answer #</a:t>
            </a:r>
            <a:endParaRPr lang="en-US" dirty="0"/>
          </a:p>
        </p:txBody>
      </p:sp>
      <p:sp>
        <p:nvSpPr>
          <p:cNvPr id="3" name="Content Placeholder 2"/>
          <p:cNvSpPr>
            <a:spLocks noGrp="1"/>
          </p:cNvSpPr>
          <p:nvPr>
            <p:ph idx="1"/>
          </p:nvPr>
        </p:nvSpPr>
        <p:spPr>
          <a:xfrm>
            <a:off x="914400" y="1447800"/>
            <a:ext cx="7315200" cy="4571999"/>
          </a:xfrm>
        </p:spPr>
        <p:txBody>
          <a:bodyPr>
            <a:normAutofit/>
          </a:bodyPr>
          <a:lstStyle/>
          <a:p>
            <a:r>
              <a:rPr lang="en-US" sz="2800" b="1" dirty="0" smtClean="0"/>
              <a:t>Option A</a:t>
            </a:r>
          </a:p>
          <a:p>
            <a:pPr>
              <a:buNone/>
            </a:pPr>
            <a:r>
              <a:rPr lang="en-US" dirty="0" smtClean="0"/>
              <a:t> Corporate Social Responsibility (CSR) programs should be viewed as a strategic initiative and the correct answer shows the strategic process behind it; that they truly promote social benefits beyond the interest of the organization through showing the intrinsic value behind it and that it is not about the bottom line or a PR promotion. Although they may relate to financial actions, this should not be the sole purpose of a CSR program when being strategic. The same can be said about improving public relations in gaining market share as these are one dimensional processes and do not sustain the strategic reason behind a CSR program. Although they do allow an organization to support a social relationship in the community, this would not be a strategic reason and would be considered short sighted.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1055</TotalTime>
  <Words>1709</Words>
  <Application>Microsoft Office PowerPoint</Application>
  <PresentationFormat>On-screen Show (4:3)</PresentationFormat>
  <Paragraphs>175</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Diamond Grid 16x9</vt:lpstr>
      <vt:lpstr>TALENT DEVELOPMENT &amp; MANAGEMENT - VII</vt:lpstr>
      <vt:lpstr>Slide 2</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Question # </vt:lpstr>
      <vt:lpstr>Answer #</vt:lpstr>
      <vt:lpstr>Slide 19</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30</vt:lpstr>
      <vt:lpstr>HR and CSR</vt:lpstr>
      <vt:lpstr>Sustainability</vt:lpstr>
      <vt:lpstr>Ten Principles of the UN Global Compact</vt:lpstr>
      <vt:lpstr>Ten Principles of the UN Global Compact</vt:lpstr>
      <vt:lpstr>Ten Principles of the UN Global Compact</vt:lpstr>
      <vt:lpstr>Question #</vt:lpstr>
      <vt:lpstr>Answer #</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54</cp:revision>
  <cp:lastPrinted>1601-01-01T00:00:00Z</cp:lastPrinted>
  <dcterms:created xsi:type="dcterms:W3CDTF">2020-07-09T15:12:46Z</dcterms:created>
  <dcterms:modified xsi:type="dcterms:W3CDTF">2023-08-12T15:40:24Z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