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31"/>
  </p:notesMasterIdLst>
  <p:handoutMasterIdLst>
    <p:handoutMasterId r:id="rId32"/>
  </p:handoutMasterIdLst>
  <p:sldIdLst>
    <p:sldId id="256" r:id="rId2"/>
    <p:sldId id="284" r:id="rId3"/>
    <p:sldId id="257" r:id="rId4"/>
    <p:sldId id="282" r:id="rId5"/>
    <p:sldId id="283" r:id="rId6"/>
    <p:sldId id="258" r:id="rId7"/>
    <p:sldId id="271" r:id="rId8"/>
    <p:sldId id="286" r:id="rId9"/>
    <p:sldId id="287" r:id="rId10"/>
    <p:sldId id="288" r:id="rId11"/>
    <p:sldId id="259" r:id="rId12"/>
    <p:sldId id="260" r:id="rId13"/>
    <p:sldId id="262" r:id="rId14"/>
    <p:sldId id="272" r:id="rId15"/>
    <p:sldId id="263" r:id="rId16"/>
    <p:sldId id="261" r:id="rId17"/>
    <p:sldId id="273" r:id="rId18"/>
    <p:sldId id="264" r:id="rId19"/>
    <p:sldId id="265" r:id="rId20"/>
    <p:sldId id="266" r:id="rId21"/>
    <p:sldId id="267" r:id="rId22"/>
    <p:sldId id="268" r:id="rId23"/>
    <p:sldId id="275" r:id="rId24"/>
    <p:sldId id="278" r:id="rId25"/>
    <p:sldId id="276" r:id="rId26"/>
    <p:sldId id="277" r:id="rId27"/>
    <p:sldId id="279" r:id="rId28"/>
    <p:sldId id="280" r:id="rId29"/>
    <p:sldId id="281" r:id="rId30"/>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TALENT DEVELOPMENT AND MANAGEMENT VI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E99467-25DB-43C5-B83E-CBC20F6A7B4E}"/>
              </a:ext>
            </a:extLst>
          </p:cNvPr>
          <p:cNvSpPr>
            <a:spLocks noGrp="1"/>
          </p:cNvSpPr>
          <p:nvPr>
            <p:ph type="title"/>
          </p:nvPr>
        </p:nvSpPr>
        <p:spPr/>
        <p:txBody>
          <a:bodyPr/>
          <a:lstStyle/>
          <a:p>
            <a:r>
              <a:rPr lang="en-MY" dirty="0"/>
              <a:t>Employee Relations</a:t>
            </a:r>
          </a:p>
        </p:txBody>
      </p:sp>
      <p:sp>
        <p:nvSpPr>
          <p:cNvPr id="4" name="TextBox 3">
            <a:extLst>
              <a:ext uri="{FF2B5EF4-FFF2-40B4-BE49-F238E27FC236}">
                <a16:creationId xmlns:a16="http://schemas.microsoft.com/office/drawing/2014/main" id="{79768465-0D15-45FE-80B1-2BD6627A88ED}"/>
              </a:ext>
            </a:extLst>
          </p:cNvPr>
          <p:cNvSpPr txBox="1"/>
          <p:nvPr/>
        </p:nvSpPr>
        <p:spPr>
          <a:xfrm>
            <a:off x="685800" y="1628800"/>
            <a:ext cx="8134672" cy="3693319"/>
          </a:xfrm>
          <a:prstGeom prst="rect">
            <a:avLst/>
          </a:prstGeom>
          <a:noFill/>
        </p:spPr>
        <p:txBody>
          <a:bodyPr wrap="square" rtlCol="0">
            <a:spAutoFit/>
          </a:bodyPr>
          <a:lstStyle/>
          <a:p>
            <a:r>
              <a:rPr lang="en-MY" dirty="0"/>
              <a:t>Employee relations refers to an organization’s efforts to create and maintain a positive relationship with its employees. By maintaining positive, constructive employee relations, organizations hope to keep employees loyal and more engaged in their work. </a:t>
            </a:r>
          </a:p>
          <a:p>
            <a:endParaRPr lang="en-MY" dirty="0"/>
          </a:p>
          <a:p>
            <a:r>
              <a:rPr lang="en-MY" dirty="0"/>
              <a:t>When it comes to employee relations, an HR department has two primary functions.</a:t>
            </a:r>
          </a:p>
          <a:p>
            <a:endParaRPr lang="en-MY" dirty="0"/>
          </a:p>
          <a:p>
            <a:pPr marL="285750" indent="-285750">
              <a:buFont typeface="Wingdings" panose="05000000000000000000" pitchFamily="2" charset="2"/>
              <a:buChar char="§"/>
            </a:pPr>
            <a:r>
              <a:rPr lang="en-MY" dirty="0"/>
              <a:t> First, HR helps prevent and resolve problems or disputes between employees and management.</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 Second, they assist in creating and enforcing policies that are fair and consistent for everyone in the workplace</a:t>
            </a:r>
          </a:p>
        </p:txBody>
      </p:sp>
    </p:spTree>
    <p:extLst>
      <p:ext uri="{BB962C8B-B14F-4D97-AF65-F5344CB8AC3E}">
        <p14:creationId xmlns:p14="http://schemas.microsoft.com/office/powerpoint/2010/main" val="10833774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a:xfrm>
            <a:off x="683568" y="332656"/>
            <a:ext cx="8359223" cy="1143000"/>
          </a:xfrm>
        </p:spPr>
        <p:txBody>
          <a:bodyPr/>
          <a:lstStyle/>
          <a:p>
            <a:r>
              <a:rPr lang="en-MY" dirty="0"/>
              <a:t>Employee-Organisation Relationship</a:t>
            </a:r>
          </a:p>
        </p:txBody>
      </p:sp>
      <p:pic>
        <p:nvPicPr>
          <p:cNvPr id="5" name="Picture 4">
            <a:extLst>
              <a:ext uri="{FF2B5EF4-FFF2-40B4-BE49-F238E27FC236}">
                <a16:creationId xmlns:a16="http://schemas.microsoft.com/office/drawing/2014/main" id="{48140A28-63F1-4401-B08F-229D251161F1}"/>
              </a:ext>
            </a:extLst>
          </p:cNvPr>
          <p:cNvPicPr>
            <a:picLocks noChangeAspect="1"/>
          </p:cNvPicPr>
          <p:nvPr/>
        </p:nvPicPr>
        <p:blipFill>
          <a:blip r:embed="rId2"/>
          <a:stretch>
            <a:fillRect/>
          </a:stretch>
        </p:blipFill>
        <p:spPr>
          <a:xfrm>
            <a:off x="923925" y="1943100"/>
            <a:ext cx="7296150" cy="2971800"/>
          </a:xfrm>
          <a:prstGeom prst="rect">
            <a:avLst/>
          </a:prstGeom>
        </p:spPr>
      </p:pic>
    </p:spTree>
    <p:extLst>
      <p:ext uri="{BB962C8B-B14F-4D97-AF65-F5344CB8AC3E}">
        <p14:creationId xmlns:p14="http://schemas.microsoft.com/office/powerpoint/2010/main" val="19496757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AD26B3-56D8-423B-8B3A-308821B0A716}"/>
              </a:ext>
            </a:extLst>
          </p:cNvPr>
          <p:cNvSpPr>
            <a:spLocks noGrp="1"/>
          </p:cNvSpPr>
          <p:nvPr>
            <p:ph type="title"/>
          </p:nvPr>
        </p:nvSpPr>
        <p:spPr/>
        <p:txBody>
          <a:bodyPr/>
          <a:lstStyle/>
          <a:p>
            <a:r>
              <a:rPr lang="en-MY" dirty="0"/>
              <a:t>Nature of Employee Relations</a:t>
            </a:r>
          </a:p>
        </p:txBody>
      </p:sp>
      <p:sp>
        <p:nvSpPr>
          <p:cNvPr id="4" name="TextBox 3">
            <a:extLst>
              <a:ext uri="{FF2B5EF4-FFF2-40B4-BE49-F238E27FC236}">
                <a16:creationId xmlns:a16="http://schemas.microsoft.com/office/drawing/2014/main" id="{D526ECC8-A0E6-43C8-96D5-9DD7CC7FF2B8}"/>
              </a:ext>
            </a:extLst>
          </p:cNvPr>
          <p:cNvSpPr txBox="1"/>
          <p:nvPr/>
        </p:nvSpPr>
        <p:spPr>
          <a:xfrm>
            <a:off x="678396" y="1502688"/>
            <a:ext cx="8244408" cy="5078313"/>
          </a:xfrm>
          <a:prstGeom prst="rect">
            <a:avLst/>
          </a:prstGeom>
          <a:noFill/>
        </p:spPr>
        <p:txBody>
          <a:bodyPr wrap="square" rtlCol="0">
            <a:spAutoFit/>
          </a:bodyPr>
          <a:lstStyle/>
          <a:p>
            <a:pPr marL="342900" indent="-342900">
              <a:buAutoNum type="arabicPeriod"/>
            </a:pPr>
            <a:r>
              <a:rPr lang="en-MY" b="1" dirty="0"/>
              <a:t>Quasi-sport Contracts : </a:t>
            </a:r>
          </a:p>
          <a:p>
            <a:r>
              <a:rPr lang="en-MY" dirty="0"/>
              <a:t>The employment relationship represents a pure economic exchange focused on a short-term and relatively well-defined set of duties s (e.g., brokerage firms’ contracts with stockbrokers). </a:t>
            </a:r>
          </a:p>
          <a:p>
            <a:endParaRPr lang="en-MY" dirty="0"/>
          </a:p>
          <a:p>
            <a:r>
              <a:rPr lang="en-MY" dirty="0"/>
              <a:t>Use of temporary, part-time employees or contractors to keep from paying benefits. This type of exchange is usually found in relationships with contractors in unskilled, skilled, and even professional jobs.</a:t>
            </a:r>
          </a:p>
          <a:p>
            <a:endParaRPr lang="en-MY" dirty="0"/>
          </a:p>
          <a:p>
            <a:r>
              <a:rPr lang="en-MY" dirty="0"/>
              <a:t>Firms use the quasi-spot contract approach to gain flexibility in the employment and deployment of people resources.</a:t>
            </a:r>
          </a:p>
          <a:p>
            <a:endParaRPr lang="en-MY" dirty="0"/>
          </a:p>
          <a:p>
            <a:r>
              <a:rPr lang="en-MY" b="1" dirty="0"/>
              <a:t>2. Under Investment :</a:t>
            </a:r>
          </a:p>
          <a:p>
            <a:r>
              <a:rPr lang="en-MY" dirty="0"/>
              <a:t>Underinvestment occurs when a firm offers a narrow set of inducements but in return expects a broad set of contributions from employees. This ER is imbalanced to the advantage of employers because they get more (from employees) out of less (from themselves). </a:t>
            </a:r>
          </a:p>
          <a:p>
            <a:endParaRPr lang="en-MY" dirty="0"/>
          </a:p>
        </p:txBody>
      </p:sp>
    </p:spTree>
    <p:extLst>
      <p:ext uri="{BB962C8B-B14F-4D97-AF65-F5344CB8AC3E}">
        <p14:creationId xmlns:p14="http://schemas.microsoft.com/office/powerpoint/2010/main" val="24303086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A180C7-BA25-4CA7-9E19-386869AC97FE}"/>
              </a:ext>
            </a:extLst>
          </p:cNvPr>
          <p:cNvSpPr>
            <a:spLocks noGrp="1"/>
          </p:cNvSpPr>
          <p:nvPr>
            <p:ph type="title"/>
          </p:nvPr>
        </p:nvSpPr>
        <p:spPr/>
        <p:txBody>
          <a:bodyPr/>
          <a:lstStyle/>
          <a:p>
            <a:r>
              <a:rPr lang="en-MY" dirty="0"/>
              <a:t>Nature of Employee Relations</a:t>
            </a:r>
          </a:p>
        </p:txBody>
      </p:sp>
      <p:sp>
        <p:nvSpPr>
          <p:cNvPr id="4" name="TextBox 3">
            <a:extLst>
              <a:ext uri="{FF2B5EF4-FFF2-40B4-BE49-F238E27FC236}">
                <a16:creationId xmlns:a16="http://schemas.microsoft.com/office/drawing/2014/main" id="{5A1A4958-6574-4BF1-875D-39FC355FC9EE}"/>
              </a:ext>
            </a:extLst>
          </p:cNvPr>
          <p:cNvSpPr txBox="1"/>
          <p:nvPr/>
        </p:nvSpPr>
        <p:spPr>
          <a:xfrm>
            <a:off x="914400" y="1772816"/>
            <a:ext cx="7618040" cy="3693319"/>
          </a:xfrm>
          <a:prstGeom prst="rect">
            <a:avLst/>
          </a:prstGeom>
          <a:noFill/>
        </p:spPr>
        <p:txBody>
          <a:bodyPr wrap="square" rtlCol="0">
            <a:spAutoFit/>
          </a:bodyPr>
          <a:lstStyle/>
          <a:p>
            <a:r>
              <a:rPr lang="en-MY" dirty="0"/>
              <a:t>3. </a:t>
            </a:r>
            <a:r>
              <a:rPr lang="en-MY" b="1" dirty="0"/>
              <a:t>Over-Investment :</a:t>
            </a:r>
          </a:p>
          <a:p>
            <a:r>
              <a:rPr lang="en-MY" dirty="0"/>
              <a:t>Organizations couple high or broad inducements with low or narrow expected contributions. This exchange </a:t>
            </a:r>
            <a:r>
              <a:rPr lang="en-MY" dirty="0" err="1"/>
              <a:t>favors</a:t>
            </a:r>
            <a:r>
              <a:rPr lang="en-MY" dirty="0"/>
              <a:t> employees, who receive more than they give and is practiced by government bureaucracies and quasi-monopolistic corporations</a:t>
            </a:r>
          </a:p>
          <a:p>
            <a:endParaRPr lang="en-MY" dirty="0"/>
          </a:p>
          <a:p>
            <a:r>
              <a:rPr lang="en-MY" b="1" dirty="0"/>
              <a:t>4. Mutual Investment :</a:t>
            </a:r>
          </a:p>
          <a:p>
            <a:r>
              <a:rPr lang="en-MY" dirty="0"/>
              <a:t>The firm focuses on developing a long-term and open-ended relationship with the employees. Under this approach, employees are expected to contribute broadly to their organization instead of focusing only on performing their own jobs.</a:t>
            </a:r>
          </a:p>
          <a:p>
            <a:endParaRPr lang="en-MY" dirty="0"/>
          </a:p>
          <a:p>
            <a:endParaRPr lang="en-MY" dirty="0"/>
          </a:p>
        </p:txBody>
      </p:sp>
    </p:spTree>
    <p:extLst>
      <p:ext uri="{BB962C8B-B14F-4D97-AF65-F5344CB8AC3E}">
        <p14:creationId xmlns:p14="http://schemas.microsoft.com/office/powerpoint/2010/main" val="27437245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Employee Engagement Model</a:t>
            </a:r>
          </a:p>
        </p:txBody>
      </p:sp>
      <p:pic>
        <p:nvPicPr>
          <p:cNvPr id="5" name="Picture 4">
            <a:extLst>
              <a:ext uri="{FF2B5EF4-FFF2-40B4-BE49-F238E27FC236}">
                <a16:creationId xmlns:a16="http://schemas.microsoft.com/office/drawing/2014/main" id="{E594C6F7-CA64-4656-AB79-847955777681}"/>
              </a:ext>
            </a:extLst>
          </p:cNvPr>
          <p:cNvPicPr>
            <a:picLocks noChangeAspect="1"/>
          </p:cNvPicPr>
          <p:nvPr/>
        </p:nvPicPr>
        <p:blipFill>
          <a:blip r:embed="rId2"/>
          <a:stretch>
            <a:fillRect/>
          </a:stretch>
        </p:blipFill>
        <p:spPr>
          <a:xfrm>
            <a:off x="1112617" y="1700808"/>
            <a:ext cx="7347815" cy="4907018"/>
          </a:xfrm>
          <a:prstGeom prst="rect">
            <a:avLst/>
          </a:prstGeom>
        </p:spPr>
      </p:pic>
    </p:spTree>
    <p:extLst>
      <p:ext uri="{BB962C8B-B14F-4D97-AF65-F5344CB8AC3E}">
        <p14:creationId xmlns:p14="http://schemas.microsoft.com/office/powerpoint/2010/main" val="22083988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C8364B-A4A7-405C-82C9-9433947B9454}"/>
              </a:ext>
            </a:extLst>
          </p:cNvPr>
          <p:cNvSpPr>
            <a:spLocks noGrp="1"/>
          </p:cNvSpPr>
          <p:nvPr>
            <p:ph type="title"/>
          </p:nvPr>
        </p:nvSpPr>
        <p:spPr/>
        <p:txBody>
          <a:bodyPr/>
          <a:lstStyle/>
          <a:p>
            <a:r>
              <a:rPr lang="en-MY" dirty="0"/>
              <a:t>10 C’s of Employee Engagement</a:t>
            </a:r>
          </a:p>
        </p:txBody>
      </p:sp>
      <p:pic>
        <p:nvPicPr>
          <p:cNvPr id="4" name="Picture 3">
            <a:extLst>
              <a:ext uri="{FF2B5EF4-FFF2-40B4-BE49-F238E27FC236}">
                <a16:creationId xmlns:a16="http://schemas.microsoft.com/office/drawing/2014/main" id="{65BC1C49-972D-40DD-88F3-7D16EC50CE4F}"/>
              </a:ext>
            </a:extLst>
          </p:cNvPr>
          <p:cNvPicPr>
            <a:picLocks noChangeAspect="1"/>
          </p:cNvPicPr>
          <p:nvPr/>
        </p:nvPicPr>
        <p:blipFill>
          <a:blip r:embed="rId2"/>
          <a:stretch>
            <a:fillRect/>
          </a:stretch>
        </p:blipFill>
        <p:spPr>
          <a:xfrm>
            <a:off x="1763688" y="1772816"/>
            <a:ext cx="5353050" cy="4486275"/>
          </a:xfrm>
          <a:prstGeom prst="rect">
            <a:avLst/>
          </a:prstGeom>
        </p:spPr>
      </p:pic>
    </p:spTree>
    <p:extLst>
      <p:ext uri="{BB962C8B-B14F-4D97-AF65-F5344CB8AC3E}">
        <p14:creationId xmlns:p14="http://schemas.microsoft.com/office/powerpoint/2010/main" val="14537882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36BA1E-6ADD-4306-AA6F-414BC91CC638}"/>
              </a:ext>
            </a:extLst>
          </p:cNvPr>
          <p:cNvSpPr>
            <a:spLocks noGrp="1"/>
          </p:cNvSpPr>
          <p:nvPr>
            <p:ph type="title"/>
          </p:nvPr>
        </p:nvSpPr>
        <p:spPr/>
        <p:txBody>
          <a:bodyPr/>
          <a:lstStyle/>
          <a:p>
            <a:r>
              <a:rPr lang="en-MY" dirty="0"/>
              <a:t>10 C’s of Employee Engagement</a:t>
            </a:r>
          </a:p>
        </p:txBody>
      </p:sp>
      <p:sp>
        <p:nvSpPr>
          <p:cNvPr id="4" name="TextBox 3">
            <a:extLst>
              <a:ext uri="{FF2B5EF4-FFF2-40B4-BE49-F238E27FC236}">
                <a16:creationId xmlns:a16="http://schemas.microsoft.com/office/drawing/2014/main" id="{5384F668-9D8F-4330-9875-1EF9AADF4072}"/>
              </a:ext>
            </a:extLst>
          </p:cNvPr>
          <p:cNvSpPr txBox="1"/>
          <p:nvPr/>
        </p:nvSpPr>
        <p:spPr>
          <a:xfrm>
            <a:off x="732148" y="1530296"/>
            <a:ext cx="8232340" cy="4524315"/>
          </a:xfrm>
          <a:prstGeom prst="rect">
            <a:avLst/>
          </a:prstGeom>
          <a:noFill/>
        </p:spPr>
        <p:txBody>
          <a:bodyPr wrap="square" rtlCol="0">
            <a:spAutoFit/>
          </a:bodyPr>
          <a:lstStyle/>
          <a:p>
            <a:r>
              <a:rPr lang="en-MY" b="1" dirty="0"/>
              <a:t>1. Connect:</a:t>
            </a:r>
            <a:r>
              <a:rPr lang="en-MY" dirty="0"/>
              <a:t> The managers should value the employees. Employee engagement is positively related with the behaviour of managers with the employees. Therefore employers should properly connect with their employees</a:t>
            </a:r>
          </a:p>
          <a:p>
            <a:endParaRPr lang="en-MY" dirty="0"/>
          </a:p>
          <a:p>
            <a:r>
              <a:rPr lang="en-MY" b="1" dirty="0"/>
              <a:t>2. Career: </a:t>
            </a:r>
            <a:r>
              <a:rPr lang="en-MY" dirty="0"/>
              <a:t>The manager should provide the opportunity for growth and development of the employees. Proper training and induction programme are very important for the career advancement of the employees.</a:t>
            </a:r>
          </a:p>
          <a:p>
            <a:endParaRPr lang="en-MY" dirty="0"/>
          </a:p>
          <a:p>
            <a:r>
              <a:rPr lang="en-MY" b="1" dirty="0"/>
              <a:t>3. Clarity: </a:t>
            </a:r>
            <a:r>
              <a:rPr lang="en-MY" dirty="0"/>
              <a:t>The managers must communicate the goals and objectives of the</a:t>
            </a:r>
          </a:p>
          <a:p>
            <a:r>
              <a:rPr lang="en-MY" dirty="0"/>
              <a:t>organization. The success of the organization is largely depends upon clarity of goals and objectives among the employees.</a:t>
            </a:r>
          </a:p>
          <a:p>
            <a:endParaRPr lang="en-MY" dirty="0"/>
          </a:p>
          <a:p>
            <a:r>
              <a:rPr lang="en-MY" b="1" dirty="0"/>
              <a:t>4. Convey: </a:t>
            </a:r>
            <a:r>
              <a:rPr lang="en-MY" dirty="0"/>
              <a:t>The managers should discuss the expectation which they want from the employees and provide feedback on the performance of the employees. Effective leaders work daily to improve the performance of the employees.</a:t>
            </a:r>
          </a:p>
        </p:txBody>
      </p:sp>
    </p:spTree>
    <p:extLst>
      <p:ext uri="{BB962C8B-B14F-4D97-AF65-F5344CB8AC3E}">
        <p14:creationId xmlns:p14="http://schemas.microsoft.com/office/powerpoint/2010/main" val="31301541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507A6A-4F71-4239-9E8D-E5F038CCD585}"/>
              </a:ext>
            </a:extLst>
          </p:cNvPr>
          <p:cNvSpPr>
            <a:spLocks noGrp="1"/>
          </p:cNvSpPr>
          <p:nvPr>
            <p:ph type="title"/>
          </p:nvPr>
        </p:nvSpPr>
        <p:spPr/>
        <p:txBody>
          <a:bodyPr/>
          <a:lstStyle/>
          <a:p>
            <a:r>
              <a:rPr lang="en-MY" dirty="0"/>
              <a:t>10 C’s of Employee Engagement</a:t>
            </a:r>
          </a:p>
        </p:txBody>
      </p:sp>
      <p:sp>
        <p:nvSpPr>
          <p:cNvPr id="4" name="TextBox 3">
            <a:extLst>
              <a:ext uri="{FF2B5EF4-FFF2-40B4-BE49-F238E27FC236}">
                <a16:creationId xmlns:a16="http://schemas.microsoft.com/office/drawing/2014/main" id="{72C1873E-8163-40F3-915B-E8E3DD8F1315}"/>
              </a:ext>
            </a:extLst>
          </p:cNvPr>
          <p:cNvSpPr txBox="1"/>
          <p:nvPr/>
        </p:nvSpPr>
        <p:spPr>
          <a:xfrm>
            <a:off x="1043608" y="1772816"/>
            <a:ext cx="7643192" cy="4247317"/>
          </a:xfrm>
          <a:prstGeom prst="rect">
            <a:avLst/>
          </a:prstGeom>
          <a:noFill/>
        </p:spPr>
        <p:txBody>
          <a:bodyPr wrap="square" rtlCol="0">
            <a:spAutoFit/>
          </a:bodyPr>
          <a:lstStyle/>
          <a:p>
            <a:r>
              <a:rPr lang="en-MY" b="1" dirty="0"/>
              <a:t>5. Congratulate: </a:t>
            </a:r>
            <a:r>
              <a:rPr lang="en-MY" dirty="0"/>
              <a:t>The employees are getting feedback in the area where they are lacking behind and at the same they should also be rewarded and recognized on their excellent performance. </a:t>
            </a:r>
          </a:p>
          <a:p>
            <a:endParaRPr lang="en-MY" dirty="0"/>
          </a:p>
          <a:p>
            <a:r>
              <a:rPr lang="en-MY" b="1" dirty="0"/>
              <a:t>6. Contribute: </a:t>
            </a:r>
            <a:r>
              <a:rPr lang="en-MY" dirty="0"/>
              <a:t>The employees feel happy and motivated if their works contributes in achieving the organizational goals in a meaningful way. Therefore the managers must discuss the role of the employees in achieving goals and objectives of the organization. Effective leaders help employees to see and feel that how they are contributing to the organization success and future.</a:t>
            </a:r>
          </a:p>
          <a:p>
            <a:endParaRPr lang="en-MY" dirty="0"/>
          </a:p>
          <a:p>
            <a:r>
              <a:rPr lang="en-MY" b="1" dirty="0"/>
              <a:t>7. Control:</a:t>
            </a:r>
            <a:r>
              <a:rPr lang="en-MY" dirty="0"/>
              <a:t> Control is very important function of management. It is process to check whether organization is running in desired direction or towards its goals and objective. The leaders should have the quality to control the organization.</a:t>
            </a:r>
          </a:p>
        </p:txBody>
      </p:sp>
    </p:spTree>
    <p:extLst>
      <p:ext uri="{BB962C8B-B14F-4D97-AF65-F5344CB8AC3E}">
        <p14:creationId xmlns:p14="http://schemas.microsoft.com/office/powerpoint/2010/main" val="36523716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C9F08A-7A93-4176-A4AA-58A3CEFACB08}"/>
              </a:ext>
            </a:extLst>
          </p:cNvPr>
          <p:cNvSpPr>
            <a:spLocks noGrp="1"/>
          </p:cNvSpPr>
          <p:nvPr>
            <p:ph type="title"/>
          </p:nvPr>
        </p:nvSpPr>
        <p:spPr/>
        <p:txBody>
          <a:bodyPr/>
          <a:lstStyle/>
          <a:p>
            <a:r>
              <a:rPr lang="en-MY" dirty="0"/>
              <a:t>10 C’s of Employee Engagement</a:t>
            </a:r>
          </a:p>
        </p:txBody>
      </p:sp>
      <p:sp>
        <p:nvSpPr>
          <p:cNvPr id="4" name="TextBox 3">
            <a:extLst>
              <a:ext uri="{FF2B5EF4-FFF2-40B4-BE49-F238E27FC236}">
                <a16:creationId xmlns:a16="http://schemas.microsoft.com/office/drawing/2014/main" id="{013E377D-4738-4FD6-96E2-00EF7AB1C5FF}"/>
              </a:ext>
            </a:extLst>
          </p:cNvPr>
          <p:cNvSpPr txBox="1"/>
          <p:nvPr/>
        </p:nvSpPr>
        <p:spPr>
          <a:xfrm>
            <a:off x="914400" y="1700808"/>
            <a:ext cx="7978080" cy="3139321"/>
          </a:xfrm>
          <a:prstGeom prst="rect">
            <a:avLst/>
          </a:prstGeom>
          <a:noFill/>
        </p:spPr>
        <p:txBody>
          <a:bodyPr wrap="square" rtlCol="0">
            <a:spAutoFit/>
          </a:bodyPr>
          <a:lstStyle/>
          <a:p>
            <a:r>
              <a:rPr lang="en-MY" b="1" dirty="0"/>
              <a:t>8. Collaborate: </a:t>
            </a:r>
            <a:r>
              <a:rPr lang="en-MY" dirty="0"/>
              <a:t>When employees work in group and have trust and cooperation of their group members, they perform best. Good leaders are team builders, they create an environment that fosters trust and collaboration</a:t>
            </a:r>
          </a:p>
          <a:p>
            <a:endParaRPr lang="en-MY" dirty="0"/>
          </a:p>
          <a:p>
            <a:r>
              <a:rPr lang="en-MY" b="1" dirty="0"/>
              <a:t>9. Credibility</a:t>
            </a:r>
            <a:r>
              <a:rPr lang="en-MY" dirty="0"/>
              <a:t>: Leaders should struggle to maintain organizational image and show high ethical standards. People want to be proud of their jobs, performance and organization.</a:t>
            </a:r>
          </a:p>
          <a:p>
            <a:endParaRPr lang="en-MY" dirty="0"/>
          </a:p>
          <a:p>
            <a:r>
              <a:rPr lang="en-MY" b="1" dirty="0"/>
              <a:t>10. Confidence</a:t>
            </a:r>
            <a:r>
              <a:rPr lang="en-MY" dirty="0"/>
              <a:t>: Good leaders help to create confidence in the organization by developing high ethical and standards performance. </a:t>
            </a:r>
          </a:p>
          <a:p>
            <a:endParaRPr lang="en-MY" dirty="0"/>
          </a:p>
        </p:txBody>
      </p:sp>
    </p:spTree>
    <p:extLst>
      <p:ext uri="{BB962C8B-B14F-4D97-AF65-F5344CB8AC3E}">
        <p14:creationId xmlns:p14="http://schemas.microsoft.com/office/powerpoint/2010/main" val="38553756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a:xfrm>
            <a:off x="914400" y="277813"/>
            <a:ext cx="8122096" cy="1143000"/>
          </a:xfrm>
        </p:spPr>
        <p:txBody>
          <a:bodyPr/>
          <a:lstStyle/>
          <a:p>
            <a:r>
              <a:rPr lang="en-MY" dirty="0"/>
              <a:t>The ten C’s of employee engagement</a:t>
            </a:r>
          </a:p>
        </p:txBody>
      </p:sp>
      <p:pic>
        <p:nvPicPr>
          <p:cNvPr id="5" name="Picture 4">
            <a:extLst>
              <a:ext uri="{FF2B5EF4-FFF2-40B4-BE49-F238E27FC236}">
                <a16:creationId xmlns:a16="http://schemas.microsoft.com/office/drawing/2014/main" id="{2AC467DB-0A8E-4012-A484-2B9729AADC73}"/>
              </a:ext>
            </a:extLst>
          </p:cNvPr>
          <p:cNvPicPr>
            <a:picLocks noChangeAspect="1"/>
          </p:cNvPicPr>
          <p:nvPr/>
        </p:nvPicPr>
        <p:blipFill>
          <a:blip r:embed="rId2"/>
          <a:stretch>
            <a:fillRect/>
          </a:stretch>
        </p:blipFill>
        <p:spPr>
          <a:xfrm>
            <a:off x="1115616" y="2217737"/>
            <a:ext cx="5695950" cy="4362450"/>
          </a:xfrm>
          <a:prstGeom prst="rect">
            <a:avLst/>
          </a:prstGeom>
        </p:spPr>
      </p:pic>
    </p:spTree>
    <p:extLst>
      <p:ext uri="{BB962C8B-B14F-4D97-AF65-F5344CB8AC3E}">
        <p14:creationId xmlns:p14="http://schemas.microsoft.com/office/powerpoint/2010/main" val="12477295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Employee Communication</a:t>
            </a:r>
          </a:p>
        </p:txBody>
      </p:sp>
      <p:pic>
        <p:nvPicPr>
          <p:cNvPr id="5" name="Picture 4">
            <a:extLst>
              <a:ext uri="{FF2B5EF4-FFF2-40B4-BE49-F238E27FC236}">
                <a16:creationId xmlns:a16="http://schemas.microsoft.com/office/drawing/2014/main" id="{720A4F22-232F-4C89-AAC0-738FC9C5D823}"/>
              </a:ext>
            </a:extLst>
          </p:cNvPr>
          <p:cNvPicPr>
            <a:picLocks noChangeAspect="1"/>
          </p:cNvPicPr>
          <p:nvPr/>
        </p:nvPicPr>
        <p:blipFill>
          <a:blip r:embed="rId2"/>
          <a:stretch>
            <a:fillRect/>
          </a:stretch>
        </p:blipFill>
        <p:spPr>
          <a:xfrm>
            <a:off x="1763688" y="2013180"/>
            <a:ext cx="6408712" cy="3709436"/>
          </a:xfrm>
          <a:prstGeom prst="rect">
            <a:avLst/>
          </a:prstGeom>
        </p:spPr>
      </p:pic>
    </p:spTree>
    <p:extLst>
      <p:ext uri="{BB962C8B-B14F-4D97-AF65-F5344CB8AC3E}">
        <p14:creationId xmlns:p14="http://schemas.microsoft.com/office/powerpoint/2010/main" val="3532789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Types of Formal Communication</a:t>
            </a:r>
          </a:p>
        </p:txBody>
      </p:sp>
      <p:pic>
        <p:nvPicPr>
          <p:cNvPr id="5" name="Picture 4">
            <a:extLst>
              <a:ext uri="{FF2B5EF4-FFF2-40B4-BE49-F238E27FC236}">
                <a16:creationId xmlns:a16="http://schemas.microsoft.com/office/drawing/2014/main" id="{D263290D-5AF0-46DE-B994-8B8935136685}"/>
              </a:ext>
            </a:extLst>
          </p:cNvPr>
          <p:cNvPicPr>
            <a:picLocks noChangeAspect="1"/>
          </p:cNvPicPr>
          <p:nvPr/>
        </p:nvPicPr>
        <p:blipFill>
          <a:blip r:embed="rId2"/>
          <a:stretch>
            <a:fillRect/>
          </a:stretch>
        </p:blipFill>
        <p:spPr>
          <a:xfrm>
            <a:off x="914400" y="1966912"/>
            <a:ext cx="7330007" cy="3893273"/>
          </a:xfrm>
          <a:prstGeom prst="rect">
            <a:avLst/>
          </a:prstGeom>
        </p:spPr>
      </p:pic>
    </p:spTree>
    <p:extLst>
      <p:ext uri="{BB962C8B-B14F-4D97-AF65-F5344CB8AC3E}">
        <p14:creationId xmlns:p14="http://schemas.microsoft.com/office/powerpoint/2010/main" val="38824180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2F0927-8A36-4EF6-995D-F7A8B9FBADA5}"/>
              </a:ext>
            </a:extLst>
          </p:cNvPr>
          <p:cNvSpPr>
            <a:spLocks noGrp="1"/>
          </p:cNvSpPr>
          <p:nvPr>
            <p:ph type="title"/>
          </p:nvPr>
        </p:nvSpPr>
        <p:spPr/>
        <p:txBody>
          <a:bodyPr/>
          <a:lstStyle/>
          <a:p>
            <a:r>
              <a:rPr lang="en-MY" dirty="0"/>
              <a:t>Formal Communication types</a:t>
            </a:r>
          </a:p>
        </p:txBody>
      </p:sp>
      <p:sp>
        <p:nvSpPr>
          <p:cNvPr id="4" name="TextBox 3">
            <a:extLst>
              <a:ext uri="{FF2B5EF4-FFF2-40B4-BE49-F238E27FC236}">
                <a16:creationId xmlns:a16="http://schemas.microsoft.com/office/drawing/2014/main" id="{03286EF4-8569-4FF1-8CC5-703474CDE499}"/>
              </a:ext>
            </a:extLst>
          </p:cNvPr>
          <p:cNvSpPr txBox="1"/>
          <p:nvPr/>
        </p:nvSpPr>
        <p:spPr>
          <a:xfrm>
            <a:off x="1115616" y="1901095"/>
            <a:ext cx="7571184" cy="4090863"/>
          </a:xfrm>
          <a:prstGeom prst="rect">
            <a:avLst/>
          </a:prstGeom>
          <a:noFill/>
        </p:spPr>
        <p:txBody>
          <a:bodyPr wrap="square" rtlCol="0">
            <a:spAutoFit/>
          </a:bodyPr>
          <a:lstStyle/>
          <a:p>
            <a:pPr marL="342900" marR="1015365" lvl="0" indent="-342900">
              <a:spcBef>
                <a:spcPts val="15"/>
              </a:spcBef>
              <a:spcAft>
                <a:spcPts val="0"/>
              </a:spcAft>
              <a:buSzPts val="600"/>
              <a:buFont typeface="Wingdings" panose="05000000000000000000" pitchFamily="2" charset="2"/>
              <a:buChar char=""/>
              <a:tabLst>
                <a:tab pos="1303020" algn="l"/>
                <a:tab pos="1303655" algn="l"/>
              </a:tabLst>
            </a:pPr>
            <a:r>
              <a:rPr lang="en-US" sz="1800" dirty="0">
                <a:effectLst/>
                <a:latin typeface="Calibri" panose="020F0502020204030204" pitchFamily="34" charset="0"/>
                <a:ea typeface="Wingdings" panose="05000000000000000000" pitchFamily="2" charset="2"/>
                <a:cs typeface="Wingdings" panose="05000000000000000000" pitchFamily="2" charset="2"/>
              </a:rPr>
              <a:t>Upward</a:t>
            </a:r>
            <a:r>
              <a:rPr lang="en-US" sz="1800" spc="-35" dirty="0">
                <a:effectLst/>
                <a:latin typeface="Calibri" panose="020F0502020204030204" pitchFamily="34" charset="0"/>
                <a:ea typeface="Wingdings" panose="05000000000000000000" pitchFamily="2" charset="2"/>
                <a:cs typeface="Wingdings" panose="05000000000000000000" pitchFamily="2" charset="2"/>
              </a:rPr>
              <a:t> </a:t>
            </a:r>
            <a:r>
              <a:rPr lang="en-US" sz="1800" dirty="0">
                <a:effectLst/>
                <a:latin typeface="Calibri" panose="020F0502020204030204" pitchFamily="34" charset="0"/>
                <a:ea typeface="Wingdings" panose="05000000000000000000" pitchFamily="2" charset="2"/>
                <a:cs typeface="Wingdings" panose="05000000000000000000" pitchFamily="2" charset="2"/>
              </a:rPr>
              <a:t>or</a:t>
            </a:r>
            <a:r>
              <a:rPr lang="en-US" sz="1800" spc="-35" dirty="0">
                <a:effectLst/>
                <a:latin typeface="Calibri" panose="020F0502020204030204" pitchFamily="34" charset="0"/>
                <a:ea typeface="Wingdings" panose="05000000000000000000" pitchFamily="2" charset="2"/>
                <a:cs typeface="Wingdings" panose="05000000000000000000" pitchFamily="2" charset="2"/>
              </a:rPr>
              <a:t> </a:t>
            </a:r>
            <a:r>
              <a:rPr lang="en-US" sz="1800" dirty="0">
                <a:effectLst/>
                <a:latin typeface="Calibri" panose="020F0502020204030204" pitchFamily="34" charset="0"/>
                <a:ea typeface="Wingdings" panose="05000000000000000000" pitchFamily="2" charset="2"/>
                <a:cs typeface="Wingdings" panose="05000000000000000000" pitchFamily="2" charset="2"/>
              </a:rPr>
              <a:t>Bottom-up:</a:t>
            </a:r>
            <a:r>
              <a:rPr lang="en-US" sz="1800" spc="-20" dirty="0">
                <a:effectLst/>
                <a:latin typeface="Calibri" panose="020F0502020204030204" pitchFamily="34" charset="0"/>
                <a:ea typeface="Wingdings" panose="05000000000000000000" pitchFamily="2" charset="2"/>
                <a:cs typeface="Wingdings" panose="05000000000000000000" pitchFamily="2" charset="2"/>
              </a:rPr>
              <a:t> </a:t>
            </a:r>
            <a:r>
              <a:rPr lang="en-US" sz="1800" dirty="0">
                <a:effectLst/>
                <a:latin typeface="Calibri" panose="020F0502020204030204" pitchFamily="34" charset="0"/>
                <a:ea typeface="Wingdings" panose="05000000000000000000" pitchFamily="2" charset="2"/>
                <a:cs typeface="Wingdings" panose="05000000000000000000" pitchFamily="2" charset="2"/>
              </a:rPr>
              <a:t>The</a:t>
            </a:r>
            <a:r>
              <a:rPr lang="en-US" sz="1800" spc="-20" dirty="0">
                <a:effectLst/>
                <a:latin typeface="Calibri" panose="020F0502020204030204" pitchFamily="34" charset="0"/>
                <a:ea typeface="Wingdings" panose="05000000000000000000" pitchFamily="2" charset="2"/>
                <a:cs typeface="Wingdings" panose="05000000000000000000" pitchFamily="2" charset="2"/>
              </a:rPr>
              <a:t> </a:t>
            </a:r>
            <a:r>
              <a:rPr lang="en-US" sz="1800" dirty="0">
                <a:effectLst/>
                <a:latin typeface="Calibri" panose="020F0502020204030204" pitchFamily="34" charset="0"/>
                <a:ea typeface="Wingdings" panose="05000000000000000000" pitchFamily="2" charset="2"/>
                <a:cs typeface="Wingdings" panose="05000000000000000000" pitchFamily="2" charset="2"/>
              </a:rPr>
              <a:t>communication</a:t>
            </a:r>
            <a:r>
              <a:rPr lang="en-US" sz="1800" spc="-25" dirty="0">
                <a:effectLst/>
                <a:latin typeface="Calibri" panose="020F0502020204030204" pitchFamily="34" charset="0"/>
                <a:ea typeface="Wingdings" panose="05000000000000000000" pitchFamily="2" charset="2"/>
                <a:cs typeface="Wingdings" panose="05000000000000000000" pitchFamily="2" charset="2"/>
              </a:rPr>
              <a:t> </a:t>
            </a:r>
            <a:r>
              <a:rPr lang="en-US" sz="1800" dirty="0">
                <a:effectLst/>
                <a:latin typeface="Calibri" panose="020F0502020204030204" pitchFamily="34" charset="0"/>
                <a:ea typeface="Wingdings" panose="05000000000000000000" pitchFamily="2" charset="2"/>
                <a:cs typeface="Wingdings" panose="05000000000000000000" pitchFamily="2" charset="2"/>
              </a:rPr>
              <a:t>in</a:t>
            </a:r>
            <a:r>
              <a:rPr lang="en-US" sz="1800" spc="-20" dirty="0">
                <a:effectLst/>
                <a:latin typeface="Calibri" panose="020F0502020204030204" pitchFamily="34" charset="0"/>
                <a:ea typeface="Wingdings" panose="05000000000000000000" pitchFamily="2" charset="2"/>
                <a:cs typeface="Wingdings" panose="05000000000000000000" pitchFamily="2" charset="2"/>
              </a:rPr>
              <a:t> </a:t>
            </a:r>
            <a:r>
              <a:rPr lang="en-US" sz="1800" dirty="0">
                <a:effectLst/>
                <a:latin typeface="Calibri" panose="020F0502020204030204" pitchFamily="34" charset="0"/>
                <a:ea typeface="Wingdings" panose="05000000000000000000" pitchFamily="2" charset="2"/>
                <a:cs typeface="Wingdings" panose="05000000000000000000" pitchFamily="2" charset="2"/>
              </a:rPr>
              <a:t>which</a:t>
            </a:r>
            <a:r>
              <a:rPr lang="en-US" sz="1800" spc="-20" dirty="0">
                <a:effectLst/>
                <a:latin typeface="Calibri" panose="020F0502020204030204" pitchFamily="34" charset="0"/>
                <a:ea typeface="Wingdings" panose="05000000000000000000" pitchFamily="2" charset="2"/>
                <a:cs typeface="Wingdings" panose="05000000000000000000" pitchFamily="2" charset="2"/>
              </a:rPr>
              <a:t> </a:t>
            </a:r>
            <a:r>
              <a:rPr lang="en-US" sz="1800" dirty="0">
                <a:effectLst/>
                <a:latin typeface="Calibri" panose="020F0502020204030204" pitchFamily="34" charset="0"/>
                <a:ea typeface="Wingdings" panose="05000000000000000000" pitchFamily="2" charset="2"/>
                <a:cs typeface="Wingdings" panose="05000000000000000000" pitchFamily="2" charset="2"/>
              </a:rPr>
              <a:t>the</a:t>
            </a:r>
            <a:r>
              <a:rPr lang="en-US" sz="1800" spc="-30" dirty="0">
                <a:effectLst/>
                <a:latin typeface="Calibri" panose="020F0502020204030204" pitchFamily="34" charset="0"/>
                <a:ea typeface="Wingdings" panose="05000000000000000000" pitchFamily="2" charset="2"/>
                <a:cs typeface="Wingdings" panose="05000000000000000000" pitchFamily="2" charset="2"/>
              </a:rPr>
              <a:t> </a:t>
            </a:r>
            <a:r>
              <a:rPr lang="en-US" sz="1800" dirty="0">
                <a:effectLst/>
                <a:latin typeface="Calibri" panose="020F0502020204030204" pitchFamily="34" charset="0"/>
                <a:ea typeface="Wingdings" panose="05000000000000000000" pitchFamily="2" charset="2"/>
                <a:cs typeface="Wingdings" panose="05000000000000000000" pitchFamily="2" charset="2"/>
              </a:rPr>
              <a:t>flow</a:t>
            </a:r>
            <a:r>
              <a:rPr lang="en-US" sz="1800" spc="-35" dirty="0">
                <a:effectLst/>
                <a:latin typeface="Calibri" panose="020F0502020204030204" pitchFamily="34" charset="0"/>
                <a:ea typeface="Wingdings" panose="05000000000000000000" pitchFamily="2" charset="2"/>
                <a:cs typeface="Wingdings" panose="05000000000000000000" pitchFamily="2" charset="2"/>
              </a:rPr>
              <a:t> </a:t>
            </a:r>
            <a:r>
              <a:rPr lang="en-US" sz="1800" dirty="0">
                <a:effectLst/>
                <a:latin typeface="Calibri" panose="020F0502020204030204" pitchFamily="34" charset="0"/>
                <a:ea typeface="Wingdings" panose="05000000000000000000" pitchFamily="2" charset="2"/>
                <a:cs typeface="Wingdings" panose="05000000000000000000" pitchFamily="2" charset="2"/>
              </a:rPr>
              <a:t>of</a:t>
            </a:r>
            <a:r>
              <a:rPr lang="en-US" sz="1800" spc="-25" dirty="0">
                <a:effectLst/>
                <a:latin typeface="Calibri" panose="020F0502020204030204" pitchFamily="34" charset="0"/>
                <a:ea typeface="Wingdings" panose="05000000000000000000" pitchFamily="2" charset="2"/>
                <a:cs typeface="Wingdings" panose="05000000000000000000" pitchFamily="2" charset="2"/>
              </a:rPr>
              <a:t> </a:t>
            </a:r>
            <a:r>
              <a:rPr lang="en-US" sz="1800" dirty="0">
                <a:effectLst/>
                <a:latin typeface="Calibri" panose="020F0502020204030204" pitchFamily="34" charset="0"/>
                <a:ea typeface="Wingdings" panose="05000000000000000000" pitchFamily="2" charset="2"/>
                <a:cs typeface="Wingdings" panose="05000000000000000000" pitchFamily="2" charset="2"/>
              </a:rPr>
              <a:t>information</a:t>
            </a:r>
            <a:r>
              <a:rPr lang="en-US" sz="1800" spc="-20" dirty="0">
                <a:effectLst/>
                <a:latin typeface="Calibri" panose="020F0502020204030204" pitchFamily="34" charset="0"/>
                <a:ea typeface="Wingdings" panose="05000000000000000000" pitchFamily="2" charset="2"/>
                <a:cs typeface="Wingdings" panose="05000000000000000000" pitchFamily="2" charset="2"/>
              </a:rPr>
              <a:t> </a:t>
            </a:r>
            <a:r>
              <a:rPr lang="en-US" sz="1800" dirty="0">
                <a:effectLst/>
                <a:latin typeface="Calibri" panose="020F0502020204030204" pitchFamily="34" charset="0"/>
                <a:ea typeface="Wingdings" panose="05000000000000000000" pitchFamily="2" charset="2"/>
                <a:cs typeface="Wingdings" panose="05000000000000000000" pitchFamily="2" charset="2"/>
              </a:rPr>
              <a:t>goes from sub-ordinate to superior</a:t>
            </a:r>
            <a:r>
              <a:rPr lang="en-US" sz="1800" spc="10" dirty="0">
                <a:effectLst/>
                <a:latin typeface="Calibri" panose="020F0502020204030204" pitchFamily="34" charset="0"/>
                <a:ea typeface="Wingdings" panose="05000000000000000000" pitchFamily="2" charset="2"/>
                <a:cs typeface="Wingdings" panose="05000000000000000000" pitchFamily="2" charset="2"/>
              </a:rPr>
              <a:t> </a:t>
            </a:r>
            <a:r>
              <a:rPr lang="en-US" sz="1800" spc="-15" dirty="0">
                <a:effectLst/>
                <a:latin typeface="Calibri" panose="020F0502020204030204" pitchFamily="34" charset="0"/>
                <a:ea typeface="Wingdings" panose="05000000000000000000" pitchFamily="2" charset="2"/>
                <a:cs typeface="Wingdings" panose="05000000000000000000" pitchFamily="2" charset="2"/>
              </a:rPr>
              <a:t>authority.</a:t>
            </a:r>
          </a:p>
          <a:p>
            <a:pPr marL="342900" marR="1015365" lvl="0" indent="-342900">
              <a:spcBef>
                <a:spcPts val="15"/>
              </a:spcBef>
              <a:spcAft>
                <a:spcPts val="0"/>
              </a:spcAft>
              <a:buSzPts val="600"/>
              <a:buFont typeface="Wingdings" panose="05000000000000000000" pitchFamily="2" charset="2"/>
              <a:buChar char=""/>
              <a:tabLst>
                <a:tab pos="1303020" algn="l"/>
                <a:tab pos="1303655" algn="l"/>
              </a:tabLst>
            </a:pPr>
            <a:endParaRPr lang="en-MY" sz="1800" dirty="0">
              <a:effectLst/>
              <a:latin typeface="Calibri" panose="020F0502020204030204" pitchFamily="34" charset="0"/>
              <a:ea typeface="Wingdings" panose="05000000000000000000" pitchFamily="2" charset="2"/>
              <a:cs typeface="Wingdings" panose="05000000000000000000" pitchFamily="2" charset="2"/>
            </a:endParaRPr>
          </a:p>
          <a:p>
            <a:pPr marL="342900" marR="1208405" lvl="0" indent="-342900">
              <a:spcBef>
                <a:spcPts val="895"/>
              </a:spcBef>
              <a:spcAft>
                <a:spcPts val="0"/>
              </a:spcAft>
              <a:buSzPts val="600"/>
              <a:buFont typeface="Wingdings" panose="05000000000000000000" pitchFamily="2" charset="2"/>
              <a:buChar char=""/>
              <a:tabLst>
                <a:tab pos="1303020" algn="l"/>
                <a:tab pos="1303655" algn="l"/>
              </a:tabLst>
            </a:pPr>
            <a:r>
              <a:rPr lang="en-US" sz="1800" dirty="0">
                <a:effectLst/>
                <a:latin typeface="Calibri" panose="020F0502020204030204" pitchFamily="34" charset="0"/>
                <a:ea typeface="Wingdings" panose="05000000000000000000" pitchFamily="2" charset="2"/>
                <a:cs typeface="Wingdings" panose="05000000000000000000" pitchFamily="2" charset="2"/>
              </a:rPr>
              <a:t>Downward</a:t>
            </a:r>
            <a:r>
              <a:rPr lang="en-US" sz="1800" spc="-25" dirty="0">
                <a:effectLst/>
                <a:latin typeface="Calibri" panose="020F0502020204030204" pitchFamily="34" charset="0"/>
                <a:ea typeface="Wingdings" panose="05000000000000000000" pitchFamily="2" charset="2"/>
                <a:cs typeface="Wingdings" panose="05000000000000000000" pitchFamily="2" charset="2"/>
              </a:rPr>
              <a:t> </a:t>
            </a:r>
            <a:r>
              <a:rPr lang="en-US" sz="1800" dirty="0">
                <a:effectLst/>
                <a:latin typeface="Calibri" panose="020F0502020204030204" pitchFamily="34" charset="0"/>
                <a:ea typeface="Wingdings" panose="05000000000000000000" pitchFamily="2" charset="2"/>
                <a:cs typeface="Wingdings" panose="05000000000000000000" pitchFamily="2" charset="2"/>
              </a:rPr>
              <a:t>or</a:t>
            </a:r>
            <a:r>
              <a:rPr lang="en-US" sz="1800" spc="-30" dirty="0">
                <a:effectLst/>
                <a:latin typeface="Calibri" panose="020F0502020204030204" pitchFamily="34" charset="0"/>
                <a:ea typeface="Wingdings" panose="05000000000000000000" pitchFamily="2" charset="2"/>
                <a:cs typeface="Wingdings" panose="05000000000000000000" pitchFamily="2" charset="2"/>
              </a:rPr>
              <a:t> </a:t>
            </a:r>
            <a:r>
              <a:rPr lang="en-US" sz="1800" spc="-15" dirty="0">
                <a:effectLst/>
                <a:latin typeface="Calibri" panose="020F0502020204030204" pitchFamily="34" charset="0"/>
                <a:ea typeface="Wingdings" panose="05000000000000000000" pitchFamily="2" charset="2"/>
                <a:cs typeface="Wingdings" panose="05000000000000000000" pitchFamily="2" charset="2"/>
              </a:rPr>
              <a:t>Top-down:</a:t>
            </a:r>
            <a:r>
              <a:rPr lang="en-US" sz="1800" spc="-30" dirty="0">
                <a:effectLst/>
                <a:latin typeface="Calibri" panose="020F0502020204030204" pitchFamily="34" charset="0"/>
                <a:ea typeface="Wingdings" panose="05000000000000000000" pitchFamily="2" charset="2"/>
                <a:cs typeface="Wingdings" panose="05000000000000000000" pitchFamily="2" charset="2"/>
              </a:rPr>
              <a:t> </a:t>
            </a:r>
            <a:r>
              <a:rPr lang="en-US" sz="1800" dirty="0">
                <a:effectLst/>
                <a:latin typeface="Calibri" panose="020F0502020204030204" pitchFamily="34" charset="0"/>
                <a:ea typeface="Wingdings" panose="05000000000000000000" pitchFamily="2" charset="2"/>
                <a:cs typeface="Wingdings" panose="05000000000000000000" pitchFamily="2" charset="2"/>
              </a:rPr>
              <a:t>The</a:t>
            </a:r>
            <a:r>
              <a:rPr lang="en-US" sz="1800" spc="-25" dirty="0">
                <a:effectLst/>
                <a:latin typeface="Calibri" panose="020F0502020204030204" pitchFamily="34" charset="0"/>
                <a:ea typeface="Wingdings" panose="05000000000000000000" pitchFamily="2" charset="2"/>
                <a:cs typeface="Wingdings" panose="05000000000000000000" pitchFamily="2" charset="2"/>
              </a:rPr>
              <a:t> </a:t>
            </a:r>
            <a:r>
              <a:rPr lang="en-US" sz="1800" dirty="0">
                <a:effectLst/>
                <a:latin typeface="Calibri" panose="020F0502020204030204" pitchFamily="34" charset="0"/>
                <a:ea typeface="Wingdings" panose="05000000000000000000" pitchFamily="2" charset="2"/>
                <a:cs typeface="Wingdings" panose="05000000000000000000" pitchFamily="2" charset="2"/>
              </a:rPr>
              <a:t>communication</a:t>
            </a:r>
            <a:r>
              <a:rPr lang="en-US" sz="1800" spc="-15" dirty="0">
                <a:effectLst/>
                <a:latin typeface="Calibri" panose="020F0502020204030204" pitchFamily="34" charset="0"/>
                <a:ea typeface="Wingdings" panose="05000000000000000000" pitchFamily="2" charset="2"/>
                <a:cs typeface="Wingdings" panose="05000000000000000000" pitchFamily="2" charset="2"/>
              </a:rPr>
              <a:t> </a:t>
            </a:r>
            <a:r>
              <a:rPr lang="en-US" sz="1800" dirty="0">
                <a:effectLst/>
                <a:latin typeface="Calibri" panose="020F0502020204030204" pitchFamily="34" charset="0"/>
                <a:ea typeface="Wingdings" panose="05000000000000000000" pitchFamily="2" charset="2"/>
                <a:cs typeface="Wingdings" panose="05000000000000000000" pitchFamily="2" charset="2"/>
              </a:rPr>
              <a:t>in</a:t>
            </a:r>
            <a:r>
              <a:rPr lang="en-US" sz="1800" spc="-25" dirty="0">
                <a:effectLst/>
                <a:latin typeface="Calibri" panose="020F0502020204030204" pitchFamily="34" charset="0"/>
                <a:ea typeface="Wingdings" panose="05000000000000000000" pitchFamily="2" charset="2"/>
                <a:cs typeface="Wingdings" panose="05000000000000000000" pitchFamily="2" charset="2"/>
              </a:rPr>
              <a:t> </a:t>
            </a:r>
            <a:r>
              <a:rPr lang="en-US" sz="1800" dirty="0">
                <a:effectLst/>
                <a:latin typeface="Calibri" panose="020F0502020204030204" pitchFamily="34" charset="0"/>
                <a:ea typeface="Wingdings" panose="05000000000000000000" pitchFamily="2" charset="2"/>
                <a:cs typeface="Wingdings" panose="05000000000000000000" pitchFamily="2" charset="2"/>
              </a:rPr>
              <a:t>which</a:t>
            </a:r>
            <a:r>
              <a:rPr lang="en-US" sz="1800" spc="-25" dirty="0">
                <a:effectLst/>
                <a:latin typeface="Calibri" panose="020F0502020204030204" pitchFamily="34" charset="0"/>
                <a:ea typeface="Wingdings" panose="05000000000000000000" pitchFamily="2" charset="2"/>
                <a:cs typeface="Wingdings" panose="05000000000000000000" pitchFamily="2" charset="2"/>
              </a:rPr>
              <a:t> </a:t>
            </a:r>
            <a:r>
              <a:rPr lang="en-US" sz="1800" dirty="0">
                <a:effectLst/>
                <a:latin typeface="Calibri" panose="020F0502020204030204" pitchFamily="34" charset="0"/>
                <a:ea typeface="Wingdings" panose="05000000000000000000" pitchFamily="2" charset="2"/>
                <a:cs typeface="Wingdings" panose="05000000000000000000" pitchFamily="2" charset="2"/>
              </a:rPr>
              <a:t>the</a:t>
            </a:r>
            <a:r>
              <a:rPr lang="en-US" sz="1800" spc="-25" dirty="0">
                <a:effectLst/>
                <a:latin typeface="Calibri" panose="020F0502020204030204" pitchFamily="34" charset="0"/>
                <a:ea typeface="Wingdings" panose="05000000000000000000" pitchFamily="2" charset="2"/>
                <a:cs typeface="Wingdings" panose="05000000000000000000" pitchFamily="2" charset="2"/>
              </a:rPr>
              <a:t> </a:t>
            </a:r>
            <a:r>
              <a:rPr lang="en-US" sz="1800" dirty="0">
                <a:effectLst/>
                <a:latin typeface="Calibri" panose="020F0502020204030204" pitchFamily="34" charset="0"/>
                <a:ea typeface="Wingdings" panose="05000000000000000000" pitchFamily="2" charset="2"/>
                <a:cs typeface="Wingdings" panose="05000000000000000000" pitchFamily="2" charset="2"/>
              </a:rPr>
              <a:t>flow</a:t>
            </a:r>
            <a:r>
              <a:rPr lang="en-US" sz="1800" spc="-25" dirty="0">
                <a:effectLst/>
                <a:latin typeface="Calibri" panose="020F0502020204030204" pitchFamily="34" charset="0"/>
                <a:ea typeface="Wingdings" panose="05000000000000000000" pitchFamily="2" charset="2"/>
                <a:cs typeface="Wingdings" panose="05000000000000000000" pitchFamily="2" charset="2"/>
              </a:rPr>
              <a:t> </a:t>
            </a:r>
            <a:r>
              <a:rPr lang="en-US" sz="1800" dirty="0">
                <a:effectLst/>
                <a:latin typeface="Calibri" panose="020F0502020204030204" pitchFamily="34" charset="0"/>
                <a:ea typeface="Wingdings" panose="05000000000000000000" pitchFamily="2" charset="2"/>
                <a:cs typeface="Wingdings" panose="05000000000000000000" pitchFamily="2" charset="2"/>
              </a:rPr>
              <a:t>of</a:t>
            </a:r>
            <a:r>
              <a:rPr lang="en-US" sz="1800" spc="-25" dirty="0">
                <a:effectLst/>
                <a:latin typeface="Calibri" panose="020F0502020204030204" pitchFamily="34" charset="0"/>
                <a:ea typeface="Wingdings" panose="05000000000000000000" pitchFamily="2" charset="2"/>
                <a:cs typeface="Wingdings" panose="05000000000000000000" pitchFamily="2" charset="2"/>
              </a:rPr>
              <a:t> </a:t>
            </a:r>
            <a:r>
              <a:rPr lang="en-US" sz="1800" dirty="0">
                <a:effectLst/>
                <a:latin typeface="Calibri" panose="020F0502020204030204" pitchFamily="34" charset="0"/>
                <a:ea typeface="Wingdings" panose="05000000000000000000" pitchFamily="2" charset="2"/>
                <a:cs typeface="Wingdings" panose="05000000000000000000" pitchFamily="2" charset="2"/>
              </a:rPr>
              <a:t>information goes from superior to</a:t>
            </a:r>
            <a:r>
              <a:rPr lang="en-US" sz="1800" spc="-20" dirty="0">
                <a:effectLst/>
                <a:latin typeface="Calibri" panose="020F0502020204030204" pitchFamily="34" charset="0"/>
                <a:ea typeface="Wingdings" panose="05000000000000000000" pitchFamily="2" charset="2"/>
                <a:cs typeface="Wingdings" panose="05000000000000000000" pitchFamily="2" charset="2"/>
              </a:rPr>
              <a:t> </a:t>
            </a:r>
            <a:r>
              <a:rPr lang="en-US" sz="1800" dirty="0">
                <a:effectLst/>
                <a:latin typeface="Calibri" panose="020F0502020204030204" pitchFamily="34" charset="0"/>
                <a:ea typeface="Wingdings" panose="05000000000000000000" pitchFamily="2" charset="2"/>
                <a:cs typeface="Wingdings" panose="05000000000000000000" pitchFamily="2" charset="2"/>
              </a:rPr>
              <a:t>sub-ordinate.</a:t>
            </a:r>
          </a:p>
          <a:p>
            <a:pPr marL="342900" marR="1208405" lvl="0" indent="-342900">
              <a:spcBef>
                <a:spcPts val="895"/>
              </a:spcBef>
              <a:spcAft>
                <a:spcPts val="0"/>
              </a:spcAft>
              <a:buSzPts val="600"/>
              <a:buFont typeface="Wingdings" panose="05000000000000000000" pitchFamily="2" charset="2"/>
              <a:buChar char=""/>
              <a:tabLst>
                <a:tab pos="1303020" algn="l"/>
                <a:tab pos="1303655" algn="l"/>
              </a:tabLst>
            </a:pPr>
            <a:endParaRPr lang="en-MY" sz="1800" dirty="0">
              <a:effectLst/>
              <a:latin typeface="Calibri" panose="020F0502020204030204" pitchFamily="34" charset="0"/>
              <a:ea typeface="Wingdings" panose="05000000000000000000" pitchFamily="2" charset="2"/>
              <a:cs typeface="Wingdings" panose="05000000000000000000" pitchFamily="2" charset="2"/>
            </a:endParaRPr>
          </a:p>
          <a:p>
            <a:pPr marL="342900" marR="1177925" lvl="0" indent="-342900">
              <a:lnSpc>
                <a:spcPct val="100000"/>
              </a:lnSpc>
              <a:spcBef>
                <a:spcPts val="240"/>
              </a:spcBef>
              <a:spcAft>
                <a:spcPts val="0"/>
              </a:spcAft>
              <a:buSzPts val="600"/>
              <a:buFont typeface="Wingdings" panose="05000000000000000000" pitchFamily="2" charset="2"/>
              <a:buChar char=""/>
              <a:tabLst>
                <a:tab pos="798195" algn="l"/>
                <a:tab pos="798830" algn="l"/>
              </a:tabLst>
            </a:pPr>
            <a:r>
              <a:rPr lang="en-US" sz="1800" dirty="0">
                <a:effectLst/>
                <a:latin typeface="Calibri" panose="020F0502020204030204" pitchFamily="34" charset="0"/>
                <a:ea typeface="Wingdings" panose="05000000000000000000" pitchFamily="2" charset="2"/>
                <a:cs typeface="Wingdings" panose="05000000000000000000" pitchFamily="2" charset="2"/>
              </a:rPr>
              <a:t>Horizontal</a:t>
            </a:r>
            <a:r>
              <a:rPr lang="en-US" sz="1800" spc="-50" dirty="0">
                <a:effectLst/>
                <a:latin typeface="Calibri" panose="020F0502020204030204" pitchFamily="34" charset="0"/>
                <a:ea typeface="Wingdings" panose="05000000000000000000" pitchFamily="2" charset="2"/>
                <a:cs typeface="Wingdings" panose="05000000000000000000" pitchFamily="2" charset="2"/>
              </a:rPr>
              <a:t> </a:t>
            </a:r>
            <a:r>
              <a:rPr lang="en-US" sz="1800" dirty="0">
                <a:effectLst/>
                <a:latin typeface="Calibri" panose="020F0502020204030204" pitchFamily="34" charset="0"/>
                <a:ea typeface="Wingdings" panose="05000000000000000000" pitchFamily="2" charset="2"/>
                <a:cs typeface="Wingdings" panose="05000000000000000000" pitchFamily="2" charset="2"/>
              </a:rPr>
              <a:t>or</a:t>
            </a:r>
            <a:r>
              <a:rPr lang="en-US" sz="1800" spc="-50" dirty="0">
                <a:effectLst/>
                <a:latin typeface="Calibri" panose="020F0502020204030204" pitchFamily="34" charset="0"/>
                <a:ea typeface="Wingdings" panose="05000000000000000000" pitchFamily="2" charset="2"/>
                <a:cs typeface="Wingdings" panose="05000000000000000000" pitchFamily="2" charset="2"/>
              </a:rPr>
              <a:t> </a:t>
            </a:r>
            <a:r>
              <a:rPr lang="en-US" sz="1800" dirty="0">
                <a:effectLst/>
                <a:latin typeface="Calibri" panose="020F0502020204030204" pitchFamily="34" charset="0"/>
                <a:ea typeface="Wingdings" panose="05000000000000000000" pitchFamily="2" charset="2"/>
                <a:cs typeface="Wingdings" panose="05000000000000000000" pitchFamily="2" charset="2"/>
              </a:rPr>
              <a:t>Lateral:</a:t>
            </a:r>
            <a:r>
              <a:rPr lang="en-US" sz="1800" spc="-45" dirty="0">
                <a:effectLst/>
                <a:latin typeface="Calibri" panose="020F0502020204030204" pitchFamily="34" charset="0"/>
                <a:ea typeface="Wingdings" panose="05000000000000000000" pitchFamily="2" charset="2"/>
                <a:cs typeface="Wingdings" panose="05000000000000000000" pitchFamily="2" charset="2"/>
              </a:rPr>
              <a:t> </a:t>
            </a:r>
            <a:r>
              <a:rPr lang="en-US" sz="1800" dirty="0">
                <a:effectLst/>
                <a:latin typeface="Calibri" panose="020F0502020204030204" pitchFamily="34" charset="0"/>
                <a:ea typeface="Wingdings" panose="05000000000000000000" pitchFamily="2" charset="2"/>
                <a:cs typeface="Wingdings" panose="05000000000000000000" pitchFamily="2" charset="2"/>
              </a:rPr>
              <a:t>The</a:t>
            </a:r>
            <a:r>
              <a:rPr lang="en-US" sz="1800" spc="-35" dirty="0">
                <a:effectLst/>
                <a:latin typeface="Calibri" panose="020F0502020204030204" pitchFamily="34" charset="0"/>
                <a:ea typeface="Wingdings" panose="05000000000000000000" pitchFamily="2" charset="2"/>
                <a:cs typeface="Wingdings" panose="05000000000000000000" pitchFamily="2" charset="2"/>
              </a:rPr>
              <a:t> </a:t>
            </a:r>
            <a:r>
              <a:rPr lang="en-US" sz="1800" dirty="0">
                <a:effectLst/>
                <a:latin typeface="Calibri" panose="020F0502020204030204" pitchFamily="34" charset="0"/>
                <a:ea typeface="Wingdings" panose="05000000000000000000" pitchFamily="2" charset="2"/>
                <a:cs typeface="Wingdings" panose="05000000000000000000" pitchFamily="2" charset="2"/>
              </a:rPr>
              <a:t>communication</a:t>
            </a:r>
            <a:r>
              <a:rPr lang="en-US" sz="1800" spc="-40" dirty="0">
                <a:effectLst/>
                <a:latin typeface="Calibri" panose="020F0502020204030204" pitchFamily="34" charset="0"/>
                <a:ea typeface="Wingdings" panose="05000000000000000000" pitchFamily="2" charset="2"/>
                <a:cs typeface="Wingdings" panose="05000000000000000000" pitchFamily="2" charset="2"/>
              </a:rPr>
              <a:t> </a:t>
            </a:r>
            <a:r>
              <a:rPr lang="en-US" sz="1800" dirty="0">
                <a:effectLst/>
                <a:latin typeface="Calibri" panose="020F0502020204030204" pitchFamily="34" charset="0"/>
                <a:ea typeface="Wingdings" panose="05000000000000000000" pitchFamily="2" charset="2"/>
                <a:cs typeface="Wingdings" panose="05000000000000000000" pitchFamily="2" charset="2"/>
              </a:rPr>
              <a:t>between</a:t>
            </a:r>
            <a:r>
              <a:rPr lang="en-US" sz="1800" spc="-45" dirty="0">
                <a:effectLst/>
                <a:latin typeface="Calibri" panose="020F0502020204030204" pitchFamily="34" charset="0"/>
                <a:ea typeface="Wingdings" panose="05000000000000000000" pitchFamily="2" charset="2"/>
                <a:cs typeface="Wingdings" panose="05000000000000000000" pitchFamily="2" charset="2"/>
              </a:rPr>
              <a:t> </a:t>
            </a:r>
            <a:r>
              <a:rPr lang="en-US" sz="1800" dirty="0">
                <a:effectLst/>
                <a:latin typeface="Calibri" panose="020F0502020204030204" pitchFamily="34" charset="0"/>
                <a:ea typeface="Wingdings" panose="05000000000000000000" pitchFamily="2" charset="2"/>
                <a:cs typeface="Wingdings" panose="05000000000000000000" pitchFamily="2" charset="2"/>
              </a:rPr>
              <a:t>two</a:t>
            </a:r>
            <a:r>
              <a:rPr lang="en-US" sz="1800" spc="-35" dirty="0">
                <a:effectLst/>
                <a:latin typeface="Calibri" panose="020F0502020204030204" pitchFamily="34" charset="0"/>
                <a:ea typeface="Wingdings" panose="05000000000000000000" pitchFamily="2" charset="2"/>
                <a:cs typeface="Wingdings" panose="05000000000000000000" pitchFamily="2" charset="2"/>
              </a:rPr>
              <a:t> </a:t>
            </a:r>
            <a:r>
              <a:rPr lang="en-US" sz="1800" dirty="0">
                <a:effectLst/>
                <a:latin typeface="Calibri" panose="020F0502020204030204" pitchFamily="34" charset="0"/>
                <a:ea typeface="Wingdings" panose="05000000000000000000" pitchFamily="2" charset="2"/>
                <a:cs typeface="Wingdings" panose="05000000000000000000" pitchFamily="2" charset="2"/>
              </a:rPr>
              <a:t>employees</a:t>
            </a:r>
            <a:r>
              <a:rPr lang="en-US" sz="1800" spc="-40" dirty="0">
                <a:effectLst/>
                <a:latin typeface="Calibri" panose="020F0502020204030204" pitchFamily="34" charset="0"/>
                <a:ea typeface="Wingdings" panose="05000000000000000000" pitchFamily="2" charset="2"/>
                <a:cs typeface="Wingdings" panose="05000000000000000000" pitchFamily="2" charset="2"/>
              </a:rPr>
              <a:t> </a:t>
            </a:r>
            <a:r>
              <a:rPr lang="en-US" sz="1800" dirty="0">
                <a:effectLst/>
                <a:latin typeface="Calibri" panose="020F0502020204030204" pitchFamily="34" charset="0"/>
                <a:ea typeface="Wingdings" panose="05000000000000000000" pitchFamily="2" charset="2"/>
                <a:cs typeface="Wingdings" panose="05000000000000000000" pitchFamily="2" charset="2"/>
              </a:rPr>
              <a:t>of</a:t>
            </a:r>
            <a:r>
              <a:rPr lang="en-US" sz="1800" spc="-45" dirty="0">
                <a:effectLst/>
                <a:latin typeface="Calibri" panose="020F0502020204030204" pitchFamily="34" charset="0"/>
                <a:ea typeface="Wingdings" panose="05000000000000000000" pitchFamily="2" charset="2"/>
                <a:cs typeface="Wingdings" panose="05000000000000000000" pitchFamily="2" charset="2"/>
              </a:rPr>
              <a:t> </a:t>
            </a:r>
            <a:r>
              <a:rPr lang="en-US" sz="1800" dirty="0">
                <a:effectLst/>
                <a:latin typeface="Calibri" panose="020F0502020204030204" pitchFamily="34" charset="0"/>
                <a:ea typeface="Wingdings" panose="05000000000000000000" pitchFamily="2" charset="2"/>
                <a:cs typeface="Wingdings" panose="05000000000000000000" pitchFamily="2" charset="2"/>
              </a:rPr>
              <a:t>different departments working at the same</a:t>
            </a:r>
            <a:r>
              <a:rPr lang="en-US" sz="1800" spc="-40" dirty="0">
                <a:effectLst/>
                <a:latin typeface="Calibri" panose="020F0502020204030204" pitchFamily="34" charset="0"/>
                <a:ea typeface="Wingdings" panose="05000000000000000000" pitchFamily="2" charset="2"/>
                <a:cs typeface="Wingdings" panose="05000000000000000000" pitchFamily="2" charset="2"/>
              </a:rPr>
              <a:t> </a:t>
            </a:r>
            <a:r>
              <a:rPr lang="en-US" sz="1800" dirty="0">
                <a:effectLst/>
                <a:latin typeface="Calibri" panose="020F0502020204030204" pitchFamily="34" charset="0"/>
                <a:ea typeface="Wingdings" panose="05000000000000000000" pitchFamily="2" charset="2"/>
                <a:cs typeface="Wingdings" panose="05000000000000000000" pitchFamily="2" charset="2"/>
              </a:rPr>
              <a:t>level.</a:t>
            </a:r>
          </a:p>
          <a:p>
            <a:pPr marL="342900" marR="1177925" lvl="0" indent="-342900">
              <a:lnSpc>
                <a:spcPct val="100000"/>
              </a:lnSpc>
              <a:spcBef>
                <a:spcPts val="240"/>
              </a:spcBef>
              <a:spcAft>
                <a:spcPts val="0"/>
              </a:spcAft>
              <a:buSzPts val="600"/>
              <a:buFont typeface="Wingdings" panose="05000000000000000000" pitchFamily="2" charset="2"/>
              <a:buChar char=""/>
              <a:tabLst>
                <a:tab pos="798195" algn="l"/>
                <a:tab pos="798830" algn="l"/>
              </a:tabLst>
            </a:pPr>
            <a:endParaRPr lang="en-MY" sz="1800" dirty="0">
              <a:effectLst/>
              <a:latin typeface="Calibri" panose="020F0502020204030204" pitchFamily="34" charset="0"/>
              <a:ea typeface="Wingdings" panose="05000000000000000000" pitchFamily="2" charset="2"/>
              <a:cs typeface="Wingdings" panose="05000000000000000000" pitchFamily="2" charset="2"/>
            </a:endParaRPr>
          </a:p>
          <a:p>
            <a:pPr marL="342900" marR="1410335" lvl="0" indent="-342900">
              <a:spcBef>
                <a:spcPts val="885"/>
              </a:spcBef>
              <a:spcAft>
                <a:spcPts val="0"/>
              </a:spcAft>
              <a:buSzPts val="600"/>
              <a:buFont typeface="Wingdings" panose="05000000000000000000" pitchFamily="2" charset="2"/>
              <a:buChar char=""/>
              <a:tabLst>
                <a:tab pos="798195" algn="l"/>
                <a:tab pos="798830" algn="l"/>
              </a:tabLst>
            </a:pPr>
            <a:r>
              <a:rPr lang="en-US" sz="1800" dirty="0">
                <a:effectLst/>
                <a:latin typeface="Calibri" panose="020F0502020204030204" pitchFamily="34" charset="0"/>
                <a:ea typeface="Wingdings" panose="05000000000000000000" pitchFamily="2" charset="2"/>
                <a:cs typeface="Wingdings" panose="05000000000000000000" pitchFamily="2" charset="2"/>
              </a:rPr>
              <a:t>Crosswise</a:t>
            </a:r>
            <a:r>
              <a:rPr lang="en-US" sz="1800" spc="-25" dirty="0">
                <a:effectLst/>
                <a:latin typeface="Calibri" panose="020F0502020204030204" pitchFamily="34" charset="0"/>
                <a:ea typeface="Wingdings" panose="05000000000000000000" pitchFamily="2" charset="2"/>
                <a:cs typeface="Wingdings" panose="05000000000000000000" pitchFamily="2" charset="2"/>
              </a:rPr>
              <a:t> </a:t>
            </a:r>
            <a:r>
              <a:rPr lang="en-US" sz="1800" dirty="0">
                <a:effectLst/>
                <a:latin typeface="Calibri" panose="020F0502020204030204" pitchFamily="34" charset="0"/>
                <a:ea typeface="Wingdings" panose="05000000000000000000" pitchFamily="2" charset="2"/>
                <a:cs typeface="Wingdings" panose="05000000000000000000" pitchFamily="2" charset="2"/>
              </a:rPr>
              <a:t>or</a:t>
            </a:r>
            <a:r>
              <a:rPr lang="en-US" sz="1800" spc="-20" dirty="0">
                <a:effectLst/>
                <a:latin typeface="Calibri" panose="020F0502020204030204" pitchFamily="34" charset="0"/>
                <a:ea typeface="Wingdings" panose="05000000000000000000" pitchFamily="2" charset="2"/>
                <a:cs typeface="Wingdings" panose="05000000000000000000" pitchFamily="2" charset="2"/>
              </a:rPr>
              <a:t> </a:t>
            </a:r>
            <a:r>
              <a:rPr lang="en-US" sz="1800" dirty="0">
                <a:effectLst/>
                <a:latin typeface="Calibri" panose="020F0502020204030204" pitchFamily="34" charset="0"/>
                <a:ea typeface="Wingdings" panose="05000000000000000000" pitchFamily="2" charset="2"/>
                <a:cs typeface="Wingdings" panose="05000000000000000000" pitchFamily="2" charset="2"/>
              </a:rPr>
              <a:t>Diagonal:</a:t>
            </a:r>
            <a:r>
              <a:rPr lang="en-US" sz="1800" spc="-35" dirty="0">
                <a:effectLst/>
                <a:latin typeface="Calibri" panose="020F0502020204030204" pitchFamily="34" charset="0"/>
                <a:ea typeface="Wingdings" panose="05000000000000000000" pitchFamily="2" charset="2"/>
                <a:cs typeface="Wingdings" panose="05000000000000000000" pitchFamily="2" charset="2"/>
              </a:rPr>
              <a:t> </a:t>
            </a:r>
            <a:r>
              <a:rPr lang="en-US" sz="1800" dirty="0">
                <a:effectLst/>
                <a:latin typeface="Calibri" panose="020F0502020204030204" pitchFamily="34" charset="0"/>
                <a:ea typeface="Wingdings" panose="05000000000000000000" pitchFamily="2" charset="2"/>
                <a:cs typeface="Wingdings" panose="05000000000000000000" pitchFamily="2" charset="2"/>
              </a:rPr>
              <a:t>The</a:t>
            </a:r>
            <a:r>
              <a:rPr lang="en-US" sz="1800" spc="-25" dirty="0">
                <a:effectLst/>
                <a:latin typeface="Calibri" panose="020F0502020204030204" pitchFamily="34" charset="0"/>
                <a:ea typeface="Wingdings" panose="05000000000000000000" pitchFamily="2" charset="2"/>
                <a:cs typeface="Wingdings" panose="05000000000000000000" pitchFamily="2" charset="2"/>
              </a:rPr>
              <a:t> </a:t>
            </a:r>
            <a:r>
              <a:rPr lang="en-US" sz="1800" dirty="0">
                <a:effectLst/>
                <a:latin typeface="Calibri" panose="020F0502020204030204" pitchFamily="34" charset="0"/>
                <a:ea typeface="Wingdings" panose="05000000000000000000" pitchFamily="2" charset="2"/>
                <a:cs typeface="Wingdings" panose="05000000000000000000" pitchFamily="2" charset="2"/>
              </a:rPr>
              <a:t>communication</a:t>
            </a:r>
            <a:r>
              <a:rPr lang="en-US" sz="1800" spc="-30" dirty="0">
                <a:effectLst/>
                <a:latin typeface="Calibri" panose="020F0502020204030204" pitchFamily="34" charset="0"/>
                <a:ea typeface="Wingdings" panose="05000000000000000000" pitchFamily="2" charset="2"/>
                <a:cs typeface="Wingdings" panose="05000000000000000000" pitchFamily="2" charset="2"/>
              </a:rPr>
              <a:t> </a:t>
            </a:r>
            <a:r>
              <a:rPr lang="en-US" sz="1800" dirty="0">
                <a:effectLst/>
                <a:latin typeface="Calibri" panose="020F0502020204030204" pitchFamily="34" charset="0"/>
                <a:ea typeface="Wingdings" panose="05000000000000000000" pitchFamily="2" charset="2"/>
                <a:cs typeface="Wingdings" panose="05000000000000000000" pitchFamily="2" charset="2"/>
              </a:rPr>
              <a:t>between</a:t>
            </a:r>
            <a:r>
              <a:rPr lang="en-US" sz="1800" spc="-30" dirty="0">
                <a:effectLst/>
                <a:latin typeface="Calibri" panose="020F0502020204030204" pitchFamily="34" charset="0"/>
                <a:ea typeface="Wingdings" panose="05000000000000000000" pitchFamily="2" charset="2"/>
                <a:cs typeface="Wingdings" panose="05000000000000000000" pitchFamily="2" charset="2"/>
              </a:rPr>
              <a:t> </a:t>
            </a:r>
            <a:r>
              <a:rPr lang="en-US" sz="1800" dirty="0">
                <a:effectLst/>
                <a:latin typeface="Calibri" panose="020F0502020204030204" pitchFamily="34" charset="0"/>
                <a:ea typeface="Wingdings" panose="05000000000000000000" pitchFamily="2" charset="2"/>
                <a:cs typeface="Wingdings" panose="05000000000000000000" pitchFamily="2" charset="2"/>
              </a:rPr>
              <a:t>the</a:t>
            </a:r>
            <a:r>
              <a:rPr lang="en-US" sz="1800" spc="-25" dirty="0">
                <a:effectLst/>
                <a:latin typeface="Calibri" panose="020F0502020204030204" pitchFamily="34" charset="0"/>
                <a:ea typeface="Wingdings" panose="05000000000000000000" pitchFamily="2" charset="2"/>
                <a:cs typeface="Wingdings" panose="05000000000000000000" pitchFamily="2" charset="2"/>
              </a:rPr>
              <a:t> </a:t>
            </a:r>
            <a:r>
              <a:rPr lang="en-US" sz="1800" dirty="0">
                <a:effectLst/>
                <a:latin typeface="Calibri" panose="020F0502020204030204" pitchFamily="34" charset="0"/>
                <a:ea typeface="Wingdings" panose="05000000000000000000" pitchFamily="2" charset="2"/>
                <a:cs typeface="Wingdings" panose="05000000000000000000" pitchFamily="2" charset="2"/>
              </a:rPr>
              <a:t>employees</a:t>
            </a:r>
            <a:r>
              <a:rPr lang="en-US" sz="1800" spc="-35" dirty="0">
                <a:effectLst/>
                <a:latin typeface="Calibri" panose="020F0502020204030204" pitchFamily="34" charset="0"/>
                <a:ea typeface="Wingdings" panose="05000000000000000000" pitchFamily="2" charset="2"/>
                <a:cs typeface="Wingdings" panose="05000000000000000000" pitchFamily="2" charset="2"/>
              </a:rPr>
              <a:t> </a:t>
            </a:r>
            <a:r>
              <a:rPr lang="en-US" sz="1800" dirty="0">
                <a:effectLst/>
                <a:latin typeface="Calibri" panose="020F0502020204030204" pitchFamily="34" charset="0"/>
                <a:ea typeface="Wingdings" panose="05000000000000000000" pitchFamily="2" charset="2"/>
                <a:cs typeface="Wingdings" panose="05000000000000000000" pitchFamily="2" charset="2"/>
              </a:rPr>
              <a:t>of</a:t>
            </a:r>
            <a:r>
              <a:rPr lang="en-US" sz="1800" spc="-30" dirty="0">
                <a:effectLst/>
                <a:latin typeface="Calibri" panose="020F0502020204030204" pitchFamily="34" charset="0"/>
                <a:ea typeface="Wingdings" panose="05000000000000000000" pitchFamily="2" charset="2"/>
                <a:cs typeface="Wingdings" panose="05000000000000000000" pitchFamily="2" charset="2"/>
              </a:rPr>
              <a:t> </a:t>
            </a:r>
            <a:r>
              <a:rPr lang="en-US" sz="1800" dirty="0">
                <a:effectLst/>
                <a:latin typeface="Calibri" panose="020F0502020204030204" pitchFamily="34" charset="0"/>
                <a:ea typeface="Wingdings" panose="05000000000000000000" pitchFamily="2" charset="2"/>
                <a:cs typeface="Wingdings" panose="05000000000000000000" pitchFamily="2" charset="2"/>
              </a:rPr>
              <a:t>two different departments working at different</a:t>
            </a:r>
            <a:r>
              <a:rPr lang="en-US" sz="1800" spc="-50" dirty="0">
                <a:effectLst/>
                <a:latin typeface="Calibri" panose="020F0502020204030204" pitchFamily="34" charset="0"/>
                <a:ea typeface="Wingdings" panose="05000000000000000000" pitchFamily="2" charset="2"/>
                <a:cs typeface="Wingdings" panose="05000000000000000000" pitchFamily="2" charset="2"/>
              </a:rPr>
              <a:t> </a:t>
            </a:r>
            <a:r>
              <a:rPr lang="en-US" sz="1800" dirty="0">
                <a:effectLst/>
                <a:latin typeface="Calibri" panose="020F0502020204030204" pitchFamily="34" charset="0"/>
                <a:ea typeface="Wingdings" panose="05000000000000000000" pitchFamily="2" charset="2"/>
                <a:cs typeface="Wingdings" panose="05000000000000000000" pitchFamily="2" charset="2"/>
              </a:rPr>
              <a:t>levels.</a:t>
            </a:r>
            <a:endParaRPr lang="en-MY" sz="1800" dirty="0">
              <a:effectLst/>
              <a:latin typeface="Calibri" panose="020F0502020204030204" pitchFamily="34" charset="0"/>
              <a:ea typeface="Wingdings" panose="05000000000000000000" pitchFamily="2" charset="2"/>
              <a:cs typeface="Wingdings" panose="05000000000000000000" pitchFamily="2" charset="2"/>
            </a:endParaRPr>
          </a:p>
          <a:p>
            <a:endParaRPr lang="en-MY" dirty="0"/>
          </a:p>
        </p:txBody>
      </p:sp>
    </p:spTree>
    <p:extLst>
      <p:ext uri="{BB962C8B-B14F-4D97-AF65-F5344CB8AC3E}">
        <p14:creationId xmlns:p14="http://schemas.microsoft.com/office/powerpoint/2010/main" val="33700791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Types of Informal Communication</a:t>
            </a:r>
          </a:p>
        </p:txBody>
      </p:sp>
      <p:sp>
        <p:nvSpPr>
          <p:cNvPr id="4" name="TextBox 3">
            <a:extLst>
              <a:ext uri="{FF2B5EF4-FFF2-40B4-BE49-F238E27FC236}">
                <a16:creationId xmlns:a16="http://schemas.microsoft.com/office/drawing/2014/main" id="{08F42A22-C3F8-4010-93FE-07041E62A086}"/>
              </a:ext>
            </a:extLst>
          </p:cNvPr>
          <p:cNvSpPr txBox="1"/>
          <p:nvPr/>
        </p:nvSpPr>
        <p:spPr>
          <a:xfrm>
            <a:off x="914400" y="1988840"/>
            <a:ext cx="7906072" cy="4316566"/>
          </a:xfrm>
          <a:prstGeom prst="rect">
            <a:avLst/>
          </a:prstGeom>
          <a:noFill/>
        </p:spPr>
        <p:txBody>
          <a:bodyPr wrap="square" rtlCol="0">
            <a:spAutoFit/>
          </a:bodyPr>
          <a:lstStyle/>
          <a:p>
            <a:pPr marL="342900" marR="918210" lvl="0" indent="-342900">
              <a:spcBef>
                <a:spcPts val="260"/>
              </a:spcBef>
              <a:spcAft>
                <a:spcPts val="0"/>
              </a:spcAft>
              <a:buSzPts val="600"/>
              <a:buFont typeface="Wingdings" panose="05000000000000000000" pitchFamily="2" charset="2"/>
              <a:buChar char=""/>
              <a:tabLst>
                <a:tab pos="1303020" algn="l"/>
                <a:tab pos="1303655" algn="l"/>
              </a:tabLst>
            </a:pPr>
            <a:r>
              <a:rPr lang="en-US" sz="1800" dirty="0">
                <a:effectLst/>
                <a:latin typeface="Calibri" panose="020F0502020204030204" pitchFamily="34" charset="0"/>
                <a:ea typeface="Wingdings" panose="05000000000000000000" pitchFamily="2" charset="2"/>
                <a:cs typeface="Wingdings" panose="05000000000000000000" pitchFamily="2" charset="2"/>
              </a:rPr>
              <a:t>Single Strand Chain: The communication in which one person tell something to </a:t>
            </a:r>
            <a:r>
              <a:rPr lang="en-US" sz="1800" spc="-15" dirty="0">
                <a:effectLst/>
                <a:latin typeface="Calibri" panose="020F0502020204030204" pitchFamily="34" charset="0"/>
                <a:ea typeface="Wingdings" panose="05000000000000000000" pitchFamily="2" charset="2"/>
                <a:cs typeface="Wingdings" panose="05000000000000000000" pitchFamily="2" charset="2"/>
              </a:rPr>
              <a:t>another,</a:t>
            </a:r>
            <a:r>
              <a:rPr lang="en-US" sz="1800" spc="-20" dirty="0">
                <a:effectLst/>
                <a:latin typeface="Calibri" panose="020F0502020204030204" pitchFamily="34" charset="0"/>
                <a:ea typeface="Wingdings" panose="05000000000000000000" pitchFamily="2" charset="2"/>
                <a:cs typeface="Wingdings" panose="05000000000000000000" pitchFamily="2" charset="2"/>
              </a:rPr>
              <a:t> </a:t>
            </a:r>
            <a:r>
              <a:rPr lang="en-US" sz="1800" dirty="0">
                <a:effectLst/>
                <a:latin typeface="Calibri" panose="020F0502020204030204" pitchFamily="34" charset="0"/>
                <a:ea typeface="Wingdings" panose="05000000000000000000" pitchFamily="2" charset="2"/>
                <a:cs typeface="Wingdings" panose="05000000000000000000" pitchFamily="2" charset="2"/>
              </a:rPr>
              <a:t>who</a:t>
            </a:r>
            <a:r>
              <a:rPr lang="en-US" sz="1800" spc="-25" dirty="0">
                <a:effectLst/>
                <a:latin typeface="Calibri" panose="020F0502020204030204" pitchFamily="34" charset="0"/>
                <a:ea typeface="Wingdings" panose="05000000000000000000" pitchFamily="2" charset="2"/>
                <a:cs typeface="Wingdings" panose="05000000000000000000" pitchFamily="2" charset="2"/>
              </a:rPr>
              <a:t> </a:t>
            </a:r>
            <a:r>
              <a:rPr lang="en-US" sz="1800" dirty="0">
                <a:effectLst/>
                <a:latin typeface="Calibri" panose="020F0502020204030204" pitchFamily="34" charset="0"/>
                <a:ea typeface="Wingdings" panose="05000000000000000000" pitchFamily="2" charset="2"/>
                <a:cs typeface="Wingdings" panose="05000000000000000000" pitchFamily="2" charset="2"/>
              </a:rPr>
              <a:t>again</a:t>
            </a:r>
            <a:r>
              <a:rPr lang="en-US" sz="1800" spc="-20" dirty="0">
                <a:effectLst/>
                <a:latin typeface="Calibri" panose="020F0502020204030204" pitchFamily="34" charset="0"/>
                <a:ea typeface="Wingdings" panose="05000000000000000000" pitchFamily="2" charset="2"/>
                <a:cs typeface="Wingdings" panose="05000000000000000000" pitchFamily="2" charset="2"/>
              </a:rPr>
              <a:t> </a:t>
            </a:r>
            <a:r>
              <a:rPr lang="en-US" sz="1800" dirty="0">
                <a:effectLst/>
                <a:latin typeface="Calibri" panose="020F0502020204030204" pitchFamily="34" charset="0"/>
                <a:ea typeface="Wingdings" panose="05000000000000000000" pitchFamily="2" charset="2"/>
                <a:cs typeface="Wingdings" panose="05000000000000000000" pitchFamily="2" charset="2"/>
              </a:rPr>
              <a:t>tells</a:t>
            </a:r>
            <a:r>
              <a:rPr lang="en-US" sz="1800" spc="-25" dirty="0">
                <a:effectLst/>
                <a:latin typeface="Calibri" panose="020F0502020204030204" pitchFamily="34" charset="0"/>
                <a:ea typeface="Wingdings" panose="05000000000000000000" pitchFamily="2" charset="2"/>
                <a:cs typeface="Wingdings" panose="05000000000000000000" pitchFamily="2" charset="2"/>
              </a:rPr>
              <a:t> </a:t>
            </a:r>
            <a:r>
              <a:rPr lang="en-US" sz="1800" dirty="0">
                <a:effectLst/>
                <a:latin typeface="Calibri" panose="020F0502020204030204" pitchFamily="34" charset="0"/>
                <a:ea typeface="Wingdings" panose="05000000000000000000" pitchFamily="2" charset="2"/>
                <a:cs typeface="Wingdings" panose="05000000000000000000" pitchFamily="2" charset="2"/>
              </a:rPr>
              <a:t>something</a:t>
            </a:r>
            <a:r>
              <a:rPr lang="en-US" sz="1800" spc="-25" dirty="0">
                <a:effectLst/>
                <a:latin typeface="Calibri" panose="020F0502020204030204" pitchFamily="34" charset="0"/>
                <a:ea typeface="Wingdings" panose="05000000000000000000" pitchFamily="2" charset="2"/>
                <a:cs typeface="Wingdings" panose="05000000000000000000" pitchFamily="2" charset="2"/>
              </a:rPr>
              <a:t> </a:t>
            </a:r>
            <a:r>
              <a:rPr lang="en-US" sz="1800" dirty="0">
                <a:effectLst/>
                <a:latin typeface="Calibri" panose="020F0502020204030204" pitchFamily="34" charset="0"/>
                <a:ea typeface="Wingdings" panose="05000000000000000000" pitchFamily="2" charset="2"/>
                <a:cs typeface="Wingdings" panose="05000000000000000000" pitchFamily="2" charset="2"/>
              </a:rPr>
              <a:t>to</a:t>
            </a:r>
            <a:r>
              <a:rPr lang="en-US" sz="1800" spc="-10" dirty="0">
                <a:effectLst/>
                <a:latin typeface="Calibri" panose="020F0502020204030204" pitchFamily="34" charset="0"/>
                <a:ea typeface="Wingdings" panose="05000000000000000000" pitchFamily="2" charset="2"/>
                <a:cs typeface="Wingdings" panose="05000000000000000000" pitchFamily="2" charset="2"/>
              </a:rPr>
              <a:t> </a:t>
            </a:r>
            <a:r>
              <a:rPr lang="en-US" sz="1800" dirty="0">
                <a:effectLst/>
                <a:latin typeface="Calibri" panose="020F0502020204030204" pitchFamily="34" charset="0"/>
                <a:ea typeface="Wingdings" panose="05000000000000000000" pitchFamily="2" charset="2"/>
                <a:cs typeface="Wingdings" panose="05000000000000000000" pitchFamily="2" charset="2"/>
              </a:rPr>
              <a:t>some</a:t>
            </a:r>
            <a:r>
              <a:rPr lang="en-US" sz="1800" spc="-25" dirty="0">
                <a:effectLst/>
                <a:latin typeface="Calibri" panose="020F0502020204030204" pitchFamily="34" charset="0"/>
                <a:ea typeface="Wingdings" panose="05000000000000000000" pitchFamily="2" charset="2"/>
                <a:cs typeface="Wingdings" panose="05000000000000000000" pitchFamily="2" charset="2"/>
              </a:rPr>
              <a:t> </a:t>
            </a:r>
            <a:r>
              <a:rPr lang="en-US" sz="1800" dirty="0">
                <a:effectLst/>
                <a:latin typeface="Calibri" panose="020F0502020204030204" pitchFamily="34" charset="0"/>
                <a:ea typeface="Wingdings" panose="05000000000000000000" pitchFamily="2" charset="2"/>
                <a:cs typeface="Wingdings" panose="05000000000000000000" pitchFamily="2" charset="2"/>
              </a:rPr>
              <a:t>other</a:t>
            </a:r>
            <a:r>
              <a:rPr lang="en-US" sz="1800" spc="-10" dirty="0">
                <a:effectLst/>
                <a:latin typeface="Calibri" panose="020F0502020204030204" pitchFamily="34" charset="0"/>
                <a:ea typeface="Wingdings" panose="05000000000000000000" pitchFamily="2" charset="2"/>
                <a:cs typeface="Wingdings" panose="05000000000000000000" pitchFamily="2" charset="2"/>
              </a:rPr>
              <a:t> </a:t>
            </a:r>
            <a:r>
              <a:rPr lang="en-US" sz="1800" dirty="0">
                <a:effectLst/>
                <a:latin typeface="Calibri" panose="020F0502020204030204" pitchFamily="34" charset="0"/>
                <a:ea typeface="Wingdings" panose="05000000000000000000" pitchFamily="2" charset="2"/>
                <a:cs typeface="Wingdings" panose="05000000000000000000" pitchFamily="2" charset="2"/>
              </a:rPr>
              <a:t>person</a:t>
            </a:r>
            <a:r>
              <a:rPr lang="en-US" sz="1800" spc="10" dirty="0">
                <a:effectLst/>
                <a:latin typeface="Calibri" panose="020F0502020204030204" pitchFamily="34" charset="0"/>
                <a:ea typeface="Wingdings" panose="05000000000000000000" pitchFamily="2" charset="2"/>
                <a:cs typeface="Wingdings" panose="05000000000000000000" pitchFamily="2" charset="2"/>
              </a:rPr>
              <a:t> </a:t>
            </a:r>
            <a:r>
              <a:rPr lang="en-US" sz="1800" dirty="0">
                <a:effectLst/>
                <a:latin typeface="Calibri" panose="020F0502020204030204" pitchFamily="34" charset="0"/>
                <a:ea typeface="Wingdings" panose="05000000000000000000" pitchFamily="2" charset="2"/>
                <a:cs typeface="Wingdings" panose="05000000000000000000" pitchFamily="2" charset="2"/>
              </a:rPr>
              <a:t>and</a:t>
            </a:r>
            <a:r>
              <a:rPr lang="en-US" sz="1800" spc="-20" dirty="0">
                <a:effectLst/>
                <a:latin typeface="Calibri" panose="020F0502020204030204" pitchFamily="34" charset="0"/>
                <a:ea typeface="Wingdings" panose="05000000000000000000" pitchFamily="2" charset="2"/>
                <a:cs typeface="Wingdings" panose="05000000000000000000" pitchFamily="2" charset="2"/>
              </a:rPr>
              <a:t> </a:t>
            </a:r>
            <a:r>
              <a:rPr lang="en-US" sz="1800" dirty="0">
                <a:effectLst/>
                <a:latin typeface="Calibri" panose="020F0502020204030204" pitchFamily="34" charset="0"/>
                <a:ea typeface="Wingdings" panose="05000000000000000000" pitchFamily="2" charset="2"/>
                <a:cs typeface="Wingdings" panose="05000000000000000000" pitchFamily="2" charset="2"/>
              </a:rPr>
              <a:t>the</a:t>
            </a:r>
            <a:r>
              <a:rPr lang="en-US" sz="1800" spc="-20" dirty="0">
                <a:effectLst/>
                <a:latin typeface="Calibri" panose="020F0502020204030204" pitchFamily="34" charset="0"/>
                <a:ea typeface="Wingdings" panose="05000000000000000000" pitchFamily="2" charset="2"/>
                <a:cs typeface="Wingdings" panose="05000000000000000000" pitchFamily="2" charset="2"/>
              </a:rPr>
              <a:t> </a:t>
            </a:r>
            <a:r>
              <a:rPr lang="en-US" sz="1800" dirty="0">
                <a:effectLst/>
                <a:latin typeface="Calibri" panose="020F0502020204030204" pitchFamily="34" charset="0"/>
                <a:ea typeface="Wingdings" panose="05000000000000000000" pitchFamily="2" charset="2"/>
                <a:cs typeface="Wingdings" panose="05000000000000000000" pitchFamily="2" charset="2"/>
              </a:rPr>
              <a:t>process</a:t>
            </a:r>
            <a:r>
              <a:rPr lang="en-US" sz="1800" spc="-15" dirty="0">
                <a:effectLst/>
                <a:latin typeface="Calibri" panose="020F0502020204030204" pitchFamily="34" charset="0"/>
                <a:ea typeface="Wingdings" panose="05000000000000000000" pitchFamily="2" charset="2"/>
                <a:cs typeface="Wingdings" panose="05000000000000000000" pitchFamily="2" charset="2"/>
              </a:rPr>
              <a:t> </a:t>
            </a:r>
            <a:r>
              <a:rPr lang="en-US" sz="1800" dirty="0">
                <a:effectLst/>
                <a:latin typeface="Calibri" panose="020F0502020204030204" pitchFamily="34" charset="0"/>
                <a:ea typeface="Wingdings" panose="05000000000000000000" pitchFamily="2" charset="2"/>
                <a:cs typeface="Wingdings" panose="05000000000000000000" pitchFamily="2" charset="2"/>
              </a:rPr>
              <a:t>goes</a:t>
            </a:r>
            <a:r>
              <a:rPr lang="en-US" sz="1800" spc="-10" dirty="0">
                <a:effectLst/>
                <a:latin typeface="Calibri" panose="020F0502020204030204" pitchFamily="34" charset="0"/>
                <a:ea typeface="Wingdings" panose="05000000000000000000" pitchFamily="2" charset="2"/>
                <a:cs typeface="Wingdings" panose="05000000000000000000" pitchFamily="2" charset="2"/>
              </a:rPr>
              <a:t> </a:t>
            </a:r>
            <a:r>
              <a:rPr lang="en-US" sz="1800" dirty="0">
                <a:effectLst/>
                <a:latin typeface="Calibri" panose="020F0502020204030204" pitchFamily="34" charset="0"/>
                <a:ea typeface="Wingdings" panose="05000000000000000000" pitchFamily="2" charset="2"/>
                <a:cs typeface="Wingdings" panose="05000000000000000000" pitchFamily="2" charset="2"/>
              </a:rPr>
              <a:t>on.</a:t>
            </a:r>
            <a:endParaRPr lang="en-MY" sz="1800" dirty="0">
              <a:effectLst/>
              <a:latin typeface="Calibri" panose="020F0502020204030204" pitchFamily="34" charset="0"/>
              <a:ea typeface="Wingdings" panose="05000000000000000000" pitchFamily="2" charset="2"/>
              <a:cs typeface="Wingdings" panose="05000000000000000000" pitchFamily="2" charset="2"/>
            </a:endParaRPr>
          </a:p>
          <a:p>
            <a:pPr marL="342900" marR="948055" lvl="0" indent="-342900">
              <a:spcBef>
                <a:spcPts val="895"/>
              </a:spcBef>
              <a:spcAft>
                <a:spcPts val="0"/>
              </a:spcAft>
              <a:buSzPts val="600"/>
              <a:buFont typeface="Wingdings" panose="05000000000000000000" pitchFamily="2" charset="2"/>
              <a:buChar char=""/>
              <a:tabLst>
                <a:tab pos="1303020" algn="l"/>
                <a:tab pos="1303655" algn="l"/>
              </a:tabLst>
            </a:pPr>
            <a:r>
              <a:rPr lang="en-US" sz="1800" dirty="0">
                <a:effectLst/>
                <a:latin typeface="Calibri" panose="020F0502020204030204" pitchFamily="34" charset="0"/>
                <a:ea typeface="Wingdings" panose="05000000000000000000" pitchFamily="2" charset="2"/>
                <a:cs typeface="Wingdings" panose="05000000000000000000" pitchFamily="2" charset="2"/>
              </a:rPr>
              <a:t>Cluster</a:t>
            </a:r>
            <a:r>
              <a:rPr lang="en-US" sz="1800" spc="-30" dirty="0">
                <a:effectLst/>
                <a:latin typeface="Calibri" panose="020F0502020204030204" pitchFamily="34" charset="0"/>
                <a:ea typeface="Wingdings" panose="05000000000000000000" pitchFamily="2" charset="2"/>
                <a:cs typeface="Wingdings" panose="05000000000000000000" pitchFamily="2" charset="2"/>
              </a:rPr>
              <a:t> </a:t>
            </a:r>
            <a:r>
              <a:rPr lang="en-US" sz="1800" dirty="0">
                <a:effectLst/>
                <a:latin typeface="Calibri" panose="020F0502020204030204" pitchFamily="34" charset="0"/>
                <a:ea typeface="Wingdings" panose="05000000000000000000" pitchFamily="2" charset="2"/>
                <a:cs typeface="Wingdings" panose="05000000000000000000" pitchFamily="2" charset="2"/>
              </a:rPr>
              <a:t>Chain:</a:t>
            </a:r>
            <a:r>
              <a:rPr lang="en-US" sz="1800" spc="-20" dirty="0">
                <a:effectLst/>
                <a:latin typeface="Calibri" panose="020F0502020204030204" pitchFamily="34" charset="0"/>
                <a:ea typeface="Wingdings" panose="05000000000000000000" pitchFamily="2" charset="2"/>
                <a:cs typeface="Wingdings" panose="05000000000000000000" pitchFamily="2" charset="2"/>
              </a:rPr>
              <a:t> </a:t>
            </a:r>
            <a:r>
              <a:rPr lang="en-US" sz="1800" dirty="0">
                <a:effectLst/>
                <a:latin typeface="Calibri" panose="020F0502020204030204" pitchFamily="34" charset="0"/>
                <a:ea typeface="Wingdings" panose="05000000000000000000" pitchFamily="2" charset="2"/>
                <a:cs typeface="Wingdings" panose="05000000000000000000" pitchFamily="2" charset="2"/>
              </a:rPr>
              <a:t>The</a:t>
            </a:r>
            <a:r>
              <a:rPr lang="en-US" sz="1800" spc="-20" dirty="0">
                <a:effectLst/>
                <a:latin typeface="Calibri" panose="020F0502020204030204" pitchFamily="34" charset="0"/>
                <a:ea typeface="Wingdings" panose="05000000000000000000" pitchFamily="2" charset="2"/>
                <a:cs typeface="Wingdings" panose="05000000000000000000" pitchFamily="2" charset="2"/>
              </a:rPr>
              <a:t> </a:t>
            </a:r>
            <a:r>
              <a:rPr lang="en-US" sz="1800" dirty="0">
                <a:effectLst/>
                <a:latin typeface="Calibri" panose="020F0502020204030204" pitchFamily="34" charset="0"/>
                <a:ea typeface="Wingdings" panose="05000000000000000000" pitchFamily="2" charset="2"/>
                <a:cs typeface="Wingdings" panose="05000000000000000000" pitchFamily="2" charset="2"/>
              </a:rPr>
              <a:t>communication</a:t>
            </a:r>
            <a:r>
              <a:rPr lang="en-US" sz="1800" spc="-15" dirty="0">
                <a:effectLst/>
                <a:latin typeface="Calibri" panose="020F0502020204030204" pitchFamily="34" charset="0"/>
                <a:ea typeface="Wingdings" panose="05000000000000000000" pitchFamily="2" charset="2"/>
                <a:cs typeface="Wingdings" panose="05000000000000000000" pitchFamily="2" charset="2"/>
              </a:rPr>
              <a:t> </a:t>
            </a:r>
            <a:r>
              <a:rPr lang="en-US" sz="1800" dirty="0">
                <a:effectLst/>
                <a:latin typeface="Calibri" panose="020F0502020204030204" pitchFamily="34" charset="0"/>
                <a:ea typeface="Wingdings" panose="05000000000000000000" pitchFamily="2" charset="2"/>
                <a:cs typeface="Wingdings" panose="05000000000000000000" pitchFamily="2" charset="2"/>
              </a:rPr>
              <a:t>in</a:t>
            </a:r>
            <a:r>
              <a:rPr lang="en-US" sz="1800" spc="-20" dirty="0">
                <a:effectLst/>
                <a:latin typeface="Calibri" panose="020F0502020204030204" pitchFamily="34" charset="0"/>
                <a:ea typeface="Wingdings" panose="05000000000000000000" pitchFamily="2" charset="2"/>
                <a:cs typeface="Wingdings" panose="05000000000000000000" pitchFamily="2" charset="2"/>
              </a:rPr>
              <a:t> </a:t>
            </a:r>
            <a:r>
              <a:rPr lang="en-US" sz="1800" dirty="0">
                <a:effectLst/>
                <a:latin typeface="Calibri" panose="020F0502020204030204" pitchFamily="34" charset="0"/>
                <a:ea typeface="Wingdings" panose="05000000000000000000" pitchFamily="2" charset="2"/>
                <a:cs typeface="Wingdings" panose="05000000000000000000" pitchFamily="2" charset="2"/>
              </a:rPr>
              <a:t>which</a:t>
            </a:r>
            <a:r>
              <a:rPr lang="en-US" sz="1800" spc="-30" dirty="0">
                <a:effectLst/>
                <a:latin typeface="Calibri" panose="020F0502020204030204" pitchFamily="34" charset="0"/>
                <a:ea typeface="Wingdings" panose="05000000000000000000" pitchFamily="2" charset="2"/>
                <a:cs typeface="Wingdings" panose="05000000000000000000" pitchFamily="2" charset="2"/>
              </a:rPr>
              <a:t> </a:t>
            </a:r>
            <a:r>
              <a:rPr lang="en-US" sz="1800" dirty="0">
                <a:effectLst/>
                <a:latin typeface="Calibri" panose="020F0502020204030204" pitchFamily="34" charset="0"/>
                <a:ea typeface="Wingdings" panose="05000000000000000000" pitchFamily="2" charset="2"/>
                <a:cs typeface="Wingdings" panose="05000000000000000000" pitchFamily="2" charset="2"/>
              </a:rPr>
              <a:t>one</a:t>
            </a:r>
            <a:r>
              <a:rPr lang="en-US" sz="1800" spc="-20" dirty="0">
                <a:effectLst/>
                <a:latin typeface="Calibri" panose="020F0502020204030204" pitchFamily="34" charset="0"/>
                <a:ea typeface="Wingdings" panose="05000000000000000000" pitchFamily="2" charset="2"/>
                <a:cs typeface="Wingdings" panose="05000000000000000000" pitchFamily="2" charset="2"/>
              </a:rPr>
              <a:t> </a:t>
            </a:r>
            <a:r>
              <a:rPr lang="en-US" sz="1800" dirty="0">
                <a:effectLst/>
                <a:latin typeface="Calibri" panose="020F0502020204030204" pitchFamily="34" charset="0"/>
                <a:ea typeface="Wingdings" panose="05000000000000000000" pitchFamily="2" charset="2"/>
                <a:cs typeface="Wingdings" panose="05000000000000000000" pitchFamily="2" charset="2"/>
              </a:rPr>
              <a:t>person</a:t>
            </a:r>
            <a:r>
              <a:rPr lang="en-US" sz="1800" spc="-25" dirty="0">
                <a:effectLst/>
                <a:latin typeface="Calibri" panose="020F0502020204030204" pitchFamily="34" charset="0"/>
                <a:ea typeface="Wingdings" panose="05000000000000000000" pitchFamily="2" charset="2"/>
                <a:cs typeface="Wingdings" panose="05000000000000000000" pitchFamily="2" charset="2"/>
              </a:rPr>
              <a:t> </a:t>
            </a:r>
            <a:r>
              <a:rPr lang="en-US" sz="1800" dirty="0">
                <a:effectLst/>
                <a:latin typeface="Calibri" panose="020F0502020204030204" pitchFamily="34" charset="0"/>
                <a:ea typeface="Wingdings" panose="05000000000000000000" pitchFamily="2" charset="2"/>
                <a:cs typeface="Wingdings" panose="05000000000000000000" pitchFamily="2" charset="2"/>
              </a:rPr>
              <a:t>tells</a:t>
            </a:r>
            <a:r>
              <a:rPr lang="en-US" sz="1800" spc="-20" dirty="0">
                <a:effectLst/>
                <a:latin typeface="Calibri" panose="020F0502020204030204" pitchFamily="34" charset="0"/>
                <a:ea typeface="Wingdings" panose="05000000000000000000" pitchFamily="2" charset="2"/>
                <a:cs typeface="Wingdings" panose="05000000000000000000" pitchFamily="2" charset="2"/>
              </a:rPr>
              <a:t> </a:t>
            </a:r>
            <a:r>
              <a:rPr lang="en-US" sz="1800" dirty="0">
                <a:effectLst/>
                <a:latin typeface="Calibri" panose="020F0502020204030204" pitchFamily="34" charset="0"/>
                <a:ea typeface="Wingdings" panose="05000000000000000000" pitchFamily="2" charset="2"/>
                <a:cs typeface="Wingdings" panose="05000000000000000000" pitchFamily="2" charset="2"/>
              </a:rPr>
              <a:t>something</a:t>
            </a:r>
            <a:r>
              <a:rPr lang="en-US" sz="1800" spc="-30" dirty="0">
                <a:effectLst/>
                <a:latin typeface="Calibri" panose="020F0502020204030204" pitchFamily="34" charset="0"/>
                <a:ea typeface="Wingdings" panose="05000000000000000000" pitchFamily="2" charset="2"/>
                <a:cs typeface="Wingdings" panose="05000000000000000000" pitchFamily="2" charset="2"/>
              </a:rPr>
              <a:t> </a:t>
            </a:r>
            <a:r>
              <a:rPr lang="en-US" sz="1800" dirty="0">
                <a:effectLst/>
                <a:latin typeface="Calibri" panose="020F0502020204030204" pitchFamily="34" charset="0"/>
                <a:ea typeface="Wingdings" panose="05000000000000000000" pitchFamily="2" charset="2"/>
                <a:cs typeface="Wingdings" panose="05000000000000000000" pitchFamily="2" charset="2"/>
              </a:rPr>
              <a:t>to</a:t>
            </a:r>
            <a:r>
              <a:rPr lang="en-US" sz="1800" spc="-35" dirty="0">
                <a:effectLst/>
                <a:latin typeface="Calibri" panose="020F0502020204030204" pitchFamily="34" charset="0"/>
                <a:ea typeface="Wingdings" panose="05000000000000000000" pitchFamily="2" charset="2"/>
                <a:cs typeface="Wingdings" panose="05000000000000000000" pitchFamily="2" charset="2"/>
              </a:rPr>
              <a:t> </a:t>
            </a:r>
            <a:r>
              <a:rPr lang="en-US" sz="1800" dirty="0">
                <a:effectLst/>
                <a:latin typeface="Calibri" panose="020F0502020204030204" pitchFamily="34" charset="0"/>
                <a:ea typeface="Wingdings" panose="05000000000000000000" pitchFamily="2" charset="2"/>
                <a:cs typeface="Wingdings" panose="05000000000000000000" pitchFamily="2" charset="2"/>
              </a:rPr>
              <a:t>some</a:t>
            </a:r>
            <a:r>
              <a:rPr lang="en-US" sz="1800" spc="-20" dirty="0">
                <a:effectLst/>
                <a:latin typeface="Calibri" panose="020F0502020204030204" pitchFamily="34" charset="0"/>
                <a:ea typeface="Wingdings" panose="05000000000000000000" pitchFamily="2" charset="2"/>
                <a:cs typeface="Wingdings" panose="05000000000000000000" pitchFamily="2" charset="2"/>
              </a:rPr>
              <a:t> </a:t>
            </a:r>
            <a:r>
              <a:rPr lang="en-US" sz="1800" dirty="0">
                <a:effectLst/>
                <a:latin typeface="Calibri" panose="020F0502020204030204" pitchFamily="34" charset="0"/>
                <a:ea typeface="Wingdings" panose="05000000000000000000" pitchFamily="2" charset="2"/>
                <a:cs typeface="Wingdings" panose="05000000000000000000" pitchFamily="2" charset="2"/>
              </a:rPr>
              <a:t>of its most trusted people and then they tells them to their trustworthy friends and the communication</a:t>
            </a:r>
            <a:r>
              <a:rPr lang="en-US" sz="1800" spc="-15" dirty="0">
                <a:effectLst/>
                <a:latin typeface="Calibri" panose="020F0502020204030204" pitchFamily="34" charset="0"/>
                <a:ea typeface="Wingdings" panose="05000000000000000000" pitchFamily="2" charset="2"/>
                <a:cs typeface="Wingdings" panose="05000000000000000000" pitchFamily="2" charset="2"/>
              </a:rPr>
              <a:t> </a:t>
            </a:r>
            <a:r>
              <a:rPr lang="en-US" sz="1800" dirty="0">
                <a:effectLst/>
                <a:latin typeface="Calibri" panose="020F0502020204030204" pitchFamily="34" charset="0"/>
                <a:ea typeface="Wingdings" panose="05000000000000000000" pitchFamily="2" charset="2"/>
                <a:cs typeface="Wingdings" panose="05000000000000000000" pitchFamily="2" charset="2"/>
              </a:rPr>
              <a:t>continues.</a:t>
            </a:r>
            <a:endParaRPr lang="en-MY" sz="1800" dirty="0">
              <a:effectLst/>
              <a:latin typeface="Calibri" panose="020F0502020204030204" pitchFamily="34" charset="0"/>
              <a:ea typeface="Wingdings" panose="05000000000000000000" pitchFamily="2" charset="2"/>
              <a:cs typeface="Wingdings" panose="05000000000000000000" pitchFamily="2" charset="2"/>
            </a:endParaRPr>
          </a:p>
          <a:p>
            <a:pPr marL="342900" marR="1002030" lvl="0" indent="-342900">
              <a:spcBef>
                <a:spcPts val="910"/>
              </a:spcBef>
              <a:spcAft>
                <a:spcPts val="0"/>
              </a:spcAft>
              <a:buSzPts val="600"/>
              <a:buFont typeface="Wingdings" panose="05000000000000000000" pitchFamily="2" charset="2"/>
              <a:buChar char=""/>
              <a:tabLst>
                <a:tab pos="1303020" algn="l"/>
                <a:tab pos="1303655" algn="l"/>
              </a:tabLst>
            </a:pPr>
            <a:r>
              <a:rPr lang="en-US" sz="1800" dirty="0">
                <a:effectLst/>
                <a:latin typeface="Calibri" panose="020F0502020204030204" pitchFamily="34" charset="0"/>
                <a:ea typeface="Wingdings" panose="05000000000000000000" pitchFamily="2" charset="2"/>
                <a:cs typeface="Wingdings" panose="05000000000000000000" pitchFamily="2" charset="2"/>
              </a:rPr>
              <a:t>Probability</a:t>
            </a:r>
            <a:r>
              <a:rPr lang="en-US" sz="1800" spc="-25" dirty="0">
                <a:effectLst/>
                <a:latin typeface="Calibri" panose="020F0502020204030204" pitchFamily="34" charset="0"/>
                <a:ea typeface="Wingdings" panose="05000000000000000000" pitchFamily="2" charset="2"/>
                <a:cs typeface="Wingdings" panose="05000000000000000000" pitchFamily="2" charset="2"/>
              </a:rPr>
              <a:t> </a:t>
            </a:r>
            <a:r>
              <a:rPr lang="en-US" sz="1800" dirty="0">
                <a:effectLst/>
                <a:latin typeface="Calibri" panose="020F0502020204030204" pitchFamily="34" charset="0"/>
                <a:ea typeface="Wingdings" panose="05000000000000000000" pitchFamily="2" charset="2"/>
                <a:cs typeface="Wingdings" panose="05000000000000000000" pitchFamily="2" charset="2"/>
              </a:rPr>
              <a:t>Chain:</a:t>
            </a:r>
            <a:r>
              <a:rPr lang="en-US" sz="1800" spc="-30" dirty="0">
                <a:effectLst/>
                <a:latin typeface="Calibri" panose="020F0502020204030204" pitchFamily="34" charset="0"/>
                <a:ea typeface="Wingdings" panose="05000000000000000000" pitchFamily="2" charset="2"/>
                <a:cs typeface="Wingdings" panose="05000000000000000000" pitchFamily="2" charset="2"/>
              </a:rPr>
              <a:t> </a:t>
            </a:r>
            <a:r>
              <a:rPr lang="en-US" sz="1800" dirty="0">
                <a:effectLst/>
                <a:latin typeface="Calibri" panose="020F0502020204030204" pitchFamily="34" charset="0"/>
                <a:ea typeface="Wingdings" panose="05000000000000000000" pitchFamily="2" charset="2"/>
                <a:cs typeface="Wingdings" panose="05000000000000000000" pitchFamily="2" charset="2"/>
              </a:rPr>
              <a:t>The</a:t>
            </a:r>
            <a:r>
              <a:rPr lang="en-US" sz="1800" spc="-35" dirty="0">
                <a:effectLst/>
                <a:latin typeface="Calibri" panose="020F0502020204030204" pitchFamily="34" charset="0"/>
                <a:ea typeface="Wingdings" panose="05000000000000000000" pitchFamily="2" charset="2"/>
                <a:cs typeface="Wingdings" panose="05000000000000000000" pitchFamily="2" charset="2"/>
              </a:rPr>
              <a:t> </a:t>
            </a:r>
            <a:r>
              <a:rPr lang="en-US" sz="1800" dirty="0">
                <a:effectLst/>
                <a:latin typeface="Calibri" panose="020F0502020204030204" pitchFamily="34" charset="0"/>
                <a:ea typeface="Wingdings" panose="05000000000000000000" pitchFamily="2" charset="2"/>
                <a:cs typeface="Wingdings" panose="05000000000000000000" pitchFamily="2" charset="2"/>
              </a:rPr>
              <a:t>communication</a:t>
            </a:r>
            <a:r>
              <a:rPr lang="en-US" sz="1800" spc="-25" dirty="0">
                <a:effectLst/>
                <a:latin typeface="Calibri" panose="020F0502020204030204" pitchFamily="34" charset="0"/>
                <a:ea typeface="Wingdings" panose="05000000000000000000" pitchFamily="2" charset="2"/>
                <a:cs typeface="Wingdings" panose="05000000000000000000" pitchFamily="2" charset="2"/>
              </a:rPr>
              <a:t> </a:t>
            </a:r>
            <a:r>
              <a:rPr lang="en-US" sz="1800" dirty="0">
                <a:effectLst/>
                <a:latin typeface="Calibri" panose="020F0502020204030204" pitchFamily="34" charset="0"/>
                <a:ea typeface="Wingdings" panose="05000000000000000000" pitchFamily="2" charset="2"/>
                <a:cs typeface="Wingdings" panose="05000000000000000000" pitchFamily="2" charset="2"/>
              </a:rPr>
              <a:t>happens</a:t>
            </a:r>
            <a:r>
              <a:rPr lang="en-US" sz="1800" spc="-25" dirty="0">
                <a:effectLst/>
                <a:latin typeface="Calibri" panose="020F0502020204030204" pitchFamily="34" charset="0"/>
                <a:ea typeface="Wingdings" panose="05000000000000000000" pitchFamily="2" charset="2"/>
                <a:cs typeface="Wingdings" panose="05000000000000000000" pitchFamily="2" charset="2"/>
              </a:rPr>
              <a:t> </a:t>
            </a:r>
            <a:r>
              <a:rPr lang="en-US" sz="1800" dirty="0">
                <a:effectLst/>
                <a:latin typeface="Calibri" panose="020F0502020204030204" pitchFamily="34" charset="0"/>
                <a:ea typeface="Wingdings" panose="05000000000000000000" pitchFamily="2" charset="2"/>
                <a:cs typeface="Wingdings" panose="05000000000000000000" pitchFamily="2" charset="2"/>
              </a:rPr>
              <a:t>when</a:t>
            </a:r>
            <a:r>
              <a:rPr lang="en-US" sz="1800" spc="-25" dirty="0">
                <a:effectLst/>
                <a:latin typeface="Calibri" panose="020F0502020204030204" pitchFamily="34" charset="0"/>
                <a:ea typeface="Wingdings" panose="05000000000000000000" pitchFamily="2" charset="2"/>
                <a:cs typeface="Wingdings" panose="05000000000000000000" pitchFamily="2" charset="2"/>
              </a:rPr>
              <a:t> </a:t>
            </a:r>
            <a:r>
              <a:rPr lang="en-US" sz="1800" dirty="0">
                <a:effectLst/>
                <a:latin typeface="Calibri" panose="020F0502020204030204" pitchFamily="34" charset="0"/>
                <a:ea typeface="Wingdings" panose="05000000000000000000" pitchFamily="2" charset="2"/>
                <a:cs typeface="Wingdings" panose="05000000000000000000" pitchFamily="2" charset="2"/>
              </a:rPr>
              <a:t>a</a:t>
            </a:r>
            <a:r>
              <a:rPr lang="en-US" sz="1800" spc="-25" dirty="0">
                <a:effectLst/>
                <a:latin typeface="Calibri" panose="020F0502020204030204" pitchFamily="34" charset="0"/>
                <a:ea typeface="Wingdings" panose="05000000000000000000" pitchFamily="2" charset="2"/>
                <a:cs typeface="Wingdings" panose="05000000000000000000" pitchFamily="2" charset="2"/>
              </a:rPr>
              <a:t> </a:t>
            </a:r>
            <a:r>
              <a:rPr lang="en-US" sz="1800" dirty="0">
                <a:effectLst/>
                <a:latin typeface="Calibri" panose="020F0502020204030204" pitchFamily="34" charset="0"/>
                <a:ea typeface="Wingdings" panose="05000000000000000000" pitchFamily="2" charset="2"/>
                <a:cs typeface="Wingdings" panose="05000000000000000000" pitchFamily="2" charset="2"/>
              </a:rPr>
              <a:t>person</a:t>
            </a:r>
            <a:r>
              <a:rPr lang="en-US" sz="1800" spc="-25" dirty="0">
                <a:effectLst/>
                <a:latin typeface="Calibri" panose="020F0502020204030204" pitchFamily="34" charset="0"/>
                <a:ea typeface="Wingdings" panose="05000000000000000000" pitchFamily="2" charset="2"/>
                <a:cs typeface="Wingdings" panose="05000000000000000000" pitchFamily="2" charset="2"/>
              </a:rPr>
              <a:t> </a:t>
            </a:r>
            <a:r>
              <a:rPr lang="en-US" sz="1800" dirty="0">
                <a:effectLst/>
                <a:latin typeface="Calibri" panose="020F0502020204030204" pitchFamily="34" charset="0"/>
                <a:ea typeface="Wingdings" panose="05000000000000000000" pitchFamily="2" charset="2"/>
                <a:cs typeface="Wingdings" panose="05000000000000000000" pitchFamily="2" charset="2"/>
              </a:rPr>
              <a:t>randomly</a:t>
            </a:r>
            <a:r>
              <a:rPr lang="en-US" sz="1800" spc="-25" dirty="0">
                <a:effectLst/>
                <a:latin typeface="Calibri" panose="020F0502020204030204" pitchFamily="34" charset="0"/>
                <a:ea typeface="Wingdings" panose="05000000000000000000" pitchFamily="2" charset="2"/>
                <a:cs typeface="Wingdings" panose="05000000000000000000" pitchFamily="2" charset="2"/>
              </a:rPr>
              <a:t> </a:t>
            </a:r>
            <a:r>
              <a:rPr lang="en-US" sz="1800" dirty="0">
                <a:effectLst/>
                <a:latin typeface="Calibri" panose="020F0502020204030204" pitchFamily="34" charset="0"/>
                <a:ea typeface="Wingdings" panose="05000000000000000000" pitchFamily="2" charset="2"/>
                <a:cs typeface="Wingdings" panose="05000000000000000000" pitchFamily="2" charset="2"/>
              </a:rPr>
              <a:t>chooses some persons to pass on the information which is of little interest but not important.</a:t>
            </a:r>
            <a:endParaRPr lang="en-MY" sz="1800" dirty="0">
              <a:effectLst/>
              <a:latin typeface="Calibri" panose="020F0502020204030204" pitchFamily="34" charset="0"/>
              <a:ea typeface="Wingdings" panose="05000000000000000000" pitchFamily="2" charset="2"/>
              <a:cs typeface="Wingdings" panose="05000000000000000000" pitchFamily="2" charset="2"/>
            </a:endParaRPr>
          </a:p>
          <a:p>
            <a:pPr marL="342900" marR="957580" lvl="0" indent="-342900" algn="just">
              <a:spcBef>
                <a:spcPts val="900"/>
              </a:spcBef>
              <a:spcAft>
                <a:spcPts val="0"/>
              </a:spcAft>
              <a:buSzPts val="600"/>
              <a:buFont typeface="Wingdings" panose="05000000000000000000" pitchFamily="2" charset="2"/>
              <a:buChar char=""/>
              <a:tabLst>
                <a:tab pos="1303020" algn="l"/>
                <a:tab pos="1303655" algn="l"/>
              </a:tabLst>
            </a:pPr>
            <a:r>
              <a:rPr lang="en-US" sz="1800" dirty="0">
                <a:effectLst/>
                <a:latin typeface="Calibri" panose="020F0502020204030204" pitchFamily="34" charset="0"/>
                <a:ea typeface="Wingdings" panose="05000000000000000000" pitchFamily="2" charset="2"/>
                <a:cs typeface="Wingdings" panose="05000000000000000000" pitchFamily="2" charset="2"/>
              </a:rPr>
              <a:t>Gossip</a:t>
            </a:r>
            <a:r>
              <a:rPr lang="en-US" sz="1800" spc="-20" dirty="0">
                <a:effectLst/>
                <a:latin typeface="Calibri" panose="020F0502020204030204" pitchFamily="34" charset="0"/>
                <a:ea typeface="Wingdings" panose="05000000000000000000" pitchFamily="2" charset="2"/>
                <a:cs typeface="Wingdings" panose="05000000000000000000" pitchFamily="2" charset="2"/>
              </a:rPr>
              <a:t> </a:t>
            </a:r>
            <a:r>
              <a:rPr lang="en-US" sz="1800" dirty="0">
                <a:effectLst/>
                <a:latin typeface="Calibri" panose="020F0502020204030204" pitchFamily="34" charset="0"/>
                <a:ea typeface="Wingdings" panose="05000000000000000000" pitchFamily="2" charset="2"/>
                <a:cs typeface="Wingdings" panose="05000000000000000000" pitchFamily="2" charset="2"/>
              </a:rPr>
              <a:t>Chain:</a:t>
            </a:r>
            <a:r>
              <a:rPr lang="en-US" sz="1800" spc="-20" dirty="0">
                <a:effectLst/>
                <a:latin typeface="Calibri" panose="020F0502020204030204" pitchFamily="34" charset="0"/>
                <a:ea typeface="Wingdings" panose="05000000000000000000" pitchFamily="2" charset="2"/>
                <a:cs typeface="Wingdings" panose="05000000000000000000" pitchFamily="2" charset="2"/>
              </a:rPr>
              <a:t> </a:t>
            </a:r>
            <a:r>
              <a:rPr lang="en-US" sz="1800" dirty="0">
                <a:effectLst/>
                <a:latin typeface="Calibri" panose="020F0502020204030204" pitchFamily="34" charset="0"/>
                <a:ea typeface="Wingdings" panose="05000000000000000000" pitchFamily="2" charset="2"/>
                <a:cs typeface="Wingdings" panose="05000000000000000000" pitchFamily="2" charset="2"/>
              </a:rPr>
              <a:t>The</a:t>
            </a:r>
            <a:r>
              <a:rPr lang="en-US" sz="1800" spc="-35" dirty="0">
                <a:effectLst/>
                <a:latin typeface="Calibri" panose="020F0502020204030204" pitchFamily="34" charset="0"/>
                <a:ea typeface="Wingdings" panose="05000000000000000000" pitchFamily="2" charset="2"/>
                <a:cs typeface="Wingdings" panose="05000000000000000000" pitchFamily="2" charset="2"/>
              </a:rPr>
              <a:t> </a:t>
            </a:r>
            <a:r>
              <a:rPr lang="en-US" sz="1800" dirty="0">
                <a:effectLst/>
                <a:latin typeface="Calibri" panose="020F0502020204030204" pitchFamily="34" charset="0"/>
                <a:ea typeface="Wingdings" panose="05000000000000000000" pitchFamily="2" charset="2"/>
                <a:cs typeface="Wingdings" panose="05000000000000000000" pitchFamily="2" charset="2"/>
              </a:rPr>
              <a:t>communication</a:t>
            </a:r>
            <a:r>
              <a:rPr lang="en-US" sz="1800" spc="-15" dirty="0">
                <a:effectLst/>
                <a:latin typeface="Calibri" panose="020F0502020204030204" pitchFamily="34" charset="0"/>
                <a:ea typeface="Wingdings" panose="05000000000000000000" pitchFamily="2" charset="2"/>
                <a:cs typeface="Wingdings" panose="05000000000000000000" pitchFamily="2" charset="2"/>
              </a:rPr>
              <a:t> </a:t>
            </a:r>
            <a:r>
              <a:rPr lang="en-US" sz="1800" dirty="0">
                <a:effectLst/>
                <a:latin typeface="Calibri" panose="020F0502020204030204" pitchFamily="34" charset="0"/>
                <a:ea typeface="Wingdings" panose="05000000000000000000" pitchFamily="2" charset="2"/>
                <a:cs typeface="Wingdings" panose="05000000000000000000" pitchFamily="2" charset="2"/>
              </a:rPr>
              <a:t>starts</a:t>
            </a:r>
            <a:r>
              <a:rPr lang="en-US" sz="1800" spc="-25" dirty="0">
                <a:effectLst/>
                <a:latin typeface="Calibri" panose="020F0502020204030204" pitchFamily="34" charset="0"/>
                <a:ea typeface="Wingdings" panose="05000000000000000000" pitchFamily="2" charset="2"/>
                <a:cs typeface="Wingdings" panose="05000000000000000000" pitchFamily="2" charset="2"/>
              </a:rPr>
              <a:t> </a:t>
            </a:r>
            <a:r>
              <a:rPr lang="en-US" sz="1800" dirty="0">
                <a:effectLst/>
                <a:latin typeface="Calibri" panose="020F0502020204030204" pitchFamily="34" charset="0"/>
                <a:ea typeface="Wingdings" panose="05000000000000000000" pitchFamily="2" charset="2"/>
                <a:cs typeface="Wingdings" panose="05000000000000000000" pitchFamily="2" charset="2"/>
              </a:rPr>
              <a:t>when</a:t>
            </a:r>
            <a:r>
              <a:rPr lang="en-US" sz="1800" spc="-20" dirty="0">
                <a:effectLst/>
                <a:latin typeface="Calibri" panose="020F0502020204030204" pitchFamily="34" charset="0"/>
                <a:ea typeface="Wingdings" panose="05000000000000000000" pitchFamily="2" charset="2"/>
                <a:cs typeface="Wingdings" panose="05000000000000000000" pitchFamily="2" charset="2"/>
              </a:rPr>
              <a:t> </a:t>
            </a:r>
            <a:r>
              <a:rPr lang="en-US" sz="1800" dirty="0">
                <a:effectLst/>
                <a:latin typeface="Calibri" panose="020F0502020204030204" pitchFamily="34" charset="0"/>
                <a:ea typeface="Wingdings" panose="05000000000000000000" pitchFamily="2" charset="2"/>
                <a:cs typeface="Wingdings" panose="05000000000000000000" pitchFamily="2" charset="2"/>
              </a:rPr>
              <a:t>a</a:t>
            </a:r>
            <a:r>
              <a:rPr lang="en-US" sz="1800" spc="-35" dirty="0">
                <a:effectLst/>
                <a:latin typeface="Calibri" panose="020F0502020204030204" pitchFamily="34" charset="0"/>
                <a:ea typeface="Wingdings" panose="05000000000000000000" pitchFamily="2" charset="2"/>
                <a:cs typeface="Wingdings" panose="05000000000000000000" pitchFamily="2" charset="2"/>
              </a:rPr>
              <a:t> </a:t>
            </a:r>
            <a:r>
              <a:rPr lang="en-US" sz="1800" dirty="0">
                <a:effectLst/>
                <a:latin typeface="Calibri" panose="020F0502020204030204" pitchFamily="34" charset="0"/>
                <a:ea typeface="Wingdings" panose="05000000000000000000" pitchFamily="2" charset="2"/>
                <a:cs typeface="Wingdings" panose="05000000000000000000" pitchFamily="2" charset="2"/>
              </a:rPr>
              <a:t>person</a:t>
            </a:r>
            <a:r>
              <a:rPr lang="en-US" sz="1800" spc="-25" dirty="0">
                <a:effectLst/>
                <a:latin typeface="Calibri" panose="020F0502020204030204" pitchFamily="34" charset="0"/>
                <a:ea typeface="Wingdings" panose="05000000000000000000" pitchFamily="2" charset="2"/>
                <a:cs typeface="Wingdings" panose="05000000000000000000" pitchFamily="2" charset="2"/>
              </a:rPr>
              <a:t> </a:t>
            </a:r>
            <a:r>
              <a:rPr lang="en-US" sz="1800" dirty="0">
                <a:effectLst/>
                <a:latin typeface="Calibri" panose="020F0502020204030204" pitchFamily="34" charset="0"/>
                <a:ea typeface="Wingdings" panose="05000000000000000000" pitchFamily="2" charset="2"/>
                <a:cs typeface="Wingdings" panose="05000000000000000000" pitchFamily="2" charset="2"/>
              </a:rPr>
              <a:t>tells</a:t>
            </a:r>
            <a:r>
              <a:rPr lang="en-US" sz="1800" spc="-20" dirty="0">
                <a:effectLst/>
                <a:latin typeface="Calibri" panose="020F0502020204030204" pitchFamily="34" charset="0"/>
                <a:ea typeface="Wingdings" panose="05000000000000000000" pitchFamily="2" charset="2"/>
                <a:cs typeface="Wingdings" panose="05000000000000000000" pitchFamily="2" charset="2"/>
              </a:rPr>
              <a:t> </a:t>
            </a:r>
            <a:r>
              <a:rPr lang="en-US" sz="1800" dirty="0">
                <a:effectLst/>
                <a:latin typeface="Calibri" panose="020F0502020204030204" pitchFamily="34" charset="0"/>
                <a:ea typeface="Wingdings" panose="05000000000000000000" pitchFamily="2" charset="2"/>
                <a:cs typeface="Wingdings" panose="05000000000000000000" pitchFamily="2" charset="2"/>
              </a:rPr>
              <a:t>something</a:t>
            </a:r>
            <a:r>
              <a:rPr lang="en-US" sz="1800" spc="-35" dirty="0">
                <a:effectLst/>
                <a:latin typeface="Calibri" panose="020F0502020204030204" pitchFamily="34" charset="0"/>
                <a:ea typeface="Wingdings" panose="05000000000000000000" pitchFamily="2" charset="2"/>
                <a:cs typeface="Wingdings" panose="05000000000000000000" pitchFamily="2" charset="2"/>
              </a:rPr>
              <a:t> </a:t>
            </a:r>
            <a:r>
              <a:rPr lang="en-US" sz="1800" dirty="0">
                <a:effectLst/>
                <a:latin typeface="Calibri" panose="020F0502020204030204" pitchFamily="34" charset="0"/>
                <a:ea typeface="Wingdings" panose="05000000000000000000" pitchFamily="2" charset="2"/>
                <a:cs typeface="Wingdings" panose="05000000000000000000" pitchFamily="2" charset="2"/>
              </a:rPr>
              <a:t>to</a:t>
            </a:r>
            <a:r>
              <a:rPr lang="en-US" sz="1800" spc="-30" dirty="0">
                <a:effectLst/>
                <a:latin typeface="Calibri" panose="020F0502020204030204" pitchFamily="34" charset="0"/>
                <a:ea typeface="Wingdings" panose="05000000000000000000" pitchFamily="2" charset="2"/>
                <a:cs typeface="Wingdings" panose="05000000000000000000" pitchFamily="2" charset="2"/>
              </a:rPr>
              <a:t> </a:t>
            </a:r>
            <a:r>
              <a:rPr lang="en-US" sz="1800" dirty="0">
                <a:effectLst/>
                <a:latin typeface="Calibri" panose="020F0502020204030204" pitchFamily="34" charset="0"/>
                <a:ea typeface="Wingdings" panose="05000000000000000000" pitchFamily="2" charset="2"/>
                <a:cs typeface="Wingdings" panose="05000000000000000000" pitchFamily="2" charset="2"/>
              </a:rPr>
              <a:t>a</a:t>
            </a:r>
            <a:r>
              <a:rPr lang="en-US" sz="1800" spc="-25" dirty="0">
                <a:effectLst/>
                <a:latin typeface="Calibri" panose="020F0502020204030204" pitchFamily="34" charset="0"/>
                <a:ea typeface="Wingdings" panose="05000000000000000000" pitchFamily="2" charset="2"/>
                <a:cs typeface="Wingdings" panose="05000000000000000000" pitchFamily="2" charset="2"/>
              </a:rPr>
              <a:t> </a:t>
            </a:r>
            <a:r>
              <a:rPr lang="en-US" sz="1800" dirty="0">
                <a:effectLst/>
                <a:latin typeface="Calibri" panose="020F0502020204030204" pitchFamily="34" charset="0"/>
                <a:ea typeface="Wingdings" panose="05000000000000000000" pitchFamily="2" charset="2"/>
                <a:cs typeface="Wingdings" panose="05000000000000000000" pitchFamily="2" charset="2"/>
              </a:rPr>
              <a:t>group of people and then they pass on the information to some more people and in this </a:t>
            </a:r>
            <a:r>
              <a:rPr lang="en-US" sz="1800" spc="-15" dirty="0">
                <a:effectLst/>
                <a:latin typeface="Calibri" panose="020F0502020204030204" pitchFamily="34" charset="0"/>
                <a:ea typeface="Wingdings" panose="05000000000000000000" pitchFamily="2" charset="2"/>
                <a:cs typeface="Wingdings" panose="05000000000000000000" pitchFamily="2" charset="2"/>
              </a:rPr>
              <a:t>way </a:t>
            </a:r>
            <a:r>
              <a:rPr lang="en-US" sz="1800" dirty="0">
                <a:effectLst/>
                <a:latin typeface="Calibri" panose="020F0502020204030204" pitchFamily="34" charset="0"/>
                <a:ea typeface="Wingdings" panose="05000000000000000000" pitchFamily="2" charset="2"/>
                <a:cs typeface="Wingdings" panose="05000000000000000000" pitchFamily="2" charset="2"/>
              </a:rPr>
              <a:t>the information is passed on to</a:t>
            </a:r>
            <a:r>
              <a:rPr lang="en-US" sz="1800" spc="-10" dirty="0">
                <a:effectLst/>
                <a:latin typeface="Calibri" panose="020F0502020204030204" pitchFamily="34" charset="0"/>
                <a:ea typeface="Wingdings" panose="05000000000000000000" pitchFamily="2" charset="2"/>
                <a:cs typeface="Wingdings" panose="05000000000000000000" pitchFamily="2" charset="2"/>
              </a:rPr>
              <a:t> </a:t>
            </a:r>
            <a:r>
              <a:rPr lang="en-US" sz="1800" dirty="0">
                <a:effectLst/>
                <a:latin typeface="Calibri" panose="020F0502020204030204" pitchFamily="34" charset="0"/>
                <a:ea typeface="Wingdings" panose="05000000000000000000" pitchFamily="2" charset="2"/>
                <a:cs typeface="Wingdings" panose="05000000000000000000" pitchFamily="2" charset="2"/>
              </a:rPr>
              <a:t>everyone.</a:t>
            </a:r>
            <a:endParaRPr lang="en-MY" sz="1800" dirty="0">
              <a:effectLst/>
              <a:latin typeface="Calibri" panose="020F0502020204030204" pitchFamily="34" charset="0"/>
              <a:ea typeface="Wingdings" panose="05000000000000000000" pitchFamily="2" charset="2"/>
              <a:cs typeface="Wingdings" panose="05000000000000000000" pitchFamily="2" charset="2"/>
            </a:endParaRPr>
          </a:p>
          <a:p>
            <a:endParaRPr lang="en-MY" dirty="0"/>
          </a:p>
        </p:txBody>
      </p:sp>
    </p:spTree>
    <p:extLst>
      <p:ext uri="{BB962C8B-B14F-4D97-AF65-F5344CB8AC3E}">
        <p14:creationId xmlns:p14="http://schemas.microsoft.com/office/powerpoint/2010/main" val="6811896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Types of Informal Communication</a:t>
            </a:r>
          </a:p>
        </p:txBody>
      </p:sp>
      <p:pic>
        <p:nvPicPr>
          <p:cNvPr id="5" name="Picture 4">
            <a:extLst>
              <a:ext uri="{FF2B5EF4-FFF2-40B4-BE49-F238E27FC236}">
                <a16:creationId xmlns:a16="http://schemas.microsoft.com/office/drawing/2014/main" id="{BE82F15D-A184-44DB-8570-AF517F8752AF}"/>
              </a:ext>
            </a:extLst>
          </p:cNvPr>
          <p:cNvPicPr>
            <a:picLocks noChangeAspect="1"/>
          </p:cNvPicPr>
          <p:nvPr/>
        </p:nvPicPr>
        <p:blipFill>
          <a:blip r:embed="rId2"/>
          <a:stretch>
            <a:fillRect/>
          </a:stretch>
        </p:blipFill>
        <p:spPr>
          <a:xfrm>
            <a:off x="1835696" y="1988840"/>
            <a:ext cx="3992055" cy="4591347"/>
          </a:xfrm>
          <a:prstGeom prst="rect">
            <a:avLst/>
          </a:prstGeom>
        </p:spPr>
      </p:pic>
    </p:spTree>
    <p:extLst>
      <p:ext uri="{BB962C8B-B14F-4D97-AF65-F5344CB8AC3E}">
        <p14:creationId xmlns:p14="http://schemas.microsoft.com/office/powerpoint/2010/main" val="41899892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0E540E-A89A-4CF2-867F-44CCC1C40803}"/>
              </a:ext>
            </a:extLst>
          </p:cNvPr>
          <p:cNvSpPr>
            <a:spLocks noGrp="1"/>
          </p:cNvSpPr>
          <p:nvPr>
            <p:ph type="title"/>
          </p:nvPr>
        </p:nvSpPr>
        <p:spPr/>
        <p:txBody>
          <a:bodyPr/>
          <a:lstStyle/>
          <a:p>
            <a:r>
              <a:rPr lang="en-MY" dirty="0"/>
              <a:t>Differences Between Formal and Informal communication</a:t>
            </a:r>
          </a:p>
        </p:txBody>
      </p:sp>
      <p:sp>
        <p:nvSpPr>
          <p:cNvPr id="5" name="Text Box 2">
            <a:extLst>
              <a:ext uri="{FF2B5EF4-FFF2-40B4-BE49-F238E27FC236}">
                <a16:creationId xmlns:a16="http://schemas.microsoft.com/office/drawing/2014/main" id="{FA092860-1F0F-496C-9459-868B0165E03E}"/>
              </a:ext>
            </a:extLst>
          </p:cNvPr>
          <p:cNvSpPr txBox="1">
            <a:spLocks noChangeArrowheads="1"/>
          </p:cNvSpPr>
          <p:nvPr/>
        </p:nvSpPr>
        <p:spPr bwMode="auto">
          <a:xfrm>
            <a:off x="1936750" y="8715375"/>
            <a:ext cx="1397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tx1"/>
                </a:solidFill>
                <a:effectLst/>
                <a:latin typeface="Arial" panose="020B0604020202020204" pitchFamily="34" charset="0"/>
                <a:ea typeface="Calibri" panose="020F0502020204030204" pitchFamily="34" charset="0"/>
              </a:rPr>
              <a:t>Feedback</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6" name="Text Box 1">
            <a:extLst>
              <a:ext uri="{FF2B5EF4-FFF2-40B4-BE49-F238E27FC236}">
                <a16:creationId xmlns:a16="http://schemas.microsoft.com/office/drawing/2014/main" id="{E4FF257B-E23B-4AA4-BB42-5283CF2B334C}"/>
              </a:ext>
            </a:extLst>
          </p:cNvPr>
          <p:cNvSpPr txBox="1">
            <a:spLocks noChangeArrowheads="1"/>
          </p:cNvSpPr>
          <p:nvPr/>
        </p:nvSpPr>
        <p:spPr bwMode="auto">
          <a:xfrm>
            <a:off x="5624513" y="8467725"/>
            <a:ext cx="139700" cy="1063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eaLnBrk="0" hangingPunct="0">
              <a:tabLst>
                <a:tab pos="460375" algn="l"/>
                <a:tab pos="1050925" algn="l"/>
              </a:tabLst>
              <a:defRPr>
                <a:solidFill>
                  <a:schemeClr val="tx1"/>
                </a:solidFill>
                <a:latin typeface="Arial" panose="020B0604020202020204" pitchFamily="34" charset="0"/>
              </a:defRPr>
            </a:lvl1pPr>
            <a:lvl2pPr eaLnBrk="0" hangingPunct="0">
              <a:tabLst>
                <a:tab pos="460375" algn="l"/>
                <a:tab pos="1050925" algn="l"/>
              </a:tabLst>
              <a:defRPr>
                <a:solidFill>
                  <a:schemeClr val="tx1"/>
                </a:solidFill>
                <a:latin typeface="Arial" panose="020B0604020202020204" pitchFamily="34" charset="0"/>
              </a:defRPr>
            </a:lvl2pPr>
            <a:lvl3pPr eaLnBrk="0" hangingPunct="0">
              <a:tabLst>
                <a:tab pos="460375" algn="l"/>
                <a:tab pos="1050925" algn="l"/>
              </a:tabLst>
              <a:defRPr>
                <a:solidFill>
                  <a:schemeClr val="tx1"/>
                </a:solidFill>
                <a:latin typeface="Arial" panose="020B0604020202020204" pitchFamily="34" charset="0"/>
              </a:defRPr>
            </a:lvl3pPr>
            <a:lvl4pPr eaLnBrk="0" hangingPunct="0">
              <a:tabLst>
                <a:tab pos="460375" algn="l"/>
                <a:tab pos="1050925" algn="l"/>
              </a:tabLst>
              <a:defRPr>
                <a:solidFill>
                  <a:schemeClr val="tx1"/>
                </a:solidFill>
                <a:latin typeface="Arial" panose="020B0604020202020204" pitchFamily="34" charset="0"/>
              </a:defRPr>
            </a:lvl4pPr>
            <a:lvl5pPr eaLnBrk="0" hangingPunct="0">
              <a:tabLst>
                <a:tab pos="460375" algn="l"/>
                <a:tab pos="1050925" algn="l"/>
              </a:tabLst>
              <a:defRPr>
                <a:solidFill>
                  <a:schemeClr val="tx1"/>
                </a:solidFill>
                <a:latin typeface="Arial" panose="020B0604020202020204" pitchFamily="34" charset="0"/>
              </a:defRPr>
            </a:lvl5pPr>
            <a:lvl6pPr eaLnBrk="0" fontAlgn="base" hangingPunct="0">
              <a:spcBef>
                <a:spcPct val="0"/>
              </a:spcBef>
              <a:spcAft>
                <a:spcPct val="0"/>
              </a:spcAft>
              <a:tabLst>
                <a:tab pos="460375" algn="l"/>
                <a:tab pos="1050925" algn="l"/>
              </a:tabLst>
              <a:defRPr>
                <a:solidFill>
                  <a:schemeClr val="tx1"/>
                </a:solidFill>
                <a:latin typeface="Arial" panose="020B0604020202020204" pitchFamily="34" charset="0"/>
              </a:defRPr>
            </a:lvl6pPr>
            <a:lvl7pPr eaLnBrk="0" fontAlgn="base" hangingPunct="0">
              <a:spcBef>
                <a:spcPct val="0"/>
              </a:spcBef>
              <a:spcAft>
                <a:spcPct val="0"/>
              </a:spcAft>
              <a:tabLst>
                <a:tab pos="460375" algn="l"/>
                <a:tab pos="1050925" algn="l"/>
              </a:tabLst>
              <a:defRPr>
                <a:solidFill>
                  <a:schemeClr val="tx1"/>
                </a:solidFill>
                <a:latin typeface="Arial" panose="020B0604020202020204" pitchFamily="34" charset="0"/>
              </a:defRPr>
            </a:lvl7pPr>
            <a:lvl8pPr eaLnBrk="0" fontAlgn="base" hangingPunct="0">
              <a:spcBef>
                <a:spcPct val="0"/>
              </a:spcBef>
              <a:spcAft>
                <a:spcPct val="0"/>
              </a:spcAft>
              <a:tabLst>
                <a:tab pos="460375" algn="l"/>
                <a:tab pos="1050925" algn="l"/>
              </a:tabLst>
              <a:defRPr>
                <a:solidFill>
                  <a:schemeClr val="tx1"/>
                </a:solidFill>
                <a:latin typeface="Arial" panose="020B0604020202020204" pitchFamily="34" charset="0"/>
              </a:defRPr>
            </a:lvl8pPr>
            <a:lvl9pPr eaLnBrk="0" fontAlgn="base" hangingPunct="0">
              <a:spcBef>
                <a:spcPct val="0"/>
              </a:spcBef>
              <a:spcAft>
                <a:spcPct val="0"/>
              </a:spcAft>
              <a:tabLst>
                <a:tab pos="460375" algn="l"/>
                <a:tab pos="1050925" algn="l"/>
              </a:tabLs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tab pos="460375" algn="l"/>
                <a:tab pos="1050925" algn="l"/>
              </a:tabLst>
            </a:pPr>
            <a:r>
              <a:rPr kumimoji="0" lang="en-US" altLang="en-US" sz="900" b="1" i="0" u="none" strike="noStrike" cap="none" normalizeH="0" baseline="0">
                <a:ln>
                  <a:noFill/>
                </a:ln>
                <a:solidFill>
                  <a:srgbClr val="000000"/>
                </a:solidFill>
                <a:effectLst/>
                <a:latin typeface="Arial" panose="020B0604020202020204" pitchFamily="34" charset="0"/>
                <a:ea typeface="Calibri" panose="020F0502020204030204" pitchFamily="34" charset="0"/>
              </a:rPr>
              <a:t> 	Response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9" name="TextBox 8">
            <a:extLst>
              <a:ext uri="{FF2B5EF4-FFF2-40B4-BE49-F238E27FC236}">
                <a16:creationId xmlns:a16="http://schemas.microsoft.com/office/drawing/2014/main" id="{34722126-123C-4FD1-BAC7-0661959600EC}"/>
              </a:ext>
            </a:extLst>
          </p:cNvPr>
          <p:cNvSpPr txBox="1"/>
          <p:nvPr/>
        </p:nvSpPr>
        <p:spPr>
          <a:xfrm>
            <a:off x="755576" y="1844824"/>
            <a:ext cx="8388424" cy="4801314"/>
          </a:xfrm>
          <a:prstGeom prst="rect">
            <a:avLst/>
          </a:prstGeom>
          <a:noFill/>
        </p:spPr>
        <p:txBody>
          <a:bodyPr wrap="square" rtlCol="0">
            <a:spAutoFit/>
          </a:bodyPr>
          <a:lstStyle/>
          <a:p>
            <a:pPr marL="342900" indent="-342900">
              <a:buFont typeface="+mj-lt"/>
              <a:buAutoNum type="arabicPeriod"/>
            </a:pPr>
            <a:r>
              <a:rPr lang="en-MY" dirty="0"/>
              <a:t> Formal communication is also known by the name of official communication. Informal Communication is also known by the name of grapevine.</a:t>
            </a:r>
          </a:p>
          <a:p>
            <a:pPr marL="342900" indent="-342900">
              <a:buFont typeface="+mj-lt"/>
              <a:buAutoNum type="arabicPeriod"/>
            </a:pPr>
            <a:r>
              <a:rPr lang="en-MY" dirty="0"/>
              <a:t> In formal communication the information must follow a chain of command. Conversely, the informal communication can move freely in any direction.</a:t>
            </a:r>
          </a:p>
          <a:p>
            <a:pPr marL="342900" indent="-342900">
              <a:buFont typeface="+mj-lt"/>
              <a:buAutoNum type="arabicPeriod"/>
            </a:pPr>
            <a:r>
              <a:rPr lang="en-MY" dirty="0"/>
              <a:t>In formal communication full secrecy is maintained, but in the case of informal communication maintenance of secrecy is a very tough task.</a:t>
            </a:r>
          </a:p>
          <a:p>
            <a:pPr marL="342900" indent="-342900">
              <a:buFont typeface="+mj-lt"/>
              <a:buAutoNum type="arabicPeriod"/>
            </a:pPr>
            <a:r>
              <a:rPr lang="en-MY" dirty="0"/>
              <a:t> Formal communication is generally written, whereas Informal communication is oral.</a:t>
            </a:r>
          </a:p>
          <a:p>
            <a:pPr marL="342900" indent="-342900">
              <a:buFont typeface="+mj-lt"/>
              <a:buAutoNum type="arabicPeriod"/>
            </a:pPr>
            <a:r>
              <a:rPr lang="en-MY" dirty="0"/>
              <a:t> Formal communication is time consuming as opposed to Informal communication, which is rapid and quick</a:t>
            </a:r>
          </a:p>
          <a:p>
            <a:pPr marL="342900" indent="-342900">
              <a:buFont typeface="+mj-lt"/>
              <a:buAutoNum type="arabicPeriod"/>
            </a:pPr>
            <a:r>
              <a:rPr lang="en-MY" dirty="0"/>
              <a:t> Formal communication is more reliable than Informal communication.</a:t>
            </a:r>
          </a:p>
          <a:p>
            <a:pPr marL="342900" indent="-342900">
              <a:buFont typeface="+mj-lt"/>
              <a:buAutoNum type="arabicPeriod"/>
            </a:pPr>
            <a:r>
              <a:rPr lang="en-MY" dirty="0"/>
              <a:t> Formal communication is designed by the organization. Informal communication starts itself due to the urge of ‘human to talk’.</a:t>
            </a:r>
          </a:p>
          <a:p>
            <a:pPr marL="342900" indent="-342900">
              <a:buFont typeface="+mj-lt"/>
              <a:buAutoNum type="arabicPeriod"/>
            </a:pPr>
            <a:r>
              <a:rPr lang="en-MY" dirty="0"/>
              <a:t>In formal communication the documentary evidences are always available. On the other hand, in the case of informal communication the documentary evidences are not available.</a:t>
            </a:r>
          </a:p>
          <a:p>
            <a:endParaRPr lang="en-MY" dirty="0"/>
          </a:p>
        </p:txBody>
      </p:sp>
    </p:spTree>
    <p:extLst>
      <p:ext uri="{BB962C8B-B14F-4D97-AF65-F5344CB8AC3E}">
        <p14:creationId xmlns:p14="http://schemas.microsoft.com/office/powerpoint/2010/main" val="9959900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Differences Between Formal and Informal communication</a:t>
            </a:r>
          </a:p>
        </p:txBody>
      </p:sp>
      <p:pic>
        <p:nvPicPr>
          <p:cNvPr id="5" name="Picture 4">
            <a:extLst>
              <a:ext uri="{FF2B5EF4-FFF2-40B4-BE49-F238E27FC236}">
                <a16:creationId xmlns:a16="http://schemas.microsoft.com/office/drawing/2014/main" id="{0811573A-C8D5-4A4D-ADAB-BDCE48FFEB48}"/>
              </a:ext>
            </a:extLst>
          </p:cNvPr>
          <p:cNvPicPr>
            <a:picLocks noChangeAspect="1"/>
          </p:cNvPicPr>
          <p:nvPr/>
        </p:nvPicPr>
        <p:blipFill>
          <a:blip r:embed="rId2"/>
          <a:stretch>
            <a:fillRect/>
          </a:stretch>
        </p:blipFill>
        <p:spPr>
          <a:xfrm>
            <a:off x="1475656" y="1772816"/>
            <a:ext cx="5249565" cy="4684966"/>
          </a:xfrm>
          <a:prstGeom prst="rect">
            <a:avLst/>
          </a:prstGeom>
        </p:spPr>
      </p:pic>
    </p:spTree>
    <p:extLst>
      <p:ext uri="{BB962C8B-B14F-4D97-AF65-F5344CB8AC3E}">
        <p14:creationId xmlns:p14="http://schemas.microsoft.com/office/powerpoint/2010/main" val="22543276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 Communication Process</a:t>
            </a:r>
          </a:p>
        </p:txBody>
      </p:sp>
      <p:pic>
        <p:nvPicPr>
          <p:cNvPr id="5" name="Picture 4">
            <a:extLst>
              <a:ext uri="{FF2B5EF4-FFF2-40B4-BE49-F238E27FC236}">
                <a16:creationId xmlns:a16="http://schemas.microsoft.com/office/drawing/2014/main" id="{597C7D7A-2CE1-4429-B6C4-4464842F2A7E}"/>
              </a:ext>
            </a:extLst>
          </p:cNvPr>
          <p:cNvPicPr>
            <a:picLocks noChangeAspect="1"/>
          </p:cNvPicPr>
          <p:nvPr/>
        </p:nvPicPr>
        <p:blipFill>
          <a:blip r:embed="rId2"/>
          <a:stretch>
            <a:fillRect/>
          </a:stretch>
        </p:blipFill>
        <p:spPr>
          <a:xfrm>
            <a:off x="1499071" y="2132856"/>
            <a:ext cx="6145857" cy="3708260"/>
          </a:xfrm>
          <a:prstGeom prst="rect">
            <a:avLst/>
          </a:prstGeom>
        </p:spPr>
      </p:pic>
    </p:spTree>
    <p:extLst>
      <p:ext uri="{BB962C8B-B14F-4D97-AF65-F5344CB8AC3E}">
        <p14:creationId xmlns:p14="http://schemas.microsoft.com/office/powerpoint/2010/main" val="27245431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Communication Process</a:t>
            </a:r>
          </a:p>
        </p:txBody>
      </p:sp>
      <p:sp>
        <p:nvSpPr>
          <p:cNvPr id="4" name="TextBox 3">
            <a:extLst>
              <a:ext uri="{FF2B5EF4-FFF2-40B4-BE49-F238E27FC236}">
                <a16:creationId xmlns:a16="http://schemas.microsoft.com/office/drawing/2014/main" id="{8439ED3F-626C-497C-8FD0-F80CBE1AE771}"/>
              </a:ext>
            </a:extLst>
          </p:cNvPr>
          <p:cNvSpPr txBox="1"/>
          <p:nvPr/>
        </p:nvSpPr>
        <p:spPr>
          <a:xfrm>
            <a:off x="611560" y="1700808"/>
            <a:ext cx="8352928" cy="3693319"/>
          </a:xfrm>
          <a:prstGeom prst="rect">
            <a:avLst/>
          </a:prstGeom>
          <a:noFill/>
        </p:spPr>
        <p:txBody>
          <a:bodyPr wrap="square" rtlCol="0">
            <a:spAutoFit/>
          </a:bodyPr>
          <a:lstStyle/>
          <a:p>
            <a:pPr marL="285750" indent="-285750">
              <a:buFont typeface="Wingdings" panose="05000000000000000000" pitchFamily="2" charset="2"/>
              <a:buChar char="§"/>
            </a:pPr>
            <a:r>
              <a:rPr lang="en-MY" dirty="0"/>
              <a:t>Source/Sender – the person or organization that has information to share</a:t>
            </a:r>
          </a:p>
          <a:p>
            <a:pPr marL="285750" indent="-285750">
              <a:buFont typeface="Wingdings" panose="05000000000000000000" pitchFamily="2" charset="2"/>
              <a:buChar char="§"/>
            </a:pPr>
            <a:r>
              <a:rPr lang="en-MY" dirty="0"/>
              <a:t>Receiver – person(s) with whom the sender is sharing thoughts</a:t>
            </a:r>
          </a:p>
          <a:p>
            <a:pPr marL="285750" indent="-285750">
              <a:buFont typeface="Wingdings" panose="05000000000000000000" pitchFamily="2" charset="2"/>
              <a:buChar char="§"/>
            </a:pPr>
            <a:r>
              <a:rPr lang="en-MY" dirty="0"/>
              <a:t>Message – the information the source hopes to convey</a:t>
            </a:r>
          </a:p>
          <a:p>
            <a:pPr marL="285750" indent="-285750">
              <a:buFont typeface="Wingdings" panose="05000000000000000000" pitchFamily="2" charset="2"/>
              <a:buChar char="§"/>
            </a:pPr>
            <a:r>
              <a:rPr lang="en-MY" dirty="0"/>
              <a:t>Channel – method by which the communication travels from source to receiver</a:t>
            </a:r>
          </a:p>
          <a:p>
            <a:pPr marL="285750" indent="-285750">
              <a:buFont typeface="Wingdings" panose="05000000000000000000" pitchFamily="2" charset="2"/>
              <a:buChar char="§"/>
            </a:pPr>
            <a:r>
              <a:rPr lang="en-MY" dirty="0"/>
              <a:t>Encoding – putting thoughts, ideas, or information into symbolic form</a:t>
            </a:r>
          </a:p>
          <a:p>
            <a:pPr marL="285750" indent="-285750">
              <a:buFont typeface="Wingdings" panose="05000000000000000000" pitchFamily="2" charset="2"/>
              <a:buChar char="§"/>
            </a:pPr>
            <a:r>
              <a:rPr lang="en-MY" dirty="0"/>
              <a:t>Decoding – transforming the senders message back into thought</a:t>
            </a:r>
          </a:p>
          <a:p>
            <a:pPr marL="285750" indent="-285750">
              <a:buFont typeface="Wingdings" panose="05000000000000000000" pitchFamily="2" charset="2"/>
              <a:buChar char="§"/>
            </a:pPr>
            <a:r>
              <a:rPr lang="en-MY" dirty="0"/>
              <a:t>Response – receiver’s reactions after seeing, hearing, or reading the message</a:t>
            </a:r>
          </a:p>
          <a:p>
            <a:pPr marL="285750" indent="-285750">
              <a:buFont typeface="Wingdings" panose="05000000000000000000" pitchFamily="2" charset="2"/>
              <a:buChar char="§"/>
            </a:pPr>
            <a:r>
              <a:rPr lang="en-MY" dirty="0"/>
              <a:t>Feedback – part of the receiver’s response that is communicated back to the sender</a:t>
            </a:r>
          </a:p>
          <a:p>
            <a:pPr marL="285750" indent="-285750">
              <a:buFont typeface="Wingdings" panose="05000000000000000000" pitchFamily="2" charset="2"/>
              <a:buChar char="§"/>
            </a:pPr>
            <a:r>
              <a:rPr lang="en-MY" dirty="0"/>
              <a:t>Noise – unplanned distortion or interference</a:t>
            </a:r>
          </a:p>
          <a:p>
            <a:endParaRPr lang="en-MY" dirty="0"/>
          </a:p>
        </p:txBody>
      </p:sp>
    </p:spTree>
    <p:extLst>
      <p:ext uri="{BB962C8B-B14F-4D97-AF65-F5344CB8AC3E}">
        <p14:creationId xmlns:p14="http://schemas.microsoft.com/office/powerpoint/2010/main" val="42925934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Employee Survey</a:t>
            </a:r>
          </a:p>
        </p:txBody>
      </p:sp>
      <p:pic>
        <p:nvPicPr>
          <p:cNvPr id="5" name="Picture 4">
            <a:extLst>
              <a:ext uri="{FF2B5EF4-FFF2-40B4-BE49-F238E27FC236}">
                <a16:creationId xmlns:a16="http://schemas.microsoft.com/office/drawing/2014/main" id="{FFF837F7-BF0A-49C5-91F3-FCF58EEC2E0B}"/>
              </a:ext>
            </a:extLst>
          </p:cNvPr>
          <p:cNvPicPr>
            <a:picLocks noChangeAspect="1"/>
          </p:cNvPicPr>
          <p:nvPr/>
        </p:nvPicPr>
        <p:blipFill>
          <a:blip r:embed="rId2"/>
          <a:stretch>
            <a:fillRect/>
          </a:stretch>
        </p:blipFill>
        <p:spPr>
          <a:xfrm>
            <a:off x="1043608" y="1700808"/>
            <a:ext cx="7309427" cy="4312692"/>
          </a:xfrm>
          <a:prstGeom prst="rect">
            <a:avLst/>
          </a:prstGeom>
        </p:spPr>
      </p:pic>
    </p:spTree>
    <p:extLst>
      <p:ext uri="{BB962C8B-B14F-4D97-AF65-F5344CB8AC3E}">
        <p14:creationId xmlns:p14="http://schemas.microsoft.com/office/powerpoint/2010/main" val="5628677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a:xfrm>
            <a:off x="685800" y="260648"/>
            <a:ext cx="8229600" cy="1143000"/>
          </a:xfrm>
        </p:spPr>
        <p:txBody>
          <a:bodyPr/>
          <a:lstStyle/>
          <a:p>
            <a:r>
              <a:rPr lang="en-MY" dirty="0"/>
              <a:t>Employee Assistance Program (EAP)</a:t>
            </a:r>
          </a:p>
        </p:txBody>
      </p:sp>
      <p:pic>
        <p:nvPicPr>
          <p:cNvPr id="5" name="Picture 4">
            <a:extLst>
              <a:ext uri="{FF2B5EF4-FFF2-40B4-BE49-F238E27FC236}">
                <a16:creationId xmlns:a16="http://schemas.microsoft.com/office/drawing/2014/main" id="{F7BA8130-9348-418E-BB11-108C85AAFA62}"/>
              </a:ext>
            </a:extLst>
          </p:cNvPr>
          <p:cNvPicPr>
            <a:picLocks noChangeAspect="1"/>
          </p:cNvPicPr>
          <p:nvPr/>
        </p:nvPicPr>
        <p:blipFill>
          <a:blip r:embed="rId2"/>
          <a:stretch>
            <a:fillRect/>
          </a:stretch>
        </p:blipFill>
        <p:spPr>
          <a:xfrm>
            <a:off x="1187624" y="1844824"/>
            <a:ext cx="7396386" cy="3831109"/>
          </a:xfrm>
          <a:prstGeom prst="rect">
            <a:avLst/>
          </a:prstGeom>
        </p:spPr>
      </p:pic>
    </p:spTree>
    <p:extLst>
      <p:ext uri="{BB962C8B-B14F-4D97-AF65-F5344CB8AC3E}">
        <p14:creationId xmlns:p14="http://schemas.microsoft.com/office/powerpoint/2010/main" val="36258870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AFF1A6-7F55-4CDD-808D-537551143F12}"/>
              </a:ext>
            </a:extLst>
          </p:cNvPr>
          <p:cNvSpPr>
            <a:spLocks noGrp="1"/>
          </p:cNvSpPr>
          <p:nvPr>
            <p:ph type="title"/>
          </p:nvPr>
        </p:nvSpPr>
        <p:spPr/>
        <p:txBody>
          <a:bodyPr/>
          <a:lstStyle/>
          <a:p>
            <a:r>
              <a:rPr lang="en-MY" dirty="0"/>
              <a:t>Employee Disciplinary Procedure</a:t>
            </a:r>
          </a:p>
        </p:txBody>
      </p:sp>
      <p:pic>
        <p:nvPicPr>
          <p:cNvPr id="5" name="Picture 4">
            <a:extLst>
              <a:ext uri="{FF2B5EF4-FFF2-40B4-BE49-F238E27FC236}">
                <a16:creationId xmlns:a16="http://schemas.microsoft.com/office/drawing/2014/main" id="{1E028681-2038-46FA-9055-5A6364D597A1}"/>
              </a:ext>
            </a:extLst>
          </p:cNvPr>
          <p:cNvPicPr>
            <a:picLocks noChangeAspect="1"/>
          </p:cNvPicPr>
          <p:nvPr/>
        </p:nvPicPr>
        <p:blipFill>
          <a:blip r:embed="rId2"/>
          <a:stretch>
            <a:fillRect/>
          </a:stretch>
        </p:blipFill>
        <p:spPr>
          <a:xfrm>
            <a:off x="1619672" y="1988840"/>
            <a:ext cx="5136976" cy="4383181"/>
          </a:xfrm>
          <a:prstGeom prst="rect">
            <a:avLst/>
          </a:prstGeom>
        </p:spPr>
      </p:pic>
    </p:spTree>
    <p:extLst>
      <p:ext uri="{BB962C8B-B14F-4D97-AF65-F5344CB8AC3E}">
        <p14:creationId xmlns:p14="http://schemas.microsoft.com/office/powerpoint/2010/main" val="118464344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867849-743F-4C0F-900C-4521E53CC20C}"/>
              </a:ext>
            </a:extLst>
          </p:cNvPr>
          <p:cNvSpPr>
            <a:spLocks noGrp="1"/>
          </p:cNvSpPr>
          <p:nvPr>
            <p:ph type="title"/>
          </p:nvPr>
        </p:nvSpPr>
        <p:spPr/>
        <p:txBody>
          <a:bodyPr/>
          <a:lstStyle/>
          <a:p>
            <a:r>
              <a:rPr lang="en-MY" dirty="0"/>
              <a:t>Talent Management</a:t>
            </a:r>
          </a:p>
        </p:txBody>
      </p:sp>
      <p:sp>
        <p:nvSpPr>
          <p:cNvPr id="4" name="TextBox 3">
            <a:extLst>
              <a:ext uri="{FF2B5EF4-FFF2-40B4-BE49-F238E27FC236}">
                <a16:creationId xmlns:a16="http://schemas.microsoft.com/office/drawing/2014/main" id="{BE2CF98B-0656-4B16-9A4B-FF8B30AD8F49}"/>
              </a:ext>
            </a:extLst>
          </p:cNvPr>
          <p:cNvSpPr txBox="1"/>
          <p:nvPr/>
        </p:nvSpPr>
        <p:spPr>
          <a:xfrm>
            <a:off x="1043608" y="2060848"/>
            <a:ext cx="7488832" cy="2308324"/>
          </a:xfrm>
          <a:prstGeom prst="rect">
            <a:avLst/>
          </a:prstGeom>
          <a:noFill/>
        </p:spPr>
        <p:txBody>
          <a:bodyPr wrap="square" rtlCol="0">
            <a:spAutoFit/>
          </a:bodyPr>
          <a:lstStyle/>
          <a:p>
            <a:r>
              <a:rPr lang="en-MY" dirty="0"/>
              <a:t>Talent management as activities and processes that involve the systematic identification of key positions which differentially contribute to the organization’s sustainable competitive advantage, the development of a talent pool of high potential and high performing incumbents to fill these roles, and the development of a differentiated human resource architecture to facilitate filling these positions with competent incumbents and to ensure their continued commitment to the organization.</a:t>
            </a:r>
          </a:p>
        </p:txBody>
      </p:sp>
    </p:spTree>
    <p:extLst>
      <p:ext uri="{BB962C8B-B14F-4D97-AF65-F5344CB8AC3E}">
        <p14:creationId xmlns:p14="http://schemas.microsoft.com/office/powerpoint/2010/main" val="36282431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5C7230-B78F-481D-A871-90B52C1CAD5B}"/>
              </a:ext>
            </a:extLst>
          </p:cNvPr>
          <p:cNvSpPr>
            <a:spLocks noGrp="1"/>
          </p:cNvSpPr>
          <p:nvPr>
            <p:ph type="title"/>
          </p:nvPr>
        </p:nvSpPr>
        <p:spPr/>
        <p:txBody>
          <a:bodyPr/>
          <a:lstStyle/>
          <a:p>
            <a:r>
              <a:rPr lang="en-MY" dirty="0"/>
              <a:t>Talent Management</a:t>
            </a:r>
          </a:p>
        </p:txBody>
      </p:sp>
      <p:pic>
        <p:nvPicPr>
          <p:cNvPr id="5" name="Picture 4">
            <a:extLst>
              <a:ext uri="{FF2B5EF4-FFF2-40B4-BE49-F238E27FC236}">
                <a16:creationId xmlns:a16="http://schemas.microsoft.com/office/drawing/2014/main" id="{ED1D0A1A-0F22-47B8-A423-753FF5E2BD1A}"/>
              </a:ext>
            </a:extLst>
          </p:cNvPr>
          <p:cNvPicPr>
            <a:picLocks noChangeAspect="1"/>
          </p:cNvPicPr>
          <p:nvPr/>
        </p:nvPicPr>
        <p:blipFill>
          <a:blip r:embed="rId2"/>
          <a:stretch>
            <a:fillRect/>
          </a:stretch>
        </p:blipFill>
        <p:spPr>
          <a:xfrm>
            <a:off x="1547664" y="1772816"/>
            <a:ext cx="4996011" cy="4682252"/>
          </a:xfrm>
          <a:prstGeom prst="rect">
            <a:avLst/>
          </a:prstGeom>
        </p:spPr>
      </p:pic>
    </p:spTree>
    <p:extLst>
      <p:ext uri="{BB962C8B-B14F-4D97-AF65-F5344CB8AC3E}">
        <p14:creationId xmlns:p14="http://schemas.microsoft.com/office/powerpoint/2010/main" val="385316853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1C079-A53E-40CD-80AA-C5190D4E2EFC}"/>
              </a:ext>
            </a:extLst>
          </p:cNvPr>
          <p:cNvSpPr>
            <a:spLocks noGrp="1"/>
          </p:cNvSpPr>
          <p:nvPr>
            <p:ph type="title"/>
          </p:nvPr>
        </p:nvSpPr>
        <p:spPr/>
        <p:txBody>
          <a:bodyPr/>
          <a:lstStyle/>
          <a:p>
            <a:r>
              <a:rPr lang="en-MY" dirty="0"/>
              <a:t>Six Principles of Effective Global Talent Management</a:t>
            </a:r>
          </a:p>
        </p:txBody>
      </p:sp>
      <p:sp>
        <p:nvSpPr>
          <p:cNvPr id="4" name="TextBox 3">
            <a:extLst>
              <a:ext uri="{FF2B5EF4-FFF2-40B4-BE49-F238E27FC236}">
                <a16:creationId xmlns:a16="http://schemas.microsoft.com/office/drawing/2014/main" id="{BF2F3174-F1A7-4F8F-AA9D-96C44D530420}"/>
              </a:ext>
            </a:extLst>
          </p:cNvPr>
          <p:cNvSpPr txBox="1"/>
          <p:nvPr/>
        </p:nvSpPr>
        <p:spPr>
          <a:xfrm>
            <a:off x="1115616" y="1772816"/>
            <a:ext cx="7128792" cy="3416320"/>
          </a:xfrm>
          <a:prstGeom prst="rect">
            <a:avLst/>
          </a:prstGeom>
          <a:noFill/>
        </p:spPr>
        <p:txBody>
          <a:bodyPr wrap="square" rtlCol="0">
            <a:spAutoFit/>
          </a:bodyPr>
          <a:lstStyle/>
          <a:p>
            <a:pPr marL="342900" indent="-342900">
              <a:buFont typeface="+mj-lt"/>
              <a:buAutoNum type="arabicPeriod"/>
            </a:pPr>
            <a:r>
              <a:rPr lang="en-MY" dirty="0"/>
              <a:t>Alignment With Strategy</a:t>
            </a:r>
          </a:p>
          <a:p>
            <a:pPr marL="342900" indent="-342900">
              <a:buFont typeface="+mj-lt"/>
              <a:buAutoNum type="arabicPeriod"/>
            </a:pPr>
            <a:endParaRPr lang="en-MY" dirty="0"/>
          </a:p>
          <a:p>
            <a:pPr marL="342900" indent="-342900">
              <a:buFont typeface="+mj-lt"/>
              <a:buAutoNum type="arabicPeriod"/>
            </a:pPr>
            <a:r>
              <a:rPr lang="en-MY" dirty="0"/>
              <a:t>Internal Consistency</a:t>
            </a:r>
          </a:p>
          <a:p>
            <a:pPr marL="342900" indent="-342900">
              <a:buFont typeface="+mj-lt"/>
              <a:buAutoNum type="arabicPeriod"/>
            </a:pPr>
            <a:endParaRPr lang="en-MY" dirty="0"/>
          </a:p>
          <a:p>
            <a:pPr marL="342900" indent="-342900">
              <a:buFont typeface="+mj-lt"/>
              <a:buAutoNum type="arabicPeriod"/>
            </a:pPr>
            <a:r>
              <a:rPr lang="en-MY" dirty="0"/>
              <a:t>Cultural Embeddedness</a:t>
            </a:r>
          </a:p>
          <a:p>
            <a:pPr marL="342900" indent="-342900">
              <a:buFont typeface="+mj-lt"/>
              <a:buAutoNum type="arabicPeriod"/>
            </a:pPr>
            <a:endParaRPr lang="en-MY" dirty="0"/>
          </a:p>
          <a:p>
            <a:pPr marL="342900" indent="-342900">
              <a:buFont typeface="+mj-lt"/>
              <a:buAutoNum type="arabicPeriod"/>
            </a:pPr>
            <a:r>
              <a:rPr lang="en-MY" dirty="0"/>
              <a:t>Management Involvement</a:t>
            </a:r>
          </a:p>
          <a:p>
            <a:pPr marL="342900" indent="-342900">
              <a:buFont typeface="+mj-lt"/>
              <a:buAutoNum type="arabicPeriod"/>
            </a:pPr>
            <a:endParaRPr lang="en-MY" dirty="0"/>
          </a:p>
          <a:p>
            <a:pPr marL="342900" indent="-342900">
              <a:buFont typeface="+mj-lt"/>
              <a:buAutoNum type="arabicPeriod"/>
            </a:pPr>
            <a:r>
              <a:rPr lang="en-MY" dirty="0"/>
              <a:t>Balance of Global and Local Needs</a:t>
            </a:r>
          </a:p>
          <a:p>
            <a:pPr marL="342900" indent="-342900">
              <a:buFont typeface="+mj-lt"/>
              <a:buAutoNum type="arabicPeriod"/>
            </a:pPr>
            <a:endParaRPr lang="en-MY" dirty="0"/>
          </a:p>
          <a:p>
            <a:pPr marL="342900" indent="-342900">
              <a:buFont typeface="+mj-lt"/>
              <a:buAutoNum type="arabicPeriod"/>
            </a:pPr>
            <a:r>
              <a:rPr lang="en-MY" dirty="0"/>
              <a:t>Employer Branding Through Differentiation</a:t>
            </a:r>
          </a:p>
          <a:p>
            <a:pPr marL="342900" indent="-342900">
              <a:buFont typeface="+mj-lt"/>
              <a:buAutoNum type="arabicPeriod"/>
            </a:pPr>
            <a:endParaRPr lang="en-MY" dirty="0"/>
          </a:p>
        </p:txBody>
      </p:sp>
    </p:spTree>
    <p:extLst>
      <p:ext uri="{BB962C8B-B14F-4D97-AF65-F5344CB8AC3E}">
        <p14:creationId xmlns:p14="http://schemas.microsoft.com/office/powerpoint/2010/main" val="15331940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B6C1A2-B78A-4C15-8D79-492478DBB5C8}"/>
              </a:ext>
            </a:extLst>
          </p:cNvPr>
          <p:cNvSpPr>
            <a:spLocks noGrp="1"/>
          </p:cNvSpPr>
          <p:nvPr>
            <p:ph type="title"/>
          </p:nvPr>
        </p:nvSpPr>
        <p:spPr/>
        <p:txBody>
          <a:bodyPr/>
          <a:lstStyle/>
          <a:p>
            <a:r>
              <a:rPr lang="en-MY" sz="3600" dirty="0"/>
              <a:t>Replacement Planning vs. Succession Planning vs. Talent Management</a:t>
            </a:r>
          </a:p>
        </p:txBody>
      </p:sp>
      <p:sp>
        <p:nvSpPr>
          <p:cNvPr id="4" name="TextBox 3">
            <a:extLst>
              <a:ext uri="{FF2B5EF4-FFF2-40B4-BE49-F238E27FC236}">
                <a16:creationId xmlns:a16="http://schemas.microsoft.com/office/drawing/2014/main" id="{157D3111-71C1-43ED-A008-4D401500B7E1}"/>
              </a:ext>
            </a:extLst>
          </p:cNvPr>
          <p:cNvSpPr txBox="1"/>
          <p:nvPr/>
        </p:nvSpPr>
        <p:spPr>
          <a:xfrm>
            <a:off x="685800" y="1628800"/>
            <a:ext cx="7772400" cy="5078313"/>
          </a:xfrm>
          <a:prstGeom prst="rect">
            <a:avLst/>
          </a:prstGeom>
          <a:noFill/>
        </p:spPr>
        <p:txBody>
          <a:bodyPr wrap="square" rtlCol="0">
            <a:spAutoFit/>
          </a:bodyPr>
          <a:lstStyle/>
          <a:p>
            <a:r>
              <a:rPr lang="en-MY" dirty="0"/>
              <a:t>Replacement planning is the process of identifying short-term and long-term emergency backups to fill critical positions or to take the place of critical people. Short-term replacement planning focuses on finding backups while a critical person is out for a short time, such as on vacation or out sick</a:t>
            </a:r>
          </a:p>
          <a:p>
            <a:endParaRPr lang="en-MY" dirty="0"/>
          </a:p>
          <a:p>
            <a:r>
              <a:rPr lang="en-MY" dirty="0"/>
              <a:t>Succession Planning - Talent pools are thus defined as all people who are considered promotable to the next level up on the organization chart regardless of department. When need is great – such as may occur when all members of a group (like senior executives) are at or near retirement age – then a special focus may be placed on accelerating the development of the talent pool. </a:t>
            </a:r>
          </a:p>
          <a:p>
            <a:endParaRPr lang="en-MY" dirty="0"/>
          </a:p>
          <a:p>
            <a:r>
              <a:rPr lang="en-MY" dirty="0"/>
              <a:t>Talent management moves beyond succession planning. Although a term that has been variously defined, talent management is often defined as a process of “attracting the best people, developing the best people, and retaining the best people”. It is that threefold, integrated focus that distinguishes talent management from succession planning.</a:t>
            </a:r>
          </a:p>
        </p:txBody>
      </p:sp>
    </p:spTree>
    <p:extLst>
      <p:ext uri="{BB962C8B-B14F-4D97-AF65-F5344CB8AC3E}">
        <p14:creationId xmlns:p14="http://schemas.microsoft.com/office/powerpoint/2010/main" val="163530856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EFAD20-E4D1-4949-ADBE-7F2F5084E53E}"/>
              </a:ext>
            </a:extLst>
          </p:cNvPr>
          <p:cNvSpPr>
            <a:spLocks noGrp="1"/>
          </p:cNvSpPr>
          <p:nvPr>
            <p:ph type="title"/>
          </p:nvPr>
        </p:nvSpPr>
        <p:spPr/>
        <p:txBody>
          <a:bodyPr/>
          <a:lstStyle/>
          <a:p>
            <a:r>
              <a:rPr lang="en-MY" sz="3600" dirty="0"/>
              <a:t>Replacement Planning vs. Succession Planning vs. Talent Management</a:t>
            </a:r>
          </a:p>
        </p:txBody>
      </p:sp>
      <p:pic>
        <p:nvPicPr>
          <p:cNvPr id="5" name="Picture 4">
            <a:extLst>
              <a:ext uri="{FF2B5EF4-FFF2-40B4-BE49-F238E27FC236}">
                <a16:creationId xmlns:a16="http://schemas.microsoft.com/office/drawing/2014/main" id="{362B6306-2B0E-4986-99DC-350D97B5FA22}"/>
              </a:ext>
            </a:extLst>
          </p:cNvPr>
          <p:cNvPicPr>
            <a:picLocks noChangeAspect="1"/>
          </p:cNvPicPr>
          <p:nvPr/>
        </p:nvPicPr>
        <p:blipFill>
          <a:blip r:embed="rId2"/>
          <a:stretch>
            <a:fillRect/>
          </a:stretch>
        </p:blipFill>
        <p:spPr>
          <a:xfrm>
            <a:off x="939196" y="4351337"/>
            <a:ext cx="3771900" cy="2228850"/>
          </a:xfrm>
          <a:prstGeom prst="rect">
            <a:avLst/>
          </a:prstGeom>
        </p:spPr>
      </p:pic>
      <p:sp>
        <p:nvSpPr>
          <p:cNvPr id="6" name="TextBox 5">
            <a:extLst>
              <a:ext uri="{FF2B5EF4-FFF2-40B4-BE49-F238E27FC236}">
                <a16:creationId xmlns:a16="http://schemas.microsoft.com/office/drawing/2014/main" id="{FDD226CB-2E66-4F9A-AC2A-E30748A598E7}"/>
              </a:ext>
            </a:extLst>
          </p:cNvPr>
          <p:cNvSpPr txBox="1"/>
          <p:nvPr/>
        </p:nvSpPr>
        <p:spPr>
          <a:xfrm>
            <a:off x="683568" y="1556792"/>
            <a:ext cx="8208912" cy="3077766"/>
          </a:xfrm>
          <a:prstGeom prst="rect">
            <a:avLst/>
          </a:prstGeom>
          <a:noFill/>
        </p:spPr>
        <p:txBody>
          <a:bodyPr wrap="square" rtlCol="0">
            <a:spAutoFit/>
          </a:bodyPr>
          <a:lstStyle/>
          <a:p>
            <a:r>
              <a:rPr lang="en-MY" sz="1600" dirty="0"/>
              <a:t>In sum, Replacement Planning is a process of identifying short-term or long-term backups so that organizations have people who can assume responsibility for critical positions during emergencies. Individuals identified as ‘replacements’ are not promised promotions; rather, they are prepared to the point where they can assume a critical position long enough for the organization’ leaders to do a proper internal and external search for a permanent replacement. It should not be confused with Succession Planning, which focuses on developing a pool of people to consider for promotion, or Talent Management, which focuses on attracting, developing, deploying and retaining the best people. Using a case study approach, this article describes how one organization used replacement planning as a means to raise and consider important issues as a starting point for the eventual implementation of succession planning.</a:t>
            </a:r>
          </a:p>
          <a:p>
            <a:endParaRPr lang="en-MY" sz="1600" dirty="0"/>
          </a:p>
        </p:txBody>
      </p:sp>
    </p:spTree>
    <p:extLst>
      <p:ext uri="{BB962C8B-B14F-4D97-AF65-F5344CB8AC3E}">
        <p14:creationId xmlns:p14="http://schemas.microsoft.com/office/powerpoint/2010/main" val="5710048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0C1D1B-1030-4891-8B0A-89FE891A0799}"/>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id="{5AD46642-62CF-43FB-8713-AC45BA204F54}"/>
              </a:ext>
            </a:extLst>
          </p:cNvPr>
          <p:cNvSpPr>
            <a:spLocks noGrp="1"/>
          </p:cNvSpPr>
          <p:nvPr>
            <p:ph idx="1"/>
          </p:nvPr>
        </p:nvSpPr>
        <p:spPr/>
        <p:txBody>
          <a:bodyPr/>
          <a:lstStyle/>
          <a:p>
            <a:pPr marL="0" indent="0">
              <a:buNone/>
            </a:pPr>
            <a:r>
              <a:rPr lang="en-MY" dirty="0"/>
              <a:t>Questions</a:t>
            </a:r>
          </a:p>
        </p:txBody>
      </p:sp>
    </p:spTree>
    <p:extLst>
      <p:ext uri="{BB962C8B-B14F-4D97-AF65-F5344CB8AC3E}">
        <p14:creationId xmlns:p14="http://schemas.microsoft.com/office/powerpoint/2010/main" val="1736551871"/>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1122</TotalTime>
  <Words>1685</Words>
  <Application>Microsoft Office PowerPoint</Application>
  <PresentationFormat>On-screen Show (4:3)</PresentationFormat>
  <Paragraphs>117</Paragraphs>
  <Slides>29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29</vt:i4>
      </vt:variant>
    </vt:vector>
  </HeadingPairs>
  <TitlesOfParts>
    <vt:vector size="34" baseType="lpstr">
      <vt:lpstr>Arial</vt:lpstr>
      <vt:lpstr>Calibri</vt:lpstr>
      <vt:lpstr>Times New Roman</vt:lpstr>
      <vt:lpstr>Wingdings</vt:lpstr>
      <vt:lpstr>Office Theme</vt:lpstr>
      <vt:lpstr>TALENT DEVELOPMENT AND MANAGEMENT VI</vt:lpstr>
      <vt:lpstr>Employee Relations</vt:lpstr>
      <vt:lpstr>Employee-Organisation Relationship</vt:lpstr>
      <vt:lpstr>Nature of Employee Relations</vt:lpstr>
      <vt:lpstr>Nature of Employee Relations</vt:lpstr>
      <vt:lpstr>Employee Engagement Model</vt:lpstr>
      <vt:lpstr>10 C’s of Employee Engagement</vt:lpstr>
      <vt:lpstr>10 C’s of Employee Engagement</vt:lpstr>
      <vt:lpstr>10 C’s of Employee Engagement</vt:lpstr>
      <vt:lpstr>10 C’s of Employee Engagement</vt:lpstr>
      <vt:lpstr>The ten C’s of employee engagement</vt:lpstr>
      <vt:lpstr>Employee Communication</vt:lpstr>
      <vt:lpstr>Types of Formal Communication</vt:lpstr>
      <vt:lpstr>Formal Communication types</vt:lpstr>
      <vt:lpstr>Types of Informal Communication</vt:lpstr>
      <vt:lpstr>Types of Informal Communication</vt:lpstr>
      <vt:lpstr>Differences Between Formal and Informal communication</vt:lpstr>
      <vt:lpstr>Differences Between Formal and Informal communication</vt:lpstr>
      <vt:lpstr> Communication Process</vt:lpstr>
      <vt:lpstr>Communication Process</vt:lpstr>
      <vt:lpstr>Employee Survey</vt:lpstr>
      <vt:lpstr>Employee Assistance Program (EAP)</vt:lpstr>
      <vt:lpstr>Employee Disciplinary Procedure</vt:lpstr>
      <vt:lpstr>Talent Management</vt:lpstr>
      <vt:lpstr>Talent Management</vt:lpstr>
      <vt:lpstr>Six Principles of Effective Global Talent Management</vt:lpstr>
      <vt:lpstr>Replacement Planning vs. Succession Planning vs. Talent Management</vt:lpstr>
      <vt:lpstr>Replacement Planning vs. Succession Planning vs. Talent Management</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25</cp:revision>
  <cp:lastPrinted>1601-01-01T00:00:00Z</cp:lastPrinted>
  <dcterms:created xsi:type="dcterms:W3CDTF">2020-07-09T15:12:46Z</dcterms:created>
  <dcterms:modified xsi:type="dcterms:W3CDTF">2020-09-06T16:56:21Z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