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3"/>
  </p:notesMasterIdLst>
  <p:handoutMasterIdLst>
    <p:handoutMasterId r:id="rId34"/>
  </p:handoutMasterIdLst>
  <p:sldIdLst>
    <p:sldId id="256" r:id="rId2"/>
    <p:sldId id="350" r:id="rId3"/>
    <p:sldId id="318" r:id="rId4"/>
    <p:sldId id="319" r:id="rId5"/>
    <p:sldId id="320" r:id="rId6"/>
    <p:sldId id="261" r:id="rId7"/>
    <p:sldId id="267" r:id="rId8"/>
    <p:sldId id="262" r:id="rId9"/>
    <p:sldId id="371" r:id="rId10"/>
    <p:sldId id="351" r:id="rId11"/>
    <p:sldId id="352" r:id="rId12"/>
    <p:sldId id="353" r:id="rId13"/>
    <p:sldId id="354" r:id="rId14"/>
    <p:sldId id="365" r:id="rId15"/>
    <p:sldId id="372" r:id="rId16"/>
    <p:sldId id="356" r:id="rId17"/>
    <p:sldId id="357" r:id="rId18"/>
    <p:sldId id="358" r:id="rId19"/>
    <p:sldId id="359" r:id="rId20"/>
    <p:sldId id="373" r:id="rId21"/>
    <p:sldId id="360" r:id="rId22"/>
    <p:sldId id="374" r:id="rId23"/>
    <p:sldId id="321" r:id="rId24"/>
    <p:sldId id="322" r:id="rId25"/>
    <p:sldId id="323" r:id="rId26"/>
    <p:sldId id="324" r:id="rId27"/>
    <p:sldId id="375" r:id="rId28"/>
    <p:sldId id="342" r:id="rId29"/>
    <p:sldId id="343" r:id="rId30"/>
    <p:sldId id="344" r:id="rId31"/>
    <p:sldId id="289" r:id="rId3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181" custLinFactNeighborY="-75405">
        <dgm:presLayoutVars>
          <dgm:chMax val="0"/>
          <dgm:bulletEnabled val="1"/>
        </dgm:presLayoutVars>
      </dgm:prSet>
      <dgm:spPr>
        <a:xfrm>
          <a:off x="0" y="0"/>
          <a:ext cx="8107448" cy="621928"/>
        </a:xfrm>
        <a:prstGeom prst="roundRect">
          <a:avLst/>
        </a:prstGeom>
      </dgm:spPr>
    </dgm:pt>
    <dgm:pt modelId="{4E6B4AFF-7F28-479F-BB0E-2E6F3FE26F05}" type="pres">
      <dgm:prSet presAssocID="{A9EA73E1-EF34-4B14-B6BA-8A4F60B3DC71}" presName="spacer" presStyleCnt="0"/>
      <dgm:spPr/>
    </dgm:pt>
    <dgm:pt modelId="{2C838952-826C-4046-A3CA-180A4970B802}" type="pres">
      <dgm:prSet presAssocID="{6526F20A-24B3-4FCD-963E-A1F037490F19}" presName="parentText" presStyleLbl="node1" presStyleIdx="1" presStyleCnt="6">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2" presStyleCnt="6">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3" presStyleCnt="6">
        <dgm:presLayoutVars>
          <dgm:chMax val="0"/>
          <dgm:bulletEnabled val="1"/>
        </dgm:presLayoutVars>
      </dgm:prSet>
      <dgm:spPr/>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4" presStyleCnt="6">
        <dgm:presLayoutVars>
          <dgm:chMax val="0"/>
          <dgm:bulletEnabled val="1"/>
        </dgm:presLayoutVars>
      </dgm:prSet>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5" presStyleCnt="6">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5"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C71A778D-1CDC-4E4C-81D2-6A090BD573C1}" srcId="{703D4D02-5513-427D-B6E9-B2E187EE0C3A}" destId="{C20F0585-25A9-4316-8468-51F9EA9FF381}" srcOrd="3" destOrd="0" parTransId="{CE01BC7B-693E-4C29-9382-1CEAFD123B89}" sibTransId="{1BD7690B-FDA0-4563-ADEA-0840A7131753}"/>
    <dgm:cxn modelId="{8B0007A0-320C-4385-B268-C4ECC14E7279}" srcId="{703D4D02-5513-427D-B6E9-B2E187EE0C3A}" destId="{E6CB1D23-BBD8-4875-97FB-76C6D1DF1786}" srcOrd="4" destOrd="0" parTransId="{653C8E81-D774-450C-B764-B27052D2ADAF}" sibTransId="{CE641938-312E-4D0A-926C-683FC7775F83}"/>
    <dgm:cxn modelId="{8E278BA0-4F29-4194-B9F6-7C1DB6AA1E45}" srcId="{703D4D02-5513-427D-B6E9-B2E187EE0C3A}" destId="{A0DA5317-EAF1-4F1F-8F38-FD55A0BDE6CA}" srcOrd="2"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1" destOrd="0" parTransId="{402CD06B-6C7D-443A-BDCA-256AA696F552}" sibTransId="{A3E1D46A-10CE-4B4D-8698-40709515AB29}"/>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DF43C34-0693-4685-92A1-D1A0E018021D}" type="presParOf" srcId="{CC8763B3-4621-4666-B669-3C5BA2A30DBE}" destId="{2C838952-826C-4046-A3CA-180A4970B802}" srcOrd="2" destOrd="0" presId="urn:microsoft.com/office/officeart/2005/8/layout/vList2"/>
    <dgm:cxn modelId="{BD230446-2CAE-4D95-AACD-A8F865679AB0}" type="presParOf" srcId="{CC8763B3-4621-4666-B669-3C5BA2A30DBE}" destId="{DD061BC6-7217-4983-91AB-8118DA993ADC}" srcOrd="3" destOrd="0" presId="urn:microsoft.com/office/officeart/2005/8/layout/vList2"/>
    <dgm:cxn modelId="{84EC5101-A8FF-422B-A0DF-8A6E4AC95814}" type="presParOf" srcId="{CC8763B3-4621-4666-B669-3C5BA2A30DBE}" destId="{2D4BE110-5AB9-41A3-9914-DEAE56F0A0B0}" srcOrd="4" destOrd="0" presId="urn:microsoft.com/office/officeart/2005/8/layout/vList2"/>
    <dgm:cxn modelId="{905C7B81-07F3-4C7C-984A-7F3BD01901B3}" type="presParOf" srcId="{CC8763B3-4621-4666-B669-3C5BA2A30DBE}" destId="{A9B2BC83-0942-4001-80DE-769A77009AE5}" srcOrd="5" destOrd="0" presId="urn:microsoft.com/office/officeart/2005/8/layout/vList2"/>
    <dgm:cxn modelId="{C4EE49A4-9819-42A6-A684-11A2E4FC2139}" type="presParOf" srcId="{CC8763B3-4621-4666-B669-3C5BA2A30DBE}" destId="{0A218AEF-26AC-4E23-BDA1-668064282ED2}" srcOrd="6" destOrd="0" presId="urn:microsoft.com/office/officeart/2005/8/layout/vList2"/>
    <dgm:cxn modelId="{9C35A903-26F8-47B1-82EA-DA00E1122C04}" type="presParOf" srcId="{CC8763B3-4621-4666-B669-3C5BA2A30DBE}" destId="{EE5B4C1A-3842-4237-90FA-AA7C94949449}" srcOrd="7" destOrd="0" presId="urn:microsoft.com/office/officeart/2005/8/layout/vList2"/>
    <dgm:cxn modelId="{7F708EDA-A6F0-4A82-A63E-849DE8AF9EDF}" type="presParOf" srcId="{CC8763B3-4621-4666-B669-3C5BA2A30DBE}" destId="{ECA2C48E-F743-4C45-B04A-3D046B3B5232}" srcOrd="8" destOrd="0" presId="urn:microsoft.com/office/officeart/2005/8/layout/vList2"/>
    <dgm:cxn modelId="{7EBE1955-491B-47A7-AFC5-8C8CF9CB8208}" type="presParOf" srcId="{CC8763B3-4621-4666-B669-3C5BA2A30DBE}" destId="{2E454826-67AD-4191-A11B-410BD9B8A386}" srcOrd="9" destOrd="0" presId="urn:microsoft.com/office/officeart/2005/8/layout/vList2"/>
    <dgm:cxn modelId="{45D7F0D6-6F49-44E4-87F8-5B97FCB6DBD5}" type="presParOf" srcId="{CC8763B3-4621-4666-B669-3C5BA2A30DBE}" destId="{47F42535-DFC2-4D29-B920-1C40FFE6B1E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Career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Y="-5973" custLinFactNeighborX="-181" custLinFactNeighborY="-100000">
        <dgm:presLayoutVars>
          <dgm:chMax val="0"/>
          <dgm:bulletEnabled val="1"/>
        </dgm:presLayoutVars>
      </dgm:prSet>
      <dgm:spPr>
        <a:xfrm>
          <a:off x="0" y="0"/>
          <a:ext cx="8107448" cy="621928"/>
        </a:xfrm>
        <a:prstGeom prst="roundRect">
          <a:avLst/>
        </a:prstGeom>
      </dgm:spPr>
    </dgm:pt>
    <dgm:pt modelId="{4E6B4AFF-7F28-479F-BB0E-2E6F3FE26F05}" type="pres">
      <dgm:prSet presAssocID="{A9EA73E1-EF34-4B14-B6BA-8A4F60B3DC71}" presName="spacer" presStyleCnt="0"/>
      <dgm:spPr/>
    </dgm:pt>
    <dgm:pt modelId="{2C838952-826C-4046-A3CA-180A4970B802}" type="pres">
      <dgm:prSet presAssocID="{6526F20A-24B3-4FCD-963E-A1F037490F19}" presName="parentText" presStyleLbl="node1" presStyleIdx="1" presStyleCnt="6">
        <dgm:presLayoutVars>
          <dgm:chMax val="0"/>
          <dgm:bulletEnabled val="1"/>
        </dgm:presLayoutVars>
      </dgm:prSet>
      <dgm:spPr>
        <a:xfrm>
          <a:off x="0" y="758323"/>
          <a:ext cx="8136904" cy="621928"/>
        </a:xfrm>
        <a:prstGeom prst="roundRect">
          <a:avLst/>
        </a:prstGeom>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2" presStyleCnt="6">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3" presStyleCnt="6">
        <dgm:presLayoutVars>
          <dgm:chMax val="0"/>
          <dgm:bulletEnabled val="1"/>
        </dgm:presLayoutVars>
      </dgm:prSet>
      <dgm:spPr/>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4" presStyleCnt="6">
        <dgm:presLayoutVars>
          <dgm:chMax val="0"/>
          <dgm:bulletEnabled val="1"/>
        </dgm:presLayoutVars>
      </dgm:prSet>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5" presStyleCnt="6">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5"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C71A778D-1CDC-4E4C-81D2-6A090BD573C1}" srcId="{703D4D02-5513-427D-B6E9-B2E187EE0C3A}" destId="{C20F0585-25A9-4316-8468-51F9EA9FF381}" srcOrd="3" destOrd="0" parTransId="{CE01BC7B-693E-4C29-9382-1CEAFD123B89}" sibTransId="{1BD7690B-FDA0-4563-ADEA-0840A7131753}"/>
    <dgm:cxn modelId="{8B0007A0-320C-4385-B268-C4ECC14E7279}" srcId="{703D4D02-5513-427D-B6E9-B2E187EE0C3A}" destId="{E6CB1D23-BBD8-4875-97FB-76C6D1DF1786}" srcOrd="4" destOrd="0" parTransId="{653C8E81-D774-450C-B764-B27052D2ADAF}" sibTransId="{CE641938-312E-4D0A-926C-683FC7775F83}"/>
    <dgm:cxn modelId="{8E278BA0-4F29-4194-B9F6-7C1DB6AA1E45}" srcId="{703D4D02-5513-427D-B6E9-B2E187EE0C3A}" destId="{A0DA5317-EAF1-4F1F-8F38-FD55A0BDE6CA}" srcOrd="2"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1" destOrd="0" parTransId="{402CD06B-6C7D-443A-BDCA-256AA696F552}" sibTransId="{A3E1D46A-10CE-4B4D-8698-40709515AB29}"/>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DF43C34-0693-4685-92A1-D1A0E018021D}" type="presParOf" srcId="{CC8763B3-4621-4666-B669-3C5BA2A30DBE}" destId="{2C838952-826C-4046-A3CA-180A4970B802}" srcOrd="2" destOrd="0" presId="urn:microsoft.com/office/officeart/2005/8/layout/vList2"/>
    <dgm:cxn modelId="{BD230446-2CAE-4D95-AACD-A8F865679AB0}" type="presParOf" srcId="{CC8763B3-4621-4666-B669-3C5BA2A30DBE}" destId="{DD061BC6-7217-4983-91AB-8118DA993ADC}" srcOrd="3" destOrd="0" presId="urn:microsoft.com/office/officeart/2005/8/layout/vList2"/>
    <dgm:cxn modelId="{84EC5101-A8FF-422B-A0DF-8A6E4AC95814}" type="presParOf" srcId="{CC8763B3-4621-4666-B669-3C5BA2A30DBE}" destId="{2D4BE110-5AB9-41A3-9914-DEAE56F0A0B0}" srcOrd="4" destOrd="0" presId="urn:microsoft.com/office/officeart/2005/8/layout/vList2"/>
    <dgm:cxn modelId="{905C7B81-07F3-4C7C-984A-7F3BD01901B3}" type="presParOf" srcId="{CC8763B3-4621-4666-B669-3C5BA2A30DBE}" destId="{A9B2BC83-0942-4001-80DE-769A77009AE5}" srcOrd="5" destOrd="0" presId="urn:microsoft.com/office/officeart/2005/8/layout/vList2"/>
    <dgm:cxn modelId="{C4EE49A4-9819-42A6-A684-11A2E4FC2139}" type="presParOf" srcId="{CC8763B3-4621-4666-B669-3C5BA2A30DBE}" destId="{0A218AEF-26AC-4E23-BDA1-668064282ED2}" srcOrd="6" destOrd="0" presId="urn:microsoft.com/office/officeart/2005/8/layout/vList2"/>
    <dgm:cxn modelId="{9C35A903-26F8-47B1-82EA-DA00E1122C04}" type="presParOf" srcId="{CC8763B3-4621-4666-B669-3C5BA2A30DBE}" destId="{EE5B4C1A-3842-4237-90FA-AA7C94949449}" srcOrd="7" destOrd="0" presId="urn:microsoft.com/office/officeart/2005/8/layout/vList2"/>
    <dgm:cxn modelId="{7F708EDA-A6F0-4A82-A63E-849DE8AF9EDF}" type="presParOf" srcId="{CC8763B3-4621-4666-B669-3C5BA2A30DBE}" destId="{ECA2C48E-F743-4C45-B04A-3D046B3B5232}" srcOrd="8" destOrd="0" presId="urn:microsoft.com/office/officeart/2005/8/layout/vList2"/>
    <dgm:cxn modelId="{7EBE1955-491B-47A7-AFC5-8C8CF9CB8208}" type="presParOf" srcId="{CC8763B3-4621-4666-B669-3C5BA2A30DBE}" destId="{2E454826-67AD-4191-A11B-410BD9B8A386}" srcOrd="9" destOrd="0" presId="urn:microsoft.com/office/officeart/2005/8/layout/vList2"/>
    <dgm:cxn modelId="{45D7F0D6-6F49-44E4-87F8-5B97FCB6DBD5}" type="presParOf" srcId="{CC8763B3-4621-4666-B669-3C5BA2A30DBE}" destId="{47F42535-DFC2-4D29-B920-1C40FFE6B1E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Career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High Performers and High Potentials</a:t>
          </a:r>
          <a:endParaRPr lang="en-MY" sz="2400" kern="1200" dirty="0">
            <a:solidFill>
              <a:srgbClr val="FFFFEE"/>
            </a:solidFill>
            <a:latin typeface="Arial"/>
            <a:ea typeface="+mn-ea"/>
            <a:cs typeface="+mn-cs"/>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181" custLinFactNeighborY="-90642">
        <dgm:presLayoutVars>
          <dgm:chMax val="0"/>
          <dgm:bulletEnabled val="1"/>
        </dgm:presLayoutVars>
      </dgm:prSet>
      <dgm:spPr>
        <a:xfrm>
          <a:off x="0" y="0"/>
          <a:ext cx="8107448" cy="621928"/>
        </a:xfrm>
        <a:prstGeom prst="roundRect">
          <a:avLst/>
        </a:prstGeom>
      </dgm:spPr>
    </dgm:pt>
    <dgm:pt modelId="{4E6B4AFF-7F28-479F-BB0E-2E6F3FE26F05}" type="pres">
      <dgm:prSet presAssocID="{A9EA73E1-EF34-4B14-B6BA-8A4F60B3DC71}" presName="spacer" presStyleCnt="0"/>
      <dgm:spPr/>
    </dgm:pt>
    <dgm:pt modelId="{2C838952-826C-4046-A3CA-180A4970B802}" type="pres">
      <dgm:prSet presAssocID="{6526F20A-24B3-4FCD-963E-A1F037490F19}" presName="parentText" presStyleLbl="node1" presStyleIdx="1" presStyleCnt="6">
        <dgm:presLayoutVars>
          <dgm:chMax val="0"/>
          <dgm:bulletEnabled val="1"/>
        </dgm:presLayoutVars>
      </dgm:prSet>
      <dgm:spPr>
        <a:xfrm>
          <a:off x="0" y="723771"/>
          <a:ext cx="8136904" cy="631800"/>
        </a:xfrm>
        <a:prstGeom prst="roundRect">
          <a:avLst/>
        </a:prstGeom>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2" presStyleCnt="6">
        <dgm:presLayoutVars>
          <dgm:chMax val="0"/>
          <dgm:bulletEnabled val="1"/>
        </dgm:presLayoutVars>
      </dgm:prSet>
      <dgm:spPr>
        <a:xfrm>
          <a:off x="0" y="1433331"/>
          <a:ext cx="8136904" cy="631800"/>
        </a:xfrm>
        <a:prstGeom prst="roundRect">
          <a:avLst/>
        </a:prstGeom>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3" presStyleCnt="6">
        <dgm:presLayoutVars>
          <dgm:chMax val="0"/>
          <dgm:bulletEnabled val="1"/>
        </dgm:presLayoutVars>
      </dgm:prSet>
      <dgm:spPr/>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4" presStyleCnt="6">
        <dgm:presLayoutVars>
          <dgm:chMax val="0"/>
          <dgm:bulletEnabled val="1"/>
        </dgm:presLayoutVars>
      </dgm:prSet>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5" presStyleCnt="6">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5"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C71A778D-1CDC-4E4C-81D2-6A090BD573C1}" srcId="{703D4D02-5513-427D-B6E9-B2E187EE0C3A}" destId="{C20F0585-25A9-4316-8468-51F9EA9FF381}" srcOrd="3" destOrd="0" parTransId="{CE01BC7B-693E-4C29-9382-1CEAFD123B89}" sibTransId="{1BD7690B-FDA0-4563-ADEA-0840A7131753}"/>
    <dgm:cxn modelId="{8B0007A0-320C-4385-B268-C4ECC14E7279}" srcId="{703D4D02-5513-427D-B6E9-B2E187EE0C3A}" destId="{E6CB1D23-BBD8-4875-97FB-76C6D1DF1786}" srcOrd="4" destOrd="0" parTransId="{653C8E81-D774-450C-B764-B27052D2ADAF}" sibTransId="{CE641938-312E-4D0A-926C-683FC7775F83}"/>
    <dgm:cxn modelId="{8E278BA0-4F29-4194-B9F6-7C1DB6AA1E45}" srcId="{703D4D02-5513-427D-B6E9-B2E187EE0C3A}" destId="{A0DA5317-EAF1-4F1F-8F38-FD55A0BDE6CA}" srcOrd="2"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1" destOrd="0" parTransId="{402CD06B-6C7D-443A-BDCA-256AA696F552}" sibTransId="{A3E1D46A-10CE-4B4D-8698-40709515AB29}"/>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DF43C34-0693-4685-92A1-D1A0E018021D}" type="presParOf" srcId="{CC8763B3-4621-4666-B669-3C5BA2A30DBE}" destId="{2C838952-826C-4046-A3CA-180A4970B802}" srcOrd="2" destOrd="0" presId="urn:microsoft.com/office/officeart/2005/8/layout/vList2"/>
    <dgm:cxn modelId="{BD230446-2CAE-4D95-AACD-A8F865679AB0}" type="presParOf" srcId="{CC8763B3-4621-4666-B669-3C5BA2A30DBE}" destId="{DD061BC6-7217-4983-91AB-8118DA993ADC}" srcOrd="3" destOrd="0" presId="urn:microsoft.com/office/officeart/2005/8/layout/vList2"/>
    <dgm:cxn modelId="{84EC5101-A8FF-422B-A0DF-8A6E4AC95814}" type="presParOf" srcId="{CC8763B3-4621-4666-B669-3C5BA2A30DBE}" destId="{2D4BE110-5AB9-41A3-9914-DEAE56F0A0B0}" srcOrd="4" destOrd="0" presId="urn:microsoft.com/office/officeart/2005/8/layout/vList2"/>
    <dgm:cxn modelId="{905C7B81-07F3-4C7C-984A-7F3BD01901B3}" type="presParOf" srcId="{CC8763B3-4621-4666-B669-3C5BA2A30DBE}" destId="{A9B2BC83-0942-4001-80DE-769A77009AE5}" srcOrd="5" destOrd="0" presId="urn:microsoft.com/office/officeart/2005/8/layout/vList2"/>
    <dgm:cxn modelId="{C4EE49A4-9819-42A6-A684-11A2E4FC2139}" type="presParOf" srcId="{CC8763B3-4621-4666-B669-3C5BA2A30DBE}" destId="{0A218AEF-26AC-4E23-BDA1-668064282ED2}" srcOrd="6" destOrd="0" presId="urn:microsoft.com/office/officeart/2005/8/layout/vList2"/>
    <dgm:cxn modelId="{9C35A903-26F8-47B1-82EA-DA00E1122C04}" type="presParOf" srcId="{CC8763B3-4621-4666-B669-3C5BA2A30DBE}" destId="{EE5B4C1A-3842-4237-90FA-AA7C94949449}" srcOrd="7" destOrd="0" presId="urn:microsoft.com/office/officeart/2005/8/layout/vList2"/>
    <dgm:cxn modelId="{7F708EDA-A6F0-4A82-A63E-849DE8AF9EDF}" type="presParOf" srcId="{CC8763B3-4621-4666-B669-3C5BA2A30DBE}" destId="{ECA2C48E-F743-4C45-B04A-3D046B3B5232}" srcOrd="8" destOrd="0" presId="urn:microsoft.com/office/officeart/2005/8/layout/vList2"/>
    <dgm:cxn modelId="{7EBE1955-491B-47A7-AFC5-8C8CF9CB8208}" type="presParOf" srcId="{CC8763B3-4621-4666-B669-3C5BA2A30DBE}" destId="{2E454826-67AD-4191-A11B-410BD9B8A386}" srcOrd="9" destOrd="0" presId="urn:microsoft.com/office/officeart/2005/8/layout/vList2"/>
    <dgm:cxn modelId="{45D7F0D6-6F49-44E4-87F8-5B97FCB6DBD5}" type="presParOf" srcId="{CC8763B3-4621-4666-B669-3C5BA2A30DBE}" destId="{47F42535-DFC2-4D29-B920-1C40FFE6B1E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Career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Managing High Performers and High Potentials</a:t>
          </a:r>
          <a:endParaRPr lang="en-MY" sz="2700" kern="1200" dirty="0">
            <a:solidFill>
              <a:srgbClr val="000000"/>
            </a:solidFill>
            <a:latin typeface="Arial"/>
            <a:ea typeface="+mn-ea"/>
            <a:cs typeface="+mn-cs"/>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181" custLinFactNeighborY="-90642">
        <dgm:presLayoutVars>
          <dgm:chMax val="0"/>
          <dgm:bulletEnabled val="1"/>
        </dgm:presLayoutVars>
      </dgm:prSet>
      <dgm:spPr>
        <a:xfrm>
          <a:off x="0" y="0"/>
          <a:ext cx="8107448" cy="621928"/>
        </a:xfrm>
        <a:prstGeom prst="roundRect">
          <a:avLst/>
        </a:prstGeom>
      </dgm:spPr>
    </dgm:pt>
    <dgm:pt modelId="{4E6B4AFF-7F28-479F-BB0E-2E6F3FE26F05}" type="pres">
      <dgm:prSet presAssocID="{A9EA73E1-EF34-4B14-B6BA-8A4F60B3DC71}" presName="spacer" presStyleCnt="0"/>
      <dgm:spPr/>
    </dgm:pt>
    <dgm:pt modelId="{2C838952-826C-4046-A3CA-180A4970B802}" type="pres">
      <dgm:prSet presAssocID="{6526F20A-24B3-4FCD-963E-A1F037490F19}" presName="parentText" presStyleLbl="node1" presStyleIdx="1" presStyleCnt="6">
        <dgm:presLayoutVars>
          <dgm:chMax val="0"/>
          <dgm:bulletEnabled val="1"/>
        </dgm:presLayoutVars>
      </dgm:prSet>
      <dgm:spPr>
        <a:xfrm>
          <a:off x="0" y="723771"/>
          <a:ext cx="8136904" cy="631800"/>
        </a:xfrm>
        <a:prstGeom prst="roundRect">
          <a:avLst/>
        </a:prstGeom>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2" presStyleCnt="6">
        <dgm:presLayoutVars>
          <dgm:chMax val="0"/>
          <dgm:bulletEnabled val="1"/>
        </dgm:presLayoutVars>
      </dgm:prSet>
      <dgm:spPr>
        <a:xfrm>
          <a:off x="0" y="1433331"/>
          <a:ext cx="8136904" cy="631800"/>
        </a:xfrm>
        <a:prstGeom prst="roundRect">
          <a:avLst/>
        </a:prstGeom>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3" presStyleCnt="6">
        <dgm:presLayoutVars>
          <dgm:chMax val="0"/>
          <dgm:bulletEnabled val="1"/>
        </dgm:presLayoutVars>
      </dgm:prSet>
      <dgm:spPr>
        <a:xfrm>
          <a:off x="0" y="2142892"/>
          <a:ext cx="8136904" cy="631800"/>
        </a:xfrm>
        <a:prstGeom prst="roundRect">
          <a:avLst/>
        </a:prstGeom>
      </dgm:spPr>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4" presStyleCnt="6">
        <dgm:presLayoutVars>
          <dgm:chMax val="0"/>
          <dgm:bulletEnabled val="1"/>
        </dgm:presLayoutVars>
      </dgm:prSet>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5" presStyleCnt="6">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5"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C71A778D-1CDC-4E4C-81D2-6A090BD573C1}" srcId="{703D4D02-5513-427D-B6E9-B2E187EE0C3A}" destId="{C20F0585-25A9-4316-8468-51F9EA9FF381}" srcOrd="3" destOrd="0" parTransId="{CE01BC7B-693E-4C29-9382-1CEAFD123B89}" sibTransId="{1BD7690B-FDA0-4563-ADEA-0840A7131753}"/>
    <dgm:cxn modelId="{8B0007A0-320C-4385-B268-C4ECC14E7279}" srcId="{703D4D02-5513-427D-B6E9-B2E187EE0C3A}" destId="{E6CB1D23-BBD8-4875-97FB-76C6D1DF1786}" srcOrd="4" destOrd="0" parTransId="{653C8E81-D774-450C-B764-B27052D2ADAF}" sibTransId="{CE641938-312E-4D0A-926C-683FC7775F83}"/>
    <dgm:cxn modelId="{8E278BA0-4F29-4194-B9F6-7C1DB6AA1E45}" srcId="{703D4D02-5513-427D-B6E9-B2E187EE0C3A}" destId="{A0DA5317-EAF1-4F1F-8F38-FD55A0BDE6CA}" srcOrd="2"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1" destOrd="0" parTransId="{402CD06B-6C7D-443A-BDCA-256AA696F552}" sibTransId="{A3E1D46A-10CE-4B4D-8698-40709515AB29}"/>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DF43C34-0693-4685-92A1-D1A0E018021D}" type="presParOf" srcId="{CC8763B3-4621-4666-B669-3C5BA2A30DBE}" destId="{2C838952-826C-4046-A3CA-180A4970B802}" srcOrd="2" destOrd="0" presId="urn:microsoft.com/office/officeart/2005/8/layout/vList2"/>
    <dgm:cxn modelId="{BD230446-2CAE-4D95-AACD-A8F865679AB0}" type="presParOf" srcId="{CC8763B3-4621-4666-B669-3C5BA2A30DBE}" destId="{DD061BC6-7217-4983-91AB-8118DA993ADC}" srcOrd="3" destOrd="0" presId="urn:microsoft.com/office/officeart/2005/8/layout/vList2"/>
    <dgm:cxn modelId="{84EC5101-A8FF-422B-A0DF-8A6E4AC95814}" type="presParOf" srcId="{CC8763B3-4621-4666-B669-3C5BA2A30DBE}" destId="{2D4BE110-5AB9-41A3-9914-DEAE56F0A0B0}" srcOrd="4" destOrd="0" presId="urn:microsoft.com/office/officeart/2005/8/layout/vList2"/>
    <dgm:cxn modelId="{905C7B81-07F3-4C7C-984A-7F3BD01901B3}" type="presParOf" srcId="{CC8763B3-4621-4666-B669-3C5BA2A30DBE}" destId="{A9B2BC83-0942-4001-80DE-769A77009AE5}" srcOrd="5" destOrd="0" presId="urn:microsoft.com/office/officeart/2005/8/layout/vList2"/>
    <dgm:cxn modelId="{C4EE49A4-9819-42A6-A684-11A2E4FC2139}" type="presParOf" srcId="{CC8763B3-4621-4666-B669-3C5BA2A30DBE}" destId="{0A218AEF-26AC-4E23-BDA1-668064282ED2}" srcOrd="6" destOrd="0" presId="urn:microsoft.com/office/officeart/2005/8/layout/vList2"/>
    <dgm:cxn modelId="{9C35A903-26F8-47B1-82EA-DA00E1122C04}" type="presParOf" srcId="{CC8763B3-4621-4666-B669-3C5BA2A30DBE}" destId="{EE5B4C1A-3842-4237-90FA-AA7C94949449}" srcOrd="7" destOrd="0" presId="urn:microsoft.com/office/officeart/2005/8/layout/vList2"/>
    <dgm:cxn modelId="{7F708EDA-A6F0-4A82-A63E-849DE8AF9EDF}" type="presParOf" srcId="{CC8763B3-4621-4666-B669-3C5BA2A30DBE}" destId="{ECA2C48E-F743-4C45-B04A-3D046B3B5232}" srcOrd="8" destOrd="0" presId="urn:microsoft.com/office/officeart/2005/8/layout/vList2"/>
    <dgm:cxn modelId="{7EBE1955-491B-47A7-AFC5-8C8CF9CB8208}" type="presParOf" srcId="{CC8763B3-4621-4666-B669-3C5BA2A30DBE}" destId="{2E454826-67AD-4191-A11B-410BD9B8A386}" srcOrd="9" destOrd="0" presId="urn:microsoft.com/office/officeart/2005/8/layout/vList2"/>
    <dgm:cxn modelId="{45D7F0D6-6F49-44E4-87F8-5B97FCB6DBD5}" type="presParOf" srcId="{CC8763B3-4621-4666-B669-3C5BA2A30DBE}" destId="{47F42535-DFC2-4D29-B920-1C40FFE6B1E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Career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Managing High Performers and High Potentials</a:t>
          </a:r>
          <a:endParaRPr lang="en-MY" sz="2700" kern="1200" dirty="0">
            <a:solidFill>
              <a:srgbClr val="000000"/>
            </a:solidFill>
            <a:latin typeface="Arial"/>
            <a:ea typeface="+mn-ea"/>
            <a:cs typeface="+mn-cs"/>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181" custLinFactNeighborY="-90642">
        <dgm:presLayoutVars>
          <dgm:chMax val="0"/>
          <dgm:bulletEnabled val="1"/>
        </dgm:presLayoutVars>
      </dgm:prSet>
      <dgm:spPr>
        <a:xfrm>
          <a:off x="0" y="0"/>
          <a:ext cx="8107448" cy="621928"/>
        </a:xfrm>
        <a:prstGeom prst="roundRect">
          <a:avLst/>
        </a:prstGeom>
      </dgm:spPr>
    </dgm:pt>
    <dgm:pt modelId="{4E6B4AFF-7F28-479F-BB0E-2E6F3FE26F05}" type="pres">
      <dgm:prSet presAssocID="{A9EA73E1-EF34-4B14-B6BA-8A4F60B3DC71}" presName="spacer" presStyleCnt="0"/>
      <dgm:spPr/>
    </dgm:pt>
    <dgm:pt modelId="{2C838952-826C-4046-A3CA-180A4970B802}" type="pres">
      <dgm:prSet presAssocID="{6526F20A-24B3-4FCD-963E-A1F037490F19}" presName="parentText" presStyleLbl="node1" presStyleIdx="1" presStyleCnt="6">
        <dgm:presLayoutVars>
          <dgm:chMax val="0"/>
          <dgm:bulletEnabled val="1"/>
        </dgm:presLayoutVars>
      </dgm:prSet>
      <dgm:spPr>
        <a:xfrm>
          <a:off x="0" y="723771"/>
          <a:ext cx="8136904" cy="631800"/>
        </a:xfrm>
        <a:prstGeom prst="roundRect">
          <a:avLst/>
        </a:prstGeom>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2" presStyleCnt="6">
        <dgm:presLayoutVars>
          <dgm:chMax val="0"/>
          <dgm:bulletEnabled val="1"/>
        </dgm:presLayoutVars>
      </dgm:prSet>
      <dgm:spPr>
        <a:xfrm>
          <a:off x="0" y="1433331"/>
          <a:ext cx="8136904" cy="631800"/>
        </a:xfrm>
        <a:prstGeom prst="roundRect">
          <a:avLst/>
        </a:prstGeom>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3" presStyleCnt="6">
        <dgm:presLayoutVars>
          <dgm:chMax val="0"/>
          <dgm:bulletEnabled val="1"/>
        </dgm:presLayoutVars>
      </dgm:prSet>
      <dgm:spPr>
        <a:xfrm>
          <a:off x="0" y="2142892"/>
          <a:ext cx="8136904" cy="631800"/>
        </a:xfrm>
        <a:prstGeom prst="roundRect">
          <a:avLst/>
        </a:prstGeom>
      </dgm:spPr>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4" presStyleCnt="6">
        <dgm:presLayoutVars>
          <dgm:chMax val="0"/>
          <dgm:bulletEnabled val="1"/>
        </dgm:presLayoutVars>
      </dgm:prSet>
      <dgm:spPr>
        <a:xfrm>
          <a:off x="0" y="2852452"/>
          <a:ext cx="8136904" cy="6318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5" presStyleCnt="6">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5"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C71A778D-1CDC-4E4C-81D2-6A090BD573C1}" srcId="{703D4D02-5513-427D-B6E9-B2E187EE0C3A}" destId="{C20F0585-25A9-4316-8468-51F9EA9FF381}" srcOrd="3" destOrd="0" parTransId="{CE01BC7B-693E-4C29-9382-1CEAFD123B89}" sibTransId="{1BD7690B-FDA0-4563-ADEA-0840A7131753}"/>
    <dgm:cxn modelId="{8B0007A0-320C-4385-B268-C4ECC14E7279}" srcId="{703D4D02-5513-427D-B6E9-B2E187EE0C3A}" destId="{E6CB1D23-BBD8-4875-97FB-76C6D1DF1786}" srcOrd="4" destOrd="0" parTransId="{653C8E81-D774-450C-B764-B27052D2ADAF}" sibTransId="{CE641938-312E-4D0A-926C-683FC7775F83}"/>
    <dgm:cxn modelId="{8E278BA0-4F29-4194-B9F6-7C1DB6AA1E45}" srcId="{703D4D02-5513-427D-B6E9-B2E187EE0C3A}" destId="{A0DA5317-EAF1-4F1F-8F38-FD55A0BDE6CA}" srcOrd="2"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1" destOrd="0" parTransId="{402CD06B-6C7D-443A-BDCA-256AA696F552}" sibTransId="{A3E1D46A-10CE-4B4D-8698-40709515AB29}"/>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DF43C34-0693-4685-92A1-D1A0E018021D}" type="presParOf" srcId="{CC8763B3-4621-4666-B669-3C5BA2A30DBE}" destId="{2C838952-826C-4046-A3CA-180A4970B802}" srcOrd="2" destOrd="0" presId="urn:microsoft.com/office/officeart/2005/8/layout/vList2"/>
    <dgm:cxn modelId="{BD230446-2CAE-4D95-AACD-A8F865679AB0}" type="presParOf" srcId="{CC8763B3-4621-4666-B669-3C5BA2A30DBE}" destId="{DD061BC6-7217-4983-91AB-8118DA993ADC}" srcOrd="3" destOrd="0" presId="urn:microsoft.com/office/officeart/2005/8/layout/vList2"/>
    <dgm:cxn modelId="{84EC5101-A8FF-422B-A0DF-8A6E4AC95814}" type="presParOf" srcId="{CC8763B3-4621-4666-B669-3C5BA2A30DBE}" destId="{2D4BE110-5AB9-41A3-9914-DEAE56F0A0B0}" srcOrd="4" destOrd="0" presId="urn:microsoft.com/office/officeart/2005/8/layout/vList2"/>
    <dgm:cxn modelId="{905C7B81-07F3-4C7C-984A-7F3BD01901B3}" type="presParOf" srcId="{CC8763B3-4621-4666-B669-3C5BA2A30DBE}" destId="{A9B2BC83-0942-4001-80DE-769A77009AE5}" srcOrd="5" destOrd="0" presId="urn:microsoft.com/office/officeart/2005/8/layout/vList2"/>
    <dgm:cxn modelId="{C4EE49A4-9819-42A6-A684-11A2E4FC2139}" type="presParOf" srcId="{CC8763B3-4621-4666-B669-3C5BA2A30DBE}" destId="{0A218AEF-26AC-4E23-BDA1-668064282ED2}" srcOrd="6" destOrd="0" presId="urn:microsoft.com/office/officeart/2005/8/layout/vList2"/>
    <dgm:cxn modelId="{9C35A903-26F8-47B1-82EA-DA00E1122C04}" type="presParOf" srcId="{CC8763B3-4621-4666-B669-3C5BA2A30DBE}" destId="{EE5B4C1A-3842-4237-90FA-AA7C94949449}" srcOrd="7" destOrd="0" presId="urn:microsoft.com/office/officeart/2005/8/layout/vList2"/>
    <dgm:cxn modelId="{7F708EDA-A6F0-4A82-A63E-849DE8AF9EDF}" type="presParOf" srcId="{CC8763B3-4621-4666-B669-3C5BA2A30DBE}" destId="{ECA2C48E-F743-4C45-B04A-3D046B3B5232}" srcOrd="8" destOrd="0" presId="urn:microsoft.com/office/officeart/2005/8/layout/vList2"/>
    <dgm:cxn modelId="{7EBE1955-491B-47A7-AFC5-8C8CF9CB8208}" type="presParOf" srcId="{CC8763B3-4621-4666-B669-3C5BA2A30DBE}" destId="{2E454826-67AD-4191-A11B-410BD9B8A386}" srcOrd="9" destOrd="0" presId="urn:microsoft.com/office/officeart/2005/8/layout/vList2"/>
    <dgm:cxn modelId="{45D7F0D6-6F49-44E4-87F8-5B97FCB6DBD5}" type="presParOf" srcId="{CC8763B3-4621-4666-B669-3C5BA2A30DBE}" destId="{47F42535-DFC2-4D29-B920-1C40FFE6B1E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Career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Managing High Performers and High Potentials</a:t>
          </a:r>
          <a:endParaRPr lang="en-MY" sz="2700" kern="1200" dirty="0">
            <a:solidFill>
              <a:srgbClr val="000000"/>
            </a:solidFill>
            <a:latin typeface="Arial"/>
            <a:ea typeface="+mn-ea"/>
            <a:cs typeface="+mn-cs"/>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181" custLinFactNeighborY="-90642">
        <dgm:presLayoutVars>
          <dgm:chMax val="0"/>
          <dgm:bulletEnabled val="1"/>
        </dgm:presLayoutVars>
      </dgm:prSet>
      <dgm:spPr>
        <a:xfrm>
          <a:off x="0" y="0"/>
          <a:ext cx="8107448" cy="621928"/>
        </a:xfrm>
        <a:prstGeom prst="roundRect">
          <a:avLst/>
        </a:prstGeom>
      </dgm:spPr>
    </dgm:pt>
    <dgm:pt modelId="{4E6B4AFF-7F28-479F-BB0E-2E6F3FE26F05}" type="pres">
      <dgm:prSet presAssocID="{A9EA73E1-EF34-4B14-B6BA-8A4F60B3DC71}" presName="spacer" presStyleCnt="0"/>
      <dgm:spPr/>
    </dgm:pt>
    <dgm:pt modelId="{2C838952-826C-4046-A3CA-180A4970B802}" type="pres">
      <dgm:prSet presAssocID="{6526F20A-24B3-4FCD-963E-A1F037490F19}" presName="parentText" presStyleLbl="node1" presStyleIdx="1" presStyleCnt="6">
        <dgm:presLayoutVars>
          <dgm:chMax val="0"/>
          <dgm:bulletEnabled val="1"/>
        </dgm:presLayoutVars>
      </dgm:prSet>
      <dgm:spPr>
        <a:xfrm>
          <a:off x="0" y="723771"/>
          <a:ext cx="8136904" cy="631800"/>
        </a:xfrm>
        <a:prstGeom prst="roundRect">
          <a:avLst/>
        </a:prstGeom>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2" presStyleCnt="6">
        <dgm:presLayoutVars>
          <dgm:chMax val="0"/>
          <dgm:bulletEnabled val="1"/>
        </dgm:presLayoutVars>
      </dgm:prSet>
      <dgm:spPr>
        <a:xfrm>
          <a:off x="0" y="1433331"/>
          <a:ext cx="8136904" cy="631800"/>
        </a:xfrm>
        <a:prstGeom prst="roundRect">
          <a:avLst/>
        </a:prstGeom>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3" presStyleCnt="6">
        <dgm:presLayoutVars>
          <dgm:chMax val="0"/>
          <dgm:bulletEnabled val="1"/>
        </dgm:presLayoutVars>
      </dgm:prSet>
      <dgm:spPr>
        <a:xfrm>
          <a:off x="0" y="2142892"/>
          <a:ext cx="8136904" cy="631800"/>
        </a:xfrm>
        <a:prstGeom prst="roundRect">
          <a:avLst/>
        </a:prstGeom>
      </dgm:spPr>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4" presStyleCnt="6">
        <dgm:presLayoutVars>
          <dgm:chMax val="0"/>
          <dgm:bulletEnabled val="1"/>
        </dgm:presLayoutVars>
      </dgm:prSet>
      <dgm:spPr>
        <a:xfrm>
          <a:off x="0" y="2852452"/>
          <a:ext cx="8136904" cy="6318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5" presStyleCnt="6">
        <dgm:presLayoutVars>
          <dgm:chMax val="0"/>
          <dgm:bulletEnabled val="1"/>
        </dgm:presLayoutVars>
      </dgm:prSet>
      <dgm:spPr>
        <a:xfrm>
          <a:off x="0" y="3562012"/>
          <a:ext cx="8136904" cy="631800"/>
        </a:xfrm>
        <a:prstGeom prst="roundRect">
          <a:avLst/>
        </a:prstGeom>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5"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C71A778D-1CDC-4E4C-81D2-6A090BD573C1}" srcId="{703D4D02-5513-427D-B6E9-B2E187EE0C3A}" destId="{C20F0585-25A9-4316-8468-51F9EA9FF381}" srcOrd="3" destOrd="0" parTransId="{CE01BC7B-693E-4C29-9382-1CEAFD123B89}" sibTransId="{1BD7690B-FDA0-4563-ADEA-0840A7131753}"/>
    <dgm:cxn modelId="{8B0007A0-320C-4385-B268-C4ECC14E7279}" srcId="{703D4D02-5513-427D-B6E9-B2E187EE0C3A}" destId="{E6CB1D23-BBD8-4875-97FB-76C6D1DF1786}" srcOrd="4" destOrd="0" parTransId="{653C8E81-D774-450C-B764-B27052D2ADAF}" sibTransId="{CE641938-312E-4D0A-926C-683FC7775F83}"/>
    <dgm:cxn modelId="{8E278BA0-4F29-4194-B9F6-7C1DB6AA1E45}" srcId="{703D4D02-5513-427D-B6E9-B2E187EE0C3A}" destId="{A0DA5317-EAF1-4F1F-8F38-FD55A0BDE6CA}" srcOrd="2"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1" destOrd="0" parTransId="{402CD06B-6C7D-443A-BDCA-256AA696F552}" sibTransId="{A3E1D46A-10CE-4B4D-8698-40709515AB29}"/>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DF43C34-0693-4685-92A1-D1A0E018021D}" type="presParOf" srcId="{CC8763B3-4621-4666-B669-3C5BA2A30DBE}" destId="{2C838952-826C-4046-A3CA-180A4970B802}" srcOrd="2" destOrd="0" presId="urn:microsoft.com/office/officeart/2005/8/layout/vList2"/>
    <dgm:cxn modelId="{BD230446-2CAE-4D95-AACD-A8F865679AB0}" type="presParOf" srcId="{CC8763B3-4621-4666-B669-3C5BA2A30DBE}" destId="{DD061BC6-7217-4983-91AB-8118DA993ADC}" srcOrd="3" destOrd="0" presId="urn:microsoft.com/office/officeart/2005/8/layout/vList2"/>
    <dgm:cxn modelId="{84EC5101-A8FF-422B-A0DF-8A6E4AC95814}" type="presParOf" srcId="{CC8763B3-4621-4666-B669-3C5BA2A30DBE}" destId="{2D4BE110-5AB9-41A3-9914-DEAE56F0A0B0}" srcOrd="4" destOrd="0" presId="urn:microsoft.com/office/officeart/2005/8/layout/vList2"/>
    <dgm:cxn modelId="{905C7B81-07F3-4C7C-984A-7F3BD01901B3}" type="presParOf" srcId="{CC8763B3-4621-4666-B669-3C5BA2A30DBE}" destId="{A9B2BC83-0942-4001-80DE-769A77009AE5}" srcOrd="5" destOrd="0" presId="urn:microsoft.com/office/officeart/2005/8/layout/vList2"/>
    <dgm:cxn modelId="{C4EE49A4-9819-42A6-A684-11A2E4FC2139}" type="presParOf" srcId="{CC8763B3-4621-4666-B669-3C5BA2A30DBE}" destId="{0A218AEF-26AC-4E23-BDA1-668064282ED2}" srcOrd="6" destOrd="0" presId="urn:microsoft.com/office/officeart/2005/8/layout/vList2"/>
    <dgm:cxn modelId="{9C35A903-26F8-47B1-82EA-DA00E1122C04}" type="presParOf" srcId="{CC8763B3-4621-4666-B669-3C5BA2A30DBE}" destId="{EE5B4C1A-3842-4237-90FA-AA7C94949449}" srcOrd="7" destOrd="0" presId="urn:microsoft.com/office/officeart/2005/8/layout/vList2"/>
    <dgm:cxn modelId="{7F708EDA-A6F0-4A82-A63E-849DE8AF9EDF}" type="presParOf" srcId="{CC8763B3-4621-4666-B669-3C5BA2A30DBE}" destId="{ECA2C48E-F743-4C45-B04A-3D046B3B5232}" srcOrd="8" destOrd="0" presId="urn:microsoft.com/office/officeart/2005/8/layout/vList2"/>
    <dgm:cxn modelId="{7EBE1955-491B-47A7-AFC5-8C8CF9CB8208}" type="presParOf" srcId="{CC8763B3-4621-4666-B669-3C5BA2A30DBE}" destId="{2E454826-67AD-4191-A11B-410BD9B8A386}" srcOrd="9" destOrd="0" presId="urn:microsoft.com/office/officeart/2005/8/layout/vList2"/>
    <dgm:cxn modelId="{45D7F0D6-6F49-44E4-87F8-5B97FCB6DBD5}" type="presParOf" srcId="{CC8763B3-4621-4666-B669-3C5BA2A30DBE}" destId="{47F42535-DFC2-4D29-B920-1C40FFE6B1E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37572"/>
          <a:ext cx="8107448" cy="682311"/>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sp:txBody>
      <dsp:txXfrm>
        <a:off x="33308" y="270880"/>
        <a:ext cx="8040832" cy="615695"/>
      </dsp:txXfrm>
    </dsp:sp>
    <dsp:sp modelId="{2C838952-826C-4046-A3CA-180A4970B802}">
      <dsp:nvSpPr>
        <dsp:cNvPr id="0" name=""/>
        <dsp:cNvSpPr/>
      </dsp:nvSpPr>
      <dsp:spPr>
        <a:xfrm>
          <a:off x="0" y="1066381"/>
          <a:ext cx="8136904"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Talent Management</a:t>
          </a:r>
        </a:p>
      </dsp:txBody>
      <dsp:txXfrm>
        <a:off x="33308" y="1099689"/>
        <a:ext cx="8070288" cy="615695"/>
      </dsp:txXfrm>
    </dsp:sp>
    <dsp:sp modelId="{2D4BE110-5AB9-41A3-9914-DEAE56F0A0B0}">
      <dsp:nvSpPr>
        <dsp:cNvPr id="0" name=""/>
        <dsp:cNvSpPr/>
      </dsp:nvSpPr>
      <dsp:spPr>
        <a:xfrm>
          <a:off x="0" y="1832212"/>
          <a:ext cx="8136904"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Managing High Performers and High Potentials</a:t>
          </a:r>
          <a:endParaRPr lang="en-MY" sz="2900" kern="1200" dirty="0">
            <a:solidFill>
              <a:schemeClr val="tx1"/>
            </a:solidFill>
          </a:endParaRPr>
        </a:p>
      </dsp:txBody>
      <dsp:txXfrm>
        <a:off x="33308" y="1865520"/>
        <a:ext cx="8070288" cy="615695"/>
      </dsp:txXfrm>
    </dsp:sp>
    <dsp:sp modelId="{0A218AEF-26AC-4E23-BDA1-668064282ED2}">
      <dsp:nvSpPr>
        <dsp:cNvPr id="0" name=""/>
        <dsp:cNvSpPr/>
      </dsp:nvSpPr>
      <dsp:spPr>
        <a:xfrm>
          <a:off x="0" y="2598044"/>
          <a:ext cx="8136904"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Diversity and Inclusion</a:t>
          </a:r>
        </a:p>
      </dsp:txBody>
      <dsp:txXfrm>
        <a:off x="33308" y="2631352"/>
        <a:ext cx="8070288" cy="615695"/>
      </dsp:txXfrm>
    </dsp:sp>
    <dsp:sp modelId="{ECA2C48E-F743-4C45-B04A-3D046B3B5232}">
      <dsp:nvSpPr>
        <dsp:cNvPr id="0" name=""/>
        <dsp:cNvSpPr/>
      </dsp:nvSpPr>
      <dsp:spPr>
        <a:xfrm>
          <a:off x="0" y="3363875"/>
          <a:ext cx="8136904"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Employee Relations</a:t>
          </a:r>
        </a:p>
      </dsp:txBody>
      <dsp:txXfrm>
        <a:off x="33308" y="3397183"/>
        <a:ext cx="8070288" cy="615695"/>
      </dsp:txXfrm>
    </dsp:sp>
    <dsp:sp modelId="{47F42535-DFC2-4D29-B920-1C40FFE6B1E7}">
      <dsp:nvSpPr>
        <dsp:cNvPr id="0" name=""/>
        <dsp:cNvSpPr/>
      </dsp:nvSpPr>
      <dsp:spPr>
        <a:xfrm>
          <a:off x="0" y="4129706"/>
          <a:ext cx="8136904"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Employee Engagement</a:t>
          </a:r>
        </a:p>
      </dsp:txBody>
      <dsp:txXfrm>
        <a:off x="33308" y="4163014"/>
        <a:ext cx="8070288" cy="6156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343319"/>
          <a:ext cx="8107448" cy="68655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Career Development</a:t>
          </a:r>
        </a:p>
      </dsp:txBody>
      <dsp:txXfrm>
        <a:off x="33515" y="376834"/>
        <a:ext cx="8040418" cy="619522"/>
      </dsp:txXfrm>
    </dsp:sp>
    <dsp:sp modelId="{2C838952-826C-4046-A3CA-180A4970B802}">
      <dsp:nvSpPr>
        <dsp:cNvPr id="0" name=""/>
        <dsp:cNvSpPr/>
      </dsp:nvSpPr>
      <dsp:spPr>
        <a:xfrm>
          <a:off x="0" y="1237919"/>
          <a:ext cx="8136904" cy="686552"/>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Talent Management</a:t>
          </a:r>
        </a:p>
      </dsp:txBody>
      <dsp:txXfrm>
        <a:off x="33515" y="1271434"/>
        <a:ext cx="8069874" cy="619522"/>
      </dsp:txXfrm>
    </dsp:sp>
    <dsp:sp modelId="{2D4BE110-5AB9-41A3-9914-DEAE56F0A0B0}">
      <dsp:nvSpPr>
        <dsp:cNvPr id="0" name=""/>
        <dsp:cNvSpPr/>
      </dsp:nvSpPr>
      <dsp:spPr>
        <a:xfrm>
          <a:off x="0" y="2007991"/>
          <a:ext cx="8136904" cy="68655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Managing High Performers and High Potentials</a:t>
          </a:r>
          <a:endParaRPr lang="en-MY" sz="2900" kern="1200" dirty="0">
            <a:solidFill>
              <a:schemeClr val="tx1"/>
            </a:solidFill>
          </a:endParaRPr>
        </a:p>
      </dsp:txBody>
      <dsp:txXfrm>
        <a:off x="33515" y="2041506"/>
        <a:ext cx="8069874" cy="619522"/>
      </dsp:txXfrm>
    </dsp:sp>
    <dsp:sp modelId="{0A218AEF-26AC-4E23-BDA1-668064282ED2}">
      <dsp:nvSpPr>
        <dsp:cNvPr id="0" name=""/>
        <dsp:cNvSpPr/>
      </dsp:nvSpPr>
      <dsp:spPr>
        <a:xfrm>
          <a:off x="0" y="2778064"/>
          <a:ext cx="8136904" cy="68655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Diversity and Inclusion</a:t>
          </a:r>
        </a:p>
      </dsp:txBody>
      <dsp:txXfrm>
        <a:off x="33515" y="2811579"/>
        <a:ext cx="8069874" cy="619522"/>
      </dsp:txXfrm>
    </dsp:sp>
    <dsp:sp modelId="{ECA2C48E-F743-4C45-B04A-3D046B3B5232}">
      <dsp:nvSpPr>
        <dsp:cNvPr id="0" name=""/>
        <dsp:cNvSpPr/>
      </dsp:nvSpPr>
      <dsp:spPr>
        <a:xfrm>
          <a:off x="0" y="3548136"/>
          <a:ext cx="8136904" cy="68655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Employee Relations</a:t>
          </a:r>
        </a:p>
      </dsp:txBody>
      <dsp:txXfrm>
        <a:off x="33515" y="3581651"/>
        <a:ext cx="8069874" cy="619522"/>
      </dsp:txXfrm>
    </dsp:sp>
    <dsp:sp modelId="{47F42535-DFC2-4D29-B920-1C40FFE6B1E7}">
      <dsp:nvSpPr>
        <dsp:cNvPr id="0" name=""/>
        <dsp:cNvSpPr/>
      </dsp:nvSpPr>
      <dsp:spPr>
        <a:xfrm>
          <a:off x="0" y="4318208"/>
          <a:ext cx="8136904" cy="68655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Employee Engagement</a:t>
          </a:r>
        </a:p>
      </dsp:txBody>
      <dsp:txXfrm>
        <a:off x="33515" y="4351723"/>
        <a:ext cx="8069874" cy="6195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9530"/>
          <a:ext cx="7892206" cy="66134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Career Development</a:t>
          </a:r>
        </a:p>
      </dsp:txBody>
      <dsp:txXfrm>
        <a:off x="32284" y="41814"/>
        <a:ext cx="7827638" cy="596774"/>
      </dsp:txXfrm>
    </dsp:sp>
    <dsp:sp modelId="{2C838952-826C-4046-A3CA-180A4970B802}">
      <dsp:nvSpPr>
        <dsp:cNvPr id="0" name=""/>
        <dsp:cNvSpPr/>
      </dsp:nvSpPr>
      <dsp:spPr>
        <a:xfrm>
          <a:off x="0" y="824607"/>
          <a:ext cx="7920880" cy="66134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Talent Management</a:t>
          </a:r>
        </a:p>
      </dsp:txBody>
      <dsp:txXfrm>
        <a:off x="32284" y="856891"/>
        <a:ext cx="7856312" cy="596774"/>
      </dsp:txXfrm>
    </dsp:sp>
    <dsp:sp modelId="{2D4BE110-5AB9-41A3-9914-DEAE56F0A0B0}">
      <dsp:nvSpPr>
        <dsp:cNvPr id="0" name=""/>
        <dsp:cNvSpPr/>
      </dsp:nvSpPr>
      <dsp:spPr>
        <a:xfrm>
          <a:off x="0" y="1566589"/>
          <a:ext cx="7920880" cy="661342"/>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High Performers and High Potentials</a:t>
          </a:r>
          <a:endParaRPr lang="en-MY" sz="2400" kern="1200" dirty="0">
            <a:solidFill>
              <a:srgbClr val="FFFFEE"/>
            </a:solidFill>
            <a:latin typeface="Arial"/>
            <a:ea typeface="+mn-ea"/>
            <a:cs typeface="+mn-cs"/>
          </a:endParaRPr>
        </a:p>
      </dsp:txBody>
      <dsp:txXfrm>
        <a:off x="32284" y="1598873"/>
        <a:ext cx="7856312" cy="596774"/>
      </dsp:txXfrm>
    </dsp:sp>
    <dsp:sp modelId="{0A218AEF-26AC-4E23-BDA1-668064282ED2}">
      <dsp:nvSpPr>
        <dsp:cNvPr id="0" name=""/>
        <dsp:cNvSpPr/>
      </dsp:nvSpPr>
      <dsp:spPr>
        <a:xfrm>
          <a:off x="0" y="2308572"/>
          <a:ext cx="7920880" cy="66134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MY" sz="2800" kern="1200" dirty="0">
              <a:solidFill>
                <a:schemeClr val="tx1"/>
              </a:solidFill>
            </a:rPr>
            <a:t>Diversity and Inclusion</a:t>
          </a:r>
        </a:p>
      </dsp:txBody>
      <dsp:txXfrm>
        <a:off x="32284" y="2340856"/>
        <a:ext cx="7856312" cy="596774"/>
      </dsp:txXfrm>
    </dsp:sp>
    <dsp:sp modelId="{ECA2C48E-F743-4C45-B04A-3D046B3B5232}">
      <dsp:nvSpPr>
        <dsp:cNvPr id="0" name=""/>
        <dsp:cNvSpPr/>
      </dsp:nvSpPr>
      <dsp:spPr>
        <a:xfrm>
          <a:off x="0" y="3050554"/>
          <a:ext cx="7920880" cy="66134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MY" sz="2800" kern="1200" dirty="0">
              <a:solidFill>
                <a:schemeClr val="tx1"/>
              </a:solidFill>
            </a:rPr>
            <a:t>Employee Relations</a:t>
          </a:r>
        </a:p>
      </dsp:txBody>
      <dsp:txXfrm>
        <a:off x="32284" y="3082838"/>
        <a:ext cx="7856312" cy="596774"/>
      </dsp:txXfrm>
    </dsp:sp>
    <dsp:sp modelId="{47F42535-DFC2-4D29-B920-1C40FFE6B1E7}">
      <dsp:nvSpPr>
        <dsp:cNvPr id="0" name=""/>
        <dsp:cNvSpPr/>
      </dsp:nvSpPr>
      <dsp:spPr>
        <a:xfrm>
          <a:off x="0" y="3792536"/>
          <a:ext cx="7920880" cy="66134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MY" sz="2800" kern="1200" dirty="0">
              <a:solidFill>
                <a:schemeClr val="tx1"/>
              </a:solidFill>
            </a:rPr>
            <a:t>Employee Engagement</a:t>
          </a:r>
        </a:p>
      </dsp:txBody>
      <dsp:txXfrm>
        <a:off x="32284" y="3824820"/>
        <a:ext cx="7856312" cy="5967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9530"/>
          <a:ext cx="8035701" cy="66134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Career Development</a:t>
          </a:r>
        </a:p>
      </dsp:txBody>
      <dsp:txXfrm>
        <a:off x="32284" y="41814"/>
        <a:ext cx="7971133" cy="596774"/>
      </dsp:txXfrm>
    </dsp:sp>
    <dsp:sp modelId="{2C838952-826C-4046-A3CA-180A4970B802}">
      <dsp:nvSpPr>
        <dsp:cNvPr id="0" name=""/>
        <dsp:cNvSpPr/>
      </dsp:nvSpPr>
      <dsp:spPr>
        <a:xfrm>
          <a:off x="0" y="824607"/>
          <a:ext cx="8064896" cy="66134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Talent Management</a:t>
          </a:r>
        </a:p>
      </dsp:txBody>
      <dsp:txXfrm>
        <a:off x="32284" y="856891"/>
        <a:ext cx="8000328" cy="596774"/>
      </dsp:txXfrm>
    </dsp:sp>
    <dsp:sp modelId="{2D4BE110-5AB9-41A3-9914-DEAE56F0A0B0}">
      <dsp:nvSpPr>
        <dsp:cNvPr id="0" name=""/>
        <dsp:cNvSpPr/>
      </dsp:nvSpPr>
      <dsp:spPr>
        <a:xfrm>
          <a:off x="0" y="1566589"/>
          <a:ext cx="8064896" cy="66134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Managing High Performers and High Potentials</a:t>
          </a:r>
          <a:endParaRPr lang="en-MY" sz="2700" kern="1200" dirty="0">
            <a:solidFill>
              <a:srgbClr val="000000"/>
            </a:solidFill>
            <a:latin typeface="Arial"/>
            <a:ea typeface="+mn-ea"/>
            <a:cs typeface="+mn-cs"/>
          </a:endParaRPr>
        </a:p>
      </dsp:txBody>
      <dsp:txXfrm>
        <a:off x="32284" y="1598873"/>
        <a:ext cx="8000328" cy="596774"/>
      </dsp:txXfrm>
    </dsp:sp>
    <dsp:sp modelId="{0A218AEF-26AC-4E23-BDA1-668064282ED2}">
      <dsp:nvSpPr>
        <dsp:cNvPr id="0" name=""/>
        <dsp:cNvSpPr/>
      </dsp:nvSpPr>
      <dsp:spPr>
        <a:xfrm>
          <a:off x="0" y="2308572"/>
          <a:ext cx="8064896" cy="661342"/>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Diversity and Inclusion</a:t>
          </a:r>
        </a:p>
      </dsp:txBody>
      <dsp:txXfrm>
        <a:off x="32284" y="2340856"/>
        <a:ext cx="8000328" cy="596774"/>
      </dsp:txXfrm>
    </dsp:sp>
    <dsp:sp modelId="{ECA2C48E-F743-4C45-B04A-3D046B3B5232}">
      <dsp:nvSpPr>
        <dsp:cNvPr id="0" name=""/>
        <dsp:cNvSpPr/>
      </dsp:nvSpPr>
      <dsp:spPr>
        <a:xfrm>
          <a:off x="0" y="3050554"/>
          <a:ext cx="8064896" cy="66134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MY" sz="2800" kern="1200" dirty="0">
              <a:solidFill>
                <a:schemeClr val="tx1"/>
              </a:solidFill>
            </a:rPr>
            <a:t>Employee Relations</a:t>
          </a:r>
        </a:p>
      </dsp:txBody>
      <dsp:txXfrm>
        <a:off x="32284" y="3082838"/>
        <a:ext cx="8000328" cy="596774"/>
      </dsp:txXfrm>
    </dsp:sp>
    <dsp:sp modelId="{47F42535-DFC2-4D29-B920-1C40FFE6B1E7}">
      <dsp:nvSpPr>
        <dsp:cNvPr id="0" name=""/>
        <dsp:cNvSpPr/>
      </dsp:nvSpPr>
      <dsp:spPr>
        <a:xfrm>
          <a:off x="0" y="3792536"/>
          <a:ext cx="8064896" cy="66134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MY" sz="2800" kern="1200" dirty="0">
              <a:solidFill>
                <a:schemeClr val="tx1"/>
              </a:solidFill>
            </a:rPr>
            <a:t>Employee Engagement</a:t>
          </a:r>
        </a:p>
      </dsp:txBody>
      <dsp:txXfrm>
        <a:off x="32284" y="3824820"/>
        <a:ext cx="8000328" cy="5967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767696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Career Development</a:t>
          </a:r>
        </a:p>
      </dsp:txBody>
      <dsp:txXfrm>
        <a:off x="30842" y="30842"/>
        <a:ext cx="7615280" cy="570116"/>
      </dsp:txXfrm>
    </dsp:sp>
    <dsp:sp modelId="{2C838952-826C-4046-A3CA-180A4970B802}">
      <dsp:nvSpPr>
        <dsp:cNvPr id="0" name=""/>
        <dsp:cNvSpPr/>
      </dsp:nvSpPr>
      <dsp:spPr>
        <a:xfrm>
          <a:off x="0" y="779999"/>
          <a:ext cx="770485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Talent Management</a:t>
          </a:r>
        </a:p>
      </dsp:txBody>
      <dsp:txXfrm>
        <a:off x="30842" y="810841"/>
        <a:ext cx="7643172" cy="570116"/>
      </dsp:txXfrm>
    </dsp:sp>
    <dsp:sp modelId="{2D4BE110-5AB9-41A3-9914-DEAE56F0A0B0}">
      <dsp:nvSpPr>
        <dsp:cNvPr id="0" name=""/>
        <dsp:cNvSpPr/>
      </dsp:nvSpPr>
      <dsp:spPr>
        <a:xfrm>
          <a:off x="0" y="1489560"/>
          <a:ext cx="770485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Managing High Performers and High Potentials</a:t>
          </a:r>
          <a:endParaRPr lang="en-MY" sz="2700" kern="1200" dirty="0">
            <a:solidFill>
              <a:srgbClr val="000000"/>
            </a:solidFill>
            <a:latin typeface="Arial"/>
            <a:ea typeface="+mn-ea"/>
            <a:cs typeface="+mn-cs"/>
          </a:endParaRPr>
        </a:p>
      </dsp:txBody>
      <dsp:txXfrm>
        <a:off x="30842" y="1520402"/>
        <a:ext cx="7643172" cy="570116"/>
      </dsp:txXfrm>
    </dsp:sp>
    <dsp:sp modelId="{0A218AEF-26AC-4E23-BDA1-668064282ED2}">
      <dsp:nvSpPr>
        <dsp:cNvPr id="0" name=""/>
        <dsp:cNvSpPr/>
      </dsp:nvSpPr>
      <dsp:spPr>
        <a:xfrm>
          <a:off x="0" y="2199120"/>
          <a:ext cx="770485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Diversity and Inclusion</a:t>
          </a:r>
        </a:p>
      </dsp:txBody>
      <dsp:txXfrm>
        <a:off x="30842" y="2229962"/>
        <a:ext cx="7643172" cy="570116"/>
      </dsp:txXfrm>
    </dsp:sp>
    <dsp:sp modelId="{ECA2C48E-F743-4C45-B04A-3D046B3B5232}">
      <dsp:nvSpPr>
        <dsp:cNvPr id="0" name=""/>
        <dsp:cNvSpPr/>
      </dsp:nvSpPr>
      <dsp:spPr>
        <a:xfrm>
          <a:off x="0" y="2908680"/>
          <a:ext cx="770485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Relations</a:t>
          </a:r>
        </a:p>
      </dsp:txBody>
      <dsp:txXfrm>
        <a:off x="30842" y="2939522"/>
        <a:ext cx="7643172" cy="570116"/>
      </dsp:txXfrm>
    </dsp:sp>
    <dsp:sp modelId="{47F42535-DFC2-4D29-B920-1C40FFE6B1E7}">
      <dsp:nvSpPr>
        <dsp:cNvPr id="0" name=""/>
        <dsp:cNvSpPr/>
      </dsp:nvSpPr>
      <dsp:spPr>
        <a:xfrm>
          <a:off x="0" y="3618240"/>
          <a:ext cx="770485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Engagement</a:t>
          </a:r>
        </a:p>
      </dsp:txBody>
      <dsp:txXfrm>
        <a:off x="30842" y="3649082"/>
        <a:ext cx="7643172" cy="570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7748711"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Career Development</a:t>
          </a:r>
        </a:p>
      </dsp:txBody>
      <dsp:txXfrm>
        <a:off x="41123" y="41123"/>
        <a:ext cx="7666465" cy="760154"/>
      </dsp:txXfrm>
    </dsp:sp>
    <dsp:sp modelId="{2C838952-826C-4046-A3CA-180A4970B802}">
      <dsp:nvSpPr>
        <dsp:cNvPr id="0" name=""/>
        <dsp:cNvSpPr/>
      </dsp:nvSpPr>
      <dsp:spPr>
        <a:xfrm>
          <a:off x="0" y="1001120"/>
          <a:ext cx="7776864"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Talent Management</a:t>
          </a:r>
        </a:p>
      </dsp:txBody>
      <dsp:txXfrm>
        <a:off x="41123" y="1042243"/>
        <a:ext cx="7694618" cy="760154"/>
      </dsp:txXfrm>
    </dsp:sp>
    <dsp:sp modelId="{2D4BE110-5AB9-41A3-9914-DEAE56F0A0B0}">
      <dsp:nvSpPr>
        <dsp:cNvPr id="0" name=""/>
        <dsp:cNvSpPr/>
      </dsp:nvSpPr>
      <dsp:spPr>
        <a:xfrm>
          <a:off x="0" y="1973120"/>
          <a:ext cx="7776864"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Managing High Performers and High Potentials</a:t>
          </a:r>
          <a:endParaRPr lang="en-MY" sz="2700" kern="1200" dirty="0">
            <a:solidFill>
              <a:srgbClr val="000000"/>
            </a:solidFill>
            <a:latin typeface="Arial"/>
            <a:ea typeface="+mn-ea"/>
            <a:cs typeface="+mn-cs"/>
          </a:endParaRPr>
        </a:p>
      </dsp:txBody>
      <dsp:txXfrm>
        <a:off x="41123" y="2014243"/>
        <a:ext cx="7694618" cy="760154"/>
      </dsp:txXfrm>
    </dsp:sp>
    <dsp:sp modelId="{0A218AEF-26AC-4E23-BDA1-668064282ED2}">
      <dsp:nvSpPr>
        <dsp:cNvPr id="0" name=""/>
        <dsp:cNvSpPr/>
      </dsp:nvSpPr>
      <dsp:spPr>
        <a:xfrm>
          <a:off x="0" y="2945120"/>
          <a:ext cx="7776864"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Diversity and Inclusion</a:t>
          </a:r>
        </a:p>
      </dsp:txBody>
      <dsp:txXfrm>
        <a:off x="41123" y="2986243"/>
        <a:ext cx="7694618" cy="760154"/>
      </dsp:txXfrm>
    </dsp:sp>
    <dsp:sp modelId="{ECA2C48E-F743-4C45-B04A-3D046B3B5232}">
      <dsp:nvSpPr>
        <dsp:cNvPr id="0" name=""/>
        <dsp:cNvSpPr/>
      </dsp:nvSpPr>
      <dsp:spPr>
        <a:xfrm>
          <a:off x="0" y="3917120"/>
          <a:ext cx="7776864" cy="842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Employee Relations</a:t>
          </a:r>
        </a:p>
      </dsp:txBody>
      <dsp:txXfrm>
        <a:off x="41123" y="3958243"/>
        <a:ext cx="7694618" cy="760154"/>
      </dsp:txXfrm>
    </dsp:sp>
    <dsp:sp modelId="{47F42535-DFC2-4D29-B920-1C40FFE6B1E7}">
      <dsp:nvSpPr>
        <dsp:cNvPr id="0" name=""/>
        <dsp:cNvSpPr/>
      </dsp:nvSpPr>
      <dsp:spPr>
        <a:xfrm>
          <a:off x="0" y="4889119"/>
          <a:ext cx="7776864" cy="8424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Engagement</a:t>
          </a:r>
        </a:p>
      </dsp:txBody>
      <dsp:txXfrm>
        <a:off x="41123" y="4930242"/>
        <a:ext cx="7694618" cy="7601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VI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5404178"/>
              </p:ext>
            </p:extLst>
          </p:nvPr>
        </p:nvGraphicFramePr>
        <p:xfrm>
          <a:off x="683568" y="764704"/>
          <a:ext cx="8136904"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6794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2C981-9E7B-41CE-88FF-83FD659DB40E}"/>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BA483108-66FA-4A20-9570-74118D2E36FC}"/>
              </a:ext>
            </a:extLst>
          </p:cNvPr>
          <p:cNvSpPr txBox="1"/>
          <p:nvPr/>
        </p:nvSpPr>
        <p:spPr>
          <a:xfrm>
            <a:off x="827584" y="1648495"/>
            <a:ext cx="7992888" cy="4801314"/>
          </a:xfrm>
          <a:prstGeom prst="rect">
            <a:avLst/>
          </a:prstGeom>
          <a:noFill/>
        </p:spPr>
        <p:txBody>
          <a:bodyPr wrap="square" rtlCol="0">
            <a:spAutoFit/>
          </a:bodyPr>
          <a:lstStyle/>
          <a:p>
            <a:r>
              <a:rPr lang="en-MY"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dirty="0"/>
          </a:p>
          <a:p>
            <a:r>
              <a:rPr lang="en-MY" b="1" dirty="0"/>
              <a:t>Protean Career </a:t>
            </a:r>
            <a:r>
              <a:rPr lang="en-MY"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dirty="0"/>
          </a:p>
          <a:p>
            <a:r>
              <a:rPr lang="en-MY" b="1" dirty="0"/>
              <a:t>Plateaued careers </a:t>
            </a:r>
            <a:r>
              <a:rPr lang="en-MY"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p14="http://schemas.microsoft.com/office/powerpoint/2010/main" val="1811329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03461-E7CF-48DB-AA05-84FE777A7A81}"/>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A9F5844F-A2F3-4A74-8929-B1A92BA50C9C}"/>
              </a:ext>
            </a:extLst>
          </p:cNvPr>
          <p:cNvSpPr txBox="1"/>
          <p:nvPr/>
        </p:nvSpPr>
        <p:spPr>
          <a:xfrm>
            <a:off x="827584" y="1916832"/>
            <a:ext cx="7859216" cy="4524315"/>
          </a:xfrm>
          <a:prstGeom prst="rect">
            <a:avLst/>
          </a:prstGeom>
          <a:noFill/>
        </p:spPr>
        <p:txBody>
          <a:bodyPr wrap="square" rtlCol="0">
            <a:spAutoFit/>
          </a:bodyPr>
          <a:lstStyle/>
          <a:p>
            <a:r>
              <a:rPr lang="en-MY" b="1" dirty="0"/>
              <a:t>Career development </a:t>
            </a:r>
            <a:r>
              <a:rPr lang="en-MY"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dirty="0"/>
          </a:p>
          <a:p>
            <a:r>
              <a:rPr lang="en-MY" b="1" dirty="0"/>
              <a:t>Career planning </a:t>
            </a:r>
            <a:r>
              <a:rPr lang="en-MY" dirty="0"/>
              <a:t>are actions and activities that individuals perform to give direction to their work life.</a:t>
            </a:r>
          </a:p>
          <a:p>
            <a:endParaRPr lang="en-MY" dirty="0"/>
          </a:p>
          <a:p>
            <a:r>
              <a:rPr lang="en-MY" b="1" dirty="0"/>
              <a:t>Career Management </a:t>
            </a:r>
            <a:r>
              <a:rPr lang="en-MY" dirty="0"/>
              <a:t>is the process through which employees become aware of their own interests, values, strengths, and weaknesses; obtain information about job opportunities within the company; identify career goal; establish action plans to achieve career goals</a:t>
            </a:r>
          </a:p>
          <a:p>
            <a:endParaRPr lang="en-MY" dirty="0"/>
          </a:p>
          <a:p>
            <a:r>
              <a:rPr lang="en-MY" b="1" dirty="0"/>
              <a:t>Career Path </a:t>
            </a:r>
            <a:r>
              <a:rPr lang="en-MY" dirty="0"/>
              <a:t>is the line of job progression along which an employee typically moves during his or her tenure with a company.</a:t>
            </a:r>
          </a:p>
          <a:p>
            <a:endParaRPr lang="en-MY" dirty="0"/>
          </a:p>
        </p:txBody>
      </p:sp>
    </p:spTree>
    <p:extLst>
      <p:ext uri="{BB962C8B-B14F-4D97-AF65-F5344CB8AC3E}">
        <p14:creationId xmlns:p14="http://schemas.microsoft.com/office/powerpoint/2010/main" val="201955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31D94-C83A-4CE2-B3E8-F1B2CFA11B69}"/>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502BCF30-FC3E-4DBB-85B2-E20F460D59E5}"/>
              </a:ext>
            </a:extLst>
          </p:cNvPr>
          <p:cNvSpPr txBox="1"/>
          <p:nvPr/>
        </p:nvSpPr>
        <p:spPr>
          <a:xfrm>
            <a:off x="878628" y="1772815"/>
            <a:ext cx="7772400" cy="4524315"/>
          </a:xfrm>
          <a:prstGeom prst="rect">
            <a:avLst/>
          </a:prstGeom>
          <a:noFill/>
        </p:spPr>
        <p:txBody>
          <a:bodyPr wrap="square" rtlCol="0">
            <a:spAutoFit/>
          </a:bodyPr>
          <a:lstStyle/>
          <a:p>
            <a:r>
              <a:rPr lang="en-MY" b="1" dirty="0"/>
              <a:t>Career without boundaries </a:t>
            </a:r>
            <a:r>
              <a:rPr lang="en-MY" dirty="0"/>
              <a:t>views a manager as having many possible trajectories for a career, and many are across organizational boundaries.</a:t>
            </a:r>
          </a:p>
          <a:p>
            <a:endParaRPr lang="en-MY" b="1" dirty="0"/>
          </a:p>
          <a:p>
            <a:r>
              <a:rPr lang="en-MY" b="1" dirty="0"/>
              <a:t>Portfolio career </a:t>
            </a:r>
            <a:r>
              <a:rPr lang="en-MY"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b="1" dirty="0"/>
          </a:p>
          <a:p>
            <a:r>
              <a:rPr lang="en-MY" b="1" dirty="0"/>
              <a:t>Authentic career </a:t>
            </a:r>
            <a:r>
              <a:rPr lang="en-MY"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p14="http://schemas.microsoft.com/office/powerpoint/2010/main" val="322705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5D33B-6397-4A95-A1A4-060F0B0313AC}"/>
              </a:ext>
            </a:extLst>
          </p:cNvPr>
          <p:cNvSpPr>
            <a:spLocks noGrp="1"/>
          </p:cNvSpPr>
          <p:nvPr>
            <p:ph type="title"/>
          </p:nvPr>
        </p:nvSpPr>
        <p:spPr/>
        <p:txBody>
          <a:bodyPr/>
          <a:lstStyle/>
          <a:p>
            <a:r>
              <a:rPr lang="en-MY" dirty="0"/>
              <a:t>Stages in Career Development</a:t>
            </a:r>
          </a:p>
        </p:txBody>
      </p:sp>
      <p:pic>
        <p:nvPicPr>
          <p:cNvPr id="5" name="Picture 4">
            <a:extLst>
              <a:ext uri="{FF2B5EF4-FFF2-40B4-BE49-F238E27FC236}">
                <a16:creationId xmlns:a16="http://schemas.microsoft.com/office/drawing/2014/main" id="{526763EB-5832-42D6-9904-52016CCB2F45}"/>
              </a:ext>
            </a:extLst>
          </p:cNvPr>
          <p:cNvPicPr>
            <a:picLocks noChangeAspect="1"/>
          </p:cNvPicPr>
          <p:nvPr/>
        </p:nvPicPr>
        <p:blipFill>
          <a:blip r:embed="rId2"/>
          <a:stretch>
            <a:fillRect/>
          </a:stretch>
        </p:blipFill>
        <p:spPr>
          <a:xfrm>
            <a:off x="1403648" y="1772816"/>
            <a:ext cx="6173862" cy="3866459"/>
          </a:xfrm>
          <a:prstGeom prst="rect">
            <a:avLst/>
          </a:prstGeom>
        </p:spPr>
      </p:pic>
    </p:spTree>
    <p:extLst>
      <p:ext uri="{BB962C8B-B14F-4D97-AF65-F5344CB8AC3E}">
        <p14:creationId xmlns:p14="http://schemas.microsoft.com/office/powerpoint/2010/main" val="419694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p14="http://schemas.microsoft.com/office/powerpoint/2010/main" val="3349283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p14="http://schemas.microsoft.com/office/powerpoint/2010/main" val="4111813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41540299"/>
              </p:ext>
            </p:extLst>
          </p:nvPr>
        </p:nvGraphicFramePr>
        <p:xfrm>
          <a:off x="683568" y="1124744"/>
          <a:ext cx="8136904"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2466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FE71F-5D4E-4C09-A3BF-57B5E0124186}"/>
              </a:ext>
            </a:extLst>
          </p:cNvPr>
          <p:cNvSpPr>
            <a:spLocks noGrp="1"/>
          </p:cNvSpPr>
          <p:nvPr>
            <p:ph type="title"/>
          </p:nvPr>
        </p:nvSpPr>
        <p:spPr/>
        <p:txBody>
          <a:bodyPr/>
          <a:lstStyle/>
          <a:p>
            <a:r>
              <a:rPr lang="en-MY" dirty="0"/>
              <a:t>Replacement planning</a:t>
            </a:r>
          </a:p>
        </p:txBody>
      </p:sp>
      <p:sp>
        <p:nvSpPr>
          <p:cNvPr id="3" name="Content Placeholder 2">
            <a:extLst>
              <a:ext uri="{FF2B5EF4-FFF2-40B4-BE49-F238E27FC236}">
                <a16:creationId xmlns:a16="http://schemas.microsoft.com/office/drawing/2014/main" id="{3BFBE243-88D0-4093-BA4F-0CB619088C9D}"/>
              </a:ext>
            </a:extLst>
          </p:cNvPr>
          <p:cNvSpPr>
            <a:spLocks noGrp="1"/>
          </p:cNvSpPr>
          <p:nvPr>
            <p:ph idx="1"/>
          </p:nvPr>
        </p:nvSpPr>
        <p:spPr/>
        <p:txBody>
          <a:bodyPr/>
          <a:lstStyle/>
          <a:p>
            <a:r>
              <a:rPr lang="en-MY" dirty="0"/>
              <a:t>Replacement planning is the process of identifying short-term and long-term emergency backups to fill critical positions or to take the place of critical people</a:t>
            </a:r>
          </a:p>
          <a:p>
            <a:endParaRPr lang="en-MY" dirty="0"/>
          </a:p>
          <a:p>
            <a:r>
              <a:rPr lang="en-MY" dirty="0"/>
              <a:t>Short- term replacement planning focuses on finding backups while a critical person is out for a short time, such as on vacation or out sick. </a:t>
            </a:r>
          </a:p>
        </p:txBody>
      </p:sp>
    </p:spTree>
    <p:extLst>
      <p:ext uri="{BB962C8B-B14F-4D97-AF65-F5344CB8AC3E}">
        <p14:creationId xmlns:p14="http://schemas.microsoft.com/office/powerpoint/2010/main" val="2302210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73AAE-2240-4B7E-9D7B-AC79EAC14EE5}"/>
              </a:ext>
            </a:extLst>
          </p:cNvPr>
          <p:cNvSpPr>
            <a:spLocks noGrp="1"/>
          </p:cNvSpPr>
          <p:nvPr>
            <p:ph type="title"/>
          </p:nvPr>
        </p:nvSpPr>
        <p:spPr/>
        <p:txBody>
          <a:bodyPr/>
          <a:lstStyle/>
          <a:p>
            <a:r>
              <a:rPr lang="en-MY" dirty="0"/>
              <a:t>Replacement planning</a:t>
            </a:r>
          </a:p>
        </p:txBody>
      </p:sp>
      <p:sp>
        <p:nvSpPr>
          <p:cNvPr id="3" name="Content Placeholder 2">
            <a:extLst>
              <a:ext uri="{FF2B5EF4-FFF2-40B4-BE49-F238E27FC236}">
                <a16:creationId xmlns:a16="http://schemas.microsoft.com/office/drawing/2014/main" id="{9FDF8E46-B780-4367-9DBE-6A17623905FC}"/>
              </a:ext>
            </a:extLst>
          </p:cNvPr>
          <p:cNvSpPr>
            <a:spLocks noGrp="1"/>
          </p:cNvSpPr>
          <p:nvPr>
            <p:ph idx="1"/>
          </p:nvPr>
        </p:nvSpPr>
        <p:spPr/>
        <p:txBody>
          <a:bodyPr/>
          <a:lstStyle/>
          <a:p>
            <a:r>
              <a:rPr lang="en-MY" dirty="0"/>
              <a:t>Long-term replacement planning focuses on finding backups to fill critical positions or to fill in for critical people when they become absent for long periods, or perhaps even forever, as a direct result of a death, disability, sudden resignation, or other sudden loss </a:t>
            </a:r>
          </a:p>
          <a:p>
            <a:endParaRPr lang="en-MY" dirty="0"/>
          </a:p>
          <a:p>
            <a:r>
              <a:rPr lang="en-MY" dirty="0"/>
              <a:t>Replacement planning usually focuses on finding backups inside the organization</a:t>
            </a:r>
          </a:p>
          <a:p>
            <a:endParaRPr lang="en-MY" dirty="0"/>
          </a:p>
        </p:txBody>
      </p:sp>
    </p:spTree>
    <p:extLst>
      <p:ext uri="{BB962C8B-B14F-4D97-AF65-F5344CB8AC3E}">
        <p14:creationId xmlns:p14="http://schemas.microsoft.com/office/powerpoint/2010/main" val="349926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FE71F-5D4E-4C09-A3BF-57B5E0124186}"/>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3BFBE243-88D0-4093-BA4F-0CB619088C9D}"/>
              </a:ext>
            </a:extLst>
          </p:cNvPr>
          <p:cNvSpPr>
            <a:spLocks noGrp="1"/>
          </p:cNvSpPr>
          <p:nvPr>
            <p:ph idx="1"/>
          </p:nvPr>
        </p:nvSpPr>
        <p:spPr/>
        <p:txBody>
          <a:bodyPr/>
          <a:lstStyle/>
          <a:p>
            <a:r>
              <a:rPr lang="en-MY" dirty="0"/>
              <a:t>Succession planning is part of a broader talent management program. Succession planning aims to attract the best-fit talent, retain those individuals, and develop them through well-targeted development efforts</a:t>
            </a:r>
          </a:p>
          <a:p>
            <a:endParaRPr lang="en-MY" dirty="0"/>
          </a:p>
          <a:p>
            <a:r>
              <a:rPr lang="en-MY" dirty="0"/>
              <a:t>Succession planning is based on identifying and </a:t>
            </a:r>
            <a:r>
              <a:rPr lang="en-MY" dirty="0" err="1"/>
              <a:t>analyzing</a:t>
            </a:r>
            <a:r>
              <a:rPr lang="en-MY" dirty="0"/>
              <a:t> training, learning and development requirements, which are then enhanced and built upon</a:t>
            </a:r>
          </a:p>
        </p:txBody>
      </p:sp>
    </p:spTree>
    <p:extLst>
      <p:ext uri="{BB962C8B-B14F-4D97-AF65-F5344CB8AC3E}">
        <p14:creationId xmlns:p14="http://schemas.microsoft.com/office/powerpoint/2010/main" val="1343476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73AAE-2240-4B7E-9D7B-AC79EAC14EE5}"/>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9FDF8E46-B780-4367-9DBE-6A17623905FC}"/>
              </a:ext>
            </a:extLst>
          </p:cNvPr>
          <p:cNvSpPr>
            <a:spLocks noGrp="1"/>
          </p:cNvSpPr>
          <p:nvPr>
            <p:ph idx="1"/>
          </p:nvPr>
        </p:nvSpPr>
        <p:spPr/>
        <p:txBody>
          <a:bodyPr/>
          <a:lstStyle/>
          <a:p>
            <a:r>
              <a:rPr lang="en-MY" dirty="0"/>
              <a:t>Talent pools are defined as all people who are considered promotable to the next level up on the organization chart regardless of department. </a:t>
            </a:r>
          </a:p>
          <a:p>
            <a:r>
              <a:rPr lang="en-MY" dirty="0"/>
              <a:t>When all members of a group (like senior executives) are at or near retirement age – then a special focus may be placed on accelerating the development of the talent pool. Such a group, targeted for faster development, is called an acceleration pool.</a:t>
            </a:r>
          </a:p>
        </p:txBody>
      </p:sp>
    </p:spTree>
    <p:extLst>
      <p:ext uri="{BB962C8B-B14F-4D97-AF65-F5344CB8AC3E}">
        <p14:creationId xmlns:p14="http://schemas.microsoft.com/office/powerpoint/2010/main" val="2718554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AABDC-B84F-4D05-B471-593D3108C1AB}"/>
              </a:ext>
            </a:extLst>
          </p:cNvPr>
          <p:cNvSpPr>
            <a:spLocks noGrp="1"/>
          </p:cNvSpPr>
          <p:nvPr>
            <p:ph type="title"/>
          </p:nvPr>
        </p:nvSpPr>
        <p:spPr/>
        <p:txBody>
          <a:bodyPr/>
          <a:lstStyle/>
          <a:p>
            <a:r>
              <a:rPr lang="en-MY" dirty="0"/>
              <a:t>Replacement vs Succession vs Talent Planning</a:t>
            </a:r>
          </a:p>
        </p:txBody>
      </p:sp>
      <p:pic>
        <p:nvPicPr>
          <p:cNvPr id="5" name="Picture 4">
            <a:extLst>
              <a:ext uri="{FF2B5EF4-FFF2-40B4-BE49-F238E27FC236}">
                <a16:creationId xmlns:a16="http://schemas.microsoft.com/office/drawing/2014/main" id="{2DF244BE-429F-4AF0-99C7-100FBFAA69D9}"/>
              </a:ext>
            </a:extLst>
          </p:cNvPr>
          <p:cNvPicPr>
            <a:picLocks noChangeAspect="1"/>
          </p:cNvPicPr>
          <p:nvPr/>
        </p:nvPicPr>
        <p:blipFill>
          <a:blip r:embed="rId2"/>
          <a:stretch>
            <a:fillRect/>
          </a:stretch>
        </p:blipFill>
        <p:spPr>
          <a:xfrm>
            <a:off x="897240" y="1844824"/>
            <a:ext cx="7596421" cy="4392488"/>
          </a:xfrm>
          <a:prstGeom prst="rect">
            <a:avLst/>
          </a:prstGeom>
        </p:spPr>
      </p:pic>
    </p:spTree>
    <p:extLst>
      <p:ext uri="{BB962C8B-B14F-4D97-AF65-F5344CB8AC3E}">
        <p14:creationId xmlns:p14="http://schemas.microsoft.com/office/powerpoint/2010/main" val="1542696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62005497"/>
              </p:ext>
            </p:extLst>
          </p:nvPr>
        </p:nvGraphicFramePr>
        <p:xfrm>
          <a:off x="611560" y="1772816"/>
          <a:ext cx="7920880"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4680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73AAE-2240-4B7E-9D7B-AC79EAC14EE5}"/>
              </a:ext>
            </a:extLst>
          </p:cNvPr>
          <p:cNvSpPr>
            <a:spLocks noGrp="1"/>
          </p:cNvSpPr>
          <p:nvPr>
            <p:ph type="title"/>
          </p:nvPr>
        </p:nvSpPr>
        <p:spPr/>
        <p:txBody>
          <a:bodyPr/>
          <a:lstStyle/>
          <a:p>
            <a:r>
              <a:rPr lang="en-MY" dirty="0"/>
              <a:t>High Performers</a:t>
            </a:r>
          </a:p>
        </p:txBody>
      </p:sp>
      <p:sp>
        <p:nvSpPr>
          <p:cNvPr id="3" name="Content Placeholder 2">
            <a:extLst>
              <a:ext uri="{FF2B5EF4-FFF2-40B4-BE49-F238E27FC236}">
                <a16:creationId xmlns:a16="http://schemas.microsoft.com/office/drawing/2014/main" id="{9FDF8E46-B780-4367-9DBE-6A17623905FC}"/>
              </a:ext>
            </a:extLst>
          </p:cNvPr>
          <p:cNvSpPr>
            <a:spLocks noGrp="1"/>
          </p:cNvSpPr>
          <p:nvPr>
            <p:ph idx="1"/>
          </p:nvPr>
        </p:nvSpPr>
        <p:spPr/>
        <p:txBody>
          <a:bodyPr/>
          <a:lstStyle/>
          <a:p>
            <a:r>
              <a:rPr lang="en-MY" dirty="0"/>
              <a:t>High Performers are the ones who consistently exceed expectations, and are management’s go-to people for difficult projects because they have a track record of getting the job done. </a:t>
            </a:r>
          </a:p>
          <a:p>
            <a:r>
              <a:rPr lang="en-MY" dirty="0"/>
              <a:t>They’re great at their job and take pride in their accomplishments, but may not have the potential (or the desire) to succeed in a higher-level role or to tackle more advanced work.</a:t>
            </a:r>
          </a:p>
        </p:txBody>
      </p:sp>
    </p:spTree>
    <p:extLst>
      <p:ext uri="{BB962C8B-B14F-4D97-AF65-F5344CB8AC3E}">
        <p14:creationId xmlns:p14="http://schemas.microsoft.com/office/powerpoint/2010/main" val="3847818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FE71F-5D4E-4C09-A3BF-57B5E0124186}"/>
              </a:ext>
            </a:extLst>
          </p:cNvPr>
          <p:cNvSpPr>
            <a:spLocks noGrp="1"/>
          </p:cNvSpPr>
          <p:nvPr>
            <p:ph type="title"/>
          </p:nvPr>
        </p:nvSpPr>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a16="http://schemas.microsoft.com/office/drawing/2014/main" id="{3BFBE243-88D0-4093-BA4F-0CB619088C9D}"/>
              </a:ext>
            </a:extLst>
          </p:cNvPr>
          <p:cNvSpPr>
            <a:spLocks noGrp="1"/>
          </p:cNvSpPr>
          <p:nvPr>
            <p:ph idx="1"/>
          </p:nvPr>
        </p:nvSpPr>
        <p:spPr/>
        <p:txBody>
          <a:bodyPr/>
          <a:lstStyle/>
          <a:p>
            <a:r>
              <a:rPr lang="en-MY" dirty="0"/>
              <a:t>High-potentials are typically defined as those demonstrating high-level contributions, organizational values, potential to move up to an identified position within a given timeframe, and potential to assume greater responsibility.</a:t>
            </a:r>
          </a:p>
        </p:txBody>
      </p:sp>
    </p:spTree>
    <p:extLst>
      <p:ext uri="{BB962C8B-B14F-4D97-AF65-F5344CB8AC3E}">
        <p14:creationId xmlns:p14="http://schemas.microsoft.com/office/powerpoint/2010/main" val="9424694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73AAE-2240-4B7E-9D7B-AC79EAC14EE5}"/>
              </a:ext>
            </a:extLst>
          </p:cNvPr>
          <p:cNvSpPr>
            <a:spLocks noGrp="1"/>
          </p:cNvSpPr>
          <p:nvPr>
            <p:ph type="title"/>
          </p:nvPr>
        </p:nvSpPr>
        <p:spPr/>
        <p:txBody>
          <a:bodyPr/>
          <a:lstStyle/>
          <a:p>
            <a:r>
              <a:rPr lang="en-MY" dirty="0"/>
              <a:t>Performance vs. Potential</a:t>
            </a:r>
          </a:p>
        </p:txBody>
      </p:sp>
      <p:graphicFrame>
        <p:nvGraphicFramePr>
          <p:cNvPr id="6" name="Table 6">
            <a:extLst>
              <a:ext uri="{FF2B5EF4-FFF2-40B4-BE49-F238E27FC236}">
                <a16:creationId xmlns:a16="http://schemas.microsoft.com/office/drawing/2014/main" id="{16CA3955-1ECD-4377-ACCF-1775065A8D72}"/>
              </a:ext>
            </a:extLst>
          </p:cNvPr>
          <p:cNvGraphicFramePr>
            <a:graphicFrameLocks noGrp="1"/>
          </p:cNvGraphicFramePr>
          <p:nvPr>
            <p:extLst>
              <p:ext uri="{D42A27DB-BD31-4B8C-83A1-F6EECF244321}">
                <p14:modId xmlns:p14="http://schemas.microsoft.com/office/powerpoint/2010/main" val="3059248491"/>
              </p:ext>
            </p:extLst>
          </p:nvPr>
        </p:nvGraphicFramePr>
        <p:xfrm>
          <a:off x="914400" y="1769507"/>
          <a:ext cx="7402017" cy="4810680"/>
        </p:xfrm>
        <a:graphic>
          <a:graphicData uri="http://schemas.openxmlformats.org/drawingml/2006/table">
            <a:tbl>
              <a:tblPr firstRow="1" bandRow="1">
                <a:tableStyleId>{5940675A-B579-460E-94D1-54222C63F5DA}</a:tableStyleId>
              </a:tblPr>
              <a:tblGrid>
                <a:gridCol w="2467339">
                  <a:extLst>
                    <a:ext uri="{9D8B030D-6E8A-4147-A177-3AD203B41FA5}">
                      <a16:colId xmlns:a16="http://schemas.microsoft.com/office/drawing/2014/main" val="662585810"/>
                    </a:ext>
                  </a:extLst>
                </a:gridCol>
                <a:gridCol w="2467339">
                  <a:extLst>
                    <a:ext uri="{9D8B030D-6E8A-4147-A177-3AD203B41FA5}">
                      <a16:colId xmlns:a16="http://schemas.microsoft.com/office/drawing/2014/main" val="1671638120"/>
                    </a:ext>
                  </a:extLst>
                </a:gridCol>
                <a:gridCol w="2467339">
                  <a:extLst>
                    <a:ext uri="{9D8B030D-6E8A-4147-A177-3AD203B41FA5}">
                      <a16:colId xmlns:a16="http://schemas.microsoft.com/office/drawing/2014/main" val="1304448535"/>
                    </a:ext>
                  </a:extLst>
                </a:gridCol>
              </a:tblGrid>
              <a:tr h="1459731">
                <a:tc>
                  <a:txBody>
                    <a:bodyPr/>
                    <a:lstStyle/>
                    <a:p>
                      <a:endParaRPr lang="en-MY" dirty="0"/>
                    </a:p>
                  </a:txBody>
                  <a:tcPr/>
                </a:tc>
                <a:tc>
                  <a:txBody>
                    <a:bodyPr/>
                    <a:lstStyle/>
                    <a:p>
                      <a:pPr algn="ctr"/>
                      <a:r>
                        <a:rPr lang="en-MY" b="1" dirty="0"/>
                        <a:t>Low Potential</a:t>
                      </a:r>
                    </a:p>
                  </a:txBody>
                  <a:tcPr>
                    <a:solidFill>
                      <a:schemeClr val="accent1">
                        <a:lumMod val="40000"/>
                        <a:lumOff val="60000"/>
                      </a:schemeClr>
                    </a:solidFill>
                  </a:tcPr>
                </a:tc>
                <a:tc>
                  <a:txBody>
                    <a:bodyPr/>
                    <a:lstStyle/>
                    <a:p>
                      <a:pPr algn="ctr"/>
                      <a:r>
                        <a:rPr lang="en-MY" b="1" dirty="0"/>
                        <a:t>High Potential</a:t>
                      </a:r>
                    </a:p>
                  </a:txBody>
                  <a:tcPr>
                    <a:solidFill>
                      <a:schemeClr val="accent1">
                        <a:lumMod val="40000"/>
                        <a:lumOff val="60000"/>
                      </a:schemeClr>
                    </a:solidFill>
                  </a:tcPr>
                </a:tc>
                <a:extLst>
                  <a:ext uri="{0D108BD9-81ED-4DB2-BD59-A6C34878D82A}">
                    <a16:rowId xmlns:a16="http://schemas.microsoft.com/office/drawing/2014/main" val="731711261"/>
                  </a:ext>
                </a:extLst>
              </a:tr>
              <a:tr h="1887909">
                <a:tc>
                  <a:txBody>
                    <a:bodyPr/>
                    <a:lstStyle/>
                    <a:p>
                      <a:pPr algn="ctr"/>
                      <a:r>
                        <a:rPr lang="en-MY" b="1" dirty="0"/>
                        <a:t>High Performance</a:t>
                      </a:r>
                    </a:p>
                  </a:txBody>
                  <a:tcPr>
                    <a:solidFill>
                      <a:schemeClr val="accent5"/>
                    </a:solidFill>
                  </a:tcPr>
                </a:tc>
                <a:tc>
                  <a:txBody>
                    <a:bodyPr/>
                    <a:lstStyle/>
                    <a:p>
                      <a:pPr marL="285750" indent="-285750">
                        <a:buFont typeface="Arial" panose="020B0604020202020204" pitchFamily="34" charset="0"/>
                        <a:buChar char="•"/>
                      </a:pPr>
                      <a:r>
                        <a:rPr lang="en-MY" dirty="0"/>
                        <a:t>Regularly exceeds expectations </a:t>
                      </a:r>
                    </a:p>
                    <a:p>
                      <a:pPr marL="285750" indent="-285750">
                        <a:buFont typeface="Arial" panose="020B0604020202020204" pitchFamily="34" charset="0"/>
                        <a:buChar char="•"/>
                      </a:pPr>
                      <a:endParaRPr lang="en-MY" dirty="0"/>
                    </a:p>
                    <a:p>
                      <a:pPr marL="285750" indent="-285750">
                        <a:buFont typeface="Arial" panose="020B0604020202020204" pitchFamily="34" charset="0"/>
                        <a:buChar char="•"/>
                      </a:pPr>
                      <a:r>
                        <a:rPr lang="en-MY" dirty="0"/>
                        <a:t>Lacks skills for success at higher level</a:t>
                      </a:r>
                    </a:p>
                  </a:txBody>
                  <a:tcPr/>
                </a:tc>
                <a:tc>
                  <a:txBody>
                    <a:bodyPr/>
                    <a:lstStyle/>
                    <a:p>
                      <a:pPr marL="285750" indent="-285750">
                        <a:buFont typeface="Arial" panose="020B0604020202020204" pitchFamily="34" charset="0"/>
                        <a:buChar char="•"/>
                      </a:pPr>
                      <a:r>
                        <a:rPr lang="en-MY" dirty="0"/>
                        <a:t>Sets standard of excellence in role model </a:t>
                      </a:r>
                    </a:p>
                    <a:p>
                      <a:pPr marL="285750" indent="-285750">
                        <a:buFont typeface="Arial" panose="020B0604020202020204" pitchFamily="34" charset="0"/>
                        <a:buChar char="•"/>
                      </a:pPr>
                      <a:endParaRPr lang="en-MY" dirty="0"/>
                    </a:p>
                    <a:p>
                      <a:pPr marL="285750" indent="-285750">
                        <a:buFont typeface="Arial" panose="020B0604020202020204" pitchFamily="34" charset="0"/>
                        <a:buChar char="•"/>
                      </a:pPr>
                      <a:r>
                        <a:rPr lang="en-MY" dirty="0"/>
                        <a:t>Leadership candidate </a:t>
                      </a:r>
                    </a:p>
                  </a:txBody>
                  <a:tcPr/>
                </a:tc>
                <a:extLst>
                  <a:ext uri="{0D108BD9-81ED-4DB2-BD59-A6C34878D82A}">
                    <a16:rowId xmlns:a16="http://schemas.microsoft.com/office/drawing/2014/main" val="1032644179"/>
                  </a:ext>
                </a:extLst>
              </a:tr>
              <a:tr h="1459731">
                <a:tc>
                  <a:txBody>
                    <a:bodyPr/>
                    <a:lstStyle/>
                    <a:p>
                      <a:pPr algn="ctr"/>
                      <a:r>
                        <a:rPr lang="en-MY" b="1" dirty="0"/>
                        <a:t>Low Performance</a:t>
                      </a:r>
                    </a:p>
                  </a:txBody>
                  <a:tcPr>
                    <a:solidFill>
                      <a:schemeClr val="accent5"/>
                    </a:solidFill>
                  </a:tcPr>
                </a:tc>
                <a:tc>
                  <a:txBody>
                    <a:bodyPr/>
                    <a:lstStyle/>
                    <a:p>
                      <a:pPr marL="285750" indent="-285750">
                        <a:buFont typeface="Arial" panose="020B0604020202020204" pitchFamily="34" charset="0"/>
                        <a:buChar char="•"/>
                      </a:pPr>
                      <a:r>
                        <a:rPr lang="en-MY" dirty="0"/>
                        <a:t>Little-to-no aptitude Weak,</a:t>
                      </a:r>
                    </a:p>
                    <a:p>
                      <a:pPr marL="285750" indent="-285750">
                        <a:buFont typeface="Arial" panose="020B0604020202020204" pitchFamily="34" charset="0"/>
                        <a:buChar char="•"/>
                      </a:pPr>
                      <a:endParaRPr lang="en-MY" dirty="0"/>
                    </a:p>
                    <a:p>
                      <a:pPr marL="285750" indent="-285750">
                        <a:buFont typeface="Arial" panose="020B0604020202020204" pitchFamily="34" charset="0"/>
                        <a:buChar char="•"/>
                      </a:pPr>
                      <a:r>
                        <a:rPr lang="en-MY" dirty="0"/>
                        <a:t>Unsatisfactory performance</a:t>
                      </a:r>
                    </a:p>
                  </a:txBody>
                  <a:tcPr/>
                </a:tc>
                <a:tc>
                  <a:txBody>
                    <a:bodyPr/>
                    <a:lstStyle/>
                    <a:p>
                      <a:pPr marL="285750" indent="-285750">
                        <a:buFont typeface="Arial" panose="020B0604020202020204" pitchFamily="34" charset="0"/>
                        <a:buChar char="•"/>
                      </a:pPr>
                      <a:r>
                        <a:rPr lang="en-MY" dirty="0"/>
                        <a:t>Above-average aptitude </a:t>
                      </a:r>
                    </a:p>
                    <a:p>
                      <a:pPr marL="285750" indent="-285750">
                        <a:buFont typeface="Arial" panose="020B0604020202020204" pitchFamily="34" charset="0"/>
                        <a:buChar char="•"/>
                      </a:pPr>
                      <a:endParaRPr lang="en-MY" dirty="0"/>
                    </a:p>
                    <a:p>
                      <a:pPr marL="285750" indent="-285750">
                        <a:buFont typeface="Arial" panose="020B0604020202020204" pitchFamily="34" charset="0"/>
                        <a:buChar char="•"/>
                      </a:pPr>
                      <a:r>
                        <a:rPr lang="en-MY" dirty="0"/>
                        <a:t>Inconsistent performance</a:t>
                      </a:r>
                    </a:p>
                  </a:txBody>
                  <a:tcPr/>
                </a:tc>
                <a:extLst>
                  <a:ext uri="{0D108BD9-81ED-4DB2-BD59-A6C34878D82A}">
                    <a16:rowId xmlns:a16="http://schemas.microsoft.com/office/drawing/2014/main" val="2849698877"/>
                  </a:ext>
                </a:extLst>
              </a:tr>
            </a:tbl>
          </a:graphicData>
        </a:graphic>
      </p:graphicFrame>
    </p:spTree>
    <p:extLst>
      <p:ext uri="{BB962C8B-B14F-4D97-AF65-F5344CB8AC3E}">
        <p14:creationId xmlns:p14="http://schemas.microsoft.com/office/powerpoint/2010/main" val="840418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FE71F-5D4E-4C09-A3BF-57B5E0124186}"/>
              </a:ext>
            </a:extLst>
          </p:cNvPr>
          <p:cNvSpPr>
            <a:spLocks noGrp="1"/>
          </p:cNvSpPr>
          <p:nvPr>
            <p:ph type="title"/>
          </p:nvPr>
        </p:nvSpPr>
        <p:spPr/>
        <p:txBody>
          <a:bodyPr/>
          <a:lstStyle/>
          <a:p>
            <a:r>
              <a:rPr lang="en-MY" dirty="0"/>
              <a:t>Development Strategies</a:t>
            </a:r>
          </a:p>
        </p:txBody>
      </p:sp>
      <p:graphicFrame>
        <p:nvGraphicFramePr>
          <p:cNvPr id="4" name="Table 6">
            <a:extLst>
              <a:ext uri="{FF2B5EF4-FFF2-40B4-BE49-F238E27FC236}">
                <a16:creationId xmlns:a16="http://schemas.microsoft.com/office/drawing/2014/main" id="{B176F0F5-9864-41AF-B6E9-5BA113BA3EA2}"/>
              </a:ext>
            </a:extLst>
          </p:cNvPr>
          <p:cNvGraphicFramePr>
            <a:graphicFrameLocks noGrp="1"/>
          </p:cNvGraphicFramePr>
          <p:nvPr>
            <p:extLst>
              <p:ext uri="{D42A27DB-BD31-4B8C-83A1-F6EECF244321}">
                <p14:modId xmlns:p14="http://schemas.microsoft.com/office/powerpoint/2010/main" val="3343293333"/>
              </p:ext>
            </p:extLst>
          </p:nvPr>
        </p:nvGraphicFramePr>
        <p:xfrm>
          <a:off x="768152" y="1691180"/>
          <a:ext cx="8064895" cy="4887624"/>
        </p:xfrm>
        <a:graphic>
          <a:graphicData uri="http://schemas.openxmlformats.org/drawingml/2006/table">
            <a:tbl>
              <a:tblPr firstRow="1" bandRow="1">
                <a:tableStyleId>{5940675A-B579-460E-94D1-54222C63F5DA}</a:tableStyleId>
              </a:tblPr>
              <a:tblGrid>
                <a:gridCol w="1861863">
                  <a:extLst>
                    <a:ext uri="{9D8B030D-6E8A-4147-A177-3AD203B41FA5}">
                      <a16:colId xmlns:a16="http://schemas.microsoft.com/office/drawing/2014/main" val="662585810"/>
                    </a:ext>
                  </a:extLst>
                </a:gridCol>
                <a:gridCol w="2977073">
                  <a:extLst>
                    <a:ext uri="{9D8B030D-6E8A-4147-A177-3AD203B41FA5}">
                      <a16:colId xmlns:a16="http://schemas.microsoft.com/office/drawing/2014/main" val="1671638120"/>
                    </a:ext>
                  </a:extLst>
                </a:gridCol>
                <a:gridCol w="3225959">
                  <a:extLst>
                    <a:ext uri="{9D8B030D-6E8A-4147-A177-3AD203B41FA5}">
                      <a16:colId xmlns:a16="http://schemas.microsoft.com/office/drawing/2014/main" val="1304448535"/>
                    </a:ext>
                  </a:extLst>
                </a:gridCol>
              </a:tblGrid>
              <a:tr h="848287">
                <a:tc>
                  <a:txBody>
                    <a:bodyPr/>
                    <a:lstStyle/>
                    <a:p>
                      <a:endParaRPr lang="en-MY" dirty="0"/>
                    </a:p>
                  </a:txBody>
                  <a:tcPr/>
                </a:tc>
                <a:tc>
                  <a:txBody>
                    <a:bodyPr/>
                    <a:lstStyle/>
                    <a:p>
                      <a:pPr algn="ctr"/>
                      <a:r>
                        <a:rPr lang="en-MY" b="1" dirty="0"/>
                        <a:t>Low</a:t>
                      </a:r>
                    </a:p>
                    <a:p>
                      <a:pPr algn="ctr"/>
                      <a:r>
                        <a:rPr lang="en-MY" b="1" dirty="0"/>
                        <a:t> Potential</a:t>
                      </a:r>
                    </a:p>
                  </a:txBody>
                  <a:tcPr>
                    <a:solidFill>
                      <a:schemeClr val="accent1">
                        <a:lumMod val="40000"/>
                        <a:lumOff val="60000"/>
                      </a:schemeClr>
                    </a:solidFill>
                  </a:tcPr>
                </a:tc>
                <a:tc>
                  <a:txBody>
                    <a:bodyPr/>
                    <a:lstStyle/>
                    <a:p>
                      <a:pPr algn="ctr"/>
                      <a:r>
                        <a:rPr lang="en-MY" b="1" dirty="0"/>
                        <a:t>High </a:t>
                      </a:r>
                    </a:p>
                    <a:p>
                      <a:pPr algn="ctr"/>
                      <a:r>
                        <a:rPr lang="en-MY" b="1" dirty="0"/>
                        <a:t>Potential</a:t>
                      </a:r>
                    </a:p>
                  </a:txBody>
                  <a:tcPr>
                    <a:solidFill>
                      <a:schemeClr val="accent1">
                        <a:lumMod val="40000"/>
                        <a:lumOff val="60000"/>
                      </a:schemeClr>
                    </a:solidFill>
                  </a:tcPr>
                </a:tc>
                <a:extLst>
                  <a:ext uri="{0D108BD9-81ED-4DB2-BD59-A6C34878D82A}">
                    <a16:rowId xmlns:a16="http://schemas.microsoft.com/office/drawing/2014/main" val="731711261"/>
                  </a:ext>
                </a:extLst>
              </a:tr>
              <a:tr h="1943192">
                <a:tc>
                  <a:txBody>
                    <a:bodyPr/>
                    <a:lstStyle/>
                    <a:p>
                      <a:pPr algn="ctr"/>
                      <a:r>
                        <a:rPr lang="en-MY" b="1" dirty="0"/>
                        <a:t>High Performance</a:t>
                      </a:r>
                    </a:p>
                  </a:txBody>
                  <a:tcPr>
                    <a:solidFill>
                      <a:schemeClr val="accent5"/>
                    </a:solidFill>
                  </a:tcPr>
                </a:tc>
                <a:tc>
                  <a:txBody>
                    <a:bodyPr/>
                    <a:lstStyle/>
                    <a:p>
                      <a:pPr marL="285750" indent="-285750">
                        <a:buFont typeface="Arial" panose="020B0604020202020204" pitchFamily="34" charset="0"/>
                        <a:buChar char="•"/>
                      </a:pPr>
                      <a:r>
                        <a:rPr lang="en-MY" dirty="0"/>
                        <a:t>Keep them where they are, or promote</a:t>
                      </a:r>
                    </a:p>
                    <a:p>
                      <a:pPr marL="285750" indent="-285750">
                        <a:buFont typeface="Arial" panose="020B0604020202020204" pitchFamily="34" charset="0"/>
                        <a:buChar char="•"/>
                      </a:pPr>
                      <a:r>
                        <a:rPr lang="en-MY" dirty="0"/>
                        <a:t>Constant encouragement Challenging assignments Soft skill development</a:t>
                      </a:r>
                    </a:p>
                  </a:txBody>
                  <a:tcPr/>
                </a:tc>
                <a:tc>
                  <a:txBody>
                    <a:bodyPr/>
                    <a:lstStyle/>
                    <a:p>
                      <a:pPr marL="285750" indent="-285750">
                        <a:buFont typeface="Arial" panose="020B0604020202020204" pitchFamily="34" charset="0"/>
                        <a:buChar char="•"/>
                      </a:pPr>
                      <a:r>
                        <a:rPr lang="en-MY" dirty="0"/>
                        <a:t>Keep them where they are, or promote</a:t>
                      </a:r>
                    </a:p>
                    <a:p>
                      <a:pPr marL="285750" indent="-285750">
                        <a:buFont typeface="Arial" panose="020B0604020202020204" pitchFamily="34" charset="0"/>
                        <a:buChar char="•"/>
                      </a:pPr>
                      <a:r>
                        <a:rPr lang="en-MY" dirty="0"/>
                        <a:t>Provide autonomy</a:t>
                      </a:r>
                    </a:p>
                    <a:p>
                      <a:pPr marL="285750" indent="-285750">
                        <a:buFont typeface="Arial" panose="020B0604020202020204" pitchFamily="34" charset="0"/>
                        <a:buChar char="•"/>
                      </a:pPr>
                      <a:endParaRPr lang="en-MY" dirty="0"/>
                    </a:p>
                  </a:txBody>
                  <a:tcPr/>
                </a:tc>
                <a:extLst>
                  <a:ext uri="{0D108BD9-81ED-4DB2-BD59-A6C34878D82A}">
                    <a16:rowId xmlns:a16="http://schemas.microsoft.com/office/drawing/2014/main" val="1032644179"/>
                  </a:ext>
                </a:extLst>
              </a:tr>
              <a:tr h="2027657">
                <a:tc>
                  <a:txBody>
                    <a:bodyPr/>
                    <a:lstStyle/>
                    <a:p>
                      <a:pPr algn="ctr"/>
                      <a:r>
                        <a:rPr lang="en-MY" b="1" dirty="0"/>
                        <a:t>Low </a:t>
                      </a:r>
                    </a:p>
                    <a:p>
                      <a:pPr algn="ctr"/>
                      <a:r>
                        <a:rPr lang="en-MY" b="1" dirty="0"/>
                        <a:t>Performance</a:t>
                      </a:r>
                    </a:p>
                  </a:txBody>
                  <a:tcPr>
                    <a:solidFill>
                      <a:schemeClr val="accent5"/>
                    </a:solidFill>
                  </a:tcPr>
                </a:tc>
                <a:tc>
                  <a:txBody>
                    <a:bodyPr/>
                    <a:lstStyle/>
                    <a:p>
                      <a:pPr marL="285750" indent="-285750">
                        <a:buFont typeface="Arial" panose="020B0604020202020204" pitchFamily="34" charset="0"/>
                        <a:buChar char="•"/>
                      </a:pPr>
                      <a:r>
                        <a:rPr lang="en-MY" dirty="0"/>
                        <a:t>Performance plan</a:t>
                      </a:r>
                    </a:p>
                    <a:p>
                      <a:pPr marL="285750" indent="-285750">
                        <a:buFont typeface="Arial" panose="020B0604020202020204" pitchFamily="34" charset="0"/>
                        <a:buChar char="•"/>
                      </a:pPr>
                      <a:r>
                        <a:rPr lang="en-MY" dirty="0"/>
                        <a:t>Termination</a:t>
                      </a:r>
                    </a:p>
                  </a:txBody>
                  <a:tcPr/>
                </a:tc>
                <a:tc>
                  <a:txBody>
                    <a:bodyPr/>
                    <a:lstStyle/>
                    <a:p>
                      <a:pPr marL="285750" indent="-285750">
                        <a:buFont typeface="Arial" panose="020B0604020202020204" pitchFamily="34" charset="0"/>
                        <a:buChar char="•"/>
                      </a:pPr>
                      <a:r>
                        <a:rPr lang="en-MY" dirty="0"/>
                        <a:t>Pair with a High Performer</a:t>
                      </a:r>
                    </a:p>
                    <a:p>
                      <a:pPr marL="285750" indent="-285750">
                        <a:buFont typeface="Arial" panose="020B0604020202020204" pitchFamily="34" charset="0"/>
                        <a:buChar char="•"/>
                      </a:pPr>
                      <a:r>
                        <a:rPr lang="en-MY" dirty="0"/>
                        <a:t>New role better aligned with skills</a:t>
                      </a:r>
                    </a:p>
                    <a:p>
                      <a:pPr marL="285750" indent="-285750">
                        <a:buFont typeface="Arial" panose="020B0604020202020204" pitchFamily="34" charset="0"/>
                        <a:buChar char="•"/>
                      </a:pPr>
                      <a:r>
                        <a:rPr lang="en-MY" dirty="0"/>
                        <a:t>Training</a:t>
                      </a:r>
                    </a:p>
                    <a:p>
                      <a:pPr marL="285750" indent="-285750">
                        <a:buFont typeface="Arial" panose="020B0604020202020204" pitchFamily="34" charset="0"/>
                        <a:buChar char="•"/>
                      </a:pPr>
                      <a:r>
                        <a:rPr lang="en-MY" dirty="0"/>
                        <a:t>Test with more responsibilities</a:t>
                      </a:r>
                    </a:p>
                  </a:txBody>
                  <a:tcPr/>
                </a:tc>
                <a:extLst>
                  <a:ext uri="{0D108BD9-81ED-4DB2-BD59-A6C34878D82A}">
                    <a16:rowId xmlns:a16="http://schemas.microsoft.com/office/drawing/2014/main" val="2849698877"/>
                  </a:ext>
                </a:extLst>
              </a:tr>
            </a:tbl>
          </a:graphicData>
        </a:graphic>
      </p:graphicFrame>
    </p:spTree>
    <p:extLst>
      <p:ext uri="{BB962C8B-B14F-4D97-AF65-F5344CB8AC3E}">
        <p14:creationId xmlns:p14="http://schemas.microsoft.com/office/powerpoint/2010/main" val="2675982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9732020"/>
              </p:ext>
            </p:extLst>
          </p:nvPr>
        </p:nvGraphicFramePr>
        <p:xfrm>
          <a:off x="683568" y="1700808"/>
          <a:ext cx="8064896"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0021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73AAE-2240-4B7E-9D7B-AC79EAC14EE5}"/>
              </a:ext>
            </a:extLst>
          </p:cNvPr>
          <p:cNvSpPr>
            <a:spLocks noGrp="1"/>
          </p:cNvSpPr>
          <p:nvPr>
            <p:ph type="title"/>
          </p:nvPr>
        </p:nvSpPr>
        <p:spPr/>
        <p:txBody>
          <a:bodyPr/>
          <a:lstStyle/>
          <a:p>
            <a:r>
              <a:rPr lang="en-MY" dirty="0"/>
              <a:t>Diversity and Inclusion</a:t>
            </a:r>
          </a:p>
        </p:txBody>
      </p:sp>
      <p:sp>
        <p:nvSpPr>
          <p:cNvPr id="3" name="Content Placeholder 2">
            <a:extLst>
              <a:ext uri="{FF2B5EF4-FFF2-40B4-BE49-F238E27FC236}">
                <a16:creationId xmlns:a16="http://schemas.microsoft.com/office/drawing/2014/main" id="{9FDF8E46-B780-4367-9DBE-6A17623905FC}"/>
              </a:ext>
            </a:extLst>
          </p:cNvPr>
          <p:cNvSpPr>
            <a:spLocks noGrp="1"/>
          </p:cNvSpPr>
          <p:nvPr>
            <p:ph idx="1"/>
          </p:nvPr>
        </p:nvSpPr>
        <p:spPr>
          <a:xfrm>
            <a:off x="685800" y="1628800"/>
            <a:ext cx="8206680" cy="5040560"/>
          </a:xfrm>
        </p:spPr>
        <p:txBody>
          <a:bodyPr/>
          <a:lstStyle/>
          <a:p>
            <a:r>
              <a:rPr lang="en-MY"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p14="http://schemas.microsoft.com/office/powerpoint/2010/main" val="3376535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271166"/>
              </p:ext>
            </p:extLst>
          </p:nvPr>
        </p:nvGraphicFramePr>
        <p:xfrm>
          <a:off x="719572" y="1628800"/>
          <a:ext cx="7704856"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2086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99467-25DB-43C5-B83E-CBC20F6A7B4E}"/>
              </a:ext>
            </a:extLst>
          </p:cNvPr>
          <p:cNvSpPr>
            <a:spLocks noGrp="1"/>
          </p:cNvSpPr>
          <p:nvPr>
            <p:ph type="title"/>
          </p:nvPr>
        </p:nvSpPr>
        <p:spPr/>
        <p:txBody>
          <a:bodyPr/>
          <a:lstStyle/>
          <a:p>
            <a:r>
              <a:rPr lang="en-MY" dirty="0"/>
              <a:t>Employee Relations</a:t>
            </a:r>
          </a:p>
        </p:txBody>
      </p:sp>
      <p:sp>
        <p:nvSpPr>
          <p:cNvPr id="4" name="TextBox 3">
            <a:extLst>
              <a:ext uri="{FF2B5EF4-FFF2-40B4-BE49-F238E27FC236}">
                <a16:creationId xmlns:a16="http://schemas.microsoft.com/office/drawing/2014/main" id="{79768465-0D15-45FE-80B1-2BD6627A88ED}"/>
              </a:ext>
            </a:extLst>
          </p:cNvPr>
          <p:cNvSpPr txBox="1"/>
          <p:nvPr/>
        </p:nvSpPr>
        <p:spPr>
          <a:xfrm>
            <a:off x="685800" y="1628800"/>
            <a:ext cx="8134672" cy="3693319"/>
          </a:xfrm>
          <a:prstGeom prst="rect">
            <a:avLst/>
          </a:prstGeom>
          <a:noFill/>
        </p:spPr>
        <p:txBody>
          <a:bodyPr wrap="square" rtlCol="0">
            <a:spAutoFit/>
          </a:bodyPr>
          <a:lstStyle/>
          <a:p>
            <a:r>
              <a:rPr lang="en-MY" dirty="0"/>
              <a:t>Employee relations refers to an organization’s efforts to create and maintain a positive relationship with its employees. By maintaining positive, constructive employee relations, organizations hope to keep employees loyal and more engaged in their work. </a:t>
            </a:r>
          </a:p>
          <a:p>
            <a:endParaRPr lang="en-MY" dirty="0"/>
          </a:p>
          <a:p>
            <a:r>
              <a:rPr lang="en-MY" dirty="0"/>
              <a:t>When it comes to employee relations, an HR department has two primary functions.</a:t>
            </a:r>
          </a:p>
          <a:p>
            <a:endParaRPr lang="en-MY" dirty="0"/>
          </a:p>
          <a:p>
            <a:pPr marL="285750" indent="-285750">
              <a:buFont typeface="Wingdings" panose="05000000000000000000" pitchFamily="2" charset="2"/>
              <a:buChar char="§"/>
            </a:pPr>
            <a:r>
              <a:rPr lang="en-MY" dirty="0"/>
              <a:t> First, HR helps prevent and resolve problems or disputes between employees and management.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 Second, they assist in creating and enforcing policies that are fair and consistent for everyone in the workplace</a:t>
            </a:r>
          </a:p>
        </p:txBody>
      </p:sp>
    </p:spTree>
    <p:extLst>
      <p:ext uri="{BB962C8B-B14F-4D97-AF65-F5344CB8AC3E}">
        <p14:creationId xmlns:p14="http://schemas.microsoft.com/office/powerpoint/2010/main" val="10833774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332656"/>
            <a:ext cx="8359223" cy="1143000"/>
          </a:xfrm>
        </p:spPr>
        <p:txBody>
          <a:bodyPr/>
          <a:lstStyle/>
          <a:p>
            <a:r>
              <a:rPr lang="en-MY" dirty="0"/>
              <a:t>Employee-Organisation Relationship</a:t>
            </a:r>
          </a:p>
        </p:txBody>
      </p:sp>
      <p:pic>
        <p:nvPicPr>
          <p:cNvPr id="5" name="Picture 4">
            <a:extLst>
              <a:ext uri="{FF2B5EF4-FFF2-40B4-BE49-F238E27FC236}">
                <a16:creationId xmlns:a16="http://schemas.microsoft.com/office/drawing/2014/main" id="{48140A28-63F1-4401-B08F-229D251161F1}"/>
              </a:ext>
            </a:extLst>
          </p:cNvPr>
          <p:cNvPicPr>
            <a:picLocks noChangeAspect="1"/>
          </p:cNvPicPr>
          <p:nvPr/>
        </p:nvPicPr>
        <p:blipFill>
          <a:blip r:embed="rId2"/>
          <a:stretch>
            <a:fillRect/>
          </a:stretch>
        </p:blipFill>
        <p:spPr>
          <a:xfrm>
            <a:off x="923925" y="1943100"/>
            <a:ext cx="7296150" cy="2971800"/>
          </a:xfrm>
          <a:prstGeom prst="rect">
            <a:avLst/>
          </a:prstGeom>
        </p:spPr>
      </p:pic>
    </p:spTree>
    <p:extLst>
      <p:ext uri="{BB962C8B-B14F-4D97-AF65-F5344CB8AC3E}">
        <p14:creationId xmlns:p14="http://schemas.microsoft.com/office/powerpoint/2010/main" val="4024329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D26B3-56D8-423B-8B3A-308821B0A716}"/>
              </a:ext>
            </a:extLst>
          </p:cNvPr>
          <p:cNvSpPr>
            <a:spLocks noGrp="1"/>
          </p:cNvSpPr>
          <p:nvPr>
            <p:ph type="title"/>
          </p:nvPr>
        </p:nvSpPr>
        <p:spPr/>
        <p:txBody>
          <a:bodyPr/>
          <a:lstStyle/>
          <a:p>
            <a:r>
              <a:rPr lang="en-MY" dirty="0"/>
              <a:t>Nature of Employee Relations</a:t>
            </a:r>
          </a:p>
        </p:txBody>
      </p:sp>
      <p:sp>
        <p:nvSpPr>
          <p:cNvPr id="4" name="TextBox 3">
            <a:extLst>
              <a:ext uri="{FF2B5EF4-FFF2-40B4-BE49-F238E27FC236}">
                <a16:creationId xmlns:a16="http://schemas.microsoft.com/office/drawing/2014/main" id="{D526ECC8-A0E6-43C8-96D5-9DD7CC7FF2B8}"/>
              </a:ext>
            </a:extLst>
          </p:cNvPr>
          <p:cNvSpPr txBox="1"/>
          <p:nvPr/>
        </p:nvSpPr>
        <p:spPr>
          <a:xfrm>
            <a:off x="678396" y="1502688"/>
            <a:ext cx="8244408" cy="5078313"/>
          </a:xfrm>
          <a:prstGeom prst="rect">
            <a:avLst/>
          </a:prstGeom>
          <a:noFill/>
        </p:spPr>
        <p:txBody>
          <a:bodyPr wrap="square" rtlCol="0">
            <a:spAutoFit/>
          </a:bodyPr>
          <a:lstStyle/>
          <a:p>
            <a:pPr marL="342900" indent="-342900">
              <a:buAutoNum type="arabicPeriod"/>
            </a:pPr>
            <a:r>
              <a:rPr lang="en-MY" b="1" dirty="0"/>
              <a:t>Quasi-sport Contracts : </a:t>
            </a:r>
          </a:p>
          <a:p>
            <a:r>
              <a:rPr lang="en-MY" dirty="0"/>
              <a:t>The employment relationship represents a pure economic exchange focused on a short-term and relatively well-defined set of duties s (e.g., brokerage firms’ contracts with stockbrokers). </a:t>
            </a:r>
          </a:p>
          <a:p>
            <a:endParaRPr lang="en-MY" dirty="0"/>
          </a:p>
          <a:p>
            <a:r>
              <a:rPr lang="en-MY" dirty="0"/>
              <a:t>Use of temporary, part-time employees or contractors to keep from paying benefits. This type of exchange is usually found in relationships with contractors in unskilled, skilled, and even professional jobs.</a:t>
            </a:r>
          </a:p>
          <a:p>
            <a:endParaRPr lang="en-MY" dirty="0"/>
          </a:p>
          <a:p>
            <a:r>
              <a:rPr lang="en-MY" dirty="0"/>
              <a:t>Firms use the quasi-spot contract approach to gain flexibility in the employment and deployment of people resources.</a:t>
            </a:r>
          </a:p>
          <a:p>
            <a:endParaRPr lang="en-MY" dirty="0"/>
          </a:p>
          <a:p>
            <a:r>
              <a:rPr lang="en-MY" b="1" dirty="0"/>
              <a:t>2. Under Investment :</a:t>
            </a:r>
          </a:p>
          <a:p>
            <a:r>
              <a:rPr lang="en-MY" dirty="0"/>
              <a:t>Underinvestment occurs when a firm offers a narrow set of inducements but in return expects a broad set of contributions from employees. This ER is imbalanced to the advantage of employers because they get more (from employees) out of less (from themselves). </a:t>
            </a:r>
          </a:p>
          <a:p>
            <a:endParaRPr lang="en-MY" dirty="0"/>
          </a:p>
        </p:txBody>
      </p:sp>
    </p:spTree>
    <p:extLst>
      <p:ext uri="{BB962C8B-B14F-4D97-AF65-F5344CB8AC3E}">
        <p14:creationId xmlns:p14="http://schemas.microsoft.com/office/powerpoint/2010/main" val="2430308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180C7-BA25-4CA7-9E19-386869AC97FE}"/>
              </a:ext>
            </a:extLst>
          </p:cNvPr>
          <p:cNvSpPr>
            <a:spLocks noGrp="1"/>
          </p:cNvSpPr>
          <p:nvPr>
            <p:ph type="title"/>
          </p:nvPr>
        </p:nvSpPr>
        <p:spPr/>
        <p:txBody>
          <a:bodyPr/>
          <a:lstStyle/>
          <a:p>
            <a:r>
              <a:rPr lang="en-MY" dirty="0"/>
              <a:t>Nature of Employee Relations</a:t>
            </a:r>
          </a:p>
        </p:txBody>
      </p:sp>
      <p:sp>
        <p:nvSpPr>
          <p:cNvPr id="4" name="TextBox 3">
            <a:extLst>
              <a:ext uri="{FF2B5EF4-FFF2-40B4-BE49-F238E27FC236}">
                <a16:creationId xmlns:a16="http://schemas.microsoft.com/office/drawing/2014/main" id="{5A1A4958-6574-4BF1-875D-39FC355FC9EE}"/>
              </a:ext>
            </a:extLst>
          </p:cNvPr>
          <p:cNvSpPr txBox="1"/>
          <p:nvPr/>
        </p:nvSpPr>
        <p:spPr>
          <a:xfrm>
            <a:off x="914400" y="1772816"/>
            <a:ext cx="7618040" cy="3693319"/>
          </a:xfrm>
          <a:prstGeom prst="rect">
            <a:avLst/>
          </a:prstGeom>
          <a:noFill/>
        </p:spPr>
        <p:txBody>
          <a:bodyPr wrap="square" rtlCol="0">
            <a:spAutoFit/>
          </a:bodyPr>
          <a:lstStyle/>
          <a:p>
            <a:r>
              <a:rPr lang="en-MY" dirty="0"/>
              <a:t>3. </a:t>
            </a:r>
            <a:r>
              <a:rPr lang="en-MY" b="1" dirty="0"/>
              <a:t>Over-Investment :</a:t>
            </a:r>
          </a:p>
          <a:p>
            <a:r>
              <a:rPr lang="en-MY" dirty="0"/>
              <a:t>Organizations couple high or broad inducements with low or narrow expected contributions. This exchange </a:t>
            </a:r>
            <a:r>
              <a:rPr lang="en-MY" dirty="0" err="1"/>
              <a:t>favors</a:t>
            </a:r>
            <a:r>
              <a:rPr lang="en-MY" dirty="0"/>
              <a:t> employees, who receive more than they give and is practiced by government bureaucracies and quasi-monopolistic corporations</a:t>
            </a:r>
          </a:p>
          <a:p>
            <a:endParaRPr lang="en-MY" dirty="0"/>
          </a:p>
          <a:p>
            <a:r>
              <a:rPr lang="en-MY" b="1" dirty="0"/>
              <a:t>4. Mutual Investment :</a:t>
            </a:r>
          </a:p>
          <a:p>
            <a:r>
              <a:rPr lang="en-MY" dirty="0"/>
              <a:t>The firm focuses on developing a long-term and open-ended relationship with the employees. Under this approach, employees are expected to contribute broadly to their organization instead of focusing only on performing their own jobs.</a:t>
            </a:r>
          </a:p>
          <a:p>
            <a:endParaRPr lang="en-MY" dirty="0"/>
          </a:p>
          <a:p>
            <a:endParaRPr lang="en-MY" dirty="0"/>
          </a:p>
        </p:txBody>
      </p:sp>
    </p:spTree>
    <p:extLst>
      <p:ext uri="{BB962C8B-B14F-4D97-AF65-F5344CB8AC3E}">
        <p14:creationId xmlns:p14="http://schemas.microsoft.com/office/powerpoint/2010/main" val="2743724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34616051"/>
              </p:ext>
            </p:extLst>
          </p:nvPr>
        </p:nvGraphicFramePr>
        <p:xfrm>
          <a:off x="1043608" y="836712"/>
          <a:ext cx="7776864"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7890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26E-1127-476E-B3CB-282DBD02601A}"/>
              </a:ext>
            </a:extLst>
          </p:cNvPr>
          <p:cNvSpPr>
            <a:spLocks noGrp="1"/>
          </p:cNvSpPr>
          <p:nvPr>
            <p:ph type="title"/>
          </p:nvPr>
        </p:nvSpPr>
        <p:spPr/>
        <p:txBody>
          <a:bodyPr/>
          <a:lstStyle/>
          <a:p>
            <a:r>
              <a:rPr lang="en-MY" dirty="0"/>
              <a:t>Employee Engagement</a:t>
            </a:r>
          </a:p>
        </p:txBody>
      </p:sp>
      <p:sp>
        <p:nvSpPr>
          <p:cNvPr id="3" name="Content Placeholder 2">
            <a:extLst>
              <a:ext uri="{FF2B5EF4-FFF2-40B4-BE49-F238E27FC236}">
                <a16:creationId xmlns:a16="http://schemas.microsoft.com/office/drawing/2014/main" id="{3BDD8784-27EC-422B-BAF1-BDFDFC07317A}"/>
              </a:ext>
            </a:extLst>
          </p:cNvPr>
          <p:cNvSpPr>
            <a:spLocks noGrp="1"/>
          </p:cNvSpPr>
          <p:nvPr>
            <p:ph idx="1"/>
          </p:nvPr>
        </p:nvSpPr>
        <p:spPr/>
        <p:txBody>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val="2050849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id="{5061E157-86BC-415C-AD47-5260745D51FD}"/>
              </a:ext>
            </a:extLst>
          </p:cNvPr>
          <p:cNvSpPr>
            <a:spLocks noGrp="1"/>
          </p:cNvSpPr>
          <p:nvPr>
            <p:ph idx="1"/>
          </p:nvPr>
        </p:nvSpPr>
        <p:spPr/>
        <p:txBody>
          <a:bodyPr/>
          <a:lstStyle/>
          <a:p>
            <a:pPr marL="0" indent="0">
              <a:buNone/>
            </a:pPr>
            <a:r>
              <a:rPr lang="en-MY" dirty="0"/>
              <a:t>Organizational citizenship </a:t>
            </a:r>
            <a:r>
              <a:rPr lang="en-MY" dirty="0" err="1"/>
              <a:t>behaviors</a:t>
            </a:r>
            <a:r>
              <a:rPr lang="en-MY" dirty="0"/>
              <a:t> (OCBs) are discretionary workplace </a:t>
            </a:r>
            <a:r>
              <a:rPr lang="en-MY" dirty="0" err="1"/>
              <a:t>behaviors</a:t>
            </a:r>
            <a:r>
              <a:rPr lang="en-MY" dirty="0"/>
              <a:t> that exceed one's basic job requirements. They are often described as </a:t>
            </a:r>
            <a:r>
              <a:rPr lang="en-MY" dirty="0" err="1"/>
              <a:t>behaviors</a:t>
            </a:r>
            <a:r>
              <a:rPr lang="en-MY" dirty="0"/>
              <a:t> that "go above and beyond the call of duty".</a:t>
            </a:r>
          </a:p>
        </p:txBody>
      </p:sp>
    </p:spTree>
    <p:extLst>
      <p:ext uri="{BB962C8B-B14F-4D97-AF65-F5344CB8AC3E}">
        <p14:creationId xmlns:p14="http://schemas.microsoft.com/office/powerpoint/2010/main" val="20197849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34523-B6FE-4E17-AFAA-667B34E83071}"/>
              </a:ext>
            </a:extLst>
          </p:cNvPr>
          <p:cNvSpPr>
            <a:spLocks noGrp="1"/>
          </p:cNvSpPr>
          <p:nvPr>
            <p:ph type="title"/>
          </p:nvPr>
        </p:nvSpPr>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dirty="0"/>
              <a:t>When employees feel engaged, they are likely to exhibit organizational citizenship </a:t>
            </a:r>
            <a:r>
              <a:rPr lang="en-MY" dirty="0" err="1"/>
              <a:t>behaviors</a:t>
            </a:r>
            <a:r>
              <a:rPr lang="en-MY" dirty="0"/>
              <a:t>. Therefore, engagement is an attitude or feeling an individual has about their job or organization and OCB is the downstream </a:t>
            </a:r>
            <a:r>
              <a:rPr lang="en-MY" dirty="0" err="1"/>
              <a:t>behavioral</a:t>
            </a:r>
            <a:r>
              <a:rPr lang="en-MY" dirty="0"/>
              <a:t> expression of engagement.</a:t>
            </a:r>
          </a:p>
        </p:txBody>
      </p:sp>
      <p:pic>
        <p:nvPicPr>
          <p:cNvPr id="5" name="Picture 4">
            <a:extLst>
              <a:ext uri="{FF2B5EF4-FFF2-40B4-BE49-F238E27FC236}">
                <a16:creationId xmlns:a16="http://schemas.microsoft.com/office/drawing/2014/main" id="{F69BEA48-8862-40FE-B1F7-12E3BFDCB66B}"/>
              </a:ext>
            </a:extLst>
          </p:cNvPr>
          <p:cNvPicPr>
            <a:picLocks noChangeAspect="1"/>
          </p:cNvPicPr>
          <p:nvPr/>
        </p:nvPicPr>
        <p:blipFill>
          <a:blip r:embed="rId2"/>
          <a:stretch>
            <a:fillRect/>
          </a:stretch>
        </p:blipFill>
        <p:spPr>
          <a:xfrm>
            <a:off x="2135336" y="4365105"/>
            <a:ext cx="4873327" cy="2082735"/>
          </a:xfrm>
          <a:prstGeom prst="rect">
            <a:avLst/>
          </a:prstGeom>
        </p:spPr>
      </p:pic>
    </p:spTree>
    <p:extLst>
      <p:ext uri="{BB962C8B-B14F-4D97-AF65-F5344CB8AC3E}">
        <p14:creationId xmlns:p14="http://schemas.microsoft.com/office/powerpoint/2010/main" val="1323796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2108</TotalTime>
  <Words>1624</Words>
  <Application>Microsoft Office PowerPoint</Application>
  <PresentationFormat>On-screen Show (4:3)</PresentationFormat>
  <Paragraphs>157</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Times New Roman</vt:lpstr>
      <vt:lpstr>Wingdings</vt:lpstr>
      <vt:lpstr>Office Theme</vt:lpstr>
      <vt:lpstr>TALENT DEVELOPMENT &amp; MANAGEMENT - VI</vt:lpstr>
      <vt:lpstr>PowerPoint Presentation</vt:lpstr>
      <vt:lpstr>Career Development</vt:lpstr>
      <vt:lpstr>Career Development</vt:lpstr>
      <vt:lpstr>Career Development</vt:lpstr>
      <vt:lpstr>Stages in Career Development</vt:lpstr>
      <vt:lpstr>Super’s Career Development Stages</vt:lpstr>
      <vt:lpstr>Career Management Process</vt:lpstr>
      <vt:lpstr>PowerPoint Presentation</vt:lpstr>
      <vt:lpstr>Replacement planning</vt:lpstr>
      <vt:lpstr>Replacement planning</vt:lpstr>
      <vt:lpstr>Succession planning</vt:lpstr>
      <vt:lpstr>Succession planning</vt:lpstr>
      <vt:lpstr>Replacement vs Succession vs Talent Planning</vt:lpstr>
      <vt:lpstr>PowerPoint Presentation</vt:lpstr>
      <vt:lpstr>High Performers</vt:lpstr>
      <vt:lpstr>High Potentials (HiPo)</vt:lpstr>
      <vt:lpstr>Performance vs. Potential</vt:lpstr>
      <vt:lpstr>Development Strategies</vt:lpstr>
      <vt:lpstr>PowerPoint Presentation</vt:lpstr>
      <vt:lpstr>Diversity and Inclusion</vt:lpstr>
      <vt:lpstr>PowerPoint Presentation</vt:lpstr>
      <vt:lpstr>Employee Relations</vt:lpstr>
      <vt:lpstr>Employee-Organisation Relationship</vt:lpstr>
      <vt:lpstr>Nature of Employee Relations</vt:lpstr>
      <vt:lpstr>Nature of Employee Relations</vt:lpstr>
      <vt:lpstr>PowerPoint Presentation</vt:lpstr>
      <vt:lpstr>Employee Engagement</vt:lpstr>
      <vt:lpstr>Organizational citizenship Behavior (OCB)</vt:lpstr>
      <vt:lpstr>Relationship between Employee Engagement and OCB</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44</cp:revision>
  <cp:lastPrinted>1601-01-01T00:00:00Z</cp:lastPrinted>
  <dcterms:created xsi:type="dcterms:W3CDTF">2020-07-09T15:12:46Z</dcterms:created>
  <dcterms:modified xsi:type="dcterms:W3CDTF">2021-03-21T16:43:36Z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