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4"/>
  </p:notesMasterIdLst>
  <p:handoutMasterIdLst>
    <p:handoutMasterId r:id="rId85"/>
  </p:handoutMasterIdLst>
  <p:sldIdLst>
    <p:sldId id="256" r:id="rId2"/>
    <p:sldId id="369" r:id="rId3"/>
    <p:sldId id="378" r:id="rId4"/>
    <p:sldId id="398" r:id="rId5"/>
    <p:sldId id="393" r:id="rId6"/>
    <p:sldId id="379" r:id="rId7"/>
    <p:sldId id="394" r:id="rId8"/>
    <p:sldId id="395" r:id="rId9"/>
    <p:sldId id="396" r:id="rId10"/>
    <p:sldId id="397" r:id="rId11"/>
    <p:sldId id="403" r:id="rId12"/>
    <p:sldId id="399" r:id="rId13"/>
    <p:sldId id="400" r:id="rId14"/>
    <p:sldId id="401" r:id="rId15"/>
    <p:sldId id="402" r:id="rId16"/>
    <p:sldId id="526" r:id="rId17"/>
    <p:sldId id="527" r:id="rId18"/>
    <p:sldId id="442" r:id="rId19"/>
    <p:sldId id="325" r:id="rId20"/>
    <p:sldId id="327" r:id="rId21"/>
    <p:sldId id="326" r:id="rId22"/>
    <p:sldId id="328" r:id="rId23"/>
    <p:sldId id="320" r:id="rId24"/>
    <p:sldId id="321" r:id="rId25"/>
    <p:sldId id="322" r:id="rId26"/>
    <p:sldId id="323" r:id="rId27"/>
    <p:sldId id="329" r:id="rId28"/>
    <p:sldId id="330" r:id="rId29"/>
    <p:sldId id="338" r:id="rId30"/>
    <p:sldId id="339" r:id="rId31"/>
    <p:sldId id="341" r:id="rId32"/>
    <p:sldId id="440" r:id="rId33"/>
    <p:sldId id="441" r:id="rId34"/>
    <p:sldId id="405" r:id="rId35"/>
    <p:sldId id="406" r:id="rId36"/>
    <p:sldId id="431" r:id="rId37"/>
    <p:sldId id="407" r:id="rId38"/>
    <p:sldId id="361" r:id="rId39"/>
    <p:sldId id="362" r:id="rId40"/>
    <p:sldId id="363" r:id="rId41"/>
    <p:sldId id="408" r:id="rId42"/>
    <p:sldId id="364" r:id="rId43"/>
    <p:sldId id="409" r:id="rId44"/>
    <p:sldId id="445" r:id="rId45"/>
    <p:sldId id="446" r:id="rId46"/>
    <p:sldId id="447" r:id="rId47"/>
    <p:sldId id="448" r:id="rId48"/>
    <p:sldId id="449" r:id="rId49"/>
    <p:sldId id="450" r:id="rId50"/>
    <p:sldId id="451" r:id="rId51"/>
    <p:sldId id="452" r:id="rId52"/>
    <p:sldId id="453" r:id="rId53"/>
    <p:sldId id="454" r:id="rId54"/>
    <p:sldId id="455" r:id="rId55"/>
    <p:sldId id="456" r:id="rId56"/>
    <p:sldId id="457" r:id="rId57"/>
    <p:sldId id="458" r:id="rId58"/>
    <p:sldId id="459" r:id="rId59"/>
    <p:sldId id="460" r:id="rId60"/>
    <p:sldId id="461" r:id="rId61"/>
    <p:sldId id="528" r:id="rId62"/>
    <p:sldId id="529" r:id="rId63"/>
    <p:sldId id="462" r:id="rId64"/>
    <p:sldId id="463" r:id="rId65"/>
    <p:sldId id="464" r:id="rId66"/>
    <p:sldId id="465" r:id="rId67"/>
    <p:sldId id="466" r:id="rId68"/>
    <p:sldId id="467" r:id="rId69"/>
    <p:sldId id="468" r:id="rId70"/>
    <p:sldId id="469" r:id="rId71"/>
    <p:sldId id="470" r:id="rId72"/>
    <p:sldId id="471" r:id="rId73"/>
    <p:sldId id="472" r:id="rId74"/>
    <p:sldId id="530" r:id="rId75"/>
    <p:sldId id="531" r:id="rId76"/>
    <p:sldId id="532" r:id="rId77"/>
    <p:sldId id="533" r:id="rId78"/>
    <p:sldId id="534" r:id="rId79"/>
    <p:sldId id="535" r:id="rId80"/>
    <p:sldId id="536" r:id="rId81"/>
    <p:sldId id="537" r:id="rId82"/>
    <p:sldId id="289" r:id="rId8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dirty="0">
              <a:solidFill>
                <a:schemeClr val="tx1"/>
              </a:solidFill>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2399668-674B-44C4-B3D8-E554F02372CB}" type="presOf" srcId="{62D3FBED-765B-4C71-8C39-5546B46FF944}" destId="{5DC88683-B470-4890-B11A-2192BBAE432B}" srcOrd="0" destOrd="0" presId="urn:microsoft.com/office/officeart/2005/8/layout/vList2"/>
    <dgm:cxn modelId="{792E3DAA-A22D-4FB8-9156-63A02002A19E}" type="presOf" srcId="{42DA80EF-15E6-41D6-85F6-4F59594D0383}" destId="{47F42535-DFC2-4D29-B920-1C40FFE6B1E7}" srcOrd="0" destOrd="0" presId="urn:microsoft.com/office/officeart/2005/8/layout/vList2"/>
    <dgm:cxn modelId="{108AAC7C-9EC4-4215-AD6F-5CFF039EF330}" type="presOf" srcId="{E6CB1D23-BBD8-4875-97FB-76C6D1DF1786}" destId="{ECA2C48E-F743-4C45-B04A-3D046B3B5232}" srcOrd="0" destOrd="0" presId="urn:microsoft.com/office/officeart/2005/8/layout/vList2"/>
    <dgm:cxn modelId="{BC11101E-EC64-4EB7-8B78-43CDC52A63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79F5EE9-5944-4656-B934-0736DFB84AE9}" type="presOf" srcId="{0431BE58-52DD-4257-A5DA-C0A4B849590E}" destId="{F7B2C6EC-1BD4-4AE5-AB5A-E687F0A0AC0C}"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370C3556-4154-46A3-AE21-5F8E0155B715}" type="presOf" srcId="{A6F3EE18-EFC8-4188-A792-2A0060986D91}" destId="{E0E1F7FC-C1DE-4EA7-994D-37AD03907CC6}" srcOrd="0" destOrd="0" presId="urn:microsoft.com/office/officeart/2005/8/layout/vList2"/>
    <dgm:cxn modelId="{F7564CC5-8D76-4EF9-BA02-1974E0FCF487}" type="presParOf" srcId="{CC8763B3-4621-4666-B669-3C5BA2A30DBE}" destId="{ECA2C48E-F743-4C45-B04A-3D046B3B5232}" srcOrd="0" destOrd="0" presId="urn:microsoft.com/office/officeart/2005/8/layout/vList2"/>
    <dgm:cxn modelId="{98A4C0A9-FA3D-4C57-AFFD-17FEACC4713F}" type="presParOf" srcId="{CC8763B3-4621-4666-B669-3C5BA2A30DBE}" destId="{2E454826-67AD-4191-A11B-410BD9B8A386}" srcOrd="1" destOrd="0" presId="urn:microsoft.com/office/officeart/2005/8/layout/vList2"/>
    <dgm:cxn modelId="{DCB0AAA7-C5AA-4174-86CE-715C890AB284}" type="presParOf" srcId="{CC8763B3-4621-4666-B669-3C5BA2A30DBE}" destId="{47F42535-DFC2-4D29-B920-1C40FFE6B1E7}" srcOrd="2" destOrd="0" presId="urn:microsoft.com/office/officeart/2005/8/layout/vList2"/>
    <dgm:cxn modelId="{9BB4395A-40D6-4160-9D8E-1679F35CA74F}" type="presParOf" srcId="{CC8763B3-4621-4666-B669-3C5BA2A30DBE}" destId="{35FB7A5C-EE80-4418-B452-E9BF5B7C52B3}" srcOrd="3" destOrd="0" presId="urn:microsoft.com/office/officeart/2005/8/layout/vList2"/>
    <dgm:cxn modelId="{E1F0B30C-7876-4DF0-BF45-5FC22683EE0F}" type="presParOf" srcId="{CC8763B3-4621-4666-B669-3C5BA2A30DBE}" destId="{E0E1F7FC-C1DE-4EA7-994D-37AD03907CC6}" srcOrd="4" destOrd="0" presId="urn:microsoft.com/office/officeart/2005/8/layout/vList2"/>
    <dgm:cxn modelId="{1D806DF2-E849-41D4-B76C-EEE47027E64A}" type="presParOf" srcId="{CC8763B3-4621-4666-B669-3C5BA2A30DBE}" destId="{05D370FE-9ED9-48C5-A0DA-9A88A5DF21BD}" srcOrd="5" destOrd="0" presId="urn:microsoft.com/office/officeart/2005/8/layout/vList2"/>
    <dgm:cxn modelId="{61E129A8-480C-4295-BEEC-3C24CDB8127F}" type="presParOf" srcId="{CC8763B3-4621-4666-B669-3C5BA2A30DBE}" destId="{5DC88683-B470-4890-B11A-2192BBAE432B}" srcOrd="6" destOrd="0" presId="urn:microsoft.com/office/officeart/2005/8/layout/vList2"/>
    <dgm:cxn modelId="{79B68718-31E2-427B-B95C-7728A94D79ED}" type="presParOf" srcId="{CC8763B3-4621-4666-B669-3C5BA2A30DBE}" destId="{AF26FF60-9E6B-4277-8CC1-FCFCD740DD42}" srcOrd="7" destOrd="0" presId="urn:microsoft.com/office/officeart/2005/8/layout/vList2"/>
    <dgm:cxn modelId="{9CE0FC69-0EAC-43B8-9184-FE3BB58DE299}" type="presParOf" srcId="{CC8763B3-4621-4666-B669-3C5BA2A30DBE}" destId="{F7B2C6EC-1BD4-4AE5-AB5A-E687F0A0AC0C}"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970499-1F36-4FB6-904C-571306E8A8D3}" type="presOf" srcId="{42DA80EF-15E6-41D6-85F6-4F59594D0383}" destId="{47F42535-DFC2-4D29-B920-1C40FFE6B1E7}" srcOrd="0" destOrd="0" presId="urn:microsoft.com/office/officeart/2005/8/layout/vList2"/>
    <dgm:cxn modelId="{6ECDF3BE-727C-4A8A-AAD7-90E3A9D8EC2C}" type="presOf" srcId="{A6F3EE18-EFC8-4188-A792-2A0060986D91}" destId="{E0E1F7FC-C1DE-4EA7-994D-37AD03907CC6}" srcOrd="0" destOrd="0" presId="urn:microsoft.com/office/officeart/2005/8/layout/vList2"/>
    <dgm:cxn modelId="{3B388F9D-8534-4A5B-8F45-431F8077B3DB}" type="presOf" srcId="{62D3FBED-765B-4C71-8C39-5546B46FF944}" destId="{5DC88683-B470-4890-B11A-2192BBAE432B}" srcOrd="0" destOrd="0" presId="urn:microsoft.com/office/officeart/2005/8/layout/vList2"/>
    <dgm:cxn modelId="{50E9D193-6B50-49B7-B25F-C0B373D97E4B}" type="presOf" srcId="{0431BE58-52DD-4257-A5DA-C0A4B849590E}" destId="{F7B2C6EC-1BD4-4AE5-AB5A-E687F0A0AC0C}" srcOrd="0" destOrd="0" presId="urn:microsoft.com/office/officeart/2005/8/layout/vList2"/>
    <dgm:cxn modelId="{9707767B-5F75-40EF-9CDA-B3FAF0D9B741}"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CEFE6845-BDF8-4324-98F2-3610BF871E10}" type="presOf" srcId="{E6CB1D23-BBD8-4875-97FB-76C6D1DF1786}" destId="{ECA2C48E-F743-4C45-B04A-3D046B3B5232}"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A16FCA92-FE90-4CA0-99D3-6759F0AF1308}" type="presParOf" srcId="{CC8763B3-4621-4666-B669-3C5BA2A30DBE}" destId="{ECA2C48E-F743-4C45-B04A-3D046B3B5232}" srcOrd="0" destOrd="0" presId="urn:microsoft.com/office/officeart/2005/8/layout/vList2"/>
    <dgm:cxn modelId="{3DA7F8AE-0B87-40FE-BF9E-AF18E837EEA2}" type="presParOf" srcId="{CC8763B3-4621-4666-B669-3C5BA2A30DBE}" destId="{2E454826-67AD-4191-A11B-410BD9B8A386}" srcOrd="1" destOrd="0" presId="urn:microsoft.com/office/officeart/2005/8/layout/vList2"/>
    <dgm:cxn modelId="{E8F789B9-79FA-4109-A07C-CDD4C86F31AB}" type="presParOf" srcId="{CC8763B3-4621-4666-B669-3C5BA2A30DBE}" destId="{47F42535-DFC2-4D29-B920-1C40FFE6B1E7}" srcOrd="2" destOrd="0" presId="urn:microsoft.com/office/officeart/2005/8/layout/vList2"/>
    <dgm:cxn modelId="{19379FCE-81DC-4218-B154-BEA3AC94BD29}" type="presParOf" srcId="{CC8763B3-4621-4666-B669-3C5BA2A30DBE}" destId="{35FB7A5C-EE80-4418-B452-E9BF5B7C52B3}" srcOrd="3" destOrd="0" presId="urn:microsoft.com/office/officeart/2005/8/layout/vList2"/>
    <dgm:cxn modelId="{F39CABC4-99D4-44B6-815F-455764A90085}" type="presParOf" srcId="{CC8763B3-4621-4666-B669-3C5BA2A30DBE}" destId="{E0E1F7FC-C1DE-4EA7-994D-37AD03907CC6}" srcOrd="4" destOrd="0" presId="urn:microsoft.com/office/officeart/2005/8/layout/vList2"/>
    <dgm:cxn modelId="{3841FDE6-E5CC-4A8D-9EC0-00805A6346C5}" type="presParOf" srcId="{CC8763B3-4621-4666-B669-3C5BA2A30DBE}" destId="{05D370FE-9ED9-48C5-A0DA-9A88A5DF21BD}" srcOrd="5" destOrd="0" presId="urn:microsoft.com/office/officeart/2005/8/layout/vList2"/>
    <dgm:cxn modelId="{4EBAB686-C0DA-4EED-9C5D-D0F67E4A1088}" type="presParOf" srcId="{CC8763B3-4621-4666-B669-3C5BA2A30DBE}" destId="{5DC88683-B470-4890-B11A-2192BBAE432B}" srcOrd="6" destOrd="0" presId="urn:microsoft.com/office/officeart/2005/8/layout/vList2"/>
    <dgm:cxn modelId="{0D6B8EE4-0A80-4DC6-9E23-319488D5932D}" type="presParOf" srcId="{CC8763B3-4621-4666-B669-3C5BA2A30DBE}" destId="{AF26FF60-9E6B-4277-8CC1-FCFCD740DD42}" srcOrd="7" destOrd="0" presId="urn:microsoft.com/office/officeart/2005/8/layout/vList2"/>
    <dgm:cxn modelId="{8A0458BA-2E11-40B0-B649-B7FB5401C08A}" type="presParOf" srcId="{CC8763B3-4621-4666-B669-3C5BA2A30DBE}" destId="{F7B2C6EC-1BD4-4AE5-AB5A-E687F0A0AC0C}"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375FB85B-D9A1-4C33-9554-295608B1F756}" type="presOf" srcId="{5BCFEC87-2571-489B-891D-0E70E9F09AD4}" destId="{FEE47416-7ADC-4F04-B888-18152B43E14E}" srcOrd="0" destOrd="0" presId="urn:microsoft.com/office/officeart/2005/8/layout/vList2"/>
    <dgm:cxn modelId="{8207FD9B-046A-4ED1-819A-B1B4769A0AEF}" type="presOf" srcId="{0240E6BA-A916-4076-9EA5-E14A9617F930}" destId="{35B7FA0E-A7C6-469B-9CC6-2694F8ACFFC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693EAA72-4A78-4AFB-B76E-766F2126BD49}" type="presOf" srcId="{FC7DEB54-D495-4BD2-8325-E7464C2459C5}" destId="{C2D199EF-EC9A-4C6D-8BD7-CC11CB57AA65}" srcOrd="0" destOrd="0" presId="urn:microsoft.com/office/officeart/2005/8/layout/vList2"/>
    <dgm:cxn modelId="{0BAA65A3-A546-4884-988A-86430E7AD650}" type="presOf" srcId="{5BC77895-9CE9-4054-B933-25BDDF9C1F4C}" destId="{C257A4DF-BA63-4CF7-ABE1-B114FC9563C2}"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AB7E4E1D-FDE0-42A3-B63B-2AE688C20985}" type="presOf" srcId="{9B0D2C3E-33DB-4083-909C-C0999CE06016}" destId="{4295595F-D20B-405E-8AB4-688E1DEC2787}" srcOrd="0" destOrd="0" presId="urn:microsoft.com/office/officeart/2005/8/layout/vList2"/>
    <dgm:cxn modelId="{16011B82-E051-4D5A-BAC8-0596323F7F6F}" type="presOf" srcId="{4B0BF9B7-7B7A-4A7C-A05B-B1BE1B648CE9}" destId="{A17B7EE2-1D78-4802-A42E-D5C47A93A332}" srcOrd="0" destOrd="0" presId="urn:microsoft.com/office/officeart/2005/8/layout/vList2"/>
    <dgm:cxn modelId="{38149D4C-005F-4AF4-BF66-6F58046C4534}" type="presOf" srcId="{E5EF136F-65BC-440D-A019-C0F886E2577C}" destId="{BB581282-D2E9-4881-BBB5-D7AE975D856F}" srcOrd="0" destOrd="0" presId="urn:microsoft.com/office/officeart/2005/8/layout/vList2"/>
    <dgm:cxn modelId="{7473C2EB-ED9F-413A-B214-F64235DAA35D}" type="presOf" srcId="{E103F50F-1A90-416B-9E61-819078A87576}" destId="{37044683-296D-4928-A19D-1A7547B9EB23}"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25069365-E8B9-4130-BD2E-8D0EAECD561C}" type="presParOf" srcId="{A17B7EE2-1D78-4802-A42E-D5C47A93A332}" destId="{FEE47416-7ADC-4F04-B888-18152B43E14E}" srcOrd="0" destOrd="0" presId="urn:microsoft.com/office/officeart/2005/8/layout/vList2"/>
    <dgm:cxn modelId="{F5046987-7DCB-4C77-A7A8-BFD495B55E84}" type="presParOf" srcId="{A17B7EE2-1D78-4802-A42E-D5C47A93A332}" destId="{4C71D70E-D4E8-40C9-B61A-A6DF24ED5625}" srcOrd="1" destOrd="0" presId="urn:microsoft.com/office/officeart/2005/8/layout/vList2"/>
    <dgm:cxn modelId="{8303FFDD-8C47-4185-A69D-C0143F686786}" type="presParOf" srcId="{A17B7EE2-1D78-4802-A42E-D5C47A93A332}" destId="{C257A4DF-BA63-4CF7-ABE1-B114FC9563C2}" srcOrd="2" destOrd="0" presId="urn:microsoft.com/office/officeart/2005/8/layout/vList2"/>
    <dgm:cxn modelId="{4AD40236-93B0-4A4A-B787-2C678095D535}" type="presParOf" srcId="{A17B7EE2-1D78-4802-A42E-D5C47A93A332}" destId="{B38E9941-A3A6-4796-8072-ADCD44E1774C}" srcOrd="3" destOrd="0" presId="urn:microsoft.com/office/officeart/2005/8/layout/vList2"/>
    <dgm:cxn modelId="{C7E6C829-D3B5-41A6-A215-C9C242FECFA8}" type="presParOf" srcId="{A17B7EE2-1D78-4802-A42E-D5C47A93A332}" destId="{4295595F-D20B-405E-8AB4-688E1DEC2787}" srcOrd="4" destOrd="0" presId="urn:microsoft.com/office/officeart/2005/8/layout/vList2"/>
    <dgm:cxn modelId="{D79A04D8-3E4F-4755-A480-6812F7B4E6FE}" type="presParOf" srcId="{A17B7EE2-1D78-4802-A42E-D5C47A93A332}" destId="{6793D6C1-11C4-4549-AA87-8A72272FF6B1}" srcOrd="5" destOrd="0" presId="urn:microsoft.com/office/officeart/2005/8/layout/vList2"/>
    <dgm:cxn modelId="{C3DD60B3-F509-4690-9140-B69042177DCD}" type="presParOf" srcId="{A17B7EE2-1D78-4802-A42E-D5C47A93A332}" destId="{37044683-296D-4928-A19D-1A7547B9EB23}" srcOrd="6" destOrd="0" presId="urn:microsoft.com/office/officeart/2005/8/layout/vList2"/>
    <dgm:cxn modelId="{1419C810-6094-4623-BBC6-4CFC9D47F8A5}" type="presParOf" srcId="{A17B7EE2-1D78-4802-A42E-D5C47A93A332}" destId="{A8DC0224-C23C-470A-9860-43CF041DAA78}" srcOrd="7" destOrd="0" presId="urn:microsoft.com/office/officeart/2005/8/layout/vList2"/>
    <dgm:cxn modelId="{7085B676-A4AB-49AB-B5F0-245C44DB2A74}" type="presParOf" srcId="{A17B7EE2-1D78-4802-A42E-D5C47A93A332}" destId="{35B7FA0E-A7C6-469B-9CC6-2694F8ACFFCE}" srcOrd="8" destOrd="0" presId="urn:microsoft.com/office/officeart/2005/8/layout/vList2"/>
    <dgm:cxn modelId="{56771F3D-C873-4C1A-A311-69935E27964C}" type="presParOf" srcId="{A17B7EE2-1D78-4802-A42E-D5C47A93A332}" destId="{74DBFF6F-C3F3-4B08-807D-9792880EAF31}" srcOrd="9" destOrd="0" presId="urn:microsoft.com/office/officeart/2005/8/layout/vList2"/>
    <dgm:cxn modelId="{14EE29F4-2789-432A-A310-C2421E69915C}" type="presParOf" srcId="{A17B7EE2-1D78-4802-A42E-D5C47A93A332}" destId="{C2D199EF-EC9A-4C6D-8BD7-CC11CB57AA65}" srcOrd="10" destOrd="0" presId="urn:microsoft.com/office/officeart/2005/8/layout/vList2"/>
    <dgm:cxn modelId="{0A2126FE-FF85-418A-8D86-F8EAA6B0BE1C}" type="presParOf" srcId="{A17B7EE2-1D78-4802-A42E-D5C47A93A332}" destId="{F4C439AD-BC66-42C3-9105-C5B50C42525C}" srcOrd="11" destOrd="0" presId="urn:microsoft.com/office/officeart/2005/8/layout/vList2"/>
    <dgm:cxn modelId="{14D77FBA-13EC-44D2-A067-C540D84AF2E3}" type="presParOf" srcId="{A17B7EE2-1D78-4802-A42E-D5C47A93A332}" destId="{BB581282-D2E9-4881-BBB5-D7AE975D856F}"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a:t>
            </a:fld>
            <a:endParaRPr lang="en-MY" altLang="en-US"/>
          </a:p>
        </p:txBody>
      </p:sp>
    </p:spTree>
    <p:extLst>
      <p:ext uri="{BB962C8B-B14F-4D97-AF65-F5344CB8AC3E}">
        <p14:creationId xmlns="" xmlns:p14="http://schemas.microsoft.com/office/powerpoint/2010/main" val="2127688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38200" y="1828800"/>
            <a:ext cx="7487817" cy="2549426"/>
          </a:xfrm>
        </p:spPr>
        <p:txBody>
          <a:bodyPr>
            <a:normAutofit/>
          </a:bodyPr>
          <a:lstStyle/>
          <a:p>
            <a:r>
              <a:rPr lang="en-MY" sz="6000" dirty="0"/>
              <a:t>TALENT DEVELOPMENT &amp; MANAGEMENT </a:t>
            </a:r>
            <a:r>
              <a:rPr lang="en-MY" sz="6000"/>
              <a:t>- </a:t>
            </a:r>
            <a:r>
              <a:rPr lang="en-MY" sz="6000" smtClean="0"/>
              <a:t>VI</a:t>
            </a:r>
            <a:endParaRPr lang="en-MY" sz="60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6096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4913815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99467-25DB-43C5-B83E-CBC20F6A7B4E}"/>
              </a:ext>
            </a:extLst>
          </p:cNvPr>
          <p:cNvSpPr>
            <a:spLocks noGrp="1"/>
          </p:cNvSpPr>
          <p:nvPr>
            <p:ph type="title"/>
          </p:nvPr>
        </p:nvSpPr>
        <p:spPr>
          <a:xfrm>
            <a:off x="914400" y="228600"/>
            <a:ext cx="7200900" cy="731839"/>
          </a:xfrm>
        </p:spPr>
        <p:txBody>
          <a:bodyPr/>
          <a:lstStyle/>
          <a:p>
            <a:r>
              <a:rPr lang="en-MY" dirty="0"/>
              <a:t>Employee Relations</a:t>
            </a:r>
          </a:p>
        </p:txBody>
      </p:sp>
      <p:sp>
        <p:nvSpPr>
          <p:cNvPr id="4" name="TextBox 3">
            <a:extLst>
              <a:ext uri="{FF2B5EF4-FFF2-40B4-BE49-F238E27FC236}">
                <a16:creationId xmlns="" xmlns:a16="http://schemas.microsoft.com/office/drawing/2014/main" id="{79768465-0D15-45FE-80B1-2BD6627A88ED}"/>
              </a:ext>
            </a:extLst>
          </p:cNvPr>
          <p:cNvSpPr txBox="1"/>
          <p:nvPr/>
        </p:nvSpPr>
        <p:spPr>
          <a:xfrm>
            <a:off x="457200" y="1143000"/>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 xmlns:p14="http://schemas.microsoft.com/office/powerpoint/2010/main" val="108337744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AC9B1D-4E80-4974-A6E5-D12BC25074BD}"/>
              </a:ext>
            </a:extLst>
          </p:cNvPr>
          <p:cNvSpPr>
            <a:spLocks noGrp="1"/>
          </p:cNvSpPr>
          <p:nvPr>
            <p:ph type="title"/>
          </p:nvPr>
        </p:nvSpPr>
        <p:spPr>
          <a:xfrm>
            <a:off x="838200" y="457200"/>
            <a:ext cx="7200900" cy="731839"/>
          </a:xfrm>
        </p:spPr>
        <p:txBody>
          <a:bodyPr/>
          <a:lstStyle/>
          <a:p>
            <a:r>
              <a:rPr lang="en-MY" dirty="0"/>
              <a:t>Employee Relations</a:t>
            </a:r>
          </a:p>
        </p:txBody>
      </p:sp>
      <p:sp>
        <p:nvSpPr>
          <p:cNvPr id="3" name="Content Placeholder 2">
            <a:extLst>
              <a:ext uri="{FF2B5EF4-FFF2-40B4-BE49-F238E27FC236}">
                <a16:creationId xmlns="" xmlns:a16="http://schemas.microsoft.com/office/drawing/2014/main" id="{6530E1CF-7F7B-4F67-81DE-4939D7DF6908}"/>
              </a:ext>
            </a:extLst>
          </p:cNvPr>
          <p:cNvSpPr>
            <a:spLocks noGrp="1"/>
          </p:cNvSpPr>
          <p:nvPr>
            <p:ph idx="1"/>
          </p:nvPr>
        </p:nvSpPr>
        <p:spPr>
          <a:xfrm>
            <a:off x="685800" y="1600200"/>
            <a:ext cx="7772400" cy="4267200"/>
          </a:xfrm>
        </p:spPr>
        <p:txBody>
          <a:bodyPr>
            <a:normAutofit/>
          </a:bodyPr>
          <a:lstStyle/>
          <a:p>
            <a:pPr marL="0" indent="0">
              <a:buNone/>
            </a:pPr>
            <a:r>
              <a:rPr lang="en-MY" sz="2400"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a:t>
            </a:r>
            <a:r>
              <a:rPr lang="en-MY" sz="2400" dirty="0" smtClean="0"/>
              <a:t>benefits.</a:t>
            </a:r>
            <a:endParaRPr lang="en-MY" sz="2400" dirty="0"/>
          </a:p>
        </p:txBody>
      </p:sp>
    </p:spTree>
    <p:extLst>
      <p:ext uri="{BB962C8B-B14F-4D97-AF65-F5344CB8AC3E}">
        <p14:creationId xmlns="" xmlns:p14="http://schemas.microsoft.com/office/powerpoint/2010/main" val="142684430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42F986-B671-471E-9D53-6BE3065A4B05}"/>
              </a:ext>
            </a:extLst>
          </p:cNvPr>
          <p:cNvSpPr>
            <a:spLocks noGrp="1"/>
          </p:cNvSpPr>
          <p:nvPr>
            <p:ph type="title"/>
          </p:nvPr>
        </p:nvSpPr>
        <p:spPr>
          <a:xfrm>
            <a:off x="1066800" y="381000"/>
            <a:ext cx="7200900" cy="579439"/>
          </a:xfrm>
        </p:spPr>
        <p:txBody>
          <a:bodyPr/>
          <a:lstStyle/>
          <a:p>
            <a:r>
              <a:rPr lang="en-MY" dirty="0"/>
              <a:t>Psychological Contract</a:t>
            </a:r>
          </a:p>
        </p:txBody>
      </p:sp>
      <p:sp>
        <p:nvSpPr>
          <p:cNvPr id="3" name="Content Placeholder 2">
            <a:extLst>
              <a:ext uri="{FF2B5EF4-FFF2-40B4-BE49-F238E27FC236}">
                <a16:creationId xmlns="" xmlns:a16="http://schemas.microsoft.com/office/drawing/2014/main" id="{724B7341-C57A-4CC4-8438-F90F4CE1E321}"/>
              </a:ext>
            </a:extLst>
          </p:cNvPr>
          <p:cNvSpPr>
            <a:spLocks noGrp="1"/>
          </p:cNvSpPr>
          <p:nvPr>
            <p:ph idx="1"/>
          </p:nvPr>
        </p:nvSpPr>
        <p:spPr>
          <a:xfrm>
            <a:off x="685800" y="1556792"/>
            <a:ext cx="8134672" cy="4530725"/>
          </a:xfrm>
        </p:spPr>
        <p:txBody>
          <a:bodyPr>
            <a:normAutofit lnSpcReduction="10000"/>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 xmlns:p14="http://schemas.microsoft.com/office/powerpoint/2010/main" val="169750218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304800"/>
            <a:ext cx="7546032" cy="713656"/>
          </a:xfrm>
        </p:spPr>
        <p:txBody>
          <a:bodyPr/>
          <a:lstStyle/>
          <a:p>
            <a:r>
              <a:rPr lang="en-MY" dirty="0"/>
              <a:t>Employee-Organisation Relationship</a:t>
            </a:r>
          </a:p>
        </p:txBody>
      </p:sp>
      <p:pic>
        <p:nvPicPr>
          <p:cNvPr id="5" name="Picture 4">
            <a:extLst>
              <a:ext uri="{FF2B5EF4-FFF2-40B4-BE49-F238E27FC236}">
                <a16:creationId xmlns=""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 xmlns:p14="http://schemas.microsoft.com/office/powerpoint/2010/main" val="4024329414"/>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01623B-3015-4144-B907-142A09EBCE7F}"/>
              </a:ext>
            </a:extLst>
          </p:cNvPr>
          <p:cNvSpPr>
            <a:spLocks noGrp="1"/>
          </p:cNvSpPr>
          <p:nvPr>
            <p:ph type="title"/>
          </p:nvPr>
        </p:nvSpPr>
        <p:spPr>
          <a:xfrm>
            <a:off x="990600" y="304800"/>
            <a:ext cx="7200900" cy="655639"/>
          </a:xfrm>
        </p:spPr>
        <p:txBody>
          <a:bodyPr/>
          <a:lstStyle/>
          <a:p>
            <a:r>
              <a:rPr lang="en-MY" dirty="0"/>
              <a:t>1. Quasi-spot Contract</a:t>
            </a:r>
          </a:p>
        </p:txBody>
      </p:sp>
      <p:sp>
        <p:nvSpPr>
          <p:cNvPr id="3" name="Content Placeholder 2">
            <a:extLst>
              <a:ext uri="{FF2B5EF4-FFF2-40B4-BE49-F238E27FC236}">
                <a16:creationId xmlns="" xmlns:a16="http://schemas.microsoft.com/office/drawing/2014/main" id="{8E2FD896-3ECD-4BE7-A2AA-F25DA84EA512}"/>
              </a:ext>
            </a:extLst>
          </p:cNvPr>
          <p:cNvSpPr>
            <a:spLocks noGrp="1"/>
          </p:cNvSpPr>
          <p:nvPr>
            <p:ph idx="1"/>
          </p:nvPr>
        </p:nvSpPr>
        <p:spPr>
          <a:xfrm>
            <a:off x="609600" y="1219200"/>
            <a:ext cx="8001000" cy="4876799"/>
          </a:xfrm>
        </p:spPr>
        <p:txBody>
          <a:bodyPr>
            <a:normAutofit/>
          </a:bodyPr>
          <a:lstStyle/>
          <a:p>
            <a:r>
              <a:rPr lang="en-MY" sz="2400" dirty="0"/>
              <a:t>The employment relationship represents a pure economic exchange focused on a short-term and relatively well-defined set of duties s (e.g., brokerage firms’ contracts with stockbrokers). </a:t>
            </a:r>
          </a:p>
          <a:p>
            <a:r>
              <a:rPr lang="en-MY" sz="2400" dirty="0"/>
              <a:t>Use of temporary, part-time employees or contractors to keep from paying benefits. This type of exchange is usually found in relationships with contractors in unskilled, skilled, and even professional jobs.</a:t>
            </a:r>
          </a:p>
          <a:p>
            <a:r>
              <a:rPr lang="en-MY" sz="24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 xmlns:p14="http://schemas.microsoft.com/office/powerpoint/2010/main" val="89834848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82CC8C-208F-4A2D-9A12-CEA37E86A9BD}"/>
              </a:ext>
            </a:extLst>
          </p:cNvPr>
          <p:cNvSpPr>
            <a:spLocks noGrp="1"/>
          </p:cNvSpPr>
          <p:nvPr>
            <p:ph type="title"/>
          </p:nvPr>
        </p:nvSpPr>
        <p:spPr>
          <a:xfrm>
            <a:off x="838200" y="228600"/>
            <a:ext cx="7200900" cy="655639"/>
          </a:xfrm>
        </p:spPr>
        <p:txBody>
          <a:bodyPr/>
          <a:lstStyle/>
          <a:p>
            <a:r>
              <a:rPr lang="en-MY" dirty="0"/>
              <a:t>2. Under Investment</a:t>
            </a:r>
          </a:p>
        </p:txBody>
      </p:sp>
      <p:sp>
        <p:nvSpPr>
          <p:cNvPr id="3" name="Content Placeholder 2">
            <a:extLst>
              <a:ext uri="{FF2B5EF4-FFF2-40B4-BE49-F238E27FC236}">
                <a16:creationId xmlns="" xmlns:a16="http://schemas.microsoft.com/office/drawing/2014/main" id="{01385910-DF0A-447A-87B9-668EEB38C515}"/>
              </a:ext>
            </a:extLst>
          </p:cNvPr>
          <p:cNvSpPr>
            <a:spLocks noGrp="1"/>
          </p:cNvSpPr>
          <p:nvPr>
            <p:ph idx="1"/>
          </p:nvPr>
        </p:nvSpPr>
        <p:spPr>
          <a:xfrm>
            <a:off x="838200" y="1295400"/>
            <a:ext cx="7467600" cy="4495800"/>
          </a:xfrm>
        </p:spPr>
        <p:txBody>
          <a:bodyPr>
            <a:normAutofit/>
          </a:bodyPr>
          <a:lstStyle/>
          <a:p>
            <a:r>
              <a:rPr lang="en-MY" sz="2400"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sz="2400" dirty="0"/>
              <a:t>The economic downturn and slow recovery have increased market competition, which pushes employers to increase productivity with limited resources.</a:t>
            </a:r>
          </a:p>
        </p:txBody>
      </p:sp>
    </p:spTree>
    <p:extLst>
      <p:ext uri="{BB962C8B-B14F-4D97-AF65-F5344CB8AC3E}">
        <p14:creationId xmlns="" xmlns:p14="http://schemas.microsoft.com/office/powerpoint/2010/main" val="2293859945"/>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AB3EE8-337B-4088-8762-600E475AF882}"/>
              </a:ext>
            </a:extLst>
          </p:cNvPr>
          <p:cNvSpPr>
            <a:spLocks noGrp="1"/>
          </p:cNvSpPr>
          <p:nvPr>
            <p:ph type="title"/>
          </p:nvPr>
        </p:nvSpPr>
        <p:spPr>
          <a:xfrm>
            <a:off x="990600" y="304800"/>
            <a:ext cx="7200900" cy="731839"/>
          </a:xfrm>
        </p:spPr>
        <p:txBody>
          <a:bodyPr/>
          <a:lstStyle/>
          <a:p>
            <a:r>
              <a:rPr lang="en-MY" dirty="0"/>
              <a:t>3. Over-Investment</a:t>
            </a:r>
          </a:p>
        </p:txBody>
      </p:sp>
      <p:sp>
        <p:nvSpPr>
          <p:cNvPr id="3" name="Content Placeholder 2">
            <a:extLst>
              <a:ext uri="{FF2B5EF4-FFF2-40B4-BE49-F238E27FC236}">
                <a16:creationId xmlns="" xmlns:a16="http://schemas.microsoft.com/office/drawing/2014/main" id="{8F8B9839-F3AB-45FC-A478-EB0C0869ED27}"/>
              </a:ext>
            </a:extLst>
          </p:cNvPr>
          <p:cNvSpPr>
            <a:spLocks noGrp="1"/>
          </p:cNvSpPr>
          <p:nvPr>
            <p:ph idx="1"/>
          </p:nvPr>
        </p:nvSpPr>
        <p:spPr>
          <a:xfrm>
            <a:off x="838200" y="1524000"/>
            <a:ext cx="7200900" cy="3809999"/>
          </a:xfrm>
        </p:spPr>
        <p:txBody>
          <a:bodyPr>
            <a:normAutofit/>
          </a:bodyPr>
          <a:lstStyle/>
          <a:p>
            <a:r>
              <a:rPr lang="en-MY" sz="2400" dirty="0"/>
              <a:t>Organizations couple high or broad inducements with low or narrow expected contributions. This exchange </a:t>
            </a:r>
            <a:r>
              <a:rPr lang="en-MY" sz="2400" dirty="0" err="1"/>
              <a:t>favors</a:t>
            </a:r>
            <a:r>
              <a:rPr lang="en-MY" sz="2400" dirty="0"/>
              <a:t> employees, who receive more than they give and is practiced by government bureaucracies and quasi-monopolistic corporations</a:t>
            </a:r>
          </a:p>
        </p:txBody>
      </p:sp>
    </p:spTree>
    <p:extLst>
      <p:ext uri="{BB962C8B-B14F-4D97-AF65-F5344CB8AC3E}">
        <p14:creationId xmlns="" xmlns:p14="http://schemas.microsoft.com/office/powerpoint/2010/main" val="332606637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D55EB6-EBEA-4374-9551-5510F1434186}"/>
              </a:ext>
            </a:extLst>
          </p:cNvPr>
          <p:cNvSpPr>
            <a:spLocks noGrp="1"/>
          </p:cNvSpPr>
          <p:nvPr>
            <p:ph type="title"/>
          </p:nvPr>
        </p:nvSpPr>
        <p:spPr>
          <a:xfrm>
            <a:off x="990600" y="381000"/>
            <a:ext cx="7200900" cy="655639"/>
          </a:xfrm>
        </p:spPr>
        <p:txBody>
          <a:bodyPr/>
          <a:lstStyle/>
          <a:p>
            <a:r>
              <a:rPr lang="en-MY" dirty="0"/>
              <a:t>4. Mutual Investment</a:t>
            </a:r>
          </a:p>
        </p:txBody>
      </p:sp>
      <p:sp>
        <p:nvSpPr>
          <p:cNvPr id="3" name="Content Placeholder 2">
            <a:extLst>
              <a:ext uri="{FF2B5EF4-FFF2-40B4-BE49-F238E27FC236}">
                <a16:creationId xmlns="" xmlns:a16="http://schemas.microsoft.com/office/drawing/2014/main" id="{B03BA526-64B1-4466-95C2-ADF557086311}"/>
              </a:ext>
            </a:extLst>
          </p:cNvPr>
          <p:cNvSpPr>
            <a:spLocks noGrp="1"/>
          </p:cNvSpPr>
          <p:nvPr>
            <p:ph idx="1"/>
          </p:nvPr>
        </p:nvSpPr>
        <p:spPr/>
        <p:txBody>
          <a:bodyPr>
            <a:normAutofit/>
          </a:bodyPr>
          <a:lstStyle/>
          <a:p>
            <a:r>
              <a:rPr lang="en-MY" sz="2400"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 xmlns:p14="http://schemas.microsoft.com/office/powerpoint/2010/main" val="411326066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 xmlns:a16="http://schemas.microsoft.com/office/drawing/2014/main" id="{6FE367D6-39F2-4F6D-AAD5-0989F2DFBEA2}"/>
              </a:ext>
            </a:extLst>
          </p:cNvPr>
          <p:cNvSpPr>
            <a:spLocks noGrp="1"/>
          </p:cNvSpPr>
          <p:nvPr>
            <p:ph idx="1"/>
          </p:nvPr>
        </p:nvSpPr>
        <p:spPr/>
        <p:txBody>
          <a:bodyPr>
            <a:normAutofit/>
          </a:bodyPr>
          <a:lstStyle/>
          <a:p>
            <a:r>
              <a:rPr lang="en-MY" sz="2400" dirty="0"/>
              <a:t>The backbone of the mutual investment ER is generalized reciprocal loyalty, trust, and a focus on a long-term relationship. It emphasizes a high level of both offered inducements and expected contributions.</a:t>
            </a:r>
          </a:p>
          <a:p>
            <a:r>
              <a:rPr lang="en-MY" sz="2400"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 xmlns:p14="http://schemas.microsoft.com/office/powerpoint/2010/main" val="1873311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 xmlns:a16="http://schemas.microsoft.com/office/drawing/2014/main" id="{D0E7BF92-0B28-4C32-832B-A38BE772B48A}"/>
              </a:ext>
            </a:extLst>
          </p:cNvPr>
          <p:cNvSpPr>
            <a:spLocks noGrp="1"/>
          </p:cNvSpPr>
          <p:nvPr>
            <p:ph idx="1"/>
          </p:nvPr>
        </p:nvSpPr>
        <p:spPr/>
        <p:txBody>
          <a:bodyPr>
            <a:normAutofit/>
          </a:bodyPr>
          <a:lstStyle/>
          <a:p>
            <a:r>
              <a:rPr lang="en-MY" sz="2400"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 xmlns:p14="http://schemas.microsoft.com/office/powerpoint/2010/main" val="239257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3E96EF-A7D7-4F87-BDE4-D457AA2D7D61}"/>
              </a:ext>
            </a:extLst>
          </p:cNvPr>
          <p:cNvSpPr>
            <a:spLocks noGrp="1"/>
          </p:cNvSpPr>
          <p:nvPr>
            <p:ph type="title"/>
          </p:nvPr>
        </p:nvSpPr>
        <p:spPr>
          <a:xfrm>
            <a:off x="914400" y="381000"/>
            <a:ext cx="7200900" cy="731839"/>
          </a:xfrm>
        </p:spPr>
        <p:txBody>
          <a:bodyPr/>
          <a:lstStyle/>
          <a:p>
            <a:r>
              <a:rPr lang="en-MY" dirty="0"/>
              <a:t>Training and Development</a:t>
            </a:r>
          </a:p>
        </p:txBody>
      </p:sp>
      <p:sp>
        <p:nvSpPr>
          <p:cNvPr id="3" name="Content Placeholder 2">
            <a:extLst>
              <a:ext uri="{FF2B5EF4-FFF2-40B4-BE49-F238E27FC236}">
                <a16:creationId xmlns="" xmlns:a16="http://schemas.microsoft.com/office/drawing/2014/main" id="{8940FF76-0662-4107-82CD-9C0A02531096}"/>
              </a:ext>
            </a:extLst>
          </p:cNvPr>
          <p:cNvSpPr>
            <a:spLocks noGrp="1"/>
          </p:cNvSpPr>
          <p:nvPr>
            <p:ph idx="1"/>
          </p:nvPr>
        </p:nvSpPr>
        <p:spPr>
          <a:xfrm>
            <a:off x="685800" y="1556792"/>
            <a:ext cx="8206680" cy="4530725"/>
          </a:xfrm>
        </p:spPr>
        <p:txBody>
          <a:bodyPr>
            <a:normAutofit/>
          </a:bodyPr>
          <a:lstStyle/>
          <a:p>
            <a:r>
              <a:rPr lang="en-MY" sz="2400" dirty="0"/>
              <a:t>The focus of training and development is not on improving skills to perform the current job but on preparing employees for future responsibilities. </a:t>
            </a:r>
          </a:p>
          <a:p>
            <a:r>
              <a:rPr lang="en-MY" sz="2400" dirty="0"/>
              <a:t>Job rotation and participation in cross functional or cross-divisional project teams are effective methods to build an organization wide perspective and to promote organizational interests. </a:t>
            </a:r>
          </a:p>
          <a:p>
            <a:r>
              <a:rPr lang="en-MY" sz="2400" dirty="0"/>
              <a:t>Promotion from within and succession planning are the core elements of a company’s broader development plans for its human resources.</a:t>
            </a:r>
          </a:p>
        </p:txBody>
      </p:sp>
    </p:spTree>
    <p:extLst>
      <p:ext uri="{BB962C8B-B14F-4D97-AF65-F5344CB8AC3E}">
        <p14:creationId xmlns="" xmlns:p14="http://schemas.microsoft.com/office/powerpoint/2010/main" val="252195232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1E52CB-E551-438B-B27A-96674878AD9A}"/>
              </a:ext>
            </a:extLst>
          </p:cNvPr>
          <p:cNvSpPr>
            <a:spLocks noGrp="1"/>
          </p:cNvSpPr>
          <p:nvPr>
            <p:ph type="title"/>
          </p:nvPr>
        </p:nvSpPr>
        <p:spPr>
          <a:xfrm>
            <a:off x="1143000" y="381000"/>
            <a:ext cx="7200900" cy="655639"/>
          </a:xfrm>
        </p:spPr>
        <p:txBody>
          <a:bodyPr/>
          <a:lstStyle/>
          <a:p>
            <a:r>
              <a:rPr lang="en-MY" dirty="0"/>
              <a:t>Performance Management</a:t>
            </a:r>
          </a:p>
        </p:txBody>
      </p:sp>
      <p:sp>
        <p:nvSpPr>
          <p:cNvPr id="3" name="Content Placeholder 2">
            <a:extLst>
              <a:ext uri="{FF2B5EF4-FFF2-40B4-BE49-F238E27FC236}">
                <a16:creationId xmlns="" xmlns:a16="http://schemas.microsoft.com/office/drawing/2014/main" id="{5D06339B-DFD5-41D8-A3F7-1970DB7A83B0}"/>
              </a:ext>
            </a:extLst>
          </p:cNvPr>
          <p:cNvSpPr>
            <a:spLocks noGrp="1"/>
          </p:cNvSpPr>
          <p:nvPr>
            <p:ph idx="1"/>
          </p:nvPr>
        </p:nvSpPr>
        <p:spPr>
          <a:xfrm>
            <a:off x="914400" y="1295400"/>
            <a:ext cx="7391400" cy="4572000"/>
          </a:xfrm>
        </p:spPr>
        <p:txBody>
          <a:bodyPr>
            <a:normAutofit/>
          </a:bodyPr>
          <a:lstStyle/>
          <a:p>
            <a:r>
              <a:rPr lang="en-MY" sz="2400" dirty="0"/>
              <a:t>Performance appraisal criteria and processes should be related to broad contributions. In addition to individual evaluation, performance appraisal by peers and team-based performance are common features of the evaluation process. </a:t>
            </a:r>
          </a:p>
          <a:p>
            <a:r>
              <a:rPr lang="en-MY" sz="2400" dirty="0"/>
              <a:t>The broad based contributions can be captured in a 360-degree feedback system. Employees’ superiors, peers, subordinates, and even customers rate their performance.</a:t>
            </a:r>
          </a:p>
        </p:txBody>
      </p:sp>
    </p:spTree>
    <p:extLst>
      <p:ext uri="{BB962C8B-B14F-4D97-AF65-F5344CB8AC3E}">
        <p14:creationId xmlns="" xmlns:p14="http://schemas.microsoft.com/office/powerpoint/2010/main" val="3134062958"/>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B413DD-DEBF-4757-85B1-92A8F3E3E25F}"/>
              </a:ext>
            </a:extLst>
          </p:cNvPr>
          <p:cNvSpPr>
            <a:spLocks noGrp="1"/>
          </p:cNvSpPr>
          <p:nvPr>
            <p:ph type="title"/>
          </p:nvPr>
        </p:nvSpPr>
        <p:spPr>
          <a:xfrm>
            <a:off x="990600" y="304800"/>
            <a:ext cx="7200900" cy="655639"/>
          </a:xfrm>
        </p:spPr>
        <p:txBody>
          <a:bodyPr/>
          <a:lstStyle/>
          <a:p>
            <a:r>
              <a:rPr lang="en-MY" dirty="0"/>
              <a:t>Compensation and Benefits</a:t>
            </a:r>
          </a:p>
        </p:txBody>
      </p:sp>
      <p:sp>
        <p:nvSpPr>
          <p:cNvPr id="3" name="Content Placeholder 2">
            <a:extLst>
              <a:ext uri="{FF2B5EF4-FFF2-40B4-BE49-F238E27FC236}">
                <a16:creationId xmlns="" xmlns:a16="http://schemas.microsoft.com/office/drawing/2014/main" id="{6368F0A5-B270-4E7A-BAB1-0FCB861D22B2}"/>
              </a:ext>
            </a:extLst>
          </p:cNvPr>
          <p:cNvSpPr>
            <a:spLocks noGrp="1"/>
          </p:cNvSpPr>
          <p:nvPr>
            <p:ph idx="1"/>
          </p:nvPr>
        </p:nvSpPr>
        <p:spPr>
          <a:xfrm>
            <a:off x="685800" y="1556793"/>
            <a:ext cx="7848600" cy="3701007"/>
          </a:xfrm>
        </p:spPr>
        <p:txBody>
          <a:bodyPr>
            <a:normAutofit/>
          </a:bodyPr>
          <a:lstStyle/>
          <a:p>
            <a:r>
              <a:rPr lang="en-MY" sz="2400"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sz="2400"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 xmlns:p14="http://schemas.microsoft.com/office/powerpoint/2010/main" val="33022392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Question # 4</a:t>
            </a:r>
            <a:endParaRPr lang="en-US" dirty="0"/>
          </a:p>
        </p:txBody>
      </p:sp>
      <p:sp>
        <p:nvSpPr>
          <p:cNvPr id="3" name="Content Placeholder 2"/>
          <p:cNvSpPr>
            <a:spLocks noGrp="1"/>
          </p:cNvSpPr>
          <p:nvPr>
            <p:ph idx="1"/>
          </p:nvPr>
        </p:nvSpPr>
        <p:spPr>
          <a:xfrm>
            <a:off x="457200" y="1219200"/>
            <a:ext cx="8153400" cy="4953000"/>
          </a:xfrm>
        </p:spPr>
        <p:txBody>
          <a:bodyPr>
            <a:normAutofit/>
          </a:bodyPr>
          <a:lstStyle/>
          <a:p>
            <a:pPr>
              <a:buNone/>
            </a:pPr>
            <a:r>
              <a:rPr lang="en-US" sz="2800" dirty="0" smtClean="0"/>
              <a:t>In the context of multinational enterprise, the "hands-off" approach to labor/employee relations can be best described as:</a:t>
            </a:r>
          </a:p>
          <a:p>
            <a:pPr marL="457200" indent="-457200">
              <a:buFont typeface="+mj-lt"/>
              <a:buAutoNum type="alphaUcPeriod"/>
            </a:pPr>
            <a:r>
              <a:rPr lang="en-US" sz="2800" dirty="0" smtClean="0"/>
              <a:t>All issues being resolved by legal unit only	</a:t>
            </a:r>
          </a:p>
          <a:p>
            <a:pPr marL="457200" indent="-457200">
              <a:buFont typeface="+mj-lt"/>
              <a:buAutoNum type="alphaUcPeriod"/>
            </a:pPr>
            <a:r>
              <a:rPr lang="en-US" sz="2800" dirty="0" smtClean="0"/>
              <a:t>Employee relations left totally in the hands of local management	</a:t>
            </a:r>
          </a:p>
          <a:p>
            <a:pPr marL="457200" indent="-457200">
              <a:buFont typeface="+mj-lt"/>
              <a:buAutoNum type="alphaUcPeriod"/>
            </a:pPr>
            <a:r>
              <a:rPr lang="en-US" sz="2800" dirty="0" smtClean="0"/>
              <a:t>Organization involves third party for resolution of issues	</a:t>
            </a:r>
          </a:p>
          <a:p>
            <a:pPr marL="457200" indent="-457200">
              <a:buFont typeface="+mj-lt"/>
              <a:buAutoNum type="alphaUcPeriod"/>
            </a:pPr>
            <a:r>
              <a:rPr lang="en-US" sz="2800" dirty="0" smtClean="0"/>
              <a:t>All issues are being addressed only in the central office at the headquarters.</a:t>
            </a:r>
            <a:r>
              <a:rPr lang="en-US" dirty="0" smtClean="0"/>
              <a:t>	</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200900" cy="731839"/>
          </a:xfrm>
        </p:spPr>
        <p:txBody>
          <a:bodyPr/>
          <a:lstStyle/>
          <a:p>
            <a:r>
              <a:rPr lang="en-US" dirty="0" smtClean="0"/>
              <a:t>Answer # 4</a:t>
            </a:r>
            <a:endParaRPr lang="en-US" dirty="0"/>
          </a:p>
        </p:txBody>
      </p:sp>
      <p:sp>
        <p:nvSpPr>
          <p:cNvPr id="3" name="Content Placeholder 2"/>
          <p:cNvSpPr>
            <a:spLocks noGrp="1"/>
          </p:cNvSpPr>
          <p:nvPr>
            <p:ph idx="1"/>
          </p:nvPr>
        </p:nvSpPr>
        <p:spPr>
          <a:xfrm>
            <a:off x="533400" y="1447800"/>
            <a:ext cx="7467600" cy="4267200"/>
          </a:xfrm>
        </p:spPr>
        <p:txBody>
          <a:bodyPr>
            <a:normAutofit/>
          </a:bodyPr>
          <a:lstStyle/>
          <a:p>
            <a:r>
              <a:rPr lang="en-US" sz="2800" b="1" dirty="0" smtClean="0"/>
              <a:t>Option B</a:t>
            </a:r>
          </a:p>
          <a:p>
            <a:r>
              <a:rPr lang="en-US" sz="2400" dirty="0" smtClean="0"/>
              <a:t>If a multinational organization want a hands-off approach, that means they want the local organization to take care of issues and have it become decentralized. With that said, this would make answer option B the correct answer; having management deal with labor/employee relations. Legal, third-party or a central head office would not fall under a hands-off approach in the context of a multinational organization.</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5836113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0E26E-1127-476E-B3CB-282DBD02601A}"/>
              </a:ext>
            </a:extLst>
          </p:cNvPr>
          <p:cNvSpPr>
            <a:spLocks noGrp="1"/>
          </p:cNvSpPr>
          <p:nvPr>
            <p:ph type="title"/>
          </p:nvPr>
        </p:nvSpPr>
        <p:spPr>
          <a:xfrm>
            <a:off x="990600" y="381000"/>
            <a:ext cx="7200900" cy="655639"/>
          </a:xfrm>
        </p:spPr>
        <p:txBody>
          <a:bodyPr/>
          <a:lstStyle/>
          <a:p>
            <a:r>
              <a:rPr lang="en-MY" dirty="0"/>
              <a:t>Employee Engagement</a:t>
            </a:r>
          </a:p>
        </p:txBody>
      </p:sp>
      <p:sp>
        <p:nvSpPr>
          <p:cNvPr id="3" name="Content Placeholder 2">
            <a:extLst>
              <a:ext uri="{FF2B5EF4-FFF2-40B4-BE49-F238E27FC236}">
                <a16:creationId xmlns="" xmlns:a16="http://schemas.microsoft.com/office/drawing/2014/main" id="{3BDD8784-27EC-422B-BAF1-BDFDFC07317A}"/>
              </a:ext>
            </a:extLst>
          </p:cNvPr>
          <p:cNvSpPr>
            <a:spLocks noGrp="1"/>
          </p:cNvSpPr>
          <p:nvPr>
            <p:ph idx="1"/>
          </p:nvPr>
        </p:nvSpPr>
        <p:spPr>
          <a:xfrm>
            <a:off x="609600" y="1295400"/>
            <a:ext cx="7848600" cy="4572000"/>
          </a:xfrm>
        </p:spPr>
        <p:txBody>
          <a:bodyPr>
            <a:noAutofit/>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r>
              <a:rPr lang="en-MY" sz="2400" dirty="0" smtClean="0"/>
              <a:t>Engaged </a:t>
            </a:r>
            <a:r>
              <a:rPr lang="en-MY" sz="2400" dirty="0"/>
              <a:t>employees care about the future of the company and are willing to invest the discretionary effort – exceeding duty’s call – to see that the organization succeeds.</a:t>
            </a:r>
          </a:p>
        </p:txBody>
      </p:sp>
    </p:spTree>
    <p:extLst>
      <p:ext uri="{BB962C8B-B14F-4D97-AF65-F5344CB8AC3E}">
        <p14:creationId xmlns="" xmlns:p14="http://schemas.microsoft.com/office/powerpoint/2010/main" val="205084996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 xmlns:a16="http://schemas.microsoft.com/office/drawing/2014/main"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 xmlns:p14="http://schemas.microsoft.com/office/powerpoint/2010/main" val="2019784963"/>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 xmlns:a16="http://schemas.microsoft.com/office/drawing/2014/main" id="{F69BEA48-8862-40FE-B1F7-12E3BFDCB66B}"/>
              </a:ext>
            </a:extLst>
          </p:cNvPr>
          <p:cNvPicPr>
            <a:picLocks noChangeAspect="1"/>
          </p:cNvPicPr>
          <p:nvPr/>
        </p:nvPicPr>
        <p:blipFill>
          <a:blip r:embed="rId2"/>
          <a:stretch>
            <a:fillRect/>
          </a:stretch>
        </p:blipFill>
        <p:spPr>
          <a:xfrm>
            <a:off x="1981200" y="3733800"/>
            <a:ext cx="4873327" cy="2082735"/>
          </a:xfrm>
          <a:prstGeom prst="rect">
            <a:avLst/>
          </a:prstGeom>
        </p:spPr>
      </p:pic>
    </p:spTree>
    <p:extLst>
      <p:ext uri="{BB962C8B-B14F-4D97-AF65-F5344CB8AC3E}">
        <p14:creationId xmlns="" xmlns:p14="http://schemas.microsoft.com/office/powerpoint/2010/main" val="132379680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1544D-D3BC-4E7A-9093-E7406D3D5CB1}"/>
              </a:ext>
            </a:extLst>
          </p:cNvPr>
          <p:cNvSpPr>
            <a:spLocks noGrp="1"/>
          </p:cNvSpPr>
          <p:nvPr>
            <p:ph type="title"/>
          </p:nvPr>
        </p:nvSpPr>
        <p:spPr>
          <a:xfrm>
            <a:off x="990600" y="228600"/>
            <a:ext cx="7200900" cy="655639"/>
          </a:xfrm>
        </p:spPr>
        <p:txBody>
          <a:bodyPr/>
          <a:lstStyle/>
          <a:p>
            <a:r>
              <a:rPr lang="en-MY" dirty="0"/>
              <a:t>Three Dimensions</a:t>
            </a:r>
          </a:p>
        </p:txBody>
      </p:sp>
      <p:sp>
        <p:nvSpPr>
          <p:cNvPr id="3" name="Content Placeholder 2">
            <a:extLst>
              <a:ext uri="{FF2B5EF4-FFF2-40B4-BE49-F238E27FC236}">
                <a16:creationId xmlns="" xmlns:a16="http://schemas.microsoft.com/office/drawing/2014/main" id="{E3697F1A-E4E1-4503-BB26-0E45D9BF5093}"/>
              </a:ext>
            </a:extLst>
          </p:cNvPr>
          <p:cNvSpPr>
            <a:spLocks noGrp="1"/>
          </p:cNvSpPr>
          <p:nvPr>
            <p:ph idx="1"/>
          </p:nvPr>
        </p:nvSpPr>
        <p:spPr>
          <a:xfrm>
            <a:off x="914400" y="12192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 xmlns:p14="http://schemas.microsoft.com/office/powerpoint/2010/main" val="364200805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C5AC6B-867D-4100-B23B-49FAFF71BBAA}"/>
              </a:ext>
            </a:extLst>
          </p:cNvPr>
          <p:cNvSpPr>
            <a:spLocks noGrp="1"/>
          </p:cNvSpPr>
          <p:nvPr>
            <p:ph type="title"/>
          </p:nvPr>
        </p:nvSpPr>
        <p:spPr>
          <a:xfrm>
            <a:off x="990600" y="304800"/>
            <a:ext cx="7200900" cy="655639"/>
          </a:xfrm>
        </p:spPr>
        <p:txBody>
          <a:bodyPr/>
          <a:lstStyle/>
          <a:p>
            <a:r>
              <a:rPr lang="en-MY" dirty="0"/>
              <a:t>Employee Engagement Model</a:t>
            </a:r>
          </a:p>
        </p:txBody>
      </p:sp>
      <p:pic>
        <p:nvPicPr>
          <p:cNvPr id="5" name="Picture 4">
            <a:extLst>
              <a:ext uri="{FF2B5EF4-FFF2-40B4-BE49-F238E27FC236}">
                <a16:creationId xmlns="" xmlns:a16="http://schemas.microsoft.com/office/drawing/2014/main" id="{81E4FD1E-2BAF-4F6C-8684-C9C11A46F847}"/>
              </a:ext>
            </a:extLst>
          </p:cNvPr>
          <p:cNvPicPr>
            <a:picLocks noChangeAspect="1"/>
          </p:cNvPicPr>
          <p:nvPr/>
        </p:nvPicPr>
        <p:blipFill>
          <a:blip r:embed="rId2"/>
          <a:stretch>
            <a:fillRect/>
          </a:stretch>
        </p:blipFill>
        <p:spPr>
          <a:xfrm>
            <a:off x="838200" y="1219200"/>
            <a:ext cx="7564924" cy="4680520"/>
          </a:xfrm>
          <a:prstGeom prst="rect">
            <a:avLst/>
          </a:prstGeom>
        </p:spPr>
      </p:pic>
    </p:spTree>
    <p:extLst>
      <p:ext uri="{BB962C8B-B14F-4D97-AF65-F5344CB8AC3E}">
        <p14:creationId xmlns="" xmlns:p14="http://schemas.microsoft.com/office/powerpoint/2010/main" val="379115453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950852-0FBC-48BD-9C97-3932DE1BE1BD}"/>
              </a:ext>
            </a:extLst>
          </p:cNvPr>
          <p:cNvSpPr>
            <a:spLocks noGrp="1"/>
          </p:cNvSpPr>
          <p:nvPr>
            <p:ph type="title"/>
          </p:nvPr>
        </p:nvSpPr>
        <p:spPr>
          <a:xfrm>
            <a:off x="914400" y="304800"/>
            <a:ext cx="7200900" cy="731839"/>
          </a:xfrm>
        </p:spPr>
        <p:txBody>
          <a:bodyPr/>
          <a:lstStyle/>
          <a:p>
            <a:r>
              <a:rPr lang="en-MY" dirty="0"/>
              <a:t>1. Brand</a:t>
            </a:r>
          </a:p>
        </p:txBody>
      </p:sp>
      <p:sp>
        <p:nvSpPr>
          <p:cNvPr id="3" name="Content Placeholder 2">
            <a:extLst>
              <a:ext uri="{FF2B5EF4-FFF2-40B4-BE49-F238E27FC236}">
                <a16:creationId xmlns="" xmlns:a16="http://schemas.microsoft.com/office/drawing/2014/main" id="{191B6120-CDFD-4ADF-9780-52088BD7D672}"/>
              </a:ext>
            </a:extLst>
          </p:cNvPr>
          <p:cNvSpPr>
            <a:spLocks noGrp="1"/>
          </p:cNvSpPr>
          <p:nvPr>
            <p:ph idx="1"/>
          </p:nvPr>
        </p:nvSpPr>
        <p:spPr>
          <a:xfrm>
            <a:off x="990600" y="1447800"/>
            <a:ext cx="7200900" cy="3809999"/>
          </a:xfrm>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 xmlns:p14="http://schemas.microsoft.com/office/powerpoint/2010/main" val="3742108849"/>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7AB16-078E-494C-8131-942C06E208F0}"/>
              </a:ext>
            </a:extLst>
          </p:cNvPr>
          <p:cNvSpPr>
            <a:spLocks noGrp="1"/>
          </p:cNvSpPr>
          <p:nvPr>
            <p:ph type="title"/>
          </p:nvPr>
        </p:nvSpPr>
        <p:spPr>
          <a:xfrm>
            <a:off x="990600" y="228600"/>
            <a:ext cx="7200900" cy="655639"/>
          </a:xfrm>
        </p:spPr>
        <p:txBody>
          <a:bodyPr/>
          <a:lstStyle/>
          <a:p>
            <a:r>
              <a:rPr lang="en-MY" dirty="0"/>
              <a:t>2. Leadership</a:t>
            </a:r>
          </a:p>
        </p:txBody>
      </p:sp>
      <p:sp>
        <p:nvSpPr>
          <p:cNvPr id="3" name="Content Placeholder 2">
            <a:extLst>
              <a:ext uri="{FF2B5EF4-FFF2-40B4-BE49-F238E27FC236}">
                <a16:creationId xmlns="" xmlns:a16="http://schemas.microsoft.com/office/drawing/2014/main" id="{56318A63-F7CE-4540-9347-ED3DB6329DC6}"/>
              </a:ext>
            </a:extLst>
          </p:cNvPr>
          <p:cNvSpPr>
            <a:spLocks noGrp="1"/>
          </p:cNvSpPr>
          <p:nvPr>
            <p:ph idx="1"/>
          </p:nvPr>
        </p:nvSpPr>
        <p:spPr>
          <a:xfrm>
            <a:off x="685800" y="1219200"/>
            <a:ext cx="7924800" cy="4648200"/>
          </a:xfrm>
        </p:spPr>
        <p:txBody>
          <a:bodyPr>
            <a:normAutofit fontScale="925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 xmlns:p14="http://schemas.microsoft.com/office/powerpoint/2010/main" val="2236053076"/>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371023-1F62-4F08-9B5C-C036DBEA3E24}"/>
              </a:ext>
            </a:extLst>
          </p:cNvPr>
          <p:cNvSpPr>
            <a:spLocks noGrp="1"/>
          </p:cNvSpPr>
          <p:nvPr>
            <p:ph type="title"/>
          </p:nvPr>
        </p:nvSpPr>
        <p:spPr>
          <a:xfrm>
            <a:off x="990600" y="304800"/>
            <a:ext cx="7200900" cy="655639"/>
          </a:xfrm>
        </p:spPr>
        <p:txBody>
          <a:bodyPr/>
          <a:lstStyle/>
          <a:p>
            <a:r>
              <a:rPr lang="en-MY" dirty="0"/>
              <a:t>3. Performance</a:t>
            </a:r>
          </a:p>
        </p:txBody>
      </p:sp>
      <p:sp>
        <p:nvSpPr>
          <p:cNvPr id="3" name="Content Placeholder 2">
            <a:extLst>
              <a:ext uri="{FF2B5EF4-FFF2-40B4-BE49-F238E27FC236}">
                <a16:creationId xmlns="" xmlns:a16="http://schemas.microsoft.com/office/drawing/2014/main" id="{03135F65-0EE1-4645-BC64-3F22E7B9B6F0}"/>
              </a:ext>
            </a:extLst>
          </p:cNvPr>
          <p:cNvSpPr>
            <a:spLocks noGrp="1"/>
          </p:cNvSpPr>
          <p:nvPr>
            <p:ph idx="1"/>
          </p:nvPr>
        </p:nvSpPr>
        <p:spPr>
          <a:xfrm>
            <a:off x="762000" y="1371600"/>
            <a:ext cx="7772400" cy="4572000"/>
          </a:xfrm>
        </p:spPr>
        <p:txBody>
          <a:bodyPr>
            <a:normAutofit lnSpcReduction="10000"/>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 xmlns:p14="http://schemas.microsoft.com/office/powerpoint/2010/main" val="28147956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0DF45-4886-4376-93D6-4765BB35C06B}"/>
              </a:ext>
            </a:extLst>
          </p:cNvPr>
          <p:cNvSpPr>
            <a:spLocks noGrp="1"/>
          </p:cNvSpPr>
          <p:nvPr>
            <p:ph type="title"/>
          </p:nvPr>
        </p:nvSpPr>
        <p:spPr>
          <a:xfrm>
            <a:off x="838200" y="381000"/>
            <a:ext cx="7200900" cy="655639"/>
          </a:xfrm>
        </p:spPr>
        <p:txBody>
          <a:bodyPr/>
          <a:lstStyle/>
          <a:p>
            <a:r>
              <a:rPr lang="en-MY" dirty="0"/>
              <a:t>4. The Basics</a:t>
            </a:r>
          </a:p>
        </p:txBody>
      </p:sp>
      <p:sp>
        <p:nvSpPr>
          <p:cNvPr id="3" name="Content Placeholder 2">
            <a:extLst>
              <a:ext uri="{FF2B5EF4-FFF2-40B4-BE49-F238E27FC236}">
                <a16:creationId xmlns="" xmlns:a16="http://schemas.microsoft.com/office/drawing/2014/main"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 xmlns:p14="http://schemas.microsoft.com/office/powerpoint/2010/main" val="93960502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74DF67-611B-4149-AA95-6C79DEC59B68}"/>
              </a:ext>
            </a:extLst>
          </p:cNvPr>
          <p:cNvSpPr>
            <a:spLocks noGrp="1"/>
          </p:cNvSpPr>
          <p:nvPr>
            <p:ph type="title"/>
          </p:nvPr>
        </p:nvSpPr>
        <p:spPr>
          <a:xfrm>
            <a:off x="838200" y="228600"/>
            <a:ext cx="7200900" cy="731839"/>
          </a:xfrm>
        </p:spPr>
        <p:txBody>
          <a:bodyPr/>
          <a:lstStyle/>
          <a:p>
            <a:r>
              <a:rPr lang="en-MY" dirty="0"/>
              <a:t>5. The Work</a:t>
            </a:r>
          </a:p>
        </p:txBody>
      </p:sp>
      <p:sp>
        <p:nvSpPr>
          <p:cNvPr id="3" name="Content Placeholder 2">
            <a:extLst>
              <a:ext uri="{FF2B5EF4-FFF2-40B4-BE49-F238E27FC236}">
                <a16:creationId xmlns="" xmlns:a16="http://schemas.microsoft.com/office/drawing/2014/main" id="{334B6377-3A56-47EC-BA4C-F7AD302CF5FB}"/>
              </a:ext>
            </a:extLst>
          </p:cNvPr>
          <p:cNvSpPr>
            <a:spLocks noGrp="1"/>
          </p:cNvSpPr>
          <p:nvPr>
            <p:ph idx="1"/>
          </p:nvPr>
        </p:nvSpPr>
        <p:spPr>
          <a:xfrm>
            <a:off x="457200" y="1143000"/>
            <a:ext cx="8077200" cy="4800600"/>
          </a:xfrm>
        </p:spPr>
        <p:txBody>
          <a:bodyPr>
            <a:normAutofit lnSpcReduction="10000"/>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 xmlns:p14="http://schemas.microsoft.com/office/powerpoint/2010/main" val="3216954042"/>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1C7316-DD7E-45ED-92DE-050298FAAE66}"/>
              </a:ext>
            </a:extLst>
          </p:cNvPr>
          <p:cNvSpPr>
            <a:spLocks noGrp="1"/>
          </p:cNvSpPr>
          <p:nvPr>
            <p:ph type="title"/>
          </p:nvPr>
        </p:nvSpPr>
        <p:spPr>
          <a:xfrm>
            <a:off x="1066800" y="304800"/>
            <a:ext cx="7200900" cy="655639"/>
          </a:xfrm>
        </p:spPr>
        <p:txBody>
          <a:bodyPr/>
          <a:lstStyle/>
          <a:p>
            <a:r>
              <a:rPr lang="en-MY" dirty="0"/>
              <a:t>6. Company Practices</a:t>
            </a:r>
          </a:p>
        </p:txBody>
      </p:sp>
      <p:sp>
        <p:nvSpPr>
          <p:cNvPr id="3" name="Content Placeholder 2">
            <a:extLst>
              <a:ext uri="{FF2B5EF4-FFF2-40B4-BE49-F238E27FC236}">
                <a16:creationId xmlns="" xmlns:a16="http://schemas.microsoft.com/office/drawing/2014/main" id="{C722AAE9-9C72-4C5D-A37B-B0AD519E1795}"/>
              </a:ext>
            </a:extLst>
          </p:cNvPr>
          <p:cNvSpPr>
            <a:spLocks noGrp="1"/>
          </p:cNvSpPr>
          <p:nvPr>
            <p:ph idx="1"/>
          </p:nvPr>
        </p:nvSpPr>
        <p:spPr>
          <a:xfrm>
            <a:off x="914400" y="1524000"/>
            <a:ext cx="7200900" cy="3809999"/>
          </a:xfrm>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 xmlns:p14="http://schemas.microsoft.com/office/powerpoint/2010/main" val="254121323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DC0D03-5576-42E7-9A7E-DFD07009F07D}"/>
              </a:ext>
            </a:extLst>
          </p:cNvPr>
          <p:cNvSpPr>
            <a:spLocks noGrp="1"/>
          </p:cNvSpPr>
          <p:nvPr>
            <p:ph type="title"/>
          </p:nvPr>
        </p:nvSpPr>
        <p:spPr>
          <a:xfrm>
            <a:off x="838200" y="304800"/>
            <a:ext cx="7200900" cy="655639"/>
          </a:xfrm>
        </p:spPr>
        <p:txBody>
          <a:bodyPr/>
          <a:lstStyle/>
          <a:p>
            <a:r>
              <a:rPr lang="en-MY" dirty="0"/>
              <a:t>6. Company Practices </a:t>
            </a:r>
          </a:p>
        </p:txBody>
      </p:sp>
      <p:sp>
        <p:nvSpPr>
          <p:cNvPr id="3" name="Content Placeholder 2">
            <a:extLst>
              <a:ext uri="{FF2B5EF4-FFF2-40B4-BE49-F238E27FC236}">
                <a16:creationId xmlns="" xmlns:a16="http://schemas.microsoft.com/office/drawing/2014/main"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 xmlns:p14="http://schemas.microsoft.com/office/powerpoint/2010/main" val="1614977102"/>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9BE35A-32B7-427C-9006-97966CCCA7AE}"/>
              </a:ext>
            </a:extLst>
          </p:cNvPr>
          <p:cNvSpPr>
            <a:spLocks noGrp="1"/>
          </p:cNvSpPr>
          <p:nvPr>
            <p:ph type="title"/>
          </p:nvPr>
        </p:nvSpPr>
        <p:spPr>
          <a:xfrm>
            <a:off x="990600" y="304800"/>
            <a:ext cx="7200900" cy="655639"/>
          </a:xfrm>
        </p:spPr>
        <p:txBody>
          <a:bodyPr/>
          <a:lstStyle/>
          <a:p>
            <a:r>
              <a:rPr lang="en-MY" dirty="0"/>
              <a:t>6. Company Practices</a:t>
            </a:r>
          </a:p>
        </p:txBody>
      </p:sp>
      <p:sp>
        <p:nvSpPr>
          <p:cNvPr id="3" name="Content Placeholder 2">
            <a:extLst>
              <a:ext uri="{FF2B5EF4-FFF2-40B4-BE49-F238E27FC236}">
                <a16:creationId xmlns="" xmlns:a16="http://schemas.microsoft.com/office/drawing/2014/main" id="{BD6B2ABD-2A07-4B07-B276-CEA0A6CB1D73}"/>
              </a:ext>
            </a:extLst>
          </p:cNvPr>
          <p:cNvSpPr>
            <a:spLocks noGrp="1"/>
          </p:cNvSpPr>
          <p:nvPr>
            <p:ph idx="1"/>
          </p:nvPr>
        </p:nvSpPr>
        <p:spPr>
          <a:xfrm>
            <a:off x="838200" y="1447800"/>
            <a:ext cx="7200900" cy="3809999"/>
          </a:xfrm>
        </p:spPr>
        <p:txBody>
          <a:bodyPr>
            <a:normAutofit/>
          </a:bodyPr>
          <a:lstStyle/>
          <a:p>
            <a:r>
              <a:rPr lang="en-MY" sz="2400" b="1" dirty="0"/>
              <a:t>Diversity and inclusion</a:t>
            </a:r>
            <a:r>
              <a:rPr lang="en-MY" sz="2400"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 xmlns:p14="http://schemas.microsoft.com/office/powerpoint/2010/main" val="103504107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472128-E189-4163-9516-1F5A6DB8846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2A2EFCCB-A833-41F1-B672-B68A502FC901}"/>
              </a:ext>
            </a:extLst>
          </p:cNvPr>
          <p:cNvSpPr>
            <a:spLocks noGrp="1"/>
          </p:cNvSpPr>
          <p:nvPr>
            <p:ph idx="1"/>
          </p:nvPr>
        </p:nvSpPr>
        <p:spPr>
          <a:xfrm>
            <a:off x="838200" y="1143000"/>
            <a:ext cx="7620000" cy="4724400"/>
          </a:xfrm>
        </p:spPr>
        <p:txBody>
          <a:bodyPr/>
          <a:lstStyle/>
          <a:p>
            <a:pPr marL="0" indent="0">
              <a:buNone/>
            </a:pPr>
            <a:r>
              <a:rPr lang="en-MY" sz="2400" dirty="0"/>
              <a:t>To increase employee engagement, research indicates that employers are NOT required to provide employees with:	</a:t>
            </a:r>
          </a:p>
          <a:p>
            <a:pPr marL="514350" indent="-514350">
              <a:buFont typeface="+mj-lt"/>
              <a:buAutoNum type="alphaUcPeriod"/>
            </a:pPr>
            <a:r>
              <a:rPr lang="en-MY" sz="2400" dirty="0"/>
              <a:t>a unionized workforce with an alternative dispute resolution process	</a:t>
            </a:r>
          </a:p>
          <a:p>
            <a:pPr marL="514350" indent="-514350">
              <a:buFont typeface="+mj-lt"/>
              <a:buAutoNum type="alphaUcPeriod"/>
            </a:pPr>
            <a:r>
              <a:rPr lang="en-MY" sz="2400" dirty="0"/>
              <a:t>recognition and appreciation for extra voluntary contributions.	</a:t>
            </a:r>
          </a:p>
          <a:p>
            <a:pPr marL="514350" indent="-514350">
              <a:buFont typeface="+mj-lt"/>
              <a:buAutoNum type="alphaUcPeriod"/>
            </a:pPr>
            <a:r>
              <a:rPr lang="en-MY" sz="2400" dirty="0"/>
              <a:t>positive feedback and recognition for accomplishments.	</a:t>
            </a:r>
          </a:p>
          <a:p>
            <a:pPr marL="514350" indent="-514350">
              <a:buFont typeface="+mj-lt"/>
              <a:buAutoNum type="alphaUcPeriod"/>
            </a:pPr>
            <a:r>
              <a:rPr lang="en-MY" sz="2400" dirty="0"/>
              <a:t>challenging goals that align with the company's strategic objectives.</a:t>
            </a:r>
          </a:p>
          <a:p>
            <a:pPr marL="0" indent="0">
              <a:buNone/>
            </a:pPr>
            <a:endParaRPr lang="en-MY" dirty="0"/>
          </a:p>
        </p:txBody>
      </p:sp>
    </p:spTree>
    <p:extLst>
      <p:ext uri="{BB962C8B-B14F-4D97-AF65-F5344CB8AC3E}">
        <p14:creationId xmlns="" xmlns:p14="http://schemas.microsoft.com/office/powerpoint/2010/main" val="381622633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7CC8D5-B713-430C-A0F5-72E25617236F}"/>
              </a:ext>
            </a:extLst>
          </p:cNvPr>
          <p:cNvSpPr>
            <a:spLocks noGrp="1"/>
          </p:cNvSpPr>
          <p:nvPr>
            <p:ph type="title"/>
          </p:nvPr>
        </p:nvSpPr>
        <p:spPr>
          <a:xfrm>
            <a:off x="838200" y="304800"/>
            <a:ext cx="7200900" cy="655639"/>
          </a:xfrm>
        </p:spPr>
        <p:txBody>
          <a:bodyPr/>
          <a:lstStyle/>
          <a:p>
            <a:r>
              <a:rPr lang="en-MY" dirty="0"/>
              <a:t>Answer # 1 </a:t>
            </a:r>
          </a:p>
        </p:txBody>
      </p:sp>
      <p:sp>
        <p:nvSpPr>
          <p:cNvPr id="3" name="Content Placeholder 2">
            <a:extLst>
              <a:ext uri="{FF2B5EF4-FFF2-40B4-BE49-F238E27FC236}">
                <a16:creationId xmlns="" xmlns:a16="http://schemas.microsoft.com/office/drawing/2014/main" id="{08C2357D-EFFC-4341-BC92-10CF592CFFE4}"/>
              </a:ext>
            </a:extLst>
          </p:cNvPr>
          <p:cNvSpPr>
            <a:spLocks noGrp="1"/>
          </p:cNvSpPr>
          <p:nvPr>
            <p:ph idx="1"/>
          </p:nvPr>
        </p:nvSpPr>
        <p:spPr/>
        <p:txBody>
          <a:bodyPr>
            <a:normAutofit/>
          </a:bodyPr>
          <a:lstStyle/>
          <a:p>
            <a:r>
              <a:rPr lang="en-MY" sz="3200" dirty="0"/>
              <a:t>Option A</a:t>
            </a:r>
          </a:p>
        </p:txBody>
      </p:sp>
    </p:spTree>
    <p:extLst>
      <p:ext uri="{BB962C8B-B14F-4D97-AF65-F5344CB8AC3E}">
        <p14:creationId xmlns="" xmlns:p14="http://schemas.microsoft.com/office/powerpoint/2010/main" val="318108293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704129470"/>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F5C53C-4E48-4234-A4B6-8CD02EA0E1B5}"/>
              </a:ext>
            </a:extLst>
          </p:cNvPr>
          <p:cNvSpPr>
            <a:spLocks noGrp="1"/>
          </p:cNvSpPr>
          <p:nvPr>
            <p:ph type="title"/>
          </p:nvPr>
        </p:nvSpPr>
        <p:spPr>
          <a:xfrm>
            <a:off x="838200" y="304800"/>
            <a:ext cx="7200900" cy="655639"/>
          </a:xfrm>
        </p:spPr>
        <p:txBody>
          <a:bodyPr/>
          <a:lstStyle/>
          <a:p>
            <a:r>
              <a:rPr lang="en-MY" dirty="0"/>
              <a:t>Employee Survey</a:t>
            </a:r>
          </a:p>
        </p:txBody>
      </p:sp>
      <p:sp>
        <p:nvSpPr>
          <p:cNvPr id="3" name="Content Placeholder 2">
            <a:extLst>
              <a:ext uri="{FF2B5EF4-FFF2-40B4-BE49-F238E27FC236}">
                <a16:creationId xmlns="" xmlns:a16="http://schemas.microsoft.com/office/drawing/2014/main" id="{4F635B9F-AE5C-4280-84FC-55FB39AC3E66}"/>
              </a:ext>
            </a:extLst>
          </p:cNvPr>
          <p:cNvSpPr>
            <a:spLocks noGrp="1"/>
          </p:cNvSpPr>
          <p:nvPr>
            <p:ph idx="1"/>
          </p:nvPr>
        </p:nvSpPr>
        <p:spPr>
          <a:xfrm>
            <a:off x="838200" y="1295400"/>
            <a:ext cx="7543800" cy="45720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r>
              <a:rPr lang="en-MY" sz="2400" dirty="0" smtClean="0"/>
              <a:t>Many </a:t>
            </a:r>
            <a:r>
              <a:rPr lang="en-MY" sz="2400" dirty="0"/>
              <a:t>of the most successful approaches to employee surveys are tailored to that organization, and there is no one size fits all versions</a:t>
            </a:r>
          </a:p>
        </p:txBody>
      </p:sp>
    </p:spTree>
    <p:extLst>
      <p:ext uri="{BB962C8B-B14F-4D97-AF65-F5344CB8AC3E}">
        <p14:creationId xmlns="" xmlns:p14="http://schemas.microsoft.com/office/powerpoint/2010/main" val="14443616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C8C4D-6E09-49C4-B0F2-6CBBD980CF28}"/>
              </a:ext>
            </a:extLst>
          </p:cNvPr>
          <p:cNvSpPr>
            <a:spLocks noGrp="1"/>
          </p:cNvSpPr>
          <p:nvPr>
            <p:ph type="title"/>
          </p:nvPr>
        </p:nvSpPr>
        <p:spPr>
          <a:xfrm>
            <a:off x="914400" y="457200"/>
            <a:ext cx="7200900" cy="655639"/>
          </a:xfrm>
        </p:spPr>
        <p:txBody>
          <a:bodyPr/>
          <a:lstStyle/>
          <a:p>
            <a:r>
              <a:rPr lang="en-MY" dirty="0"/>
              <a:t>Employee Survey</a:t>
            </a:r>
          </a:p>
        </p:txBody>
      </p:sp>
      <p:pic>
        <p:nvPicPr>
          <p:cNvPr id="4" name="image93.jpeg">
            <a:extLst>
              <a:ext uri="{FF2B5EF4-FFF2-40B4-BE49-F238E27FC236}">
                <a16:creationId xmlns="" xmlns:a16="http://schemas.microsoft.com/office/drawing/2014/main"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 xmlns:p14="http://schemas.microsoft.com/office/powerpoint/2010/main" val="146020180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Employee Survey</a:t>
            </a:r>
          </a:p>
        </p:txBody>
      </p:sp>
      <p:pic>
        <p:nvPicPr>
          <p:cNvPr id="5" name="Picture 4">
            <a:extLst>
              <a:ext uri="{FF2B5EF4-FFF2-40B4-BE49-F238E27FC236}">
                <a16:creationId xmlns=""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 xmlns:p14="http://schemas.microsoft.com/office/powerpoint/2010/main" val="56286772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BB89F-1165-4300-BFDF-67E46EBC6A69}"/>
              </a:ext>
            </a:extLst>
          </p:cNvPr>
          <p:cNvSpPr>
            <a:spLocks noGrp="1"/>
          </p:cNvSpPr>
          <p:nvPr>
            <p:ph type="title"/>
          </p:nvPr>
        </p:nvSpPr>
        <p:spPr>
          <a:xfrm>
            <a:off x="990600" y="381000"/>
            <a:ext cx="7200900" cy="731839"/>
          </a:xfrm>
        </p:spPr>
        <p:txBody>
          <a:bodyPr/>
          <a:lstStyle/>
          <a:p>
            <a:r>
              <a:rPr lang="en-MY" dirty="0"/>
              <a:t>1. Preparation</a:t>
            </a:r>
          </a:p>
        </p:txBody>
      </p:sp>
      <p:sp>
        <p:nvSpPr>
          <p:cNvPr id="3" name="Content Placeholder 2">
            <a:extLst>
              <a:ext uri="{FF2B5EF4-FFF2-40B4-BE49-F238E27FC236}">
                <a16:creationId xmlns="" xmlns:a16="http://schemas.microsoft.com/office/drawing/2014/main"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 xmlns:p14="http://schemas.microsoft.com/office/powerpoint/2010/main" val="2196681922"/>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0572B0-933F-4637-A11D-AFD9DFAFFE05}"/>
              </a:ext>
            </a:extLst>
          </p:cNvPr>
          <p:cNvSpPr>
            <a:spLocks noGrp="1"/>
          </p:cNvSpPr>
          <p:nvPr>
            <p:ph type="title"/>
          </p:nvPr>
        </p:nvSpPr>
        <p:spPr>
          <a:xfrm>
            <a:off x="1066800" y="381000"/>
            <a:ext cx="7200900" cy="731839"/>
          </a:xfrm>
        </p:spPr>
        <p:txBody>
          <a:bodyPr/>
          <a:lstStyle/>
          <a:p>
            <a:r>
              <a:rPr lang="en-MY" dirty="0"/>
              <a:t>Steps in Preparation</a:t>
            </a:r>
          </a:p>
        </p:txBody>
      </p:sp>
      <p:sp>
        <p:nvSpPr>
          <p:cNvPr id="3" name="Content Placeholder 2">
            <a:extLst>
              <a:ext uri="{FF2B5EF4-FFF2-40B4-BE49-F238E27FC236}">
                <a16:creationId xmlns="" xmlns:a16="http://schemas.microsoft.com/office/drawing/2014/main"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 xmlns:p14="http://schemas.microsoft.com/office/powerpoint/2010/main" val="167710330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14FB7C-76B7-4E87-810A-ADB2EE3FE579}"/>
              </a:ext>
            </a:extLst>
          </p:cNvPr>
          <p:cNvSpPr>
            <a:spLocks noGrp="1"/>
          </p:cNvSpPr>
          <p:nvPr>
            <p:ph type="title"/>
          </p:nvPr>
        </p:nvSpPr>
        <p:spPr>
          <a:xfrm>
            <a:off x="990600" y="304800"/>
            <a:ext cx="7200900" cy="655639"/>
          </a:xfrm>
        </p:spPr>
        <p:txBody>
          <a:bodyPr/>
          <a:lstStyle/>
          <a:p>
            <a:r>
              <a:rPr lang="en-MY" dirty="0"/>
              <a:t>2. Communication</a:t>
            </a:r>
          </a:p>
        </p:txBody>
      </p:sp>
      <p:sp>
        <p:nvSpPr>
          <p:cNvPr id="3" name="Content Placeholder 2">
            <a:extLst>
              <a:ext uri="{FF2B5EF4-FFF2-40B4-BE49-F238E27FC236}">
                <a16:creationId xmlns="" xmlns:a16="http://schemas.microsoft.com/office/drawing/2014/main"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 xmlns:p14="http://schemas.microsoft.com/office/powerpoint/2010/main" val="586304203"/>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A20284-CAED-4E57-9DA9-C0A9504A6791}"/>
              </a:ext>
            </a:extLst>
          </p:cNvPr>
          <p:cNvSpPr>
            <a:spLocks noGrp="1"/>
          </p:cNvSpPr>
          <p:nvPr>
            <p:ph type="title"/>
          </p:nvPr>
        </p:nvSpPr>
        <p:spPr>
          <a:xfrm>
            <a:off x="1066800" y="304800"/>
            <a:ext cx="7200900" cy="655639"/>
          </a:xfrm>
        </p:spPr>
        <p:txBody>
          <a:bodyPr/>
          <a:lstStyle/>
          <a:p>
            <a:r>
              <a:rPr lang="en-MY" dirty="0"/>
              <a:t>3. Implementation</a:t>
            </a:r>
          </a:p>
        </p:txBody>
      </p:sp>
      <p:sp>
        <p:nvSpPr>
          <p:cNvPr id="3" name="Content Placeholder 2">
            <a:extLst>
              <a:ext uri="{FF2B5EF4-FFF2-40B4-BE49-F238E27FC236}">
                <a16:creationId xmlns="" xmlns:a16="http://schemas.microsoft.com/office/drawing/2014/main" id="{9CF2EA1B-2E79-4408-9B70-D8EBBD996046}"/>
              </a:ext>
            </a:extLst>
          </p:cNvPr>
          <p:cNvSpPr>
            <a:spLocks noGrp="1"/>
          </p:cNvSpPr>
          <p:nvPr>
            <p:ph idx="1"/>
          </p:nvPr>
        </p:nvSpPr>
        <p:spPr>
          <a:xfrm>
            <a:off x="609600" y="1219200"/>
            <a:ext cx="7772400" cy="46482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 xmlns:p14="http://schemas.microsoft.com/office/powerpoint/2010/main" val="3295524604"/>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773D6A-E89F-43D4-825A-CCB346D48F7E}"/>
              </a:ext>
            </a:extLst>
          </p:cNvPr>
          <p:cNvSpPr>
            <a:spLocks noGrp="1"/>
          </p:cNvSpPr>
          <p:nvPr>
            <p:ph type="title"/>
          </p:nvPr>
        </p:nvSpPr>
        <p:spPr>
          <a:xfrm>
            <a:off x="914400" y="228600"/>
            <a:ext cx="7200900" cy="655639"/>
          </a:xfrm>
        </p:spPr>
        <p:txBody>
          <a:bodyPr/>
          <a:lstStyle/>
          <a:p>
            <a:r>
              <a:rPr lang="en-MY" dirty="0"/>
              <a:t>4. Analysis</a:t>
            </a:r>
          </a:p>
        </p:txBody>
      </p:sp>
      <p:sp>
        <p:nvSpPr>
          <p:cNvPr id="3" name="Content Placeholder 2">
            <a:extLst>
              <a:ext uri="{FF2B5EF4-FFF2-40B4-BE49-F238E27FC236}">
                <a16:creationId xmlns="" xmlns:a16="http://schemas.microsoft.com/office/drawing/2014/main" id="{216E3A44-5CDA-4574-80EC-248BAE72182F}"/>
              </a:ext>
            </a:extLst>
          </p:cNvPr>
          <p:cNvSpPr>
            <a:spLocks noGrp="1"/>
          </p:cNvSpPr>
          <p:nvPr>
            <p:ph idx="1"/>
          </p:nvPr>
        </p:nvSpPr>
        <p:spPr>
          <a:xfrm>
            <a:off x="762000" y="1295400"/>
            <a:ext cx="7467600" cy="44196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 xmlns:p14="http://schemas.microsoft.com/office/powerpoint/2010/main" val="3832626407"/>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D32A29-75C7-42DA-9C16-AEF0537DE2F8}"/>
              </a:ext>
            </a:extLst>
          </p:cNvPr>
          <p:cNvSpPr>
            <a:spLocks noGrp="1"/>
          </p:cNvSpPr>
          <p:nvPr>
            <p:ph type="title"/>
          </p:nvPr>
        </p:nvSpPr>
        <p:spPr>
          <a:xfrm>
            <a:off x="838200" y="228600"/>
            <a:ext cx="7200900" cy="655639"/>
          </a:xfrm>
        </p:spPr>
        <p:txBody>
          <a:bodyPr/>
          <a:lstStyle/>
          <a:p>
            <a:r>
              <a:rPr lang="en-MY" dirty="0"/>
              <a:t>5. Action Planning</a:t>
            </a:r>
          </a:p>
        </p:txBody>
      </p:sp>
      <p:sp>
        <p:nvSpPr>
          <p:cNvPr id="3" name="Content Placeholder 2">
            <a:extLst>
              <a:ext uri="{FF2B5EF4-FFF2-40B4-BE49-F238E27FC236}">
                <a16:creationId xmlns="" xmlns:a16="http://schemas.microsoft.com/office/drawing/2014/main" id="{CBE4EC8E-5D52-4150-809D-4226E41799C4}"/>
              </a:ext>
            </a:extLst>
          </p:cNvPr>
          <p:cNvSpPr>
            <a:spLocks noGrp="1"/>
          </p:cNvSpPr>
          <p:nvPr>
            <p:ph idx="1"/>
          </p:nvPr>
        </p:nvSpPr>
        <p:spPr>
          <a:xfrm>
            <a:off x="762000" y="1295400"/>
            <a:ext cx="7200900" cy="3809999"/>
          </a:xfrm>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 xmlns:p14="http://schemas.microsoft.com/office/powerpoint/2010/main" val="368530916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C342D7-6594-4705-96F7-2EE23537933F}"/>
              </a:ext>
            </a:extLst>
          </p:cNvPr>
          <p:cNvSpPr>
            <a:spLocks noGrp="1"/>
          </p:cNvSpPr>
          <p:nvPr>
            <p:ph type="title"/>
          </p:nvPr>
        </p:nvSpPr>
        <p:spPr>
          <a:xfrm>
            <a:off x="838200" y="381000"/>
            <a:ext cx="7200900" cy="731839"/>
          </a:xfrm>
        </p:spPr>
        <p:txBody>
          <a:bodyPr/>
          <a:lstStyle/>
          <a:p>
            <a:r>
              <a:rPr lang="en-MY" dirty="0"/>
              <a:t>Question #</a:t>
            </a:r>
          </a:p>
        </p:txBody>
      </p:sp>
      <p:sp>
        <p:nvSpPr>
          <p:cNvPr id="3" name="Content Placeholder 2">
            <a:extLst>
              <a:ext uri="{FF2B5EF4-FFF2-40B4-BE49-F238E27FC236}">
                <a16:creationId xmlns="" xmlns:a16="http://schemas.microsoft.com/office/drawing/2014/main" id="{8EAAF6E4-1707-4AD8-BC56-CE07C5DD1FEF}"/>
              </a:ext>
            </a:extLst>
          </p:cNvPr>
          <p:cNvSpPr>
            <a:spLocks noGrp="1"/>
          </p:cNvSpPr>
          <p:nvPr>
            <p:ph idx="1"/>
          </p:nvPr>
        </p:nvSpPr>
        <p:spPr>
          <a:xfrm>
            <a:off x="838200" y="1447800"/>
            <a:ext cx="7543800" cy="4419600"/>
          </a:xfrm>
        </p:spPr>
        <p:txBody>
          <a:bodyPr/>
          <a:lstStyle/>
          <a:p>
            <a:pPr marL="0" indent="0">
              <a:buNone/>
            </a:pPr>
            <a:r>
              <a:rPr lang="en-MY" sz="2400" dirty="0"/>
              <a:t>Effective organizational surveys are designed to provide:</a:t>
            </a:r>
          </a:p>
          <a:p>
            <a:pPr marL="0" indent="0">
              <a:buNone/>
            </a:pPr>
            <a:endParaRPr lang="en-MY" sz="2400" dirty="0"/>
          </a:p>
          <a:p>
            <a:pPr marL="514350" indent="-514350">
              <a:buFont typeface="+mj-lt"/>
              <a:buAutoNum type="alphaUcPeriod"/>
            </a:pPr>
            <a:r>
              <a:rPr lang="en-MY" sz="2400" dirty="0"/>
              <a:t>Employee performance feedback.	</a:t>
            </a:r>
          </a:p>
          <a:p>
            <a:pPr marL="514350" indent="-514350">
              <a:buFont typeface="+mj-lt"/>
              <a:buAutoNum type="alphaUcPeriod"/>
            </a:pPr>
            <a:r>
              <a:rPr lang="en-MY" sz="2400" dirty="0"/>
              <a:t>Reliable and consistent results.	</a:t>
            </a:r>
          </a:p>
          <a:p>
            <a:pPr marL="514350" indent="-514350">
              <a:buFont typeface="+mj-lt"/>
              <a:buAutoNum type="alphaUcPeriod"/>
            </a:pPr>
            <a:r>
              <a:rPr lang="en-MY" sz="2400" dirty="0"/>
              <a:t>Responses from every employee	</a:t>
            </a:r>
          </a:p>
          <a:p>
            <a:pPr marL="514350" indent="-514350">
              <a:buFont typeface="+mj-lt"/>
              <a:buAutoNum type="alphaUcPeriod"/>
            </a:pPr>
            <a:r>
              <a:rPr lang="en-MY" sz="2400" dirty="0"/>
              <a:t>Learning and development opportunities.</a:t>
            </a:r>
          </a:p>
          <a:p>
            <a:pPr marL="0" indent="0">
              <a:buNone/>
            </a:pPr>
            <a:endParaRPr lang="en-MY" dirty="0"/>
          </a:p>
        </p:txBody>
      </p:sp>
    </p:spTree>
    <p:extLst>
      <p:ext uri="{BB962C8B-B14F-4D97-AF65-F5344CB8AC3E}">
        <p14:creationId xmlns="" xmlns:p14="http://schemas.microsoft.com/office/powerpoint/2010/main" val="227235529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A9EB0D-A09D-4278-BB20-523BA5F9ADF8}"/>
              </a:ext>
            </a:extLst>
          </p:cNvPr>
          <p:cNvSpPr>
            <a:spLocks noGrp="1"/>
          </p:cNvSpPr>
          <p:nvPr>
            <p:ph type="title"/>
          </p:nvPr>
        </p:nvSpPr>
        <p:spPr>
          <a:xfrm>
            <a:off x="914400" y="228600"/>
            <a:ext cx="7200900" cy="579439"/>
          </a:xfrm>
        </p:spPr>
        <p:txBody>
          <a:bodyPr/>
          <a:lstStyle/>
          <a:p>
            <a:r>
              <a:rPr lang="en-MY" dirty="0"/>
              <a:t>Answer #</a:t>
            </a:r>
          </a:p>
        </p:txBody>
      </p:sp>
      <p:sp>
        <p:nvSpPr>
          <p:cNvPr id="3" name="Content Placeholder 2">
            <a:extLst>
              <a:ext uri="{FF2B5EF4-FFF2-40B4-BE49-F238E27FC236}">
                <a16:creationId xmlns="" xmlns:a16="http://schemas.microsoft.com/office/drawing/2014/main" id="{CDCD6C76-28A2-40C9-A5F7-742D0139EF46}"/>
              </a:ext>
            </a:extLst>
          </p:cNvPr>
          <p:cNvSpPr>
            <a:spLocks noGrp="1"/>
          </p:cNvSpPr>
          <p:nvPr>
            <p:ph idx="1"/>
          </p:nvPr>
        </p:nvSpPr>
        <p:spPr>
          <a:xfrm>
            <a:off x="762000" y="1143000"/>
            <a:ext cx="7543800" cy="4648200"/>
          </a:xfrm>
        </p:spPr>
        <p:txBody>
          <a:bodyPr>
            <a:normAutofit/>
          </a:bodyPr>
          <a:lstStyle/>
          <a:p>
            <a:r>
              <a:rPr lang="en-MY" sz="2800" dirty="0"/>
              <a:t>Option </a:t>
            </a:r>
            <a:r>
              <a:rPr lang="en-MY" sz="2800" dirty="0" smtClean="0"/>
              <a:t>B</a:t>
            </a:r>
            <a:endParaRPr lang="en-MY" dirty="0"/>
          </a:p>
          <a:p>
            <a:pPr marL="0" indent="0">
              <a:buNone/>
            </a:pPr>
            <a:r>
              <a:rPr lang="en-MY" sz="2000" dirty="0"/>
              <a:t>Organizational surveys are delivered company wide and effective ones are designed to get feedback from employees that is reliable and consistent. By giving employees this option to provide feedback, usually because they are confidential, you will receive reliable and consistent information. Organizational surveys do not provide employee performance feedback as that would be an example of a 360 survey. When delivering a survey it is understood that you will not receive a 100% response rate and that most successful surveys will have a 50-60% response rate. Learning and development comments may appear on a survey but they are not designed to obtain information on a specific topic, since that would be left for a performance review.</a:t>
            </a:r>
          </a:p>
        </p:txBody>
      </p:sp>
    </p:spTree>
    <p:extLst>
      <p:ext uri="{BB962C8B-B14F-4D97-AF65-F5344CB8AC3E}">
        <p14:creationId xmlns="" xmlns:p14="http://schemas.microsoft.com/office/powerpoint/2010/main" val="421167837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07531765"/>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300675-396B-4093-AF0F-6994596EF722}"/>
              </a:ext>
            </a:extLst>
          </p:cNvPr>
          <p:cNvSpPr>
            <a:spLocks noGrp="1"/>
          </p:cNvSpPr>
          <p:nvPr>
            <p:ph type="title"/>
          </p:nvPr>
        </p:nvSpPr>
        <p:spPr>
          <a:xfrm>
            <a:off x="990600" y="381000"/>
            <a:ext cx="7200900" cy="655639"/>
          </a:xfrm>
        </p:spPr>
        <p:txBody>
          <a:bodyPr/>
          <a:lstStyle/>
          <a:p>
            <a:r>
              <a:rPr lang="en-MY" dirty="0"/>
              <a:t>Employee Retention</a:t>
            </a:r>
          </a:p>
        </p:txBody>
      </p:sp>
      <p:sp>
        <p:nvSpPr>
          <p:cNvPr id="3" name="Content Placeholder 2">
            <a:extLst>
              <a:ext uri="{FF2B5EF4-FFF2-40B4-BE49-F238E27FC236}">
                <a16:creationId xmlns:a16="http://schemas.microsoft.com/office/drawing/2014/main" xmlns="" id="{CE368BC2-5DBD-4591-9F94-AC3D84BC660D}"/>
              </a:ext>
            </a:extLst>
          </p:cNvPr>
          <p:cNvSpPr>
            <a:spLocks noGrp="1"/>
          </p:cNvSpPr>
          <p:nvPr>
            <p:ph idx="1"/>
          </p:nvPr>
        </p:nvSpPr>
        <p:spPr>
          <a:xfrm>
            <a:off x="827584" y="1772817"/>
            <a:ext cx="7478216" cy="3713584"/>
          </a:xfrm>
        </p:spPr>
        <p:txBody>
          <a:bodyPr>
            <a:normAutofit/>
          </a:bodyPr>
          <a:lstStyle/>
          <a:p>
            <a:r>
              <a:rPr lang="en-MY" sz="2400" dirty="0"/>
              <a:t>Employee retention indicates Leadership issues</a:t>
            </a:r>
          </a:p>
          <a:p>
            <a:r>
              <a:rPr lang="en-MY" sz="2400" dirty="0"/>
              <a:t>People join for a company and leave for their boss</a:t>
            </a:r>
          </a:p>
          <a:p>
            <a:r>
              <a:rPr lang="en-MY" sz="2400" dirty="0"/>
              <a:t>Losing employee leads to cost 1-2 times of </a:t>
            </a:r>
            <a:r>
              <a:rPr lang="en-MY" sz="2400"/>
              <a:t>his/her </a:t>
            </a:r>
            <a:r>
              <a:rPr lang="en-MY" sz="2400" smtClean="0"/>
              <a:t>monthly </a:t>
            </a:r>
            <a:r>
              <a:rPr lang="en-MY" sz="2400" dirty="0"/>
              <a:t>salary</a:t>
            </a:r>
          </a:p>
          <a:p>
            <a:r>
              <a:rPr lang="en-MY" sz="2400" dirty="0"/>
              <a:t>The skilled employees are first to leave</a:t>
            </a:r>
          </a:p>
          <a:p>
            <a:r>
              <a:rPr lang="en-MY" sz="2400" dirty="0"/>
              <a:t>Happy employees prefer to stay</a:t>
            </a:r>
          </a:p>
        </p:txBody>
      </p:sp>
    </p:spTree>
    <p:extLst>
      <p:ext uri="{BB962C8B-B14F-4D97-AF65-F5344CB8AC3E}">
        <p14:creationId xmlns:p14="http://schemas.microsoft.com/office/powerpoint/2010/main" xmlns="" val="2091542406"/>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xmlns="" id="{344B2733-A071-4DCC-8858-57207FD979D2}"/>
              </a:ext>
            </a:extLst>
          </p:cNvPr>
          <p:cNvSpPr>
            <a:spLocks noGrp="1"/>
          </p:cNvSpPr>
          <p:nvPr>
            <p:ph idx="1"/>
          </p:nvPr>
        </p:nvSpPr>
        <p:spPr/>
        <p:txBody>
          <a:bodyPr>
            <a:normAutofit/>
          </a:bodyPr>
          <a:lstStyle/>
          <a:p>
            <a:r>
              <a:rPr lang="en-MY" sz="2400" dirty="0"/>
              <a:t>Employee turnover refers to the number or percentage of workers who leave an organization and are replaced by new employees.</a:t>
            </a:r>
          </a:p>
          <a:p>
            <a:endParaRPr lang="en-MY" sz="2400" dirty="0"/>
          </a:p>
          <a:p>
            <a:r>
              <a:rPr lang="en-MY" sz="2400" dirty="0"/>
              <a:t>In the context of human resource management, turnover or staff turnover or </a:t>
            </a:r>
            <a:r>
              <a:rPr lang="en-MY" sz="2400" dirty="0" err="1"/>
              <a:t>labor</a:t>
            </a:r>
            <a:r>
              <a:rPr lang="en-MY" sz="2400" dirty="0"/>
              <a:t> turnover is the rate at which an employer loses employees. It indicates the time period employees tend to stay.</a:t>
            </a:r>
          </a:p>
        </p:txBody>
      </p:sp>
    </p:spTree>
    <p:extLst>
      <p:ext uri="{BB962C8B-B14F-4D97-AF65-F5344CB8AC3E}">
        <p14:creationId xmlns:p14="http://schemas.microsoft.com/office/powerpoint/2010/main" xmlns="" val="417218949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6EECC6-9FBC-4AD5-BCEA-76CF5E0BEA33}"/>
              </a:ext>
            </a:extLst>
          </p:cNvPr>
          <p:cNvSpPr>
            <a:spLocks noGrp="1"/>
          </p:cNvSpPr>
          <p:nvPr>
            <p:ph type="title"/>
          </p:nvPr>
        </p:nvSpPr>
        <p:spPr>
          <a:xfrm>
            <a:off x="914400" y="228600"/>
            <a:ext cx="7200900" cy="655639"/>
          </a:xfrm>
        </p:spPr>
        <p:txBody>
          <a:bodyPr/>
          <a:lstStyle/>
          <a:p>
            <a:r>
              <a:rPr lang="en-MY" dirty="0"/>
              <a:t>Voluntary Turnover</a:t>
            </a:r>
          </a:p>
        </p:txBody>
      </p:sp>
      <p:sp>
        <p:nvSpPr>
          <p:cNvPr id="3" name="Content Placeholder 2">
            <a:extLst>
              <a:ext uri="{FF2B5EF4-FFF2-40B4-BE49-F238E27FC236}">
                <a16:creationId xmlns:a16="http://schemas.microsoft.com/office/drawing/2014/main" xmlns="" id="{E27A4098-AF40-45F3-9F92-4FB4062E86AF}"/>
              </a:ext>
            </a:extLst>
          </p:cNvPr>
          <p:cNvSpPr>
            <a:spLocks noGrp="1"/>
          </p:cNvSpPr>
          <p:nvPr>
            <p:ph idx="1"/>
          </p:nvPr>
        </p:nvSpPr>
        <p:spPr>
          <a:xfrm>
            <a:off x="685800" y="1143000"/>
            <a:ext cx="7772400" cy="4979987"/>
          </a:xfrm>
        </p:spPr>
        <p:txBody>
          <a:bodyPr>
            <a:normAutofit/>
          </a:bodyPr>
          <a:lstStyle/>
          <a:p>
            <a:r>
              <a:rPr lang="en-MY" sz="2400" dirty="0"/>
              <a:t>Common voluntary turnover causes include job dissatisfaction, pay and benefits levels, supervision, geography, personal/family reasons and career opportunities.</a:t>
            </a:r>
          </a:p>
          <a:p>
            <a:r>
              <a:rPr lang="en-MY" sz="2400" dirty="0"/>
              <a:t>Voluntary turnover may increase with the size of the organization, most likely because larger firms are less effective in preventing turnover and have more employees who are inclined to move</a:t>
            </a:r>
          </a:p>
          <a:p>
            <a:r>
              <a:rPr lang="en-MY" sz="2400" dirty="0"/>
              <a:t>Voluntary turnover, in turn, is broken down into avoidable and unavoidable turnover.</a:t>
            </a:r>
          </a:p>
        </p:txBody>
      </p:sp>
    </p:spTree>
    <p:extLst>
      <p:ext uri="{BB962C8B-B14F-4D97-AF65-F5344CB8AC3E}">
        <p14:creationId xmlns:p14="http://schemas.microsoft.com/office/powerpoint/2010/main" xmlns="" val="497236981"/>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7193C4-DB27-4A32-9788-4EA83AC39CEE}"/>
              </a:ext>
            </a:extLst>
          </p:cNvPr>
          <p:cNvSpPr>
            <a:spLocks noGrp="1"/>
          </p:cNvSpPr>
          <p:nvPr>
            <p:ph type="title"/>
          </p:nvPr>
        </p:nvSpPr>
        <p:spPr>
          <a:xfrm>
            <a:off x="914400" y="304800"/>
            <a:ext cx="7200900" cy="655639"/>
          </a:xfrm>
        </p:spPr>
        <p:txBody>
          <a:bodyPr/>
          <a:lstStyle/>
          <a:p>
            <a:r>
              <a:rPr lang="en-MY" dirty="0"/>
              <a:t>Voluntary Turnover</a:t>
            </a:r>
          </a:p>
        </p:txBody>
      </p:sp>
      <p:sp>
        <p:nvSpPr>
          <p:cNvPr id="3" name="Content Placeholder 2">
            <a:extLst>
              <a:ext uri="{FF2B5EF4-FFF2-40B4-BE49-F238E27FC236}">
                <a16:creationId xmlns:a16="http://schemas.microsoft.com/office/drawing/2014/main" xmlns="" id="{EEBD50E3-79E5-4627-98D0-60FE5B032512}"/>
              </a:ext>
            </a:extLst>
          </p:cNvPr>
          <p:cNvSpPr>
            <a:spLocks noGrp="1"/>
          </p:cNvSpPr>
          <p:nvPr>
            <p:ph idx="1"/>
          </p:nvPr>
        </p:nvSpPr>
        <p:spPr>
          <a:xfrm>
            <a:off x="838200" y="1371600"/>
            <a:ext cx="7200900" cy="3809999"/>
          </a:xfrm>
        </p:spPr>
        <p:txBody>
          <a:bodyPr>
            <a:noAutofit/>
          </a:bodyPr>
          <a:lstStyle/>
          <a:p>
            <a:r>
              <a:rPr lang="en-MY" sz="2400" dirty="0"/>
              <a:t>Avoidable turnover is that which potentially could have been prevented by certain organization actions, such as a pay raise or a new job assignment.</a:t>
            </a:r>
          </a:p>
          <a:p>
            <a:endParaRPr lang="en-MY" sz="2400" dirty="0"/>
          </a:p>
          <a:p>
            <a:r>
              <a:rPr lang="en-MY" sz="2400"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p14="http://schemas.microsoft.com/office/powerpoint/2010/main" xmlns="" val="502244645"/>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a16="http://schemas.microsoft.com/office/drawing/2014/main" xmlns="" id="{1089CBC2-EA00-4E72-87E7-DA7A7CE916D8}"/>
              </a:ext>
            </a:extLst>
          </p:cNvPr>
          <p:cNvSpPr>
            <a:spLocks noGrp="1"/>
          </p:cNvSpPr>
          <p:nvPr>
            <p:ph idx="1"/>
          </p:nvPr>
        </p:nvSpPr>
        <p:spPr/>
        <p:txBody>
          <a:bodyPr/>
          <a:lstStyle/>
          <a:p>
            <a:pPr marL="514350" indent="-514350">
              <a:buFont typeface="+mj-lt"/>
              <a:buAutoNum type="arabicPeriod"/>
            </a:pPr>
            <a:r>
              <a:rPr lang="en-MY" sz="2400" dirty="0"/>
              <a:t>Desirability of leaving - Low job satisfaction, shocks to employee, and personal (non-job) reason.</a:t>
            </a:r>
          </a:p>
          <a:p>
            <a:pPr marL="514350" indent="-514350">
              <a:buFont typeface="+mj-lt"/>
              <a:buAutoNum type="arabicPeriod"/>
            </a:pPr>
            <a:r>
              <a:rPr lang="en-MY" sz="2400" dirty="0"/>
              <a:t>Ease of leaving - Favourable labour market conditions, general &amp; transferable KSAOs, and low cost of leaving.</a:t>
            </a:r>
          </a:p>
          <a:p>
            <a:pPr marL="514350" indent="-514350">
              <a:buFont typeface="+mj-lt"/>
              <a:buAutoNum type="arabicPeriod"/>
            </a:pPr>
            <a:r>
              <a:rPr lang="en-MY" sz="2400" dirty="0"/>
              <a:t>Alternatives - Internal new job possibilities and external job offers.</a:t>
            </a:r>
          </a:p>
          <a:p>
            <a:endParaRPr lang="en-MY" dirty="0"/>
          </a:p>
        </p:txBody>
      </p:sp>
    </p:spTree>
    <p:extLst>
      <p:ext uri="{BB962C8B-B14F-4D97-AF65-F5344CB8AC3E}">
        <p14:creationId xmlns:p14="http://schemas.microsoft.com/office/powerpoint/2010/main" xmlns="" val="90396794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a16="http://schemas.microsoft.com/office/drawing/2014/main" xmlns="" id="{05D52051-8AC1-4031-9AA5-960DDD7E7343}"/>
              </a:ext>
            </a:extLst>
          </p:cNvPr>
          <p:cNvSpPr>
            <a:spLocks noGrp="1"/>
          </p:cNvSpPr>
          <p:nvPr>
            <p:ph idx="1"/>
          </p:nvPr>
        </p:nvSpPr>
        <p:spPr/>
        <p:txBody>
          <a:bodyPr>
            <a:normAutofit/>
          </a:bodyPr>
          <a:lstStyle/>
          <a:p>
            <a:r>
              <a:rPr lang="en-MY" sz="2400" dirty="0"/>
              <a:t>Functional Turnover - Lower-performing or disruptive employees leave.</a:t>
            </a:r>
          </a:p>
          <a:p>
            <a:endParaRPr lang="en-MY" sz="2400" dirty="0"/>
          </a:p>
          <a:p>
            <a:r>
              <a:rPr lang="en-MY" sz="2400"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p14="http://schemas.microsoft.com/office/powerpoint/2010/main" xmlns="" val="3566254773"/>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a16="http://schemas.microsoft.com/office/drawing/2014/main" xmlns="" id="{B75BD146-3DB1-43AC-9CDE-128DA6852405}"/>
              </a:ext>
            </a:extLst>
          </p:cNvPr>
          <p:cNvSpPr>
            <a:spLocks noGrp="1"/>
          </p:cNvSpPr>
          <p:nvPr>
            <p:ph idx="1"/>
          </p:nvPr>
        </p:nvSpPr>
        <p:spPr/>
        <p:txBody>
          <a:bodyPr>
            <a:normAutofit/>
          </a:bodyPr>
          <a:lstStyle/>
          <a:p>
            <a:pPr marL="514350" indent="-514350">
              <a:buFont typeface="+mj-lt"/>
              <a:buAutoNum type="arabicPeriod"/>
            </a:pPr>
            <a:r>
              <a:rPr lang="en-MY" sz="2400" dirty="0"/>
              <a:t>Lowered productivity</a:t>
            </a:r>
          </a:p>
          <a:p>
            <a:pPr marL="514350" indent="-514350">
              <a:buFont typeface="+mj-lt"/>
              <a:buAutoNum type="arabicPeriod"/>
            </a:pPr>
            <a:r>
              <a:rPr lang="en-MY" sz="2400" dirty="0"/>
              <a:t>Overworked remaining staff</a:t>
            </a:r>
          </a:p>
          <a:p>
            <a:pPr marL="514350" indent="-514350">
              <a:buFont typeface="+mj-lt"/>
              <a:buAutoNum type="arabicPeriod"/>
            </a:pPr>
            <a:r>
              <a:rPr lang="en-MY" sz="2400" dirty="0"/>
              <a:t>Lost knowledge</a:t>
            </a:r>
          </a:p>
          <a:p>
            <a:pPr marL="514350" indent="-514350">
              <a:buFont typeface="+mj-lt"/>
              <a:buAutoNum type="arabicPeriod"/>
            </a:pPr>
            <a:r>
              <a:rPr lang="en-MY" sz="2400" dirty="0"/>
              <a:t>Training costs</a:t>
            </a:r>
          </a:p>
          <a:p>
            <a:pPr marL="514350" indent="-514350">
              <a:buFont typeface="+mj-lt"/>
              <a:buAutoNum type="arabicPeriod"/>
            </a:pPr>
            <a:r>
              <a:rPr lang="en-MY" sz="2400" dirty="0"/>
              <a:t>Hiring costs</a:t>
            </a:r>
          </a:p>
        </p:txBody>
      </p:sp>
    </p:spTree>
    <p:extLst>
      <p:ext uri="{BB962C8B-B14F-4D97-AF65-F5344CB8AC3E}">
        <p14:creationId xmlns:p14="http://schemas.microsoft.com/office/powerpoint/2010/main" xmlns="" val="20902989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2BC33F-FD4F-4E90-A0BB-4DA056A122EF}"/>
              </a:ext>
            </a:extLst>
          </p:cNvPr>
          <p:cNvSpPr>
            <a:spLocks noGrp="1"/>
          </p:cNvSpPr>
          <p:nvPr>
            <p:ph type="title"/>
          </p:nvPr>
        </p:nvSpPr>
        <p:spPr>
          <a:xfrm>
            <a:off x="914400" y="228600"/>
            <a:ext cx="7200900" cy="655639"/>
          </a:xfrm>
        </p:spPr>
        <p:txBody>
          <a:bodyPr/>
          <a:lstStyle/>
          <a:p>
            <a:r>
              <a:rPr lang="en-MY" dirty="0"/>
              <a:t>Retention Initiatives</a:t>
            </a:r>
          </a:p>
        </p:txBody>
      </p:sp>
      <p:sp>
        <p:nvSpPr>
          <p:cNvPr id="3" name="Content Placeholder 2">
            <a:extLst>
              <a:ext uri="{FF2B5EF4-FFF2-40B4-BE49-F238E27FC236}">
                <a16:creationId xmlns:a16="http://schemas.microsoft.com/office/drawing/2014/main" xmlns="" id="{AC1682A1-0F4B-466A-8D5C-9CF0664B168D}"/>
              </a:ext>
            </a:extLst>
          </p:cNvPr>
          <p:cNvSpPr>
            <a:spLocks noGrp="1"/>
          </p:cNvSpPr>
          <p:nvPr>
            <p:ph idx="1"/>
          </p:nvPr>
        </p:nvSpPr>
        <p:spPr>
          <a:xfrm>
            <a:off x="609600" y="1066800"/>
            <a:ext cx="7772400" cy="4530725"/>
          </a:xfrm>
        </p:spPr>
        <p:txBody>
          <a:bodyPr>
            <a:normAutofit fontScale="92500" lnSpcReduction="20000"/>
          </a:bodyPr>
          <a:lstStyle/>
          <a:p>
            <a:r>
              <a:rPr lang="en-MY" sz="2200" dirty="0"/>
              <a:t>Onboarding and orientation</a:t>
            </a:r>
          </a:p>
          <a:p>
            <a:r>
              <a:rPr lang="en-MY" sz="2200" dirty="0"/>
              <a:t>Mentorship programs</a:t>
            </a:r>
          </a:p>
          <a:p>
            <a:r>
              <a:rPr lang="en-MY" sz="2200" dirty="0"/>
              <a:t>Employee compensation</a:t>
            </a:r>
          </a:p>
          <a:p>
            <a:r>
              <a:rPr lang="en-MY" sz="2200" dirty="0"/>
              <a:t>Recognition and rewards systems</a:t>
            </a:r>
          </a:p>
          <a:p>
            <a:r>
              <a:rPr lang="en-MY" sz="2200" dirty="0"/>
              <a:t>Work-life balance</a:t>
            </a:r>
          </a:p>
          <a:p>
            <a:r>
              <a:rPr lang="en-MY" sz="2200" dirty="0"/>
              <a:t>Training and development</a:t>
            </a:r>
          </a:p>
          <a:p>
            <a:r>
              <a:rPr lang="en-MY" sz="2200" dirty="0"/>
              <a:t>Communication and feedback</a:t>
            </a:r>
          </a:p>
          <a:p>
            <a:r>
              <a:rPr lang="en-MY" sz="2200" dirty="0"/>
              <a:t>Dealing with change</a:t>
            </a:r>
          </a:p>
          <a:p>
            <a:r>
              <a:rPr lang="en-MY" sz="2200" dirty="0"/>
              <a:t>Fostering teamwork</a:t>
            </a:r>
          </a:p>
          <a:p>
            <a:r>
              <a:rPr lang="en-MY" sz="2200" dirty="0"/>
              <a:t>Team celebration</a:t>
            </a:r>
          </a:p>
          <a:p>
            <a:endParaRPr lang="en-MY" dirty="0"/>
          </a:p>
        </p:txBody>
      </p:sp>
    </p:spTree>
    <p:extLst>
      <p:ext uri="{BB962C8B-B14F-4D97-AF65-F5344CB8AC3E}">
        <p14:creationId xmlns:p14="http://schemas.microsoft.com/office/powerpoint/2010/main" xmlns="" val="3497819126"/>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3E9288-210B-4490-BA48-5782123B7A0D}"/>
              </a:ext>
            </a:extLst>
          </p:cNvPr>
          <p:cNvSpPr>
            <a:spLocks noGrp="1"/>
          </p:cNvSpPr>
          <p:nvPr>
            <p:ph type="title"/>
          </p:nvPr>
        </p:nvSpPr>
        <p:spPr>
          <a:xfrm>
            <a:off x="838200" y="381000"/>
            <a:ext cx="7200900" cy="731839"/>
          </a:xfrm>
        </p:spPr>
        <p:txBody>
          <a:bodyPr/>
          <a:lstStyle/>
          <a:p>
            <a:r>
              <a:rPr lang="en-MY" dirty="0"/>
              <a:t>Exit Interview</a:t>
            </a:r>
          </a:p>
        </p:txBody>
      </p:sp>
      <p:sp>
        <p:nvSpPr>
          <p:cNvPr id="3" name="Content Placeholder 2">
            <a:extLst>
              <a:ext uri="{FF2B5EF4-FFF2-40B4-BE49-F238E27FC236}">
                <a16:creationId xmlns:a16="http://schemas.microsoft.com/office/drawing/2014/main" xmlns="" id="{E5104F1F-75F3-444D-83A6-55176453EBE2}"/>
              </a:ext>
            </a:extLst>
          </p:cNvPr>
          <p:cNvSpPr>
            <a:spLocks noGrp="1"/>
          </p:cNvSpPr>
          <p:nvPr>
            <p:ph idx="1"/>
          </p:nvPr>
        </p:nvSpPr>
        <p:spPr/>
        <p:txBody>
          <a:bodyPr/>
          <a:lstStyle/>
          <a:p>
            <a:r>
              <a:rPr lang="en-MY" sz="2400" dirty="0"/>
              <a:t>Exit interview is an interview conducted when an employee is leaving with a company. Exit interviews can have value not only in terms of assessing and improving corporate culture but also in minimizing an employer's exposure in litigation.</a:t>
            </a:r>
          </a:p>
          <a:p>
            <a:r>
              <a:rPr lang="en-MY" sz="2400"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p14="http://schemas.microsoft.com/office/powerpoint/2010/main" xmlns="" val="4266567001"/>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0016F6-8FDC-42CC-BE5A-676B3193A9AD}"/>
              </a:ext>
            </a:extLst>
          </p:cNvPr>
          <p:cNvSpPr>
            <a:spLocks noGrp="1"/>
          </p:cNvSpPr>
          <p:nvPr>
            <p:ph type="title"/>
          </p:nvPr>
        </p:nvSpPr>
        <p:spPr>
          <a:xfrm>
            <a:off x="914400" y="228600"/>
            <a:ext cx="7200900" cy="731839"/>
          </a:xfrm>
        </p:spPr>
        <p:txBody>
          <a:bodyPr/>
          <a:lstStyle/>
          <a:p>
            <a:r>
              <a:rPr lang="en-MY" dirty="0"/>
              <a:t>Process of Exit Interview</a:t>
            </a:r>
          </a:p>
        </p:txBody>
      </p:sp>
      <p:pic>
        <p:nvPicPr>
          <p:cNvPr id="4" name="image94.png">
            <a:extLst>
              <a:ext uri="{FF2B5EF4-FFF2-40B4-BE49-F238E27FC236}">
                <a16:creationId xmlns:a16="http://schemas.microsoft.com/office/drawing/2014/main" xmlns="" id="{1DDCC785-FA1C-42E1-A2E8-91AE9B35C100}"/>
              </a:ext>
            </a:extLst>
          </p:cNvPr>
          <p:cNvPicPr/>
          <p:nvPr/>
        </p:nvPicPr>
        <p:blipFill>
          <a:blip r:embed="rId2" cstate="print"/>
          <a:stretch>
            <a:fillRect/>
          </a:stretch>
        </p:blipFill>
        <p:spPr>
          <a:xfrm>
            <a:off x="1600200" y="1524000"/>
            <a:ext cx="5880492" cy="3864257"/>
          </a:xfrm>
          <a:prstGeom prst="rect">
            <a:avLst/>
          </a:prstGeom>
        </p:spPr>
      </p:pic>
    </p:spTree>
    <p:extLst>
      <p:ext uri="{BB962C8B-B14F-4D97-AF65-F5344CB8AC3E}">
        <p14:creationId xmlns:p14="http://schemas.microsoft.com/office/powerpoint/2010/main" xmlns="" val="372325342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E3267C-8503-4EF4-A546-BB2153E3A82B}"/>
              </a:ext>
            </a:extLst>
          </p:cNvPr>
          <p:cNvSpPr>
            <a:spLocks noGrp="1"/>
          </p:cNvSpPr>
          <p:nvPr>
            <p:ph type="title"/>
          </p:nvPr>
        </p:nvSpPr>
        <p:spPr>
          <a:xfrm>
            <a:off x="762000" y="381000"/>
            <a:ext cx="7200900" cy="655639"/>
          </a:xfrm>
        </p:spPr>
        <p:txBody>
          <a:bodyPr/>
          <a:lstStyle/>
          <a:p>
            <a:r>
              <a:rPr lang="en-MY" dirty="0"/>
              <a:t>Question #</a:t>
            </a:r>
          </a:p>
        </p:txBody>
      </p:sp>
      <p:sp>
        <p:nvSpPr>
          <p:cNvPr id="3" name="Content Placeholder 2">
            <a:extLst>
              <a:ext uri="{FF2B5EF4-FFF2-40B4-BE49-F238E27FC236}">
                <a16:creationId xmlns:a16="http://schemas.microsoft.com/office/drawing/2014/main" xmlns="" id="{69B5F0DE-35DD-4D87-A002-181DE8F935ED}"/>
              </a:ext>
            </a:extLst>
          </p:cNvPr>
          <p:cNvSpPr>
            <a:spLocks noGrp="1"/>
          </p:cNvSpPr>
          <p:nvPr>
            <p:ph idx="1"/>
          </p:nvPr>
        </p:nvSpPr>
        <p:spPr>
          <a:xfrm>
            <a:off x="762000" y="1219200"/>
            <a:ext cx="7200900" cy="3809999"/>
          </a:xfrm>
        </p:spPr>
        <p:txBody>
          <a:bodyPr/>
          <a:lstStyle/>
          <a:p>
            <a:pPr marL="0" indent="0">
              <a:buNone/>
            </a:pPr>
            <a:r>
              <a:rPr lang="en-MY" sz="2400" dirty="0"/>
              <a:t>An effective employee retention program begins when the employee</a:t>
            </a:r>
          </a:p>
          <a:p>
            <a:pPr marL="0" indent="0">
              <a:buNone/>
            </a:pPr>
            <a:endParaRPr lang="en-MY" sz="2400" dirty="0"/>
          </a:p>
          <a:p>
            <a:pPr marL="514350" indent="-514350">
              <a:buFont typeface="+mj-lt"/>
              <a:buAutoNum type="alphaUcPeriod"/>
            </a:pPr>
            <a:r>
              <a:rPr lang="en-MY" sz="2400" dirty="0"/>
              <a:t>starts the job	</a:t>
            </a:r>
          </a:p>
          <a:p>
            <a:pPr marL="514350" indent="-514350">
              <a:buFont typeface="+mj-lt"/>
              <a:buAutoNum type="alphaUcPeriod"/>
            </a:pPr>
            <a:r>
              <a:rPr lang="en-MY" sz="2400" dirty="0"/>
              <a:t>is promoted	</a:t>
            </a:r>
          </a:p>
          <a:p>
            <a:pPr marL="514350" indent="-514350">
              <a:buFont typeface="+mj-lt"/>
              <a:buAutoNum type="alphaUcPeriod"/>
            </a:pPr>
            <a:r>
              <a:rPr lang="en-MY" sz="2400" dirty="0"/>
              <a:t>is formally reviewed	</a:t>
            </a:r>
          </a:p>
          <a:p>
            <a:pPr marL="514350" indent="-514350">
              <a:buFont typeface="+mj-lt"/>
              <a:buAutoNum type="alphaUcPeriod"/>
            </a:pPr>
            <a:r>
              <a:rPr lang="en-MY" sz="2400" dirty="0"/>
              <a:t>encounters an issue on the job </a:t>
            </a:r>
          </a:p>
          <a:p>
            <a:pPr marL="0" indent="0">
              <a:buNone/>
            </a:pPr>
            <a:endParaRPr lang="en-MY" dirty="0"/>
          </a:p>
        </p:txBody>
      </p:sp>
    </p:spTree>
    <p:extLst>
      <p:ext uri="{BB962C8B-B14F-4D97-AF65-F5344CB8AC3E}">
        <p14:creationId xmlns:p14="http://schemas.microsoft.com/office/powerpoint/2010/main" xmlns="" val="3593415944"/>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F521C3-B9B9-4842-B8F8-CB6192719F3C}"/>
              </a:ext>
            </a:extLst>
          </p:cNvPr>
          <p:cNvSpPr>
            <a:spLocks noGrp="1"/>
          </p:cNvSpPr>
          <p:nvPr>
            <p:ph type="title"/>
          </p:nvPr>
        </p:nvSpPr>
        <p:spPr>
          <a:xfrm>
            <a:off x="914400" y="381000"/>
            <a:ext cx="7200900" cy="579439"/>
          </a:xfrm>
        </p:spPr>
        <p:txBody>
          <a:bodyPr/>
          <a:lstStyle/>
          <a:p>
            <a:r>
              <a:rPr lang="en-MY" dirty="0"/>
              <a:t>Answer # </a:t>
            </a:r>
          </a:p>
        </p:txBody>
      </p:sp>
      <p:sp>
        <p:nvSpPr>
          <p:cNvPr id="3" name="Content Placeholder 2">
            <a:extLst>
              <a:ext uri="{FF2B5EF4-FFF2-40B4-BE49-F238E27FC236}">
                <a16:creationId xmlns:a16="http://schemas.microsoft.com/office/drawing/2014/main" xmlns="" id="{FDF2D4EF-9C06-4ED8-B495-62C984E21384}"/>
              </a:ext>
            </a:extLst>
          </p:cNvPr>
          <p:cNvSpPr>
            <a:spLocks noGrp="1"/>
          </p:cNvSpPr>
          <p:nvPr>
            <p:ph idx="1"/>
          </p:nvPr>
        </p:nvSpPr>
        <p:spPr>
          <a:xfrm>
            <a:off x="914400" y="1371600"/>
            <a:ext cx="7315200" cy="4495800"/>
          </a:xfrm>
        </p:spPr>
        <p:txBody>
          <a:bodyPr>
            <a:noAutofit/>
          </a:bodyPr>
          <a:lstStyle/>
          <a:p>
            <a:r>
              <a:rPr lang="en-MY" sz="2800"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p14="http://schemas.microsoft.com/office/powerpoint/2010/main" xmlns="" val="308305942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3B9B39-95EE-49C6-B19C-42BC736B50CA}"/>
              </a:ext>
            </a:extLst>
          </p:cNvPr>
          <p:cNvSpPr>
            <a:spLocks noGrp="1"/>
          </p:cNvSpPr>
          <p:nvPr>
            <p:ph type="title"/>
          </p:nvPr>
        </p:nvSpPr>
        <p:spPr>
          <a:xfrm>
            <a:off x="990600" y="228600"/>
            <a:ext cx="7200900" cy="655639"/>
          </a:xfrm>
        </p:spPr>
        <p:txBody>
          <a:bodyPr/>
          <a:lstStyle/>
          <a:p>
            <a:r>
              <a:rPr lang="en-MY" dirty="0"/>
              <a:t>Question # 2 </a:t>
            </a:r>
          </a:p>
        </p:txBody>
      </p:sp>
      <p:sp>
        <p:nvSpPr>
          <p:cNvPr id="3" name="Content Placeholder 2">
            <a:extLst>
              <a:ext uri="{FF2B5EF4-FFF2-40B4-BE49-F238E27FC236}">
                <a16:creationId xmlns:a16="http://schemas.microsoft.com/office/drawing/2014/main" xmlns="" id="{6A5594BD-E2A0-491A-904F-A28D050538B6}"/>
              </a:ext>
            </a:extLst>
          </p:cNvPr>
          <p:cNvSpPr>
            <a:spLocks noGrp="1"/>
          </p:cNvSpPr>
          <p:nvPr>
            <p:ph idx="1"/>
          </p:nvPr>
        </p:nvSpPr>
        <p:spPr>
          <a:xfrm>
            <a:off x="914400" y="1066801"/>
            <a:ext cx="7258050" cy="4724400"/>
          </a:xfrm>
        </p:spPr>
        <p:txBody>
          <a:bodyPr>
            <a:normAutofit/>
          </a:bodyPr>
          <a:lstStyle/>
          <a:p>
            <a:pPr marL="0" indent="0">
              <a:buNone/>
            </a:pPr>
            <a:r>
              <a:rPr lang="en-MY" sz="2400" dirty="0"/>
              <a:t>During an exit interview, what type of questions should be asked besides "Why is the employee leaving?"	    </a:t>
            </a:r>
          </a:p>
          <a:p>
            <a:pPr marL="0" indent="0">
              <a:buNone/>
            </a:pPr>
            <a:r>
              <a:rPr lang="en-MY" sz="2400" dirty="0"/>
              <a:t>a) Opened-ended questions that are aligned with the organization's business needs.	    </a:t>
            </a:r>
          </a:p>
          <a:p>
            <a:pPr marL="0" indent="0">
              <a:buNone/>
            </a:pPr>
            <a:r>
              <a:rPr lang="en-MY" sz="2400" dirty="0"/>
              <a:t>b) Survey questions that are focused on the career objectives of the employee.	    </a:t>
            </a:r>
          </a:p>
          <a:p>
            <a:pPr marL="0" indent="0">
              <a:buNone/>
            </a:pPr>
            <a:r>
              <a:rPr lang="en-MY" sz="2400" dirty="0"/>
              <a:t>c) Open-ended questions that help the employer understand the competition.	    </a:t>
            </a:r>
          </a:p>
          <a:p>
            <a:pPr marL="0" indent="0">
              <a:buNone/>
            </a:pPr>
            <a:r>
              <a:rPr lang="en-MY" sz="2400" dirty="0"/>
              <a:t>d) Survey questions that are aligned with the organization's mission.</a:t>
            </a:r>
          </a:p>
        </p:txBody>
      </p:sp>
    </p:spTree>
    <p:extLst>
      <p:ext uri="{BB962C8B-B14F-4D97-AF65-F5344CB8AC3E}">
        <p14:creationId xmlns:p14="http://schemas.microsoft.com/office/powerpoint/2010/main" xmlns="" val="3823118633"/>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94A00F-31ED-482A-B834-08652E9EC29A}"/>
              </a:ext>
            </a:extLst>
          </p:cNvPr>
          <p:cNvSpPr>
            <a:spLocks noGrp="1"/>
          </p:cNvSpPr>
          <p:nvPr>
            <p:ph type="title"/>
          </p:nvPr>
        </p:nvSpPr>
        <p:spPr>
          <a:xfrm>
            <a:off x="990600" y="304800"/>
            <a:ext cx="7200900" cy="655639"/>
          </a:xfrm>
        </p:spPr>
        <p:txBody>
          <a:bodyPr/>
          <a:lstStyle/>
          <a:p>
            <a:r>
              <a:rPr lang="en-MY" dirty="0"/>
              <a:t>Answer # 2</a:t>
            </a:r>
          </a:p>
        </p:txBody>
      </p:sp>
      <p:sp>
        <p:nvSpPr>
          <p:cNvPr id="3" name="Content Placeholder 2">
            <a:extLst>
              <a:ext uri="{FF2B5EF4-FFF2-40B4-BE49-F238E27FC236}">
                <a16:creationId xmlns:a16="http://schemas.microsoft.com/office/drawing/2014/main" xmlns="" id="{05901A61-07DE-4D76-A1C7-2A193D81295C}"/>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p14="http://schemas.microsoft.com/office/powerpoint/2010/main" xmlns="" val="191619350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200900" cy="579439"/>
          </a:xfrm>
        </p:spPr>
        <p:txBody>
          <a:bodyPr/>
          <a:lstStyle/>
          <a:p>
            <a:r>
              <a:rPr lang="en-US" dirty="0" smtClean="0"/>
              <a:t>Question # </a:t>
            </a:r>
            <a:endParaRPr lang="en-US" dirty="0"/>
          </a:p>
        </p:txBody>
      </p:sp>
      <p:sp>
        <p:nvSpPr>
          <p:cNvPr id="3" name="Content Placeholder 2"/>
          <p:cNvSpPr>
            <a:spLocks noGrp="1"/>
          </p:cNvSpPr>
          <p:nvPr>
            <p:ph idx="1"/>
          </p:nvPr>
        </p:nvSpPr>
        <p:spPr>
          <a:xfrm>
            <a:off x="685800" y="1066801"/>
            <a:ext cx="7486650" cy="4724400"/>
          </a:xfrm>
        </p:spPr>
        <p:txBody>
          <a:bodyPr/>
          <a:lstStyle/>
          <a:p>
            <a:pPr>
              <a:buNone/>
            </a:pPr>
            <a:r>
              <a:rPr lang="en-US" sz="2800" dirty="0" smtClean="0"/>
              <a:t>An effective method to retain new employees is to</a:t>
            </a:r>
          </a:p>
          <a:p>
            <a:pPr marL="514350" indent="-514350">
              <a:buFont typeface="+mj-lt"/>
              <a:buAutoNum type="alphaUcPeriod"/>
            </a:pPr>
            <a:r>
              <a:rPr lang="en-US" sz="2800" dirty="0" smtClean="0"/>
              <a:t>Provide a job description upon hire.	</a:t>
            </a:r>
          </a:p>
          <a:p>
            <a:pPr marL="514350" indent="-514350">
              <a:buFont typeface="+mj-lt"/>
              <a:buAutoNum type="alphaUcPeriod"/>
            </a:pPr>
            <a:r>
              <a:rPr lang="en-US" sz="2800" dirty="0" smtClean="0"/>
              <a:t>Increase the length of orientation	</a:t>
            </a:r>
          </a:p>
          <a:p>
            <a:pPr marL="514350" indent="-514350">
              <a:buFont typeface="+mj-lt"/>
              <a:buAutoNum type="alphaUcPeriod"/>
            </a:pPr>
            <a:r>
              <a:rPr lang="en-US" sz="2800" dirty="0" smtClean="0"/>
              <a:t>Apply blended learning during training	</a:t>
            </a:r>
          </a:p>
          <a:p>
            <a:pPr marL="514350" indent="-514350">
              <a:buFont typeface="+mj-lt"/>
              <a:buAutoNum type="alphaUcPeriod"/>
            </a:pPr>
            <a:r>
              <a:rPr lang="en-US" sz="2800" dirty="0" smtClean="0"/>
              <a:t>Implement a mentoring program</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lstStyle/>
          <a:p>
            <a:r>
              <a:rPr lang="en-US" sz="2800" b="1" dirty="0" smtClean="0"/>
              <a:t>Option D</a:t>
            </a:r>
          </a:p>
          <a:p>
            <a:pPr>
              <a:buNone/>
            </a:pPr>
            <a:r>
              <a:rPr lang="en-US" dirty="0" smtClean="0"/>
              <a:t>When an employee feels comfortable and supported in a new organization, they tend to stay longer. By providing just a job description that would not make them feel supported, increasing the orientation may just make them feel more overwhelmed, and applying blended learning does nothing to retain an employee. A mentor may make the new employee feel more comfortable and welcomed and create a sense of belonging</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5092013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a16="http://schemas.microsoft.com/office/drawing/2014/main" xmlns=""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p14="http://schemas.microsoft.com/office/powerpoint/2010/main" xmlns="" val="353278941"/>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a16="http://schemas.microsoft.com/office/drawing/2014/main" xmlns=""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p14="http://schemas.microsoft.com/office/powerpoint/2010/main" xmlns="" val="3882418074"/>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F0927-8A36-4EF6-995D-F7A8B9FBADA5}"/>
              </a:ext>
            </a:extLst>
          </p:cNvPr>
          <p:cNvSpPr>
            <a:spLocks noGrp="1"/>
          </p:cNvSpPr>
          <p:nvPr>
            <p:ph type="title"/>
          </p:nvPr>
        </p:nvSpPr>
        <p:spPr>
          <a:xfrm>
            <a:off x="914400" y="304800"/>
            <a:ext cx="7200900" cy="655639"/>
          </a:xfrm>
        </p:spPr>
        <p:txBody>
          <a:bodyPr/>
          <a:lstStyle/>
          <a:p>
            <a:r>
              <a:rPr lang="en-MY" dirty="0"/>
              <a:t>Formal Communication types</a:t>
            </a:r>
          </a:p>
        </p:txBody>
      </p:sp>
      <p:sp>
        <p:nvSpPr>
          <p:cNvPr id="4" name="TextBox 3">
            <a:extLst>
              <a:ext uri="{FF2B5EF4-FFF2-40B4-BE49-F238E27FC236}">
                <a16:creationId xmlns:a16="http://schemas.microsoft.com/office/drawing/2014/main" xmlns="" id="{03286EF4-8569-4FF1-8CC5-703474CDE499}"/>
              </a:ext>
            </a:extLst>
          </p:cNvPr>
          <p:cNvSpPr txBox="1"/>
          <p:nvPr/>
        </p:nvSpPr>
        <p:spPr>
          <a:xfrm>
            <a:off x="838200" y="1066800"/>
            <a:ext cx="8077200" cy="5383525"/>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Upward</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Bottom-up:</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 from sub-ordinate to superior</a:t>
            </a:r>
            <a:r>
              <a:rPr lang="en-US" sz="2000" spc="1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Downward</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Top-down: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 goes from superior to</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Horizontal</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Lateral:</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different departments working at the same</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sz="2000"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Crosswise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Diagonal:</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 different departments working at different</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levels.</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xmlns="" val="3370079176"/>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731839"/>
          </a:xfrm>
        </p:spPr>
        <p:txBody>
          <a:bodyPr/>
          <a:lstStyle/>
          <a:p>
            <a:r>
              <a:rPr lang="en-MY" dirty="0"/>
              <a:t>Types of Informal Communication</a:t>
            </a:r>
          </a:p>
        </p:txBody>
      </p:sp>
      <p:sp>
        <p:nvSpPr>
          <p:cNvPr id="4" name="TextBox 3">
            <a:extLst>
              <a:ext uri="{FF2B5EF4-FFF2-40B4-BE49-F238E27FC236}">
                <a16:creationId xmlns:a16="http://schemas.microsoft.com/office/drawing/2014/main" xmlns="" id="{08F42A22-C3F8-4010-93FE-07041E62A086}"/>
              </a:ext>
            </a:extLst>
          </p:cNvPr>
          <p:cNvSpPr txBox="1"/>
          <p:nvPr/>
        </p:nvSpPr>
        <p:spPr>
          <a:xfrm>
            <a:off x="685800" y="1143000"/>
            <a:ext cx="7906072" cy="5332229"/>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Single Strand Chain</a:t>
            </a:r>
            <a:r>
              <a:rPr lang="en-US" sz="2000" dirty="0">
                <a:effectLst/>
                <a:ea typeface="Wingdings" panose="05000000000000000000" pitchFamily="2" charset="2"/>
                <a:cs typeface="Arial" panose="020B0604020202020204" pitchFamily="34" charset="0"/>
              </a:rPr>
              <a:t>: The communication in which one person tell something to </a:t>
            </a:r>
            <a:r>
              <a:rPr lang="en-US" sz="2000" spc="-15" dirty="0">
                <a:effectLst/>
                <a:ea typeface="Wingdings" panose="05000000000000000000" pitchFamily="2" charset="2"/>
                <a:cs typeface="Arial" panose="020B0604020202020204" pitchFamily="34" charset="0"/>
              </a:rPr>
              <a:t>another,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who</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again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other</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and</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process</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a:t>
            </a:r>
            <a:endParaRPr lang="en-MY" sz="20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Cluster</a:t>
            </a:r>
            <a:r>
              <a:rPr lang="en-US" sz="2000" b="1" spc="-3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continues.</a:t>
            </a:r>
            <a:endParaRPr lang="en-MY" sz="20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Probability</a:t>
            </a:r>
            <a:r>
              <a:rPr lang="en-US" sz="2000" b="1" spc="-25"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happens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randomly</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20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Gossip</a:t>
            </a:r>
            <a:r>
              <a:rPr lang="en-US" sz="2000" b="1" spc="-2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starts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group of people and then they pass on the information to some more people and in this </a:t>
            </a:r>
            <a:r>
              <a:rPr lang="en-US" sz="2000" spc="-15" dirty="0">
                <a:effectLst/>
                <a:ea typeface="Wingdings" panose="05000000000000000000" pitchFamily="2" charset="2"/>
                <a:cs typeface="Arial" panose="020B0604020202020204" pitchFamily="34" charset="0"/>
              </a:rPr>
              <a:t>way </a:t>
            </a:r>
            <a:r>
              <a:rPr lang="en-US" sz="2000" dirty="0">
                <a:effectLst/>
                <a:ea typeface="Wingdings" panose="05000000000000000000" pitchFamily="2" charset="2"/>
                <a:cs typeface="Arial" panose="020B0604020202020204" pitchFamily="34" charset="0"/>
              </a:rPr>
              <a:t>the information is passed on 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everyone.</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xmlns="" val="681189631"/>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Types of Informal Communication</a:t>
            </a:r>
          </a:p>
        </p:txBody>
      </p:sp>
      <p:pic>
        <p:nvPicPr>
          <p:cNvPr id="5" name="Picture 4">
            <a:extLst>
              <a:ext uri="{FF2B5EF4-FFF2-40B4-BE49-F238E27FC236}">
                <a16:creationId xmlns:a16="http://schemas.microsoft.com/office/drawing/2014/main" xmlns="" id="{BE82F15D-A184-44DB-8570-AF517F8752AF}"/>
              </a:ext>
            </a:extLst>
          </p:cNvPr>
          <p:cNvPicPr>
            <a:picLocks noChangeAspect="1"/>
          </p:cNvPicPr>
          <p:nvPr/>
        </p:nvPicPr>
        <p:blipFill>
          <a:blip r:embed="rId2"/>
          <a:stretch>
            <a:fillRect/>
          </a:stretch>
        </p:blipFill>
        <p:spPr>
          <a:xfrm>
            <a:off x="2057400" y="1295400"/>
            <a:ext cx="3992055" cy="4591347"/>
          </a:xfrm>
          <a:prstGeom prst="rect">
            <a:avLst/>
          </a:prstGeom>
        </p:spPr>
      </p:pic>
    </p:spTree>
    <p:extLst>
      <p:ext uri="{BB962C8B-B14F-4D97-AF65-F5344CB8AC3E}">
        <p14:creationId xmlns:p14="http://schemas.microsoft.com/office/powerpoint/2010/main" xmlns="" val="418998927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a16="http://schemas.microsoft.com/office/drawing/2014/main" xmlns=""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a16="http://schemas.microsoft.com/office/drawing/2014/main" xmlns=""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xmlns=""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p14="http://schemas.microsoft.com/office/powerpoint/2010/main" xmlns="" val="99599006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152400"/>
            <a:ext cx="7200900" cy="1142385"/>
          </a:xfrm>
        </p:spPr>
        <p:txBody>
          <a:bodyPr/>
          <a:lstStyle/>
          <a:p>
            <a:r>
              <a:rPr lang="en-MY" dirty="0"/>
              <a:t>Differences Between Formal and Informal communication</a:t>
            </a:r>
          </a:p>
        </p:txBody>
      </p:sp>
      <p:pic>
        <p:nvPicPr>
          <p:cNvPr id="5" name="Picture 4">
            <a:extLst>
              <a:ext uri="{FF2B5EF4-FFF2-40B4-BE49-F238E27FC236}">
                <a16:creationId xmlns:a16="http://schemas.microsoft.com/office/drawing/2014/main" xmlns="" id="{0811573A-C8D5-4A4D-ADAB-BDCE48FFEB48}"/>
              </a:ext>
            </a:extLst>
          </p:cNvPr>
          <p:cNvPicPr>
            <a:picLocks noChangeAspect="1"/>
          </p:cNvPicPr>
          <p:nvPr/>
        </p:nvPicPr>
        <p:blipFill>
          <a:blip r:embed="rId2"/>
          <a:stretch>
            <a:fillRect/>
          </a:stretch>
        </p:blipFill>
        <p:spPr>
          <a:xfrm>
            <a:off x="1676400" y="1371600"/>
            <a:ext cx="5249565" cy="4684966"/>
          </a:xfrm>
          <a:prstGeom prst="rect">
            <a:avLst/>
          </a:prstGeom>
        </p:spPr>
      </p:pic>
    </p:spTree>
    <p:extLst>
      <p:ext uri="{BB962C8B-B14F-4D97-AF65-F5344CB8AC3E}">
        <p14:creationId xmlns:p14="http://schemas.microsoft.com/office/powerpoint/2010/main" xmlns="" val="2254327619"/>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a16="http://schemas.microsoft.com/office/drawing/2014/main" xmlns=""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p14="http://schemas.microsoft.com/office/powerpoint/2010/main" xmlns="" val="2724543158"/>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579439"/>
          </a:xfrm>
        </p:spPr>
        <p:txBody>
          <a:bodyPr/>
          <a:lstStyle/>
          <a:p>
            <a:r>
              <a:rPr lang="en-MY" dirty="0"/>
              <a:t>Communication Process</a:t>
            </a:r>
          </a:p>
        </p:txBody>
      </p:sp>
      <p:sp>
        <p:nvSpPr>
          <p:cNvPr id="4" name="TextBox 3">
            <a:extLst>
              <a:ext uri="{FF2B5EF4-FFF2-40B4-BE49-F238E27FC236}">
                <a16:creationId xmlns:a16="http://schemas.microsoft.com/office/drawing/2014/main" xmlns="" id="{8439ED3F-626C-497C-8FD0-F80CBE1AE771}"/>
              </a:ext>
            </a:extLst>
          </p:cNvPr>
          <p:cNvSpPr txBox="1"/>
          <p:nvPr/>
        </p:nvSpPr>
        <p:spPr>
          <a:xfrm>
            <a:off x="533400" y="990600"/>
            <a:ext cx="8153400" cy="4708981"/>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p14="http://schemas.microsoft.com/office/powerpoint/2010/main" xmlns="" val="4292593423"/>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E72A54-BCBA-4E26-899E-1E0378349DB0}"/>
              </a:ext>
            </a:extLst>
          </p:cNvPr>
          <p:cNvSpPr>
            <a:spLocks noGrp="1"/>
          </p:cNvSpPr>
          <p:nvPr>
            <p:ph type="title"/>
          </p:nvPr>
        </p:nvSpPr>
        <p:spPr>
          <a:xfrm>
            <a:off x="914400" y="304800"/>
            <a:ext cx="7200900" cy="655639"/>
          </a:xfrm>
        </p:spPr>
        <p:txBody>
          <a:bodyPr/>
          <a:lstStyle/>
          <a:p>
            <a:r>
              <a:rPr lang="en-MY" dirty="0"/>
              <a:t>Employee Communication</a:t>
            </a:r>
          </a:p>
        </p:txBody>
      </p:sp>
      <p:pic>
        <p:nvPicPr>
          <p:cNvPr id="1026" name="Picture 2">
            <a:extLst>
              <a:ext uri="{FF2B5EF4-FFF2-40B4-BE49-F238E27FC236}">
                <a16:creationId xmlns:a16="http://schemas.microsoft.com/office/drawing/2014/main" xmlns="" id="{0F8EECC0-1B17-4601-9495-A62090F2B9E6}"/>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990600"/>
            <a:ext cx="7788486" cy="49998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8546131"/>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 xmlns:p14="http://schemas.microsoft.com/office/powerpoint/2010/main" val="2675692530"/>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17534026"/>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 xmlns:p14="http://schemas.microsoft.com/office/powerpoint/2010/main" val="2705276109"/>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 xmlns:p14="http://schemas.microsoft.com/office/powerpoint/2010/main" val="422219444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 xmlns:p14="http://schemas.microsoft.com/office/powerpoint/2010/main" val="992185284"/>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 xmlns:p14="http://schemas.microsoft.com/office/powerpoint/2010/main" val="2713150906"/>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 xmlns:p14="http://schemas.microsoft.com/office/powerpoint/2010/main" val="440433814"/>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Question #</a:t>
            </a:r>
            <a:endParaRPr lang="en-US" dirty="0"/>
          </a:p>
        </p:txBody>
      </p:sp>
      <p:sp>
        <p:nvSpPr>
          <p:cNvPr id="3" name="Content Placeholder 2"/>
          <p:cNvSpPr>
            <a:spLocks noGrp="1"/>
          </p:cNvSpPr>
          <p:nvPr>
            <p:ph idx="1"/>
          </p:nvPr>
        </p:nvSpPr>
        <p:spPr>
          <a:xfrm>
            <a:off x="609600" y="1143000"/>
            <a:ext cx="7848600" cy="4876800"/>
          </a:xfrm>
        </p:spPr>
        <p:txBody>
          <a:bodyPr>
            <a:normAutofit lnSpcReduction="10000"/>
          </a:bodyPr>
          <a:lstStyle/>
          <a:p>
            <a:pPr>
              <a:buNone/>
            </a:pPr>
            <a:r>
              <a:rPr lang="en-US" sz="2800" dirty="0" smtClean="0"/>
              <a:t>Why should corporate social responsibility programs be integrated into the strategic HR plan?</a:t>
            </a:r>
          </a:p>
          <a:p>
            <a:pPr marL="457200" indent="-457200">
              <a:buFont typeface="+mj-lt"/>
              <a:buAutoNum type="alphaUcPeriod"/>
            </a:pPr>
            <a:r>
              <a:rPr lang="en-US" sz="2800" dirty="0" smtClean="0"/>
              <a:t>They promote social benefits beyond the interest of the organization	</a:t>
            </a:r>
          </a:p>
          <a:p>
            <a:pPr marL="457200" indent="-457200">
              <a:buFont typeface="+mj-lt"/>
              <a:buAutoNum type="alphaUcPeriod"/>
            </a:pPr>
            <a:r>
              <a:rPr lang="en-US" sz="2800" dirty="0" smtClean="0"/>
              <a:t>They allow the organization to support social relationships in the community.	</a:t>
            </a:r>
          </a:p>
          <a:p>
            <a:pPr marL="457200" indent="-457200">
              <a:buFont typeface="+mj-lt"/>
              <a:buAutoNum type="alphaUcPeriod"/>
            </a:pPr>
            <a:r>
              <a:rPr lang="en-US" sz="2800" dirty="0" smtClean="0"/>
              <a:t>They relate financial actions to the interest of the organization	</a:t>
            </a:r>
          </a:p>
          <a:p>
            <a:pPr marL="457200" indent="-457200">
              <a:buFont typeface="+mj-lt"/>
              <a:buAutoNum type="alphaUcPeriod"/>
            </a:pPr>
            <a:r>
              <a:rPr lang="en-US" sz="2800" dirty="0" smtClean="0"/>
              <a:t>They improve public relations to gain market share</a:t>
            </a:r>
            <a:r>
              <a:rPr lang="en-US" dirty="0" smtClean="0"/>
              <a:t>		</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lstStyle/>
          <a:p>
            <a:r>
              <a:rPr lang="en-US" dirty="0" smtClean="0"/>
              <a:t>Answer #</a:t>
            </a:r>
            <a:endParaRPr lang="en-US" dirty="0"/>
          </a:p>
        </p:txBody>
      </p:sp>
      <p:sp>
        <p:nvSpPr>
          <p:cNvPr id="3" name="Content Placeholder 2"/>
          <p:cNvSpPr>
            <a:spLocks noGrp="1"/>
          </p:cNvSpPr>
          <p:nvPr>
            <p:ph idx="1"/>
          </p:nvPr>
        </p:nvSpPr>
        <p:spPr>
          <a:xfrm>
            <a:off x="914400" y="1447800"/>
            <a:ext cx="7315200" cy="4571999"/>
          </a:xfrm>
        </p:spPr>
        <p:txBody>
          <a:bodyPr>
            <a:normAutofit/>
          </a:bodyPr>
          <a:lstStyle/>
          <a:p>
            <a:r>
              <a:rPr lang="en-US" sz="2800" b="1" dirty="0" smtClean="0"/>
              <a:t>Option A</a:t>
            </a:r>
          </a:p>
          <a:p>
            <a:pPr>
              <a:buNone/>
            </a:pPr>
            <a:r>
              <a:rPr lang="en-US" dirty="0" smtClean="0"/>
              <a:t> Corporate Social Responsibility (CSR) programs should be viewed as a strategic initiative and the correct answer shows the strategic process behind it; that they truly promote social benefits beyond the interest of the organization through showing the intrinsic value behind it and that it is not about the bottom line or a PR promotion. Although they may relate to financial actions, this should not be the sole purpose of a CSR program when being strategic. The same can be said about improving public relations in gaining market share as these are one dimensional processes and do not sustain the strategic reason behind a CSR program. Although they do allow an organization to support a social relationship in the community, this would not be a strategic reason and would be considered short sighted.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 xmlns:p14="http://schemas.microsoft.com/office/powerpoint/2010/main" val="2981278006"/>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1112</TotalTime>
  <Words>4104</Words>
  <Application>Microsoft Office PowerPoint</Application>
  <PresentationFormat>On-screen Show (4:3)</PresentationFormat>
  <Paragraphs>330</Paragraphs>
  <Slides>82</Slides>
  <Notes>1</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Diamond Grid 16x9</vt:lpstr>
      <vt:lpstr>TALENT DEVELOPMENT &amp; MANAGEMENT - VI</vt:lpstr>
      <vt:lpstr>Slide 2</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Question # 4</vt:lpstr>
      <vt:lpstr>Answer # 4</vt:lpstr>
      <vt:lpstr>Slide 18</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Slide 34</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Question #</vt:lpstr>
      <vt:lpstr>Answer #</vt:lpstr>
      <vt:lpstr>Slide 46</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Question # </vt:lpstr>
      <vt:lpstr>Answer #</vt:lpstr>
      <vt:lpstr>Slide 63</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Slide 74</vt:lpstr>
      <vt:lpstr>HR and CSR</vt:lpstr>
      <vt:lpstr>Sustainability</vt:lpstr>
      <vt:lpstr>Ten Principles of the UN Global Compact</vt:lpstr>
      <vt:lpstr>Ten Principles of the UN Global Compact</vt:lpstr>
      <vt:lpstr>Ten Principles of the UN Global Compact</vt:lpstr>
      <vt:lpstr>Question #</vt:lpstr>
      <vt:lpstr>Answer #</vt:lpstr>
      <vt:lpstr>Slide 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56</cp:revision>
  <cp:lastPrinted>1601-01-01T00:00:00Z</cp:lastPrinted>
  <dcterms:created xsi:type="dcterms:W3CDTF">2020-07-09T15:12:46Z</dcterms:created>
  <dcterms:modified xsi:type="dcterms:W3CDTF">2023-08-12T16:40:41Z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