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8"/>
  </p:notesMasterIdLst>
  <p:handoutMasterIdLst>
    <p:handoutMasterId r:id="rId69"/>
  </p:handoutMasterIdLst>
  <p:sldIdLst>
    <p:sldId id="256" r:id="rId2"/>
    <p:sldId id="369" r:id="rId3"/>
    <p:sldId id="378" r:id="rId4"/>
    <p:sldId id="398" r:id="rId5"/>
    <p:sldId id="393" r:id="rId6"/>
    <p:sldId id="379" r:id="rId7"/>
    <p:sldId id="394" r:id="rId8"/>
    <p:sldId id="395" r:id="rId9"/>
    <p:sldId id="396" r:id="rId10"/>
    <p:sldId id="397" r:id="rId11"/>
    <p:sldId id="403" r:id="rId12"/>
    <p:sldId id="399" r:id="rId13"/>
    <p:sldId id="400" r:id="rId14"/>
    <p:sldId id="401" r:id="rId15"/>
    <p:sldId id="402" r:id="rId16"/>
    <p:sldId id="442" r:id="rId17"/>
    <p:sldId id="325" r:id="rId18"/>
    <p:sldId id="327" r:id="rId19"/>
    <p:sldId id="326" r:id="rId20"/>
    <p:sldId id="328" r:id="rId21"/>
    <p:sldId id="320" r:id="rId22"/>
    <p:sldId id="321" r:id="rId23"/>
    <p:sldId id="322" r:id="rId24"/>
    <p:sldId id="323" r:id="rId25"/>
    <p:sldId id="329" r:id="rId26"/>
    <p:sldId id="330" r:id="rId27"/>
    <p:sldId id="338" r:id="rId28"/>
    <p:sldId id="339" r:id="rId29"/>
    <p:sldId id="341" r:id="rId30"/>
    <p:sldId id="440" r:id="rId31"/>
    <p:sldId id="441" r:id="rId32"/>
    <p:sldId id="405" r:id="rId33"/>
    <p:sldId id="406" r:id="rId34"/>
    <p:sldId id="431" r:id="rId35"/>
    <p:sldId id="407" r:id="rId36"/>
    <p:sldId id="361" r:id="rId37"/>
    <p:sldId id="362" r:id="rId38"/>
    <p:sldId id="363" r:id="rId39"/>
    <p:sldId id="408" r:id="rId40"/>
    <p:sldId id="364" r:id="rId41"/>
    <p:sldId id="409" r:id="rId42"/>
    <p:sldId id="419" r:id="rId43"/>
    <p:sldId id="420" r:id="rId44"/>
    <p:sldId id="381" r:id="rId45"/>
    <p:sldId id="421" r:id="rId46"/>
    <p:sldId id="422" r:id="rId47"/>
    <p:sldId id="423" r:id="rId48"/>
    <p:sldId id="424" r:id="rId49"/>
    <p:sldId id="425" r:id="rId50"/>
    <p:sldId id="426" r:id="rId51"/>
    <p:sldId id="429" r:id="rId52"/>
    <p:sldId id="430" r:id="rId53"/>
    <p:sldId id="443" r:id="rId54"/>
    <p:sldId id="444" r:id="rId55"/>
    <p:sldId id="428" r:id="rId56"/>
    <p:sldId id="260" r:id="rId57"/>
    <p:sldId id="262" r:id="rId58"/>
    <p:sldId id="272" r:id="rId59"/>
    <p:sldId id="263" r:id="rId60"/>
    <p:sldId id="261" r:id="rId61"/>
    <p:sldId id="273" r:id="rId62"/>
    <p:sldId id="264" r:id="rId63"/>
    <p:sldId id="265" r:id="rId64"/>
    <p:sldId id="427" r:id="rId65"/>
    <p:sldId id="432" r:id="rId66"/>
    <p:sldId id="289" r:id="rId6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Retention</a:t>
          </a:r>
          <a:endParaRPr lang="en-MY" sz="3900" kern="1200" dirty="0">
            <a:solidFill>
              <a:srgbClr val="FFFFEE"/>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Communication</a:t>
          </a:r>
          <a:endParaRPr lang="en-MY" sz="3900" kern="1200" dirty="0">
            <a:solidFill>
              <a:srgbClr val="FFFFEE"/>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Retention</a:t>
          </a:r>
          <a:endParaRPr lang="en-MY" sz="3900" kern="1200" dirty="0">
            <a:solidFill>
              <a:srgbClr val="FFFFEE"/>
            </a:solidFill>
            <a:latin typeface="Arial"/>
            <a:ea typeface="+mn-ea"/>
            <a:cs typeface="+mn-cs"/>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889"/>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3978" y="72867"/>
        <a:ext cx="8034140" cy="812944"/>
      </dsp:txXfrm>
    </dsp:sp>
    <dsp:sp modelId="{47F42535-DFC2-4D29-B920-1C40FFE6B1E7}">
      <dsp:nvSpPr>
        <dsp:cNvPr id="0" name=""/>
        <dsp:cNvSpPr/>
      </dsp:nvSpPr>
      <dsp:spPr>
        <a:xfrm>
          <a:off x="0" y="1056509"/>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3978" y="1100487"/>
        <a:ext cx="8034140" cy="812944"/>
      </dsp:txXfrm>
    </dsp:sp>
    <dsp:sp modelId="{E0E1F7FC-C1DE-4EA7-994D-37AD03907CC6}">
      <dsp:nvSpPr>
        <dsp:cNvPr id="0" name=""/>
        <dsp:cNvSpPr/>
      </dsp:nvSpPr>
      <dsp:spPr>
        <a:xfrm>
          <a:off x="0" y="2051210"/>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3978" y="2095188"/>
        <a:ext cx="8034140" cy="812944"/>
      </dsp:txXfrm>
    </dsp:sp>
    <dsp:sp modelId="{5DC88683-B470-4890-B11A-2192BBAE432B}">
      <dsp:nvSpPr>
        <dsp:cNvPr id="0" name=""/>
        <dsp:cNvSpPr/>
      </dsp:nvSpPr>
      <dsp:spPr>
        <a:xfrm>
          <a:off x="0" y="3111750"/>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sp:txBody>
      <dsp:txXfrm>
        <a:off x="43978" y="3155728"/>
        <a:ext cx="8034140" cy="812944"/>
      </dsp:txXfrm>
    </dsp:sp>
    <dsp:sp modelId="{F7B2C6EC-1BD4-4AE5-AB5A-E687F0A0AC0C}">
      <dsp:nvSpPr>
        <dsp:cNvPr id="0" name=""/>
        <dsp:cNvSpPr/>
      </dsp:nvSpPr>
      <dsp:spPr>
        <a:xfrm>
          <a:off x="0" y="4139370"/>
          <a:ext cx="8122096" cy="9009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Communication</a:t>
          </a:r>
          <a:endParaRPr lang="en-MY" sz="3900" kern="1200" dirty="0">
            <a:solidFill>
              <a:srgbClr val="FFFFEE"/>
            </a:solidFill>
            <a:latin typeface="Arial"/>
            <a:ea typeface="+mn-ea"/>
            <a:cs typeface="+mn-cs"/>
          </a:endParaRPr>
        </a:p>
      </dsp:txBody>
      <dsp:txXfrm>
        <a:off x="43978" y="4183348"/>
        <a:ext cx="8034140" cy="8129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913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9467-25DB-43C5-B83E-CBC20F6A7B4E}"/>
              </a:ext>
            </a:extLst>
          </p:cNvPr>
          <p:cNvSpPr>
            <a:spLocks noGrp="1"/>
          </p:cNvSpPr>
          <p:nvPr>
            <p:ph type="title"/>
          </p:nvPr>
        </p:nvSpPr>
        <p:spPr/>
        <p:txBody>
          <a:bodyPr/>
          <a:lstStyle/>
          <a:p>
            <a:r>
              <a:rPr lang="en-MY" dirty="0"/>
              <a:t>Employee Relations</a:t>
            </a:r>
          </a:p>
        </p:txBody>
      </p:sp>
      <p:sp>
        <p:nvSpPr>
          <p:cNvPr id="4" name="TextBox 3">
            <a:extLst>
              <a:ext uri="{FF2B5EF4-FFF2-40B4-BE49-F238E27FC236}">
                <a16:creationId xmlns:a16="http://schemas.microsoft.com/office/drawing/2014/main" id="{79768465-0D15-45FE-80B1-2BD6627A88ED}"/>
              </a:ext>
            </a:extLst>
          </p:cNvPr>
          <p:cNvSpPr txBox="1"/>
          <p:nvPr/>
        </p:nvSpPr>
        <p:spPr>
          <a:xfrm>
            <a:off x="552128" y="1595021"/>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p14="http://schemas.microsoft.com/office/powerpoint/2010/main" val="1083377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9B1D-4E80-4974-A6E5-D12BC25074BD}"/>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6530E1CF-7F7B-4F67-81DE-4939D7DF6908}"/>
              </a:ext>
            </a:extLst>
          </p:cNvPr>
          <p:cNvSpPr>
            <a:spLocks noGrp="1"/>
          </p:cNvSpPr>
          <p:nvPr>
            <p:ph idx="1"/>
          </p:nvPr>
        </p:nvSpPr>
        <p:spPr/>
        <p:txBody>
          <a:bodyPr/>
          <a:lstStyle/>
          <a:p>
            <a:pPr marL="0" indent="0">
              <a:buNone/>
            </a:pPr>
            <a:r>
              <a:rPr lang="en-MY"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benefits</a:t>
            </a:r>
          </a:p>
        </p:txBody>
      </p:sp>
    </p:spTree>
    <p:extLst>
      <p:ext uri="{BB962C8B-B14F-4D97-AF65-F5344CB8AC3E}">
        <p14:creationId xmlns:p14="http://schemas.microsoft.com/office/powerpoint/2010/main" val="1426844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F986-B671-471E-9D53-6BE3065A4B05}"/>
              </a:ext>
            </a:extLst>
          </p:cNvPr>
          <p:cNvSpPr>
            <a:spLocks noGrp="1"/>
          </p:cNvSpPr>
          <p:nvPr>
            <p:ph type="title"/>
          </p:nvPr>
        </p:nvSpPr>
        <p:spPr/>
        <p:txBody>
          <a:bodyPr/>
          <a:lstStyle/>
          <a:p>
            <a:r>
              <a:rPr lang="en-MY" dirty="0"/>
              <a:t>Psychological Contract</a:t>
            </a:r>
          </a:p>
        </p:txBody>
      </p:sp>
      <p:sp>
        <p:nvSpPr>
          <p:cNvPr id="3" name="Content Placeholder 2">
            <a:extLst>
              <a:ext uri="{FF2B5EF4-FFF2-40B4-BE49-F238E27FC236}">
                <a16:creationId xmlns:a16="http://schemas.microsoft.com/office/drawing/2014/main" id="{724B7341-C57A-4CC4-8438-F90F4CE1E321}"/>
              </a:ext>
            </a:extLst>
          </p:cNvPr>
          <p:cNvSpPr>
            <a:spLocks noGrp="1"/>
          </p:cNvSpPr>
          <p:nvPr>
            <p:ph idx="1"/>
          </p:nvPr>
        </p:nvSpPr>
        <p:spPr>
          <a:xfrm>
            <a:off x="685800" y="1556792"/>
            <a:ext cx="8134672" cy="4530725"/>
          </a:xfrm>
        </p:spPr>
        <p:txBody>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p14="http://schemas.microsoft.com/office/powerpoint/2010/main" val="1697502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332656"/>
            <a:ext cx="8359223" cy="1143000"/>
          </a:xfrm>
        </p:spPr>
        <p:txBody>
          <a:bodyPr/>
          <a:lstStyle/>
          <a:p>
            <a:r>
              <a:rPr lang="en-MY" dirty="0"/>
              <a:t>Employee-Organisation Relationship</a:t>
            </a:r>
          </a:p>
        </p:txBody>
      </p:sp>
      <p:pic>
        <p:nvPicPr>
          <p:cNvPr id="5" name="Picture 4">
            <a:extLst>
              <a:ext uri="{FF2B5EF4-FFF2-40B4-BE49-F238E27FC236}">
                <a16:creationId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val="402432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623B-3015-4144-B907-142A09EBCE7F}"/>
              </a:ext>
            </a:extLst>
          </p:cNvPr>
          <p:cNvSpPr>
            <a:spLocks noGrp="1"/>
          </p:cNvSpPr>
          <p:nvPr>
            <p:ph type="title"/>
          </p:nvPr>
        </p:nvSpPr>
        <p:spPr/>
        <p:txBody>
          <a:bodyPr/>
          <a:lstStyle/>
          <a:p>
            <a:r>
              <a:rPr lang="en-MY" dirty="0"/>
              <a:t>1. Quasi-spot Contract</a:t>
            </a:r>
          </a:p>
        </p:txBody>
      </p:sp>
      <p:sp>
        <p:nvSpPr>
          <p:cNvPr id="3" name="Content Placeholder 2">
            <a:extLst>
              <a:ext uri="{FF2B5EF4-FFF2-40B4-BE49-F238E27FC236}">
                <a16:creationId xmlns:a16="http://schemas.microsoft.com/office/drawing/2014/main" id="{8E2FD896-3ECD-4BE7-A2AA-F25DA84EA512}"/>
              </a:ext>
            </a:extLst>
          </p:cNvPr>
          <p:cNvSpPr>
            <a:spLocks noGrp="1"/>
          </p:cNvSpPr>
          <p:nvPr>
            <p:ph idx="1"/>
          </p:nvPr>
        </p:nvSpPr>
        <p:spPr>
          <a:xfrm>
            <a:off x="685800" y="1556792"/>
            <a:ext cx="8278688" cy="4530725"/>
          </a:xfrm>
        </p:spPr>
        <p:txBody>
          <a:bodyPr/>
          <a:lstStyle/>
          <a:p>
            <a:r>
              <a:rPr lang="en-MY" sz="2700" dirty="0"/>
              <a:t>The employment relationship represents a pure economic exchange focused on a short-term and relatively well-defined set of duties s (e.g., brokerage firms’ contracts with stockbrokers). </a:t>
            </a:r>
          </a:p>
          <a:p>
            <a:r>
              <a:rPr lang="en-MY" sz="2700" dirty="0"/>
              <a:t>Use of temporary, part-time employees or contractors to keep from paying benefits. This type of exchange is usually found in relationships with contractors in unskilled, skilled, and even professional jobs.</a:t>
            </a:r>
          </a:p>
          <a:p>
            <a:r>
              <a:rPr lang="en-MY" sz="27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p14="http://schemas.microsoft.com/office/powerpoint/2010/main" val="898348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2CC8C-208F-4A2D-9A12-CEA37E86A9BD}"/>
              </a:ext>
            </a:extLst>
          </p:cNvPr>
          <p:cNvSpPr>
            <a:spLocks noGrp="1"/>
          </p:cNvSpPr>
          <p:nvPr>
            <p:ph type="title"/>
          </p:nvPr>
        </p:nvSpPr>
        <p:spPr/>
        <p:txBody>
          <a:bodyPr/>
          <a:lstStyle/>
          <a:p>
            <a:r>
              <a:rPr lang="en-MY" dirty="0"/>
              <a:t>2. Under Investment</a:t>
            </a:r>
          </a:p>
        </p:txBody>
      </p:sp>
      <p:sp>
        <p:nvSpPr>
          <p:cNvPr id="3" name="Content Placeholder 2">
            <a:extLst>
              <a:ext uri="{FF2B5EF4-FFF2-40B4-BE49-F238E27FC236}">
                <a16:creationId xmlns:a16="http://schemas.microsoft.com/office/drawing/2014/main" id="{01385910-DF0A-447A-87B9-668EEB38C515}"/>
              </a:ext>
            </a:extLst>
          </p:cNvPr>
          <p:cNvSpPr>
            <a:spLocks noGrp="1"/>
          </p:cNvSpPr>
          <p:nvPr>
            <p:ph idx="1"/>
          </p:nvPr>
        </p:nvSpPr>
        <p:spPr/>
        <p:txBody>
          <a:bodyPr/>
          <a:lstStyle/>
          <a:p>
            <a:r>
              <a:rPr lang="en-MY"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dirty="0"/>
              <a:t>The economic downturn and slow recovery have increased market competition, which pushes employers to increase productivity with limited resources.</a:t>
            </a:r>
          </a:p>
        </p:txBody>
      </p:sp>
    </p:spTree>
    <p:extLst>
      <p:ext uri="{BB962C8B-B14F-4D97-AF65-F5344CB8AC3E}">
        <p14:creationId xmlns:p14="http://schemas.microsoft.com/office/powerpoint/2010/main" val="2293859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B3EE8-337B-4088-8762-600E475AF882}"/>
              </a:ext>
            </a:extLst>
          </p:cNvPr>
          <p:cNvSpPr>
            <a:spLocks noGrp="1"/>
          </p:cNvSpPr>
          <p:nvPr>
            <p:ph type="title"/>
          </p:nvPr>
        </p:nvSpPr>
        <p:spPr/>
        <p:txBody>
          <a:bodyPr/>
          <a:lstStyle/>
          <a:p>
            <a:r>
              <a:rPr lang="en-MY" dirty="0"/>
              <a:t>3. Over-Investment</a:t>
            </a:r>
          </a:p>
        </p:txBody>
      </p:sp>
      <p:sp>
        <p:nvSpPr>
          <p:cNvPr id="3" name="Content Placeholder 2">
            <a:extLst>
              <a:ext uri="{FF2B5EF4-FFF2-40B4-BE49-F238E27FC236}">
                <a16:creationId xmlns:a16="http://schemas.microsoft.com/office/drawing/2014/main" id="{8F8B9839-F3AB-45FC-A478-EB0C0869ED27}"/>
              </a:ext>
            </a:extLst>
          </p:cNvPr>
          <p:cNvSpPr>
            <a:spLocks noGrp="1"/>
          </p:cNvSpPr>
          <p:nvPr>
            <p:ph idx="1"/>
          </p:nvPr>
        </p:nvSpPr>
        <p:spPr/>
        <p:txBody>
          <a:bodyPr/>
          <a:lstStyle/>
          <a:p>
            <a:r>
              <a:rPr lang="en-MY" dirty="0"/>
              <a:t>Organizations couple high or broad inducements with low or narrow expected contributions. This exchange </a:t>
            </a:r>
            <a:r>
              <a:rPr lang="en-MY" dirty="0" err="1"/>
              <a:t>favors</a:t>
            </a:r>
            <a:r>
              <a:rPr lang="en-MY" dirty="0"/>
              <a:t> employees, who receive more than they give and is practiced by government bureaucracies and quasi-monopolistic corporations</a:t>
            </a:r>
          </a:p>
        </p:txBody>
      </p:sp>
    </p:spTree>
    <p:extLst>
      <p:ext uri="{BB962C8B-B14F-4D97-AF65-F5344CB8AC3E}">
        <p14:creationId xmlns:p14="http://schemas.microsoft.com/office/powerpoint/2010/main" val="332606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5EB6-EBEA-4374-9551-5510F1434186}"/>
              </a:ext>
            </a:extLst>
          </p:cNvPr>
          <p:cNvSpPr>
            <a:spLocks noGrp="1"/>
          </p:cNvSpPr>
          <p:nvPr>
            <p:ph type="title"/>
          </p:nvPr>
        </p:nvSpPr>
        <p:spPr/>
        <p:txBody>
          <a:bodyPr/>
          <a:lstStyle/>
          <a:p>
            <a:r>
              <a:rPr lang="en-MY" dirty="0"/>
              <a:t>4. Mutual Investment</a:t>
            </a:r>
          </a:p>
        </p:txBody>
      </p:sp>
      <p:sp>
        <p:nvSpPr>
          <p:cNvPr id="3" name="Content Placeholder 2">
            <a:extLst>
              <a:ext uri="{FF2B5EF4-FFF2-40B4-BE49-F238E27FC236}">
                <a16:creationId xmlns:a16="http://schemas.microsoft.com/office/drawing/2014/main" id="{B03BA526-64B1-4466-95C2-ADF557086311}"/>
              </a:ext>
            </a:extLst>
          </p:cNvPr>
          <p:cNvSpPr>
            <a:spLocks noGrp="1"/>
          </p:cNvSpPr>
          <p:nvPr>
            <p:ph idx="1"/>
          </p:nvPr>
        </p:nvSpPr>
        <p:spPr/>
        <p:txBody>
          <a:bodyPr/>
          <a:lstStyle/>
          <a:p>
            <a:r>
              <a:rPr lang="en-MY"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p14="http://schemas.microsoft.com/office/powerpoint/2010/main" val="4113260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a16="http://schemas.microsoft.com/office/drawing/2014/main" id="{6FE367D6-39F2-4F6D-AAD5-0989F2DFBEA2}"/>
              </a:ext>
            </a:extLst>
          </p:cNvPr>
          <p:cNvSpPr>
            <a:spLocks noGrp="1"/>
          </p:cNvSpPr>
          <p:nvPr>
            <p:ph idx="1"/>
          </p:nvPr>
        </p:nvSpPr>
        <p:spPr/>
        <p:txBody>
          <a:bodyPr/>
          <a:lstStyle/>
          <a:p>
            <a:r>
              <a:rPr lang="en-MY" dirty="0"/>
              <a:t>The backbone of the mutual investment ER is generalized reciprocal loyalty, trust, and a focus on a long-term relationship. It emphasizes a high level of both offered inducements and expected contributions.</a:t>
            </a:r>
          </a:p>
          <a:p>
            <a:r>
              <a:rPr lang="en-MY"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p14="http://schemas.microsoft.com/office/powerpoint/2010/main" val="18733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a16="http://schemas.microsoft.com/office/drawing/2014/main" id="{D0E7BF92-0B28-4C32-832B-A38BE772B48A}"/>
              </a:ext>
            </a:extLst>
          </p:cNvPr>
          <p:cNvSpPr>
            <a:spLocks noGrp="1"/>
          </p:cNvSpPr>
          <p:nvPr>
            <p:ph idx="1"/>
          </p:nvPr>
        </p:nvSpPr>
        <p:spPr/>
        <p:txBody>
          <a:bodyPr/>
          <a:lstStyle/>
          <a:p>
            <a:r>
              <a:rPr lang="en-MY"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p14="http://schemas.microsoft.com/office/powerpoint/2010/main" val="239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E96EF-A7D7-4F87-BDE4-D457AA2D7D61}"/>
              </a:ext>
            </a:extLst>
          </p:cNvPr>
          <p:cNvSpPr>
            <a:spLocks noGrp="1"/>
          </p:cNvSpPr>
          <p:nvPr>
            <p:ph type="title"/>
          </p:nvPr>
        </p:nvSpPr>
        <p:spPr/>
        <p:txBody>
          <a:bodyPr/>
          <a:lstStyle/>
          <a:p>
            <a:r>
              <a:rPr lang="en-MY" dirty="0"/>
              <a:t>Training and Development</a:t>
            </a:r>
          </a:p>
        </p:txBody>
      </p:sp>
      <p:sp>
        <p:nvSpPr>
          <p:cNvPr id="3" name="Content Placeholder 2">
            <a:extLst>
              <a:ext uri="{FF2B5EF4-FFF2-40B4-BE49-F238E27FC236}">
                <a16:creationId xmlns:a16="http://schemas.microsoft.com/office/drawing/2014/main" id="{8940FF76-0662-4107-82CD-9C0A02531096}"/>
              </a:ext>
            </a:extLst>
          </p:cNvPr>
          <p:cNvSpPr>
            <a:spLocks noGrp="1"/>
          </p:cNvSpPr>
          <p:nvPr>
            <p:ph idx="1"/>
          </p:nvPr>
        </p:nvSpPr>
        <p:spPr>
          <a:xfrm>
            <a:off x="685800" y="1556792"/>
            <a:ext cx="8206680" cy="4530725"/>
          </a:xfrm>
        </p:spPr>
        <p:txBody>
          <a:bodyPr/>
          <a:lstStyle/>
          <a:p>
            <a:r>
              <a:rPr lang="en-MY" dirty="0"/>
              <a:t>The focus of training and development is not on improving skills to perform the current job but on preparing employees for future responsibilities. </a:t>
            </a:r>
          </a:p>
          <a:p>
            <a:r>
              <a:rPr lang="en-MY" dirty="0"/>
              <a:t>Job rotation and participation in cross functional or cross-divisional project teams are effective methods to build an organization wide perspective and to promote organizational interests. </a:t>
            </a:r>
          </a:p>
          <a:p>
            <a:r>
              <a:rPr lang="en-MY" dirty="0"/>
              <a:t>Promotion from within and succession planning are the core elements of a company’s broader development plans for its human resources.</a:t>
            </a:r>
          </a:p>
        </p:txBody>
      </p:sp>
    </p:spTree>
    <p:extLst>
      <p:ext uri="{BB962C8B-B14F-4D97-AF65-F5344CB8AC3E}">
        <p14:creationId xmlns:p14="http://schemas.microsoft.com/office/powerpoint/2010/main" val="2521952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52CB-E551-438B-B27A-96674878AD9A}"/>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5D06339B-DFD5-41D8-A3F7-1970DB7A83B0}"/>
              </a:ext>
            </a:extLst>
          </p:cNvPr>
          <p:cNvSpPr>
            <a:spLocks noGrp="1"/>
          </p:cNvSpPr>
          <p:nvPr>
            <p:ph idx="1"/>
          </p:nvPr>
        </p:nvSpPr>
        <p:spPr/>
        <p:txBody>
          <a:bodyPr/>
          <a:lstStyle/>
          <a:p>
            <a:r>
              <a:rPr lang="en-MY" dirty="0"/>
              <a:t>Performance appraisal criteria and processes should be related to broad contributions. In addition to individual evaluation, performance appraisal by peers and team-based performance are common features of the evaluation process. </a:t>
            </a:r>
          </a:p>
          <a:p>
            <a:r>
              <a:rPr lang="en-MY" dirty="0"/>
              <a:t>The broad based contributions can be captured in a 360-degree feedback system. Employees’ superiors, peers, subordinates, and even customers rate their performance.</a:t>
            </a:r>
          </a:p>
        </p:txBody>
      </p:sp>
    </p:spTree>
    <p:extLst>
      <p:ext uri="{BB962C8B-B14F-4D97-AF65-F5344CB8AC3E}">
        <p14:creationId xmlns:p14="http://schemas.microsoft.com/office/powerpoint/2010/main" val="3134062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13DD-DEBF-4757-85B1-92A8F3E3E25F}"/>
              </a:ext>
            </a:extLst>
          </p:cNvPr>
          <p:cNvSpPr>
            <a:spLocks noGrp="1"/>
          </p:cNvSpPr>
          <p:nvPr>
            <p:ph type="title"/>
          </p:nvPr>
        </p:nvSpPr>
        <p:spPr/>
        <p:txBody>
          <a:bodyPr/>
          <a:lstStyle/>
          <a:p>
            <a:r>
              <a:rPr lang="en-MY" dirty="0"/>
              <a:t>Compensation and Benefits</a:t>
            </a:r>
          </a:p>
        </p:txBody>
      </p:sp>
      <p:sp>
        <p:nvSpPr>
          <p:cNvPr id="3" name="Content Placeholder 2">
            <a:extLst>
              <a:ext uri="{FF2B5EF4-FFF2-40B4-BE49-F238E27FC236}">
                <a16:creationId xmlns:a16="http://schemas.microsoft.com/office/drawing/2014/main" id="{6368F0A5-B270-4E7A-BAB1-0FCB861D22B2}"/>
              </a:ext>
            </a:extLst>
          </p:cNvPr>
          <p:cNvSpPr>
            <a:spLocks noGrp="1"/>
          </p:cNvSpPr>
          <p:nvPr>
            <p:ph idx="1"/>
          </p:nvPr>
        </p:nvSpPr>
        <p:spPr>
          <a:xfrm>
            <a:off x="685800" y="1556792"/>
            <a:ext cx="8278688" cy="4530725"/>
          </a:xfrm>
        </p:spPr>
        <p:txBody>
          <a:bodyPr/>
          <a:lstStyle/>
          <a:p>
            <a:r>
              <a:rPr lang="en-MY"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p14="http://schemas.microsoft.com/office/powerpoint/2010/main" val="330223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8361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1 </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4129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8C4D-6E09-49C4-B0F2-6CBBD980CF28}"/>
              </a:ext>
            </a:extLst>
          </p:cNvPr>
          <p:cNvSpPr>
            <a:spLocks noGrp="1"/>
          </p:cNvSpPr>
          <p:nvPr>
            <p:ph type="title"/>
          </p:nvPr>
        </p:nvSpPr>
        <p:spPr/>
        <p:txBody>
          <a:bodyPr/>
          <a:lstStyle/>
          <a:p>
            <a:r>
              <a:rPr lang="en-MY" dirty="0"/>
              <a:t>Employee Survey</a:t>
            </a:r>
          </a:p>
        </p:txBody>
      </p:sp>
      <p:pic>
        <p:nvPicPr>
          <p:cNvPr id="4" name="image93.jpeg">
            <a:extLst>
              <a:ext uri="{FF2B5EF4-FFF2-40B4-BE49-F238E27FC236}">
                <a16:creationId xmlns:a16="http://schemas.microsoft.com/office/drawing/2014/main"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p14="http://schemas.microsoft.com/office/powerpoint/2010/main" val="1460201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7531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00675-396B-4093-AF0F-6994596EF722}"/>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id="{CE368BC2-5DBD-4591-9F94-AC3D84BC660D}"/>
              </a:ext>
            </a:extLst>
          </p:cNvPr>
          <p:cNvSpPr>
            <a:spLocks noGrp="1"/>
          </p:cNvSpPr>
          <p:nvPr>
            <p:ph idx="1"/>
          </p:nvPr>
        </p:nvSpPr>
        <p:spPr>
          <a:xfrm>
            <a:off x="827584" y="1772816"/>
            <a:ext cx="7772400" cy="4530725"/>
          </a:xfrm>
        </p:spPr>
        <p:txBody>
          <a:bodyPr/>
          <a:lstStyle/>
          <a:p>
            <a:r>
              <a:rPr lang="en-MY" dirty="0"/>
              <a:t>Employee retention indicates Leadership issues</a:t>
            </a:r>
          </a:p>
          <a:p>
            <a:r>
              <a:rPr lang="en-MY" dirty="0"/>
              <a:t>People join for a company and leave for their boss</a:t>
            </a:r>
          </a:p>
          <a:p>
            <a:r>
              <a:rPr lang="en-MY" dirty="0"/>
              <a:t>Losing employee leads to cost 1-2 times of his/her annual salary</a:t>
            </a:r>
          </a:p>
          <a:p>
            <a:r>
              <a:rPr lang="en-MY" dirty="0"/>
              <a:t>The skilled employees are first to leave</a:t>
            </a:r>
          </a:p>
          <a:p>
            <a:r>
              <a:rPr lang="en-MY" dirty="0"/>
              <a:t>Happy employees prefer to stay</a:t>
            </a:r>
          </a:p>
          <a:p>
            <a:r>
              <a:rPr lang="en-MY" dirty="0"/>
              <a:t>People who join for money leave for money</a:t>
            </a:r>
          </a:p>
        </p:txBody>
      </p:sp>
    </p:spTree>
    <p:extLst>
      <p:ext uri="{BB962C8B-B14F-4D97-AF65-F5344CB8AC3E}">
        <p14:creationId xmlns:p14="http://schemas.microsoft.com/office/powerpoint/2010/main" val="20915424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id="{344B2733-A071-4DCC-8858-57207FD979D2}"/>
              </a:ext>
            </a:extLst>
          </p:cNvPr>
          <p:cNvSpPr>
            <a:spLocks noGrp="1"/>
          </p:cNvSpPr>
          <p:nvPr>
            <p:ph idx="1"/>
          </p:nvPr>
        </p:nvSpPr>
        <p:spPr/>
        <p:txBody>
          <a:bodyPr/>
          <a:lstStyle/>
          <a:p>
            <a:r>
              <a:rPr lang="en-MY" dirty="0"/>
              <a:t>Employee turnover refers to the number or percentage of workers who leave an organization and are replaced by new employees.</a:t>
            </a:r>
          </a:p>
          <a:p>
            <a:endParaRPr lang="en-MY" dirty="0"/>
          </a:p>
          <a:p>
            <a:r>
              <a:rPr lang="en-MY" dirty="0"/>
              <a:t>In the context of human resource management, turnover or staff turnover or </a:t>
            </a:r>
            <a:r>
              <a:rPr lang="en-MY" dirty="0" err="1"/>
              <a:t>labor</a:t>
            </a:r>
            <a:r>
              <a:rPr lang="en-MY" dirty="0"/>
              <a:t> turnover is the rate at which an employer loses employees. It indicates the time period employees tend to stay.</a:t>
            </a:r>
          </a:p>
        </p:txBody>
      </p:sp>
    </p:spTree>
    <p:extLst>
      <p:ext uri="{BB962C8B-B14F-4D97-AF65-F5344CB8AC3E}">
        <p14:creationId xmlns:p14="http://schemas.microsoft.com/office/powerpoint/2010/main" val="4172189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ECC6-9FBC-4AD5-BCEA-76CF5E0BEA33}"/>
              </a:ext>
            </a:extLst>
          </p:cNvPr>
          <p:cNvSpPr>
            <a:spLocks noGrp="1"/>
          </p:cNvSpPr>
          <p:nvPr>
            <p:ph type="title"/>
          </p:nvPr>
        </p:nvSpPr>
        <p:spPr/>
        <p:txBody>
          <a:bodyPr/>
          <a:lstStyle/>
          <a:p>
            <a:r>
              <a:rPr lang="en-MY" dirty="0"/>
              <a:t>Voluntary Turnover</a:t>
            </a:r>
          </a:p>
        </p:txBody>
      </p:sp>
      <p:sp>
        <p:nvSpPr>
          <p:cNvPr id="3" name="Content Placeholder 2">
            <a:extLst>
              <a:ext uri="{FF2B5EF4-FFF2-40B4-BE49-F238E27FC236}">
                <a16:creationId xmlns:a16="http://schemas.microsoft.com/office/drawing/2014/main" id="{E27A4098-AF40-45F3-9F92-4FB4062E86AF}"/>
              </a:ext>
            </a:extLst>
          </p:cNvPr>
          <p:cNvSpPr>
            <a:spLocks noGrp="1"/>
          </p:cNvSpPr>
          <p:nvPr>
            <p:ph idx="1"/>
          </p:nvPr>
        </p:nvSpPr>
        <p:spPr>
          <a:xfrm>
            <a:off x="914400" y="1600200"/>
            <a:ext cx="7772400" cy="4979987"/>
          </a:xfrm>
        </p:spPr>
        <p:txBody>
          <a:bodyPr/>
          <a:lstStyle/>
          <a:p>
            <a:r>
              <a:rPr lang="en-MY" dirty="0"/>
              <a:t>Common voluntary turnover causes include job dissatisfaction, pay and benefits levels, supervision, geography, personal/family reasons and career opportunities.</a:t>
            </a:r>
          </a:p>
          <a:p>
            <a:r>
              <a:rPr lang="en-MY" dirty="0"/>
              <a:t>Voluntary turnover may increase with the size of the organization, most likely because larger firms are less effective in preventing turnover and have more employees who are inclined to move</a:t>
            </a:r>
          </a:p>
          <a:p>
            <a:r>
              <a:rPr lang="en-MY" dirty="0"/>
              <a:t>Voluntary turnover, in turn, is broken down into avoidable and unavoidable turnover.</a:t>
            </a:r>
          </a:p>
        </p:txBody>
      </p:sp>
    </p:spTree>
    <p:extLst>
      <p:ext uri="{BB962C8B-B14F-4D97-AF65-F5344CB8AC3E}">
        <p14:creationId xmlns:p14="http://schemas.microsoft.com/office/powerpoint/2010/main" val="4972369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93C4-DB27-4A32-9788-4EA83AC39CEE}"/>
              </a:ext>
            </a:extLst>
          </p:cNvPr>
          <p:cNvSpPr>
            <a:spLocks noGrp="1"/>
          </p:cNvSpPr>
          <p:nvPr>
            <p:ph type="title"/>
          </p:nvPr>
        </p:nvSpPr>
        <p:spPr/>
        <p:txBody>
          <a:bodyPr/>
          <a:lstStyle/>
          <a:p>
            <a:r>
              <a:rPr lang="en-MY" dirty="0"/>
              <a:t>Voluntary Turnover</a:t>
            </a:r>
          </a:p>
        </p:txBody>
      </p:sp>
      <p:sp>
        <p:nvSpPr>
          <p:cNvPr id="3" name="Content Placeholder 2">
            <a:extLst>
              <a:ext uri="{FF2B5EF4-FFF2-40B4-BE49-F238E27FC236}">
                <a16:creationId xmlns:a16="http://schemas.microsoft.com/office/drawing/2014/main" id="{EEBD50E3-79E5-4627-98D0-60FE5B032512}"/>
              </a:ext>
            </a:extLst>
          </p:cNvPr>
          <p:cNvSpPr>
            <a:spLocks noGrp="1"/>
          </p:cNvSpPr>
          <p:nvPr>
            <p:ph idx="1"/>
          </p:nvPr>
        </p:nvSpPr>
        <p:spPr/>
        <p:txBody>
          <a:bodyPr/>
          <a:lstStyle/>
          <a:p>
            <a:r>
              <a:rPr lang="en-MY" dirty="0"/>
              <a:t>Avoidable turnover is that which potentially could have been prevented by certain organization actions, such as a pay raise or a new job assignment.</a:t>
            </a:r>
          </a:p>
          <a:p>
            <a:endParaRPr lang="en-MY" dirty="0"/>
          </a:p>
          <a:p>
            <a:r>
              <a:rPr lang="en-MY"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p14="http://schemas.microsoft.com/office/powerpoint/2010/main" val="5022446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a16="http://schemas.microsoft.com/office/drawing/2014/main" id="{1089CBC2-EA00-4E72-87E7-DA7A7CE916D8}"/>
              </a:ext>
            </a:extLst>
          </p:cNvPr>
          <p:cNvSpPr>
            <a:spLocks noGrp="1"/>
          </p:cNvSpPr>
          <p:nvPr>
            <p:ph idx="1"/>
          </p:nvPr>
        </p:nvSpPr>
        <p:spPr/>
        <p:txBody>
          <a:bodyPr/>
          <a:lstStyle/>
          <a:p>
            <a:pPr marL="514350" indent="-514350">
              <a:buFont typeface="+mj-lt"/>
              <a:buAutoNum type="arabicPeriod"/>
            </a:pPr>
            <a:r>
              <a:rPr lang="en-MY" dirty="0"/>
              <a:t>Desirability of leaving - Low job satisfaction, shocks to employee, and personal (non-job) reason.</a:t>
            </a:r>
          </a:p>
          <a:p>
            <a:pPr marL="514350" indent="-514350">
              <a:buFont typeface="+mj-lt"/>
              <a:buAutoNum type="arabicPeriod"/>
            </a:pPr>
            <a:r>
              <a:rPr lang="en-MY" dirty="0"/>
              <a:t>Ease of leaving - Favourable labour market conditions, general &amp; transferable KSAOs, and low cost of leaving.</a:t>
            </a:r>
          </a:p>
          <a:p>
            <a:pPr marL="514350" indent="-514350">
              <a:buFont typeface="+mj-lt"/>
              <a:buAutoNum type="arabicPeriod"/>
            </a:pPr>
            <a:r>
              <a:rPr lang="en-MY" dirty="0"/>
              <a:t>Alternatives - Internal new job possibilities and external job offers.</a:t>
            </a:r>
          </a:p>
          <a:p>
            <a:endParaRPr lang="en-MY" dirty="0"/>
          </a:p>
        </p:txBody>
      </p:sp>
    </p:spTree>
    <p:extLst>
      <p:ext uri="{BB962C8B-B14F-4D97-AF65-F5344CB8AC3E}">
        <p14:creationId xmlns:p14="http://schemas.microsoft.com/office/powerpoint/2010/main" val="903967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a16="http://schemas.microsoft.com/office/drawing/2014/main" id="{05D52051-8AC1-4031-9AA5-960DDD7E7343}"/>
              </a:ext>
            </a:extLst>
          </p:cNvPr>
          <p:cNvSpPr>
            <a:spLocks noGrp="1"/>
          </p:cNvSpPr>
          <p:nvPr>
            <p:ph idx="1"/>
          </p:nvPr>
        </p:nvSpPr>
        <p:spPr/>
        <p:txBody>
          <a:bodyPr/>
          <a:lstStyle/>
          <a:p>
            <a:r>
              <a:rPr lang="en-MY" dirty="0"/>
              <a:t>Functional Turnover - Lower-performing or disruptive employees leave.</a:t>
            </a:r>
          </a:p>
          <a:p>
            <a:endParaRPr lang="en-MY" dirty="0"/>
          </a:p>
          <a:p>
            <a:r>
              <a:rPr lang="en-MY"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p14="http://schemas.microsoft.com/office/powerpoint/2010/main" val="3566254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a16="http://schemas.microsoft.com/office/drawing/2014/main" id="{B75BD146-3DB1-43AC-9CDE-128DA6852405}"/>
              </a:ext>
            </a:extLst>
          </p:cNvPr>
          <p:cNvSpPr>
            <a:spLocks noGrp="1"/>
          </p:cNvSpPr>
          <p:nvPr>
            <p:ph idx="1"/>
          </p:nvPr>
        </p:nvSpPr>
        <p:spPr/>
        <p:txBody>
          <a:bodyPr/>
          <a:lstStyle/>
          <a:p>
            <a:pPr marL="514350" indent="-514350">
              <a:buFont typeface="+mj-lt"/>
              <a:buAutoNum type="arabicPeriod"/>
            </a:pPr>
            <a:r>
              <a:rPr lang="en-MY" dirty="0"/>
              <a:t>Lowered productivity</a:t>
            </a:r>
          </a:p>
          <a:p>
            <a:pPr marL="514350" indent="-514350">
              <a:buFont typeface="+mj-lt"/>
              <a:buAutoNum type="arabicPeriod"/>
            </a:pPr>
            <a:r>
              <a:rPr lang="en-MY" dirty="0"/>
              <a:t>Overworked remaining staff</a:t>
            </a:r>
          </a:p>
          <a:p>
            <a:pPr marL="514350" indent="-514350">
              <a:buFont typeface="+mj-lt"/>
              <a:buAutoNum type="arabicPeriod"/>
            </a:pPr>
            <a:r>
              <a:rPr lang="en-MY" dirty="0"/>
              <a:t>Lost knowledge</a:t>
            </a:r>
          </a:p>
          <a:p>
            <a:pPr marL="514350" indent="-514350">
              <a:buFont typeface="+mj-lt"/>
              <a:buAutoNum type="arabicPeriod"/>
            </a:pPr>
            <a:r>
              <a:rPr lang="en-MY" dirty="0"/>
              <a:t>Training costs</a:t>
            </a:r>
          </a:p>
          <a:p>
            <a:pPr marL="514350" indent="-514350">
              <a:buFont typeface="+mj-lt"/>
              <a:buAutoNum type="arabicPeriod"/>
            </a:pPr>
            <a:r>
              <a:rPr lang="en-MY" dirty="0"/>
              <a:t>Hiring costs</a:t>
            </a:r>
          </a:p>
        </p:txBody>
      </p:sp>
    </p:spTree>
    <p:extLst>
      <p:ext uri="{BB962C8B-B14F-4D97-AF65-F5344CB8AC3E}">
        <p14:creationId xmlns:p14="http://schemas.microsoft.com/office/powerpoint/2010/main" val="209029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BC33F-FD4F-4E90-A0BB-4DA056A122EF}"/>
              </a:ext>
            </a:extLst>
          </p:cNvPr>
          <p:cNvSpPr>
            <a:spLocks noGrp="1"/>
          </p:cNvSpPr>
          <p:nvPr>
            <p:ph type="title"/>
          </p:nvPr>
        </p:nvSpPr>
        <p:spPr/>
        <p:txBody>
          <a:bodyPr/>
          <a:lstStyle/>
          <a:p>
            <a:r>
              <a:rPr lang="en-MY" dirty="0"/>
              <a:t>Retention Initiatives</a:t>
            </a:r>
          </a:p>
        </p:txBody>
      </p:sp>
      <p:sp>
        <p:nvSpPr>
          <p:cNvPr id="3" name="Content Placeholder 2">
            <a:extLst>
              <a:ext uri="{FF2B5EF4-FFF2-40B4-BE49-F238E27FC236}">
                <a16:creationId xmlns:a16="http://schemas.microsoft.com/office/drawing/2014/main" id="{AC1682A1-0F4B-466A-8D5C-9CF0664B168D}"/>
              </a:ext>
            </a:extLst>
          </p:cNvPr>
          <p:cNvSpPr>
            <a:spLocks noGrp="1"/>
          </p:cNvSpPr>
          <p:nvPr>
            <p:ph idx="1"/>
          </p:nvPr>
        </p:nvSpPr>
        <p:spPr>
          <a:xfrm>
            <a:off x="685800" y="1556792"/>
            <a:ext cx="7772400" cy="4530725"/>
          </a:xfrm>
        </p:spPr>
        <p:txBody>
          <a:bodyPr/>
          <a:lstStyle/>
          <a:p>
            <a:r>
              <a:rPr lang="en-MY" dirty="0"/>
              <a:t>Onboarding and orientation</a:t>
            </a:r>
          </a:p>
          <a:p>
            <a:r>
              <a:rPr lang="en-MY" dirty="0"/>
              <a:t>Mentorship programs</a:t>
            </a:r>
          </a:p>
          <a:p>
            <a:r>
              <a:rPr lang="en-MY" dirty="0"/>
              <a:t>Employee compensation</a:t>
            </a:r>
          </a:p>
          <a:p>
            <a:r>
              <a:rPr lang="en-MY" dirty="0"/>
              <a:t>Recognition and rewards systems</a:t>
            </a:r>
          </a:p>
          <a:p>
            <a:r>
              <a:rPr lang="en-MY" dirty="0"/>
              <a:t>Work-life balance</a:t>
            </a:r>
          </a:p>
          <a:p>
            <a:r>
              <a:rPr lang="en-MY" dirty="0"/>
              <a:t>Training and development</a:t>
            </a:r>
          </a:p>
          <a:p>
            <a:r>
              <a:rPr lang="en-MY" dirty="0"/>
              <a:t>Communication and feedback</a:t>
            </a:r>
          </a:p>
          <a:p>
            <a:r>
              <a:rPr lang="en-MY" dirty="0"/>
              <a:t>Dealing with change</a:t>
            </a:r>
          </a:p>
          <a:p>
            <a:r>
              <a:rPr lang="en-MY" dirty="0"/>
              <a:t>Fostering teamwork</a:t>
            </a:r>
          </a:p>
          <a:p>
            <a:r>
              <a:rPr lang="en-MY" dirty="0"/>
              <a:t>Team celebration</a:t>
            </a:r>
          </a:p>
          <a:p>
            <a:endParaRPr lang="en-MY" dirty="0"/>
          </a:p>
        </p:txBody>
      </p:sp>
    </p:spTree>
    <p:extLst>
      <p:ext uri="{BB962C8B-B14F-4D97-AF65-F5344CB8AC3E}">
        <p14:creationId xmlns:p14="http://schemas.microsoft.com/office/powerpoint/2010/main" val="34978191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E9288-210B-4490-BA48-5782123B7A0D}"/>
              </a:ext>
            </a:extLst>
          </p:cNvPr>
          <p:cNvSpPr>
            <a:spLocks noGrp="1"/>
          </p:cNvSpPr>
          <p:nvPr>
            <p:ph type="title"/>
          </p:nvPr>
        </p:nvSpPr>
        <p:spPr/>
        <p:txBody>
          <a:bodyPr/>
          <a:lstStyle/>
          <a:p>
            <a:r>
              <a:rPr lang="en-MY" dirty="0"/>
              <a:t>Exit Interview</a:t>
            </a:r>
          </a:p>
        </p:txBody>
      </p:sp>
      <p:sp>
        <p:nvSpPr>
          <p:cNvPr id="3" name="Content Placeholder 2">
            <a:extLst>
              <a:ext uri="{FF2B5EF4-FFF2-40B4-BE49-F238E27FC236}">
                <a16:creationId xmlns:a16="http://schemas.microsoft.com/office/drawing/2014/main" id="{E5104F1F-75F3-444D-83A6-55176453EBE2}"/>
              </a:ext>
            </a:extLst>
          </p:cNvPr>
          <p:cNvSpPr>
            <a:spLocks noGrp="1"/>
          </p:cNvSpPr>
          <p:nvPr>
            <p:ph idx="1"/>
          </p:nvPr>
        </p:nvSpPr>
        <p:spPr/>
        <p:txBody>
          <a:bodyPr/>
          <a:lstStyle/>
          <a:p>
            <a:r>
              <a:rPr lang="en-MY" dirty="0"/>
              <a:t>Exit interview is an interview conducted when an employee is leaving with a company. Exit interviews can have value not only in terms of assessing and improving corporate culture but also in minimizing an employer's exposure in litigation.</a:t>
            </a:r>
          </a:p>
          <a:p>
            <a:r>
              <a:rPr lang="en-MY"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p14="http://schemas.microsoft.com/office/powerpoint/2010/main" val="42665670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016F6-8FDC-42CC-BE5A-676B3193A9AD}"/>
              </a:ext>
            </a:extLst>
          </p:cNvPr>
          <p:cNvSpPr>
            <a:spLocks noGrp="1"/>
          </p:cNvSpPr>
          <p:nvPr>
            <p:ph type="title"/>
          </p:nvPr>
        </p:nvSpPr>
        <p:spPr/>
        <p:txBody>
          <a:bodyPr/>
          <a:lstStyle/>
          <a:p>
            <a:r>
              <a:rPr lang="en-MY" dirty="0"/>
              <a:t>Process of Exit Interview</a:t>
            </a:r>
          </a:p>
        </p:txBody>
      </p:sp>
      <p:pic>
        <p:nvPicPr>
          <p:cNvPr id="4" name="image94.png">
            <a:extLst>
              <a:ext uri="{FF2B5EF4-FFF2-40B4-BE49-F238E27FC236}">
                <a16:creationId xmlns:a16="http://schemas.microsoft.com/office/drawing/2014/main" id="{1DDCC785-FA1C-42E1-A2E8-91AE9B35C100}"/>
              </a:ext>
            </a:extLst>
          </p:cNvPr>
          <p:cNvPicPr/>
          <p:nvPr/>
        </p:nvPicPr>
        <p:blipFill>
          <a:blip r:embed="rId2" cstate="print"/>
          <a:stretch>
            <a:fillRect/>
          </a:stretch>
        </p:blipFill>
        <p:spPr>
          <a:xfrm>
            <a:off x="1631754" y="2132856"/>
            <a:ext cx="5880492" cy="3864257"/>
          </a:xfrm>
          <a:prstGeom prst="rect">
            <a:avLst/>
          </a:prstGeom>
        </p:spPr>
      </p:pic>
    </p:spTree>
    <p:extLst>
      <p:ext uri="{BB962C8B-B14F-4D97-AF65-F5344CB8AC3E}">
        <p14:creationId xmlns:p14="http://schemas.microsoft.com/office/powerpoint/2010/main" val="37232534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9B39-95EE-49C6-B19C-42BC736B50CA}"/>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6A5594BD-E2A0-491A-904F-A28D050538B6}"/>
              </a:ext>
            </a:extLst>
          </p:cNvPr>
          <p:cNvSpPr>
            <a:spLocks noGrp="1"/>
          </p:cNvSpPr>
          <p:nvPr>
            <p:ph idx="1"/>
          </p:nvPr>
        </p:nvSpPr>
        <p:spPr/>
        <p:txBody>
          <a:bodyPr/>
          <a:lstStyle/>
          <a:p>
            <a:pPr marL="0" indent="0">
              <a:buNone/>
            </a:pPr>
            <a:r>
              <a:rPr lang="en-MY" dirty="0"/>
              <a:t>During an exit interview, what type of questions should be asked besides "Why is the employee leaving?"	    </a:t>
            </a:r>
          </a:p>
          <a:p>
            <a:pPr marL="0" indent="0">
              <a:buNone/>
            </a:pPr>
            <a:r>
              <a:rPr lang="en-MY" dirty="0"/>
              <a:t>a) Opened-ended questions that are aligned with the organization's business needs.	    </a:t>
            </a:r>
          </a:p>
          <a:p>
            <a:pPr marL="0" indent="0">
              <a:buNone/>
            </a:pPr>
            <a:r>
              <a:rPr lang="en-MY" dirty="0"/>
              <a:t>b) Survey questions that are focused on the career objectives of the employee.	    </a:t>
            </a:r>
          </a:p>
          <a:p>
            <a:pPr marL="0" indent="0">
              <a:buNone/>
            </a:pPr>
            <a:r>
              <a:rPr lang="en-MY" dirty="0"/>
              <a:t>c) Open-ended questions that help the employer understand the competition.	    </a:t>
            </a:r>
          </a:p>
          <a:p>
            <a:pPr marL="0" indent="0">
              <a:buNone/>
            </a:pPr>
            <a:r>
              <a:rPr lang="en-MY" dirty="0"/>
              <a:t>d) Survey questions that are aligned with the organization's mission.</a:t>
            </a:r>
          </a:p>
        </p:txBody>
      </p:sp>
    </p:spTree>
    <p:extLst>
      <p:ext uri="{BB962C8B-B14F-4D97-AF65-F5344CB8AC3E}">
        <p14:creationId xmlns:p14="http://schemas.microsoft.com/office/powerpoint/2010/main" val="38231186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4A00F-31ED-482A-B834-08652E9EC29A}"/>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05901A61-07DE-4D76-A1C7-2A193D81295C}"/>
              </a:ext>
            </a:extLst>
          </p:cNvPr>
          <p:cNvSpPr>
            <a:spLocks noGrp="1"/>
          </p:cNvSpPr>
          <p:nvPr>
            <p:ph idx="1"/>
          </p:nvPr>
        </p:nvSpPr>
        <p:spPr/>
        <p:txBody>
          <a:bodyPr/>
          <a:lstStyle/>
          <a:p>
            <a:r>
              <a:rPr lang="en-MY" dirty="0"/>
              <a:t>Option A</a:t>
            </a:r>
          </a:p>
          <a:p>
            <a:endParaRPr lang="en-MY" dirty="0"/>
          </a:p>
          <a:p>
            <a:pPr marL="0" indent="0">
              <a:buNone/>
            </a:pPr>
            <a:r>
              <a:rPr lang="en-MY"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p14="http://schemas.microsoft.com/office/powerpoint/2010/main" val="19161935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0920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p14="http://schemas.microsoft.com/office/powerpoint/2010/main" val="3532789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p14="http://schemas.microsoft.com/office/powerpoint/2010/main" val="3882418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F0927-8A36-4EF6-995D-F7A8B9FBADA5}"/>
              </a:ext>
            </a:extLst>
          </p:cNvPr>
          <p:cNvSpPr>
            <a:spLocks noGrp="1"/>
          </p:cNvSpPr>
          <p:nvPr>
            <p:ph type="title"/>
          </p:nvPr>
        </p:nvSpPr>
        <p:spPr/>
        <p:txBody>
          <a:bodyPr/>
          <a:lstStyle/>
          <a:p>
            <a:r>
              <a:rPr lang="en-MY" dirty="0"/>
              <a:t>Formal Communication types</a:t>
            </a:r>
          </a:p>
        </p:txBody>
      </p:sp>
      <p:sp>
        <p:nvSpPr>
          <p:cNvPr id="4" name="TextBox 3">
            <a:extLst>
              <a:ext uri="{FF2B5EF4-FFF2-40B4-BE49-F238E27FC236}">
                <a16:creationId xmlns:a16="http://schemas.microsoft.com/office/drawing/2014/main" id="{03286EF4-8569-4FF1-8CC5-703474CDE499}"/>
              </a:ext>
            </a:extLst>
          </p:cNvPr>
          <p:cNvSpPr txBox="1"/>
          <p:nvPr/>
        </p:nvSpPr>
        <p:spPr>
          <a:xfrm>
            <a:off x="1115616" y="1901095"/>
            <a:ext cx="7128792" cy="4921860"/>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dirty="0">
                <a:effectLst/>
                <a:ea typeface="Wingdings" panose="05000000000000000000" pitchFamily="2" charset="2"/>
                <a:cs typeface="Arial" panose="020B0604020202020204" pitchFamily="34" charset="0"/>
              </a:rPr>
              <a:t>Upward</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Bottom-up:</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which</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flow</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information</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goes from sub-ordinate to superior</a:t>
            </a:r>
            <a:r>
              <a:rPr lang="en-US" spc="10" dirty="0">
                <a:effectLst/>
                <a:ea typeface="Wingdings" panose="05000000000000000000" pitchFamily="2" charset="2"/>
                <a:cs typeface="Arial" panose="020B0604020202020204" pitchFamily="34" charset="0"/>
              </a:rPr>
              <a:t> </a:t>
            </a:r>
            <a:r>
              <a:rPr lang="en-US"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dirty="0">
                <a:effectLst/>
                <a:ea typeface="Wingdings" panose="05000000000000000000" pitchFamily="2" charset="2"/>
                <a:cs typeface="Arial" panose="020B0604020202020204" pitchFamily="34" charset="0"/>
              </a:rPr>
              <a:t>Downward</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30" dirty="0">
                <a:effectLst/>
                <a:ea typeface="Wingdings" panose="05000000000000000000" pitchFamily="2" charset="2"/>
                <a:cs typeface="Arial" panose="020B0604020202020204" pitchFamily="34" charset="0"/>
              </a:rPr>
              <a:t> </a:t>
            </a:r>
            <a:r>
              <a:rPr lang="en-US" spc="-15" dirty="0">
                <a:effectLst/>
                <a:ea typeface="Wingdings" panose="05000000000000000000" pitchFamily="2" charset="2"/>
                <a:cs typeface="Arial" panose="020B0604020202020204" pitchFamily="34" charset="0"/>
              </a:rPr>
              <a:t>Top-down: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1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which</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flow</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information goes from superior to</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dirty="0">
                <a:effectLst/>
                <a:ea typeface="Wingdings" panose="05000000000000000000" pitchFamily="2" charset="2"/>
                <a:cs typeface="Arial" panose="020B0604020202020204" pitchFamily="34" charset="0"/>
              </a:rPr>
              <a:t>Horizontal</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Lateral:</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between</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two</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employees</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different departments working at the same</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dirty="0">
                <a:effectLst/>
                <a:ea typeface="Wingdings" panose="05000000000000000000" pitchFamily="2" charset="2"/>
                <a:cs typeface="Arial" panose="020B0604020202020204" pitchFamily="34" charset="0"/>
              </a:rPr>
              <a:t>Crosswise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Diagonal:</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between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employees</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two different departments working at different</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levels.</a:t>
            </a:r>
            <a:endParaRPr lang="en-MY"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val="33700791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sp>
        <p:nvSpPr>
          <p:cNvPr id="4" name="TextBox 3">
            <a:extLst>
              <a:ext uri="{FF2B5EF4-FFF2-40B4-BE49-F238E27FC236}">
                <a16:creationId xmlns:a16="http://schemas.microsoft.com/office/drawing/2014/main" id="{08F42A22-C3F8-4010-93FE-07041E62A086}"/>
              </a:ext>
            </a:extLst>
          </p:cNvPr>
          <p:cNvSpPr txBox="1"/>
          <p:nvPr/>
        </p:nvSpPr>
        <p:spPr>
          <a:xfrm>
            <a:off x="914400" y="1988840"/>
            <a:ext cx="7906072" cy="4593565"/>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Single Strand Chain</a:t>
            </a:r>
            <a:r>
              <a:rPr lang="en-US" sz="1800" dirty="0">
                <a:effectLst/>
                <a:ea typeface="Wingdings" panose="05000000000000000000" pitchFamily="2" charset="2"/>
                <a:cs typeface="Arial" panose="020B0604020202020204" pitchFamily="34" charset="0"/>
              </a:rPr>
              <a:t>: The communication in which one person tell something to </a:t>
            </a:r>
            <a:r>
              <a:rPr lang="en-US" sz="1800" spc="-15" dirty="0">
                <a:effectLst/>
                <a:ea typeface="Wingdings" panose="05000000000000000000" pitchFamily="2" charset="2"/>
                <a:cs typeface="Arial" panose="020B0604020202020204" pitchFamily="34" charset="0"/>
              </a:rPr>
              <a:t>another,</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who</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again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other</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and</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process</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goes</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on.</a:t>
            </a:r>
            <a:endParaRPr lang="en-MY" sz="18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Cluster</a:t>
            </a:r>
            <a:r>
              <a:rPr lang="en-US" sz="1800" b="1" spc="-30"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in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which</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one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continues.</a:t>
            </a:r>
            <a:endParaRPr lang="en-MY" sz="18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Probability</a:t>
            </a:r>
            <a:r>
              <a:rPr lang="en-US" sz="1800" b="1" spc="-25"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happens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when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randomly</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18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Gossip</a:t>
            </a:r>
            <a:r>
              <a:rPr lang="en-US" sz="1800" b="1" spc="-20"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starts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when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group of people and then they pass on the information to some more people and in this </a:t>
            </a:r>
            <a:r>
              <a:rPr lang="en-US" sz="1800" spc="-15" dirty="0">
                <a:effectLst/>
                <a:ea typeface="Wingdings" panose="05000000000000000000" pitchFamily="2" charset="2"/>
                <a:cs typeface="Arial" panose="020B0604020202020204" pitchFamily="34" charset="0"/>
              </a:rPr>
              <a:t>way </a:t>
            </a:r>
            <a:r>
              <a:rPr lang="en-US" sz="1800" dirty="0">
                <a:effectLst/>
                <a:ea typeface="Wingdings" panose="05000000000000000000" pitchFamily="2" charset="2"/>
                <a:cs typeface="Arial" panose="020B0604020202020204" pitchFamily="34" charset="0"/>
              </a:rPr>
              <a:t>the information is passed on to</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everyone.</a:t>
            </a:r>
            <a:endParaRPr lang="en-MY" sz="18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val="6811896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pic>
        <p:nvPicPr>
          <p:cNvPr id="5" name="Picture 4">
            <a:extLst>
              <a:ext uri="{FF2B5EF4-FFF2-40B4-BE49-F238E27FC236}">
                <a16:creationId xmlns:a16="http://schemas.microsoft.com/office/drawing/2014/main" id="{BE82F15D-A184-44DB-8570-AF517F8752AF}"/>
              </a:ext>
            </a:extLst>
          </p:cNvPr>
          <p:cNvPicPr>
            <a:picLocks noChangeAspect="1"/>
          </p:cNvPicPr>
          <p:nvPr/>
        </p:nvPicPr>
        <p:blipFill>
          <a:blip r:embed="rId2"/>
          <a:stretch>
            <a:fillRect/>
          </a:stretch>
        </p:blipFill>
        <p:spPr>
          <a:xfrm>
            <a:off x="1835696" y="1988840"/>
            <a:ext cx="3992055" cy="4591347"/>
          </a:xfrm>
          <a:prstGeom prst="rect">
            <a:avLst/>
          </a:prstGeom>
        </p:spPr>
      </p:pic>
    </p:spTree>
    <p:extLst>
      <p:ext uri="{BB962C8B-B14F-4D97-AF65-F5344CB8AC3E}">
        <p14:creationId xmlns:p14="http://schemas.microsoft.com/office/powerpoint/2010/main" val="41899892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p14="http://schemas.microsoft.com/office/powerpoint/2010/main" val="9959900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Differences Between Formal and Informal communication</a:t>
            </a:r>
          </a:p>
        </p:txBody>
      </p:sp>
      <p:pic>
        <p:nvPicPr>
          <p:cNvPr id="5" name="Picture 4">
            <a:extLst>
              <a:ext uri="{FF2B5EF4-FFF2-40B4-BE49-F238E27FC236}">
                <a16:creationId xmlns:a16="http://schemas.microsoft.com/office/drawing/2014/main" id="{0811573A-C8D5-4A4D-ADAB-BDCE48FFEB48}"/>
              </a:ext>
            </a:extLst>
          </p:cNvPr>
          <p:cNvPicPr>
            <a:picLocks noChangeAspect="1"/>
          </p:cNvPicPr>
          <p:nvPr/>
        </p:nvPicPr>
        <p:blipFill>
          <a:blip r:embed="rId2"/>
          <a:stretch>
            <a:fillRect/>
          </a:stretch>
        </p:blipFill>
        <p:spPr>
          <a:xfrm>
            <a:off x="1475656" y="1772816"/>
            <a:ext cx="5249565" cy="4684966"/>
          </a:xfrm>
          <a:prstGeom prst="rect">
            <a:avLst/>
          </a:prstGeom>
        </p:spPr>
      </p:pic>
    </p:spTree>
    <p:extLst>
      <p:ext uri="{BB962C8B-B14F-4D97-AF65-F5344CB8AC3E}">
        <p14:creationId xmlns:p14="http://schemas.microsoft.com/office/powerpoint/2010/main" val="22543276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p14="http://schemas.microsoft.com/office/powerpoint/2010/main" val="27245431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Communication Process</a:t>
            </a:r>
          </a:p>
        </p:txBody>
      </p:sp>
      <p:sp>
        <p:nvSpPr>
          <p:cNvPr id="4" name="TextBox 3">
            <a:extLst>
              <a:ext uri="{FF2B5EF4-FFF2-40B4-BE49-F238E27FC236}">
                <a16:creationId xmlns:a16="http://schemas.microsoft.com/office/drawing/2014/main" id="{8439ED3F-626C-497C-8FD0-F80CBE1AE771}"/>
              </a:ext>
            </a:extLst>
          </p:cNvPr>
          <p:cNvSpPr txBox="1"/>
          <p:nvPr/>
        </p:nvSpPr>
        <p:spPr>
          <a:xfrm>
            <a:off x="611560" y="1700808"/>
            <a:ext cx="8352928" cy="4401205"/>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p14="http://schemas.microsoft.com/office/powerpoint/2010/main" val="42925934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72A54-BCBA-4E26-899E-1E0378349DB0}"/>
              </a:ext>
            </a:extLst>
          </p:cNvPr>
          <p:cNvSpPr>
            <a:spLocks noGrp="1"/>
          </p:cNvSpPr>
          <p:nvPr>
            <p:ph type="title"/>
          </p:nvPr>
        </p:nvSpPr>
        <p:spPr/>
        <p:txBody>
          <a:bodyPr/>
          <a:lstStyle/>
          <a:p>
            <a:r>
              <a:rPr lang="en-MY" dirty="0"/>
              <a:t>Employee Communication</a:t>
            </a:r>
          </a:p>
        </p:txBody>
      </p:sp>
      <p:pic>
        <p:nvPicPr>
          <p:cNvPr id="1026" name="Picture 2">
            <a:extLst>
              <a:ext uri="{FF2B5EF4-FFF2-40B4-BE49-F238E27FC236}">
                <a16:creationId xmlns:a16="http://schemas.microsoft.com/office/drawing/2014/main" id="{0F8EECC0-1B17-4601-9495-A62090F2B9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664" y="1580356"/>
            <a:ext cx="7788486" cy="4999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461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683</TotalTime>
  <Words>3328</Words>
  <Application>Microsoft Office PowerPoint</Application>
  <PresentationFormat>On-screen Show (4:3)</PresentationFormat>
  <Paragraphs>249</Paragraphs>
  <Slides>66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Times New Roman</vt:lpstr>
      <vt:lpstr>Wingdings</vt:lpstr>
      <vt:lpstr>Office Theme</vt:lpstr>
      <vt:lpstr>TALENT DEVELOPMENT &amp; MANAGEMENT - V</vt:lpstr>
      <vt:lpstr>PowerPoint Presentation</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PowerPoint Presentation</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PowerPoint Presentation</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 2 </vt:lpstr>
      <vt:lpstr>Answer # 2</vt:lpstr>
      <vt:lpstr>PowerPoint Presentation</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25</cp:revision>
  <cp:lastPrinted>1601-01-01T00:00:00Z</cp:lastPrinted>
  <dcterms:created xsi:type="dcterms:W3CDTF">2020-07-09T15:12:46Z</dcterms:created>
  <dcterms:modified xsi:type="dcterms:W3CDTF">2021-08-07T17:03:44Z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