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handoutMasterIdLst>
    <p:handoutMasterId r:id="rId37"/>
  </p:handoutMasterIdLst>
  <p:sldIdLst>
    <p:sldId id="256" r:id="rId2"/>
    <p:sldId id="268" r:id="rId3"/>
    <p:sldId id="269" r:id="rId4"/>
    <p:sldId id="270" r:id="rId5"/>
    <p:sldId id="271" r:id="rId6"/>
    <p:sldId id="272" r:id="rId7"/>
    <p:sldId id="273" r:id="rId8"/>
    <p:sldId id="274" r:id="rId9"/>
    <p:sldId id="276" r:id="rId10"/>
    <p:sldId id="257" r:id="rId11"/>
    <p:sldId id="279" r:id="rId12"/>
    <p:sldId id="277" r:id="rId13"/>
    <p:sldId id="278" r:id="rId14"/>
    <p:sldId id="275" r:id="rId15"/>
    <p:sldId id="258" r:id="rId16"/>
    <p:sldId id="280" r:id="rId17"/>
    <p:sldId id="282" r:id="rId18"/>
    <p:sldId id="283" r:id="rId19"/>
    <p:sldId id="281" r:id="rId20"/>
    <p:sldId id="284" r:id="rId21"/>
    <p:sldId id="259" r:id="rId22"/>
    <p:sldId id="285" r:id="rId23"/>
    <p:sldId id="286" r:id="rId24"/>
    <p:sldId id="287" r:id="rId25"/>
    <p:sldId id="288" r:id="rId26"/>
    <p:sldId id="289" r:id="rId27"/>
    <p:sldId id="290" r:id="rId28"/>
    <p:sldId id="291" r:id="rId29"/>
    <p:sldId id="292" r:id="rId30"/>
    <p:sldId id="293" r:id="rId31"/>
    <p:sldId id="261" r:id="rId32"/>
    <p:sldId id="267" r:id="rId33"/>
    <p:sldId id="262" r:id="rId34"/>
    <p:sldId id="266" r:id="rId3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BFAE4-6898-492A-8DEC-6E134CB0416C}"/>
              </a:ext>
            </a:extLst>
          </p:cNvPr>
          <p:cNvSpPr>
            <a:spLocks noGrp="1"/>
          </p:cNvSpPr>
          <p:nvPr>
            <p:ph type="title"/>
          </p:nvPr>
        </p:nvSpPr>
        <p:spPr/>
        <p:txBody>
          <a:bodyPr/>
          <a:lstStyle/>
          <a:p>
            <a:r>
              <a:rPr lang="en-MY" dirty="0"/>
              <a:t>Employee Development</a:t>
            </a:r>
          </a:p>
        </p:txBody>
      </p:sp>
      <p:sp>
        <p:nvSpPr>
          <p:cNvPr id="4" name="TextBox 3">
            <a:extLst>
              <a:ext uri="{FF2B5EF4-FFF2-40B4-BE49-F238E27FC236}">
                <a16:creationId xmlns:a16="http://schemas.microsoft.com/office/drawing/2014/main" id="{5839ABF3-A6E5-4831-B610-4A916D2E1258}"/>
              </a:ext>
            </a:extLst>
          </p:cNvPr>
          <p:cNvSpPr txBox="1"/>
          <p:nvPr/>
        </p:nvSpPr>
        <p:spPr>
          <a:xfrm>
            <a:off x="1043608" y="1772816"/>
            <a:ext cx="7344816" cy="4247317"/>
          </a:xfrm>
          <a:prstGeom prst="rect">
            <a:avLst/>
          </a:prstGeom>
          <a:noFill/>
        </p:spPr>
        <p:txBody>
          <a:bodyPr wrap="square" rtlCol="0">
            <a:spAutoFit/>
          </a:bodyPr>
          <a:lstStyle/>
          <a:p>
            <a:r>
              <a:rPr lang="en-MY" dirty="0"/>
              <a:t>Employee development is a joint, on-going effort on the part of an employee and the organization for which he or she works to upgrade the planned growth and expansion of knowledge and expertise beyond the present job requirements. This is accomplished through systematic training, learning experiences, work assignments, and assessment efforts. Training is the acquisition of knowledge, skills and competencies as a result of teaching. Development teaches how to become more productive and effective at work and at the company. In other words, training provides the skill and development maximizes it.</a:t>
            </a:r>
          </a:p>
          <a:p>
            <a:endParaRPr lang="en-MY" dirty="0"/>
          </a:p>
          <a:p>
            <a:r>
              <a:rPr lang="en-MY" dirty="0"/>
              <a:t>Employee development depends upon the individual employee whether employee is willing to participate or not. Employee development also depends upon the organization culture, attitude of top management, and limited opportunities of promotion</a:t>
            </a:r>
          </a:p>
          <a:p>
            <a:endParaRPr lang="en-MY" dirty="0"/>
          </a:p>
        </p:txBody>
      </p:sp>
    </p:spTree>
    <p:extLst>
      <p:ext uri="{BB962C8B-B14F-4D97-AF65-F5344CB8AC3E}">
        <p14:creationId xmlns:p14="http://schemas.microsoft.com/office/powerpoint/2010/main" val="2710794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E249-9900-4176-9960-370E56F591B1}"/>
              </a:ext>
            </a:extLst>
          </p:cNvPr>
          <p:cNvSpPr>
            <a:spLocks noGrp="1"/>
          </p:cNvSpPr>
          <p:nvPr>
            <p:ph type="title"/>
          </p:nvPr>
        </p:nvSpPr>
        <p:spPr/>
        <p:txBody>
          <a:bodyPr/>
          <a:lstStyle/>
          <a:p>
            <a:r>
              <a:rPr lang="en-MY" dirty="0"/>
              <a:t>Employee Development Phase</a:t>
            </a:r>
          </a:p>
        </p:txBody>
      </p:sp>
      <p:pic>
        <p:nvPicPr>
          <p:cNvPr id="5" name="Picture 4">
            <a:extLst>
              <a:ext uri="{FF2B5EF4-FFF2-40B4-BE49-F238E27FC236}">
                <a16:creationId xmlns:a16="http://schemas.microsoft.com/office/drawing/2014/main" id="{85CE639F-1F8A-4540-8676-5C85B7D4A08C}"/>
              </a:ext>
            </a:extLst>
          </p:cNvPr>
          <p:cNvPicPr>
            <a:picLocks noChangeAspect="1"/>
          </p:cNvPicPr>
          <p:nvPr/>
        </p:nvPicPr>
        <p:blipFill>
          <a:blip r:embed="rId2"/>
          <a:stretch>
            <a:fillRect/>
          </a:stretch>
        </p:blipFill>
        <p:spPr>
          <a:xfrm>
            <a:off x="1403648" y="1772816"/>
            <a:ext cx="6044242" cy="3746723"/>
          </a:xfrm>
          <a:prstGeom prst="rect">
            <a:avLst/>
          </a:prstGeom>
        </p:spPr>
      </p:pic>
    </p:spTree>
    <p:extLst>
      <p:ext uri="{BB962C8B-B14F-4D97-AF65-F5344CB8AC3E}">
        <p14:creationId xmlns:p14="http://schemas.microsoft.com/office/powerpoint/2010/main" val="804068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9A9B-8418-4CF7-9CF1-024172FAD97D}"/>
              </a:ext>
            </a:extLst>
          </p:cNvPr>
          <p:cNvSpPr>
            <a:spLocks noGrp="1"/>
          </p:cNvSpPr>
          <p:nvPr>
            <p:ph type="title"/>
          </p:nvPr>
        </p:nvSpPr>
        <p:spPr/>
        <p:txBody>
          <a:bodyPr/>
          <a:lstStyle/>
          <a:p>
            <a:r>
              <a:rPr lang="en-MY" dirty="0"/>
              <a:t>Development Activities - I</a:t>
            </a:r>
          </a:p>
        </p:txBody>
      </p:sp>
      <p:sp>
        <p:nvSpPr>
          <p:cNvPr id="4" name="TextBox 3">
            <a:extLst>
              <a:ext uri="{FF2B5EF4-FFF2-40B4-BE49-F238E27FC236}">
                <a16:creationId xmlns:a16="http://schemas.microsoft.com/office/drawing/2014/main" id="{3BA0F874-4D8E-4457-BC04-10A59DF8DE04}"/>
              </a:ext>
            </a:extLst>
          </p:cNvPr>
          <p:cNvSpPr txBox="1"/>
          <p:nvPr/>
        </p:nvSpPr>
        <p:spPr>
          <a:xfrm>
            <a:off x="914400" y="1844824"/>
            <a:ext cx="7772400" cy="4524315"/>
          </a:xfrm>
          <a:prstGeom prst="rect">
            <a:avLst/>
          </a:prstGeom>
          <a:noFill/>
        </p:spPr>
        <p:txBody>
          <a:bodyPr wrap="square" rtlCol="0">
            <a:spAutoFit/>
          </a:bodyPr>
          <a:lstStyle/>
          <a:p>
            <a:pPr marL="342900" indent="-342900">
              <a:buFont typeface="+mj-lt"/>
              <a:buAutoNum type="arabicPeriod"/>
            </a:pPr>
            <a:r>
              <a:rPr lang="en-MY" dirty="0"/>
              <a:t> </a:t>
            </a:r>
            <a:r>
              <a:rPr lang="en-MY" b="1" dirty="0"/>
              <a:t>Self-assessment activities </a:t>
            </a:r>
            <a:r>
              <a:rPr lang="en-MY" dirty="0"/>
              <a:t>-These usually focus on a systematic process for employees to identify their career goals and preferences. A self-assessment is a good first step in the career development process, but it should not be used on its own.</a:t>
            </a:r>
          </a:p>
          <a:p>
            <a:pPr marL="342900" indent="-342900">
              <a:buFont typeface="+mj-lt"/>
              <a:buAutoNum type="arabicPeriod"/>
            </a:pPr>
            <a:r>
              <a:rPr lang="en-MY" dirty="0"/>
              <a:t> </a:t>
            </a:r>
            <a:r>
              <a:rPr lang="en-MY" b="1" dirty="0"/>
              <a:t>Individual coaching/</a:t>
            </a:r>
            <a:r>
              <a:rPr lang="en-MY" b="1" dirty="0" err="1"/>
              <a:t>counseling</a:t>
            </a:r>
            <a:r>
              <a:rPr lang="en-MY" b="1" dirty="0"/>
              <a:t> </a:t>
            </a:r>
            <a:r>
              <a:rPr lang="en-MY" dirty="0"/>
              <a:t>- It involves one-on-one discussions between the employee and an experienced individual. This individual can be an HR professional, a supervisor, or a hired consultant.</a:t>
            </a:r>
          </a:p>
          <a:p>
            <a:pPr marL="342900" indent="-342900">
              <a:buFont typeface="+mj-lt"/>
              <a:buAutoNum type="arabicPeriod"/>
            </a:pPr>
            <a:r>
              <a:rPr lang="en-MY" b="1" dirty="0"/>
              <a:t>Mentoring</a:t>
            </a:r>
            <a:r>
              <a:rPr lang="en-MY" dirty="0"/>
              <a:t> - It is a developmentally oriented relationship between two individuals, usually a senior colleague and a junior colleague or perhaps peers, but usually not a supervisor. Mentoring can occur at all levels of the organization and usually involves advising, role </a:t>
            </a:r>
            <a:r>
              <a:rPr lang="en-MY" dirty="0" err="1"/>
              <a:t>modeling</a:t>
            </a:r>
            <a:r>
              <a:rPr lang="en-MY" dirty="0"/>
              <a:t>, networking, sharing contacts, and supporting.</a:t>
            </a:r>
          </a:p>
          <a:p>
            <a:pPr marL="342900" indent="-342900">
              <a:buFont typeface="+mj-lt"/>
              <a:buAutoNum type="arabicPeriod"/>
            </a:pPr>
            <a:r>
              <a:rPr lang="en-MY" b="1" dirty="0"/>
              <a:t>Job enrichment </a:t>
            </a:r>
            <a:r>
              <a:rPr lang="en-MY" dirty="0"/>
              <a:t>-It increases the depth of a job by adding responsibilities such as planning, organizing, controlling, and evaluation.</a:t>
            </a:r>
          </a:p>
          <a:p>
            <a:endParaRPr lang="en-MY" dirty="0"/>
          </a:p>
        </p:txBody>
      </p:sp>
    </p:spTree>
    <p:extLst>
      <p:ext uri="{BB962C8B-B14F-4D97-AF65-F5344CB8AC3E}">
        <p14:creationId xmlns:p14="http://schemas.microsoft.com/office/powerpoint/2010/main" val="2180989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2765D-D460-4C3C-8A2E-024F01B63E02}"/>
              </a:ext>
            </a:extLst>
          </p:cNvPr>
          <p:cNvSpPr>
            <a:spLocks noGrp="1"/>
          </p:cNvSpPr>
          <p:nvPr>
            <p:ph type="title"/>
          </p:nvPr>
        </p:nvSpPr>
        <p:spPr/>
        <p:txBody>
          <a:bodyPr/>
          <a:lstStyle/>
          <a:p>
            <a:r>
              <a:rPr lang="en-MY" dirty="0"/>
              <a:t>Development Activities - II</a:t>
            </a:r>
          </a:p>
        </p:txBody>
      </p:sp>
      <p:sp>
        <p:nvSpPr>
          <p:cNvPr id="4" name="TextBox 3">
            <a:extLst>
              <a:ext uri="{FF2B5EF4-FFF2-40B4-BE49-F238E27FC236}">
                <a16:creationId xmlns:a16="http://schemas.microsoft.com/office/drawing/2014/main" id="{5513945F-652E-494B-A127-64557A10831C}"/>
              </a:ext>
            </a:extLst>
          </p:cNvPr>
          <p:cNvSpPr txBox="1"/>
          <p:nvPr/>
        </p:nvSpPr>
        <p:spPr>
          <a:xfrm>
            <a:off x="914400" y="1844824"/>
            <a:ext cx="7772400" cy="4524315"/>
          </a:xfrm>
          <a:prstGeom prst="rect">
            <a:avLst/>
          </a:prstGeom>
          <a:noFill/>
        </p:spPr>
        <p:txBody>
          <a:bodyPr wrap="square" rtlCol="0">
            <a:spAutoFit/>
          </a:bodyPr>
          <a:lstStyle/>
          <a:p>
            <a:r>
              <a:rPr lang="en-MY" dirty="0"/>
              <a:t>5.</a:t>
            </a:r>
            <a:r>
              <a:rPr lang="en-MY" sz="1800" dirty="0"/>
              <a:t> </a:t>
            </a:r>
            <a:r>
              <a:rPr lang="en-MY" sz="1800" b="1" dirty="0"/>
              <a:t>Job rotation </a:t>
            </a:r>
            <a:r>
              <a:rPr lang="en-MY" sz="1800" dirty="0"/>
              <a:t>- It is the movement between different jobs. For example, a factory employee may work one day in assembly and then work the next day in inspection. Multi-skilled employees benefit the employer by providing a wider pool of internal staff to fill open positions.</a:t>
            </a:r>
          </a:p>
          <a:p>
            <a:r>
              <a:rPr lang="en-MY" sz="1800" dirty="0"/>
              <a:t>6. </a:t>
            </a:r>
            <a:r>
              <a:rPr lang="en-MY" sz="1800" b="1" dirty="0"/>
              <a:t>Job enlargement </a:t>
            </a:r>
            <a:r>
              <a:rPr lang="en-MY" sz="1800" dirty="0"/>
              <a:t>- It occurs when the employee is doing different tasks within the same job. Adding more tasks gives employees a variety of responsibilities that require the same level of skill.</a:t>
            </a:r>
          </a:p>
          <a:p>
            <a:r>
              <a:rPr lang="en-MY" sz="1800" dirty="0"/>
              <a:t>7. </a:t>
            </a:r>
            <a:r>
              <a:rPr lang="en-MY" sz="1800" b="1" dirty="0"/>
              <a:t>Self Directed Learning </a:t>
            </a:r>
            <a:r>
              <a:rPr lang="en-MY" sz="1800" dirty="0"/>
              <a:t>- When individual employee wants to learn, he would learn more and more, he would participate in many other activities such as attend seminars, workshops and others training sessions, either on the job or off the job.</a:t>
            </a:r>
          </a:p>
          <a:p>
            <a:r>
              <a:rPr lang="en-MY" sz="1800" dirty="0"/>
              <a:t>8. </a:t>
            </a:r>
            <a:r>
              <a:rPr lang="en-MY" sz="1800" b="1" dirty="0"/>
              <a:t>Tuition reimbursement programs </a:t>
            </a:r>
            <a:r>
              <a:rPr lang="en-MY" sz="1800" dirty="0"/>
              <a:t>-These are sometimes offered by organizations to support employees' education and development. Most companies require that the program attended by the employee directly pertain to their job responsibilities.</a:t>
            </a:r>
          </a:p>
          <a:p>
            <a:endParaRPr lang="en-MY" dirty="0"/>
          </a:p>
        </p:txBody>
      </p:sp>
    </p:spTree>
    <p:extLst>
      <p:ext uri="{BB962C8B-B14F-4D97-AF65-F5344CB8AC3E}">
        <p14:creationId xmlns:p14="http://schemas.microsoft.com/office/powerpoint/2010/main" val="707456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750404" y="1844824"/>
            <a:ext cx="7643192" cy="3970318"/>
          </a:xfrm>
          <a:prstGeom prst="rect">
            <a:avLst/>
          </a:prstGeom>
          <a:noFill/>
        </p:spPr>
        <p:txBody>
          <a:bodyPr wrap="square" rtlCol="0">
            <a:spAutoFit/>
          </a:bodyPr>
          <a:lstStyle/>
          <a:p>
            <a:r>
              <a:rPr lang="en-MY" dirty="0">
                <a:latin typeface="+mn-lt"/>
              </a:rPr>
              <a:t>Leadership is a process whereby an individual influences a group of individuals to achieve a common goal</a:t>
            </a:r>
          </a:p>
          <a:p>
            <a:endParaRPr lang="en-MY" dirty="0">
              <a:latin typeface="+mn-lt"/>
            </a:endParaRPr>
          </a:p>
          <a:p>
            <a:pPr marL="285750" indent="-285750">
              <a:buFont typeface="Wingdings" panose="05000000000000000000" pitchFamily="2" charset="2"/>
              <a:buChar char="§"/>
            </a:pPr>
            <a:r>
              <a:rPr lang="en-MY"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dirty="0">
              <a:latin typeface="+mn-lt"/>
            </a:endParaRPr>
          </a:p>
          <a:p>
            <a:pPr marL="285750" indent="-285750">
              <a:buFont typeface="Arial" panose="020B0604020202020204" pitchFamily="34" charset="0"/>
              <a:buChar char="•"/>
            </a:pPr>
            <a:r>
              <a:rPr lang="en-MY" dirty="0"/>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endParaRPr lang="en-MY" dirty="0">
              <a:latin typeface="+mn-lt"/>
            </a:endParaRPr>
          </a:p>
        </p:txBody>
      </p:sp>
    </p:spTree>
    <p:extLst>
      <p:ext uri="{BB962C8B-B14F-4D97-AF65-F5344CB8AC3E}">
        <p14:creationId xmlns:p14="http://schemas.microsoft.com/office/powerpoint/2010/main" val="2356451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1115616" y="1916832"/>
            <a:ext cx="7272808" cy="2585323"/>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dirty="0"/>
              <a:t>Leadership operates in groups. This means that leadership is about influencing a group of people who are engaged in a common goal or purpose.</a:t>
            </a:r>
          </a:p>
          <a:p>
            <a:endParaRPr lang="en-MY" dirty="0"/>
          </a:p>
          <a:p>
            <a:pPr marL="285750" indent="-285750">
              <a:buFont typeface="Wingdings" panose="05000000000000000000" pitchFamily="2" charset="2"/>
              <a:buChar char="§"/>
            </a:pPr>
            <a:r>
              <a:rPr lang="en-MY" dirty="0"/>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1187624" y="1916832"/>
            <a:ext cx="7772400" cy="2862322"/>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dirty="0"/>
              <a:t>Trait approach which emphasises the personality characteristics of the leader.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approach emphasizes the Leaders capabilities.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5" y="1628800"/>
            <a:ext cx="7978080" cy="5355312"/>
          </a:xfrm>
          <a:prstGeom prst="rect">
            <a:avLst/>
          </a:prstGeom>
          <a:noFill/>
        </p:spPr>
        <p:txBody>
          <a:bodyPr wrap="square" rtlCol="0">
            <a:spAutoFit/>
          </a:bodyPr>
          <a:lstStyle/>
          <a:p>
            <a:r>
              <a:rPr lang="en-MY" b="1" dirty="0"/>
              <a:t>1. Produce-or-Perish Management – High Results/Low People</a:t>
            </a:r>
          </a:p>
          <a:p>
            <a:r>
              <a:rPr lang="en-MY" dirty="0"/>
              <a:t>Also known as "authoritarian" or "authority-compliance" managers, people in this category believe that their team members are simply a means to an end. The team's needs are always secondary to its productivity.</a:t>
            </a:r>
          </a:p>
          <a:p>
            <a:endParaRPr lang="en-MY" dirty="0"/>
          </a:p>
          <a:p>
            <a:r>
              <a:rPr lang="en-MY" dirty="0"/>
              <a:t>This type of manager is autocratic, has strict work rules, policies and procedures, and can view punishment as an effective way of motivating team members. This approach can drive impressive production results at first, but low team morale and motivation will ultimately affect people's performance, and this type of leader will struggle to retain high performers.</a:t>
            </a:r>
          </a:p>
          <a:p>
            <a:endParaRPr lang="en-MY" dirty="0"/>
          </a:p>
          <a:p>
            <a:endParaRPr lang="en-MY" dirty="0"/>
          </a:p>
          <a:p>
            <a:r>
              <a:rPr lang="en-MY" b="1" dirty="0"/>
              <a:t>2. Middle-of-the-Road Management – Medium Results/Medium People</a:t>
            </a:r>
          </a:p>
          <a:p>
            <a:r>
              <a:rPr lang="en-MY"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a:p>
            <a:endParaRPr lang="en-MY" dirty="0"/>
          </a:p>
        </p:txBody>
      </p:sp>
    </p:spTree>
    <p:extLst>
      <p:ext uri="{BB962C8B-B14F-4D97-AF65-F5344CB8AC3E}">
        <p14:creationId xmlns:p14="http://schemas.microsoft.com/office/powerpoint/2010/main" val="177199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3.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4.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Approach Description </a:t>
            </a:r>
            <a:br>
              <a:rPr lang="en-MY" dirty="0"/>
            </a:br>
            <a:r>
              <a:rPr lang="en-MY" dirty="0"/>
              <a:t>(Hersey &amp; Blanchard, 1969)</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51472-3B1D-42A3-8A02-B489A797358F}"/>
              </a:ext>
            </a:extLst>
          </p:cNvPr>
          <p:cNvSpPr>
            <a:spLocks noGrp="1"/>
          </p:cNvSpPr>
          <p:nvPr>
            <p:ph type="title"/>
          </p:nvPr>
        </p:nvSpPr>
        <p:spPr/>
        <p:txBody>
          <a:bodyPr/>
          <a:lstStyle/>
          <a:p>
            <a:r>
              <a:rPr lang="en-MY" dirty="0"/>
              <a:t>Situational Leadership Model</a:t>
            </a:r>
          </a:p>
        </p:txBody>
      </p:sp>
      <p:pic>
        <p:nvPicPr>
          <p:cNvPr id="7" name="Picture 6">
            <a:extLst>
              <a:ext uri="{FF2B5EF4-FFF2-40B4-BE49-F238E27FC236}">
                <a16:creationId xmlns:a16="http://schemas.microsoft.com/office/drawing/2014/main" id="{A0CDA0B0-2F07-4B7C-9C27-01C0581D651A}"/>
              </a:ext>
            </a:extLst>
          </p:cNvPr>
          <p:cNvPicPr>
            <a:picLocks noChangeAspect="1"/>
          </p:cNvPicPr>
          <p:nvPr/>
        </p:nvPicPr>
        <p:blipFill>
          <a:blip r:embed="rId2"/>
          <a:stretch>
            <a:fillRect/>
          </a:stretch>
        </p:blipFill>
        <p:spPr>
          <a:xfrm>
            <a:off x="2015716" y="1628800"/>
            <a:ext cx="5112568" cy="4951388"/>
          </a:xfrm>
          <a:prstGeom prst="rect">
            <a:avLst/>
          </a:prstGeom>
        </p:spPr>
      </p:pic>
    </p:spTree>
    <p:extLst>
      <p:ext uri="{BB962C8B-B14F-4D97-AF65-F5344CB8AC3E}">
        <p14:creationId xmlns:p14="http://schemas.microsoft.com/office/powerpoint/2010/main" val="4169629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2308324"/>
          </a:xfrm>
          <a:prstGeom prst="rect">
            <a:avLst/>
          </a:prstGeom>
          <a:noFill/>
        </p:spPr>
        <p:txBody>
          <a:bodyPr wrap="square" rtlCol="0">
            <a:spAutoFit/>
          </a:bodyPr>
          <a:lstStyle/>
          <a:p>
            <a:r>
              <a:rPr lang="en-MY" b="1" dirty="0"/>
              <a:t>Leader flexibility.</a:t>
            </a:r>
            <a:r>
              <a:rPr lang="en-MY" dirty="0"/>
              <a:t> Situational Leadership stresses that effective leaders are those who can change their styles based on task requirements and subordinate needs.</a:t>
            </a:r>
          </a:p>
          <a:p>
            <a:endParaRPr lang="en-MY" b="1" dirty="0"/>
          </a:p>
          <a:p>
            <a:r>
              <a:rPr lang="en-MY" b="1" dirty="0"/>
              <a:t>Differential treatment. </a:t>
            </a:r>
            <a:r>
              <a:rPr lang="en-MY" dirty="0"/>
              <a:t>Situational Leadership is based on the premise that leaders need to treat each subordinate according to his/her unique needs.</a:t>
            </a:r>
          </a:p>
          <a:p>
            <a:endParaRPr lang="en-MY" dirty="0"/>
          </a:p>
        </p:txBody>
      </p:sp>
    </p:spTree>
    <p:extLst>
      <p:ext uri="{BB962C8B-B14F-4D97-AF65-F5344CB8AC3E}">
        <p14:creationId xmlns:p14="http://schemas.microsoft.com/office/powerpoint/2010/main" val="1895481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016A-8A71-4926-82F7-FB25E887463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B4C1F32-568F-4D3A-AD57-BCD5329A8997}"/>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107313160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884</TotalTime>
  <Words>3283</Words>
  <Application>Microsoft Office PowerPoint</Application>
  <PresentationFormat>On-screen Show (4:3)</PresentationFormat>
  <Paragraphs>167</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Times New Roman</vt:lpstr>
      <vt:lpstr>Wingdings</vt:lpstr>
      <vt:lpstr>Office Theme</vt:lpstr>
      <vt:lpstr>TALENT DEVELOPMENT AND MANAGEMENT V</vt:lpstr>
      <vt:lpstr>Employee Development</vt:lpstr>
      <vt:lpstr>Employee Development Phase</vt:lpstr>
      <vt:lpstr>Development Activities - I</vt:lpstr>
      <vt:lpstr>Development Activities - II</vt:lpstr>
      <vt:lpstr>Leadership </vt:lpstr>
      <vt:lpstr>Leadership Components</vt:lpstr>
      <vt:lpstr>Leadership Approaches</vt:lpstr>
      <vt:lpstr>Blake Mouton Managerial Grid</vt:lpstr>
      <vt:lpstr>Blake &amp; Mouton Grid</vt:lpstr>
      <vt:lpstr>Blake Mouton Grid</vt:lpstr>
      <vt:lpstr>Blake and Mouton Grid - five leadership styles</vt:lpstr>
      <vt:lpstr>Blake and Mouton Grid - five leadership styles</vt:lpstr>
      <vt:lpstr>Situational Approach Description  (Hersey &amp; Blanchard, 1969)</vt:lpstr>
      <vt:lpstr>Situational Leadership</vt:lpstr>
      <vt:lpstr>Situational Leadership Model</vt:lpstr>
      <vt:lpstr>Styles of Hersey &amp; Blanchard Grid</vt:lpstr>
      <vt:lpstr>Styles of Hersey &amp; Blanchard Grid</vt:lpstr>
      <vt:lpstr>Strengths of the Model</vt:lpstr>
      <vt:lpstr>Leadership Styles</vt:lpstr>
      <vt:lpstr>Management Development</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Career Development</vt:lpstr>
      <vt:lpstr>Career Development</vt:lpstr>
      <vt:lpstr>Career Development</vt:lpstr>
      <vt:lpstr>Stages in Career Development</vt:lpstr>
      <vt:lpstr>Super’s Career Development Stages</vt:lpstr>
      <vt:lpstr>Career Management Process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2020-09-06T16:54:02Z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