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2"/>
  </p:notesMasterIdLst>
  <p:handoutMasterIdLst>
    <p:handoutMasterId r:id="rId73"/>
  </p:handoutMasterIdLst>
  <p:sldIdLst>
    <p:sldId id="256" r:id="rId2"/>
    <p:sldId id="369" r:id="rId3"/>
    <p:sldId id="378" r:id="rId4"/>
    <p:sldId id="398" r:id="rId5"/>
    <p:sldId id="393" r:id="rId6"/>
    <p:sldId id="379" r:id="rId7"/>
    <p:sldId id="394" r:id="rId8"/>
    <p:sldId id="395" r:id="rId9"/>
    <p:sldId id="396" r:id="rId10"/>
    <p:sldId id="397" r:id="rId11"/>
    <p:sldId id="403" r:id="rId12"/>
    <p:sldId id="399" r:id="rId13"/>
    <p:sldId id="400" r:id="rId14"/>
    <p:sldId id="401" r:id="rId15"/>
    <p:sldId id="402" r:id="rId16"/>
    <p:sldId id="442" r:id="rId17"/>
    <p:sldId id="325" r:id="rId18"/>
    <p:sldId id="327" r:id="rId19"/>
    <p:sldId id="326" r:id="rId20"/>
    <p:sldId id="328" r:id="rId21"/>
    <p:sldId id="320" r:id="rId22"/>
    <p:sldId id="321" r:id="rId23"/>
    <p:sldId id="322" r:id="rId24"/>
    <p:sldId id="323" r:id="rId25"/>
    <p:sldId id="329" r:id="rId26"/>
    <p:sldId id="330" r:id="rId27"/>
    <p:sldId id="338" r:id="rId28"/>
    <p:sldId id="339" r:id="rId29"/>
    <p:sldId id="341" r:id="rId30"/>
    <p:sldId id="440" r:id="rId31"/>
    <p:sldId id="441" r:id="rId32"/>
    <p:sldId id="405" r:id="rId33"/>
    <p:sldId id="406" r:id="rId34"/>
    <p:sldId id="431" r:id="rId35"/>
    <p:sldId id="407" r:id="rId36"/>
    <p:sldId id="361" r:id="rId37"/>
    <p:sldId id="362" r:id="rId38"/>
    <p:sldId id="363" r:id="rId39"/>
    <p:sldId id="408" r:id="rId40"/>
    <p:sldId id="364" r:id="rId41"/>
    <p:sldId id="409" r:id="rId42"/>
    <p:sldId id="445" r:id="rId43"/>
    <p:sldId id="446" r:id="rId44"/>
    <p:sldId id="447" r:id="rId45"/>
    <p:sldId id="448" r:id="rId46"/>
    <p:sldId id="449" r:id="rId47"/>
    <p:sldId id="450" r:id="rId48"/>
    <p:sldId id="451" r:id="rId49"/>
    <p:sldId id="452" r:id="rId50"/>
    <p:sldId id="453" r:id="rId51"/>
    <p:sldId id="454" r:id="rId52"/>
    <p:sldId id="455" r:id="rId53"/>
    <p:sldId id="456" r:id="rId54"/>
    <p:sldId id="457" r:id="rId55"/>
    <p:sldId id="458" r:id="rId56"/>
    <p:sldId id="459" r:id="rId57"/>
    <p:sldId id="460" r:id="rId58"/>
    <p:sldId id="461" r:id="rId59"/>
    <p:sldId id="462" r:id="rId60"/>
    <p:sldId id="463" r:id="rId61"/>
    <p:sldId id="464" r:id="rId62"/>
    <p:sldId id="465" r:id="rId63"/>
    <p:sldId id="466" r:id="rId64"/>
    <p:sldId id="467" r:id="rId65"/>
    <p:sldId id="468" r:id="rId66"/>
    <p:sldId id="469" r:id="rId67"/>
    <p:sldId id="470" r:id="rId68"/>
    <p:sldId id="471" r:id="rId69"/>
    <p:sldId id="472" r:id="rId70"/>
    <p:sldId id="289"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p14="http://schemas.microsoft.com/office/powerpoint/2010/main" xmlns=""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 V</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6096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4913815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99467-25DB-43C5-B83E-CBC20F6A7B4E}"/>
              </a:ext>
            </a:extLst>
          </p:cNvPr>
          <p:cNvSpPr>
            <a:spLocks noGrp="1"/>
          </p:cNvSpPr>
          <p:nvPr>
            <p:ph type="title"/>
          </p:nvPr>
        </p:nvSpPr>
        <p:spPr>
          <a:xfrm>
            <a:off x="914400" y="228600"/>
            <a:ext cx="7200900" cy="731839"/>
          </a:xfrm>
        </p:spPr>
        <p:txBody>
          <a:bodyPr/>
          <a:lstStyle/>
          <a:p>
            <a:r>
              <a:rPr lang="en-MY" dirty="0"/>
              <a:t>Employee Relations</a:t>
            </a:r>
          </a:p>
        </p:txBody>
      </p:sp>
      <p:sp>
        <p:nvSpPr>
          <p:cNvPr id="4" name="TextBox 3">
            <a:extLst>
              <a:ext uri="{FF2B5EF4-FFF2-40B4-BE49-F238E27FC236}">
                <a16:creationId xmlns:a16="http://schemas.microsoft.com/office/drawing/2014/main" xmlns="" id="{79768465-0D15-45FE-80B1-2BD6627A88ED}"/>
              </a:ext>
            </a:extLst>
          </p:cNvPr>
          <p:cNvSpPr txBox="1"/>
          <p:nvPr/>
        </p:nvSpPr>
        <p:spPr>
          <a:xfrm>
            <a:off x="457200" y="1143000"/>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xmlns="" val="108337744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AC9B1D-4E80-4974-A6E5-D12BC25074BD}"/>
              </a:ext>
            </a:extLst>
          </p:cNvPr>
          <p:cNvSpPr>
            <a:spLocks noGrp="1"/>
          </p:cNvSpPr>
          <p:nvPr>
            <p:ph type="title"/>
          </p:nvPr>
        </p:nvSpPr>
        <p:spPr>
          <a:xfrm>
            <a:off x="838200" y="457200"/>
            <a:ext cx="7200900" cy="731839"/>
          </a:xfrm>
        </p:spPr>
        <p:txBody>
          <a:bodyPr/>
          <a:lstStyle/>
          <a:p>
            <a:r>
              <a:rPr lang="en-MY" dirty="0"/>
              <a:t>Employee Relations</a:t>
            </a:r>
          </a:p>
        </p:txBody>
      </p:sp>
      <p:sp>
        <p:nvSpPr>
          <p:cNvPr id="3" name="Content Placeholder 2">
            <a:extLst>
              <a:ext uri="{FF2B5EF4-FFF2-40B4-BE49-F238E27FC236}">
                <a16:creationId xmlns:a16="http://schemas.microsoft.com/office/drawing/2014/main" xmlns="" id="{6530E1CF-7F7B-4F67-81DE-4939D7DF6908}"/>
              </a:ext>
            </a:extLst>
          </p:cNvPr>
          <p:cNvSpPr>
            <a:spLocks noGrp="1"/>
          </p:cNvSpPr>
          <p:nvPr>
            <p:ph idx="1"/>
          </p:nvPr>
        </p:nvSpPr>
        <p:spPr>
          <a:xfrm>
            <a:off x="685800" y="1600200"/>
            <a:ext cx="7772400" cy="4267200"/>
          </a:xfrm>
        </p:spPr>
        <p:txBody>
          <a:bodyPr>
            <a:normAutofit/>
          </a:bodyPr>
          <a:lstStyle/>
          <a:p>
            <a:pPr marL="0" indent="0">
              <a:buNone/>
            </a:pPr>
            <a:r>
              <a:rPr lang="en-MY" sz="2400"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a:t>
            </a:r>
            <a:r>
              <a:rPr lang="en-MY" sz="2400" dirty="0" smtClean="0"/>
              <a:t>benefits.</a:t>
            </a:r>
            <a:endParaRPr lang="en-MY" sz="2400" dirty="0"/>
          </a:p>
        </p:txBody>
      </p:sp>
    </p:spTree>
    <p:extLst>
      <p:ext uri="{BB962C8B-B14F-4D97-AF65-F5344CB8AC3E}">
        <p14:creationId xmlns:p14="http://schemas.microsoft.com/office/powerpoint/2010/main" xmlns="" val="142684430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42F986-B671-471E-9D53-6BE3065A4B05}"/>
              </a:ext>
            </a:extLst>
          </p:cNvPr>
          <p:cNvSpPr>
            <a:spLocks noGrp="1"/>
          </p:cNvSpPr>
          <p:nvPr>
            <p:ph type="title"/>
          </p:nvPr>
        </p:nvSpPr>
        <p:spPr>
          <a:xfrm>
            <a:off x="1066800" y="381000"/>
            <a:ext cx="7200900" cy="579439"/>
          </a:xfrm>
        </p:spPr>
        <p:txBody>
          <a:bodyPr/>
          <a:lstStyle/>
          <a:p>
            <a:r>
              <a:rPr lang="en-MY" dirty="0"/>
              <a:t>Psychological Contract</a:t>
            </a:r>
          </a:p>
        </p:txBody>
      </p:sp>
      <p:sp>
        <p:nvSpPr>
          <p:cNvPr id="3" name="Content Placeholder 2">
            <a:extLst>
              <a:ext uri="{FF2B5EF4-FFF2-40B4-BE49-F238E27FC236}">
                <a16:creationId xmlns:a16="http://schemas.microsoft.com/office/drawing/2014/main" xmlns="" id="{724B7341-C57A-4CC4-8438-F90F4CE1E321}"/>
              </a:ext>
            </a:extLst>
          </p:cNvPr>
          <p:cNvSpPr>
            <a:spLocks noGrp="1"/>
          </p:cNvSpPr>
          <p:nvPr>
            <p:ph idx="1"/>
          </p:nvPr>
        </p:nvSpPr>
        <p:spPr>
          <a:xfrm>
            <a:off x="685800" y="1556792"/>
            <a:ext cx="8134672" cy="4530725"/>
          </a:xfrm>
        </p:spPr>
        <p:txBody>
          <a:bodyPr>
            <a:normAutofit lnSpcReduction="10000"/>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xmlns="" val="169750218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546032" cy="713656"/>
          </a:xfrm>
        </p:spPr>
        <p:txBody>
          <a:bodyPr/>
          <a:lstStyle/>
          <a:p>
            <a:r>
              <a:rPr lang="en-MY" dirty="0"/>
              <a:t>Employee-Organisation Relationship</a:t>
            </a:r>
          </a:p>
        </p:txBody>
      </p:sp>
      <p:pic>
        <p:nvPicPr>
          <p:cNvPr id="5" name="Picture 4">
            <a:extLst>
              <a:ext uri="{FF2B5EF4-FFF2-40B4-BE49-F238E27FC236}">
                <a16:creationId xmlns:a16="http://schemas.microsoft.com/office/drawing/2014/main" xmlns=""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xmlns="" val="402432941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01623B-3015-4144-B907-142A09EBCE7F}"/>
              </a:ext>
            </a:extLst>
          </p:cNvPr>
          <p:cNvSpPr>
            <a:spLocks noGrp="1"/>
          </p:cNvSpPr>
          <p:nvPr>
            <p:ph type="title"/>
          </p:nvPr>
        </p:nvSpPr>
        <p:spPr>
          <a:xfrm>
            <a:off x="990600" y="304800"/>
            <a:ext cx="7200900" cy="655639"/>
          </a:xfrm>
        </p:spPr>
        <p:txBody>
          <a:bodyPr/>
          <a:lstStyle/>
          <a:p>
            <a:r>
              <a:rPr lang="en-MY" dirty="0"/>
              <a:t>1. Quasi-spot Contract</a:t>
            </a:r>
          </a:p>
        </p:txBody>
      </p:sp>
      <p:sp>
        <p:nvSpPr>
          <p:cNvPr id="3" name="Content Placeholder 2">
            <a:extLst>
              <a:ext uri="{FF2B5EF4-FFF2-40B4-BE49-F238E27FC236}">
                <a16:creationId xmlns:a16="http://schemas.microsoft.com/office/drawing/2014/main" xmlns="" id="{8E2FD896-3ECD-4BE7-A2AA-F25DA84EA512}"/>
              </a:ext>
            </a:extLst>
          </p:cNvPr>
          <p:cNvSpPr>
            <a:spLocks noGrp="1"/>
          </p:cNvSpPr>
          <p:nvPr>
            <p:ph idx="1"/>
          </p:nvPr>
        </p:nvSpPr>
        <p:spPr>
          <a:xfrm>
            <a:off x="609600" y="1219200"/>
            <a:ext cx="8001000" cy="4876799"/>
          </a:xfrm>
        </p:spPr>
        <p:txBody>
          <a:bodyPr>
            <a:normAutofit/>
          </a:bodyPr>
          <a:lstStyle/>
          <a:p>
            <a:r>
              <a:rPr lang="en-MY" sz="2400" dirty="0"/>
              <a:t>The employment relationship represents a pure economic exchange focused on a short-term and relatively well-defined set of duties s (e.g., brokerage firms’ contracts with stockbrokers). </a:t>
            </a:r>
          </a:p>
          <a:p>
            <a:r>
              <a:rPr lang="en-MY" sz="2400" dirty="0"/>
              <a:t>Use of temporary, part-time employees or contractors to keep from paying benefits. This type of exchange is usually found in relationships with contractors in unskilled, skilled, and even professional jobs.</a:t>
            </a:r>
          </a:p>
          <a:p>
            <a:r>
              <a:rPr lang="en-MY" sz="24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xmlns="" val="89834848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82CC8C-208F-4A2D-9A12-CEA37E86A9BD}"/>
              </a:ext>
            </a:extLst>
          </p:cNvPr>
          <p:cNvSpPr>
            <a:spLocks noGrp="1"/>
          </p:cNvSpPr>
          <p:nvPr>
            <p:ph type="title"/>
          </p:nvPr>
        </p:nvSpPr>
        <p:spPr>
          <a:xfrm>
            <a:off x="838200" y="228600"/>
            <a:ext cx="7200900" cy="655639"/>
          </a:xfrm>
        </p:spPr>
        <p:txBody>
          <a:bodyPr/>
          <a:lstStyle/>
          <a:p>
            <a:r>
              <a:rPr lang="en-MY" dirty="0"/>
              <a:t>2. Under Investment</a:t>
            </a:r>
          </a:p>
        </p:txBody>
      </p:sp>
      <p:sp>
        <p:nvSpPr>
          <p:cNvPr id="3" name="Content Placeholder 2">
            <a:extLst>
              <a:ext uri="{FF2B5EF4-FFF2-40B4-BE49-F238E27FC236}">
                <a16:creationId xmlns:a16="http://schemas.microsoft.com/office/drawing/2014/main" xmlns="" id="{01385910-DF0A-447A-87B9-668EEB38C515}"/>
              </a:ext>
            </a:extLst>
          </p:cNvPr>
          <p:cNvSpPr>
            <a:spLocks noGrp="1"/>
          </p:cNvSpPr>
          <p:nvPr>
            <p:ph idx="1"/>
          </p:nvPr>
        </p:nvSpPr>
        <p:spPr>
          <a:xfrm>
            <a:off x="838200" y="1295400"/>
            <a:ext cx="7467600" cy="4495800"/>
          </a:xfrm>
        </p:spPr>
        <p:txBody>
          <a:bodyPr>
            <a:normAutofit/>
          </a:bodyPr>
          <a:lstStyle/>
          <a:p>
            <a:r>
              <a:rPr lang="en-MY" sz="2400"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sz="2400"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xmlns="" val="229385994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AB3EE8-337B-4088-8762-600E475AF882}"/>
              </a:ext>
            </a:extLst>
          </p:cNvPr>
          <p:cNvSpPr>
            <a:spLocks noGrp="1"/>
          </p:cNvSpPr>
          <p:nvPr>
            <p:ph type="title"/>
          </p:nvPr>
        </p:nvSpPr>
        <p:spPr>
          <a:xfrm>
            <a:off x="990600" y="304800"/>
            <a:ext cx="7200900" cy="731839"/>
          </a:xfrm>
        </p:spPr>
        <p:txBody>
          <a:bodyPr/>
          <a:lstStyle/>
          <a:p>
            <a:r>
              <a:rPr lang="en-MY" dirty="0"/>
              <a:t>3. Over-Investment</a:t>
            </a:r>
          </a:p>
        </p:txBody>
      </p:sp>
      <p:sp>
        <p:nvSpPr>
          <p:cNvPr id="3" name="Content Placeholder 2">
            <a:extLst>
              <a:ext uri="{FF2B5EF4-FFF2-40B4-BE49-F238E27FC236}">
                <a16:creationId xmlns:a16="http://schemas.microsoft.com/office/drawing/2014/main" xmlns="" id="{8F8B9839-F3AB-45FC-A478-EB0C0869ED27}"/>
              </a:ext>
            </a:extLst>
          </p:cNvPr>
          <p:cNvSpPr>
            <a:spLocks noGrp="1"/>
          </p:cNvSpPr>
          <p:nvPr>
            <p:ph idx="1"/>
          </p:nvPr>
        </p:nvSpPr>
        <p:spPr>
          <a:xfrm>
            <a:off x="838200" y="1524000"/>
            <a:ext cx="7200900" cy="3809999"/>
          </a:xfrm>
        </p:spPr>
        <p:txBody>
          <a:bodyPr>
            <a:normAutofit/>
          </a:bodyPr>
          <a:lstStyle/>
          <a:p>
            <a:r>
              <a:rPr lang="en-MY" sz="2400" dirty="0"/>
              <a:t>Organizations couple high or broad inducements with low or narrow expected contributions. This exchange </a:t>
            </a:r>
            <a:r>
              <a:rPr lang="en-MY" sz="2400" dirty="0" err="1"/>
              <a:t>favors</a:t>
            </a:r>
            <a:r>
              <a:rPr lang="en-MY" sz="2400"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xmlns="" val="332606637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D55EB6-EBEA-4374-9551-5510F1434186}"/>
              </a:ext>
            </a:extLst>
          </p:cNvPr>
          <p:cNvSpPr>
            <a:spLocks noGrp="1"/>
          </p:cNvSpPr>
          <p:nvPr>
            <p:ph type="title"/>
          </p:nvPr>
        </p:nvSpPr>
        <p:spPr>
          <a:xfrm>
            <a:off x="990600" y="381000"/>
            <a:ext cx="7200900" cy="655639"/>
          </a:xfrm>
        </p:spPr>
        <p:txBody>
          <a:bodyPr/>
          <a:lstStyle/>
          <a:p>
            <a:r>
              <a:rPr lang="en-MY" dirty="0"/>
              <a:t>4. Mutual Investment</a:t>
            </a:r>
          </a:p>
        </p:txBody>
      </p:sp>
      <p:sp>
        <p:nvSpPr>
          <p:cNvPr id="3" name="Content Placeholder 2">
            <a:extLst>
              <a:ext uri="{FF2B5EF4-FFF2-40B4-BE49-F238E27FC236}">
                <a16:creationId xmlns:a16="http://schemas.microsoft.com/office/drawing/2014/main" xmlns="" id="{B03BA526-64B1-4466-95C2-ADF557086311}"/>
              </a:ext>
            </a:extLst>
          </p:cNvPr>
          <p:cNvSpPr>
            <a:spLocks noGrp="1"/>
          </p:cNvSpPr>
          <p:nvPr>
            <p:ph idx="1"/>
          </p:nvPr>
        </p:nvSpPr>
        <p:spPr/>
        <p:txBody>
          <a:bodyPr>
            <a:normAutofit/>
          </a:bodyPr>
          <a:lstStyle/>
          <a:p>
            <a:r>
              <a:rPr lang="en-MY" sz="2400"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xmlns="" val="411326066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xmlns="" id="{6FE367D6-39F2-4F6D-AAD5-0989F2DFBEA2}"/>
              </a:ext>
            </a:extLst>
          </p:cNvPr>
          <p:cNvSpPr>
            <a:spLocks noGrp="1"/>
          </p:cNvSpPr>
          <p:nvPr>
            <p:ph idx="1"/>
          </p:nvPr>
        </p:nvSpPr>
        <p:spPr/>
        <p:txBody>
          <a:bodyPr>
            <a:normAutofit/>
          </a:bodyPr>
          <a:lstStyle/>
          <a:p>
            <a:r>
              <a:rPr lang="en-MY" sz="2400" dirty="0"/>
              <a:t>The backbone of the mutual investment ER is generalized reciprocal loyalty, trust, and a focus on a long-term relationship. It emphasizes a high level of both offered inducements and expected contributions.</a:t>
            </a:r>
          </a:p>
          <a:p>
            <a:r>
              <a:rPr lang="en-MY" sz="2400"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xmlns="" val="1873311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xmlns="" id="{D0E7BF92-0B28-4C32-832B-A38BE772B48A}"/>
              </a:ext>
            </a:extLst>
          </p:cNvPr>
          <p:cNvSpPr>
            <a:spLocks noGrp="1"/>
          </p:cNvSpPr>
          <p:nvPr>
            <p:ph idx="1"/>
          </p:nvPr>
        </p:nvSpPr>
        <p:spPr/>
        <p:txBody>
          <a:bodyPr>
            <a:normAutofit/>
          </a:bodyPr>
          <a:lstStyle/>
          <a:p>
            <a:r>
              <a:rPr lang="en-MY" sz="2400"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xmlns="" val="239257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E96EF-A7D7-4F87-BDE4-D457AA2D7D61}"/>
              </a:ext>
            </a:extLst>
          </p:cNvPr>
          <p:cNvSpPr>
            <a:spLocks noGrp="1"/>
          </p:cNvSpPr>
          <p:nvPr>
            <p:ph type="title"/>
          </p:nvPr>
        </p:nvSpPr>
        <p:spPr>
          <a:xfrm>
            <a:off x="914400" y="381000"/>
            <a:ext cx="7200900" cy="731839"/>
          </a:xfrm>
        </p:spPr>
        <p:txBody>
          <a:bodyPr/>
          <a:lstStyle/>
          <a:p>
            <a:r>
              <a:rPr lang="en-MY" dirty="0"/>
              <a:t>Training and Development</a:t>
            </a:r>
          </a:p>
        </p:txBody>
      </p:sp>
      <p:sp>
        <p:nvSpPr>
          <p:cNvPr id="3" name="Content Placeholder 2">
            <a:extLst>
              <a:ext uri="{FF2B5EF4-FFF2-40B4-BE49-F238E27FC236}">
                <a16:creationId xmlns:a16="http://schemas.microsoft.com/office/drawing/2014/main" xmlns="" id="{8940FF76-0662-4107-82CD-9C0A02531096}"/>
              </a:ext>
            </a:extLst>
          </p:cNvPr>
          <p:cNvSpPr>
            <a:spLocks noGrp="1"/>
          </p:cNvSpPr>
          <p:nvPr>
            <p:ph idx="1"/>
          </p:nvPr>
        </p:nvSpPr>
        <p:spPr>
          <a:xfrm>
            <a:off x="685800" y="1556792"/>
            <a:ext cx="8206680" cy="4530725"/>
          </a:xfrm>
        </p:spPr>
        <p:txBody>
          <a:bodyPr>
            <a:normAutofit/>
          </a:bodyPr>
          <a:lstStyle/>
          <a:p>
            <a:r>
              <a:rPr lang="en-MY" sz="2400" dirty="0"/>
              <a:t>The focus of training and development is not on improving skills to perform the current job but on preparing employees for future responsibilities. </a:t>
            </a:r>
          </a:p>
          <a:p>
            <a:r>
              <a:rPr lang="en-MY" sz="2400" dirty="0"/>
              <a:t>Job rotation and participation in cross functional or cross-divisional project teams are effective methods to build an organization wide perspective and to promote organizational interests. </a:t>
            </a:r>
          </a:p>
          <a:p>
            <a:r>
              <a:rPr lang="en-MY" sz="2400"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xmlns="" val="252195232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1E52CB-E551-438B-B27A-96674878AD9A}"/>
              </a:ext>
            </a:extLst>
          </p:cNvPr>
          <p:cNvSpPr>
            <a:spLocks noGrp="1"/>
          </p:cNvSpPr>
          <p:nvPr>
            <p:ph type="title"/>
          </p:nvPr>
        </p:nvSpPr>
        <p:spPr>
          <a:xfrm>
            <a:off x="1143000" y="381000"/>
            <a:ext cx="7200900" cy="655639"/>
          </a:xfrm>
        </p:spPr>
        <p:txBody>
          <a:bodyPr/>
          <a:lstStyle/>
          <a:p>
            <a:r>
              <a:rPr lang="en-MY" dirty="0"/>
              <a:t>Performance Management</a:t>
            </a:r>
          </a:p>
        </p:txBody>
      </p:sp>
      <p:sp>
        <p:nvSpPr>
          <p:cNvPr id="3" name="Content Placeholder 2">
            <a:extLst>
              <a:ext uri="{FF2B5EF4-FFF2-40B4-BE49-F238E27FC236}">
                <a16:creationId xmlns:a16="http://schemas.microsoft.com/office/drawing/2014/main" xmlns="" id="{5D06339B-DFD5-41D8-A3F7-1970DB7A83B0}"/>
              </a:ext>
            </a:extLst>
          </p:cNvPr>
          <p:cNvSpPr>
            <a:spLocks noGrp="1"/>
          </p:cNvSpPr>
          <p:nvPr>
            <p:ph idx="1"/>
          </p:nvPr>
        </p:nvSpPr>
        <p:spPr>
          <a:xfrm>
            <a:off x="914400" y="1295400"/>
            <a:ext cx="7391400" cy="4572000"/>
          </a:xfrm>
        </p:spPr>
        <p:txBody>
          <a:bodyPr>
            <a:normAutofit/>
          </a:bodyPr>
          <a:lstStyle/>
          <a:p>
            <a:r>
              <a:rPr lang="en-MY" sz="2400" dirty="0"/>
              <a:t>Performance appraisal criteria and processes should be related to broad contributions. In addition to individual evaluation, performance appraisal by peers and team-based performance are common features of the evaluation process. </a:t>
            </a:r>
          </a:p>
          <a:p>
            <a:r>
              <a:rPr lang="en-MY" sz="2400"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xmlns="" val="3134062958"/>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B413DD-DEBF-4757-85B1-92A8F3E3E25F}"/>
              </a:ext>
            </a:extLst>
          </p:cNvPr>
          <p:cNvSpPr>
            <a:spLocks noGrp="1"/>
          </p:cNvSpPr>
          <p:nvPr>
            <p:ph type="title"/>
          </p:nvPr>
        </p:nvSpPr>
        <p:spPr>
          <a:xfrm>
            <a:off x="990600" y="304800"/>
            <a:ext cx="7200900" cy="655639"/>
          </a:xfrm>
        </p:spPr>
        <p:txBody>
          <a:bodyPr/>
          <a:lstStyle/>
          <a:p>
            <a:r>
              <a:rPr lang="en-MY" dirty="0"/>
              <a:t>Compensation and Benefits</a:t>
            </a:r>
          </a:p>
        </p:txBody>
      </p:sp>
      <p:sp>
        <p:nvSpPr>
          <p:cNvPr id="3" name="Content Placeholder 2">
            <a:extLst>
              <a:ext uri="{FF2B5EF4-FFF2-40B4-BE49-F238E27FC236}">
                <a16:creationId xmlns:a16="http://schemas.microsoft.com/office/drawing/2014/main" xmlns="" id="{6368F0A5-B270-4E7A-BAB1-0FCB861D22B2}"/>
              </a:ext>
            </a:extLst>
          </p:cNvPr>
          <p:cNvSpPr>
            <a:spLocks noGrp="1"/>
          </p:cNvSpPr>
          <p:nvPr>
            <p:ph idx="1"/>
          </p:nvPr>
        </p:nvSpPr>
        <p:spPr>
          <a:xfrm>
            <a:off x="685800" y="1556793"/>
            <a:ext cx="7848600" cy="3701007"/>
          </a:xfrm>
        </p:spPr>
        <p:txBody>
          <a:bodyPr>
            <a:normAutofit/>
          </a:bodyPr>
          <a:lstStyle/>
          <a:p>
            <a:r>
              <a:rPr lang="en-MY" sz="2400"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sz="2400"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xmlns="" val="33022392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5836113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990600" y="3810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609600" y="1295400"/>
            <a:ext cx="7848600" cy="4572000"/>
          </a:xfrm>
        </p:spPr>
        <p:txBody>
          <a:bodyPr>
            <a:noAutofit/>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r>
              <a:rPr lang="en-MY" sz="2400" dirty="0" smtClean="0"/>
              <a:t>Engaged </a:t>
            </a:r>
            <a:r>
              <a:rPr lang="en-MY" sz="2400" dirty="0"/>
              <a:t>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981200" y="37338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906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192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990600" y="304800"/>
            <a:ext cx="7200900" cy="6556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838200" y="12192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a:xfrm>
            <a:off x="914400" y="304800"/>
            <a:ext cx="7200900" cy="731839"/>
          </a:xfrm>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a:xfrm>
            <a:off x="990600" y="1447800"/>
            <a:ext cx="7200900" cy="3809999"/>
          </a:xfrm>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990600" y="228600"/>
            <a:ext cx="7200900" cy="6556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685800" y="1219200"/>
            <a:ext cx="7924800" cy="4648200"/>
          </a:xfrm>
        </p:spPr>
        <p:txBody>
          <a:bodyPr>
            <a:normAutofit fontScale="925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90600" y="3048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762000" y="1371600"/>
            <a:ext cx="7772400" cy="4572000"/>
          </a:xfrm>
        </p:spPr>
        <p:txBody>
          <a:bodyPr>
            <a:normAutofit lnSpcReduction="10000"/>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838200" y="381000"/>
            <a:ext cx="7200900" cy="6556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7318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457200" y="1143000"/>
            <a:ext cx="8077200" cy="4800600"/>
          </a:xfrm>
        </p:spPr>
        <p:txBody>
          <a:bodyPr>
            <a:normAutofit lnSpcReduction="10000"/>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10668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a:xfrm>
            <a:off x="914400" y="1524000"/>
            <a:ext cx="7200900" cy="3809999"/>
          </a:xfrm>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838200" y="304800"/>
            <a:ext cx="7200900" cy="6556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a:xfrm>
            <a:off x="9906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a:xfrm>
            <a:off x="838200" y="1447800"/>
            <a:ext cx="7200900" cy="3809999"/>
          </a:xfrm>
        </p:spPr>
        <p:txBody>
          <a:bodyPr>
            <a:normAutofit/>
          </a:bodyPr>
          <a:lstStyle/>
          <a:p>
            <a:r>
              <a:rPr lang="en-MY" sz="2400" b="1" dirty="0"/>
              <a:t>Diversity and inclusion</a:t>
            </a:r>
            <a:r>
              <a:rPr lang="en-MY" sz="2400"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a:xfrm>
            <a:off x="838200" y="1143000"/>
            <a:ext cx="7620000" cy="4724400"/>
          </a:xfrm>
        </p:spPr>
        <p:txBody>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a:xfrm>
            <a:off x="838200" y="304800"/>
            <a:ext cx="7200900" cy="655639"/>
          </a:xfrm>
        </p:spPr>
        <p:txBody>
          <a:bodyPr/>
          <a:lstStyle/>
          <a:p>
            <a:r>
              <a:rPr lang="en-MY" dirty="0"/>
              <a:t>Answer # 1 </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normAutofit/>
          </a:bodyPr>
          <a:lstStyle/>
          <a:p>
            <a:r>
              <a:rPr lang="en-MY" sz="3200"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0412947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838200" y="304800"/>
            <a:ext cx="7200900" cy="6556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838200" y="1295400"/>
            <a:ext cx="7543800" cy="45720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r>
              <a:rPr lang="en-MY" sz="2400" dirty="0" smtClean="0"/>
              <a:t>Many </a:t>
            </a:r>
            <a:r>
              <a:rPr lang="en-MY" sz="2400" dirty="0"/>
              <a:t>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C8C4D-6E09-49C4-B0F2-6CBBD980CF28}"/>
              </a:ext>
            </a:extLst>
          </p:cNvPr>
          <p:cNvSpPr>
            <a:spLocks noGrp="1"/>
          </p:cNvSpPr>
          <p:nvPr>
            <p:ph type="title"/>
          </p:nvPr>
        </p:nvSpPr>
        <p:spPr>
          <a:xfrm>
            <a:off x="914400" y="457200"/>
            <a:ext cx="7200900" cy="655639"/>
          </a:xfrm>
        </p:spPr>
        <p:txBody>
          <a:bodyPr/>
          <a:lstStyle/>
          <a:p>
            <a:r>
              <a:rPr lang="en-MY" dirty="0"/>
              <a:t>Employee Survey</a:t>
            </a:r>
          </a:p>
        </p:txBody>
      </p:sp>
      <p:pic>
        <p:nvPicPr>
          <p:cNvPr id="4" name="image93.jpeg">
            <a:extLst>
              <a:ext uri="{FF2B5EF4-FFF2-40B4-BE49-F238E27FC236}">
                <a16:creationId xmlns:a16="http://schemas.microsoft.com/office/drawing/2014/main" xmlns=""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xmlns="" val="146020180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a:xfrm>
            <a:off x="990600" y="381000"/>
            <a:ext cx="7200900" cy="731839"/>
          </a:xfrm>
        </p:spPr>
        <p:txBody>
          <a:bodyPr/>
          <a:lstStyle/>
          <a:p>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a:xfrm>
            <a:off x="1066800" y="381000"/>
            <a:ext cx="7200900" cy="731839"/>
          </a:xfrm>
        </p:spPr>
        <p:txBody>
          <a:bodyPr/>
          <a:lstStyle/>
          <a:p>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a:xfrm>
            <a:off x="990600" y="304800"/>
            <a:ext cx="7200900" cy="655639"/>
          </a:xfrm>
        </p:spPr>
        <p:txBody>
          <a:bodyPr/>
          <a:lstStyle/>
          <a:p>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1066800" y="304800"/>
            <a:ext cx="7200900" cy="655639"/>
          </a:xfrm>
        </p:spPr>
        <p:txBody>
          <a:bodyPr/>
          <a:lstStyle/>
          <a:p>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609600" y="1219200"/>
            <a:ext cx="7772400" cy="46482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228600"/>
            <a:ext cx="7200900" cy="655639"/>
          </a:xfrm>
        </p:spPr>
        <p:txBody>
          <a:bodyPr/>
          <a:lstStyle/>
          <a:p>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762000" y="1295400"/>
            <a:ext cx="7467600" cy="44196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838200" y="228600"/>
            <a:ext cx="7200900" cy="655639"/>
          </a:xfrm>
        </p:spPr>
        <p:txBody>
          <a:bodyPr/>
          <a:lstStyle/>
          <a:p>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a:xfrm>
            <a:off x="762000" y="1295400"/>
            <a:ext cx="7200900" cy="3809999"/>
          </a:xfrm>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C342D7-6594-4705-96F7-2EE23537933F}"/>
              </a:ext>
            </a:extLst>
          </p:cNvPr>
          <p:cNvSpPr>
            <a:spLocks noGrp="1"/>
          </p:cNvSpPr>
          <p:nvPr>
            <p:ph type="title"/>
          </p:nvPr>
        </p:nvSpPr>
        <p:spPr>
          <a:xfrm>
            <a:off x="838200" y="381000"/>
            <a:ext cx="7200900" cy="731839"/>
          </a:xfrm>
        </p:spPr>
        <p:txBody>
          <a:bodyPr/>
          <a:lstStyle/>
          <a:p>
            <a:r>
              <a:rPr lang="en-MY" dirty="0"/>
              <a:t>Question #</a:t>
            </a:r>
          </a:p>
        </p:txBody>
      </p:sp>
      <p:sp>
        <p:nvSpPr>
          <p:cNvPr id="3" name="Content Placeholder 2">
            <a:extLst>
              <a:ext uri="{FF2B5EF4-FFF2-40B4-BE49-F238E27FC236}">
                <a16:creationId xmlns:a16="http://schemas.microsoft.com/office/drawing/2014/main" xmlns="" id="{8EAAF6E4-1707-4AD8-BC56-CE07C5DD1FEF}"/>
              </a:ext>
            </a:extLst>
          </p:cNvPr>
          <p:cNvSpPr>
            <a:spLocks noGrp="1"/>
          </p:cNvSpPr>
          <p:nvPr>
            <p:ph idx="1"/>
          </p:nvPr>
        </p:nvSpPr>
        <p:spPr>
          <a:xfrm>
            <a:off x="838200" y="1447800"/>
            <a:ext cx="7543800" cy="4419600"/>
          </a:xfrm>
        </p:spPr>
        <p:txBody>
          <a:bodyPr/>
          <a:lstStyle/>
          <a:p>
            <a:pPr marL="0" indent="0">
              <a:buNone/>
            </a:pPr>
            <a:r>
              <a:rPr lang="en-MY" sz="2400" dirty="0"/>
              <a:t>Effective organizational surveys are designed to provide:</a:t>
            </a:r>
          </a:p>
          <a:p>
            <a:pPr marL="0" indent="0">
              <a:buNone/>
            </a:pPr>
            <a:endParaRPr lang="en-MY" sz="2400" dirty="0"/>
          </a:p>
          <a:p>
            <a:pPr marL="514350" indent="-514350">
              <a:buFont typeface="+mj-lt"/>
              <a:buAutoNum type="alphaUcPeriod"/>
            </a:pPr>
            <a:r>
              <a:rPr lang="en-MY" sz="2400" dirty="0"/>
              <a:t>Employee performance feedback.	</a:t>
            </a:r>
          </a:p>
          <a:p>
            <a:pPr marL="514350" indent="-514350">
              <a:buFont typeface="+mj-lt"/>
              <a:buAutoNum type="alphaUcPeriod"/>
            </a:pPr>
            <a:r>
              <a:rPr lang="en-MY" sz="2400" dirty="0"/>
              <a:t>Reliable and consistent results.	</a:t>
            </a:r>
          </a:p>
          <a:p>
            <a:pPr marL="514350" indent="-514350">
              <a:buFont typeface="+mj-lt"/>
              <a:buAutoNum type="alphaUcPeriod"/>
            </a:pPr>
            <a:r>
              <a:rPr lang="en-MY" sz="2400" dirty="0"/>
              <a:t>Responses from every employee	</a:t>
            </a:r>
          </a:p>
          <a:p>
            <a:pPr marL="514350" indent="-514350">
              <a:buFont typeface="+mj-lt"/>
              <a:buAutoNum type="alphaUcPeriod"/>
            </a:pPr>
            <a:r>
              <a:rPr lang="en-MY" sz="2400" dirty="0"/>
              <a:t>Learning and development opportunities.</a:t>
            </a:r>
          </a:p>
          <a:p>
            <a:pPr marL="0" indent="0">
              <a:buNone/>
            </a:pPr>
            <a:endParaRPr lang="en-MY" dirty="0"/>
          </a:p>
        </p:txBody>
      </p:sp>
    </p:spTree>
    <p:extLst>
      <p:ext uri="{BB962C8B-B14F-4D97-AF65-F5344CB8AC3E}">
        <p14:creationId xmlns:p14="http://schemas.microsoft.com/office/powerpoint/2010/main" xmlns="" val="2272355293"/>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A9EB0D-A09D-4278-BB20-523BA5F9ADF8}"/>
              </a:ext>
            </a:extLst>
          </p:cNvPr>
          <p:cNvSpPr>
            <a:spLocks noGrp="1"/>
          </p:cNvSpPr>
          <p:nvPr>
            <p:ph type="title"/>
          </p:nvPr>
        </p:nvSpPr>
        <p:spPr>
          <a:xfrm>
            <a:off x="914400" y="228600"/>
            <a:ext cx="7200900" cy="579439"/>
          </a:xfrm>
        </p:spPr>
        <p:txBody>
          <a:bodyPr/>
          <a:lstStyle/>
          <a:p>
            <a:r>
              <a:rPr lang="en-MY" dirty="0"/>
              <a:t>Answer #</a:t>
            </a:r>
          </a:p>
        </p:txBody>
      </p:sp>
      <p:sp>
        <p:nvSpPr>
          <p:cNvPr id="3" name="Content Placeholder 2">
            <a:extLst>
              <a:ext uri="{FF2B5EF4-FFF2-40B4-BE49-F238E27FC236}">
                <a16:creationId xmlns:a16="http://schemas.microsoft.com/office/drawing/2014/main" xmlns="" id="{CDCD6C76-28A2-40C9-A5F7-742D0139EF46}"/>
              </a:ext>
            </a:extLst>
          </p:cNvPr>
          <p:cNvSpPr>
            <a:spLocks noGrp="1"/>
          </p:cNvSpPr>
          <p:nvPr>
            <p:ph idx="1"/>
          </p:nvPr>
        </p:nvSpPr>
        <p:spPr>
          <a:xfrm>
            <a:off x="762000" y="1143000"/>
            <a:ext cx="7543800" cy="4648200"/>
          </a:xfrm>
        </p:spPr>
        <p:txBody>
          <a:bodyPr>
            <a:normAutofit/>
          </a:bodyPr>
          <a:lstStyle/>
          <a:p>
            <a:r>
              <a:rPr lang="en-MY" sz="2800" dirty="0"/>
              <a:t>Option </a:t>
            </a:r>
            <a:r>
              <a:rPr lang="en-MY" sz="2800" dirty="0" smtClean="0"/>
              <a:t>B</a:t>
            </a:r>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p14="http://schemas.microsoft.com/office/powerpoint/2010/main" xmlns="" val="421167837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07531765"/>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 xmlns:a16="http://schemas.microsoft.com/office/drawing/2014/main"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his/her annual salary</a:t>
            </a:r>
          </a:p>
          <a:p>
            <a:r>
              <a:rPr lang="en-MY" sz="2400" dirty="0"/>
              <a:t>The skilled employees are first to leave</a:t>
            </a:r>
          </a:p>
          <a:p>
            <a:r>
              <a:rPr lang="en-MY" sz="2400" dirty="0"/>
              <a:t>Happy employees prefer to stay</a:t>
            </a:r>
          </a:p>
        </p:txBody>
      </p:sp>
    </p:spTree>
    <p:extLst>
      <p:ext uri="{BB962C8B-B14F-4D97-AF65-F5344CB8AC3E}">
        <p14:creationId xmlns="" xmlns:p14="http://schemas.microsoft.com/office/powerpoint/2010/main" val="209154240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 xmlns:a16="http://schemas.microsoft.com/office/drawing/2014/main"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 xmlns:p14="http://schemas.microsoft.com/office/powerpoint/2010/main" val="4172189496"/>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 xmlns:p14="http://schemas.microsoft.com/office/powerpoint/2010/main" val="497236981"/>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 xmlns:p14="http://schemas.microsoft.com/office/powerpoint/2010/main" val="502244645"/>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 xmlns:p14="http://schemas.microsoft.com/office/powerpoint/2010/main" val="90396794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 xmlns:a16="http://schemas.microsoft.com/office/drawing/2014/main"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 xmlns:p14="http://schemas.microsoft.com/office/powerpoint/2010/main" val="3566254773"/>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 xmlns:a16="http://schemas.microsoft.com/office/drawing/2014/main"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 xmlns:p14="http://schemas.microsoft.com/office/powerpoint/2010/main" val="209029897"/>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 xmlns:a16="http://schemas.microsoft.com/office/drawing/2014/main"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 xmlns:p14="http://schemas.microsoft.com/office/powerpoint/2010/main" val="3497819126"/>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 xmlns:a16="http://schemas.microsoft.com/office/drawing/2014/main"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 xmlns:p14="http://schemas.microsoft.com/office/powerpoint/2010/main" val="4266567001"/>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 xmlns:a16="http://schemas.microsoft.com/office/drawing/2014/main"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 xmlns:p14="http://schemas.microsoft.com/office/powerpoint/2010/main" val="372325342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 xmlns:p14="http://schemas.microsoft.com/office/powerpoint/2010/main" val="359341594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 xmlns:a16="http://schemas.microsoft.com/office/drawing/2014/main"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 xmlns:p14="http://schemas.microsoft.com/office/powerpoint/2010/main" val="308305942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 xmlns:a16="http://schemas.microsoft.com/office/drawing/2014/main"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 xmlns:p14="http://schemas.microsoft.com/office/powerpoint/2010/main" val="382311863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 xmlns:p14="http://schemas.microsoft.com/office/powerpoint/2010/main" val="1916193509"/>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50920134"/>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 xmlns:p14="http://schemas.microsoft.com/office/powerpoint/2010/main" val="353278941"/>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 xmlns:p14="http://schemas.microsoft.com/office/powerpoint/2010/main" val="388241807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 xmlns:a16="http://schemas.microsoft.com/office/drawing/2014/main"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3370079176"/>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 xmlns:a16="http://schemas.microsoft.com/office/drawing/2014/main"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681189631"/>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 xmlns:a16="http://schemas.microsoft.com/office/drawing/2014/main"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 xmlns:p14="http://schemas.microsoft.com/office/powerpoint/2010/main" val="4189989279"/>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 xmlns:p14="http://schemas.microsoft.com/office/powerpoint/2010/main" val="99599006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 xmlns:a16="http://schemas.microsoft.com/office/drawing/2014/main"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 xmlns:p14="http://schemas.microsoft.com/office/powerpoint/2010/main" val="2254327619"/>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 xmlns:p14="http://schemas.microsoft.com/office/powerpoint/2010/main" val="2724543158"/>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 xmlns:a16="http://schemas.microsoft.com/office/drawing/2014/main"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 xmlns:p14="http://schemas.microsoft.com/office/powerpoint/2010/main" val="4292593423"/>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990600"/>
            <a:ext cx="7788486" cy="49998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8546131"/>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905</TotalTime>
  <Words>3447</Words>
  <Application>Microsoft Office PowerPoint</Application>
  <PresentationFormat>On-screen Show (4:3)</PresentationFormat>
  <Paragraphs>268</Paragraphs>
  <Slides>70</Slides>
  <Notes>1</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Diamond Grid 16x9</vt:lpstr>
      <vt:lpstr>TALENT DEVELOPMENT &amp; MANAGEMENT - V</vt:lpstr>
      <vt:lpstr>Slide 2</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Slide 16</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Slide 32</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Slide 44</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Slide 59</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39</cp:revision>
  <cp:lastPrinted>1601-01-01T00:00:00Z</cp:lastPrinted>
  <dcterms:created xsi:type="dcterms:W3CDTF">2020-07-09T15:12:46Z</dcterms:created>
  <dcterms:modified xsi:type="dcterms:W3CDTF">2022-07-03T03:51:47Z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