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0"/>
  </p:notesMasterIdLst>
  <p:handoutMasterIdLst>
    <p:handoutMasterId r:id="rId51"/>
  </p:handoutMasterIdLst>
  <p:sldIdLst>
    <p:sldId id="256" r:id="rId2"/>
    <p:sldId id="433" r:id="rId3"/>
    <p:sldId id="337" r:id="rId4"/>
    <p:sldId id="410" r:id="rId5"/>
    <p:sldId id="411" r:id="rId6"/>
    <p:sldId id="355" r:id="rId7"/>
    <p:sldId id="356" r:id="rId8"/>
    <p:sldId id="340" r:id="rId9"/>
    <p:sldId id="412" r:id="rId10"/>
    <p:sldId id="413" r:id="rId11"/>
    <p:sldId id="414" r:id="rId12"/>
    <p:sldId id="357" r:id="rId13"/>
    <p:sldId id="358" r:id="rId14"/>
    <p:sldId id="434" r:id="rId15"/>
    <p:sldId id="415" r:id="rId16"/>
    <p:sldId id="292" r:id="rId17"/>
    <p:sldId id="437" r:id="rId18"/>
    <p:sldId id="438" r:id="rId19"/>
    <p:sldId id="416" r:id="rId20"/>
    <p:sldId id="439" r:id="rId21"/>
    <p:sldId id="440" r:id="rId22"/>
    <p:sldId id="441" r:id="rId23"/>
    <p:sldId id="359" r:id="rId24"/>
    <p:sldId id="417" r:id="rId25"/>
    <p:sldId id="435" r:id="rId26"/>
    <p:sldId id="346" r:id="rId27"/>
    <p:sldId id="350" r:id="rId28"/>
    <p:sldId id="351" r:id="rId29"/>
    <p:sldId id="352" r:id="rId30"/>
    <p:sldId id="353" r:id="rId31"/>
    <p:sldId id="354" r:id="rId32"/>
    <p:sldId id="436" r:id="rId33"/>
    <p:sldId id="360" r:id="rId34"/>
    <p:sldId id="369" r:id="rId35"/>
    <p:sldId id="378" r:id="rId36"/>
    <p:sldId id="398" r:id="rId37"/>
    <p:sldId id="393" r:id="rId38"/>
    <p:sldId id="379" r:id="rId39"/>
    <p:sldId id="394" r:id="rId40"/>
    <p:sldId id="395" r:id="rId41"/>
    <p:sldId id="396" r:id="rId42"/>
    <p:sldId id="397" r:id="rId43"/>
    <p:sldId id="403" r:id="rId44"/>
    <p:sldId id="399" r:id="rId45"/>
    <p:sldId id="400" r:id="rId46"/>
    <p:sldId id="401" r:id="rId47"/>
    <p:sldId id="402" r:id="rId48"/>
    <p:sldId id="289" r:id="rId4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1663359"/>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long-term global issues.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69313777"/>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all.</a:t>
            </a:r>
          </a:p>
          <a:p>
            <a:r>
              <a:rPr lang="en-MY" sz="2700" dirty="0"/>
              <a:t>A job must meet the dual criteria of strategic impact and performance variability if it is to qualify as an A position</a:t>
            </a:r>
          </a:p>
        </p:txBody>
      </p:sp>
    </p:spTree>
    <p:extLst>
      <p:ext uri="{BB962C8B-B14F-4D97-AF65-F5344CB8AC3E}">
        <p14:creationId xmlns:p14="http://schemas.microsoft.com/office/powerpoint/2010/main" val="761387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1267235"/>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23178923"/>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56195594"/>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138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552128" y="1595021"/>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9B1D-4E80-4974-A6E5-D12BC25074BD}"/>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6530E1CF-7F7B-4F67-81DE-4939D7DF6908}"/>
              </a:ext>
            </a:extLst>
          </p:cNvPr>
          <p:cNvSpPr>
            <a:spLocks noGrp="1"/>
          </p:cNvSpPr>
          <p:nvPr>
            <p:ph idx="1"/>
          </p:nvPr>
        </p:nvSpPr>
        <p:spPr/>
        <p:txBody>
          <a:bodyPr/>
          <a:lstStyle/>
          <a:p>
            <a:pPr marL="0" indent="0">
              <a:buNone/>
            </a:pPr>
            <a:r>
              <a:rPr lang="en-MY"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benefits</a:t>
            </a:r>
          </a:p>
        </p:txBody>
      </p:sp>
    </p:spTree>
    <p:extLst>
      <p:ext uri="{BB962C8B-B14F-4D97-AF65-F5344CB8AC3E}">
        <p14:creationId xmlns:p14="http://schemas.microsoft.com/office/powerpoint/2010/main" val="1426844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F986-B671-471E-9D53-6BE3065A4B05}"/>
              </a:ext>
            </a:extLst>
          </p:cNvPr>
          <p:cNvSpPr>
            <a:spLocks noGrp="1"/>
          </p:cNvSpPr>
          <p:nvPr>
            <p:ph type="title"/>
          </p:nvPr>
        </p:nvSpPr>
        <p:spPr/>
        <p:txBody>
          <a:bodyPr/>
          <a:lstStyle/>
          <a:p>
            <a:r>
              <a:rPr lang="en-MY" dirty="0"/>
              <a:t>Psychological Contract</a:t>
            </a:r>
          </a:p>
        </p:txBody>
      </p:sp>
      <p:sp>
        <p:nvSpPr>
          <p:cNvPr id="3" name="Content Placeholder 2">
            <a:extLst>
              <a:ext uri="{FF2B5EF4-FFF2-40B4-BE49-F238E27FC236}">
                <a16:creationId xmlns:a16="http://schemas.microsoft.com/office/drawing/2014/main" id="{724B7341-C57A-4CC4-8438-F90F4CE1E321}"/>
              </a:ext>
            </a:extLst>
          </p:cNvPr>
          <p:cNvSpPr>
            <a:spLocks noGrp="1"/>
          </p:cNvSpPr>
          <p:nvPr>
            <p:ph idx="1"/>
          </p:nvPr>
        </p:nvSpPr>
        <p:spPr>
          <a:xfrm>
            <a:off x="685800" y="1556792"/>
            <a:ext cx="8134672" cy="4530725"/>
          </a:xfrm>
        </p:spPr>
        <p:txBody>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val="1697502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623B-3015-4144-B907-142A09EBCE7F}"/>
              </a:ext>
            </a:extLst>
          </p:cNvPr>
          <p:cNvSpPr>
            <a:spLocks noGrp="1"/>
          </p:cNvSpPr>
          <p:nvPr>
            <p:ph type="title"/>
          </p:nvPr>
        </p:nvSpPr>
        <p:spPr/>
        <p:txBody>
          <a:bodyPr/>
          <a:lstStyle/>
          <a:p>
            <a:r>
              <a:rPr lang="en-MY" dirty="0"/>
              <a:t>1. Quasi-spot Contract</a:t>
            </a:r>
          </a:p>
        </p:txBody>
      </p:sp>
      <p:sp>
        <p:nvSpPr>
          <p:cNvPr id="3" name="Content Placeholder 2">
            <a:extLst>
              <a:ext uri="{FF2B5EF4-FFF2-40B4-BE49-F238E27FC236}">
                <a16:creationId xmlns:a16="http://schemas.microsoft.com/office/drawing/2014/main" id="{8E2FD896-3ECD-4BE7-A2AA-F25DA84EA512}"/>
              </a:ext>
            </a:extLst>
          </p:cNvPr>
          <p:cNvSpPr>
            <a:spLocks noGrp="1"/>
          </p:cNvSpPr>
          <p:nvPr>
            <p:ph idx="1"/>
          </p:nvPr>
        </p:nvSpPr>
        <p:spPr>
          <a:xfrm>
            <a:off x="685800" y="1556792"/>
            <a:ext cx="8278688" cy="4530725"/>
          </a:xfrm>
        </p:spPr>
        <p:txBody>
          <a:bodyPr/>
          <a:lstStyle/>
          <a:p>
            <a:r>
              <a:rPr lang="en-MY" sz="2700" dirty="0"/>
              <a:t>The employment relationship represents a pure economic exchange focused on a short-term and relatively well-defined set of duties s (e.g., brokerage firms’ contracts with stockbrokers). </a:t>
            </a:r>
          </a:p>
          <a:p>
            <a:r>
              <a:rPr lang="en-MY" sz="2700" dirty="0"/>
              <a:t>Use of temporary, part-time employees or contractors to keep from paying benefits. This type of exchange is usually found in relationships with contractors in unskilled, skilled, and even professional jobs.</a:t>
            </a:r>
          </a:p>
          <a:p>
            <a:r>
              <a:rPr lang="en-MY" sz="27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val="898348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CC8C-208F-4A2D-9A12-CEA37E86A9BD}"/>
              </a:ext>
            </a:extLst>
          </p:cNvPr>
          <p:cNvSpPr>
            <a:spLocks noGrp="1"/>
          </p:cNvSpPr>
          <p:nvPr>
            <p:ph type="title"/>
          </p:nvPr>
        </p:nvSpPr>
        <p:spPr/>
        <p:txBody>
          <a:bodyPr/>
          <a:lstStyle/>
          <a:p>
            <a:r>
              <a:rPr lang="en-MY" dirty="0"/>
              <a:t>2. Under Investment</a:t>
            </a:r>
          </a:p>
        </p:txBody>
      </p:sp>
      <p:sp>
        <p:nvSpPr>
          <p:cNvPr id="3" name="Content Placeholder 2">
            <a:extLst>
              <a:ext uri="{FF2B5EF4-FFF2-40B4-BE49-F238E27FC236}">
                <a16:creationId xmlns:a16="http://schemas.microsoft.com/office/drawing/2014/main" id="{01385910-DF0A-447A-87B9-668EEB38C515}"/>
              </a:ext>
            </a:extLst>
          </p:cNvPr>
          <p:cNvSpPr>
            <a:spLocks noGrp="1"/>
          </p:cNvSpPr>
          <p:nvPr>
            <p:ph idx="1"/>
          </p:nvPr>
        </p:nvSpPr>
        <p:spPr/>
        <p:txBody>
          <a:bodyPr/>
          <a:lstStyle/>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val="2293859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EE8-337B-4088-8762-600E475AF882}"/>
              </a:ext>
            </a:extLst>
          </p:cNvPr>
          <p:cNvSpPr>
            <a:spLocks noGrp="1"/>
          </p:cNvSpPr>
          <p:nvPr>
            <p:ph type="title"/>
          </p:nvPr>
        </p:nvSpPr>
        <p:spPr/>
        <p:txBody>
          <a:bodyPr/>
          <a:lstStyle/>
          <a:p>
            <a:r>
              <a:rPr lang="en-MY" dirty="0"/>
              <a:t>3. Over-Investment</a:t>
            </a:r>
          </a:p>
        </p:txBody>
      </p:sp>
      <p:sp>
        <p:nvSpPr>
          <p:cNvPr id="3" name="Content Placeholder 2">
            <a:extLst>
              <a:ext uri="{FF2B5EF4-FFF2-40B4-BE49-F238E27FC236}">
                <a16:creationId xmlns:a16="http://schemas.microsoft.com/office/drawing/2014/main" id="{8F8B9839-F3AB-45FC-A478-EB0C0869ED27}"/>
              </a:ext>
            </a:extLst>
          </p:cNvPr>
          <p:cNvSpPr>
            <a:spLocks noGrp="1"/>
          </p:cNvSpPr>
          <p:nvPr>
            <p:ph idx="1"/>
          </p:nvPr>
        </p:nvSpPr>
        <p:spPr/>
        <p:txBody>
          <a:bodyPr/>
          <a:lstStyle/>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val="3326066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EB6-EBEA-4374-9551-5510F1434186}"/>
              </a:ext>
            </a:extLst>
          </p:cNvPr>
          <p:cNvSpPr>
            <a:spLocks noGrp="1"/>
          </p:cNvSpPr>
          <p:nvPr>
            <p:ph type="title"/>
          </p:nvPr>
        </p:nvSpPr>
        <p:spPr/>
        <p:txBody>
          <a:bodyPr/>
          <a:lstStyle/>
          <a:p>
            <a:r>
              <a:rPr lang="en-MY" dirty="0"/>
              <a:t>4. Mutual Investment</a:t>
            </a:r>
          </a:p>
        </p:txBody>
      </p:sp>
      <p:sp>
        <p:nvSpPr>
          <p:cNvPr id="3" name="Content Placeholder 2">
            <a:extLst>
              <a:ext uri="{FF2B5EF4-FFF2-40B4-BE49-F238E27FC236}">
                <a16:creationId xmlns:a16="http://schemas.microsoft.com/office/drawing/2014/main" id="{B03BA526-64B1-4466-95C2-ADF557086311}"/>
              </a:ext>
            </a:extLst>
          </p:cNvPr>
          <p:cNvSpPr>
            <a:spLocks noGrp="1"/>
          </p:cNvSpPr>
          <p:nvPr>
            <p:ph idx="1"/>
          </p:nvPr>
        </p:nvSpPr>
        <p:spPr/>
        <p:txBody>
          <a:bodyPr/>
          <a:lstStyle/>
          <a:p>
            <a:r>
              <a:rPr lang="en-MY"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val="41132606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id="{6FE367D6-39F2-4F6D-AAD5-0989F2DFBEA2}"/>
              </a:ext>
            </a:extLst>
          </p:cNvPr>
          <p:cNvSpPr>
            <a:spLocks noGrp="1"/>
          </p:cNvSpPr>
          <p:nvPr>
            <p:ph idx="1"/>
          </p:nvPr>
        </p:nvSpPr>
        <p:spPr/>
        <p:txBody>
          <a:bodyPr/>
          <a:lstStyle/>
          <a:p>
            <a:r>
              <a:rPr lang="en-MY" dirty="0"/>
              <a:t>The backbone of the mutual investment ER is generalized reciprocal loyalty, trust, and a focus on a long-term relationship. It emphasizes a high level of both offered inducements and expected contributions.</a:t>
            </a:r>
          </a:p>
          <a:p>
            <a:r>
              <a:rPr lang="en-MY"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val="18733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id="{D0E7BF92-0B28-4C32-832B-A38BE772B48A}"/>
              </a:ext>
            </a:extLst>
          </p:cNvPr>
          <p:cNvSpPr>
            <a:spLocks noGrp="1"/>
          </p:cNvSpPr>
          <p:nvPr>
            <p:ph idx="1"/>
          </p:nvPr>
        </p:nvSpPr>
        <p:spPr/>
        <p:txBody>
          <a:bodyPr/>
          <a:lstStyle/>
          <a:p>
            <a:r>
              <a:rPr lang="en-MY"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val="2392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6EF-A7D7-4F87-BDE4-D457AA2D7D61}"/>
              </a:ext>
            </a:extLst>
          </p:cNvPr>
          <p:cNvSpPr>
            <a:spLocks noGrp="1"/>
          </p:cNvSpPr>
          <p:nvPr>
            <p:ph type="title"/>
          </p:nvPr>
        </p:nvSpPr>
        <p:spPr/>
        <p:txBody>
          <a:bodyPr/>
          <a:lstStyle/>
          <a:p>
            <a:r>
              <a:rPr lang="en-MY" dirty="0"/>
              <a:t>Training and Development</a:t>
            </a:r>
          </a:p>
        </p:txBody>
      </p:sp>
      <p:sp>
        <p:nvSpPr>
          <p:cNvPr id="3" name="Content Placeholder 2">
            <a:extLst>
              <a:ext uri="{FF2B5EF4-FFF2-40B4-BE49-F238E27FC236}">
                <a16:creationId xmlns:a16="http://schemas.microsoft.com/office/drawing/2014/main" id="{8940FF76-0662-4107-82CD-9C0A02531096}"/>
              </a:ext>
            </a:extLst>
          </p:cNvPr>
          <p:cNvSpPr>
            <a:spLocks noGrp="1"/>
          </p:cNvSpPr>
          <p:nvPr>
            <p:ph idx="1"/>
          </p:nvPr>
        </p:nvSpPr>
        <p:spPr>
          <a:xfrm>
            <a:off x="685800" y="1556792"/>
            <a:ext cx="8206680" cy="4530725"/>
          </a:xfrm>
        </p:spPr>
        <p:txBody>
          <a:bodyPr/>
          <a:lstStyle/>
          <a:p>
            <a:r>
              <a:rPr lang="en-MY" dirty="0"/>
              <a:t>The focus of training and development is not on improving skills to perform the current job but on preparing employees for future responsibilities. </a:t>
            </a:r>
          </a:p>
          <a:p>
            <a:r>
              <a:rPr lang="en-MY" dirty="0"/>
              <a:t>Job rotation and participation in cross functional or cross-divisional project teams are effective methods to build an organization wide perspective and to promote organizational interests. </a:t>
            </a:r>
          </a:p>
          <a:p>
            <a:r>
              <a:rPr lang="en-MY"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val="2521952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2CB-E551-438B-B27A-96674878AD9A}"/>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5D06339B-DFD5-41D8-A3F7-1970DB7A83B0}"/>
              </a:ext>
            </a:extLst>
          </p:cNvPr>
          <p:cNvSpPr>
            <a:spLocks noGrp="1"/>
          </p:cNvSpPr>
          <p:nvPr>
            <p:ph idx="1"/>
          </p:nvPr>
        </p:nvSpPr>
        <p:spPr/>
        <p:txBody>
          <a:bodyPr/>
          <a:lstStyle/>
          <a:p>
            <a:r>
              <a:rPr lang="en-MY" dirty="0"/>
              <a:t>Performance appraisal criteria and processes should be related to broad contributions. In addition to individual evaluation, performance appraisal by peers and team-based performance are common features of the evaluation process. </a:t>
            </a:r>
          </a:p>
          <a:p>
            <a:r>
              <a:rPr lang="en-MY"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val="3134062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13DD-DEBF-4757-85B1-92A8F3E3E25F}"/>
              </a:ext>
            </a:extLst>
          </p:cNvPr>
          <p:cNvSpPr>
            <a:spLocks noGrp="1"/>
          </p:cNvSpPr>
          <p:nvPr>
            <p:ph type="title"/>
          </p:nvPr>
        </p:nvSpPr>
        <p:spPr/>
        <p:txBody>
          <a:bodyPr/>
          <a:lstStyle/>
          <a:p>
            <a:r>
              <a:rPr lang="en-MY" dirty="0"/>
              <a:t>Compensation and Benefits</a:t>
            </a:r>
          </a:p>
        </p:txBody>
      </p:sp>
      <p:sp>
        <p:nvSpPr>
          <p:cNvPr id="3" name="Content Placeholder 2">
            <a:extLst>
              <a:ext uri="{FF2B5EF4-FFF2-40B4-BE49-F238E27FC236}">
                <a16:creationId xmlns:a16="http://schemas.microsoft.com/office/drawing/2014/main" id="{6368F0A5-B270-4E7A-BAB1-0FCB861D22B2}"/>
              </a:ext>
            </a:extLst>
          </p:cNvPr>
          <p:cNvSpPr>
            <a:spLocks noGrp="1"/>
          </p:cNvSpPr>
          <p:nvPr>
            <p:ph idx="1"/>
          </p:nvPr>
        </p:nvSpPr>
        <p:spPr>
          <a:xfrm>
            <a:off x="685800" y="1556792"/>
            <a:ext cx="8278688" cy="4530725"/>
          </a:xfrm>
        </p:spPr>
        <p:txBody>
          <a:bodyPr/>
          <a:lstStyle/>
          <a:p>
            <a:r>
              <a:rPr lang="en-MY"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val="330223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764</TotalTime>
  <Words>2825</Words>
  <Application>Microsoft Office PowerPoint</Application>
  <PresentationFormat>On-screen Show (4:3)</PresentationFormat>
  <Paragraphs>152</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Times New Roman</vt:lpstr>
      <vt:lpstr>Wingdings</vt:lpstr>
      <vt:lpstr>Office Theme</vt:lpstr>
      <vt:lpstr>TALENT DEVELOPMENT &amp; MANAGEMENT - V</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Talent Development</vt:lpstr>
      <vt:lpstr>Diversity and Inclusion</vt:lpstr>
      <vt:lpstr>PowerPoint Presentation</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43</cp:revision>
  <cp:lastPrinted>1601-01-01T00:00:00Z</cp:lastPrinted>
  <dcterms:created xsi:type="dcterms:W3CDTF">2020-07-09T15:12:46Z</dcterms:created>
  <dcterms:modified xsi:type="dcterms:W3CDTF">2021-05-24T14:21:47Z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