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8"/>
  </p:notesMasterIdLst>
  <p:handoutMasterIdLst>
    <p:handoutMasterId r:id="rId119"/>
  </p:handoutMasterIdLst>
  <p:sldIdLst>
    <p:sldId id="256" r:id="rId2"/>
    <p:sldId id="507" r:id="rId3"/>
    <p:sldId id="515" r:id="rId4"/>
    <p:sldId id="509" r:id="rId5"/>
    <p:sldId id="513" r:id="rId6"/>
    <p:sldId id="514" r:id="rId7"/>
    <p:sldId id="485" r:id="rId8"/>
    <p:sldId id="486" r:id="rId9"/>
    <p:sldId id="487" r:id="rId10"/>
    <p:sldId id="488" r:id="rId11"/>
    <p:sldId id="489" r:id="rId12"/>
    <p:sldId id="490" r:id="rId13"/>
    <p:sldId id="491" r:id="rId14"/>
    <p:sldId id="492" r:id="rId15"/>
    <p:sldId id="493" r:id="rId16"/>
    <p:sldId id="494" r:id="rId17"/>
    <p:sldId id="495" r:id="rId18"/>
    <p:sldId id="496" r:id="rId19"/>
    <p:sldId id="497" r:id="rId20"/>
    <p:sldId id="498" r:id="rId21"/>
    <p:sldId id="499" r:id="rId22"/>
    <p:sldId id="500" r:id="rId23"/>
    <p:sldId id="501" r:id="rId24"/>
    <p:sldId id="502" r:id="rId25"/>
    <p:sldId id="503" r:id="rId26"/>
    <p:sldId id="504" r:id="rId27"/>
    <p:sldId id="505" r:id="rId28"/>
    <p:sldId id="506" r:id="rId29"/>
    <p:sldId id="525" r:id="rId30"/>
    <p:sldId id="519" r:id="rId31"/>
    <p:sldId id="520" r:id="rId32"/>
    <p:sldId id="521" r:id="rId33"/>
    <p:sldId id="522" r:id="rId34"/>
    <p:sldId id="523" r:id="rId35"/>
    <p:sldId id="524" r:id="rId36"/>
    <p:sldId id="369" r:id="rId37"/>
    <p:sldId id="378" r:id="rId38"/>
    <p:sldId id="398" r:id="rId39"/>
    <p:sldId id="393" r:id="rId40"/>
    <p:sldId id="379" r:id="rId41"/>
    <p:sldId id="394" r:id="rId42"/>
    <p:sldId id="395" r:id="rId43"/>
    <p:sldId id="396" r:id="rId44"/>
    <p:sldId id="397" r:id="rId45"/>
    <p:sldId id="403" r:id="rId46"/>
    <p:sldId id="399" r:id="rId47"/>
    <p:sldId id="400" r:id="rId48"/>
    <p:sldId id="401" r:id="rId49"/>
    <p:sldId id="402" r:id="rId50"/>
    <p:sldId id="526" r:id="rId51"/>
    <p:sldId id="527" r:id="rId52"/>
    <p:sldId id="442" r:id="rId53"/>
    <p:sldId id="325" r:id="rId54"/>
    <p:sldId id="327" r:id="rId55"/>
    <p:sldId id="326" r:id="rId56"/>
    <p:sldId id="328" r:id="rId57"/>
    <p:sldId id="320" r:id="rId58"/>
    <p:sldId id="321" r:id="rId59"/>
    <p:sldId id="322" r:id="rId60"/>
    <p:sldId id="323" r:id="rId61"/>
    <p:sldId id="329" r:id="rId62"/>
    <p:sldId id="330" r:id="rId63"/>
    <p:sldId id="338" r:id="rId64"/>
    <p:sldId id="339" r:id="rId65"/>
    <p:sldId id="341" r:id="rId66"/>
    <p:sldId id="440" r:id="rId67"/>
    <p:sldId id="441" r:id="rId68"/>
    <p:sldId id="405" r:id="rId69"/>
    <p:sldId id="406" r:id="rId70"/>
    <p:sldId id="431" r:id="rId71"/>
    <p:sldId id="407" r:id="rId72"/>
    <p:sldId id="361" r:id="rId73"/>
    <p:sldId id="362" r:id="rId74"/>
    <p:sldId id="363" r:id="rId75"/>
    <p:sldId id="408" r:id="rId76"/>
    <p:sldId id="364" r:id="rId77"/>
    <p:sldId id="409" r:id="rId78"/>
    <p:sldId id="445" r:id="rId79"/>
    <p:sldId id="446" r:id="rId80"/>
    <p:sldId id="447" r:id="rId81"/>
    <p:sldId id="448" r:id="rId82"/>
    <p:sldId id="449" r:id="rId83"/>
    <p:sldId id="450" r:id="rId84"/>
    <p:sldId id="451" r:id="rId85"/>
    <p:sldId id="452" r:id="rId86"/>
    <p:sldId id="453" r:id="rId87"/>
    <p:sldId id="454" r:id="rId88"/>
    <p:sldId id="455" r:id="rId89"/>
    <p:sldId id="456" r:id="rId90"/>
    <p:sldId id="457" r:id="rId91"/>
    <p:sldId id="458" r:id="rId92"/>
    <p:sldId id="459" r:id="rId93"/>
    <p:sldId id="460" r:id="rId94"/>
    <p:sldId id="461" r:id="rId95"/>
    <p:sldId id="528" r:id="rId96"/>
    <p:sldId id="529" r:id="rId97"/>
    <p:sldId id="462" r:id="rId98"/>
    <p:sldId id="463" r:id="rId99"/>
    <p:sldId id="464" r:id="rId100"/>
    <p:sldId id="465" r:id="rId101"/>
    <p:sldId id="466" r:id="rId102"/>
    <p:sldId id="467" r:id="rId103"/>
    <p:sldId id="468" r:id="rId104"/>
    <p:sldId id="469" r:id="rId105"/>
    <p:sldId id="470" r:id="rId106"/>
    <p:sldId id="471" r:id="rId107"/>
    <p:sldId id="472" r:id="rId108"/>
    <p:sldId id="530" r:id="rId109"/>
    <p:sldId id="531" r:id="rId110"/>
    <p:sldId id="532" r:id="rId111"/>
    <p:sldId id="533" r:id="rId112"/>
    <p:sldId id="534" r:id="rId113"/>
    <p:sldId id="535" r:id="rId114"/>
    <p:sldId id="536" r:id="rId115"/>
    <p:sldId id="537" r:id="rId116"/>
    <p:sldId id="289" r:id="rId11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CF374427-8B9A-451D-9BAA-B37C479D1B94}" type="presOf" srcId="{025D1167-F9B7-4E40-B002-E29EE5232431}" destId="{6D646A23-0A91-4432-9D52-5AA2386F485C}"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FD1EC938-0FF3-48B5-828B-1B7B77926199}" type="presOf" srcId="{9387FC01-2A66-4109-B809-2FB306330CB1}" destId="{B6A3A167-9354-415B-8D75-E452646CD9C9}" srcOrd="0" destOrd="0" presId="urn:microsoft.com/office/officeart/2005/8/layout/vList2"/>
    <dgm:cxn modelId="{F1A63FAA-C61B-4E11-A151-C14A01E1D769}" type="presOf" srcId="{7973B7AA-0253-4A2E-B6B1-2E327272DF81}" destId="{C75F0C89-4FDE-43A5-BCFE-A9860503C606}" srcOrd="0" destOrd="0" presId="urn:microsoft.com/office/officeart/2005/8/layout/vList2"/>
    <dgm:cxn modelId="{1C0F9E4E-5E53-4FCE-98A3-40D6C73585E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FBF2809E-3ABE-4CB1-AD97-482C67207A21}" type="presOf" srcId="{B557A735-D5FA-471D-9E9D-A8B2EF428C20}" destId="{75B6D5AB-5A9D-4D18-9993-99CF2C797197}" srcOrd="0" destOrd="0" presId="urn:microsoft.com/office/officeart/2005/8/layout/vList2"/>
    <dgm:cxn modelId="{51C5D4E2-17C2-401A-8A38-23E4E758BD47}" type="presParOf" srcId="{CC8763B3-4621-4666-B669-3C5BA2A30DBE}" destId="{C75F0C89-4FDE-43A5-BCFE-A9860503C606}" srcOrd="0" destOrd="0" presId="urn:microsoft.com/office/officeart/2005/8/layout/vList2"/>
    <dgm:cxn modelId="{1FC62FEA-28C9-4B48-BA39-34AB7A7109E4}" type="presParOf" srcId="{CC8763B3-4621-4666-B669-3C5BA2A30DBE}" destId="{0ED52BFE-7CEF-42F6-B591-8074C17D5745}" srcOrd="1" destOrd="0" presId="urn:microsoft.com/office/officeart/2005/8/layout/vList2"/>
    <dgm:cxn modelId="{C32264A3-821D-4951-8039-ED42F29353A1}" type="presParOf" srcId="{CC8763B3-4621-4666-B669-3C5BA2A30DBE}" destId="{6D646A23-0A91-4432-9D52-5AA2386F485C}" srcOrd="2" destOrd="0" presId="urn:microsoft.com/office/officeart/2005/8/layout/vList2"/>
    <dgm:cxn modelId="{160E0C10-0AB6-40CB-8E16-BC8357666C22}" type="presParOf" srcId="{CC8763B3-4621-4666-B669-3C5BA2A30DBE}" destId="{2192C416-128C-4345-8B8B-1704AD9B7B6B}" srcOrd="3" destOrd="0" presId="urn:microsoft.com/office/officeart/2005/8/layout/vList2"/>
    <dgm:cxn modelId="{13CE4FEE-FEF0-4D8D-97FD-802D9437ECC7}" type="presParOf" srcId="{CC8763B3-4621-4666-B669-3C5BA2A30DBE}" destId="{B6A3A167-9354-415B-8D75-E452646CD9C9}" srcOrd="4" destOrd="0" presId="urn:microsoft.com/office/officeart/2005/8/layout/vList2"/>
    <dgm:cxn modelId="{BD66A09A-96A7-4FB7-AD53-5A5475B516C9}" type="presParOf" srcId="{CC8763B3-4621-4666-B669-3C5BA2A30DBE}" destId="{ED4BE098-3C4A-4809-8C9A-226C33202878}" srcOrd="5" destOrd="0" presId="urn:microsoft.com/office/officeart/2005/8/layout/vList2"/>
    <dgm:cxn modelId="{0C92E80F-B4F3-446D-A5BB-B6B59F2838CD}" type="presParOf" srcId="{CC8763B3-4621-4666-B669-3C5BA2A30DBE}" destId="{75B6D5AB-5A9D-4D18-9993-99CF2C797197}"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6488CDC-2D7D-4474-94C0-0E212DEC77A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E34DF797-4C77-48B4-8A6A-B80383165C03}" type="presOf" srcId="{025D1167-F9B7-4E40-B002-E29EE5232431}" destId="{6D646A23-0A91-4432-9D52-5AA2386F485C}" srcOrd="0" destOrd="0" presId="urn:microsoft.com/office/officeart/2005/8/layout/vList2"/>
    <dgm:cxn modelId="{26540BC7-948A-4030-B8B8-16405FFD52B9}" type="presOf" srcId="{B557A735-D5FA-471D-9E9D-A8B2EF428C20}" destId="{75B6D5AB-5A9D-4D18-9993-99CF2C797197}" srcOrd="0" destOrd="0" presId="urn:microsoft.com/office/officeart/2005/8/layout/vList2"/>
    <dgm:cxn modelId="{6E0C885D-F2A2-4A2F-A311-0D326B5B35E4}"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ABAA2021-323B-4FFE-BDB7-0E54534AB910}" type="presOf" srcId="{703D4D02-5513-427D-B6E9-B2E187EE0C3A}" destId="{CC8763B3-4621-4666-B669-3C5BA2A30DBE}" srcOrd="0" destOrd="0" presId="urn:microsoft.com/office/officeart/2005/8/layout/vList2"/>
    <dgm:cxn modelId="{9006A242-5CBF-43BE-A440-FF779DC034CE}" type="presParOf" srcId="{CC8763B3-4621-4666-B669-3C5BA2A30DBE}" destId="{C75F0C89-4FDE-43A5-BCFE-A9860503C606}" srcOrd="0" destOrd="0" presId="urn:microsoft.com/office/officeart/2005/8/layout/vList2"/>
    <dgm:cxn modelId="{C66630D3-D932-4C9D-9B01-931C2133DF59}" type="presParOf" srcId="{CC8763B3-4621-4666-B669-3C5BA2A30DBE}" destId="{0ED52BFE-7CEF-42F6-B591-8074C17D5745}" srcOrd="1" destOrd="0" presId="urn:microsoft.com/office/officeart/2005/8/layout/vList2"/>
    <dgm:cxn modelId="{D3A4B3B9-0EA7-4AAE-818D-F3F3308D78C1}" type="presParOf" srcId="{CC8763B3-4621-4666-B669-3C5BA2A30DBE}" destId="{6D646A23-0A91-4432-9D52-5AA2386F485C}" srcOrd="2" destOrd="0" presId="urn:microsoft.com/office/officeart/2005/8/layout/vList2"/>
    <dgm:cxn modelId="{6A4590F1-D9BE-4CB0-9097-921E0DB98C9E}" type="presParOf" srcId="{CC8763B3-4621-4666-B669-3C5BA2A30DBE}" destId="{2192C416-128C-4345-8B8B-1704AD9B7B6B}" srcOrd="3" destOrd="0" presId="urn:microsoft.com/office/officeart/2005/8/layout/vList2"/>
    <dgm:cxn modelId="{D457B185-DA9C-4943-BE98-B180F815C44D}" type="presParOf" srcId="{CC8763B3-4621-4666-B669-3C5BA2A30DBE}" destId="{B6A3A167-9354-415B-8D75-E452646CD9C9}" srcOrd="4" destOrd="0" presId="urn:microsoft.com/office/officeart/2005/8/layout/vList2"/>
    <dgm:cxn modelId="{9F6FED04-597E-499D-BB62-436F47562C8F}" type="presParOf" srcId="{CC8763B3-4621-4666-B669-3C5BA2A30DBE}" destId="{ED4BE098-3C4A-4809-8C9A-226C33202878}" srcOrd="5" destOrd="0" presId="urn:microsoft.com/office/officeart/2005/8/layout/vList2"/>
    <dgm:cxn modelId="{14AEBC0C-54C6-4A3A-8BC2-1FC3CD8233DA}" type="presParOf" srcId="{CC8763B3-4621-4666-B669-3C5BA2A30DBE}" destId="{75B6D5AB-5A9D-4D18-9993-99CF2C797197}" srcOrd="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92D0A373-9753-4568-B701-7AEAB58EE897}" type="presOf" srcId="{B557A735-D5FA-471D-9E9D-A8B2EF428C20}" destId="{75B6D5AB-5A9D-4D18-9993-99CF2C797197}" srcOrd="0" destOrd="0" presId="urn:microsoft.com/office/officeart/2005/8/layout/vList2"/>
    <dgm:cxn modelId="{46D287D4-9C6F-41A2-81D8-9BD43A2495BC}" type="presOf" srcId="{025D1167-F9B7-4E40-B002-E29EE5232431}" destId="{6D646A23-0A91-4432-9D52-5AA2386F485C}"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289C50CF-BDA3-4664-B440-79A9BA52C68A}" type="presOf" srcId="{703D4D02-5513-427D-B6E9-B2E187EE0C3A}" destId="{CC8763B3-4621-4666-B669-3C5BA2A30DBE}" srcOrd="0" destOrd="0" presId="urn:microsoft.com/office/officeart/2005/8/layout/vList2"/>
    <dgm:cxn modelId="{90752A32-A440-4E55-8F38-190628891B8E}" type="presOf" srcId="{7973B7AA-0253-4A2E-B6B1-2E327272DF81}" destId="{C75F0C89-4FDE-43A5-BCFE-A9860503C606}" srcOrd="0" destOrd="0" presId="urn:microsoft.com/office/officeart/2005/8/layout/vList2"/>
    <dgm:cxn modelId="{A9E97CB6-FB8F-4D23-ABDD-10B8EA3E68EB}"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C23F9FE4-2024-4600-84A5-3C412A2D31DB}" type="presParOf" srcId="{CC8763B3-4621-4666-B669-3C5BA2A30DBE}" destId="{C75F0C89-4FDE-43A5-BCFE-A9860503C606}" srcOrd="0" destOrd="0" presId="urn:microsoft.com/office/officeart/2005/8/layout/vList2"/>
    <dgm:cxn modelId="{5732DBD8-05EB-4771-A831-15A2F040F06B}" type="presParOf" srcId="{CC8763B3-4621-4666-B669-3C5BA2A30DBE}" destId="{0ED52BFE-7CEF-42F6-B591-8074C17D5745}" srcOrd="1" destOrd="0" presId="urn:microsoft.com/office/officeart/2005/8/layout/vList2"/>
    <dgm:cxn modelId="{76AE3469-9D69-4537-87BE-AB7084322C44}" type="presParOf" srcId="{CC8763B3-4621-4666-B669-3C5BA2A30DBE}" destId="{6D646A23-0A91-4432-9D52-5AA2386F485C}" srcOrd="2" destOrd="0" presId="urn:microsoft.com/office/officeart/2005/8/layout/vList2"/>
    <dgm:cxn modelId="{D01FCBE4-78F6-4D58-9F73-2E1B908604C3}" type="presParOf" srcId="{CC8763B3-4621-4666-B669-3C5BA2A30DBE}" destId="{2192C416-128C-4345-8B8B-1704AD9B7B6B}" srcOrd="3" destOrd="0" presId="urn:microsoft.com/office/officeart/2005/8/layout/vList2"/>
    <dgm:cxn modelId="{704455C0-E6D5-4F69-BB84-9436A3CAC43D}" type="presParOf" srcId="{CC8763B3-4621-4666-B669-3C5BA2A30DBE}" destId="{B6A3A167-9354-415B-8D75-E452646CD9C9}" srcOrd="4" destOrd="0" presId="urn:microsoft.com/office/officeart/2005/8/layout/vList2"/>
    <dgm:cxn modelId="{F38BFB15-7831-4178-BC90-B583AE40753C}" type="presParOf" srcId="{CC8763B3-4621-4666-B669-3C5BA2A30DBE}" destId="{ED4BE098-3C4A-4809-8C9A-226C33202878}" srcOrd="5" destOrd="0" presId="urn:microsoft.com/office/officeart/2005/8/layout/vList2"/>
    <dgm:cxn modelId="{798AE494-4AD3-405C-878C-A9FA798B34BB}" type="presParOf" srcId="{CC8763B3-4621-4666-B669-3C5BA2A30DBE}" destId="{75B6D5AB-5A9D-4D18-9993-99CF2C797197}"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178D4125-AA5A-4A33-8D78-040E940E5781}" type="presOf" srcId="{7973B7AA-0253-4A2E-B6B1-2E327272DF81}" destId="{C75F0C89-4FDE-43A5-BCFE-A9860503C606}"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762DBDF1-519C-487F-BA73-21933A2A7D78}" type="presOf" srcId="{025D1167-F9B7-4E40-B002-E29EE5232431}" destId="{6D646A23-0A91-4432-9D52-5AA2386F485C}" srcOrd="0" destOrd="0" presId="urn:microsoft.com/office/officeart/2005/8/layout/vList2"/>
    <dgm:cxn modelId="{C84BDD09-B4FE-4980-97E5-537AAA9CDC59}"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283F3953-6F3B-43C4-B002-A412BE49334B}" type="presOf" srcId="{703D4D02-5513-427D-B6E9-B2E187EE0C3A}" destId="{CC8763B3-4621-4666-B669-3C5BA2A30DBE}" srcOrd="0" destOrd="0" presId="urn:microsoft.com/office/officeart/2005/8/layout/vList2"/>
    <dgm:cxn modelId="{88741687-C78C-4A29-AD1F-C78D05B79190}"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6554FC6-AD9A-4EB9-8C09-C7E361A0B3E8}" type="presParOf" srcId="{CC8763B3-4621-4666-B669-3C5BA2A30DBE}" destId="{C75F0C89-4FDE-43A5-BCFE-A9860503C606}" srcOrd="0" destOrd="0" presId="urn:microsoft.com/office/officeart/2005/8/layout/vList2"/>
    <dgm:cxn modelId="{41ECD232-17B8-490F-A0AD-1DCCC991EA80}" type="presParOf" srcId="{CC8763B3-4621-4666-B669-3C5BA2A30DBE}" destId="{0ED52BFE-7CEF-42F6-B591-8074C17D5745}" srcOrd="1" destOrd="0" presId="urn:microsoft.com/office/officeart/2005/8/layout/vList2"/>
    <dgm:cxn modelId="{E39F870E-6F54-4375-BEBD-EF4A96759D0F}" type="presParOf" srcId="{CC8763B3-4621-4666-B669-3C5BA2A30DBE}" destId="{6D646A23-0A91-4432-9D52-5AA2386F485C}" srcOrd="2" destOrd="0" presId="urn:microsoft.com/office/officeart/2005/8/layout/vList2"/>
    <dgm:cxn modelId="{8EB9782F-6DEF-48FA-9BEE-00794489C66C}" type="presParOf" srcId="{CC8763B3-4621-4666-B669-3C5BA2A30DBE}" destId="{2192C416-128C-4345-8B8B-1704AD9B7B6B}" srcOrd="3" destOrd="0" presId="urn:microsoft.com/office/officeart/2005/8/layout/vList2"/>
    <dgm:cxn modelId="{B449B8B2-2221-4BB7-8221-328478078E62}" type="presParOf" srcId="{CC8763B3-4621-4666-B669-3C5BA2A30DBE}" destId="{B6A3A167-9354-415B-8D75-E452646CD9C9}" srcOrd="4" destOrd="0" presId="urn:microsoft.com/office/officeart/2005/8/layout/vList2"/>
    <dgm:cxn modelId="{95309DE2-F900-4E87-832D-A2E085455DF5}" type="presParOf" srcId="{CC8763B3-4621-4666-B669-3C5BA2A30DBE}" destId="{ED4BE098-3C4A-4809-8C9A-226C33202878}" srcOrd="5" destOrd="0" presId="urn:microsoft.com/office/officeart/2005/8/layout/vList2"/>
    <dgm:cxn modelId="{BE7D813A-AC33-41AE-AEDD-C9DB813FEF75}" type="presParOf" srcId="{CC8763B3-4621-4666-B669-3C5BA2A30DBE}" destId="{75B6D5AB-5A9D-4D18-9993-99CF2C797197}" srcOrd="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375FB85B-D9A1-4C33-9554-295608B1F756}" type="presOf" srcId="{5BCFEC87-2571-489B-891D-0E70E9F09AD4}" destId="{FEE47416-7ADC-4F04-B888-18152B43E14E}" srcOrd="0" destOrd="0" presId="urn:microsoft.com/office/officeart/2005/8/layout/vList2"/>
    <dgm:cxn modelId="{8207FD9B-046A-4ED1-819A-B1B4769A0AEF}"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93EAA72-4A78-4AFB-B76E-766F2126BD49}" type="presOf" srcId="{FC7DEB54-D495-4BD2-8325-E7464C2459C5}" destId="{C2D199EF-EC9A-4C6D-8BD7-CC11CB57AA65}" srcOrd="0" destOrd="0" presId="urn:microsoft.com/office/officeart/2005/8/layout/vList2"/>
    <dgm:cxn modelId="{0BAA65A3-A546-4884-988A-86430E7AD650}" type="presOf" srcId="{5BC77895-9CE9-4054-B933-25BDDF9C1F4C}" destId="{C257A4DF-BA63-4CF7-ABE1-B114FC9563C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16011B82-E051-4D5A-BAC8-0596323F7F6F}" type="presOf" srcId="{4B0BF9B7-7B7A-4A7C-A05B-B1BE1B648CE9}" destId="{A17B7EE2-1D78-4802-A42E-D5C47A93A332}" srcOrd="0" destOrd="0" presId="urn:microsoft.com/office/officeart/2005/8/layout/vList2"/>
    <dgm:cxn modelId="{38149D4C-005F-4AF4-BF66-6F58046C4534}" type="presOf" srcId="{E5EF136F-65BC-440D-A019-C0F886E2577C}" destId="{BB581282-D2E9-4881-BBB5-D7AE975D856F}" srcOrd="0" destOrd="0" presId="urn:microsoft.com/office/officeart/2005/8/layout/vList2"/>
    <dgm:cxn modelId="{AB7E4E1D-FDE0-42A3-B63B-2AE688C20985}" type="presOf" srcId="{9B0D2C3E-33DB-4083-909C-C0999CE06016}" destId="{4295595F-D20B-405E-8AB4-688E1DEC2787}" srcOrd="0" destOrd="0" presId="urn:microsoft.com/office/officeart/2005/8/layout/vList2"/>
    <dgm:cxn modelId="{7473C2EB-ED9F-413A-B214-F64235DAA35D}" type="presOf" srcId="{E103F50F-1A90-416B-9E61-819078A87576}" destId="{37044683-296D-4928-A19D-1A7547B9EB23}"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25069365-E8B9-4130-BD2E-8D0EAECD561C}" type="presParOf" srcId="{A17B7EE2-1D78-4802-A42E-D5C47A93A332}" destId="{FEE47416-7ADC-4F04-B888-18152B43E14E}" srcOrd="0" destOrd="0" presId="urn:microsoft.com/office/officeart/2005/8/layout/vList2"/>
    <dgm:cxn modelId="{F5046987-7DCB-4C77-A7A8-BFD495B55E84}" type="presParOf" srcId="{A17B7EE2-1D78-4802-A42E-D5C47A93A332}" destId="{4C71D70E-D4E8-40C9-B61A-A6DF24ED5625}" srcOrd="1" destOrd="0" presId="urn:microsoft.com/office/officeart/2005/8/layout/vList2"/>
    <dgm:cxn modelId="{8303FFDD-8C47-4185-A69D-C0143F686786}" type="presParOf" srcId="{A17B7EE2-1D78-4802-A42E-D5C47A93A332}" destId="{C257A4DF-BA63-4CF7-ABE1-B114FC9563C2}" srcOrd="2" destOrd="0" presId="urn:microsoft.com/office/officeart/2005/8/layout/vList2"/>
    <dgm:cxn modelId="{4AD40236-93B0-4A4A-B787-2C678095D535}" type="presParOf" srcId="{A17B7EE2-1D78-4802-A42E-D5C47A93A332}" destId="{B38E9941-A3A6-4796-8072-ADCD44E1774C}" srcOrd="3" destOrd="0" presId="urn:microsoft.com/office/officeart/2005/8/layout/vList2"/>
    <dgm:cxn modelId="{C7E6C829-D3B5-41A6-A215-C9C242FECFA8}" type="presParOf" srcId="{A17B7EE2-1D78-4802-A42E-D5C47A93A332}" destId="{4295595F-D20B-405E-8AB4-688E1DEC2787}" srcOrd="4" destOrd="0" presId="urn:microsoft.com/office/officeart/2005/8/layout/vList2"/>
    <dgm:cxn modelId="{D79A04D8-3E4F-4755-A480-6812F7B4E6FE}" type="presParOf" srcId="{A17B7EE2-1D78-4802-A42E-D5C47A93A332}" destId="{6793D6C1-11C4-4549-AA87-8A72272FF6B1}" srcOrd="5" destOrd="0" presId="urn:microsoft.com/office/officeart/2005/8/layout/vList2"/>
    <dgm:cxn modelId="{C3DD60B3-F509-4690-9140-B69042177DCD}" type="presParOf" srcId="{A17B7EE2-1D78-4802-A42E-D5C47A93A332}" destId="{37044683-296D-4928-A19D-1A7547B9EB23}" srcOrd="6" destOrd="0" presId="urn:microsoft.com/office/officeart/2005/8/layout/vList2"/>
    <dgm:cxn modelId="{1419C810-6094-4623-BBC6-4CFC9D47F8A5}" type="presParOf" srcId="{A17B7EE2-1D78-4802-A42E-D5C47A93A332}" destId="{A8DC0224-C23C-470A-9860-43CF041DAA78}" srcOrd="7" destOrd="0" presId="urn:microsoft.com/office/officeart/2005/8/layout/vList2"/>
    <dgm:cxn modelId="{7085B676-A4AB-49AB-B5F0-245C44DB2A74}" type="presParOf" srcId="{A17B7EE2-1D78-4802-A42E-D5C47A93A332}" destId="{35B7FA0E-A7C6-469B-9CC6-2694F8ACFFCE}" srcOrd="8" destOrd="0" presId="urn:microsoft.com/office/officeart/2005/8/layout/vList2"/>
    <dgm:cxn modelId="{56771F3D-C873-4C1A-A311-69935E27964C}" type="presParOf" srcId="{A17B7EE2-1D78-4802-A42E-D5C47A93A332}" destId="{74DBFF6F-C3F3-4B08-807D-9792880EAF31}" srcOrd="9" destOrd="0" presId="urn:microsoft.com/office/officeart/2005/8/layout/vList2"/>
    <dgm:cxn modelId="{14EE29F4-2789-432A-A310-C2421E69915C}" type="presParOf" srcId="{A17B7EE2-1D78-4802-A42E-D5C47A93A332}" destId="{C2D199EF-EC9A-4C6D-8BD7-CC11CB57AA65}" srcOrd="10" destOrd="0" presId="urn:microsoft.com/office/officeart/2005/8/layout/vList2"/>
    <dgm:cxn modelId="{0A2126FE-FF85-418A-8D86-F8EAA6B0BE1C}" type="presParOf" srcId="{A17B7EE2-1D78-4802-A42E-D5C47A93A332}" destId="{F4C439AD-BC66-42C3-9105-C5B50C42525C}" srcOrd="11" destOrd="0" presId="urn:microsoft.com/office/officeart/2005/8/layout/vList2"/>
    <dgm:cxn modelId="{14D77FBA-13EC-44D2-A067-C540D84AF2E3}"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p14="http://schemas.microsoft.com/office/powerpoint/2010/main" xmlns=""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 V</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3801878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 xmlns:a16="http://schemas.microsoft.com/office/drawing/2014/main" id="{0488107A-4C47-47D9-BDF7-1C9582E9E706}"/>
              </a:ext>
            </a:extLst>
          </p:cNvPr>
          <p:cNvSpPr>
            <a:spLocks noGrp="1"/>
          </p:cNvSpPr>
          <p:nvPr>
            <p:ph idx="1"/>
          </p:nvPr>
        </p:nvSpPr>
        <p:spPr>
          <a:xfrm>
            <a:off x="838200" y="1219201"/>
            <a:ext cx="7772400" cy="4572000"/>
          </a:xfrm>
        </p:spPr>
        <p:txBody>
          <a:bodyPr>
            <a:normAutofit/>
          </a:bodyPr>
          <a:lstStyle/>
          <a:p>
            <a:pPr marL="0" indent="0">
              <a:buNone/>
            </a:pPr>
            <a:r>
              <a:rPr lang="en-MY" sz="28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 xmlns:p14="http://schemas.microsoft.com/office/powerpoint/2010/main" val="113778101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US" sz="2800" dirty="0" smtClean="0"/>
              <a:t>Succession planning is the process of identifying long-range organizational human capital needs and cultivating a supply of internal talent to meet those future needs. Succession planning is used to anticipate the future needs of the organization and to assist in finding, assessing and developing the human capital necessary to realize the strategy of the organization</a:t>
            </a:r>
            <a:endParaRPr lang="en-MY" sz="2800" dirty="0"/>
          </a:p>
        </p:txBody>
      </p:sp>
    </p:spTree>
    <p:extLst>
      <p:ext uri="{BB962C8B-B14F-4D97-AF65-F5344CB8AC3E}">
        <p14:creationId xmlns="" xmlns:p14="http://schemas.microsoft.com/office/powerpoint/2010/main" val="335072531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 xmlns:a16="http://schemas.microsoft.com/office/drawing/2014/main"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8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 xmlns:p14="http://schemas.microsoft.com/office/powerpoint/2010/main" val="420718643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 xmlns:p14="http://schemas.microsoft.com/office/powerpoint/2010/main" val="235880364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7644069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 xmlns:p14="http://schemas.microsoft.com/office/powerpoint/2010/main" val="163143894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a:bodyPr>
          <a:lstStyle/>
          <a:p>
            <a:pPr marL="0" indent="0">
              <a:buNone/>
            </a:pPr>
            <a:r>
              <a:rPr lang="en-US" sz="2400" dirty="0" smtClean="0"/>
              <a:t>What is the first step a company must take to develop high-potential employees</a:t>
            </a:r>
            <a:r>
              <a:rPr lang="en-US" sz="2400" dirty="0" smtClean="0"/>
              <a:t>?</a:t>
            </a:r>
          </a:p>
          <a:p>
            <a:pPr marL="0" indent="0">
              <a:buNone/>
            </a:pPr>
            <a:endParaRPr lang="en-US" sz="2400" dirty="0" smtClean="0"/>
          </a:p>
          <a:p>
            <a:pPr marL="457200" indent="-457200">
              <a:buFont typeface="+mj-lt"/>
              <a:buAutoNum type="alphaUcPeriod"/>
            </a:pPr>
            <a:r>
              <a:rPr lang="en-US" sz="2400" dirty="0" smtClean="0"/>
              <a:t>Implement career planning and feedback	</a:t>
            </a:r>
          </a:p>
          <a:p>
            <a:pPr marL="457200" indent="-457200">
              <a:buFont typeface="+mj-lt"/>
              <a:buAutoNum type="alphaUcPeriod"/>
            </a:pPr>
            <a:r>
              <a:rPr lang="en-US" sz="2400" dirty="0" smtClean="0"/>
              <a:t>Establish a mentoring or coaching program	</a:t>
            </a:r>
          </a:p>
          <a:p>
            <a:pPr marL="457200" indent="-457200">
              <a:buFont typeface="+mj-lt"/>
              <a:buAutoNum type="alphaUcPeriod"/>
            </a:pPr>
            <a:r>
              <a:rPr lang="en-US" sz="2400" dirty="0" smtClean="0"/>
              <a:t>Identify competencies and training needs	</a:t>
            </a:r>
          </a:p>
          <a:p>
            <a:pPr marL="457200" indent="-457200">
              <a:buFont typeface="+mj-lt"/>
              <a:buAutoNum type="alphaUcPeriod"/>
            </a:pPr>
            <a:r>
              <a:rPr lang="en-US" sz="2400" dirty="0" smtClean="0"/>
              <a:t>Require job rotation and formal education</a:t>
            </a:r>
            <a:endParaRPr lang="en-MY" sz="2400" dirty="0"/>
          </a:p>
        </p:txBody>
      </p:sp>
    </p:spTree>
    <p:extLst>
      <p:ext uri="{BB962C8B-B14F-4D97-AF65-F5344CB8AC3E}">
        <p14:creationId xmlns="" xmlns:p14="http://schemas.microsoft.com/office/powerpoint/2010/main" val="410450252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US" sz="2400" b="1" dirty="0" smtClean="0"/>
              <a:t>Option C</a:t>
            </a:r>
          </a:p>
          <a:p>
            <a:endParaRPr lang="en-US" sz="2400" dirty="0" smtClean="0"/>
          </a:p>
          <a:p>
            <a:pPr>
              <a:buNone/>
            </a:pPr>
            <a:r>
              <a:rPr lang="en-US" sz="2400" dirty="0" smtClean="0"/>
              <a:t> </a:t>
            </a:r>
            <a:r>
              <a:rPr lang="en-US" sz="2400" dirty="0" smtClean="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endParaRPr lang="en-MY" sz="2400" dirty="0"/>
          </a:p>
        </p:txBody>
      </p:sp>
    </p:spTree>
    <p:extLst>
      <p:ext uri="{BB962C8B-B14F-4D97-AF65-F5344CB8AC3E}">
        <p14:creationId xmlns="" xmlns:p14="http://schemas.microsoft.com/office/powerpoint/2010/main" val="289682863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87300159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 xmlns:p14="http://schemas.microsoft.com/office/powerpoint/2010/main" val="290120622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 xmlns:p14="http://schemas.microsoft.com/office/powerpoint/2010/main" val="38244464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 xmlns:p14="http://schemas.microsoft.com/office/powerpoint/2010/main" val="3292004576"/>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 xmlns:p14="http://schemas.microsoft.com/office/powerpoint/2010/main" val="378454039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 xmlns:p14="http://schemas.microsoft.com/office/powerpoint/2010/main" val="184647538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 xmlns:p14="http://schemas.microsoft.com/office/powerpoint/2010/main" val="254456347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a:xfrm>
            <a:off x="1143000" y="2286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a:xfrm>
            <a:off x="609600" y="990600"/>
            <a:ext cx="7848600" cy="4953000"/>
          </a:xfrm>
        </p:spPr>
        <p:txBody>
          <a:bodyPr/>
          <a:lstStyle/>
          <a:p>
            <a:pPr marL="0" indent="0">
              <a:buNone/>
            </a:pPr>
            <a:r>
              <a:rPr lang="en-MY" sz="2800" dirty="0"/>
              <a:t>What is the first step a company must take to develop high-potential employees?</a:t>
            </a:r>
          </a:p>
          <a:p>
            <a:pPr marL="0" indent="0">
              <a:buNone/>
            </a:pPr>
            <a:endParaRPr lang="en-MY" sz="2800" dirty="0"/>
          </a:p>
          <a:p>
            <a:pPr marL="514350" indent="-514350">
              <a:buFont typeface="+mj-lt"/>
              <a:buAutoNum type="alphaUcPeriod"/>
            </a:pPr>
            <a:r>
              <a:rPr lang="en-MY" sz="2800" dirty="0"/>
              <a:t>Implement career planning and feedback	</a:t>
            </a:r>
          </a:p>
          <a:p>
            <a:pPr marL="514350" indent="-514350">
              <a:buFont typeface="+mj-lt"/>
              <a:buAutoNum type="alphaUcPeriod"/>
            </a:pPr>
            <a:r>
              <a:rPr lang="en-MY" sz="2800" dirty="0"/>
              <a:t>Establish a mentoring or coaching program	</a:t>
            </a:r>
          </a:p>
          <a:p>
            <a:pPr marL="514350" indent="-514350">
              <a:buFont typeface="+mj-lt"/>
              <a:buAutoNum type="alphaUcPeriod"/>
            </a:pPr>
            <a:r>
              <a:rPr lang="en-MY" sz="2800" dirty="0"/>
              <a:t>Identify competencies and training needs	</a:t>
            </a:r>
          </a:p>
          <a:p>
            <a:pPr marL="514350" indent="-514350">
              <a:buFont typeface="+mj-lt"/>
              <a:buAutoNum type="alphaUcPeriod"/>
            </a:pPr>
            <a:r>
              <a:rPr lang="en-MY" sz="2800" dirty="0"/>
              <a:t>Require job rotation and formal education</a:t>
            </a:r>
          </a:p>
          <a:p>
            <a:pPr marL="0" indent="0">
              <a:buNone/>
            </a:pPr>
            <a:endParaRPr lang="en-MY" dirty="0"/>
          </a:p>
        </p:txBody>
      </p:sp>
    </p:spTree>
    <p:extLst>
      <p:ext uri="{BB962C8B-B14F-4D97-AF65-F5344CB8AC3E}">
        <p14:creationId xmlns="" xmlns:p14="http://schemas.microsoft.com/office/powerpoint/2010/main" val="251786254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a:xfrm>
            <a:off x="990600" y="304800"/>
            <a:ext cx="7200900" cy="579439"/>
          </a:xfrm>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a:xfrm>
            <a:off x="838200" y="1295400"/>
            <a:ext cx="7467600" cy="4343400"/>
          </a:xfrm>
        </p:spPr>
        <p:txBody>
          <a:bodyPr>
            <a:noAutofit/>
          </a:bodyPr>
          <a:lstStyle/>
          <a:p>
            <a:r>
              <a:rPr lang="en-MY" sz="2800" dirty="0"/>
              <a:t>Option C</a:t>
            </a:r>
          </a:p>
          <a:p>
            <a:endParaRPr lang="en-MY" sz="2800" dirty="0"/>
          </a:p>
          <a:p>
            <a:pPr marL="0" indent="0">
              <a:buNone/>
            </a:pPr>
            <a:r>
              <a:rPr lang="en-MY" sz="2800"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 xmlns:p14="http://schemas.microsoft.com/office/powerpoint/2010/main" val="421573815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142657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 xmlns:p14="http://schemas.microsoft.com/office/powerpoint/2010/main" val="337653532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731839"/>
          </a:xfrm>
        </p:spPr>
        <p:txBody>
          <a:bodyPr/>
          <a:lstStyle/>
          <a:p>
            <a:r>
              <a:rPr lang="en-US" dirty="0" smtClean="0"/>
              <a:t>Dimensions of Diversity</a:t>
            </a:r>
            <a:endParaRPr lang="en-US" dirty="0"/>
          </a:p>
        </p:txBody>
      </p:sp>
      <p:sp>
        <p:nvSpPr>
          <p:cNvPr id="3" name="Content Placeholder 2"/>
          <p:cNvSpPr>
            <a:spLocks noGrp="1"/>
          </p:cNvSpPr>
          <p:nvPr>
            <p:ph idx="1"/>
          </p:nvPr>
        </p:nvSpPr>
        <p:spPr>
          <a:xfrm>
            <a:off x="685800" y="1219200"/>
            <a:ext cx="7620000" cy="4572000"/>
          </a:xfrm>
        </p:spPr>
        <p:txBody>
          <a:bodyPr>
            <a:noAutofit/>
          </a:bodyPr>
          <a:lstStyle/>
          <a:p>
            <a:r>
              <a:rPr lang="en-US" sz="2800" dirty="0" smtClean="0"/>
              <a:t>Age. </a:t>
            </a:r>
          </a:p>
          <a:p>
            <a:r>
              <a:rPr lang="en-US" sz="2800" dirty="0" smtClean="0"/>
              <a:t>Disability. </a:t>
            </a:r>
          </a:p>
          <a:p>
            <a:r>
              <a:rPr lang="en-US" sz="2800" dirty="0" smtClean="0"/>
              <a:t>Ethnicity/national origin. </a:t>
            </a:r>
          </a:p>
          <a:p>
            <a:r>
              <a:rPr lang="en-US" sz="2800" dirty="0" smtClean="0"/>
              <a:t>Sex. </a:t>
            </a:r>
          </a:p>
          <a:p>
            <a:r>
              <a:rPr lang="en-US" sz="2800" dirty="0" smtClean="0"/>
              <a:t>Gender </a:t>
            </a:r>
          </a:p>
          <a:p>
            <a:r>
              <a:rPr lang="en-US" sz="2800" dirty="0" smtClean="0"/>
              <a:t>Race/color. </a:t>
            </a:r>
          </a:p>
          <a:p>
            <a:r>
              <a:rPr lang="en-US" sz="2800" dirty="0" smtClean="0"/>
              <a:t>Religion, belief and </a:t>
            </a:r>
            <a:r>
              <a:rPr lang="en-US" sz="2800" dirty="0" smtClean="0"/>
              <a:t>spirituality</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Question # 1</a:t>
            </a:r>
            <a:endParaRPr lang="en-US" dirty="0"/>
          </a:p>
        </p:txBody>
      </p:sp>
      <p:sp>
        <p:nvSpPr>
          <p:cNvPr id="3" name="Content Placeholder 2"/>
          <p:cNvSpPr>
            <a:spLocks noGrp="1"/>
          </p:cNvSpPr>
          <p:nvPr>
            <p:ph idx="1"/>
          </p:nvPr>
        </p:nvSpPr>
        <p:spPr>
          <a:xfrm>
            <a:off x="685800" y="990600"/>
            <a:ext cx="7696200" cy="4876800"/>
          </a:xfrm>
        </p:spPr>
        <p:txBody>
          <a:bodyPr>
            <a:normAutofit/>
          </a:bodyPr>
          <a:lstStyle/>
          <a:p>
            <a:pPr>
              <a:buNone/>
            </a:pPr>
            <a:r>
              <a:rPr lang="en-US" sz="2800" dirty="0" smtClean="0"/>
              <a:t>The primary benefit of a diverse workforce is that it: </a:t>
            </a:r>
            <a:endParaRPr lang="en-US" sz="2800" dirty="0" smtClean="0"/>
          </a:p>
          <a:p>
            <a:pPr marL="514350" indent="-514350">
              <a:buFont typeface="+mj-lt"/>
              <a:buAutoNum type="alphaUcPeriod"/>
            </a:pPr>
            <a:r>
              <a:rPr lang="en-US" sz="2800" dirty="0" smtClean="0"/>
              <a:t>Improves tolerance in the work environment	</a:t>
            </a:r>
          </a:p>
          <a:p>
            <a:pPr marL="514350" indent="-514350">
              <a:buFont typeface="+mj-lt"/>
              <a:buAutoNum type="alphaUcPeriod"/>
            </a:pPr>
            <a:r>
              <a:rPr lang="en-US" sz="2800" dirty="0" smtClean="0"/>
              <a:t>Provides a competitive advantage	</a:t>
            </a:r>
          </a:p>
          <a:p>
            <a:pPr marL="514350" indent="-514350">
              <a:buFont typeface="+mj-lt"/>
              <a:buAutoNum type="alphaUcPeriod"/>
            </a:pPr>
            <a:r>
              <a:rPr lang="en-US" sz="2800" dirty="0" smtClean="0"/>
              <a:t>Provides opportunities for more skill levels	</a:t>
            </a:r>
          </a:p>
          <a:p>
            <a:pPr marL="514350" indent="-514350">
              <a:buFont typeface="+mj-lt"/>
              <a:buAutoNum type="alphaUcPeriod"/>
            </a:pPr>
            <a:r>
              <a:rPr lang="en-US" sz="2800" dirty="0" smtClean="0"/>
              <a:t>Reflects a company’s community involvement</a:t>
            </a:r>
          </a:p>
          <a:p>
            <a:pPr>
              <a:buNone/>
            </a:pPr>
            <a:endParaRPr lang="en-US" sz="2800" dirty="0" smtClean="0"/>
          </a:p>
          <a:p>
            <a:pPr>
              <a:buNone/>
            </a:pPr>
            <a:endParaRPr lang="en-US" sz="2800"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r>
              <a:rPr lang="en-US" dirty="0" smtClean="0"/>
              <a:t>Answer # 1</a:t>
            </a:r>
            <a:endParaRPr lang="en-US" dirty="0"/>
          </a:p>
        </p:txBody>
      </p:sp>
      <p:sp>
        <p:nvSpPr>
          <p:cNvPr id="3" name="Content Placeholder 2"/>
          <p:cNvSpPr>
            <a:spLocks noGrp="1"/>
          </p:cNvSpPr>
          <p:nvPr>
            <p:ph idx="1"/>
          </p:nvPr>
        </p:nvSpPr>
        <p:spPr>
          <a:xfrm>
            <a:off x="914400" y="1219200"/>
            <a:ext cx="7620000" cy="4724400"/>
          </a:xfrm>
        </p:spPr>
        <p:txBody>
          <a:bodyPr>
            <a:normAutofit lnSpcReduction="10000"/>
          </a:bodyPr>
          <a:lstStyle/>
          <a:p>
            <a:r>
              <a:rPr lang="en-US" sz="2800" b="1" dirty="0" smtClean="0"/>
              <a:t>Option B</a:t>
            </a:r>
          </a:p>
          <a:p>
            <a:pPr>
              <a:buNone/>
            </a:pPr>
            <a:r>
              <a:rPr lang="en-US" sz="2800" dirty="0" smtClean="0"/>
              <a:t>The </a:t>
            </a:r>
            <a:r>
              <a:rPr lang="en-US" sz="2800" dirty="0" smtClean="0"/>
              <a:t>true benefit when looking at an organization and the business, is creating a competitive advantage. When you have a diverse workforce sharing ideas and working on business objectives you create that. A diverse workforce may improve tolerance but also might not; it would not provide more skill level opportunities since those would still need to be created; and a remote setting on a global front may be good for the community but that would not be a primary benefit</a:t>
            </a:r>
            <a:endParaRPr lang="en-US" sz="2800"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lstStyle/>
          <a:p>
            <a:r>
              <a:rPr lang="en-US" dirty="0" smtClean="0"/>
              <a:t>Question # 2</a:t>
            </a:r>
            <a:endParaRPr lang="en-US" dirty="0"/>
          </a:p>
        </p:txBody>
      </p:sp>
      <p:sp>
        <p:nvSpPr>
          <p:cNvPr id="3" name="Content Placeholder 2"/>
          <p:cNvSpPr>
            <a:spLocks noGrp="1"/>
          </p:cNvSpPr>
          <p:nvPr>
            <p:ph idx="1"/>
          </p:nvPr>
        </p:nvSpPr>
        <p:spPr>
          <a:xfrm>
            <a:off x="762000" y="1371600"/>
            <a:ext cx="7200900" cy="3809999"/>
          </a:xfrm>
        </p:spPr>
        <p:txBody>
          <a:bodyPr>
            <a:normAutofit fontScale="92500" lnSpcReduction="10000"/>
          </a:bodyPr>
          <a:lstStyle/>
          <a:p>
            <a:pPr>
              <a:buNone/>
            </a:pPr>
            <a:r>
              <a:rPr lang="en-US" sz="3000" dirty="0" err="1" smtClean="0"/>
              <a:t>Organisational</a:t>
            </a:r>
            <a:r>
              <a:rPr lang="en-US" sz="3000" dirty="0" smtClean="0"/>
              <a:t> diversity initiatives should fit in with the:</a:t>
            </a:r>
          </a:p>
          <a:p>
            <a:pPr marL="514350" indent="-514350">
              <a:buFont typeface="+mj-lt"/>
              <a:buAutoNum type="alphaUcPeriod"/>
            </a:pPr>
            <a:endParaRPr lang="en-US" sz="3000" dirty="0" smtClean="0"/>
          </a:p>
          <a:p>
            <a:pPr marL="514350" indent="-514350">
              <a:buFont typeface="+mj-lt"/>
              <a:buAutoNum type="alphaUcPeriod"/>
            </a:pPr>
            <a:r>
              <a:rPr lang="en-US" sz="3000" dirty="0" smtClean="0"/>
              <a:t>CSR strategy.</a:t>
            </a:r>
          </a:p>
          <a:p>
            <a:pPr marL="514350" indent="-514350">
              <a:buFont typeface="+mj-lt"/>
              <a:buAutoNum type="alphaUcPeriod"/>
            </a:pPr>
            <a:r>
              <a:rPr lang="en-US" sz="3000" dirty="0" err="1" smtClean="0"/>
              <a:t>Organisational</a:t>
            </a:r>
            <a:r>
              <a:rPr lang="en-US" sz="3000" dirty="0" smtClean="0"/>
              <a:t> culture.</a:t>
            </a:r>
          </a:p>
          <a:p>
            <a:pPr marL="514350" indent="-514350">
              <a:buFont typeface="+mj-lt"/>
              <a:buAutoNum type="alphaUcPeriod"/>
            </a:pPr>
            <a:r>
              <a:rPr lang="en-US" sz="3000" dirty="0" smtClean="0"/>
              <a:t>Corporate structure.</a:t>
            </a:r>
          </a:p>
          <a:p>
            <a:pPr marL="514350" indent="-514350">
              <a:buFont typeface="+mj-lt"/>
              <a:buAutoNum type="alphaUcPeriod"/>
            </a:pPr>
            <a:r>
              <a:rPr lang="en-US" sz="3000" dirty="0" err="1" smtClean="0"/>
              <a:t>Organisational</a:t>
            </a:r>
            <a:r>
              <a:rPr lang="en-US" sz="3000" dirty="0" smtClean="0"/>
              <a:t> brand.</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a:t>
            </a:r>
            <a:endParaRPr lang="en-US" dirty="0"/>
          </a:p>
        </p:txBody>
      </p:sp>
      <p:sp>
        <p:nvSpPr>
          <p:cNvPr id="3" name="Content Placeholder 2"/>
          <p:cNvSpPr>
            <a:spLocks noGrp="1"/>
          </p:cNvSpPr>
          <p:nvPr>
            <p:ph idx="1"/>
          </p:nvPr>
        </p:nvSpPr>
        <p:spPr/>
        <p:txBody>
          <a:bodyPr>
            <a:normAutofit/>
          </a:bodyPr>
          <a:lstStyle/>
          <a:p>
            <a:r>
              <a:rPr lang="en-US" sz="2800" b="1" dirty="0" smtClean="0"/>
              <a:t>Option B</a:t>
            </a:r>
            <a:endParaRPr lang="en-US" sz="2800"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Question # 3</a:t>
            </a:r>
            <a:endParaRPr lang="en-US" dirty="0"/>
          </a:p>
        </p:txBody>
      </p:sp>
      <p:sp>
        <p:nvSpPr>
          <p:cNvPr id="3" name="Content Placeholder 2"/>
          <p:cNvSpPr>
            <a:spLocks noGrp="1"/>
          </p:cNvSpPr>
          <p:nvPr>
            <p:ph idx="1"/>
          </p:nvPr>
        </p:nvSpPr>
        <p:spPr>
          <a:xfrm>
            <a:off x="381000" y="1143000"/>
            <a:ext cx="8458200" cy="4800600"/>
          </a:xfrm>
        </p:spPr>
        <p:txBody>
          <a:bodyPr>
            <a:normAutofit lnSpcReduction="10000"/>
          </a:bodyPr>
          <a:lstStyle/>
          <a:p>
            <a:pPr>
              <a:buNone/>
            </a:pPr>
            <a:r>
              <a:rPr lang="en-US" sz="2600" dirty="0" smtClean="0"/>
              <a:t>To improve the integration and retention of a culturally diverse employee base, an HR orientation program should</a:t>
            </a:r>
            <a:r>
              <a:rPr lang="en-US" sz="2600" dirty="0" smtClean="0"/>
              <a:t>:</a:t>
            </a:r>
          </a:p>
          <a:p>
            <a:pPr marL="457200" indent="-457200">
              <a:buFont typeface="+mj-lt"/>
              <a:buAutoNum type="alphaUcPeriod"/>
            </a:pPr>
            <a:r>
              <a:rPr lang="en-US" sz="2600" dirty="0" smtClean="0"/>
              <a:t>Implement a complete and consistent delivery on a regular basis	</a:t>
            </a:r>
          </a:p>
          <a:p>
            <a:pPr marL="457200" indent="-457200">
              <a:buFont typeface="+mj-lt"/>
              <a:buAutoNum type="alphaUcPeriod"/>
            </a:pPr>
            <a:r>
              <a:rPr lang="en-US" sz="2600" dirty="0" smtClean="0"/>
              <a:t>Conduct sessions that are relevant, engaging and timely	</a:t>
            </a:r>
          </a:p>
          <a:p>
            <a:pPr marL="457200" indent="-457200">
              <a:buFont typeface="+mj-lt"/>
              <a:buAutoNum type="alphaUcPeriod"/>
            </a:pPr>
            <a:r>
              <a:rPr lang="en-US" sz="2600" dirty="0" smtClean="0"/>
              <a:t>Be optional based on the individual's background and needs</a:t>
            </a:r>
            <a:r>
              <a:rPr lang="en-US" sz="2600" dirty="0" smtClean="0"/>
              <a:t>.</a:t>
            </a:r>
            <a:endParaRPr lang="en-US" sz="2600" dirty="0" smtClean="0"/>
          </a:p>
          <a:p>
            <a:pPr marL="457200" indent="-457200">
              <a:buFont typeface="+mj-lt"/>
              <a:buAutoNum type="alphaUcPeriod"/>
            </a:pPr>
            <a:r>
              <a:rPr lang="en-US" sz="2600" dirty="0" smtClean="0"/>
              <a:t>Request feedback in order to continually review and enhance the content.</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Answer # 3</a:t>
            </a:r>
            <a:endParaRPr lang="en-US" dirty="0"/>
          </a:p>
        </p:txBody>
      </p:sp>
      <p:sp>
        <p:nvSpPr>
          <p:cNvPr id="3" name="Content Placeholder 2"/>
          <p:cNvSpPr>
            <a:spLocks noGrp="1"/>
          </p:cNvSpPr>
          <p:nvPr>
            <p:ph idx="1"/>
          </p:nvPr>
        </p:nvSpPr>
        <p:spPr>
          <a:xfrm>
            <a:off x="609600" y="990601"/>
            <a:ext cx="7562850" cy="4800600"/>
          </a:xfrm>
        </p:spPr>
        <p:txBody>
          <a:bodyPr>
            <a:normAutofit/>
          </a:bodyPr>
          <a:lstStyle/>
          <a:p>
            <a:r>
              <a:rPr lang="en-US" sz="2800" dirty="0" smtClean="0"/>
              <a:t>Option D</a:t>
            </a:r>
          </a:p>
          <a:p>
            <a:pPr>
              <a:buNone/>
            </a:pPr>
            <a:r>
              <a:rPr lang="en-US" sz="2800" dirty="0" smtClean="0"/>
              <a:t> </a:t>
            </a:r>
            <a:r>
              <a:rPr lang="en-US" sz="2800" dirty="0" smtClean="0"/>
              <a:t>The main text in the question of integration and retention point to the correct answer of requesting feedback in order to review and enhance the program. Anytime you are integrating a concept and want to retain it, you should be closely monitoring the success through feedback.</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491381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a16="http://schemas.microsoft.com/office/drawing/2014/main" xmlns=""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xmlns="" val="108337744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p14="http://schemas.microsoft.com/office/powerpoint/2010/main" xmlns="" val="142684430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a16="http://schemas.microsoft.com/office/drawing/2014/main" xmlns=""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xmlns="" val="169750218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a16="http://schemas.microsoft.com/office/drawing/2014/main" xmlns=""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xmlns="" val="4024329414"/>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a16="http://schemas.microsoft.com/office/drawing/2014/main" xmlns=""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xmlns="" val="898348480"/>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a16="http://schemas.microsoft.com/office/drawing/2014/main" xmlns=""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xmlns="" val="229385994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a16="http://schemas.microsoft.com/office/drawing/2014/main" xmlns=""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xmlns="" val="332606637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a16="http://schemas.microsoft.com/office/drawing/2014/main" xmlns=""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xmlns="" val="411326066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xmlns=""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xmlns="" val="1873311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xmlns=""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xmlns="" val="239257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a16="http://schemas.microsoft.com/office/drawing/2014/main" xmlns=""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xmlns="" val="25219523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xmlns="" val="3134062958"/>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a16="http://schemas.microsoft.com/office/drawing/2014/main" xmlns=""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xmlns="" val="33022392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Question # 4</a:t>
            </a:r>
            <a:endParaRPr lang="en-US" dirty="0"/>
          </a:p>
        </p:txBody>
      </p:sp>
      <p:sp>
        <p:nvSpPr>
          <p:cNvPr id="3" name="Content Placeholder 2"/>
          <p:cNvSpPr>
            <a:spLocks noGrp="1"/>
          </p:cNvSpPr>
          <p:nvPr>
            <p:ph idx="1"/>
          </p:nvPr>
        </p:nvSpPr>
        <p:spPr>
          <a:xfrm>
            <a:off x="457200" y="1219200"/>
            <a:ext cx="8153400" cy="4953000"/>
          </a:xfrm>
        </p:spPr>
        <p:txBody>
          <a:bodyPr>
            <a:normAutofit/>
          </a:bodyPr>
          <a:lstStyle/>
          <a:p>
            <a:pPr>
              <a:buNone/>
            </a:pPr>
            <a:r>
              <a:rPr lang="en-US" sz="2800" dirty="0" smtClean="0"/>
              <a:t>In the context of multinational enterprise, the "hands-off" approach to labor/employee relations can be best described as</a:t>
            </a:r>
            <a:r>
              <a:rPr lang="en-US" sz="2800" dirty="0" smtClean="0"/>
              <a:t>:</a:t>
            </a:r>
          </a:p>
          <a:p>
            <a:pPr marL="457200" indent="-457200">
              <a:buFont typeface="+mj-lt"/>
              <a:buAutoNum type="alphaUcPeriod"/>
            </a:pPr>
            <a:r>
              <a:rPr lang="en-US" sz="2800" dirty="0" smtClean="0"/>
              <a:t>All issues being resolved by legal unit only	</a:t>
            </a:r>
          </a:p>
          <a:p>
            <a:pPr marL="457200" indent="-457200">
              <a:buFont typeface="+mj-lt"/>
              <a:buAutoNum type="alphaUcPeriod"/>
            </a:pPr>
            <a:r>
              <a:rPr lang="en-US" sz="2800" dirty="0" smtClean="0"/>
              <a:t>Employee relations left totally in the hands of local management	</a:t>
            </a:r>
            <a:endParaRPr lang="en-US" sz="2800" dirty="0" smtClean="0"/>
          </a:p>
          <a:p>
            <a:pPr marL="457200" indent="-457200">
              <a:buFont typeface="+mj-lt"/>
              <a:buAutoNum type="alphaUcPeriod"/>
            </a:pPr>
            <a:r>
              <a:rPr lang="en-US" sz="2800" dirty="0" smtClean="0"/>
              <a:t>Organization </a:t>
            </a:r>
            <a:r>
              <a:rPr lang="en-US" sz="2800" dirty="0" smtClean="0"/>
              <a:t>involves third party for resolution of issues	</a:t>
            </a:r>
          </a:p>
          <a:p>
            <a:pPr marL="457200" indent="-457200">
              <a:buFont typeface="+mj-lt"/>
              <a:buAutoNum type="alphaUcPeriod"/>
            </a:pPr>
            <a:r>
              <a:rPr lang="en-US" sz="2800" dirty="0" smtClean="0"/>
              <a:t>All issues are being addressed only in the central office at the headquarters.</a:t>
            </a:r>
            <a:r>
              <a:rPr lang="en-US" dirty="0" smtClean="0"/>
              <a:t>	</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00900" cy="731839"/>
          </a:xfrm>
        </p:spPr>
        <p:txBody>
          <a:bodyPr/>
          <a:lstStyle/>
          <a:p>
            <a:r>
              <a:rPr lang="en-US" dirty="0" smtClean="0"/>
              <a:t>Answer # 4</a:t>
            </a:r>
            <a:endParaRPr lang="en-US" dirty="0"/>
          </a:p>
        </p:txBody>
      </p:sp>
      <p:sp>
        <p:nvSpPr>
          <p:cNvPr id="3" name="Content Placeholder 2"/>
          <p:cNvSpPr>
            <a:spLocks noGrp="1"/>
          </p:cNvSpPr>
          <p:nvPr>
            <p:ph idx="1"/>
          </p:nvPr>
        </p:nvSpPr>
        <p:spPr>
          <a:xfrm>
            <a:off x="533400" y="1447800"/>
            <a:ext cx="7467600" cy="4267200"/>
          </a:xfrm>
        </p:spPr>
        <p:txBody>
          <a:bodyPr>
            <a:normAutofit/>
          </a:bodyPr>
          <a:lstStyle/>
          <a:p>
            <a:r>
              <a:rPr lang="en-US" sz="2800" b="1" dirty="0" smtClean="0"/>
              <a:t>Option B</a:t>
            </a:r>
          </a:p>
          <a:p>
            <a:r>
              <a:rPr lang="en-US" sz="2400" dirty="0" smtClean="0"/>
              <a:t>If a multinational organization want a hands-off approach, that means they want the local organization to take care of issues and have it become decentralized. With that said, this would make answer option B the correct answer; having management deal with labor/employee relations. Legal, third-party or a central head office would not fall under a hands-off approach in the context of a multinational organization.</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58361136"/>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04129470"/>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a16="http://schemas.microsoft.com/office/drawing/2014/main" xmlns=""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xmlns="" val="1460201809"/>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a16="http://schemas.microsoft.com/office/drawing/2014/main" xmlns=""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p14="http://schemas.microsoft.com/office/powerpoint/2010/main" xmlns="" val="227235529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a16="http://schemas.microsoft.com/office/drawing/2014/main" xmlns=""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p14="http://schemas.microsoft.com/office/powerpoint/2010/main" xmlns="" val="421167837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7531765"/>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 xmlns:a16="http://schemas.microsoft.com/office/drawing/2014/main"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a:t>
            </a:r>
            <a:r>
              <a:rPr lang="en-MY" sz="2400"/>
              <a:t>his/her </a:t>
            </a:r>
            <a:r>
              <a:rPr lang="en-MY" sz="2400" smtClean="0"/>
              <a:t>monthly </a:t>
            </a:r>
            <a:r>
              <a:rPr lang="en-MY" sz="2400" dirty="0"/>
              <a:t>salary</a:t>
            </a:r>
          </a:p>
          <a:p>
            <a:r>
              <a:rPr lang="en-MY" sz="2400" dirty="0"/>
              <a:t>The skilled employees are first to leave</a:t>
            </a:r>
          </a:p>
          <a:p>
            <a:r>
              <a:rPr lang="en-MY" sz="2400" dirty="0"/>
              <a:t>Happy employees prefer to stay</a:t>
            </a:r>
          </a:p>
        </p:txBody>
      </p:sp>
    </p:spTree>
    <p:extLst>
      <p:ext uri="{BB962C8B-B14F-4D97-AF65-F5344CB8AC3E}">
        <p14:creationId xmlns="" xmlns:p14="http://schemas.microsoft.com/office/powerpoint/2010/main" val="2091542406"/>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 xmlns:a16="http://schemas.microsoft.com/office/drawing/2014/main"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 xmlns:p14="http://schemas.microsoft.com/office/powerpoint/2010/main" val="417218949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 xmlns:p14="http://schemas.microsoft.com/office/powerpoint/2010/main" val="497236981"/>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 xmlns:p14="http://schemas.microsoft.com/office/powerpoint/2010/main" val="502244645"/>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 xmlns:p14="http://schemas.microsoft.com/office/powerpoint/2010/main" val="903967946"/>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 xmlns:a16="http://schemas.microsoft.com/office/drawing/2014/main"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 xmlns:p14="http://schemas.microsoft.com/office/powerpoint/2010/main" val="3566254773"/>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 xmlns:a16="http://schemas.microsoft.com/office/drawing/2014/main"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 xmlns:p14="http://schemas.microsoft.com/office/powerpoint/2010/main" val="20902989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 xmlns:a16="http://schemas.microsoft.com/office/drawing/2014/main"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 xmlns:p14="http://schemas.microsoft.com/office/powerpoint/2010/main" val="3497819126"/>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 xmlns:a16="http://schemas.microsoft.com/office/drawing/2014/main"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 xmlns:p14="http://schemas.microsoft.com/office/powerpoint/2010/main" val="4266567001"/>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 xmlns:a16="http://schemas.microsoft.com/office/drawing/2014/main"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 xmlns:p14="http://schemas.microsoft.com/office/powerpoint/2010/main" val="3723253429"/>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 xmlns:p14="http://schemas.microsoft.com/office/powerpoint/2010/main" val="359341594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 xmlns:a16="http://schemas.microsoft.com/office/drawing/2014/main"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 xmlns:p14="http://schemas.microsoft.com/office/powerpoint/2010/main" val="3083059421"/>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 xmlns:a16="http://schemas.microsoft.com/office/drawing/2014/main"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 xmlns:p14="http://schemas.microsoft.com/office/powerpoint/2010/main" val="3823118633"/>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 xmlns:p14="http://schemas.microsoft.com/office/powerpoint/2010/main" val="1916193509"/>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Question #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An effective method to retain new employees is </a:t>
            </a:r>
            <a:r>
              <a:rPr lang="en-US" sz="2800" dirty="0" smtClean="0"/>
              <a:t>to</a:t>
            </a:r>
          </a:p>
          <a:p>
            <a:pPr marL="514350" indent="-514350">
              <a:buFont typeface="+mj-lt"/>
              <a:buAutoNum type="alphaUcPeriod"/>
            </a:pPr>
            <a:r>
              <a:rPr lang="en-US" sz="2800" dirty="0" smtClean="0"/>
              <a:t>Provide a job description upon hire.	</a:t>
            </a:r>
          </a:p>
          <a:p>
            <a:pPr marL="514350" indent="-514350">
              <a:buFont typeface="+mj-lt"/>
              <a:buAutoNum type="alphaUcPeriod"/>
            </a:pPr>
            <a:r>
              <a:rPr lang="en-US" sz="2800" dirty="0" smtClean="0"/>
              <a:t>Increase the length of orientation	</a:t>
            </a:r>
          </a:p>
          <a:p>
            <a:pPr marL="514350" indent="-514350">
              <a:buFont typeface="+mj-lt"/>
              <a:buAutoNum type="alphaUcPeriod"/>
            </a:pPr>
            <a:r>
              <a:rPr lang="en-US" sz="2800" dirty="0" smtClean="0"/>
              <a:t>Apply blended learning during training	</a:t>
            </a:r>
          </a:p>
          <a:p>
            <a:pPr marL="514350" indent="-514350">
              <a:buFont typeface="+mj-lt"/>
              <a:buAutoNum type="alphaUcPeriod"/>
            </a:pPr>
            <a:r>
              <a:rPr lang="en-US" sz="2800" dirty="0" smtClean="0"/>
              <a:t>Implement a mentoring program</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sz="2800" b="1" dirty="0" smtClean="0"/>
              <a:t>Option D</a:t>
            </a:r>
          </a:p>
          <a:p>
            <a:pPr>
              <a:buNone/>
            </a:pPr>
            <a:r>
              <a:rPr lang="en-US" dirty="0" smtClean="0"/>
              <a:t>When an employee feels comfortable and supported in a new organization, they tend to stay longer. By providing just a job description that would not make them feel supported, increasing the orientation may just make them feel more overwhelmed, and applying blended learning does nothing to retain an employee. A mentor may make the new employee feel more comfortable and welcomed and create a sense of belonging</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50920134"/>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 xmlns:p14="http://schemas.microsoft.com/office/powerpoint/2010/main" val="353278941"/>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 xmlns:p14="http://schemas.microsoft.com/office/powerpoint/2010/main" val="3882418074"/>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 xmlns:a16="http://schemas.microsoft.com/office/drawing/2014/main"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3370079176"/>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 xmlns:a16="http://schemas.microsoft.com/office/drawing/2014/main"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681189631"/>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 xmlns:a16="http://schemas.microsoft.com/office/drawing/2014/main"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 xmlns:p14="http://schemas.microsoft.com/office/powerpoint/2010/main" val="4189989279"/>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 xmlns:p14="http://schemas.microsoft.com/office/powerpoint/2010/main" val="995990069"/>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 xmlns:a16="http://schemas.microsoft.com/office/drawing/2014/main"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 xmlns:p14="http://schemas.microsoft.com/office/powerpoint/2010/main" val="2254327619"/>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 xmlns:p14="http://schemas.microsoft.com/office/powerpoint/2010/main" val="2724543158"/>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 xmlns:a16="http://schemas.microsoft.com/office/drawing/2014/main"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 xmlns:p14="http://schemas.microsoft.com/office/powerpoint/2010/main" val="4292593423"/>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990600"/>
            <a:ext cx="7788486" cy="49998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8546131"/>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p14="http://schemas.microsoft.com/office/powerpoint/2010/main" xmlns="" val="2675692530"/>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17534026"/>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705276109"/>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4222194441"/>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992185284"/>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2713150906"/>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40433814"/>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609600" y="1143000"/>
            <a:ext cx="7848600" cy="4876800"/>
          </a:xfrm>
        </p:spPr>
        <p:txBody>
          <a:bodyPr>
            <a:normAutofit lnSpcReduction="10000"/>
          </a:bodyPr>
          <a:lstStyle/>
          <a:p>
            <a:pPr>
              <a:buNone/>
            </a:pPr>
            <a:r>
              <a:rPr lang="en-US" sz="2800" dirty="0" smtClean="0"/>
              <a:t>Why should corporate social responsibility programs be integrated into the strategic HR plan</a:t>
            </a:r>
            <a:r>
              <a:rPr lang="en-US" sz="2800" dirty="0" smtClean="0"/>
              <a:t>?</a:t>
            </a:r>
          </a:p>
          <a:p>
            <a:pPr marL="457200" indent="-457200">
              <a:buFont typeface="+mj-lt"/>
              <a:buAutoNum type="alphaUcPeriod"/>
            </a:pPr>
            <a:r>
              <a:rPr lang="en-US" sz="2800" dirty="0" smtClean="0"/>
              <a:t>They promote social benefits beyond the interest of the organization	</a:t>
            </a:r>
          </a:p>
          <a:p>
            <a:pPr marL="457200" indent="-457200">
              <a:buFont typeface="+mj-lt"/>
              <a:buAutoNum type="alphaUcPeriod"/>
            </a:pPr>
            <a:r>
              <a:rPr lang="en-US" sz="2800" dirty="0" smtClean="0"/>
              <a:t>They allow the organization to support social relationships in the community.	</a:t>
            </a:r>
            <a:endParaRPr lang="en-US" sz="2800" dirty="0" smtClean="0"/>
          </a:p>
          <a:p>
            <a:pPr marL="457200" indent="-457200">
              <a:buFont typeface="+mj-lt"/>
              <a:buAutoNum type="alphaUcPeriod"/>
            </a:pPr>
            <a:r>
              <a:rPr lang="en-US" sz="2800" dirty="0" smtClean="0"/>
              <a:t>They </a:t>
            </a:r>
            <a:r>
              <a:rPr lang="en-US" sz="2800" dirty="0" smtClean="0"/>
              <a:t>relate financial actions to the interest of the organization	</a:t>
            </a:r>
          </a:p>
          <a:p>
            <a:pPr marL="457200" indent="-457200">
              <a:buFont typeface="+mj-lt"/>
              <a:buAutoNum type="alphaUcPeriod"/>
            </a:pPr>
            <a:r>
              <a:rPr lang="en-US" sz="2800" dirty="0" smtClean="0"/>
              <a:t>They improve public relations to gain market share</a:t>
            </a:r>
            <a:r>
              <a:rPr lang="en-US" dirty="0" smtClean="0"/>
              <a:t>		</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lstStyle/>
          <a:p>
            <a:r>
              <a:rPr lang="en-US" dirty="0" smtClean="0"/>
              <a:t>Answer #</a:t>
            </a:r>
            <a:endParaRPr lang="en-US" dirty="0"/>
          </a:p>
        </p:txBody>
      </p:sp>
      <p:sp>
        <p:nvSpPr>
          <p:cNvPr id="3" name="Content Placeholder 2"/>
          <p:cNvSpPr>
            <a:spLocks noGrp="1"/>
          </p:cNvSpPr>
          <p:nvPr>
            <p:ph idx="1"/>
          </p:nvPr>
        </p:nvSpPr>
        <p:spPr>
          <a:xfrm>
            <a:off x="914400" y="1447800"/>
            <a:ext cx="7315200" cy="4571999"/>
          </a:xfrm>
        </p:spPr>
        <p:txBody>
          <a:bodyPr>
            <a:normAutofit/>
          </a:bodyPr>
          <a:lstStyle/>
          <a:p>
            <a:r>
              <a:rPr lang="en-US" sz="2800" b="1" dirty="0" smtClean="0"/>
              <a:t>Option A</a:t>
            </a:r>
          </a:p>
          <a:p>
            <a:pPr>
              <a:buNone/>
            </a:pPr>
            <a:r>
              <a:rPr lang="en-US" dirty="0" smtClean="0"/>
              <a:t> </a:t>
            </a:r>
            <a:r>
              <a:rPr lang="en-US" dirty="0" smtClean="0"/>
              <a:t>Corporate Social Responsibility (CSR) programs should be viewed as a strategic initiative and the correct answer shows the strategic process behind it; that they truly promote social benefits beyond the interest of the organization through showing the intrinsic value behind it and that it is not about the bottom line or a PR promotion. Although they may relate to financial actions, this should not be the sole purpose of a CSR program when being strategic. The same can be said about improving public relations in gaining market share as these are one dimensional processes and do not sustain the strategic reason behind a CSR program. Although they do allow an organization to support a social relationship in the community, this would not be a strategic reason and would be considered short sighted.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1049</TotalTime>
  <Words>5733</Words>
  <Application>Microsoft Office PowerPoint</Application>
  <PresentationFormat>On-screen Show (4:3)</PresentationFormat>
  <Paragraphs>454</Paragraphs>
  <Slides>116</Slides>
  <Notes>1</Notes>
  <HiddenSlides>0</HiddenSlides>
  <MMClips>0</MMClips>
  <ScaleCrop>false</ScaleCrop>
  <HeadingPairs>
    <vt:vector size="4" baseType="variant">
      <vt:variant>
        <vt:lpstr>Theme</vt:lpstr>
      </vt:variant>
      <vt:variant>
        <vt:i4>1</vt:i4>
      </vt:variant>
      <vt:variant>
        <vt:lpstr>Slide Titles</vt:lpstr>
      </vt:variant>
      <vt:variant>
        <vt:i4>116</vt:i4>
      </vt:variant>
    </vt:vector>
  </HeadingPairs>
  <TitlesOfParts>
    <vt:vector size="117" baseType="lpstr">
      <vt:lpstr>Diamond Grid 16x9</vt:lpstr>
      <vt:lpstr>TALENT DEVELOPMENT &amp; MANAGEMENT - V</vt:lpstr>
      <vt:lpstr>Talent Development</vt:lpstr>
      <vt:lpstr>Replacement Planning</vt:lpstr>
      <vt:lpstr>Succession planning</vt:lpstr>
      <vt:lpstr>Talent management</vt:lpstr>
      <vt:lpstr>Replacement vs. Succession Planning vs. Talent Management</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Dimensions of Diversity</vt:lpstr>
      <vt:lpstr>Question # 1</vt:lpstr>
      <vt:lpstr>Answer # 1</vt:lpstr>
      <vt:lpstr>Question # 2</vt:lpstr>
      <vt:lpstr>Answer # 2</vt:lpstr>
      <vt:lpstr>Question # 3</vt:lpstr>
      <vt:lpstr>Answer # 3</vt:lpstr>
      <vt:lpstr>Slide 36</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Question # 4</vt:lpstr>
      <vt:lpstr>Answer # 4</vt:lpstr>
      <vt:lpstr>Slide 52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68</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80</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Question # </vt:lpstr>
      <vt:lpstr>Answer #</vt:lpstr>
      <vt:lpstr>Slide 97</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108</vt:lpstr>
      <vt:lpstr>HR and CSR</vt:lpstr>
      <vt:lpstr>Sustainability</vt:lpstr>
      <vt:lpstr>Ten Principles of the UN Global Compact</vt:lpstr>
      <vt:lpstr>Ten Principles of the UN Global Compact</vt:lpstr>
      <vt:lpstr>Ten Principles of the UN Global Compact</vt:lpstr>
      <vt:lpstr>Question #</vt:lpstr>
      <vt:lpstr>Answer #</vt:lpstr>
      <vt:lpstr>Slide 116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51</cp:revision>
  <cp:lastPrinted>1601-01-01T00:00:00Z</cp:lastPrinted>
  <dcterms:created xsi:type="dcterms:W3CDTF">2020-07-09T15:12:46Z</dcterms:created>
  <dcterms:modified xsi:type="dcterms:W3CDTF">2023-05-18T16:27:15Z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