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8"/>
  </p:notesMasterIdLst>
  <p:handoutMasterIdLst>
    <p:handoutMasterId r:id="rId69"/>
  </p:handoutMasterIdLst>
  <p:sldIdLst>
    <p:sldId id="256" r:id="rId2"/>
    <p:sldId id="369" r:id="rId3"/>
    <p:sldId id="378" r:id="rId4"/>
    <p:sldId id="398" r:id="rId5"/>
    <p:sldId id="393" r:id="rId6"/>
    <p:sldId id="379" r:id="rId7"/>
    <p:sldId id="394" r:id="rId8"/>
    <p:sldId id="395" r:id="rId9"/>
    <p:sldId id="396" r:id="rId10"/>
    <p:sldId id="397" r:id="rId11"/>
    <p:sldId id="403" r:id="rId12"/>
    <p:sldId id="399" r:id="rId13"/>
    <p:sldId id="400" r:id="rId14"/>
    <p:sldId id="401" r:id="rId15"/>
    <p:sldId id="402" r:id="rId16"/>
    <p:sldId id="442" r:id="rId17"/>
    <p:sldId id="325" r:id="rId18"/>
    <p:sldId id="327" r:id="rId19"/>
    <p:sldId id="326" r:id="rId20"/>
    <p:sldId id="328" r:id="rId21"/>
    <p:sldId id="320" r:id="rId22"/>
    <p:sldId id="321" r:id="rId23"/>
    <p:sldId id="322" r:id="rId24"/>
    <p:sldId id="323" r:id="rId25"/>
    <p:sldId id="329" r:id="rId26"/>
    <p:sldId id="330" r:id="rId27"/>
    <p:sldId id="338" r:id="rId28"/>
    <p:sldId id="339" r:id="rId29"/>
    <p:sldId id="341" r:id="rId30"/>
    <p:sldId id="440" r:id="rId31"/>
    <p:sldId id="441" r:id="rId32"/>
    <p:sldId id="405" r:id="rId33"/>
    <p:sldId id="406" r:id="rId34"/>
    <p:sldId id="431" r:id="rId35"/>
    <p:sldId id="407" r:id="rId36"/>
    <p:sldId id="361" r:id="rId37"/>
    <p:sldId id="362" r:id="rId38"/>
    <p:sldId id="363" r:id="rId39"/>
    <p:sldId id="408" r:id="rId40"/>
    <p:sldId id="364" r:id="rId41"/>
    <p:sldId id="409" r:id="rId42"/>
    <p:sldId id="419" r:id="rId43"/>
    <p:sldId id="420" r:id="rId44"/>
    <p:sldId id="381" r:id="rId45"/>
    <p:sldId id="421" r:id="rId46"/>
    <p:sldId id="422" r:id="rId47"/>
    <p:sldId id="423" r:id="rId48"/>
    <p:sldId id="424" r:id="rId49"/>
    <p:sldId id="425" r:id="rId50"/>
    <p:sldId id="426" r:id="rId51"/>
    <p:sldId id="429" r:id="rId52"/>
    <p:sldId id="430" r:id="rId53"/>
    <p:sldId id="443" r:id="rId54"/>
    <p:sldId id="444" r:id="rId55"/>
    <p:sldId id="428" r:id="rId56"/>
    <p:sldId id="260" r:id="rId57"/>
    <p:sldId id="262" r:id="rId58"/>
    <p:sldId id="272" r:id="rId59"/>
    <p:sldId id="263" r:id="rId60"/>
    <p:sldId id="261" r:id="rId61"/>
    <p:sldId id="273" r:id="rId62"/>
    <p:sldId id="264" r:id="rId63"/>
    <p:sldId id="265" r:id="rId64"/>
    <p:sldId id="427" r:id="rId65"/>
    <p:sldId id="432" r:id="rId66"/>
    <p:sldId id="289" r:id="rId6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dgm:spPr>
        <a:solidFill>
          <a:srgbClr val="FFFFFF"/>
        </a:solidFill>
      </dgm:spPr>
      <dgm:t>
        <a:bodyPr/>
        <a:lstStyle/>
        <a:p>
          <a:r>
            <a:rPr lang="en-MY" dirty="0">
              <a:solidFill>
                <a:schemeClr val="tx1"/>
              </a:solidFill>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622992"/>
          <a:ext cx="8122096" cy="621928"/>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dgm:presLayoutVars>
          <dgm:chMax val="0"/>
          <dgm:bulletEnabled val="1"/>
        </dgm:presLayoutVars>
      </dgm:prSet>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Retention</a:t>
          </a:r>
          <a:endParaRPr lang="en-MY" sz="3900" kern="1200" dirty="0">
            <a:solidFill>
              <a:srgbClr val="FFFFEE"/>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03200"/>
          <a:ext cx="8122096" cy="91260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Communication</a:t>
          </a:r>
          <a:endParaRPr lang="en-MY" sz="3900" kern="1200" dirty="0">
            <a:solidFill>
              <a:srgbClr val="FFFFEE"/>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11750"/>
          <a:ext cx="8122096" cy="90090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4128120"/>
          <a:ext cx="8122096" cy="912600"/>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7050"/>
          <a:ext cx="8122096" cy="92115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sp:txBody>
      <dsp:txXfrm>
        <a:off x="44967" y="52017"/>
        <a:ext cx="8032162" cy="831221"/>
      </dsp:txXfrm>
    </dsp:sp>
    <dsp:sp modelId="{47F42535-DFC2-4D29-B920-1C40FFE6B1E7}">
      <dsp:nvSpPr>
        <dsp:cNvPr id="0" name=""/>
        <dsp:cNvSpPr/>
      </dsp:nvSpPr>
      <dsp:spPr>
        <a:xfrm>
          <a:off x="0" y="1040526"/>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Engagement</a:t>
          </a:r>
        </a:p>
      </dsp:txBody>
      <dsp:txXfrm>
        <a:off x="44967" y="1085493"/>
        <a:ext cx="8032162" cy="831221"/>
      </dsp:txXfrm>
    </dsp:sp>
    <dsp:sp modelId="{E0E1F7FC-C1DE-4EA7-994D-37AD03907CC6}">
      <dsp:nvSpPr>
        <dsp:cNvPr id="0" name=""/>
        <dsp:cNvSpPr/>
      </dsp:nvSpPr>
      <dsp:spPr>
        <a:xfrm>
          <a:off x="0" y="2074002"/>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Survey</a:t>
          </a:r>
        </a:p>
      </dsp:txBody>
      <dsp:txXfrm>
        <a:off x="44967" y="2118969"/>
        <a:ext cx="8032162" cy="831221"/>
      </dsp:txXfrm>
    </dsp:sp>
    <dsp:sp modelId="{5DC88683-B470-4890-B11A-2192BBAE432B}">
      <dsp:nvSpPr>
        <dsp:cNvPr id="0" name=""/>
        <dsp:cNvSpPr/>
      </dsp:nvSpPr>
      <dsp:spPr>
        <a:xfrm>
          <a:off x="0" y="3107477"/>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967" y="3152444"/>
        <a:ext cx="8032162" cy="831221"/>
      </dsp:txXfrm>
    </dsp:sp>
    <dsp:sp modelId="{F7B2C6EC-1BD4-4AE5-AB5A-E687F0A0AC0C}">
      <dsp:nvSpPr>
        <dsp:cNvPr id="0" name=""/>
        <dsp:cNvSpPr/>
      </dsp:nvSpPr>
      <dsp:spPr>
        <a:xfrm>
          <a:off x="0" y="4140953"/>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967" y="4185920"/>
        <a:ext cx="8032162" cy="831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Retention</a:t>
          </a:r>
          <a:endParaRPr lang="en-MY" sz="3900" kern="1200" dirty="0">
            <a:solidFill>
              <a:srgbClr val="FFFFEE"/>
            </a:solidFill>
            <a:latin typeface="Arial"/>
            <a:ea typeface="+mn-ea"/>
            <a:cs typeface="+mn-cs"/>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889"/>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3978" y="72867"/>
        <a:ext cx="8034140" cy="812944"/>
      </dsp:txXfrm>
    </dsp:sp>
    <dsp:sp modelId="{47F42535-DFC2-4D29-B920-1C40FFE6B1E7}">
      <dsp:nvSpPr>
        <dsp:cNvPr id="0" name=""/>
        <dsp:cNvSpPr/>
      </dsp:nvSpPr>
      <dsp:spPr>
        <a:xfrm>
          <a:off x="0" y="1056509"/>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3978" y="1100487"/>
        <a:ext cx="8034140" cy="812944"/>
      </dsp:txXfrm>
    </dsp:sp>
    <dsp:sp modelId="{E0E1F7FC-C1DE-4EA7-994D-37AD03907CC6}">
      <dsp:nvSpPr>
        <dsp:cNvPr id="0" name=""/>
        <dsp:cNvSpPr/>
      </dsp:nvSpPr>
      <dsp:spPr>
        <a:xfrm>
          <a:off x="0" y="2051210"/>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3978" y="2095188"/>
        <a:ext cx="8034140" cy="812944"/>
      </dsp:txXfrm>
    </dsp:sp>
    <dsp:sp modelId="{5DC88683-B470-4890-B11A-2192BBAE432B}">
      <dsp:nvSpPr>
        <dsp:cNvPr id="0" name=""/>
        <dsp:cNvSpPr/>
      </dsp:nvSpPr>
      <dsp:spPr>
        <a:xfrm>
          <a:off x="0" y="3111750"/>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sp:txBody>
      <dsp:txXfrm>
        <a:off x="43978" y="3155728"/>
        <a:ext cx="8034140" cy="812944"/>
      </dsp:txXfrm>
    </dsp:sp>
    <dsp:sp modelId="{F7B2C6EC-1BD4-4AE5-AB5A-E687F0A0AC0C}">
      <dsp:nvSpPr>
        <dsp:cNvPr id="0" name=""/>
        <dsp:cNvSpPr/>
      </dsp:nvSpPr>
      <dsp:spPr>
        <a:xfrm>
          <a:off x="0" y="4139370"/>
          <a:ext cx="8122096" cy="9009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Communication</a:t>
          </a:r>
          <a:endParaRPr lang="en-MY" sz="3900" kern="1200" dirty="0">
            <a:solidFill>
              <a:srgbClr val="FFFFEE"/>
            </a:solidFill>
            <a:latin typeface="Arial"/>
            <a:ea typeface="+mn-ea"/>
            <a:cs typeface="+mn-cs"/>
          </a:endParaRPr>
        </a:p>
      </dsp:txBody>
      <dsp:txXfrm>
        <a:off x="43978" y="4183348"/>
        <a:ext cx="8034140" cy="81294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913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99467-25DB-43C5-B83E-CBC20F6A7B4E}"/>
              </a:ext>
            </a:extLst>
          </p:cNvPr>
          <p:cNvSpPr>
            <a:spLocks noGrp="1"/>
          </p:cNvSpPr>
          <p:nvPr>
            <p:ph type="title"/>
          </p:nvPr>
        </p:nvSpPr>
        <p:spPr/>
        <p:txBody>
          <a:bodyPr/>
          <a:lstStyle/>
          <a:p>
            <a:r>
              <a:rPr lang="en-MY" dirty="0"/>
              <a:t>Employee Relations</a:t>
            </a:r>
          </a:p>
        </p:txBody>
      </p:sp>
      <p:sp>
        <p:nvSpPr>
          <p:cNvPr id="4" name="TextBox 3">
            <a:extLst>
              <a:ext uri="{FF2B5EF4-FFF2-40B4-BE49-F238E27FC236}">
                <a16:creationId xmlns:a16="http://schemas.microsoft.com/office/drawing/2014/main" id="{79768465-0D15-45FE-80B1-2BD6627A88ED}"/>
              </a:ext>
            </a:extLst>
          </p:cNvPr>
          <p:cNvSpPr txBox="1"/>
          <p:nvPr/>
        </p:nvSpPr>
        <p:spPr>
          <a:xfrm>
            <a:off x="552128" y="1595021"/>
            <a:ext cx="8340352" cy="4893647"/>
          </a:xfrm>
          <a:prstGeom prst="rect">
            <a:avLst/>
          </a:prstGeom>
          <a:noFill/>
        </p:spPr>
        <p:txBody>
          <a:bodyPr wrap="square" rtlCol="0">
            <a:spAutoFit/>
          </a:bodyPr>
          <a:lstStyle/>
          <a:p>
            <a:r>
              <a:rPr lang="en-MY" sz="2400" dirty="0">
                <a:latin typeface="+mn-lt"/>
              </a:rPr>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sz="2400" dirty="0">
              <a:latin typeface="+mn-lt"/>
            </a:endParaRPr>
          </a:p>
          <a:p>
            <a:r>
              <a:rPr lang="en-MY" sz="2400" dirty="0">
                <a:latin typeface="+mn-lt"/>
              </a:rPr>
              <a:t>When it comes to employee relations, an HR department has two primary functions.</a:t>
            </a:r>
          </a:p>
          <a:p>
            <a:endParaRPr lang="en-MY" sz="2400" dirty="0">
              <a:latin typeface="+mn-lt"/>
            </a:endParaRPr>
          </a:p>
          <a:p>
            <a:pPr marL="285750" indent="-285750">
              <a:buFont typeface="Wingdings" panose="05000000000000000000" pitchFamily="2" charset="2"/>
              <a:buChar char="§"/>
            </a:pPr>
            <a:r>
              <a:rPr lang="en-MY" sz="2400" dirty="0">
                <a:latin typeface="+mn-lt"/>
              </a:rPr>
              <a:t> First, HR helps prevent and resolve problems or disputes between employees and management.</a:t>
            </a:r>
          </a:p>
          <a:p>
            <a:pPr marL="285750" indent="-285750">
              <a:buFont typeface="Wingdings" panose="05000000000000000000" pitchFamily="2" charset="2"/>
              <a:buChar char="§"/>
            </a:pPr>
            <a:r>
              <a:rPr lang="en-MY" sz="2400" dirty="0">
                <a:latin typeface="+mn-lt"/>
              </a:rPr>
              <a:t> Second, they assist in creating and enforcing policies that are fair and consistent for everyone in the workplace</a:t>
            </a:r>
          </a:p>
        </p:txBody>
      </p:sp>
    </p:spTree>
    <p:extLst>
      <p:ext uri="{BB962C8B-B14F-4D97-AF65-F5344CB8AC3E}">
        <p14:creationId xmlns:p14="http://schemas.microsoft.com/office/powerpoint/2010/main" val="1083377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C9B1D-4E80-4974-A6E5-D12BC25074BD}"/>
              </a:ext>
            </a:extLst>
          </p:cNvPr>
          <p:cNvSpPr>
            <a:spLocks noGrp="1"/>
          </p:cNvSpPr>
          <p:nvPr>
            <p:ph type="title"/>
          </p:nvPr>
        </p:nvSpPr>
        <p:spPr/>
        <p:txBody>
          <a:bodyPr/>
          <a:lstStyle/>
          <a:p>
            <a:r>
              <a:rPr lang="en-MY" dirty="0"/>
              <a:t>Employee Relations</a:t>
            </a:r>
          </a:p>
        </p:txBody>
      </p:sp>
      <p:sp>
        <p:nvSpPr>
          <p:cNvPr id="3" name="Content Placeholder 2">
            <a:extLst>
              <a:ext uri="{FF2B5EF4-FFF2-40B4-BE49-F238E27FC236}">
                <a16:creationId xmlns:a16="http://schemas.microsoft.com/office/drawing/2014/main" id="{6530E1CF-7F7B-4F67-81DE-4939D7DF6908}"/>
              </a:ext>
            </a:extLst>
          </p:cNvPr>
          <p:cNvSpPr>
            <a:spLocks noGrp="1"/>
          </p:cNvSpPr>
          <p:nvPr>
            <p:ph idx="1"/>
          </p:nvPr>
        </p:nvSpPr>
        <p:spPr/>
        <p:txBody>
          <a:bodyPr/>
          <a:lstStyle/>
          <a:p>
            <a:pPr marL="0" indent="0">
              <a:buNone/>
            </a:pPr>
            <a:r>
              <a:rPr lang="en-MY" dirty="0"/>
              <a:t>Psychological research has shown that money is not a motivating factor for employees (assuming that basic needs are being met), and other factors, such as job satisfaction, respect, advancement, and work environment, are much more important in influencing employee attraction, motivation, and retention. In general, the mutual investment ER focuses on social and career investment more than monetary benefits</a:t>
            </a:r>
          </a:p>
        </p:txBody>
      </p:sp>
    </p:spTree>
    <p:extLst>
      <p:ext uri="{BB962C8B-B14F-4D97-AF65-F5344CB8AC3E}">
        <p14:creationId xmlns:p14="http://schemas.microsoft.com/office/powerpoint/2010/main" val="1426844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2F986-B671-471E-9D53-6BE3065A4B05}"/>
              </a:ext>
            </a:extLst>
          </p:cNvPr>
          <p:cNvSpPr>
            <a:spLocks noGrp="1"/>
          </p:cNvSpPr>
          <p:nvPr>
            <p:ph type="title"/>
          </p:nvPr>
        </p:nvSpPr>
        <p:spPr/>
        <p:txBody>
          <a:bodyPr/>
          <a:lstStyle/>
          <a:p>
            <a:r>
              <a:rPr lang="en-MY" dirty="0"/>
              <a:t>Psychological Contract</a:t>
            </a:r>
          </a:p>
        </p:txBody>
      </p:sp>
      <p:sp>
        <p:nvSpPr>
          <p:cNvPr id="3" name="Content Placeholder 2">
            <a:extLst>
              <a:ext uri="{FF2B5EF4-FFF2-40B4-BE49-F238E27FC236}">
                <a16:creationId xmlns:a16="http://schemas.microsoft.com/office/drawing/2014/main" id="{724B7341-C57A-4CC4-8438-F90F4CE1E321}"/>
              </a:ext>
            </a:extLst>
          </p:cNvPr>
          <p:cNvSpPr>
            <a:spLocks noGrp="1"/>
          </p:cNvSpPr>
          <p:nvPr>
            <p:ph idx="1"/>
          </p:nvPr>
        </p:nvSpPr>
        <p:spPr>
          <a:xfrm>
            <a:off x="685800" y="1556792"/>
            <a:ext cx="8134672" cy="4530725"/>
          </a:xfrm>
        </p:spPr>
        <p:txBody>
          <a:bodyPr/>
          <a:lstStyle/>
          <a:p>
            <a:r>
              <a:rPr lang="en-MY" sz="2600" dirty="0"/>
              <a:t>Psychological contract refers to mutual unwritten expectations that exist between an employee and his/her employer regarding policies and practices in their organization.</a:t>
            </a:r>
          </a:p>
          <a:p>
            <a:r>
              <a:rPr lang="en-MY" sz="2600" dirty="0"/>
              <a:t>The legal contract of employment offers a limited representation of the employment relationship, with employees contributing little to its terms beyond accepting them.</a:t>
            </a:r>
          </a:p>
          <a:p>
            <a:r>
              <a:rPr lang="en-MY" sz="2600" dirty="0"/>
              <a:t> In this sense, the psychological contract may be more influential as it governs the perceptions of the employer-employee relationship and influences how employees behave from day to day</a:t>
            </a:r>
          </a:p>
        </p:txBody>
      </p:sp>
    </p:spTree>
    <p:extLst>
      <p:ext uri="{BB962C8B-B14F-4D97-AF65-F5344CB8AC3E}">
        <p14:creationId xmlns:p14="http://schemas.microsoft.com/office/powerpoint/2010/main" val="1697502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332656"/>
            <a:ext cx="8359223" cy="1143000"/>
          </a:xfrm>
        </p:spPr>
        <p:txBody>
          <a:bodyPr/>
          <a:lstStyle/>
          <a:p>
            <a:r>
              <a:rPr lang="en-MY" dirty="0"/>
              <a:t>Employee-Organisation Relationship</a:t>
            </a:r>
          </a:p>
        </p:txBody>
      </p:sp>
      <p:pic>
        <p:nvPicPr>
          <p:cNvPr id="5" name="Picture 4">
            <a:extLst>
              <a:ext uri="{FF2B5EF4-FFF2-40B4-BE49-F238E27FC236}">
                <a16:creationId xmlns:a16="http://schemas.microsoft.com/office/drawing/2014/main"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p14="http://schemas.microsoft.com/office/powerpoint/2010/main" val="4024329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1623B-3015-4144-B907-142A09EBCE7F}"/>
              </a:ext>
            </a:extLst>
          </p:cNvPr>
          <p:cNvSpPr>
            <a:spLocks noGrp="1"/>
          </p:cNvSpPr>
          <p:nvPr>
            <p:ph type="title"/>
          </p:nvPr>
        </p:nvSpPr>
        <p:spPr/>
        <p:txBody>
          <a:bodyPr/>
          <a:lstStyle/>
          <a:p>
            <a:r>
              <a:rPr lang="en-MY" dirty="0"/>
              <a:t>1. Quasi-spot Contract</a:t>
            </a:r>
          </a:p>
        </p:txBody>
      </p:sp>
      <p:sp>
        <p:nvSpPr>
          <p:cNvPr id="3" name="Content Placeholder 2">
            <a:extLst>
              <a:ext uri="{FF2B5EF4-FFF2-40B4-BE49-F238E27FC236}">
                <a16:creationId xmlns:a16="http://schemas.microsoft.com/office/drawing/2014/main" id="{8E2FD896-3ECD-4BE7-A2AA-F25DA84EA512}"/>
              </a:ext>
            </a:extLst>
          </p:cNvPr>
          <p:cNvSpPr>
            <a:spLocks noGrp="1"/>
          </p:cNvSpPr>
          <p:nvPr>
            <p:ph idx="1"/>
          </p:nvPr>
        </p:nvSpPr>
        <p:spPr>
          <a:xfrm>
            <a:off x="685800" y="1556792"/>
            <a:ext cx="8278688" cy="4530725"/>
          </a:xfrm>
        </p:spPr>
        <p:txBody>
          <a:bodyPr/>
          <a:lstStyle/>
          <a:p>
            <a:r>
              <a:rPr lang="en-MY" sz="2700" dirty="0"/>
              <a:t>The employment relationship represents a pure economic exchange focused on a short-term and relatively well-defined set of duties s (e.g., brokerage firms’ contracts with stockbrokers). </a:t>
            </a:r>
          </a:p>
          <a:p>
            <a:r>
              <a:rPr lang="en-MY" sz="2700" dirty="0"/>
              <a:t>Use of temporary, part-time employees or contractors to keep from paying benefits. This type of exchange is usually found in relationships with contractors in unskilled, skilled, and even professional jobs.</a:t>
            </a:r>
          </a:p>
          <a:p>
            <a:r>
              <a:rPr lang="en-MY" sz="2700" dirty="0"/>
              <a:t>Firms use the quasi-spot contract approach to gain flexibility in the employment and deployment of people resources.</a:t>
            </a:r>
          </a:p>
          <a:p>
            <a:pPr marL="0" indent="0">
              <a:buNone/>
            </a:pPr>
            <a:endParaRPr lang="en-MY" sz="2700" dirty="0"/>
          </a:p>
        </p:txBody>
      </p:sp>
    </p:spTree>
    <p:extLst>
      <p:ext uri="{BB962C8B-B14F-4D97-AF65-F5344CB8AC3E}">
        <p14:creationId xmlns:p14="http://schemas.microsoft.com/office/powerpoint/2010/main" val="898348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2CC8C-208F-4A2D-9A12-CEA37E86A9BD}"/>
              </a:ext>
            </a:extLst>
          </p:cNvPr>
          <p:cNvSpPr>
            <a:spLocks noGrp="1"/>
          </p:cNvSpPr>
          <p:nvPr>
            <p:ph type="title"/>
          </p:nvPr>
        </p:nvSpPr>
        <p:spPr/>
        <p:txBody>
          <a:bodyPr/>
          <a:lstStyle/>
          <a:p>
            <a:r>
              <a:rPr lang="en-MY" dirty="0"/>
              <a:t>2. Under Investment</a:t>
            </a:r>
          </a:p>
        </p:txBody>
      </p:sp>
      <p:sp>
        <p:nvSpPr>
          <p:cNvPr id="3" name="Content Placeholder 2">
            <a:extLst>
              <a:ext uri="{FF2B5EF4-FFF2-40B4-BE49-F238E27FC236}">
                <a16:creationId xmlns:a16="http://schemas.microsoft.com/office/drawing/2014/main" id="{01385910-DF0A-447A-87B9-668EEB38C515}"/>
              </a:ext>
            </a:extLst>
          </p:cNvPr>
          <p:cNvSpPr>
            <a:spLocks noGrp="1"/>
          </p:cNvSpPr>
          <p:nvPr>
            <p:ph idx="1"/>
          </p:nvPr>
        </p:nvSpPr>
        <p:spPr/>
        <p:txBody>
          <a:bodyPr/>
          <a:lstStyle/>
          <a:p>
            <a:r>
              <a:rPr lang="en-MY" dirty="0"/>
              <a:t>Underinvestment occurs when a firm offers a narrow set of inducements but in return expects a broad set of contributions from employees. This ER is imbalanced to the advantage of employers because they get more (from employees) out of less (from themselves).</a:t>
            </a:r>
          </a:p>
          <a:p>
            <a:r>
              <a:rPr lang="en-MY" dirty="0"/>
              <a:t>The economic downturn and slow recovery have increased market competition, which pushes employers to increase productivity with limited resources.</a:t>
            </a:r>
          </a:p>
        </p:txBody>
      </p:sp>
    </p:spTree>
    <p:extLst>
      <p:ext uri="{BB962C8B-B14F-4D97-AF65-F5344CB8AC3E}">
        <p14:creationId xmlns:p14="http://schemas.microsoft.com/office/powerpoint/2010/main" val="2293859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B3EE8-337B-4088-8762-600E475AF882}"/>
              </a:ext>
            </a:extLst>
          </p:cNvPr>
          <p:cNvSpPr>
            <a:spLocks noGrp="1"/>
          </p:cNvSpPr>
          <p:nvPr>
            <p:ph type="title"/>
          </p:nvPr>
        </p:nvSpPr>
        <p:spPr/>
        <p:txBody>
          <a:bodyPr/>
          <a:lstStyle/>
          <a:p>
            <a:r>
              <a:rPr lang="en-MY" dirty="0"/>
              <a:t>3. Over-Investment</a:t>
            </a:r>
          </a:p>
        </p:txBody>
      </p:sp>
      <p:sp>
        <p:nvSpPr>
          <p:cNvPr id="3" name="Content Placeholder 2">
            <a:extLst>
              <a:ext uri="{FF2B5EF4-FFF2-40B4-BE49-F238E27FC236}">
                <a16:creationId xmlns:a16="http://schemas.microsoft.com/office/drawing/2014/main" id="{8F8B9839-F3AB-45FC-A478-EB0C0869ED27}"/>
              </a:ext>
            </a:extLst>
          </p:cNvPr>
          <p:cNvSpPr>
            <a:spLocks noGrp="1"/>
          </p:cNvSpPr>
          <p:nvPr>
            <p:ph idx="1"/>
          </p:nvPr>
        </p:nvSpPr>
        <p:spPr/>
        <p:txBody>
          <a:bodyPr/>
          <a:lstStyle/>
          <a:p>
            <a:r>
              <a:rPr lang="en-MY" dirty="0"/>
              <a:t>Organizations couple high or broad inducements with low or narrow expected contributions. This exchange </a:t>
            </a:r>
            <a:r>
              <a:rPr lang="en-MY" dirty="0" err="1"/>
              <a:t>favors</a:t>
            </a:r>
            <a:r>
              <a:rPr lang="en-MY" dirty="0"/>
              <a:t> employees, who receive more than they give and is practiced by government bureaucracies and quasi-monopolistic corporations</a:t>
            </a:r>
          </a:p>
        </p:txBody>
      </p:sp>
    </p:spTree>
    <p:extLst>
      <p:ext uri="{BB962C8B-B14F-4D97-AF65-F5344CB8AC3E}">
        <p14:creationId xmlns:p14="http://schemas.microsoft.com/office/powerpoint/2010/main" val="3326066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55EB6-EBEA-4374-9551-5510F1434186}"/>
              </a:ext>
            </a:extLst>
          </p:cNvPr>
          <p:cNvSpPr>
            <a:spLocks noGrp="1"/>
          </p:cNvSpPr>
          <p:nvPr>
            <p:ph type="title"/>
          </p:nvPr>
        </p:nvSpPr>
        <p:spPr/>
        <p:txBody>
          <a:bodyPr/>
          <a:lstStyle/>
          <a:p>
            <a:r>
              <a:rPr lang="en-MY" dirty="0"/>
              <a:t>4. Mutual Investment</a:t>
            </a:r>
          </a:p>
        </p:txBody>
      </p:sp>
      <p:sp>
        <p:nvSpPr>
          <p:cNvPr id="3" name="Content Placeholder 2">
            <a:extLst>
              <a:ext uri="{FF2B5EF4-FFF2-40B4-BE49-F238E27FC236}">
                <a16:creationId xmlns:a16="http://schemas.microsoft.com/office/drawing/2014/main" id="{B03BA526-64B1-4466-95C2-ADF557086311}"/>
              </a:ext>
            </a:extLst>
          </p:cNvPr>
          <p:cNvSpPr>
            <a:spLocks noGrp="1"/>
          </p:cNvSpPr>
          <p:nvPr>
            <p:ph idx="1"/>
          </p:nvPr>
        </p:nvSpPr>
        <p:spPr/>
        <p:txBody>
          <a:bodyPr/>
          <a:lstStyle/>
          <a:p>
            <a:r>
              <a:rPr lang="en-MY" dirty="0"/>
              <a:t>The firm focuses on developing a long-term and open-ended relationship with the employees. Under this approach, employees are expected to contribute broadly to their organization instead of focusing only on performing their own jobs.</a:t>
            </a:r>
          </a:p>
        </p:txBody>
      </p:sp>
    </p:spTree>
    <p:extLst>
      <p:ext uri="{BB962C8B-B14F-4D97-AF65-F5344CB8AC3E}">
        <p14:creationId xmlns:p14="http://schemas.microsoft.com/office/powerpoint/2010/main" val="4113260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25308-48BF-45BD-BF23-CD5709CAEA66}"/>
              </a:ext>
            </a:extLst>
          </p:cNvPr>
          <p:cNvSpPr>
            <a:spLocks noGrp="1"/>
          </p:cNvSpPr>
          <p:nvPr>
            <p:ph type="title"/>
          </p:nvPr>
        </p:nvSpPr>
        <p:spPr>
          <a:xfrm>
            <a:off x="914400" y="277813"/>
            <a:ext cx="8050088" cy="1143000"/>
          </a:xfrm>
        </p:spPr>
        <p:txBody>
          <a:bodyPr/>
          <a:lstStyle/>
          <a:p>
            <a:r>
              <a:rPr lang="en-MY" sz="3600" dirty="0"/>
              <a:t>Mutual Investment in Employee Relations</a:t>
            </a:r>
          </a:p>
        </p:txBody>
      </p:sp>
      <p:sp>
        <p:nvSpPr>
          <p:cNvPr id="3" name="Content Placeholder 2">
            <a:extLst>
              <a:ext uri="{FF2B5EF4-FFF2-40B4-BE49-F238E27FC236}">
                <a16:creationId xmlns:a16="http://schemas.microsoft.com/office/drawing/2014/main" id="{6FE367D6-39F2-4F6D-AAD5-0989F2DFBEA2}"/>
              </a:ext>
            </a:extLst>
          </p:cNvPr>
          <p:cNvSpPr>
            <a:spLocks noGrp="1"/>
          </p:cNvSpPr>
          <p:nvPr>
            <p:ph idx="1"/>
          </p:nvPr>
        </p:nvSpPr>
        <p:spPr/>
        <p:txBody>
          <a:bodyPr/>
          <a:lstStyle/>
          <a:p>
            <a:r>
              <a:rPr lang="en-MY" dirty="0"/>
              <a:t>The backbone of the mutual investment ER is generalized reciprocal loyalty, trust, and a focus on a long-term relationship. It emphasizes a high level of both offered inducements and expected contributions.</a:t>
            </a:r>
          </a:p>
          <a:p>
            <a:r>
              <a:rPr lang="en-MY" dirty="0"/>
              <a:t>Employee Relations strengthen an organization’s ability to compete in the dynamic global environment through building a committed workforce eager to contribute to the organization’s success</a:t>
            </a:r>
          </a:p>
        </p:txBody>
      </p:sp>
    </p:spTree>
    <p:extLst>
      <p:ext uri="{BB962C8B-B14F-4D97-AF65-F5344CB8AC3E}">
        <p14:creationId xmlns:p14="http://schemas.microsoft.com/office/powerpoint/2010/main" val="18733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70379-2947-4851-A255-08D38B4296DD}"/>
              </a:ext>
            </a:extLst>
          </p:cNvPr>
          <p:cNvSpPr>
            <a:spLocks noGrp="1"/>
          </p:cNvSpPr>
          <p:nvPr>
            <p:ph type="title"/>
          </p:nvPr>
        </p:nvSpPr>
        <p:spPr/>
        <p:txBody>
          <a:bodyPr/>
          <a:lstStyle/>
          <a:p>
            <a:r>
              <a:rPr lang="en-MY" dirty="0"/>
              <a:t>Recruitment and Selection </a:t>
            </a:r>
          </a:p>
        </p:txBody>
      </p:sp>
      <p:sp>
        <p:nvSpPr>
          <p:cNvPr id="3" name="Content Placeholder 2">
            <a:extLst>
              <a:ext uri="{FF2B5EF4-FFF2-40B4-BE49-F238E27FC236}">
                <a16:creationId xmlns:a16="http://schemas.microsoft.com/office/drawing/2014/main" id="{D0E7BF92-0B28-4C32-832B-A38BE772B48A}"/>
              </a:ext>
            </a:extLst>
          </p:cNvPr>
          <p:cNvSpPr>
            <a:spLocks noGrp="1"/>
          </p:cNvSpPr>
          <p:nvPr>
            <p:ph idx="1"/>
          </p:nvPr>
        </p:nvSpPr>
        <p:spPr/>
        <p:txBody>
          <a:bodyPr/>
          <a:lstStyle/>
          <a:p>
            <a:r>
              <a:rPr lang="en-MY" dirty="0"/>
              <a:t>Recruitment and Selection - To establish a mutual investment ER from the outset, employers must clearly communicate their endorsement of the value of long term loyalty and commitment to job applicants and show that they are looking for the same from employees. Applicants especially should be informed about the company’s expectations of broad contributions from employees.</a:t>
            </a:r>
          </a:p>
        </p:txBody>
      </p:sp>
    </p:spTree>
    <p:extLst>
      <p:ext uri="{BB962C8B-B14F-4D97-AF65-F5344CB8AC3E}">
        <p14:creationId xmlns:p14="http://schemas.microsoft.com/office/powerpoint/2010/main" val="2392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E96EF-A7D7-4F87-BDE4-D457AA2D7D61}"/>
              </a:ext>
            </a:extLst>
          </p:cNvPr>
          <p:cNvSpPr>
            <a:spLocks noGrp="1"/>
          </p:cNvSpPr>
          <p:nvPr>
            <p:ph type="title"/>
          </p:nvPr>
        </p:nvSpPr>
        <p:spPr/>
        <p:txBody>
          <a:bodyPr/>
          <a:lstStyle/>
          <a:p>
            <a:r>
              <a:rPr lang="en-MY" dirty="0"/>
              <a:t>Training and Development</a:t>
            </a:r>
          </a:p>
        </p:txBody>
      </p:sp>
      <p:sp>
        <p:nvSpPr>
          <p:cNvPr id="3" name="Content Placeholder 2">
            <a:extLst>
              <a:ext uri="{FF2B5EF4-FFF2-40B4-BE49-F238E27FC236}">
                <a16:creationId xmlns:a16="http://schemas.microsoft.com/office/drawing/2014/main" id="{8940FF76-0662-4107-82CD-9C0A02531096}"/>
              </a:ext>
            </a:extLst>
          </p:cNvPr>
          <p:cNvSpPr>
            <a:spLocks noGrp="1"/>
          </p:cNvSpPr>
          <p:nvPr>
            <p:ph idx="1"/>
          </p:nvPr>
        </p:nvSpPr>
        <p:spPr>
          <a:xfrm>
            <a:off x="685800" y="1556792"/>
            <a:ext cx="8206680" cy="4530725"/>
          </a:xfrm>
        </p:spPr>
        <p:txBody>
          <a:bodyPr/>
          <a:lstStyle/>
          <a:p>
            <a:r>
              <a:rPr lang="en-MY" dirty="0"/>
              <a:t>The focus of training and development is not on improving skills to perform the current job but on preparing employees for future responsibilities. </a:t>
            </a:r>
          </a:p>
          <a:p>
            <a:r>
              <a:rPr lang="en-MY" dirty="0"/>
              <a:t>Job rotation and participation in cross functional or cross-divisional project teams are effective methods to build an organization wide perspective and to promote organizational interests. </a:t>
            </a:r>
          </a:p>
          <a:p>
            <a:r>
              <a:rPr lang="en-MY" dirty="0"/>
              <a:t>Promotion from within and succession planning are the core elements of a company’s broader development plans for its human resources.</a:t>
            </a:r>
          </a:p>
        </p:txBody>
      </p:sp>
    </p:spTree>
    <p:extLst>
      <p:ext uri="{BB962C8B-B14F-4D97-AF65-F5344CB8AC3E}">
        <p14:creationId xmlns:p14="http://schemas.microsoft.com/office/powerpoint/2010/main" val="2521952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52CB-E551-438B-B27A-96674878AD9A}"/>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5D06339B-DFD5-41D8-A3F7-1970DB7A83B0}"/>
              </a:ext>
            </a:extLst>
          </p:cNvPr>
          <p:cNvSpPr>
            <a:spLocks noGrp="1"/>
          </p:cNvSpPr>
          <p:nvPr>
            <p:ph idx="1"/>
          </p:nvPr>
        </p:nvSpPr>
        <p:spPr/>
        <p:txBody>
          <a:bodyPr/>
          <a:lstStyle/>
          <a:p>
            <a:r>
              <a:rPr lang="en-MY" dirty="0"/>
              <a:t>Performance appraisal criteria and processes should be related to broad contributions. In addition to individual evaluation, performance appraisal by peers and team-based performance are common features of the evaluation process. </a:t>
            </a:r>
          </a:p>
          <a:p>
            <a:r>
              <a:rPr lang="en-MY" dirty="0"/>
              <a:t>The broad based contributions can be captured in a 360-degree feedback system. Employees’ superiors, peers, subordinates, and even customers rate their performance.</a:t>
            </a:r>
          </a:p>
        </p:txBody>
      </p:sp>
    </p:spTree>
    <p:extLst>
      <p:ext uri="{BB962C8B-B14F-4D97-AF65-F5344CB8AC3E}">
        <p14:creationId xmlns:p14="http://schemas.microsoft.com/office/powerpoint/2010/main" val="3134062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413DD-DEBF-4757-85B1-92A8F3E3E25F}"/>
              </a:ext>
            </a:extLst>
          </p:cNvPr>
          <p:cNvSpPr>
            <a:spLocks noGrp="1"/>
          </p:cNvSpPr>
          <p:nvPr>
            <p:ph type="title"/>
          </p:nvPr>
        </p:nvSpPr>
        <p:spPr/>
        <p:txBody>
          <a:bodyPr/>
          <a:lstStyle/>
          <a:p>
            <a:r>
              <a:rPr lang="en-MY" dirty="0"/>
              <a:t>Compensation and Benefits</a:t>
            </a:r>
          </a:p>
        </p:txBody>
      </p:sp>
      <p:sp>
        <p:nvSpPr>
          <p:cNvPr id="3" name="Content Placeholder 2">
            <a:extLst>
              <a:ext uri="{FF2B5EF4-FFF2-40B4-BE49-F238E27FC236}">
                <a16:creationId xmlns:a16="http://schemas.microsoft.com/office/drawing/2014/main" id="{6368F0A5-B270-4E7A-BAB1-0FCB861D22B2}"/>
              </a:ext>
            </a:extLst>
          </p:cNvPr>
          <p:cNvSpPr>
            <a:spLocks noGrp="1"/>
          </p:cNvSpPr>
          <p:nvPr>
            <p:ph idx="1"/>
          </p:nvPr>
        </p:nvSpPr>
        <p:spPr>
          <a:xfrm>
            <a:off x="685800" y="1556792"/>
            <a:ext cx="8278688" cy="4530725"/>
          </a:xfrm>
        </p:spPr>
        <p:txBody>
          <a:bodyPr/>
          <a:lstStyle/>
          <a:p>
            <a:r>
              <a:rPr lang="en-MY" dirty="0"/>
              <a:t>The key to using compensation and benefits in building a mutual investment ER is not focusing merely on increasing the absolute amount of pay or benefits but on communicating preferred behaviours and accentuating long-term investment in employees. </a:t>
            </a:r>
          </a:p>
          <a:p>
            <a:r>
              <a:rPr lang="en-MY" dirty="0"/>
              <a:t>The important point is that compensation and benefits practices in the mutual investment ER breed and facilitate mutual commitment rather than serve merely as an economic bond.</a:t>
            </a:r>
          </a:p>
        </p:txBody>
      </p:sp>
    </p:spTree>
    <p:extLst>
      <p:ext uri="{BB962C8B-B14F-4D97-AF65-F5344CB8AC3E}">
        <p14:creationId xmlns:p14="http://schemas.microsoft.com/office/powerpoint/2010/main" val="330223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1303713"/>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8361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544D-D3BC-4E7A-9093-E7406D3D5CB1}"/>
              </a:ext>
            </a:extLst>
          </p:cNvPr>
          <p:cNvSpPr>
            <a:spLocks noGrp="1"/>
          </p:cNvSpPr>
          <p:nvPr>
            <p:ph type="title"/>
          </p:nvPr>
        </p:nvSpPr>
        <p:spPr/>
        <p:txBody>
          <a:bodyPr/>
          <a:lstStyle/>
          <a:p>
            <a:r>
              <a:rPr lang="en-MY" dirty="0"/>
              <a:t>Three Dimensions</a:t>
            </a:r>
          </a:p>
        </p:txBody>
      </p:sp>
      <p:sp>
        <p:nvSpPr>
          <p:cNvPr id="3" name="Content Placeholder 2">
            <a:extLst>
              <a:ext uri="{FF2B5EF4-FFF2-40B4-BE49-F238E27FC236}">
                <a16:creationId xmlns:a16="http://schemas.microsoft.com/office/drawing/2014/main" id="{E3697F1A-E4E1-4503-BB26-0E45D9BF5093}"/>
              </a:ext>
            </a:extLst>
          </p:cNvPr>
          <p:cNvSpPr>
            <a:spLocks noGrp="1"/>
          </p:cNvSpPr>
          <p:nvPr>
            <p:ph idx="1"/>
          </p:nvPr>
        </p:nvSpPr>
        <p:spPr/>
        <p:txBody>
          <a:bodyPr/>
          <a:lstStyle/>
          <a:p>
            <a:pPr marL="0" indent="0">
              <a:buNone/>
            </a:pPr>
            <a:r>
              <a:rPr lang="en-MY" dirty="0"/>
              <a:t>There are three dimensions through which organizations can measure the strength of their employee engagement</a:t>
            </a:r>
          </a:p>
          <a:p>
            <a:r>
              <a:rPr lang="en-MY" dirty="0"/>
              <a:t>Say—speak positively about the organization to </a:t>
            </a:r>
            <a:r>
              <a:rPr lang="en-MY" dirty="0" err="1"/>
              <a:t>coworkers</a:t>
            </a:r>
            <a:r>
              <a:rPr lang="en-MY" dirty="0"/>
              <a:t>, potential employees and customers;</a:t>
            </a:r>
          </a:p>
          <a:p>
            <a:r>
              <a:rPr lang="en-MY" dirty="0"/>
              <a:t>Stay—have an intense sense of belonging and desire to be a part of the organization; and</a:t>
            </a:r>
          </a:p>
          <a:p>
            <a:r>
              <a:rPr lang="en-MY" dirty="0"/>
              <a:t>Strive—are motivated and exert effort toward success in one’s job and for the company.</a:t>
            </a:r>
          </a:p>
        </p:txBody>
      </p:sp>
    </p:spTree>
    <p:extLst>
      <p:ext uri="{BB962C8B-B14F-4D97-AF65-F5344CB8AC3E}">
        <p14:creationId xmlns:p14="http://schemas.microsoft.com/office/powerpoint/2010/main" val="3642008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AC6B-867D-4100-B23B-49FAFF71BBAA}"/>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81E4FD1E-2BAF-4F6C-8684-C9C11A46F847}"/>
              </a:ext>
            </a:extLst>
          </p:cNvPr>
          <p:cNvPicPr>
            <a:picLocks noChangeAspect="1"/>
          </p:cNvPicPr>
          <p:nvPr/>
        </p:nvPicPr>
        <p:blipFill>
          <a:blip r:embed="rId2"/>
          <a:stretch>
            <a:fillRect/>
          </a:stretch>
        </p:blipFill>
        <p:spPr>
          <a:xfrm>
            <a:off x="936139" y="1772816"/>
            <a:ext cx="7564924" cy="4680520"/>
          </a:xfrm>
          <a:prstGeom prst="rect">
            <a:avLst/>
          </a:prstGeom>
        </p:spPr>
      </p:pic>
    </p:spTree>
    <p:extLst>
      <p:ext uri="{BB962C8B-B14F-4D97-AF65-F5344CB8AC3E}">
        <p14:creationId xmlns:p14="http://schemas.microsoft.com/office/powerpoint/2010/main" val="3791154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id="{191B6120-CDFD-4ADF-9780-52088BD7D672}"/>
              </a:ext>
            </a:extLst>
          </p:cNvPr>
          <p:cNvSpPr>
            <a:spLocks noGrp="1"/>
          </p:cNvSpPr>
          <p:nvPr>
            <p:ph idx="1"/>
          </p:nvPr>
        </p:nvSpPr>
        <p:spPr/>
        <p:txBody>
          <a:bodyPr/>
          <a:lstStyle/>
          <a:p>
            <a:pPr marL="0" indent="0">
              <a:buNone/>
            </a:pPr>
            <a:r>
              <a:rPr lang="en-MY"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val="3742108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AB16-078E-494C-8131-942C06E208F0}"/>
              </a:ext>
            </a:extLst>
          </p:cNvPr>
          <p:cNvSpPr>
            <a:spLocks noGrp="1"/>
          </p:cNvSpPr>
          <p:nvPr>
            <p:ph type="title"/>
          </p:nvPr>
        </p:nvSpPr>
        <p:spPr/>
        <p:txBody>
          <a:bodyPr/>
          <a:lstStyle/>
          <a:p>
            <a:r>
              <a:rPr lang="en-MY" dirty="0"/>
              <a:t>2. Leadership</a:t>
            </a:r>
          </a:p>
        </p:txBody>
      </p:sp>
      <p:sp>
        <p:nvSpPr>
          <p:cNvPr id="3" name="Content Placeholder 2">
            <a:extLst>
              <a:ext uri="{FF2B5EF4-FFF2-40B4-BE49-F238E27FC236}">
                <a16:creationId xmlns:a16="http://schemas.microsoft.com/office/drawing/2014/main" id="{56318A63-F7CE-4540-9347-ED3DB6329DC6}"/>
              </a:ext>
            </a:extLst>
          </p:cNvPr>
          <p:cNvSpPr>
            <a:spLocks noGrp="1"/>
          </p:cNvSpPr>
          <p:nvPr>
            <p:ph idx="1"/>
          </p:nvPr>
        </p:nvSpPr>
        <p:spPr>
          <a:xfrm>
            <a:off x="683568" y="1600200"/>
            <a:ext cx="8208912" cy="4530725"/>
          </a:xfrm>
        </p:spPr>
        <p:txBody>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val="2236053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1023-1F62-4F08-9B5C-C036DBEA3E24}"/>
              </a:ext>
            </a:extLst>
          </p:cNvPr>
          <p:cNvSpPr>
            <a:spLocks noGrp="1"/>
          </p:cNvSpPr>
          <p:nvPr>
            <p:ph type="title"/>
          </p:nvPr>
        </p:nvSpPr>
        <p:spPr/>
        <p:txBody>
          <a:bodyPr/>
          <a:lstStyle/>
          <a:p>
            <a:r>
              <a:rPr lang="en-MY" dirty="0"/>
              <a:t>3. Performance</a:t>
            </a:r>
          </a:p>
        </p:txBody>
      </p:sp>
      <p:sp>
        <p:nvSpPr>
          <p:cNvPr id="3" name="Content Placeholder 2">
            <a:extLst>
              <a:ext uri="{FF2B5EF4-FFF2-40B4-BE49-F238E27FC236}">
                <a16:creationId xmlns:a16="http://schemas.microsoft.com/office/drawing/2014/main" id="{03135F65-0EE1-4645-BC64-3F22E7B9B6F0}"/>
              </a:ext>
            </a:extLst>
          </p:cNvPr>
          <p:cNvSpPr>
            <a:spLocks noGrp="1"/>
          </p:cNvSpPr>
          <p:nvPr>
            <p:ph idx="1"/>
          </p:nvPr>
        </p:nvSpPr>
        <p:spPr/>
        <p:txBody>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val="281479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F45-4886-4376-93D6-4765BB35C06B}"/>
              </a:ext>
            </a:extLst>
          </p:cNvPr>
          <p:cNvSpPr>
            <a:spLocks noGrp="1"/>
          </p:cNvSpPr>
          <p:nvPr>
            <p:ph type="title"/>
          </p:nvPr>
        </p:nvSpPr>
        <p:spPr/>
        <p:txBody>
          <a:bodyPr/>
          <a:lstStyle/>
          <a:p>
            <a:r>
              <a:rPr lang="en-MY" dirty="0"/>
              <a:t>4. The Basics</a:t>
            </a:r>
          </a:p>
        </p:txBody>
      </p:sp>
      <p:sp>
        <p:nvSpPr>
          <p:cNvPr id="3" name="Content Placeholder 2">
            <a:extLst>
              <a:ext uri="{FF2B5EF4-FFF2-40B4-BE49-F238E27FC236}">
                <a16:creationId xmlns:a16="http://schemas.microsoft.com/office/drawing/2014/main" id="{88255978-1A79-4963-9C8A-6BFDE261AFA6}"/>
              </a:ext>
            </a:extLst>
          </p:cNvPr>
          <p:cNvSpPr>
            <a:spLocks noGrp="1"/>
          </p:cNvSpPr>
          <p:nvPr>
            <p:ph idx="1"/>
          </p:nvPr>
        </p:nvSpPr>
        <p:spPr/>
        <p:txBody>
          <a:bodyPr/>
          <a:lstStyle/>
          <a:p>
            <a:pPr marL="0" indent="0">
              <a:buNone/>
            </a:pPr>
            <a:r>
              <a:rPr lang="en-MY"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val="939605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DF67-611B-4149-AA95-6C79DEC59B68}"/>
              </a:ext>
            </a:extLst>
          </p:cNvPr>
          <p:cNvSpPr>
            <a:spLocks noGrp="1"/>
          </p:cNvSpPr>
          <p:nvPr>
            <p:ph type="title"/>
          </p:nvPr>
        </p:nvSpPr>
        <p:spPr/>
        <p:txBody>
          <a:bodyPr/>
          <a:lstStyle/>
          <a:p>
            <a:r>
              <a:rPr lang="en-MY" dirty="0"/>
              <a:t>5. The Work</a:t>
            </a:r>
          </a:p>
        </p:txBody>
      </p:sp>
      <p:sp>
        <p:nvSpPr>
          <p:cNvPr id="3" name="Content Placeholder 2">
            <a:extLst>
              <a:ext uri="{FF2B5EF4-FFF2-40B4-BE49-F238E27FC236}">
                <a16:creationId xmlns:a16="http://schemas.microsoft.com/office/drawing/2014/main" id="{334B6377-3A56-47EC-BA4C-F7AD302CF5FB}"/>
              </a:ext>
            </a:extLst>
          </p:cNvPr>
          <p:cNvSpPr>
            <a:spLocks noGrp="1"/>
          </p:cNvSpPr>
          <p:nvPr>
            <p:ph idx="1"/>
          </p:nvPr>
        </p:nvSpPr>
        <p:spPr>
          <a:xfrm>
            <a:off x="683568" y="1600200"/>
            <a:ext cx="8460432" cy="4530725"/>
          </a:xfrm>
        </p:spPr>
        <p:txBody>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val="3216954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7316-DD7E-45ED-92DE-050298FAAE66}"/>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C722AAE9-9C72-4C5D-A37B-B0AD519E1795}"/>
              </a:ext>
            </a:extLst>
          </p:cNvPr>
          <p:cNvSpPr>
            <a:spLocks noGrp="1"/>
          </p:cNvSpPr>
          <p:nvPr>
            <p:ph idx="1"/>
          </p:nvPr>
        </p:nvSpPr>
        <p:spPr/>
        <p:txBody>
          <a:bodyPr/>
          <a:lstStyle/>
          <a:p>
            <a:r>
              <a:rPr lang="en-MY" b="1" dirty="0"/>
              <a:t>Communication</a:t>
            </a:r>
            <a:r>
              <a:rPr lang="en-MY"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val="2541213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0D03-5576-42E7-9A7E-DFD07009F07D}"/>
              </a:ext>
            </a:extLst>
          </p:cNvPr>
          <p:cNvSpPr>
            <a:spLocks noGrp="1"/>
          </p:cNvSpPr>
          <p:nvPr>
            <p:ph type="title"/>
          </p:nvPr>
        </p:nvSpPr>
        <p:spPr/>
        <p:txBody>
          <a:bodyPr/>
          <a:lstStyle/>
          <a:p>
            <a:r>
              <a:rPr lang="en-MY" dirty="0"/>
              <a:t>6. Company Practices </a:t>
            </a:r>
          </a:p>
        </p:txBody>
      </p:sp>
      <p:sp>
        <p:nvSpPr>
          <p:cNvPr id="3" name="Content Placeholder 2">
            <a:extLst>
              <a:ext uri="{FF2B5EF4-FFF2-40B4-BE49-F238E27FC236}">
                <a16:creationId xmlns:a16="http://schemas.microsoft.com/office/drawing/2014/main" id="{369F933F-180E-4D1D-8426-6ED62D325A81}"/>
              </a:ext>
            </a:extLst>
          </p:cNvPr>
          <p:cNvSpPr>
            <a:spLocks noGrp="1"/>
          </p:cNvSpPr>
          <p:nvPr>
            <p:ph idx="1"/>
          </p:nvPr>
        </p:nvSpPr>
        <p:spPr>
          <a:xfrm>
            <a:off x="683568" y="1600200"/>
            <a:ext cx="8003232" cy="4530725"/>
          </a:xfrm>
        </p:spPr>
        <p:txBody>
          <a:bodyPr/>
          <a:lstStyle/>
          <a:p>
            <a:r>
              <a:rPr lang="en-MY" b="1" dirty="0"/>
              <a:t>Customer Focus</a:t>
            </a:r>
            <a:r>
              <a:rPr lang="en-MY"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val="1614977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val="1035041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2128-E189-4163-9516-1F5A6DB8846E}"/>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val="3816226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C8D5-B713-430C-A0F5-72E25617236F}"/>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181082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4129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C53C-4E48-4234-A4B6-8CD02EA0E1B5}"/>
              </a:ext>
            </a:extLst>
          </p:cNvPr>
          <p:cNvSpPr>
            <a:spLocks noGrp="1"/>
          </p:cNvSpPr>
          <p:nvPr>
            <p:ph type="title"/>
          </p:nvPr>
        </p:nvSpPr>
        <p:spPr/>
        <p:txBody>
          <a:bodyPr/>
          <a:lstStyle/>
          <a:p>
            <a:r>
              <a:rPr lang="en-MY" dirty="0"/>
              <a:t>Employee Survey</a:t>
            </a:r>
          </a:p>
        </p:txBody>
      </p:sp>
      <p:sp>
        <p:nvSpPr>
          <p:cNvPr id="3" name="Content Placeholder 2">
            <a:extLst>
              <a:ext uri="{FF2B5EF4-FFF2-40B4-BE49-F238E27FC236}">
                <a16:creationId xmlns:a16="http://schemas.microsoft.com/office/drawing/2014/main" id="{4F635B9F-AE5C-4280-84FC-55FB39AC3E66}"/>
              </a:ext>
            </a:extLst>
          </p:cNvPr>
          <p:cNvSpPr>
            <a:spLocks noGrp="1"/>
          </p:cNvSpPr>
          <p:nvPr>
            <p:ph idx="1"/>
          </p:nvPr>
        </p:nvSpPr>
        <p:spPr/>
        <p:txBody>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val="1444361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C8C4D-6E09-49C4-B0F2-6CBBD980CF28}"/>
              </a:ext>
            </a:extLst>
          </p:cNvPr>
          <p:cNvSpPr>
            <a:spLocks noGrp="1"/>
          </p:cNvSpPr>
          <p:nvPr>
            <p:ph type="title"/>
          </p:nvPr>
        </p:nvSpPr>
        <p:spPr/>
        <p:txBody>
          <a:bodyPr/>
          <a:lstStyle/>
          <a:p>
            <a:r>
              <a:rPr lang="en-MY" dirty="0"/>
              <a:t>Employee Survey</a:t>
            </a:r>
          </a:p>
        </p:txBody>
      </p:sp>
      <p:pic>
        <p:nvPicPr>
          <p:cNvPr id="4" name="image93.jpeg">
            <a:extLst>
              <a:ext uri="{FF2B5EF4-FFF2-40B4-BE49-F238E27FC236}">
                <a16:creationId xmlns:a16="http://schemas.microsoft.com/office/drawing/2014/main" id="{2A920B49-AAFE-469B-849A-2CD0F031FEE5}"/>
              </a:ext>
            </a:extLst>
          </p:cNvPr>
          <p:cNvPicPr/>
          <p:nvPr/>
        </p:nvPicPr>
        <p:blipFill>
          <a:blip r:embed="rId2" cstate="print"/>
          <a:stretch>
            <a:fillRect/>
          </a:stretch>
        </p:blipFill>
        <p:spPr>
          <a:xfrm>
            <a:off x="1331640" y="1988840"/>
            <a:ext cx="6984776" cy="3816424"/>
          </a:xfrm>
          <a:prstGeom prst="rect">
            <a:avLst/>
          </a:prstGeom>
        </p:spPr>
      </p:pic>
    </p:spTree>
    <p:extLst>
      <p:ext uri="{BB962C8B-B14F-4D97-AF65-F5344CB8AC3E}">
        <p14:creationId xmlns:p14="http://schemas.microsoft.com/office/powerpoint/2010/main" val="1460201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val="5628677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id="{F20A5678-9C43-4440-9A7E-385651963748}"/>
              </a:ext>
            </a:extLst>
          </p:cNvPr>
          <p:cNvSpPr>
            <a:spLocks noGrp="1"/>
          </p:cNvSpPr>
          <p:nvPr>
            <p:ph idx="1"/>
          </p:nvPr>
        </p:nvSpPr>
        <p:spPr/>
        <p:txBody>
          <a:bodyPr/>
          <a:lstStyle/>
          <a:p>
            <a:r>
              <a:rPr lang="en-MY" dirty="0"/>
              <a:t>It starts with a clear idea of the aim of your survey. </a:t>
            </a:r>
          </a:p>
          <a:p>
            <a:r>
              <a:rPr lang="en-MY"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val="2196681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id="{FCFD4FCE-755E-4853-BA0B-BA7F508DC16E}"/>
              </a:ext>
            </a:extLst>
          </p:cNvPr>
          <p:cNvSpPr>
            <a:spLocks noGrp="1"/>
          </p:cNvSpPr>
          <p:nvPr>
            <p:ph idx="1"/>
          </p:nvPr>
        </p:nvSpPr>
        <p:spPr/>
        <p:txBody>
          <a:bodyPr/>
          <a:lstStyle/>
          <a:p>
            <a:r>
              <a:rPr lang="en-MY" dirty="0"/>
              <a:t>Determine the Survey Objectives</a:t>
            </a:r>
          </a:p>
          <a:p>
            <a:r>
              <a:rPr lang="en-MY" dirty="0"/>
              <a:t>Creating buy-in</a:t>
            </a:r>
          </a:p>
          <a:p>
            <a:r>
              <a:rPr lang="en-MY" dirty="0"/>
              <a:t>Determining the survey method</a:t>
            </a:r>
          </a:p>
          <a:p>
            <a:r>
              <a:rPr lang="en-MY" dirty="0"/>
              <a:t>Guaranteeing anonymity</a:t>
            </a:r>
          </a:p>
          <a:p>
            <a:r>
              <a:rPr lang="en-MY" dirty="0"/>
              <a:t>Designing the questionnaire</a:t>
            </a:r>
          </a:p>
        </p:txBody>
      </p:sp>
    </p:spTree>
    <p:extLst>
      <p:ext uri="{BB962C8B-B14F-4D97-AF65-F5344CB8AC3E}">
        <p14:creationId xmlns:p14="http://schemas.microsoft.com/office/powerpoint/2010/main" val="1677103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id="{F736D8FA-70A0-4562-A40D-45472697C8C6}"/>
              </a:ext>
            </a:extLst>
          </p:cNvPr>
          <p:cNvSpPr>
            <a:spLocks noGrp="1"/>
          </p:cNvSpPr>
          <p:nvPr>
            <p:ph idx="1"/>
          </p:nvPr>
        </p:nvSpPr>
        <p:spPr/>
        <p:txBody>
          <a:bodyPr/>
          <a:lstStyle/>
          <a:p>
            <a:pPr marL="0" indent="0">
              <a:buNone/>
            </a:pPr>
            <a:r>
              <a:rPr lang="en-MY" dirty="0"/>
              <a:t>Communication is key to avoiding resistance and a poor response rate.</a:t>
            </a:r>
          </a:p>
          <a:p>
            <a:pPr marL="0" indent="0">
              <a:buNone/>
            </a:pPr>
            <a:endParaRPr lang="en-MY" dirty="0"/>
          </a:p>
          <a:p>
            <a:r>
              <a:rPr lang="en-MY" dirty="0"/>
              <a:t>Creating a project plan</a:t>
            </a:r>
          </a:p>
          <a:p>
            <a:r>
              <a:rPr lang="en-MY" dirty="0"/>
              <a:t>Designing communication materials</a:t>
            </a:r>
          </a:p>
        </p:txBody>
      </p:sp>
    </p:spTree>
    <p:extLst>
      <p:ext uri="{BB962C8B-B14F-4D97-AF65-F5344CB8AC3E}">
        <p14:creationId xmlns:p14="http://schemas.microsoft.com/office/powerpoint/2010/main" val="586304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0284-CAED-4E57-9DA9-C0A9504A6791}"/>
              </a:ext>
            </a:extLst>
          </p:cNvPr>
          <p:cNvSpPr>
            <a:spLocks noGrp="1"/>
          </p:cNvSpPr>
          <p:nvPr>
            <p:ph type="title"/>
          </p:nvPr>
        </p:nvSpPr>
        <p:spPr/>
        <p:txBody>
          <a:bodyPr/>
          <a:lstStyle/>
          <a:p>
            <a:r>
              <a:rPr lang="en-MY" dirty="0"/>
              <a:t>3. Implementation</a:t>
            </a:r>
          </a:p>
        </p:txBody>
      </p:sp>
      <p:sp>
        <p:nvSpPr>
          <p:cNvPr id="3" name="Content Placeholder 2">
            <a:extLst>
              <a:ext uri="{FF2B5EF4-FFF2-40B4-BE49-F238E27FC236}">
                <a16:creationId xmlns:a16="http://schemas.microsoft.com/office/drawing/2014/main" id="{9CF2EA1B-2E79-4408-9B70-D8EBBD996046}"/>
              </a:ext>
            </a:extLst>
          </p:cNvPr>
          <p:cNvSpPr>
            <a:spLocks noGrp="1"/>
          </p:cNvSpPr>
          <p:nvPr>
            <p:ph idx="1"/>
          </p:nvPr>
        </p:nvSpPr>
        <p:spPr/>
        <p:txBody>
          <a:bodyPr/>
          <a:lstStyle/>
          <a:p>
            <a:pPr marL="0" indent="0">
              <a:buNone/>
            </a:pPr>
            <a:r>
              <a:rPr lang="en-MY" dirty="0"/>
              <a:t>The steps include review the distribution, data collection, verification and the reporting associated with your employee survey</a:t>
            </a:r>
          </a:p>
          <a:p>
            <a:pPr marL="0" indent="0">
              <a:buNone/>
            </a:pPr>
            <a:endParaRPr lang="en-MY" dirty="0"/>
          </a:p>
          <a:p>
            <a:r>
              <a:rPr lang="en-MY" dirty="0"/>
              <a:t>Distribution of questionnaires</a:t>
            </a:r>
          </a:p>
          <a:p>
            <a:r>
              <a:rPr lang="en-MY" dirty="0"/>
              <a:t>Response period</a:t>
            </a:r>
          </a:p>
          <a:p>
            <a:r>
              <a:rPr lang="en-MY" dirty="0"/>
              <a:t>Data collection</a:t>
            </a:r>
          </a:p>
          <a:p>
            <a:r>
              <a:rPr lang="en-MY" dirty="0"/>
              <a:t>Verifying responses</a:t>
            </a:r>
          </a:p>
          <a:p>
            <a:r>
              <a:rPr lang="en-MY" dirty="0"/>
              <a:t>Reporting</a:t>
            </a:r>
          </a:p>
        </p:txBody>
      </p:sp>
    </p:spTree>
    <p:extLst>
      <p:ext uri="{BB962C8B-B14F-4D97-AF65-F5344CB8AC3E}">
        <p14:creationId xmlns:p14="http://schemas.microsoft.com/office/powerpoint/2010/main" val="3295524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3D6A-E89F-43D4-825A-CCB346D48F7E}"/>
              </a:ext>
            </a:extLst>
          </p:cNvPr>
          <p:cNvSpPr>
            <a:spLocks noGrp="1"/>
          </p:cNvSpPr>
          <p:nvPr>
            <p:ph type="title"/>
          </p:nvPr>
        </p:nvSpPr>
        <p:spPr/>
        <p:txBody>
          <a:bodyPr/>
          <a:lstStyle/>
          <a:p>
            <a:r>
              <a:rPr lang="en-MY" dirty="0"/>
              <a:t>4. Analysis</a:t>
            </a:r>
          </a:p>
        </p:txBody>
      </p:sp>
      <p:sp>
        <p:nvSpPr>
          <p:cNvPr id="3" name="Content Placeholder 2">
            <a:extLst>
              <a:ext uri="{FF2B5EF4-FFF2-40B4-BE49-F238E27FC236}">
                <a16:creationId xmlns:a16="http://schemas.microsoft.com/office/drawing/2014/main" id="{216E3A44-5CDA-4574-80EC-248BAE72182F}"/>
              </a:ext>
            </a:extLst>
          </p:cNvPr>
          <p:cNvSpPr>
            <a:spLocks noGrp="1"/>
          </p:cNvSpPr>
          <p:nvPr>
            <p:ph idx="1"/>
          </p:nvPr>
        </p:nvSpPr>
        <p:spPr/>
        <p:txBody>
          <a:bodyPr/>
          <a:lstStyle/>
          <a:p>
            <a:pPr marL="0" indent="0">
              <a:buNone/>
            </a:pPr>
            <a:r>
              <a:rPr lang="en-MY"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dirty="0"/>
              <a:t>Benchmarking</a:t>
            </a:r>
          </a:p>
          <a:p>
            <a:r>
              <a:rPr lang="en-MY" dirty="0"/>
              <a:t>Setting priorities</a:t>
            </a:r>
          </a:p>
          <a:p>
            <a:r>
              <a:rPr lang="en-MY" dirty="0"/>
              <a:t>Identifying trends</a:t>
            </a:r>
          </a:p>
        </p:txBody>
      </p:sp>
    </p:spTree>
    <p:extLst>
      <p:ext uri="{BB962C8B-B14F-4D97-AF65-F5344CB8AC3E}">
        <p14:creationId xmlns:p14="http://schemas.microsoft.com/office/powerpoint/2010/main" val="3832626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2A29-75C7-42DA-9C16-AEF0537DE2F8}"/>
              </a:ext>
            </a:extLst>
          </p:cNvPr>
          <p:cNvSpPr>
            <a:spLocks noGrp="1"/>
          </p:cNvSpPr>
          <p:nvPr>
            <p:ph type="title"/>
          </p:nvPr>
        </p:nvSpPr>
        <p:spPr/>
        <p:txBody>
          <a:bodyPr/>
          <a:lstStyle/>
          <a:p>
            <a:r>
              <a:rPr lang="en-MY" dirty="0"/>
              <a:t>5. Action Planning</a:t>
            </a:r>
          </a:p>
        </p:txBody>
      </p:sp>
      <p:sp>
        <p:nvSpPr>
          <p:cNvPr id="3" name="Content Placeholder 2">
            <a:extLst>
              <a:ext uri="{FF2B5EF4-FFF2-40B4-BE49-F238E27FC236}">
                <a16:creationId xmlns:a16="http://schemas.microsoft.com/office/drawing/2014/main" id="{CBE4EC8E-5D52-4150-809D-4226E41799C4}"/>
              </a:ext>
            </a:extLst>
          </p:cNvPr>
          <p:cNvSpPr>
            <a:spLocks noGrp="1"/>
          </p:cNvSpPr>
          <p:nvPr>
            <p:ph idx="1"/>
          </p:nvPr>
        </p:nvSpPr>
        <p:spPr/>
        <p:txBody>
          <a:bodyPr/>
          <a:lstStyle/>
          <a:p>
            <a:pPr marL="0" indent="0">
              <a:buNone/>
            </a:pPr>
            <a:r>
              <a:rPr lang="en-MY"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val="3685309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7531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00675-396B-4093-AF0F-6994596EF722}"/>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a16="http://schemas.microsoft.com/office/drawing/2014/main" id="{CE368BC2-5DBD-4591-9F94-AC3D84BC660D}"/>
              </a:ext>
            </a:extLst>
          </p:cNvPr>
          <p:cNvSpPr>
            <a:spLocks noGrp="1"/>
          </p:cNvSpPr>
          <p:nvPr>
            <p:ph idx="1"/>
          </p:nvPr>
        </p:nvSpPr>
        <p:spPr>
          <a:xfrm>
            <a:off x="827584" y="1772816"/>
            <a:ext cx="7772400" cy="4530725"/>
          </a:xfrm>
        </p:spPr>
        <p:txBody>
          <a:bodyPr/>
          <a:lstStyle/>
          <a:p>
            <a:r>
              <a:rPr lang="en-MY" dirty="0"/>
              <a:t>Employee retention indicates Leadership issues</a:t>
            </a:r>
          </a:p>
          <a:p>
            <a:r>
              <a:rPr lang="en-MY" dirty="0"/>
              <a:t>People join for a company and leave for their boss</a:t>
            </a:r>
          </a:p>
          <a:p>
            <a:r>
              <a:rPr lang="en-MY" dirty="0"/>
              <a:t>Losing employee leads to cost 1-2 times of his/her annual salary</a:t>
            </a:r>
          </a:p>
          <a:p>
            <a:r>
              <a:rPr lang="en-MY" dirty="0"/>
              <a:t>The skilled employees are first to leave</a:t>
            </a:r>
          </a:p>
          <a:p>
            <a:r>
              <a:rPr lang="en-MY" dirty="0"/>
              <a:t>Happy employees prefer to stay</a:t>
            </a:r>
          </a:p>
          <a:p>
            <a:r>
              <a:rPr lang="en-MY" dirty="0"/>
              <a:t>People who join for money leave for money</a:t>
            </a:r>
          </a:p>
        </p:txBody>
      </p:sp>
    </p:spTree>
    <p:extLst>
      <p:ext uri="{BB962C8B-B14F-4D97-AF65-F5344CB8AC3E}">
        <p14:creationId xmlns:p14="http://schemas.microsoft.com/office/powerpoint/2010/main" val="20915424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61B8-C596-45E2-8280-D5DD746AC255}"/>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a16="http://schemas.microsoft.com/office/drawing/2014/main" id="{344B2733-A071-4DCC-8858-57207FD979D2}"/>
              </a:ext>
            </a:extLst>
          </p:cNvPr>
          <p:cNvSpPr>
            <a:spLocks noGrp="1"/>
          </p:cNvSpPr>
          <p:nvPr>
            <p:ph idx="1"/>
          </p:nvPr>
        </p:nvSpPr>
        <p:spPr/>
        <p:txBody>
          <a:bodyPr/>
          <a:lstStyle/>
          <a:p>
            <a:r>
              <a:rPr lang="en-MY" dirty="0"/>
              <a:t>Employee turnover refers to the number or percentage of workers who leave an organization and are replaced by new employees.</a:t>
            </a:r>
          </a:p>
          <a:p>
            <a:endParaRPr lang="en-MY" dirty="0"/>
          </a:p>
          <a:p>
            <a:r>
              <a:rPr lang="en-MY" dirty="0"/>
              <a:t>In the context of human resource management, turnover or staff turnover or </a:t>
            </a:r>
            <a:r>
              <a:rPr lang="en-MY" dirty="0" err="1"/>
              <a:t>labor</a:t>
            </a:r>
            <a:r>
              <a:rPr lang="en-MY" dirty="0"/>
              <a:t> turnover is the rate at which an employer loses employees. It indicates the time period employees tend to stay.</a:t>
            </a:r>
          </a:p>
        </p:txBody>
      </p:sp>
    </p:spTree>
    <p:extLst>
      <p:ext uri="{BB962C8B-B14F-4D97-AF65-F5344CB8AC3E}">
        <p14:creationId xmlns:p14="http://schemas.microsoft.com/office/powerpoint/2010/main" val="41721894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ECC6-9FBC-4AD5-BCEA-76CF5E0BEA33}"/>
              </a:ext>
            </a:extLst>
          </p:cNvPr>
          <p:cNvSpPr>
            <a:spLocks noGrp="1"/>
          </p:cNvSpPr>
          <p:nvPr>
            <p:ph type="title"/>
          </p:nvPr>
        </p:nvSpPr>
        <p:spPr/>
        <p:txBody>
          <a:bodyPr/>
          <a:lstStyle/>
          <a:p>
            <a:r>
              <a:rPr lang="en-MY" dirty="0"/>
              <a:t>Voluntary Turnover</a:t>
            </a:r>
          </a:p>
        </p:txBody>
      </p:sp>
      <p:sp>
        <p:nvSpPr>
          <p:cNvPr id="3" name="Content Placeholder 2">
            <a:extLst>
              <a:ext uri="{FF2B5EF4-FFF2-40B4-BE49-F238E27FC236}">
                <a16:creationId xmlns:a16="http://schemas.microsoft.com/office/drawing/2014/main" id="{E27A4098-AF40-45F3-9F92-4FB4062E86AF}"/>
              </a:ext>
            </a:extLst>
          </p:cNvPr>
          <p:cNvSpPr>
            <a:spLocks noGrp="1"/>
          </p:cNvSpPr>
          <p:nvPr>
            <p:ph idx="1"/>
          </p:nvPr>
        </p:nvSpPr>
        <p:spPr>
          <a:xfrm>
            <a:off x="914400" y="1600200"/>
            <a:ext cx="7772400" cy="4979987"/>
          </a:xfrm>
        </p:spPr>
        <p:txBody>
          <a:bodyPr/>
          <a:lstStyle/>
          <a:p>
            <a:r>
              <a:rPr lang="en-MY" dirty="0"/>
              <a:t>Common voluntary turnover causes include job dissatisfaction, pay and benefits levels, supervision, geography, personal/family reasons and career opportunities.</a:t>
            </a:r>
          </a:p>
          <a:p>
            <a:r>
              <a:rPr lang="en-MY" dirty="0"/>
              <a:t>Voluntary turnover may increase with the size of the organization, most likely because larger firms are less effective in preventing turnover and have more employees who are inclined to move</a:t>
            </a:r>
          </a:p>
          <a:p>
            <a:r>
              <a:rPr lang="en-MY" dirty="0"/>
              <a:t>Voluntary turnover, in turn, is broken down into avoidable and unavoidable turnover.</a:t>
            </a:r>
          </a:p>
        </p:txBody>
      </p:sp>
    </p:spTree>
    <p:extLst>
      <p:ext uri="{BB962C8B-B14F-4D97-AF65-F5344CB8AC3E}">
        <p14:creationId xmlns:p14="http://schemas.microsoft.com/office/powerpoint/2010/main" val="4972369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193C4-DB27-4A32-9788-4EA83AC39CEE}"/>
              </a:ext>
            </a:extLst>
          </p:cNvPr>
          <p:cNvSpPr>
            <a:spLocks noGrp="1"/>
          </p:cNvSpPr>
          <p:nvPr>
            <p:ph type="title"/>
          </p:nvPr>
        </p:nvSpPr>
        <p:spPr/>
        <p:txBody>
          <a:bodyPr/>
          <a:lstStyle/>
          <a:p>
            <a:r>
              <a:rPr lang="en-MY" dirty="0"/>
              <a:t>Voluntary Turnover</a:t>
            </a:r>
          </a:p>
        </p:txBody>
      </p:sp>
      <p:sp>
        <p:nvSpPr>
          <p:cNvPr id="3" name="Content Placeholder 2">
            <a:extLst>
              <a:ext uri="{FF2B5EF4-FFF2-40B4-BE49-F238E27FC236}">
                <a16:creationId xmlns:a16="http://schemas.microsoft.com/office/drawing/2014/main" id="{EEBD50E3-79E5-4627-98D0-60FE5B032512}"/>
              </a:ext>
            </a:extLst>
          </p:cNvPr>
          <p:cNvSpPr>
            <a:spLocks noGrp="1"/>
          </p:cNvSpPr>
          <p:nvPr>
            <p:ph idx="1"/>
          </p:nvPr>
        </p:nvSpPr>
        <p:spPr/>
        <p:txBody>
          <a:bodyPr/>
          <a:lstStyle/>
          <a:p>
            <a:r>
              <a:rPr lang="en-MY" dirty="0"/>
              <a:t>Avoidable turnover is that which potentially could have been prevented by certain organization actions, such as a pay raise or a new job assignment.</a:t>
            </a:r>
          </a:p>
          <a:p>
            <a:endParaRPr lang="en-MY" dirty="0"/>
          </a:p>
          <a:p>
            <a:r>
              <a:rPr lang="en-MY" dirty="0"/>
              <a:t>Unavoidable turnover represents employee quits that the organization probably could not have prevented, such as retirement or returning to school, pursuit of a new and different career, health problems.</a:t>
            </a:r>
          </a:p>
        </p:txBody>
      </p:sp>
    </p:spTree>
    <p:extLst>
      <p:ext uri="{BB962C8B-B14F-4D97-AF65-F5344CB8AC3E}">
        <p14:creationId xmlns:p14="http://schemas.microsoft.com/office/powerpoint/2010/main" val="5022446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986BA-2F94-44BE-9A47-FDD674BA3D21}"/>
              </a:ext>
            </a:extLst>
          </p:cNvPr>
          <p:cNvSpPr>
            <a:spLocks noGrp="1"/>
          </p:cNvSpPr>
          <p:nvPr>
            <p:ph type="title"/>
          </p:nvPr>
        </p:nvSpPr>
        <p:spPr/>
        <p:txBody>
          <a:bodyPr/>
          <a:lstStyle/>
          <a:p>
            <a:r>
              <a:rPr lang="en-MY" dirty="0"/>
              <a:t>Causes of Turnover</a:t>
            </a:r>
          </a:p>
        </p:txBody>
      </p:sp>
      <p:sp>
        <p:nvSpPr>
          <p:cNvPr id="3" name="Content Placeholder 2">
            <a:extLst>
              <a:ext uri="{FF2B5EF4-FFF2-40B4-BE49-F238E27FC236}">
                <a16:creationId xmlns:a16="http://schemas.microsoft.com/office/drawing/2014/main" id="{1089CBC2-EA00-4E72-87E7-DA7A7CE916D8}"/>
              </a:ext>
            </a:extLst>
          </p:cNvPr>
          <p:cNvSpPr>
            <a:spLocks noGrp="1"/>
          </p:cNvSpPr>
          <p:nvPr>
            <p:ph idx="1"/>
          </p:nvPr>
        </p:nvSpPr>
        <p:spPr/>
        <p:txBody>
          <a:bodyPr/>
          <a:lstStyle/>
          <a:p>
            <a:pPr marL="514350" indent="-514350">
              <a:buFont typeface="+mj-lt"/>
              <a:buAutoNum type="arabicPeriod"/>
            </a:pPr>
            <a:r>
              <a:rPr lang="en-MY" dirty="0"/>
              <a:t>Desirability of leaving - Low job satisfaction, shocks to employee, and personal (non-job) reason.</a:t>
            </a:r>
          </a:p>
          <a:p>
            <a:pPr marL="514350" indent="-514350">
              <a:buFont typeface="+mj-lt"/>
              <a:buAutoNum type="arabicPeriod"/>
            </a:pPr>
            <a:r>
              <a:rPr lang="en-MY" dirty="0"/>
              <a:t>Ease of leaving - Favourable labour market conditions, general &amp; transferable KSAOs, and low cost of leaving.</a:t>
            </a:r>
          </a:p>
          <a:p>
            <a:pPr marL="514350" indent="-514350">
              <a:buFont typeface="+mj-lt"/>
              <a:buAutoNum type="arabicPeriod"/>
            </a:pPr>
            <a:r>
              <a:rPr lang="en-MY" dirty="0"/>
              <a:t>Alternatives - Internal new job possibilities and external job offers.</a:t>
            </a:r>
          </a:p>
          <a:p>
            <a:endParaRPr lang="en-MY" dirty="0"/>
          </a:p>
        </p:txBody>
      </p:sp>
    </p:spTree>
    <p:extLst>
      <p:ext uri="{BB962C8B-B14F-4D97-AF65-F5344CB8AC3E}">
        <p14:creationId xmlns:p14="http://schemas.microsoft.com/office/powerpoint/2010/main" val="9039679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F84F-F29E-434B-BFC6-CED6010CBAEA}"/>
              </a:ext>
            </a:extLst>
          </p:cNvPr>
          <p:cNvSpPr>
            <a:spLocks noGrp="1"/>
          </p:cNvSpPr>
          <p:nvPr>
            <p:ph type="title"/>
          </p:nvPr>
        </p:nvSpPr>
        <p:spPr/>
        <p:txBody>
          <a:bodyPr/>
          <a:lstStyle/>
          <a:p>
            <a:r>
              <a:rPr lang="en-MY" dirty="0"/>
              <a:t>Functional or Dysfunctional Turnover</a:t>
            </a:r>
          </a:p>
        </p:txBody>
      </p:sp>
      <p:sp>
        <p:nvSpPr>
          <p:cNvPr id="3" name="Content Placeholder 2">
            <a:extLst>
              <a:ext uri="{FF2B5EF4-FFF2-40B4-BE49-F238E27FC236}">
                <a16:creationId xmlns:a16="http://schemas.microsoft.com/office/drawing/2014/main" id="{05D52051-8AC1-4031-9AA5-960DDD7E7343}"/>
              </a:ext>
            </a:extLst>
          </p:cNvPr>
          <p:cNvSpPr>
            <a:spLocks noGrp="1"/>
          </p:cNvSpPr>
          <p:nvPr>
            <p:ph idx="1"/>
          </p:nvPr>
        </p:nvSpPr>
        <p:spPr/>
        <p:txBody>
          <a:bodyPr/>
          <a:lstStyle/>
          <a:p>
            <a:r>
              <a:rPr lang="en-MY" dirty="0"/>
              <a:t>Functional Turnover - Lower-performing or disruptive employees leave.</a:t>
            </a:r>
          </a:p>
          <a:p>
            <a:endParaRPr lang="en-MY" dirty="0"/>
          </a:p>
          <a:p>
            <a:r>
              <a:rPr lang="en-MY" dirty="0"/>
              <a:t>Dysfunctional Turnover - Key individuals and high performers leave at critical times. For example, a software project leader who leaves in the middle of a system upgrade in order to take a promotion at another firm</a:t>
            </a:r>
          </a:p>
        </p:txBody>
      </p:sp>
    </p:spTree>
    <p:extLst>
      <p:ext uri="{BB962C8B-B14F-4D97-AF65-F5344CB8AC3E}">
        <p14:creationId xmlns:p14="http://schemas.microsoft.com/office/powerpoint/2010/main" val="3566254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35AE0-2F07-48DF-AF0A-4B1C02D6FEC8}"/>
              </a:ext>
            </a:extLst>
          </p:cNvPr>
          <p:cNvSpPr>
            <a:spLocks noGrp="1"/>
          </p:cNvSpPr>
          <p:nvPr>
            <p:ph type="title"/>
          </p:nvPr>
        </p:nvSpPr>
        <p:spPr/>
        <p:txBody>
          <a:bodyPr/>
          <a:lstStyle/>
          <a:p>
            <a:r>
              <a:rPr lang="en-MY" dirty="0"/>
              <a:t>Cost of Turnover</a:t>
            </a:r>
          </a:p>
        </p:txBody>
      </p:sp>
      <p:sp>
        <p:nvSpPr>
          <p:cNvPr id="3" name="Content Placeholder 2">
            <a:extLst>
              <a:ext uri="{FF2B5EF4-FFF2-40B4-BE49-F238E27FC236}">
                <a16:creationId xmlns:a16="http://schemas.microsoft.com/office/drawing/2014/main" id="{B75BD146-3DB1-43AC-9CDE-128DA6852405}"/>
              </a:ext>
            </a:extLst>
          </p:cNvPr>
          <p:cNvSpPr>
            <a:spLocks noGrp="1"/>
          </p:cNvSpPr>
          <p:nvPr>
            <p:ph idx="1"/>
          </p:nvPr>
        </p:nvSpPr>
        <p:spPr/>
        <p:txBody>
          <a:bodyPr/>
          <a:lstStyle/>
          <a:p>
            <a:pPr marL="514350" indent="-514350">
              <a:buFont typeface="+mj-lt"/>
              <a:buAutoNum type="arabicPeriod"/>
            </a:pPr>
            <a:r>
              <a:rPr lang="en-MY" dirty="0"/>
              <a:t>Lowered productivity</a:t>
            </a:r>
          </a:p>
          <a:p>
            <a:pPr marL="514350" indent="-514350">
              <a:buFont typeface="+mj-lt"/>
              <a:buAutoNum type="arabicPeriod"/>
            </a:pPr>
            <a:r>
              <a:rPr lang="en-MY" dirty="0"/>
              <a:t>Overworked remaining staff</a:t>
            </a:r>
          </a:p>
          <a:p>
            <a:pPr marL="514350" indent="-514350">
              <a:buFont typeface="+mj-lt"/>
              <a:buAutoNum type="arabicPeriod"/>
            </a:pPr>
            <a:r>
              <a:rPr lang="en-MY" dirty="0"/>
              <a:t>Lost knowledge</a:t>
            </a:r>
          </a:p>
          <a:p>
            <a:pPr marL="514350" indent="-514350">
              <a:buFont typeface="+mj-lt"/>
              <a:buAutoNum type="arabicPeriod"/>
            </a:pPr>
            <a:r>
              <a:rPr lang="en-MY" dirty="0"/>
              <a:t>Training costs</a:t>
            </a:r>
          </a:p>
          <a:p>
            <a:pPr marL="514350" indent="-514350">
              <a:buFont typeface="+mj-lt"/>
              <a:buAutoNum type="arabicPeriod"/>
            </a:pPr>
            <a:r>
              <a:rPr lang="en-MY" dirty="0"/>
              <a:t>Hiring costs</a:t>
            </a:r>
          </a:p>
        </p:txBody>
      </p:sp>
    </p:spTree>
    <p:extLst>
      <p:ext uri="{BB962C8B-B14F-4D97-AF65-F5344CB8AC3E}">
        <p14:creationId xmlns:p14="http://schemas.microsoft.com/office/powerpoint/2010/main" val="2090298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BC33F-FD4F-4E90-A0BB-4DA056A122EF}"/>
              </a:ext>
            </a:extLst>
          </p:cNvPr>
          <p:cNvSpPr>
            <a:spLocks noGrp="1"/>
          </p:cNvSpPr>
          <p:nvPr>
            <p:ph type="title"/>
          </p:nvPr>
        </p:nvSpPr>
        <p:spPr/>
        <p:txBody>
          <a:bodyPr/>
          <a:lstStyle/>
          <a:p>
            <a:r>
              <a:rPr lang="en-MY" dirty="0"/>
              <a:t>Retention Initiatives</a:t>
            </a:r>
          </a:p>
        </p:txBody>
      </p:sp>
      <p:sp>
        <p:nvSpPr>
          <p:cNvPr id="3" name="Content Placeholder 2">
            <a:extLst>
              <a:ext uri="{FF2B5EF4-FFF2-40B4-BE49-F238E27FC236}">
                <a16:creationId xmlns:a16="http://schemas.microsoft.com/office/drawing/2014/main" id="{AC1682A1-0F4B-466A-8D5C-9CF0664B168D}"/>
              </a:ext>
            </a:extLst>
          </p:cNvPr>
          <p:cNvSpPr>
            <a:spLocks noGrp="1"/>
          </p:cNvSpPr>
          <p:nvPr>
            <p:ph idx="1"/>
          </p:nvPr>
        </p:nvSpPr>
        <p:spPr>
          <a:xfrm>
            <a:off x="685800" y="1556792"/>
            <a:ext cx="7772400" cy="4530725"/>
          </a:xfrm>
        </p:spPr>
        <p:txBody>
          <a:bodyPr/>
          <a:lstStyle/>
          <a:p>
            <a:r>
              <a:rPr lang="en-MY" dirty="0"/>
              <a:t>Onboarding and orientation</a:t>
            </a:r>
          </a:p>
          <a:p>
            <a:r>
              <a:rPr lang="en-MY" dirty="0"/>
              <a:t>Mentorship programs</a:t>
            </a:r>
          </a:p>
          <a:p>
            <a:r>
              <a:rPr lang="en-MY" dirty="0"/>
              <a:t>Employee compensation</a:t>
            </a:r>
          </a:p>
          <a:p>
            <a:r>
              <a:rPr lang="en-MY" dirty="0"/>
              <a:t>Recognition and rewards systems</a:t>
            </a:r>
          </a:p>
          <a:p>
            <a:r>
              <a:rPr lang="en-MY" dirty="0"/>
              <a:t>Work-life balance</a:t>
            </a:r>
          </a:p>
          <a:p>
            <a:r>
              <a:rPr lang="en-MY" dirty="0"/>
              <a:t>Training and development</a:t>
            </a:r>
          </a:p>
          <a:p>
            <a:r>
              <a:rPr lang="en-MY" dirty="0"/>
              <a:t>Communication and feedback</a:t>
            </a:r>
          </a:p>
          <a:p>
            <a:r>
              <a:rPr lang="en-MY" dirty="0"/>
              <a:t>Dealing with change</a:t>
            </a:r>
          </a:p>
          <a:p>
            <a:r>
              <a:rPr lang="en-MY" dirty="0"/>
              <a:t>Fostering teamwork</a:t>
            </a:r>
          </a:p>
          <a:p>
            <a:r>
              <a:rPr lang="en-MY" dirty="0"/>
              <a:t>Team celebration</a:t>
            </a:r>
          </a:p>
          <a:p>
            <a:endParaRPr lang="en-MY" dirty="0"/>
          </a:p>
        </p:txBody>
      </p:sp>
    </p:spTree>
    <p:extLst>
      <p:ext uri="{BB962C8B-B14F-4D97-AF65-F5344CB8AC3E}">
        <p14:creationId xmlns:p14="http://schemas.microsoft.com/office/powerpoint/2010/main" val="34978191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E9288-210B-4490-BA48-5782123B7A0D}"/>
              </a:ext>
            </a:extLst>
          </p:cNvPr>
          <p:cNvSpPr>
            <a:spLocks noGrp="1"/>
          </p:cNvSpPr>
          <p:nvPr>
            <p:ph type="title"/>
          </p:nvPr>
        </p:nvSpPr>
        <p:spPr/>
        <p:txBody>
          <a:bodyPr/>
          <a:lstStyle/>
          <a:p>
            <a:r>
              <a:rPr lang="en-MY" dirty="0"/>
              <a:t>Exit Interview</a:t>
            </a:r>
          </a:p>
        </p:txBody>
      </p:sp>
      <p:sp>
        <p:nvSpPr>
          <p:cNvPr id="3" name="Content Placeholder 2">
            <a:extLst>
              <a:ext uri="{FF2B5EF4-FFF2-40B4-BE49-F238E27FC236}">
                <a16:creationId xmlns:a16="http://schemas.microsoft.com/office/drawing/2014/main" id="{E5104F1F-75F3-444D-83A6-55176453EBE2}"/>
              </a:ext>
            </a:extLst>
          </p:cNvPr>
          <p:cNvSpPr>
            <a:spLocks noGrp="1"/>
          </p:cNvSpPr>
          <p:nvPr>
            <p:ph idx="1"/>
          </p:nvPr>
        </p:nvSpPr>
        <p:spPr/>
        <p:txBody>
          <a:bodyPr/>
          <a:lstStyle/>
          <a:p>
            <a:r>
              <a:rPr lang="en-MY" dirty="0"/>
              <a:t>Exit interview is an interview conducted when an employee is leaving with a company. Exit interviews can have value not only in terms of assessing and improving corporate culture but also in minimizing an employer's exposure in litigation.</a:t>
            </a:r>
          </a:p>
          <a:p>
            <a:r>
              <a:rPr lang="en-MY" dirty="0"/>
              <a:t>The interview is administered by an employee who receives a request to close an account. The interview can be conducted either in-person or via telephone. The process is relatively simple</a:t>
            </a:r>
          </a:p>
          <a:p>
            <a:endParaRPr lang="en-MY" dirty="0"/>
          </a:p>
        </p:txBody>
      </p:sp>
    </p:spTree>
    <p:extLst>
      <p:ext uri="{BB962C8B-B14F-4D97-AF65-F5344CB8AC3E}">
        <p14:creationId xmlns:p14="http://schemas.microsoft.com/office/powerpoint/2010/main" val="42665670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016F6-8FDC-42CC-BE5A-676B3193A9AD}"/>
              </a:ext>
            </a:extLst>
          </p:cNvPr>
          <p:cNvSpPr>
            <a:spLocks noGrp="1"/>
          </p:cNvSpPr>
          <p:nvPr>
            <p:ph type="title"/>
          </p:nvPr>
        </p:nvSpPr>
        <p:spPr/>
        <p:txBody>
          <a:bodyPr/>
          <a:lstStyle/>
          <a:p>
            <a:r>
              <a:rPr lang="en-MY" dirty="0"/>
              <a:t>Process of Exit Interview</a:t>
            </a:r>
          </a:p>
        </p:txBody>
      </p:sp>
      <p:pic>
        <p:nvPicPr>
          <p:cNvPr id="4" name="image94.png">
            <a:extLst>
              <a:ext uri="{FF2B5EF4-FFF2-40B4-BE49-F238E27FC236}">
                <a16:creationId xmlns:a16="http://schemas.microsoft.com/office/drawing/2014/main" id="{1DDCC785-FA1C-42E1-A2E8-91AE9B35C100}"/>
              </a:ext>
            </a:extLst>
          </p:cNvPr>
          <p:cNvPicPr/>
          <p:nvPr/>
        </p:nvPicPr>
        <p:blipFill>
          <a:blip r:embed="rId2" cstate="print"/>
          <a:stretch>
            <a:fillRect/>
          </a:stretch>
        </p:blipFill>
        <p:spPr>
          <a:xfrm>
            <a:off x="1631754" y="2132856"/>
            <a:ext cx="5880492" cy="3864257"/>
          </a:xfrm>
          <a:prstGeom prst="rect">
            <a:avLst/>
          </a:prstGeom>
        </p:spPr>
      </p:pic>
    </p:spTree>
    <p:extLst>
      <p:ext uri="{BB962C8B-B14F-4D97-AF65-F5344CB8AC3E}">
        <p14:creationId xmlns:p14="http://schemas.microsoft.com/office/powerpoint/2010/main" val="37232534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B9B39-95EE-49C6-B19C-42BC736B50CA}"/>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6A5594BD-E2A0-491A-904F-A28D050538B6}"/>
              </a:ext>
            </a:extLst>
          </p:cNvPr>
          <p:cNvSpPr>
            <a:spLocks noGrp="1"/>
          </p:cNvSpPr>
          <p:nvPr>
            <p:ph idx="1"/>
          </p:nvPr>
        </p:nvSpPr>
        <p:spPr/>
        <p:txBody>
          <a:bodyPr/>
          <a:lstStyle/>
          <a:p>
            <a:pPr marL="0" indent="0">
              <a:buNone/>
            </a:pPr>
            <a:r>
              <a:rPr lang="en-MY" dirty="0"/>
              <a:t>During an exit interview, what type of questions should be asked besides "Why is the employee leaving?"	    </a:t>
            </a:r>
          </a:p>
          <a:p>
            <a:pPr marL="0" indent="0">
              <a:buNone/>
            </a:pPr>
            <a:r>
              <a:rPr lang="en-MY" dirty="0"/>
              <a:t>a) Opened-ended questions that are aligned with the organization's business needs.	    </a:t>
            </a:r>
          </a:p>
          <a:p>
            <a:pPr marL="0" indent="0">
              <a:buNone/>
            </a:pPr>
            <a:r>
              <a:rPr lang="en-MY" dirty="0"/>
              <a:t>b) Survey questions that are focused on the career objectives of the employee.	    </a:t>
            </a:r>
          </a:p>
          <a:p>
            <a:pPr marL="0" indent="0">
              <a:buNone/>
            </a:pPr>
            <a:r>
              <a:rPr lang="en-MY" dirty="0"/>
              <a:t>c) Open-ended questions that help the employer understand the competition.	    </a:t>
            </a:r>
          </a:p>
          <a:p>
            <a:pPr marL="0" indent="0">
              <a:buNone/>
            </a:pPr>
            <a:r>
              <a:rPr lang="en-MY" dirty="0"/>
              <a:t>d) Survey questions that are aligned with the organization's mission.</a:t>
            </a:r>
          </a:p>
        </p:txBody>
      </p:sp>
    </p:spTree>
    <p:extLst>
      <p:ext uri="{BB962C8B-B14F-4D97-AF65-F5344CB8AC3E}">
        <p14:creationId xmlns:p14="http://schemas.microsoft.com/office/powerpoint/2010/main" val="38231186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4A00F-31ED-482A-B834-08652E9EC29A}"/>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05901A61-07DE-4D76-A1C7-2A193D81295C}"/>
              </a:ext>
            </a:extLst>
          </p:cNvPr>
          <p:cNvSpPr>
            <a:spLocks noGrp="1"/>
          </p:cNvSpPr>
          <p:nvPr>
            <p:ph idx="1"/>
          </p:nvPr>
        </p:nvSpPr>
        <p:spPr/>
        <p:txBody>
          <a:bodyPr/>
          <a:lstStyle/>
          <a:p>
            <a:r>
              <a:rPr lang="en-MY" dirty="0"/>
              <a:t>Option A</a:t>
            </a:r>
          </a:p>
          <a:p>
            <a:endParaRPr lang="en-MY" dirty="0"/>
          </a:p>
          <a:p>
            <a:pPr marL="0" indent="0">
              <a:buNone/>
            </a:pPr>
            <a:r>
              <a:rPr lang="en-MY" dirty="0"/>
              <a:t>In addition to asking why the employee is leaving, the exit interview should focus on factors that are aligned with the organization's business needs. Open-ended questions should be used to discover information about areas such as compensation and benefits and organizational culture</a:t>
            </a:r>
          </a:p>
        </p:txBody>
      </p:sp>
    </p:spTree>
    <p:extLst>
      <p:ext uri="{BB962C8B-B14F-4D97-AF65-F5344CB8AC3E}">
        <p14:creationId xmlns:p14="http://schemas.microsoft.com/office/powerpoint/2010/main" val="19161935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09201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Communication</a:t>
            </a:r>
          </a:p>
        </p:txBody>
      </p:sp>
      <p:pic>
        <p:nvPicPr>
          <p:cNvPr id="5" name="Picture 4">
            <a:extLst>
              <a:ext uri="{FF2B5EF4-FFF2-40B4-BE49-F238E27FC236}">
                <a16:creationId xmlns:a16="http://schemas.microsoft.com/office/drawing/2014/main" id="{720A4F22-232F-4C89-AAC0-738FC9C5D823}"/>
              </a:ext>
            </a:extLst>
          </p:cNvPr>
          <p:cNvPicPr>
            <a:picLocks noChangeAspect="1"/>
          </p:cNvPicPr>
          <p:nvPr/>
        </p:nvPicPr>
        <p:blipFill>
          <a:blip r:embed="rId2"/>
          <a:stretch>
            <a:fillRect/>
          </a:stretch>
        </p:blipFill>
        <p:spPr>
          <a:xfrm>
            <a:off x="1763688" y="2013180"/>
            <a:ext cx="6408712" cy="3709436"/>
          </a:xfrm>
          <a:prstGeom prst="rect">
            <a:avLst/>
          </a:prstGeom>
        </p:spPr>
      </p:pic>
    </p:spTree>
    <p:extLst>
      <p:ext uri="{BB962C8B-B14F-4D97-AF65-F5344CB8AC3E}">
        <p14:creationId xmlns:p14="http://schemas.microsoft.com/office/powerpoint/2010/main" val="3532789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Formal Communication</a:t>
            </a:r>
          </a:p>
        </p:txBody>
      </p:sp>
      <p:pic>
        <p:nvPicPr>
          <p:cNvPr id="5" name="Picture 4">
            <a:extLst>
              <a:ext uri="{FF2B5EF4-FFF2-40B4-BE49-F238E27FC236}">
                <a16:creationId xmlns:a16="http://schemas.microsoft.com/office/drawing/2014/main" id="{D263290D-5AF0-46DE-B994-8B8935136685}"/>
              </a:ext>
            </a:extLst>
          </p:cNvPr>
          <p:cNvPicPr>
            <a:picLocks noChangeAspect="1"/>
          </p:cNvPicPr>
          <p:nvPr/>
        </p:nvPicPr>
        <p:blipFill>
          <a:blip r:embed="rId2"/>
          <a:stretch>
            <a:fillRect/>
          </a:stretch>
        </p:blipFill>
        <p:spPr>
          <a:xfrm>
            <a:off x="914400" y="1966912"/>
            <a:ext cx="7330007" cy="3893273"/>
          </a:xfrm>
          <a:prstGeom prst="rect">
            <a:avLst/>
          </a:prstGeom>
        </p:spPr>
      </p:pic>
    </p:spTree>
    <p:extLst>
      <p:ext uri="{BB962C8B-B14F-4D97-AF65-F5344CB8AC3E}">
        <p14:creationId xmlns:p14="http://schemas.microsoft.com/office/powerpoint/2010/main" val="38824180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F0927-8A36-4EF6-995D-F7A8B9FBADA5}"/>
              </a:ext>
            </a:extLst>
          </p:cNvPr>
          <p:cNvSpPr>
            <a:spLocks noGrp="1"/>
          </p:cNvSpPr>
          <p:nvPr>
            <p:ph type="title"/>
          </p:nvPr>
        </p:nvSpPr>
        <p:spPr/>
        <p:txBody>
          <a:bodyPr/>
          <a:lstStyle/>
          <a:p>
            <a:r>
              <a:rPr lang="en-MY" dirty="0"/>
              <a:t>Formal Communication types</a:t>
            </a:r>
          </a:p>
        </p:txBody>
      </p:sp>
      <p:sp>
        <p:nvSpPr>
          <p:cNvPr id="4" name="TextBox 3">
            <a:extLst>
              <a:ext uri="{FF2B5EF4-FFF2-40B4-BE49-F238E27FC236}">
                <a16:creationId xmlns:a16="http://schemas.microsoft.com/office/drawing/2014/main" id="{03286EF4-8569-4FF1-8CC5-703474CDE499}"/>
              </a:ext>
            </a:extLst>
          </p:cNvPr>
          <p:cNvSpPr txBox="1"/>
          <p:nvPr/>
        </p:nvSpPr>
        <p:spPr>
          <a:xfrm>
            <a:off x="1115616" y="1901095"/>
            <a:ext cx="7128792" cy="4921860"/>
          </a:xfrm>
          <a:prstGeom prst="rect">
            <a:avLst/>
          </a:prstGeom>
          <a:noFill/>
        </p:spPr>
        <p:txBody>
          <a:bodyPr wrap="square" rtlCol="0">
            <a:spAutoFit/>
          </a:bodyPr>
          <a:lstStyle/>
          <a:p>
            <a:pPr marL="342900" marR="1015365" lvl="0" indent="-342900">
              <a:spcBef>
                <a:spcPts val="15"/>
              </a:spcBef>
              <a:spcAft>
                <a:spcPts val="0"/>
              </a:spcAft>
              <a:buSzPts val="600"/>
              <a:buFont typeface="Wingdings" panose="05000000000000000000" pitchFamily="2" charset="2"/>
              <a:buChar char=""/>
              <a:tabLst>
                <a:tab pos="1303020" algn="l"/>
                <a:tab pos="1303655" algn="l"/>
              </a:tabLst>
            </a:pPr>
            <a:r>
              <a:rPr lang="en-US" dirty="0">
                <a:effectLst/>
                <a:ea typeface="Wingdings" panose="05000000000000000000" pitchFamily="2" charset="2"/>
                <a:cs typeface="Arial" panose="020B0604020202020204" pitchFamily="34" charset="0"/>
              </a:rPr>
              <a:t>Upward</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Bottom-up:</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which</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flow</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information</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goes from sub-ordinate to superior</a:t>
            </a:r>
            <a:r>
              <a:rPr lang="en-US" spc="10" dirty="0">
                <a:effectLst/>
                <a:ea typeface="Wingdings" panose="05000000000000000000" pitchFamily="2" charset="2"/>
                <a:cs typeface="Arial" panose="020B0604020202020204" pitchFamily="34" charset="0"/>
              </a:rPr>
              <a:t> </a:t>
            </a:r>
            <a:r>
              <a:rPr lang="en-US" spc="-15" dirty="0">
                <a:effectLst/>
                <a:ea typeface="Wingdings" panose="05000000000000000000" pitchFamily="2" charset="2"/>
                <a:cs typeface="Arial" panose="020B0604020202020204" pitchFamily="34" charset="0"/>
              </a:rPr>
              <a:t>authority.</a:t>
            </a:r>
          </a:p>
          <a:p>
            <a:pPr marL="342900" marR="1015365" lvl="0" indent="-342900">
              <a:spcBef>
                <a:spcPts val="15"/>
              </a:spcBef>
              <a:spcAft>
                <a:spcPts val="0"/>
              </a:spcAft>
              <a:buSzPts val="600"/>
              <a:buFont typeface="Wingdings" panose="05000000000000000000" pitchFamily="2" charset="2"/>
              <a:buChar char=""/>
              <a:tabLst>
                <a:tab pos="1303020" algn="l"/>
                <a:tab pos="1303655" algn="l"/>
              </a:tabLst>
            </a:pPr>
            <a:endParaRPr lang="en-MY" dirty="0">
              <a:effectLst/>
              <a:ea typeface="Wingdings" panose="05000000000000000000" pitchFamily="2" charset="2"/>
              <a:cs typeface="Arial" panose="020B0604020202020204" pitchFamily="34" charset="0"/>
            </a:endParaRP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r>
              <a:rPr lang="en-US" dirty="0">
                <a:effectLst/>
                <a:ea typeface="Wingdings" panose="05000000000000000000" pitchFamily="2" charset="2"/>
                <a:cs typeface="Arial" panose="020B0604020202020204" pitchFamily="34" charset="0"/>
              </a:rPr>
              <a:t>Downward</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30" dirty="0">
                <a:effectLst/>
                <a:ea typeface="Wingdings" panose="05000000000000000000" pitchFamily="2" charset="2"/>
                <a:cs typeface="Arial" panose="020B0604020202020204" pitchFamily="34" charset="0"/>
              </a:rPr>
              <a:t> </a:t>
            </a:r>
            <a:r>
              <a:rPr lang="en-US" spc="-15" dirty="0">
                <a:effectLst/>
                <a:ea typeface="Wingdings" panose="05000000000000000000" pitchFamily="2" charset="2"/>
                <a:cs typeface="Arial" panose="020B0604020202020204" pitchFamily="34" charset="0"/>
              </a:rPr>
              <a:t>Top-down:</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1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which</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flow</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information goes from superior to</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sub-ordinate.</a:t>
            </a: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endParaRPr lang="en-MY" dirty="0">
              <a:effectLst/>
              <a:ea typeface="Wingdings" panose="05000000000000000000" pitchFamily="2" charset="2"/>
              <a:cs typeface="Arial" panose="020B0604020202020204" pitchFamily="34" charset="0"/>
            </a:endParaRP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r>
              <a:rPr lang="en-US" dirty="0">
                <a:effectLst/>
                <a:ea typeface="Wingdings" panose="05000000000000000000" pitchFamily="2" charset="2"/>
                <a:cs typeface="Arial" panose="020B0604020202020204" pitchFamily="34" charset="0"/>
              </a:rPr>
              <a:t>Horizontal</a:t>
            </a:r>
            <a:r>
              <a:rPr lang="en-US" spc="-5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5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Lateral:</a:t>
            </a:r>
            <a:r>
              <a:rPr lang="en-US" spc="-4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4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between</a:t>
            </a:r>
            <a:r>
              <a:rPr lang="en-US" spc="-4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two</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employees</a:t>
            </a:r>
            <a:r>
              <a:rPr lang="en-US" spc="-4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4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different departments working at the same</a:t>
            </a:r>
            <a:r>
              <a:rPr lang="en-US" spc="-4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level.</a:t>
            </a: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endParaRPr lang="en-MY" dirty="0">
              <a:effectLst/>
              <a:ea typeface="Wingdings" panose="05000000000000000000" pitchFamily="2" charset="2"/>
              <a:cs typeface="Arial" panose="020B0604020202020204" pitchFamily="34" charset="0"/>
            </a:endParaRPr>
          </a:p>
          <a:p>
            <a:pPr marL="342900" marR="1410335" lvl="0" indent="-342900">
              <a:spcBef>
                <a:spcPts val="885"/>
              </a:spcBef>
              <a:spcAft>
                <a:spcPts val="0"/>
              </a:spcAft>
              <a:buSzPts val="600"/>
              <a:buFont typeface="Wingdings" panose="05000000000000000000" pitchFamily="2" charset="2"/>
              <a:buChar char=""/>
              <a:tabLst>
                <a:tab pos="798195" algn="l"/>
                <a:tab pos="798830" algn="l"/>
              </a:tabLst>
            </a:pPr>
            <a:r>
              <a:rPr lang="en-US" dirty="0">
                <a:effectLst/>
                <a:ea typeface="Wingdings" panose="05000000000000000000" pitchFamily="2" charset="2"/>
                <a:cs typeface="Arial" panose="020B0604020202020204" pitchFamily="34" charset="0"/>
              </a:rPr>
              <a:t>Crosswise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Diagonal:</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between</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employees</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two different departments working at different</a:t>
            </a:r>
            <a:r>
              <a:rPr lang="en-US" spc="-5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levels.</a:t>
            </a:r>
            <a:endParaRPr lang="en-MY"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val="33700791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Informal Communication</a:t>
            </a:r>
          </a:p>
        </p:txBody>
      </p:sp>
      <p:sp>
        <p:nvSpPr>
          <p:cNvPr id="4" name="TextBox 3">
            <a:extLst>
              <a:ext uri="{FF2B5EF4-FFF2-40B4-BE49-F238E27FC236}">
                <a16:creationId xmlns:a16="http://schemas.microsoft.com/office/drawing/2014/main" id="{08F42A22-C3F8-4010-93FE-07041E62A086}"/>
              </a:ext>
            </a:extLst>
          </p:cNvPr>
          <p:cNvSpPr txBox="1"/>
          <p:nvPr/>
        </p:nvSpPr>
        <p:spPr>
          <a:xfrm>
            <a:off x="914400" y="1988840"/>
            <a:ext cx="7906072" cy="4593565"/>
          </a:xfrm>
          <a:prstGeom prst="rect">
            <a:avLst/>
          </a:prstGeom>
          <a:noFill/>
        </p:spPr>
        <p:txBody>
          <a:bodyPr wrap="square" rtlCol="0">
            <a:spAutoFit/>
          </a:bodyPr>
          <a:lstStyle/>
          <a:p>
            <a:pPr marL="342900" marR="918210" lvl="0" indent="-342900">
              <a:spcBef>
                <a:spcPts val="260"/>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Single Strand Chain</a:t>
            </a:r>
            <a:r>
              <a:rPr lang="en-US" sz="1800" dirty="0">
                <a:effectLst/>
                <a:ea typeface="Wingdings" panose="05000000000000000000" pitchFamily="2" charset="2"/>
                <a:cs typeface="Arial" panose="020B0604020202020204" pitchFamily="34" charset="0"/>
              </a:rPr>
              <a:t>: The communication in which one person tell something to </a:t>
            </a:r>
            <a:r>
              <a:rPr lang="en-US" sz="1800" spc="-15" dirty="0">
                <a:effectLst/>
                <a:ea typeface="Wingdings" panose="05000000000000000000" pitchFamily="2" charset="2"/>
                <a:cs typeface="Arial" panose="020B0604020202020204" pitchFamily="34" charset="0"/>
              </a:rPr>
              <a:t>another,</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who</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again</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tells</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something</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to</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other</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and</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process</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goes</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on.</a:t>
            </a:r>
            <a:endParaRPr lang="en-MY" sz="1800" dirty="0">
              <a:effectLst/>
              <a:ea typeface="Wingdings" panose="05000000000000000000" pitchFamily="2" charset="2"/>
              <a:cs typeface="Arial" panose="020B0604020202020204" pitchFamily="34" charset="0"/>
            </a:endParaRPr>
          </a:p>
          <a:p>
            <a:pPr marL="342900" marR="948055" lvl="0" indent="-342900">
              <a:spcBef>
                <a:spcPts val="895"/>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Cluster</a:t>
            </a:r>
            <a:r>
              <a:rPr lang="en-US" sz="1800" b="1" spc="-30" dirty="0">
                <a:effectLst/>
                <a:ea typeface="Wingdings" panose="05000000000000000000" pitchFamily="2" charset="2"/>
                <a:cs typeface="Arial" panose="020B0604020202020204" pitchFamily="34" charset="0"/>
              </a:rPr>
              <a:t> </a:t>
            </a:r>
            <a:r>
              <a:rPr lang="en-US" sz="1800" b="1" dirty="0">
                <a:effectLst/>
                <a:ea typeface="Wingdings" panose="05000000000000000000" pitchFamily="2" charset="2"/>
                <a:cs typeface="Arial" panose="020B0604020202020204" pitchFamily="34" charset="0"/>
              </a:rPr>
              <a:t>Chain</a:t>
            </a:r>
            <a:r>
              <a:rPr lang="en-US" sz="1800" dirty="0">
                <a:effectLst/>
                <a:ea typeface="Wingdings" panose="05000000000000000000" pitchFamily="2" charset="2"/>
                <a:cs typeface="Arial" panose="020B0604020202020204" pitchFamily="34" charset="0"/>
              </a:rPr>
              <a:t>:</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communication</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in</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which</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one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tells</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something</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to</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of its most trusted people and then they tells them to their trustworthy friends and the communication</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continues.</a:t>
            </a:r>
            <a:endParaRPr lang="en-MY" sz="1800" dirty="0">
              <a:effectLst/>
              <a:ea typeface="Wingdings" panose="05000000000000000000" pitchFamily="2" charset="2"/>
              <a:cs typeface="Arial" panose="020B0604020202020204" pitchFamily="34" charset="0"/>
            </a:endParaRPr>
          </a:p>
          <a:p>
            <a:pPr marL="342900" marR="1002030" lvl="0" indent="-342900">
              <a:spcBef>
                <a:spcPts val="910"/>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Probability</a:t>
            </a:r>
            <a:r>
              <a:rPr lang="en-US" sz="1800" b="1" spc="-25" dirty="0">
                <a:effectLst/>
                <a:ea typeface="Wingdings" panose="05000000000000000000" pitchFamily="2" charset="2"/>
                <a:cs typeface="Arial" panose="020B0604020202020204" pitchFamily="34" charset="0"/>
              </a:rPr>
              <a:t> </a:t>
            </a:r>
            <a:r>
              <a:rPr lang="en-US" sz="1800" b="1" dirty="0">
                <a:effectLst/>
                <a:ea typeface="Wingdings" panose="05000000000000000000" pitchFamily="2" charset="2"/>
                <a:cs typeface="Arial" panose="020B0604020202020204" pitchFamily="34" charset="0"/>
              </a:rPr>
              <a:t>Chain</a:t>
            </a:r>
            <a:r>
              <a:rPr lang="en-US" sz="1800" dirty="0">
                <a:effectLst/>
                <a:ea typeface="Wingdings" panose="05000000000000000000" pitchFamily="2" charset="2"/>
                <a:cs typeface="Arial" panose="020B0604020202020204" pitchFamily="34" charset="0"/>
              </a:rPr>
              <a:t>:</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communication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happens</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when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randomly</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chooses some persons to pass on the information which is of little interest but not important.</a:t>
            </a:r>
            <a:endParaRPr lang="en-MY" sz="1800" dirty="0">
              <a:effectLst/>
              <a:ea typeface="Wingdings" panose="05000000000000000000" pitchFamily="2" charset="2"/>
              <a:cs typeface="Arial" panose="020B0604020202020204" pitchFamily="34" charset="0"/>
            </a:endParaRPr>
          </a:p>
          <a:p>
            <a:pPr marL="342900" marR="957580" lvl="0" indent="-342900" algn="just">
              <a:spcBef>
                <a:spcPts val="900"/>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Gossip</a:t>
            </a:r>
            <a:r>
              <a:rPr lang="en-US" sz="1800" b="1" spc="-20" dirty="0">
                <a:effectLst/>
                <a:ea typeface="Wingdings" panose="05000000000000000000" pitchFamily="2" charset="2"/>
                <a:cs typeface="Arial" panose="020B0604020202020204" pitchFamily="34" charset="0"/>
              </a:rPr>
              <a:t> </a:t>
            </a:r>
            <a:r>
              <a:rPr lang="en-US" sz="1800" b="1" dirty="0">
                <a:effectLst/>
                <a:ea typeface="Wingdings" panose="05000000000000000000" pitchFamily="2" charset="2"/>
                <a:cs typeface="Arial" panose="020B0604020202020204" pitchFamily="34" charset="0"/>
              </a:rPr>
              <a:t>Chain</a:t>
            </a:r>
            <a:r>
              <a:rPr lang="en-US" sz="1800" dirty="0">
                <a:effectLst/>
                <a:ea typeface="Wingdings" panose="05000000000000000000" pitchFamily="2" charset="2"/>
                <a:cs typeface="Arial" panose="020B0604020202020204" pitchFamily="34" charset="0"/>
              </a:rPr>
              <a:t>:</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communication</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starts</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when</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tells</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something</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to</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group of people and then they pass on the information to some more people and in this </a:t>
            </a:r>
            <a:r>
              <a:rPr lang="en-US" sz="1800" spc="-15" dirty="0">
                <a:effectLst/>
                <a:ea typeface="Wingdings" panose="05000000000000000000" pitchFamily="2" charset="2"/>
                <a:cs typeface="Arial" panose="020B0604020202020204" pitchFamily="34" charset="0"/>
              </a:rPr>
              <a:t>way </a:t>
            </a:r>
            <a:r>
              <a:rPr lang="en-US" sz="1800" dirty="0">
                <a:effectLst/>
                <a:ea typeface="Wingdings" panose="05000000000000000000" pitchFamily="2" charset="2"/>
                <a:cs typeface="Arial" panose="020B0604020202020204" pitchFamily="34" charset="0"/>
              </a:rPr>
              <a:t>the information is passed on to</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everyone.</a:t>
            </a:r>
            <a:endParaRPr lang="en-MY" sz="18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val="6811896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Informal Communication</a:t>
            </a:r>
          </a:p>
        </p:txBody>
      </p:sp>
      <p:pic>
        <p:nvPicPr>
          <p:cNvPr id="5" name="Picture 4">
            <a:extLst>
              <a:ext uri="{FF2B5EF4-FFF2-40B4-BE49-F238E27FC236}">
                <a16:creationId xmlns:a16="http://schemas.microsoft.com/office/drawing/2014/main" id="{BE82F15D-A184-44DB-8570-AF517F8752AF}"/>
              </a:ext>
            </a:extLst>
          </p:cNvPr>
          <p:cNvPicPr>
            <a:picLocks noChangeAspect="1"/>
          </p:cNvPicPr>
          <p:nvPr/>
        </p:nvPicPr>
        <p:blipFill>
          <a:blip r:embed="rId2"/>
          <a:stretch>
            <a:fillRect/>
          </a:stretch>
        </p:blipFill>
        <p:spPr>
          <a:xfrm>
            <a:off x="1835696" y="1988840"/>
            <a:ext cx="3992055" cy="4591347"/>
          </a:xfrm>
          <a:prstGeom prst="rect">
            <a:avLst/>
          </a:prstGeom>
        </p:spPr>
      </p:pic>
    </p:spTree>
    <p:extLst>
      <p:ext uri="{BB962C8B-B14F-4D97-AF65-F5344CB8AC3E}">
        <p14:creationId xmlns:p14="http://schemas.microsoft.com/office/powerpoint/2010/main" val="41899892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E540E-A89A-4CF2-867F-44CCC1C40803}"/>
              </a:ext>
            </a:extLst>
          </p:cNvPr>
          <p:cNvSpPr>
            <a:spLocks noGrp="1"/>
          </p:cNvSpPr>
          <p:nvPr>
            <p:ph type="title"/>
          </p:nvPr>
        </p:nvSpPr>
        <p:spPr/>
        <p:txBody>
          <a:bodyPr/>
          <a:lstStyle/>
          <a:p>
            <a:r>
              <a:rPr lang="en-MY" dirty="0"/>
              <a:t>Differences Between Formal and Informal communication</a:t>
            </a:r>
          </a:p>
        </p:txBody>
      </p:sp>
      <p:sp>
        <p:nvSpPr>
          <p:cNvPr id="5" name="Text Box 2">
            <a:extLst>
              <a:ext uri="{FF2B5EF4-FFF2-40B4-BE49-F238E27FC236}">
                <a16:creationId xmlns:a16="http://schemas.microsoft.com/office/drawing/2014/main" id="{FA092860-1F0F-496C-9459-868B0165E03E}"/>
              </a:ext>
            </a:extLst>
          </p:cNvPr>
          <p:cNvSpPr txBox="1">
            <a:spLocks noChangeArrowheads="1"/>
          </p:cNvSpPr>
          <p:nvPr/>
        </p:nvSpPr>
        <p:spPr bwMode="auto">
          <a:xfrm>
            <a:off x="1936750" y="8715375"/>
            <a:ext cx="1397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Calibri" panose="020F0502020204030204" pitchFamily="34" charset="0"/>
              </a:rPr>
              <a:t>Feedback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
            <a:extLst>
              <a:ext uri="{FF2B5EF4-FFF2-40B4-BE49-F238E27FC236}">
                <a16:creationId xmlns:a16="http://schemas.microsoft.com/office/drawing/2014/main" id="{E4FF257B-E23B-4AA4-BB42-5283CF2B334C}"/>
              </a:ext>
            </a:extLst>
          </p:cNvPr>
          <p:cNvSpPr txBox="1">
            <a:spLocks noChangeArrowheads="1"/>
          </p:cNvSpPr>
          <p:nvPr/>
        </p:nvSpPr>
        <p:spPr bwMode="auto">
          <a:xfrm>
            <a:off x="5624513" y="8467725"/>
            <a:ext cx="13970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tabLst>
                <a:tab pos="460375" algn="l"/>
                <a:tab pos="1050925" algn="l"/>
              </a:tabLst>
              <a:defRPr>
                <a:solidFill>
                  <a:schemeClr val="tx1"/>
                </a:solidFill>
                <a:latin typeface="Arial" panose="020B0604020202020204" pitchFamily="34" charset="0"/>
              </a:defRPr>
            </a:lvl1pPr>
            <a:lvl2pPr eaLnBrk="0" hangingPunct="0">
              <a:tabLst>
                <a:tab pos="460375" algn="l"/>
                <a:tab pos="1050925" algn="l"/>
              </a:tabLst>
              <a:defRPr>
                <a:solidFill>
                  <a:schemeClr val="tx1"/>
                </a:solidFill>
                <a:latin typeface="Arial" panose="020B0604020202020204" pitchFamily="34" charset="0"/>
              </a:defRPr>
            </a:lvl2pPr>
            <a:lvl3pPr eaLnBrk="0" hangingPunct="0">
              <a:tabLst>
                <a:tab pos="460375" algn="l"/>
                <a:tab pos="1050925" algn="l"/>
              </a:tabLst>
              <a:defRPr>
                <a:solidFill>
                  <a:schemeClr val="tx1"/>
                </a:solidFill>
                <a:latin typeface="Arial" panose="020B0604020202020204" pitchFamily="34" charset="0"/>
              </a:defRPr>
            </a:lvl3pPr>
            <a:lvl4pPr eaLnBrk="0" hangingPunct="0">
              <a:tabLst>
                <a:tab pos="460375" algn="l"/>
                <a:tab pos="1050925" algn="l"/>
              </a:tabLst>
              <a:defRPr>
                <a:solidFill>
                  <a:schemeClr val="tx1"/>
                </a:solidFill>
                <a:latin typeface="Arial" panose="020B0604020202020204" pitchFamily="34" charset="0"/>
              </a:defRPr>
            </a:lvl4pPr>
            <a:lvl5pPr eaLnBrk="0" hangingPunct="0">
              <a:tabLst>
                <a:tab pos="460375" algn="l"/>
                <a:tab pos="1050925" algn="l"/>
              </a:tabLst>
              <a:defRPr>
                <a:solidFill>
                  <a:schemeClr val="tx1"/>
                </a:solidFill>
                <a:latin typeface="Arial" panose="020B0604020202020204" pitchFamily="34" charset="0"/>
              </a:defRPr>
            </a:lvl5pPr>
            <a:lvl6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6pPr>
            <a:lvl7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7pPr>
            <a:lvl8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8pPr>
            <a:lvl9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0375" algn="l"/>
                <a:tab pos="1050925" algn="l"/>
              </a:tabLst>
            </a:pPr>
            <a:r>
              <a:rPr kumimoji="0" lang="en-US" altLang="en-US" sz="900" b="1" i="0" u="none" strike="noStrike" cap="none" normalizeH="0" baseline="0">
                <a:ln>
                  <a:noFill/>
                </a:ln>
                <a:solidFill>
                  <a:srgbClr val="000000"/>
                </a:solidFill>
                <a:effectLst/>
                <a:latin typeface="Arial" panose="020B0604020202020204" pitchFamily="34" charset="0"/>
                <a:ea typeface="Calibri" panose="020F0502020204030204" pitchFamily="34" charset="0"/>
              </a:rPr>
              <a:t> 	Response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34722126-123C-4FD1-BAC7-0661959600EC}"/>
              </a:ext>
            </a:extLst>
          </p:cNvPr>
          <p:cNvSpPr txBox="1"/>
          <p:nvPr/>
        </p:nvSpPr>
        <p:spPr>
          <a:xfrm>
            <a:off x="755576" y="1844824"/>
            <a:ext cx="8388424" cy="4801314"/>
          </a:xfrm>
          <a:prstGeom prst="rect">
            <a:avLst/>
          </a:prstGeom>
          <a:noFill/>
        </p:spPr>
        <p:txBody>
          <a:bodyPr wrap="square" rtlCol="0">
            <a:spAutoFit/>
          </a:bodyPr>
          <a:lstStyle/>
          <a:p>
            <a:pPr marL="342900" indent="-342900">
              <a:buFont typeface="+mj-lt"/>
              <a:buAutoNum type="arabicPeriod"/>
            </a:pPr>
            <a:r>
              <a:rPr lang="en-MY" dirty="0"/>
              <a:t> Formal communication is also known by the name of official communication. Informal Communication is also known by the name of grapevine.</a:t>
            </a:r>
          </a:p>
          <a:p>
            <a:pPr marL="342900" indent="-342900">
              <a:buFont typeface="+mj-lt"/>
              <a:buAutoNum type="arabicPeriod"/>
            </a:pPr>
            <a:r>
              <a:rPr lang="en-MY" dirty="0"/>
              <a:t> In formal communication the information must follow a chain of command. Conversely, the informal communication can move freely in any direction.</a:t>
            </a:r>
          </a:p>
          <a:p>
            <a:pPr marL="342900" indent="-342900">
              <a:buFont typeface="+mj-lt"/>
              <a:buAutoNum type="arabicPeriod"/>
            </a:pPr>
            <a:r>
              <a:rPr lang="en-MY" dirty="0"/>
              <a:t>In formal communication full secrecy is maintained, but in the case of informal communication maintenance of secrecy is a very tough task.</a:t>
            </a:r>
          </a:p>
          <a:p>
            <a:pPr marL="342900" indent="-342900">
              <a:buFont typeface="+mj-lt"/>
              <a:buAutoNum type="arabicPeriod"/>
            </a:pPr>
            <a:r>
              <a:rPr lang="en-MY" dirty="0"/>
              <a:t> Formal communication is generally written, whereas Informal communication is oral.</a:t>
            </a:r>
          </a:p>
          <a:p>
            <a:pPr marL="342900" indent="-342900">
              <a:buFont typeface="+mj-lt"/>
              <a:buAutoNum type="arabicPeriod"/>
            </a:pPr>
            <a:r>
              <a:rPr lang="en-MY" dirty="0"/>
              <a:t> Formal communication is time consuming as opposed to Informal communication, which is rapid and quick</a:t>
            </a:r>
          </a:p>
          <a:p>
            <a:pPr marL="342900" indent="-342900">
              <a:buFont typeface="+mj-lt"/>
              <a:buAutoNum type="arabicPeriod"/>
            </a:pPr>
            <a:r>
              <a:rPr lang="en-MY" dirty="0"/>
              <a:t> Formal communication is more reliable than Informal communication.</a:t>
            </a:r>
          </a:p>
          <a:p>
            <a:pPr marL="342900" indent="-342900">
              <a:buFont typeface="+mj-lt"/>
              <a:buAutoNum type="arabicPeriod"/>
            </a:pPr>
            <a:r>
              <a:rPr lang="en-MY" dirty="0"/>
              <a:t> Formal communication is designed by the organization. Informal communication starts itself due to the urge of ‘human to talk’.</a:t>
            </a:r>
          </a:p>
          <a:p>
            <a:pPr marL="342900" indent="-342900">
              <a:buFont typeface="+mj-lt"/>
              <a:buAutoNum type="arabicPeriod"/>
            </a:pPr>
            <a:r>
              <a:rPr lang="en-MY" dirty="0"/>
              <a:t>In formal communication the documentary evidences are always available. On the other hand, in the case of informal communication the documentary evidences are not available.</a:t>
            </a:r>
          </a:p>
          <a:p>
            <a:endParaRPr lang="en-MY" dirty="0"/>
          </a:p>
        </p:txBody>
      </p:sp>
    </p:spTree>
    <p:extLst>
      <p:ext uri="{BB962C8B-B14F-4D97-AF65-F5344CB8AC3E}">
        <p14:creationId xmlns:p14="http://schemas.microsoft.com/office/powerpoint/2010/main" val="9959900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Differences Between Formal and Informal communication</a:t>
            </a:r>
          </a:p>
        </p:txBody>
      </p:sp>
      <p:pic>
        <p:nvPicPr>
          <p:cNvPr id="5" name="Picture 4">
            <a:extLst>
              <a:ext uri="{FF2B5EF4-FFF2-40B4-BE49-F238E27FC236}">
                <a16:creationId xmlns:a16="http://schemas.microsoft.com/office/drawing/2014/main" id="{0811573A-C8D5-4A4D-ADAB-BDCE48FFEB48}"/>
              </a:ext>
            </a:extLst>
          </p:cNvPr>
          <p:cNvPicPr>
            <a:picLocks noChangeAspect="1"/>
          </p:cNvPicPr>
          <p:nvPr/>
        </p:nvPicPr>
        <p:blipFill>
          <a:blip r:embed="rId2"/>
          <a:stretch>
            <a:fillRect/>
          </a:stretch>
        </p:blipFill>
        <p:spPr>
          <a:xfrm>
            <a:off x="1475656" y="1772816"/>
            <a:ext cx="5249565" cy="4684966"/>
          </a:xfrm>
          <a:prstGeom prst="rect">
            <a:avLst/>
          </a:prstGeom>
        </p:spPr>
      </p:pic>
    </p:spTree>
    <p:extLst>
      <p:ext uri="{BB962C8B-B14F-4D97-AF65-F5344CB8AC3E}">
        <p14:creationId xmlns:p14="http://schemas.microsoft.com/office/powerpoint/2010/main" val="22543276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 Communication Process</a:t>
            </a:r>
          </a:p>
        </p:txBody>
      </p:sp>
      <p:pic>
        <p:nvPicPr>
          <p:cNvPr id="5" name="Picture 4">
            <a:extLst>
              <a:ext uri="{FF2B5EF4-FFF2-40B4-BE49-F238E27FC236}">
                <a16:creationId xmlns:a16="http://schemas.microsoft.com/office/drawing/2014/main" id="{597C7D7A-2CE1-4429-B6C4-4464842F2A7E}"/>
              </a:ext>
            </a:extLst>
          </p:cNvPr>
          <p:cNvPicPr>
            <a:picLocks noChangeAspect="1"/>
          </p:cNvPicPr>
          <p:nvPr/>
        </p:nvPicPr>
        <p:blipFill>
          <a:blip r:embed="rId2"/>
          <a:stretch>
            <a:fillRect/>
          </a:stretch>
        </p:blipFill>
        <p:spPr>
          <a:xfrm>
            <a:off x="1499071" y="2132856"/>
            <a:ext cx="6145857" cy="3708260"/>
          </a:xfrm>
          <a:prstGeom prst="rect">
            <a:avLst/>
          </a:prstGeom>
        </p:spPr>
      </p:pic>
    </p:spTree>
    <p:extLst>
      <p:ext uri="{BB962C8B-B14F-4D97-AF65-F5344CB8AC3E}">
        <p14:creationId xmlns:p14="http://schemas.microsoft.com/office/powerpoint/2010/main" val="27245431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Communication Process</a:t>
            </a:r>
          </a:p>
        </p:txBody>
      </p:sp>
      <p:sp>
        <p:nvSpPr>
          <p:cNvPr id="4" name="TextBox 3">
            <a:extLst>
              <a:ext uri="{FF2B5EF4-FFF2-40B4-BE49-F238E27FC236}">
                <a16:creationId xmlns:a16="http://schemas.microsoft.com/office/drawing/2014/main" id="{8439ED3F-626C-497C-8FD0-F80CBE1AE771}"/>
              </a:ext>
            </a:extLst>
          </p:cNvPr>
          <p:cNvSpPr txBox="1"/>
          <p:nvPr/>
        </p:nvSpPr>
        <p:spPr>
          <a:xfrm>
            <a:off x="611560" y="1700808"/>
            <a:ext cx="8352928" cy="4401205"/>
          </a:xfrm>
          <a:prstGeom prst="rect">
            <a:avLst/>
          </a:prstGeom>
          <a:noFill/>
        </p:spPr>
        <p:txBody>
          <a:bodyPr wrap="square" rtlCol="0">
            <a:spAutoFit/>
          </a:bodyPr>
          <a:lstStyle/>
          <a:p>
            <a:pPr marL="285750" indent="-285750">
              <a:buFont typeface="Wingdings" panose="05000000000000000000" pitchFamily="2" charset="2"/>
              <a:buChar char="§"/>
            </a:pPr>
            <a:r>
              <a:rPr lang="en-MY" sz="2000" dirty="0"/>
              <a:t>Source/Sender – the person or organization that has information to share</a:t>
            </a:r>
          </a:p>
          <a:p>
            <a:pPr marL="285750" indent="-285750">
              <a:buFont typeface="Wingdings" panose="05000000000000000000" pitchFamily="2" charset="2"/>
              <a:buChar char="§"/>
            </a:pPr>
            <a:r>
              <a:rPr lang="en-MY" sz="2000" dirty="0"/>
              <a:t>Receiver – person(s) with whom the sender is sharing thoughts</a:t>
            </a:r>
          </a:p>
          <a:p>
            <a:pPr marL="285750" indent="-285750">
              <a:buFont typeface="Wingdings" panose="05000000000000000000" pitchFamily="2" charset="2"/>
              <a:buChar char="§"/>
            </a:pPr>
            <a:r>
              <a:rPr lang="en-MY" sz="2000" dirty="0"/>
              <a:t>Message – the information the source hopes to convey</a:t>
            </a:r>
          </a:p>
          <a:p>
            <a:pPr marL="285750" indent="-285750">
              <a:buFont typeface="Wingdings" panose="05000000000000000000" pitchFamily="2" charset="2"/>
              <a:buChar char="§"/>
            </a:pPr>
            <a:r>
              <a:rPr lang="en-MY" sz="2000" dirty="0"/>
              <a:t>Channel – method by which the communication travels from source to receiver</a:t>
            </a:r>
          </a:p>
          <a:p>
            <a:pPr marL="285750" indent="-285750">
              <a:buFont typeface="Wingdings" panose="05000000000000000000" pitchFamily="2" charset="2"/>
              <a:buChar char="§"/>
            </a:pPr>
            <a:r>
              <a:rPr lang="en-MY" sz="2000" dirty="0"/>
              <a:t>Encoding – putting thoughts, ideas, or information into symbolic form</a:t>
            </a:r>
          </a:p>
          <a:p>
            <a:pPr marL="285750" indent="-285750">
              <a:buFont typeface="Wingdings" panose="05000000000000000000" pitchFamily="2" charset="2"/>
              <a:buChar char="§"/>
            </a:pPr>
            <a:r>
              <a:rPr lang="en-MY" sz="2000" dirty="0"/>
              <a:t>Decoding – transforming the senders message back into thought</a:t>
            </a:r>
          </a:p>
          <a:p>
            <a:pPr marL="285750" indent="-285750">
              <a:buFont typeface="Wingdings" panose="05000000000000000000" pitchFamily="2" charset="2"/>
              <a:buChar char="§"/>
            </a:pPr>
            <a:r>
              <a:rPr lang="en-MY" sz="2000" dirty="0"/>
              <a:t>Response – receiver’s reactions after seeing, hearing, or reading the message</a:t>
            </a:r>
          </a:p>
          <a:p>
            <a:pPr marL="285750" indent="-285750">
              <a:buFont typeface="Wingdings" panose="05000000000000000000" pitchFamily="2" charset="2"/>
              <a:buChar char="§"/>
            </a:pPr>
            <a:r>
              <a:rPr lang="en-MY" sz="2000" dirty="0"/>
              <a:t>Feedback – part of the receiver’s response that is communicated back to the sender</a:t>
            </a:r>
          </a:p>
          <a:p>
            <a:pPr marL="285750" indent="-285750">
              <a:buFont typeface="Wingdings" panose="05000000000000000000" pitchFamily="2" charset="2"/>
              <a:buChar char="§"/>
            </a:pPr>
            <a:r>
              <a:rPr lang="en-MY" sz="2000" dirty="0"/>
              <a:t>Noise – unplanned distortion or interference</a:t>
            </a:r>
          </a:p>
          <a:p>
            <a:endParaRPr lang="en-MY" sz="2000" dirty="0"/>
          </a:p>
        </p:txBody>
      </p:sp>
    </p:spTree>
    <p:extLst>
      <p:ext uri="{BB962C8B-B14F-4D97-AF65-F5344CB8AC3E}">
        <p14:creationId xmlns:p14="http://schemas.microsoft.com/office/powerpoint/2010/main" val="42925934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72A54-BCBA-4E26-899E-1E0378349DB0}"/>
              </a:ext>
            </a:extLst>
          </p:cNvPr>
          <p:cNvSpPr>
            <a:spLocks noGrp="1"/>
          </p:cNvSpPr>
          <p:nvPr>
            <p:ph type="title"/>
          </p:nvPr>
        </p:nvSpPr>
        <p:spPr/>
        <p:txBody>
          <a:bodyPr/>
          <a:lstStyle/>
          <a:p>
            <a:r>
              <a:rPr lang="en-MY" dirty="0"/>
              <a:t>Employee Communication</a:t>
            </a:r>
          </a:p>
        </p:txBody>
      </p:sp>
      <p:pic>
        <p:nvPicPr>
          <p:cNvPr id="1026" name="Picture 2">
            <a:extLst>
              <a:ext uri="{FF2B5EF4-FFF2-40B4-BE49-F238E27FC236}">
                <a16:creationId xmlns:a16="http://schemas.microsoft.com/office/drawing/2014/main" id="{0F8EECC0-1B17-4601-9495-A62090F2B9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664" y="1580356"/>
            <a:ext cx="7788486" cy="4999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461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465</TotalTime>
  <Words>3324</Words>
  <Application>Microsoft Office PowerPoint</Application>
  <PresentationFormat>On-screen Show (4:3)</PresentationFormat>
  <Paragraphs>249</Paragraphs>
  <Slides>66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Arial</vt:lpstr>
      <vt:lpstr>Times New Roman</vt:lpstr>
      <vt:lpstr>Wingdings</vt:lpstr>
      <vt:lpstr>Office Theme</vt:lpstr>
      <vt:lpstr>TALENT DEVELOPMENT &amp; MANAGEMENT - V</vt:lpstr>
      <vt:lpstr>PowerPoint Presentation</vt:lpstr>
      <vt:lpstr>Employee Relations</vt:lpstr>
      <vt:lpstr>Employee Relations</vt:lpstr>
      <vt:lpstr>Psychological Contract</vt:lpstr>
      <vt:lpstr>Employee-Organisation Relationship</vt:lpstr>
      <vt:lpstr>1. Quasi-spot Contract</vt:lpstr>
      <vt:lpstr>2. Under Investment</vt:lpstr>
      <vt:lpstr>3. Over-Investment</vt:lpstr>
      <vt:lpstr>4. Mutual Investment</vt:lpstr>
      <vt:lpstr>Mutual Investment in Employee Relations</vt:lpstr>
      <vt:lpstr>Recruitment and Selection </vt:lpstr>
      <vt:lpstr>Training and Development</vt:lpstr>
      <vt:lpstr>Performance Management</vt:lpstr>
      <vt:lpstr>Compensation and Benefits</vt:lpstr>
      <vt:lpstr>PowerPoint Presentation</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vt:lpstr>
      <vt:lpstr>Answer # </vt:lpstr>
      <vt:lpstr>PowerPoint Presentation</vt:lpstr>
      <vt:lpstr>Employee Survey</vt:lpstr>
      <vt:lpstr>Employee Survey</vt:lpstr>
      <vt:lpstr>Employee Survey</vt:lpstr>
      <vt:lpstr>1. Preparation</vt:lpstr>
      <vt:lpstr>Steps in Preparation</vt:lpstr>
      <vt:lpstr>2. Communication</vt:lpstr>
      <vt:lpstr>3. Implementation</vt:lpstr>
      <vt:lpstr>4. Analysis</vt:lpstr>
      <vt:lpstr>5. Action Planning</vt:lpstr>
      <vt:lpstr>PowerPoint Presentation</vt:lpstr>
      <vt:lpstr>Employee Retention</vt:lpstr>
      <vt:lpstr>Employee Retention</vt:lpstr>
      <vt:lpstr>Voluntary Turnover</vt:lpstr>
      <vt:lpstr>Voluntary Turnover</vt:lpstr>
      <vt:lpstr>Causes of Turnover</vt:lpstr>
      <vt:lpstr>Functional or Dysfunctional Turnover</vt:lpstr>
      <vt:lpstr>Cost of Turnover</vt:lpstr>
      <vt:lpstr>Retention Initiatives</vt:lpstr>
      <vt:lpstr>Exit Interview</vt:lpstr>
      <vt:lpstr>Process of Exit Interview</vt:lpstr>
      <vt:lpstr>Question # </vt:lpstr>
      <vt:lpstr>Answer #</vt:lpstr>
      <vt:lpstr>PowerPoint Presentation</vt:lpstr>
      <vt:lpstr>Employee Communication</vt:lpstr>
      <vt:lpstr>Types of Formal Communication</vt:lpstr>
      <vt:lpstr>Formal Communication types</vt:lpstr>
      <vt:lpstr>Types of Informal Communication</vt:lpstr>
      <vt:lpstr>Types of Informal Communication</vt:lpstr>
      <vt:lpstr>Differences Between Formal and Informal communication</vt:lpstr>
      <vt:lpstr>Differences Between Formal and Informal communication</vt:lpstr>
      <vt:lpstr> Communication Process</vt:lpstr>
      <vt:lpstr>Communication Process</vt:lpstr>
      <vt:lpstr>Employee Communication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29</cp:revision>
  <cp:lastPrinted>1601-01-01T00:00:00Z</cp:lastPrinted>
  <dcterms:created xsi:type="dcterms:W3CDTF">2020-07-09T15:12:46Z</dcterms:created>
  <dcterms:modified xsi:type="dcterms:W3CDTF">2021-06-18T11:48:57Z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