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Default Extension="png" ContentType="image/png"/>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2"/>
  </p:notesMasterIdLst>
  <p:handoutMasterIdLst>
    <p:handoutMasterId r:id="rId53"/>
  </p:handoutMasterIdLst>
  <p:sldIdLst>
    <p:sldId id="256" r:id="rId2"/>
    <p:sldId id="441" r:id="rId3"/>
    <p:sldId id="388" r:id="rId4"/>
    <p:sldId id="389" r:id="rId5"/>
    <p:sldId id="390" r:id="rId6"/>
    <p:sldId id="391" r:id="rId7"/>
    <p:sldId id="392" r:id="rId8"/>
    <p:sldId id="393" r:id="rId9"/>
    <p:sldId id="394" r:id="rId10"/>
    <p:sldId id="395" r:id="rId11"/>
    <p:sldId id="396" r:id="rId12"/>
    <p:sldId id="397" r:id="rId13"/>
    <p:sldId id="398" r:id="rId14"/>
    <p:sldId id="399" r:id="rId15"/>
    <p:sldId id="400" r:id="rId16"/>
    <p:sldId id="401" r:id="rId17"/>
    <p:sldId id="402" r:id="rId18"/>
    <p:sldId id="403" r:id="rId19"/>
    <p:sldId id="404" r:id="rId20"/>
    <p:sldId id="405" r:id="rId21"/>
    <p:sldId id="406" r:id="rId22"/>
    <p:sldId id="407" r:id="rId23"/>
    <p:sldId id="408" r:id="rId24"/>
    <p:sldId id="409" r:id="rId25"/>
    <p:sldId id="410" r:id="rId26"/>
    <p:sldId id="411" r:id="rId27"/>
    <p:sldId id="412" r:id="rId28"/>
    <p:sldId id="413" r:id="rId29"/>
    <p:sldId id="414" r:id="rId30"/>
    <p:sldId id="415" r:id="rId31"/>
    <p:sldId id="416" r:id="rId32"/>
    <p:sldId id="417" r:id="rId33"/>
    <p:sldId id="418" r:id="rId34"/>
    <p:sldId id="419" r:id="rId35"/>
    <p:sldId id="420" r:id="rId36"/>
    <p:sldId id="421" r:id="rId37"/>
    <p:sldId id="422" r:id="rId38"/>
    <p:sldId id="423" r:id="rId39"/>
    <p:sldId id="424" r:id="rId40"/>
    <p:sldId id="425" r:id="rId41"/>
    <p:sldId id="426" r:id="rId42"/>
    <p:sldId id="427" r:id="rId43"/>
    <p:sldId id="428" r:id="rId44"/>
    <p:sldId id="429" r:id="rId45"/>
    <p:sldId id="430" r:id="rId46"/>
    <p:sldId id="431" r:id="rId47"/>
    <p:sldId id="432" r:id="rId48"/>
    <p:sldId id="433" r:id="rId49"/>
    <p:sldId id="434" r:id="rId50"/>
    <p:sldId id="335" r:id="rId5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p:scale>
          <a:sx n="77" d="100"/>
          <a:sy n="77" d="100"/>
        </p:scale>
        <p:origin x="-1170" y="7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chemeClr val="bg2">
            <a:lumMod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Management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EDECB737-FAC0-4F47-9B1A-E18B883D0F75}">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tx1"/>
              </a:solidFill>
              <a:latin typeface="Arial"/>
              <a:ea typeface="+mn-ea"/>
              <a:cs typeface="+mn-cs"/>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Managing High Performers and High Potentials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063BDBA2-A3DC-419F-9114-58CDD7E9676E}" type="pres">
      <dgm:prSet presAssocID="{EDECB737-FAC0-4F47-9B1A-E18B883D0F75}" presName="parentText" presStyleLbl="node1" presStyleIdx="1" presStyleCnt="7" custLinFactNeighborY="17954">
        <dgm:presLayoutVars>
          <dgm:chMax val="0"/>
          <dgm:bulletEnabled val="1"/>
        </dgm:presLayoutVars>
      </dgm:prSet>
      <dgm:spPr>
        <a:xfrm>
          <a:off x="0" y="2223615"/>
          <a:ext cx="8122096" cy="621928"/>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t>
        <a:bodyPr/>
        <a:lstStyle/>
        <a:p>
          <a:endParaRPr lang="en-US"/>
        </a:p>
      </dgm:t>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5" presStyleCnt="7">
        <dgm:presLayoutVars>
          <dgm:chMax val="0"/>
          <dgm:bulletEnabled val="1"/>
        </dgm:presLayoutVars>
      </dgm:prSet>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6" presStyleCnt="7">
        <dgm:presLayoutVars>
          <dgm:chMax val="0"/>
          <dgm:bulletEnabled val="1"/>
        </dgm:presLayoutVars>
      </dgm:prSet>
      <dgm:spPr/>
      <dgm:t>
        <a:bodyPr/>
        <a:lstStyle/>
        <a:p>
          <a:endParaRPr lang="en-US"/>
        </a:p>
      </dgm:t>
    </dgm:pt>
  </dgm:ptLst>
  <dgm:cxnLst>
    <dgm:cxn modelId="{6EE46842-E392-46CF-865C-4474EF9438C3}" srcId="{703D4D02-5513-427D-B6E9-B2E187EE0C3A}" destId="{42DA80EF-15E6-41D6-85F6-4F59594D0383}" srcOrd="6" destOrd="0" parTransId="{173CE497-2C0D-479E-8754-25C7B4AF6CFC}" sibTransId="{4B234F5B-63CB-40EB-8CF6-E8D6F48FDC56}"/>
    <dgm:cxn modelId="{2374A86A-211A-4A67-A41C-ECFFEB2E5E48}" type="presOf" srcId="{10A0C590-A532-44A1-89C8-932F5D7DA730}" destId="{DF1768A1-F5E4-4152-9DE2-8FFC4D413F5A}" srcOrd="0" destOrd="0" presId="urn:microsoft.com/office/officeart/2005/8/layout/vList2"/>
    <dgm:cxn modelId="{442DF462-24B4-4F12-9A65-AF8379892C35}" type="presOf" srcId="{C20F0585-25A9-4316-8468-51F9EA9FF381}" destId="{0A218AEF-26AC-4E23-BDA1-668064282ED2}" srcOrd="0" destOrd="0" presId="urn:microsoft.com/office/officeart/2005/8/layout/vList2"/>
    <dgm:cxn modelId="{8E278BA0-4F29-4194-B9F6-7C1DB6AA1E45}" srcId="{703D4D02-5513-427D-B6E9-B2E187EE0C3A}" destId="{A0DA5317-EAF1-4F1F-8F38-FD55A0BDE6CA}" srcOrd="3" destOrd="0" parTransId="{9FA7B98B-1AD7-4078-9C11-0AFD76208D4D}" sibTransId="{FC347640-EE41-41E7-875F-AC59FADC0017}"/>
    <dgm:cxn modelId="{CEB7DEB7-60AA-49E9-B516-A88310D10C87}" type="presOf" srcId="{E6CB1D23-BBD8-4875-97FB-76C6D1DF1786}" destId="{ECA2C48E-F743-4C45-B04A-3D046B3B5232}" srcOrd="0" destOrd="0" presId="urn:microsoft.com/office/officeart/2005/8/layout/vList2"/>
    <dgm:cxn modelId="{0D6CE2C6-E302-4582-8BFD-869E848BDD3D}" srcId="{703D4D02-5513-427D-B6E9-B2E187EE0C3A}" destId="{6526F20A-24B3-4FCD-963E-A1F037490F19}" srcOrd="2" destOrd="0" parTransId="{402CD06B-6C7D-443A-BDCA-256AA696F552}" sibTransId="{A3E1D46A-10CE-4B4D-8698-40709515AB29}"/>
    <dgm:cxn modelId="{947D0BD5-5602-4C3D-8134-E0A02A91EA6C}" type="presOf" srcId="{6526F20A-24B3-4FCD-963E-A1F037490F19}" destId="{2C838952-826C-4046-A3CA-180A4970B802}"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54B77B90-DD4E-4357-BCE1-FEACD962C892}" type="presOf" srcId="{EDECB737-FAC0-4F47-9B1A-E18B883D0F75}" destId="{063BDBA2-A3DC-419F-9114-58CDD7E9676E}" srcOrd="0" destOrd="0" presId="urn:microsoft.com/office/officeart/2005/8/layout/vList2"/>
    <dgm:cxn modelId="{FCEF6971-C00E-4F3B-8B05-7B331C8E3BB8}" type="presOf" srcId="{42DA80EF-15E6-41D6-85F6-4F59594D0383}" destId="{47F42535-DFC2-4D29-B920-1C40FFE6B1E7}" srcOrd="0" destOrd="0" presId="urn:microsoft.com/office/officeart/2005/8/layout/vList2"/>
    <dgm:cxn modelId="{B7D2A0D3-5276-4DDC-8BB3-5B2F085E96A6}" type="presOf" srcId="{A0DA5317-EAF1-4F1F-8F38-FD55A0BDE6CA}" destId="{2D4BE110-5AB9-41A3-9914-DEAE56F0A0B0}"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E2963856-90EE-4A3A-8AC5-FC16C9CF1438}" type="presOf" srcId="{703D4D02-5513-427D-B6E9-B2E187EE0C3A}" destId="{CC8763B3-4621-4666-B669-3C5BA2A30DBE}" srcOrd="0" destOrd="0" presId="urn:microsoft.com/office/officeart/2005/8/layout/vList2"/>
    <dgm:cxn modelId="{8B0007A0-320C-4385-B268-C4ECC14E7279}" srcId="{703D4D02-5513-427D-B6E9-B2E187EE0C3A}" destId="{E6CB1D23-BBD8-4875-97FB-76C6D1DF1786}" srcOrd="5" destOrd="0" parTransId="{653C8E81-D774-450C-B764-B27052D2ADAF}" sibTransId="{CE641938-312E-4D0A-926C-683FC7775F83}"/>
    <dgm:cxn modelId="{10105B23-9988-48D7-AB71-CFC0E8B4EB96}" type="presParOf" srcId="{CC8763B3-4621-4666-B669-3C5BA2A30DBE}" destId="{DF1768A1-F5E4-4152-9DE2-8FFC4D413F5A}" srcOrd="0" destOrd="0" presId="urn:microsoft.com/office/officeart/2005/8/layout/vList2"/>
    <dgm:cxn modelId="{7CBF116B-1459-49CC-A51B-2CA7CB134433}" type="presParOf" srcId="{CC8763B3-4621-4666-B669-3C5BA2A30DBE}" destId="{4E6B4AFF-7F28-479F-BB0E-2E6F3FE26F05}" srcOrd="1" destOrd="0" presId="urn:microsoft.com/office/officeart/2005/8/layout/vList2"/>
    <dgm:cxn modelId="{86B93A83-5C9A-4B22-86A7-3529128708A8}" type="presParOf" srcId="{CC8763B3-4621-4666-B669-3C5BA2A30DBE}" destId="{063BDBA2-A3DC-419F-9114-58CDD7E9676E}" srcOrd="2" destOrd="0" presId="urn:microsoft.com/office/officeart/2005/8/layout/vList2"/>
    <dgm:cxn modelId="{AFAC200E-3190-40DB-B422-076D09F6E9F7}" type="presParOf" srcId="{CC8763B3-4621-4666-B669-3C5BA2A30DBE}" destId="{A914B8BF-CFD8-47FB-BE1A-5161F813C281}" srcOrd="3" destOrd="0" presId="urn:microsoft.com/office/officeart/2005/8/layout/vList2"/>
    <dgm:cxn modelId="{94A4BE4E-C908-41C1-8655-1E3F839F1545}" type="presParOf" srcId="{CC8763B3-4621-4666-B669-3C5BA2A30DBE}" destId="{2C838952-826C-4046-A3CA-180A4970B802}" srcOrd="4" destOrd="0" presId="urn:microsoft.com/office/officeart/2005/8/layout/vList2"/>
    <dgm:cxn modelId="{441E6757-77B7-49C5-844C-0F5A0B491010}" type="presParOf" srcId="{CC8763B3-4621-4666-B669-3C5BA2A30DBE}" destId="{DD061BC6-7217-4983-91AB-8118DA993ADC}" srcOrd="5" destOrd="0" presId="urn:microsoft.com/office/officeart/2005/8/layout/vList2"/>
    <dgm:cxn modelId="{B292E394-77AE-4F0E-B781-4FB28FEB0570}" type="presParOf" srcId="{CC8763B3-4621-4666-B669-3C5BA2A30DBE}" destId="{2D4BE110-5AB9-41A3-9914-DEAE56F0A0B0}" srcOrd="6" destOrd="0" presId="urn:microsoft.com/office/officeart/2005/8/layout/vList2"/>
    <dgm:cxn modelId="{FBE10B1D-DEE0-43F4-88A3-B36BD3711935}" type="presParOf" srcId="{CC8763B3-4621-4666-B669-3C5BA2A30DBE}" destId="{A9B2BC83-0942-4001-80DE-769A77009AE5}" srcOrd="7" destOrd="0" presId="urn:microsoft.com/office/officeart/2005/8/layout/vList2"/>
    <dgm:cxn modelId="{3DA35B80-A1A5-4D58-AFDB-113370E8DD84}" type="presParOf" srcId="{CC8763B3-4621-4666-B669-3C5BA2A30DBE}" destId="{0A218AEF-26AC-4E23-BDA1-668064282ED2}" srcOrd="8" destOrd="0" presId="urn:microsoft.com/office/officeart/2005/8/layout/vList2"/>
    <dgm:cxn modelId="{6235876C-4EA8-434F-83AE-01BAA01974E4}" type="presParOf" srcId="{CC8763B3-4621-4666-B669-3C5BA2A30DBE}" destId="{EE5B4C1A-3842-4237-90FA-AA7C94949449}" srcOrd="9" destOrd="0" presId="urn:microsoft.com/office/officeart/2005/8/layout/vList2"/>
    <dgm:cxn modelId="{47099B85-A0A4-4906-A7DC-48FBA9F1ED39}" type="presParOf" srcId="{CC8763B3-4621-4666-B669-3C5BA2A30DBE}" destId="{ECA2C48E-F743-4C45-B04A-3D046B3B5232}" srcOrd="10" destOrd="0" presId="urn:microsoft.com/office/officeart/2005/8/layout/vList2"/>
    <dgm:cxn modelId="{73267B33-CC93-47E8-A348-3677BC8C674E}" type="presParOf" srcId="{CC8763B3-4621-4666-B669-3C5BA2A30DBE}" destId="{2E454826-67AD-4191-A11B-410BD9B8A386}" srcOrd="11" destOrd="0" presId="urn:microsoft.com/office/officeart/2005/8/layout/vList2"/>
    <dgm:cxn modelId="{CDEB1FD5-53F8-4144-BAAB-2E6557CD3EA5}" type="presParOf" srcId="{CC8763B3-4621-4666-B669-3C5BA2A30DBE}" destId="{47F42535-DFC2-4D29-B920-1C40FFE6B1E7}"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Managing High Performers and High Potentials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a:xfrm>
          <a:off x="0" y="2223615"/>
          <a:ext cx="8122096" cy="621928"/>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t>
        <a:bodyPr/>
        <a:lstStyle/>
        <a:p>
          <a:endParaRPr lang="en-US"/>
        </a:p>
      </dgm:t>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5" presStyleCnt="7">
        <dgm:presLayoutVars>
          <dgm:chMax val="0"/>
          <dgm:bulletEnabled val="1"/>
        </dgm:presLayoutVars>
      </dgm:prSet>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6" presStyleCnt="7">
        <dgm:presLayoutVars>
          <dgm:chMax val="0"/>
          <dgm:bulletEnabled val="1"/>
        </dgm:presLayoutVars>
      </dgm:prSet>
      <dgm:spPr/>
      <dgm:t>
        <a:bodyPr/>
        <a:lstStyle/>
        <a:p>
          <a:endParaRPr lang="en-US"/>
        </a:p>
      </dgm:t>
    </dgm:pt>
  </dgm:ptLst>
  <dgm:cxnLst>
    <dgm:cxn modelId="{6EE46842-E392-46CF-865C-4474EF9438C3}" srcId="{703D4D02-5513-427D-B6E9-B2E187EE0C3A}" destId="{42DA80EF-15E6-41D6-85F6-4F59594D0383}" srcOrd="6" destOrd="0" parTransId="{173CE497-2C0D-479E-8754-25C7B4AF6CFC}" sibTransId="{4B234F5B-63CB-40EB-8CF6-E8D6F48FDC56}"/>
    <dgm:cxn modelId="{A2A06D29-6F79-453A-8101-A0BD6C827A06}" type="presOf" srcId="{A0DA5317-EAF1-4F1F-8F38-FD55A0BDE6CA}" destId="{2D4BE110-5AB9-41A3-9914-DEAE56F0A0B0}" srcOrd="0" destOrd="0" presId="urn:microsoft.com/office/officeart/2005/8/layout/vList2"/>
    <dgm:cxn modelId="{9A9F719B-26B2-4199-8A25-CC449A8F52D6}" type="presOf" srcId="{EDECB737-FAC0-4F47-9B1A-E18B883D0F75}" destId="{063BDBA2-A3DC-419F-9114-58CDD7E9676E}" srcOrd="0" destOrd="0" presId="urn:microsoft.com/office/officeart/2005/8/layout/vList2"/>
    <dgm:cxn modelId="{8E278BA0-4F29-4194-B9F6-7C1DB6AA1E45}" srcId="{703D4D02-5513-427D-B6E9-B2E187EE0C3A}" destId="{A0DA5317-EAF1-4F1F-8F38-FD55A0BDE6CA}" srcOrd="3" destOrd="0" parTransId="{9FA7B98B-1AD7-4078-9C11-0AFD76208D4D}" sibTransId="{FC347640-EE41-41E7-875F-AC59FADC0017}"/>
    <dgm:cxn modelId="{0D6CE2C6-E302-4582-8BFD-869E848BDD3D}" srcId="{703D4D02-5513-427D-B6E9-B2E187EE0C3A}" destId="{6526F20A-24B3-4FCD-963E-A1F037490F19}" srcOrd="2" destOrd="0" parTransId="{402CD06B-6C7D-443A-BDCA-256AA696F552}" sibTransId="{A3E1D46A-10CE-4B4D-8698-40709515AB29}"/>
    <dgm:cxn modelId="{C71A778D-1CDC-4E4C-81D2-6A090BD573C1}" srcId="{703D4D02-5513-427D-B6E9-B2E187EE0C3A}" destId="{C20F0585-25A9-4316-8468-51F9EA9FF381}" srcOrd="4" destOrd="0" parTransId="{CE01BC7B-693E-4C29-9382-1CEAFD123B89}" sibTransId="{1BD7690B-FDA0-4563-ADEA-0840A7131753}"/>
    <dgm:cxn modelId="{9118CD8C-9125-418C-8496-00DFB7071567}" type="presOf" srcId="{703D4D02-5513-427D-B6E9-B2E187EE0C3A}" destId="{CC8763B3-4621-4666-B669-3C5BA2A30DBE}" srcOrd="0" destOrd="0" presId="urn:microsoft.com/office/officeart/2005/8/layout/vList2"/>
    <dgm:cxn modelId="{88E0D746-EB02-48DB-A4C4-6CAE3E1A16AF}" type="presOf" srcId="{6526F20A-24B3-4FCD-963E-A1F037490F19}" destId="{2C838952-826C-4046-A3CA-180A4970B802}" srcOrd="0" destOrd="0" presId="urn:microsoft.com/office/officeart/2005/8/layout/vList2"/>
    <dgm:cxn modelId="{5FE1F790-E51A-4899-93D8-D14A5CAF0833}" srcId="{703D4D02-5513-427D-B6E9-B2E187EE0C3A}" destId="{EDECB737-FAC0-4F47-9B1A-E18B883D0F75}" srcOrd="1" destOrd="0" parTransId="{3E244206-80D9-4A49-B29D-BB28E4D7D620}" sibTransId="{926D1E68-873A-41A6-94C0-77B042AC37D7}"/>
    <dgm:cxn modelId="{1030E46E-3C9E-4335-974E-3738748A08BE}" type="presOf" srcId="{10A0C590-A532-44A1-89C8-932F5D7DA730}" destId="{DF1768A1-F5E4-4152-9DE2-8FFC4D413F5A}" srcOrd="0" destOrd="0" presId="urn:microsoft.com/office/officeart/2005/8/layout/vList2"/>
    <dgm:cxn modelId="{0E61FFB5-E4B1-44B2-B3EC-884561B65018}" type="presOf" srcId="{E6CB1D23-BBD8-4875-97FB-76C6D1DF1786}" destId="{ECA2C48E-F743-4C45-B04A-3D046B3B5232}"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8B0007A0-320C-4385-B268-C4ECC14E7279}" srcId="{703D4D02-5513-427D-B6E9-B2E187EE0C3A}" destId="{E6CB1D23-BBD8-4875-97FB-76C6D1DF1786}" srcOrd="5" destOrd="0" parTransId="{653C8E81-D774-450C-B764-B27052D2ADAF}" sibTransId="{CE641938-312E-4D0A-926C-683FC7775F83}"/>
    <dgm:cxn modelId="{76FE15AB-33C2-4905-A639-C3EB524D0E82}" type="presOf" srcId="{42DA80EF-15E6-41D6-85F6-4F59594D0383}" destId="{47F42535-DFC2-4D29-B920-1C40FFE6B1E7}" srcOrd="0" destOrd="0" presId="urn:microsoft.com/office/officeart/2005/8/layout/vList2"/>
    <dgm:cxn modelId="{061CC817-61DB-4473-B1B9-F594265E9634}" type="presOf" srcId="{C20F0585-25A9-4316-8468-51F9EA9FF381}" destId="{0A218AEF-26AC-4E23-BDA1-668064282ED2}" srcOrd="0" destOrd="0" presId="urn:microsoft.com/office/officeart/2005/8/layout/vList2"/>
    <dgm:cxn modelId="{84626A9C-B09A-40BC-AF6B-B91FB4EB8585}" type="presParOf" srcId="{CC8763B3-4621-4666-B669-3C5BA2A30DBE}" destId="{DF1768A1-F5E4-4152-9DE2-8FFC4D413F5A}" srcOrd="0" destOrd="0" presId="urn:microsoft.com/office/officeart/2005/8/layout/vList2"/>
    <dgm:cxn modelId="{37769E57-B0A9-4B47-A911-550D52AA8A9E}" type="presParOf" srcId="{CC8763B3-4621-4666-B669-3C5BA2A30DBE}" destId="{4E6B4AFF-7F28-479F-BB0E-2E6F3FE26F05}" srcOrd="1" destOrd="0" presId="urn:microsoft.com/office/officeart/2005/8/layout/vList2"/>
    <dgm:cxn modelId="{621E226A-8931-47D7-A776-FC55D21C4BEF}" type="presParOf" srcId="{CC8763B3-4621-4666-B669-3C5BA2A30DBE}" destId="{063BDBA2-A3DC-419F-9114-58CDD7E9676E}" srcOrd="2" destOrd="0" presId="urn:microsoft.com/office/officeart/2005/8/layout/vList2"/>
    <dgm:cxn modelId="{7B30F26E-E3D6-49D1-B7F3-9F2ACD700DA3}" type="presParOf" srcId="{CC8763B3-4621-4666-B669-3C5BA2A30DBE}" destId="{A914B8BF-CFD8-47FB-BE1A-5161F813C281}" srcOrd="3" destOrd="0" presId="urn:microsoft.com/office/officeart/2005/8/layout/vList2"/>
    <dgm:cxn modelId="{AAE867BD-A731-4AB5-9454-D91371398F2C}" type="presParOf" srcId="{CC8763B3-4621-4666-B669-3C5BA2A30DBE}" destId="{2C838952-826C-4046-A3CA-180A4970B802}" srcOrd="4" destOrd="0" presId="urn:microsoft.com/office/officeart/2005/8/layout/vList2"/>
    <dgm:cxn modelId="{84F97AC7-AC57-446A-8FC7-F63CBA476346}" type="presParOf" srcId="{CC8763B3-4621-4666-B669-3C5BA2A30DBE}" destId="{DD061BC6-7217-4983-91AB-8118DA993ADC}" srcOrd="5" destOrd="0" presId="urn:microsoft.com/office/officeart/2005/8/layout/vList2"/>
    <dgm:cxn modelId="{5030864E-F3E6-4C3C-AD6A-F0141E29B22C}" type="presParOf" srcId="{CC8763B3-4621-4666-B669-3C5BA2A30DBE}" destId="{2D4BE110-5AB9-41A3-9914-DEAE56F0A0B0}" srcOrd="6" destOrd="0" presId="urn:microsoft.com/office/officeart/2005/8/layout/vList2"/>
    <dgm:cxn modelId="{0783BE88-1797-4CE3-AE6F-FB6DB5F70ECC}" type="presParOf" srcId="{CC8763B3-4621-4666-B669-3C5BA2A30DBE}" destId="{A9B2BC83-0942-4001-80DE-769A77009AE5}" srcOrd="7" destOrd="0" presId="urn:microsoft.com/office/officeart/2005/8/layout/vList2"/>
    <dgm:cxn modelId="{F0EA014E-CC6C-429A-9C74-63A2FBF8CAE3}" type="presParOf" srcId="{CC8763B3-4621-4666-B669-3C5BA2A30DBE}" destId="{0A218AEF-26AC-4E23-BDA1-668064282ED2}" srcOrd="8" destOrd="0" presId="urn:microsoft.com/office/officeart/2005/8/layout/vList2"/>
    <dgm:cxn modelId="{B0B291A6-F9E4-4993-89CC-87E92D774862}" type="presParOf" srcId="{CC8763B3-4621-4666-B669-3C5BA2A30DBE}" destId="{EE5B4C1A-3842-4237-90FA-AA7C94949449}" srcOrd="9" destOrd="0" presId="urn:microsoft.com/office/officeart/2005/8/layout/vList2"/>
    <dgm:cxn modelId="{4834B5C8-B093-4F49-B52B-9D3C23AAE362}" type="presParOf" srcId="{CC8763B3-4621-4666-B669-3C5BA2A30DBE}" destId="{ECA2C48E-F743-4C45-B04A-3D046B3B5232}" srcOrd="10" destOrd="0" presId="urn:microsoft.com/office/officeart/2005/8/layout/vList2"/>
    <dgm:cxn modelId="{A5D1E441-7838-41A6-8411-C8C603348E0A}" type="presParOf" srcId="{CC8763B3-4621-4666-B669-3C5BA2A30DBE}" destId="{2E454826-67AD-4191-A11B-410BD9B8A386}" srcOrd="11" destOrd="0" presId="urn:microsoft.com/office/officeart/2005/8/layout/vList2"/>
    <dgm:cxn modelId="{28CFB8EC-9EFC-4FD2-AD7D-5199B22032D5}" type="presParOf" srcId="{CC8763B3-4621-4666-B669-3C5BA2A30DBE}" destId="{47F42535-DFC2-4D29-B920-1C40FFE6B1E7}"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dgm:presLayoutVars>
          <dgm:chMax val="0"/>
          <dgm:bulletEnabled val="1"/>
        </dgm:presLayoutVars>
      </dgm:prSet>
      <dgm:spPr>
        <a:xfrm>
          <a:off x="0" y="1252"/>
          <a:ext cx="8352928" cy="1087254"/>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3CA0313B-F7F9-4AA6-AC61-8530DF1A8183}" type="presOf" srcId="{703D4D02-5513-427D-B6E9-B2E187EE0C3A}" destId="{CC8763B3-4621-4666-B669-3C5BA2A30DBE}" srcOrd="0" destOrd="0" presId="urn:microsoft.com/office/officeart/2005/8/layout/vList2"/>
    <dgm:cxn modelId="{D2B98751-EFC8-4A69-B13C-364557A988D5}" type="presOf" srcId="{B557A735-D5FA-471D-9E9D-A8B2EF428C20}" destId="{75B6D5AB-5A9D-4D18-9993-99CF2C797197}"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9EE5F88B-FEF6-4605-99E4-6F1F0DBF9071}" type="presOf" srcId="{025D1167-F9B7-4E40-B002-E29EE5232431}" destId="{6D646A23-0A91-4432-9D52-5AA2386F485C}" srcOrd="0" destOrd="0" presId="urn:microsoft.com/office/officeart/2005/8/layout/vList2"/>
    <dgm:cxn modelId="{0DFC041A-91CA-4EB8-9256-54D2DDED4419}" type="presOf" srcId="{9387FC01-2A66-4109-B809-2FB306330CB1}" destId="{B6A3A167-9354-415B-8D75-E452646CD9C9}" srcOrd="0" destOrd="0" presId="urn:microsoft.com/office/officeart/2005/8/layout/vList2"/>
    <dgm:cxn modelId="{42A666E4-B2D1-411B-97E0-FC2EF4D06D7A}" type="presOf" srcId="{7973B7AA-0253-4A2E-B6B1-2E327272DF81}" destId="{C75F0C89-4FDE-43A5-BCFE-A9860503C606}"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E9ADE447-CA1A-45F5-B58E-40658B11469B}" type="presParOf" srcId="{CC8763B3-4621-4666-B669-3C5BA2A30DBE}" destId="{C75F0C89-4FDE-43A5-BCFE-A9860503C606}" srcOrd="0" destOrd="0" presId="urn:microsoft.com/office/officeart/2005/8/layout/vList2"/>
    <dgm:cxn modelId="{5FB92923-4942-4A4E-B461-7AD4DE0339CD}" type="presParOf" srcId="{CC8763B3-4621-4666-B669-3C5BA2A30DBE}" destId="{0ED52BFE-7CEF-42F6-B591-8074C17D5745}" srcOrd="1" destOrd="0" presId="urn:microsoft.com/office/officeart/2005/8/layout/vList2"/>
    <dgm:cxn modelId="{44D1605F-D202-4BC4-9205-FF080A57E6EB}" type="presParOf" srcId="{CC8763B3-4621-4666-B669-3C5BA2A30DBE}" destId="{6D646A23-0A91-4432-9D52-5AA2386F485C}" srcOrd="2" destOrd="0" presId="urn:microsoft.com/office/officeart/2005/8/layout/vList2"/>
    <dgm:cxn modelId="{4CF3BE2A-8C72-46B6-86B8-99092E60E97D}" type="presParOf" srcId="{CC8763B3-4621-4666-B669-3C5BA2A30DBE}" destId="{2192C416-128C-4345-8B8B-1704AD9B7B6B}" srcOrd="3" destOrd="0" presId="urn:microsoft.com/office/officeart/2005/8/layout/vList2"/>
    <dgm:cxn modelId="{F34FF8C5-5AAA-4E26-AB21-DF8DC5CA49FE}" type="presParOf" srcId="{CC8763B3-4621-4666-B669-3C5BA2A30DBE}" destId="{B6A3A167-9354-415B-8D75-E452646CD9C9}" srcOrd="4" destOrd="0" presId="urn:microsoft.com/office/officeart/2005/8/layout/vList2"/>
    <dgm:cxn modelId="{8F450C2D-EAB6-4249-B23B-F37C9879223C}" type="presParOf" srcId="{CC8763B3-4621-4666-B669-3C5BA2A30DBE}" destId="{ED4BE098-3C4A-4809-8C9A-226C33202878}" srcOrd="5" destOrd="0" presId="urn:microsoft.com/office/officeart/2005/8/layout/vList2"/>
    <dgm:cxn modelId="{0C7512CC-FD5B-4DA3-AF6B-6E61F39E25B8}"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86DD405D-85DD-423B-849C-0C07C766A0A9}" type="presOf" srcId="{703D4D02-5513-427D-B6E9-B2E187EE0C3A}" destId="{CC8763B3-4621-4666-B669-3C5BA2A30DBE}"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9196CA8B-063E-41AC-B2B8-6226780F2EF3}" type="presOf" srcId="{B557A735-D5FA-471D-9E9D-A8B2EF428C20}" destId="{75B6D5AB-5A9D-4D18-9993-99CF2C797197}" srcOrd="0" destOrd="0" presId="urn:microsoft.com/office/officeart/2005/8/layout/vList2"/>
    <dgm:cxn modelId="{F36781FD-34F6-4204-A182-E7923A3308CE}" srcId="{703D4D02-5513-427D-B6E9-B2E187EE0C3A}" destId="{7973B7AA-0253-4A2E-B6B1-2E327272DF81}" srcOrd="0" destOrd="0" parTransId="{3C13AF17-096B-40B7-8AFF-F80596662440}" sibTransId="{CD949228-73F8-4624-A49D-856BF81BE567}"/>
    <dgm:cxn modelId="{4E5181EE-B9BC-4773-8BDA-AD02330F09A1}" type="presOf" srcId="{025D1167-F9B7-4E40-B002-E29EE5232431}" destId="{6D646A23-0A91-4432-9D52-5AA2386F485C}" srcOrd="0" destOrd="0" presId="urn:microsoft.com/office/officeart/2005/8/layout/vList2"/>
    <dgm:cxn modelId="{15773FBF-B30D-427F-8B96-DAA41BB48779}" type="presOf" srcId="{7973B7AA-0253-4A2E-B6B1-2E327272DF81}" destId="{C75F0C89-4FDE-43A5-BCFE-A9860503C606}" srcOrd="0" destOrd="0" presId="urn:microsoft.com/office/officeart/2005/8/layout/vList2"/>
    <dgm:cxn modelId="{ECA68539-DB6B-4B4D-A513-08B57675D669}"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1F140306-BD0C-4CD0-ABB4-ED0598B4F0AE}" type="presParOf" srcId="{CC8763B3-4621-4666-B669-3C5BA2A30DBE}" destId="{C75F0C89-4FDE-43A5-BCFE-A9860503C606}" srcOrd="0" destOrd="0" presId="urn:microsoft.com/office/officeart/2005/8/layout/vList2"/>
    <dgm:cxn modelId="{E463F59E-1CB6-4665-98E9-191819D4FDA5}" type="presParOf" srcId="{CC8763B3-4621-4666-B669-3C5BA2A30DBE}" destId="{0ED52BFE-7CEF-42F6-B591-8074C17D5745}" srcOrd="1" destOrd="0" presId="urn:microsoft.com/office/officeart/2005/8/layout/vList2"/>
    <dgm:cxn modelId="{BC8F8784-0091-47E7-8094-F1E7966785D5}" type="presParOf" srcId="{CC8763B3-4621-4666-B669-3C5BA2A30DBE}" destId="{6D646A23-0A91-4432-9D52-5AA2386F485C}" srcOrd="2" destOrd="0" presId="urn:microsoft.com/office/officeart/2005/8/layout/vList2"/>
    <dgm:cxn modelId="{35861121-6319-4E46-A3BE-4853D6372BC0}" type="presParOf" srcId="{CC8763B3-4621-4666-B669-3C5BA2A30DBE}" destId="{2192C416-128C-4345-8B8B-1704AD9B7B6B}" srcOrd="3" destOrd="0" presId="urn:microsoft.com/office/officeart/2005/8/layout/vList2"/>
    <dgm:cxn modelId="{FE43D074-99EA-47F5-A0F9-7DA77EDBF7E7}" type="presParOf" srcId="{CC8763B3-4621-4666-B669-3C5BA2A30DBE}" destId="{B6A3A167-9354-415B-8D75-E452646CD9C9}" srcOrd="4" destOrd="0" presId="urn:microsoft.com/office/officeart/2005/8/layout/vList2"/>
    <dgm:cxn modelId="{9CA09044-B3BA-4084-B01A-E2A5E27A6F5D}" type="presParOf" srcId="{CC8763B3-4621-4666-B669-3C5BA2A30DBE}" destId="{ED4BE098-3C4A-4809-8C9A-226C33202878}" srcOrd="5" destOrd="0" presId="urn:microsoft.com/office/officeart/2005/8/layout/vList2"/>
    <dgm:cxn modelId="{4F99A1F8-EEB8-4184-870A-2C5EAB2BA480}"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5DF21E42-605B-47A5-9C7B-2815AE7CB039}" type="presOf" srcId="{B557A735-D5FA-471D-9E9D-A8B2EF428C20}" destId="{75B6D5AB-5A9D-4D18-9993-99CF2C797197}" srcOrd="0" destOrd="0" presId="urn:microsoft.com/office/officeart/2005/8/layout/vList2"/>
    <dgm:cxn modelId="{96E8FD57-1FE4-470D-84BF-AE1537312B3F}" type="presOf" srcId="{7973B7AA-0253-4A2E-B6B1-2E327272DF81}" destId="{C75F0C89-4FDE-43A5-BCFE-A9860503C606}" srcOrd="0" destOrd="0" presId="urn:microsoft.com/office/officeart/2005/8/layout/vList2"/>
    <dgm:cxn modelId="{FC9D8DD2-8194-4559-82C5-BD11ED46E3F1}" type="presOf" srcId="{9387FC01-2A66-4109-B809-2FB306330CB1}" destId="{B6A3A167-9354-415B-8D75-E452646CD9C9}" srcOrd="0" destOrd="0" presId="urn:microsoft.com/office/officeart/2005/8/layout/vList2"/>
    <dgm:cxn modelId="{CAE190E4-35FB-4598-B9F4-64935F85E18E}" type="presOf" srcId="{025D1167-F9B7-4E40-B002-E29EE5232431}" destId="{6D646A23-0A91-4432-9D52-5AA2386F485C}"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FB2859FD-1A6B-4F43-B596-7914DD0B5F00}" type="presOf" srcId="{703D4D02-5513-427D-B6E9-B2E187EE0C3A}" destId="{CC8763B3-4621-4666-B669-3C5BA2A30DBE}" srcOrd="0" destOrd="0" presId="urn:microsoft.com/office/officeart/2005/8/layout/vList2"/>
    <dgm:cxn modelId="{8F4AA091-3296-458F-AEED-4F7E78D41254}" type="presParOf" srcId="{CC8763B3-4621-4666-B669-3C5BA2A30DBE}" destId="{C75F0C89-4FDE-43A5-BCFE-A9860503C606}" srcOrd="0" destOrd="0" presId="urn:microsoft.com/office/officeart/2005/8/layout/vList2"/>
    <dgm:cxn modelId="{677EA501-026C-4216-9E7D-D38E2C1686FD}" type="presParOf" srcId="{CC8763B3-4621-4666-B669-3C5BA2A30DBE}" destId="{0ED52BFE-7CEF-42F6-B591-8074C17D5745}" srcOrd="1" destOrd="0" presId="urn:microsoft.com/office/officeart/2005/8/layout/vList2"/>
    <dgm:cxn modelId="{A1BD28E3-7BE3-4688-A639-43F272488028}" type="presParOf" srcId="{CC8763B3-4621-4666-B669-3C5BA2A30DBE}" destId="{6D646A23-0A91-4432-9D52-5AA2386F485C}" srcOrd="2" destOrd="0" presId="urn:microsoft.com/office/officeart/2005/8/layout/vList2"/>
    <dgm:cxn modelId="{3009ED63-A51F-4D06-A5C0-14CE4EE196F4}" type="presParOf" srcId="{CC8763B3-4621-4666-B669-3C5BA2A30DBE}" destId="{2192C416-128C-4345-8B8B-1704AD9B7B6B}" srcOrd="3" destOrd="0" presId="urn:microsoft.com/office/officeart/2005/8/layout/vList2"/>
    <dgm:cxn modelId="{4BC7A2D1-6315-4468-B10A-75EA6745F6C2}" type="presParOf" srcId="{CC8763B3-4621-4666-B669-3C5BA2A30DBE}" destId="{B6A3A167-9354-415B-8D75-E452646CD9C9}" srcOrd="4" destOrd="0" presId="urn:microsoft.com/office/officeart/2005/8/layout/vList2"/>
    <dgm:cxn modelId="{FEDDFFF0-786D-4639-8884-7E19B02163AB}" type="presParOf" srcId="{CC8763B3-4621-4666-B669-3C5BA2A30DBE}" destId="{ED4BE098-3C4A-4809-8C9A-226C33202878}" srcOrd="5" destOrd="0" presId="urn:microsoft.com/office/officeart/2005/8/layout/vList2"/>
    <dgm:cxn modelId="{21C87B01-00A8-45CF-B007-3B3ED2FA5AB3}"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4D5BD8CE-BE40-4618-9F03-3D94F96BCE13}" type="presOf" srcId="{025D1167-F9B7-4E40-B002-E29EE5232431}" destId="{6D646A23-0A91-4432-9D52-5AA2386F485C}" srcOrd="0" destOrd="0" presId="urn:microsoft.com/office/officeart/2005/8/layout/vList2"/>
    <dgm:cxn modelId="{6506C49C-87B9-4AB3-A92C-CCB813C9FA58}" type="presOf" srcId="{B557A735-D5FA-471D-9E9D-A8B2EF428C20}" destId="{75B6D5AB-5A9D-4D18-9993-99CF2C797197}"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480CB87F-31EE-4370-AC1D-7338DC6007DC}" type="presOf" srcId="{7973B7AA-0253-4A2E-B6B1-2E327272DF81}" destId="{C75F0C89-4FDE-43A5-BCFE-A9860503C606}" srcOrd="0" destOrd="0" presId="urn:microsoft.com/office/officeart/2005/8/layout/vList2"/>
    <dgm:cxn modelId="{D8B62771-BC8E-466E-8679-8EB06FD3FAA8}" type="presOf" srcId="{703D4D02-5513-427D-B6E9-B2E187EE0C3A}" destId="{CC8763B3-4621-4666-B669-3C5BA2A30DBE}" srcOrd="0" destOrd="0" presId="urn:microsoft.com/office/officeart/2005/8/layout/vList2"/>
    <dgm:cxn modelId="{5460A770-0E83-449C-A0B5-7A702CC851CA}"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69CE2BFF-6327-4FB2-93BE-EBBD95D92FA4}" type="presParOf" srcId="{CC8763B3-4621-4666-B669-3C5BA2A30DBE}" destId="{C75F0C89-4FDE-43A5-BCFE-A9860503C606}" srcOrd="0" destOrd="0" presId="urn:microsoft.com/office/officeart/2005/8/layout/vList2"/>
    <dgm:cxn modelId="{96FE349F-0D81-4CB7-8008-A4FA29DE4B79}" type="presParOf" srcId="{CC8763B3-4621-4666-B669-3C5BA2A30DBE}" destId="{0ED52BFE-7CEF-42F6-B591-8074C17D5745}" srcOrd="1" destOrd="0" presId="urn:microsoft.com/office/officeart/2005/8/layout/vList2"/>
    <dgm:cxn modelId="{601CC4FF-15B4-46EA-AD02-5C2F1BEDBAA3}" type="presParOf" srcId="{CC8763B3-4621-4666-B669-3C5BA2A30DBE}" destId="{6D646A23-0A91-4432-9D52-5AA2386F485C}" srcOrd="2" destOrd="0" presId="urn:microsoft.com/office/officeart/2005/8/layout/vList2"/>
    <dgm:cxn modelId="{C05B5693-0C70-4D49-A5B1-9340ED66730F}" type="presParOf" srcId="{CC8763B3-4621-4666-B669-3C5BA2A30DBE}" destId="{2192C416-128C-4345-8B8B-1704AD9B7B6B}" srcOrd="3" destOrd="0" presId="urn:microsoft.com/office/officeart/2005/8/layout/vList2"/>
    <dgm:cxn modelId="{398D19D1-A347-446E-A315-37B745D195A4}" type="presParOf" srcId="{CC8763B3-4621-4666-B669-3C5BA2A30DBE}" destId="{B6A3A167-9354-415B-8D75-E452646CD9C9}" srcOrd="4" destOrd="0" presId="urn:microsoft.com/office/officeart/2005/8/layout/vList2"/>
    <dgm:cxn modelId="{5E93E8D6-6FD3-4850-BB7F-8FE624FE14D4}" type="presParOf" srcId="{CC8763B3-4621-4666-B669-3C5BA2A30DBE}" destId="{ED4BE098-3C4A-4809-8C9A-226C33202878}" srcOrd="5" destOrd="0" presId="urn:microsoft.com/office/officeart/2005/8/layout/vList2"/>
    <dgm:cxn modelId="{8C97BE0F-D91F-4735-B938-41C3EF49C34F}"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sp:txBody>
      <dsp:txXfrm>
        <a:off x="30360" y="135043"/>
        <a:ext cx="8031974" cy="561208"/>
      </dsp:txXfrm>
    </dsp:sp>
    <dsp:sp modelId="{063BDBA2-A3DC-419F-9114-58CDD7E9676E}">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sp:txBody>
      <dsp:txXfrm>
        <a:off x="30360" y="854599"/>
        <a:ext cx="8061376" cy="561208"/>
      </dsp:txXfrm>
    </dsp:sp>
    <dsp:sp modelId="{2C838952-826C-4046-A3CA-180A4970B802}">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Talent Management</a:t>
          </a:r>
        </a:p>
      </dsp:txBody>
      <dsp:txXfrm>
        <a:off x="30360" y="1554287"/>
        <a:ext cx="8061376" cy="561208"/>
      </dsp:txXfrm>
    </dsp:sp>
    <dsp:sp modelId="{2D4BE110-5AB9-41A3-9914-DEAE56F0A0B0}">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Managing High Performers and High Potentials</a:t>
          </a:r>
        </a:p>
      </dsp:txBody>
      <dsp:txXfrm>
        <a:off x="30360" y="2253975"/>
        <a:ext cx="8061376" cy="561208"/>
      </dsp:txXfrm>
    </dsp:sp>
    <dsp:sp modelId="{0A218AEF-26AC-4E23-BDA1-668064282ED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Diversity and Inclusion</a:t>
          </a:r>
        </a:p>
      </dsp:txBody>
      <dsp:txXfrm>
        <a:off x="30360" y="2953664"/>
        <a:ext cx="8061376" cy="561208"/>
      </dsp:txXfrm>
    </dsp:sp>
    <dsp:sp modelId="{ECA2C48E-F743-4C45-B04A-3D046B3B5232}">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Employee Relations</a:t>
          </a:r>
        </a:p>
      </dsp:txBody>
      <dsp:txXfrm>
        <a:off x="30360" y="3653352"/>
        <a:ext cx="8061376" cy="561208"/>
      </dsp:txXfrm>
    </dsp:sp>
    <dsp:sp modelId="{47F42535-DFC2-4D29-B920-1C40FFE6B1E7}">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Employee Engagement</a:t>
          </a:r>
        </a:p>
      </dsp:txBody>
      <dsp:txXfrm>
        <a:off x="30360" y="4353040"/>
        <a:ext cx="8061376" cy="5612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64"/>
          <a:ext cx="8352928" cy="100737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sp:txBody>
      <dsp:txXfrm>
        <a:off x="49176" y="49240"/>
        <a:ext cx="8254576" cy="909018"/>
      </dsp:txXfrm>
    </dsp:sp>
    <dsp:sp modelId="{6D646A23-0A91-4432-9D52-5AA2386F485C}">
      <dsp:nvSpPr>
        <dsp:cNvPr id="0" name=""/>
        <dsp:cNvSpPr/>
      </dsp:nvSpPr>
      <dsp:spPr>
        <a:xfrm>
          <a:off x="0" y="1128394"/>
          <a:ext cx="8352928" cy="100737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176" y="1177570"/>
        <a:ext cx="8254576" cy="909018"/>
      </dsp:txXfrm>
    </dsp:sp>
    <dsp:sp modelId="{B6A3A167-9354-415B-8D75-E452646CD9C9}">
      <dsp:nvSpPr>
        <dsp:cNvPr id="0" name=""/>
        <dsp:cNvSpPr/>
      </dsp:nvSpPr>
      <dsp:spPr>
        <a:xfrm>
          <a:off x="0" y="2256724"/>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Managing High Performers and High Potentials</a:t>
          </a:r>
        </a:p>
      </dsp:txBody>
      <dsp:txXfrm>
        <a:off x="49176" y="2305900"/>
        <a:ext cx="8254576" cy="909018"/>
      </dsp:txXfrm>
    </dsp:sp>
    <dsp:sp modelId="{75B6D5AB-5A9D-4D18-9993-99CF2C797197}">
      <dsp:nvSpPr>
        <dsp:cNvPr id="0" name=""/>
        <dsp:cNvSpPr/>
      </dsp:nvSpPr>
      <dsp:spPr>
        <a:xfrm>
          <a:off x="0" y="3385053"/>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Diversity and Inclusion</a:t>
          </a:r>
        </a:p>
      </dsp:txBody>
      <dsp:txXfrm>
        <a:off x="49176" y="3434229"/>
        <a:ext cx="8254576" cy="9090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Managing High Performers and High Potentials</a:t>
          </a:r>
        </a:p>
      </dsp:txBody>
      <dsp:txXfrm>
        <a:off x="49947" y="2293711"/>
        <a:ext cx="8253034" cy="923271"/>
      </dsp:txXfrm>
    </dsp:sp>
    <dsp:sp modelId="{75B6D5AB-5A9D-4D18-9993-99CF2C797197}">
      <dsp:nvSpPr>
        <dsp:cNvPr id="0" name=""/>
        <dsp:cNvSpPr/>
      </dsp:nvSpPr>
      <dsp:spPr>
        <a:xfrm>
          <a:off x="0" y="3361969"/>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Diversity and Inclusion</a:t>
          </a:r>
        </a:p>
      </dsp:txBody>
      <dsp:txXfrm>
        <a:off x="49947" y="3411916"/>
        <a:ext cx="8253034" cy="9232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Diversity and Inclusion</a:t>
          </a:r>
        </a:p>
      </dsp:txBody>
      <dsp:txXfrm>
        <a:off x="49947" y="3419270"/>
        <a:ext cx="8253034" cy="9232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Diversity and Inclusion</a:t>
          </a:r>
        </a:p>
      </dsp:txBody>
      <dsp:txXfrm>
        <a:off x="49947" y="3419270"/>
        <a:ext cx="8253034" cy="9232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extLst>
      <p:ext uri="{BB962C8B-B14F-4D97-AF65-F5344CB8AC3E}">
        <p14:creationId xmlns:p14="http://schemas.microsoft.com/office/powerpoint/2010/main" xmlns="" val="11896866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838200" y="1828800"/>
            <a:ext cx="7259217" cy="2625626"/>
          </a:xfrm>
        </p:spPr>
        <p:txBody>
          <a:bodyPr>
            <a:normAutofit/>
          </a:bodyPr>
          <a:lstStyle/>
          <a:p>
            <a:r>
              <a:rPr lang="en-MY" sz="6000" dirty="0"/>
              <a:t>TALENT DEVELOPMENT &amp; MANAGEMENT </a:t>
            </a:r>
            <a:r>
              <a:rPr lang="en-MY" sz="6000"/>
              <a:t>- </a:t>
            </a:r>
            <a:r>
              <a:rPr lang="en-MY" sz="6000" smtClean="0"/>
              <a:t>IV</a:t>
            </a:r>
            <a:endParaRPr lang="en-MY" sz="6000"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606794387"/>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CD1B19-B488-410B-A77E-7851962F92D2}"/>
              </a:ext>
            </a:extLst>
          </p:cNvPr>
          <p:cNvSpPr>
            <a:spLocks noGrp="1"/>
          </p:cNvSpPr>
          <p:nvPr>
            <p:ph type="title"/>
          </p:nvPr>
        </p:nvSpPr>
        <p:spPr>
          <a:xfrm>
            <a:off x="990600" y="228600"/>
            <a:ext cx="7200900" cy="579439"/>
          </a:xfrm>
        </p:spPr>
        <p:txBody>
          <a:bodyPr>
            <a:normAutofit/>
          </a:bodyPr>
          <a:lstStyle/>
          <a:p>
            <a:r>
              <a:rPr lang="en-MY" sz="2800" dirty="0"/>
              <a:t>Management Development Techniques</a:t>
            </a:r>
          </a:p>
        </p:txBody>
      </p:sp>
      <p:sp>
        <p:nvSpPr>
          <p:cNvPr id="4" name="TextBox 3">
            <a:extLst>
              <a:ext uri="{FF2B5EF4-FFF2-40B4-BE49-F238E27FC236}">
                <a16:creationId xmlns:a16="http://schemas.microsoft.com/office/drawing/2014/main" xmlns="" id="{D0C03ED2-88D0-4B7C-B14B-EE7E8F10B439}"/>
              </a:ext>
            </a:extLst>
          </p:cNvPr>
          <p:cNvSpPr txBox="1"/>
          <p:nvPr/>
        </p:nvSpPr>
        <p:spPr>
          <a:xfrm>
            <a:off x="533400" y="1066800"/>
            <a:ext cx="8136904" cy="5078313"/>
          </a:xfrm>
          <a:prstGeom prst="rect">
            <a:avLst/>
          </a:prstGeom>
          <a:noFill/>
        </p:spPr>
        <p:txBody>
          <a:bodyPr wrap="square" rtlCol="0">
            <a:spAutoFit/>
          </a:bodyPr>
          <a:lstStyle/>
          <a:p>
            <a:r>
              <a:rPr lang="en-MY" dirty="0"/>
              <a:t>1. </a:t>
            </a:r>
            <a:r>
              <a:rPr lang="en-MY" b="1" dirty="0" err="1"/>
              <a:t>Behavior</a:t>
            </a:r>
            <a:r>
              <a:rPr lang="en-MY" b="1" dirty="0"/>
              <a:t> Role </a:t>
            </a:r>
            <a:r>
              <a:rPr lang="en-MY" b="1" dirty="0" err="1"/>
              <a:t>Modeling</a:t>
            </a:r>
            <a:r>
              <a:rPr lang="en-MY" b="1" dirty="0"/>
              <a:t> - </a:t>
            </a: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a:p>
            <a:pPr marL="342900" indent="-342900">
              <a:buAutoNum type="arabicPeriod"/>
            </a:pPr>
            <a:endParaRPr lang="en-MY" dirty="0"/>
          </a:p>
          <a:p>
            <a:r>
              <a:rPr lang="en-MY" dirty="0"/>
              <a:t>2. </a:t>
            </a:r>
            <a:r>
              <a:rPr lang="en-MY" b="1" dirty="0"/>
              <a:t>Case Study </a:t>
            </a:r>
            <a:r>
              <a:rPr lang="en-MY" dirty="0"/>
              <a:t>- 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a:p>
            <a:endParaRPr lang="en-MY" dirty="0"/>
          </a:p>
          <a:p>
            <a:r>
              <a:rPr lang="en-MY" dirty="0"/>
              <a:t>3. </a:t>
            </a:r>
            <a:r>
              <a:rPr lang="en-MY" b="1" dirty="0"/>
              <a:t>Business Games and Simulations </a:t>
            </a: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p14="http://schemas.microsoft.com/office/powerpoint/2010/main" xmlns="" val="363287116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8756B1-8DF8-4F73-95B8-29B8F11FCC96}"/>
              </a:ext>
            </a:extLst>
          </p:cNvPr>
          <p:cNvSpPr>
            <a:spLocks noGrp="1"/>
          </p:cNvSpPr>
          <p:nvPr>
            <p:ph type="title"/>
          </p:nvPr>
        </p:nvSpPr>
        <p:spPr>
          <a:xfrm>
            <a:off x="685800" y="304800"/>
            <a:ext cx="8122096" cy="658813"/>
          </a:xfrm>
        </p:spPr>
        <p:txBody>
          <a:bodyPr>
            <a:normAutofit/>
          </a:bodyPr>
          <a:lstStyle/>
          <a:p>
            <a:r>
              <a:rPr lang="en-MY" dirty="0"/>
              <a:t>Management Development Techniques</a:t>
            </a:r>
          </a:p>
        </p:txBody>
      </p:sp>
      <p:sp>
        <p:nvSpPr>
          <p:cNvPr id="4" name="TextBox 3">
            <a:extLst>
              <a:ext uri="{FF2B5EF4-FFF2-40B4-BE49-F238E27FC236}">
                <a16:creationId xmlns:a16="http://schemas.microsoft.com/office/drawing/2014/main" xmlns="" id="{3DA5D97B-DC47-442C-A593-32D1B89DB7E8}"/>
              </a:ext>
            </a:extLst>
          </p:cNvPr>
          <p:cNvSpPr txBox="1"/>
          <p:nvPr/>
        </p:nvSpPr>
        <p:spPr>
          <a:xfrm>
            <a:off x="609600" y="1295400"/>
            <a:ext cx="7848600" cy="4876800"/>
          </a:xfrm>
          <a:prstGeom prst="rect">
            <a:avLst/>
          </a:prstGeom>
          <a:noFill/>
        </p:spPr>
        <p:txBody>
          <a:bodyPr wrap="square" rtlCol="0">
            <a:spAutoFit/>
          </a:bodyPr>
          <a:lstStyle/>
          <a:p>
            <a:r>
              <a:rPr lang="en-MY" dirty="0"/>
              <a:t>4. </a:t>
            </a:r>
            <a:r>
              <a:rPr lang="en-MY" b="1" dirty="0"/>
              <a:t>Learning from Experience </a:t>
            </a: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endParaRPr lang="en-MY" dirty="0"/>
          </a:p>
          <a:p>
            <a:r>
              <a:rPr lang="en-MY" dirty="0"/>
              <a:t>5. </a:t>
            </a:r>
            <a:r>
              <a:rPr lang="en-MY" b="1" dirty="0"/>
              <a:t>Multisource Feedback </a:t>
            </a:r>
            <a:r>
              <a:rPr lang="en-MY" dirty="0"/>
              <a:t>-This approach is called by various names, including 360-degree feedback and multi-</a:t>
            </a:r>
            <a:r>
              <a:rPr lang="en-MY" dirty="0" err="1"/>
              <a:t>rater</a:t>
            </a:r>
            <a:r>
              <a:rPr lang="en-MY" dirty="0"/>
              <a:t> feedback. This approach can be used for variety of purposes, but the primary use is to assess the strengths and developmental needs for individual managers</a:t>
            </a:r>
          </a:p>
          <a:p>
            <a:endParaRPr lang="en-MY" dirty="0"/>
          </a:p>
          <a:p>
            <a:r>
              <a:rPr lang="en-MY" dirty="0"/>
              <a:t>6. </a:t>
            </a:r>
            <a:r>
              <a:rPr lang="en-MY" b="1" dirty="0"/>
              <a:t>Assessment </a:t>
            </a:r>
            <a:r>
              <a:rPr lang="en-MY" b="1" dirty="0" err="1"/>
              <a:t>Centers</a:t>
            </a:r>
            <a:r>
              <a:rPr lang="en-MY" b="1" dirty="0"/>
              <a:t> (AC)</a:t>
            </a:r>
            <a:r>
              <a:rPr lang="en-MY" dirty="0"/>
              <a:t> - These methods may include interviews, aptitude tests, personality inventories, a short autobiographical essay, a speaking exercise, and a writing exercise. AC can enhance self-awareness, help to identify training needs, and facilitate subsequent development of interpersonal and leadership skills, while managers who serve on the staff of these </a:t>
            </a:r>
            <a:r>
              <a:rPr lang="en-MY" dirty="0" err="1"/>
              <a:t>centers</a:t>
            </a:r>
            <a:r>
              <a:rPr lang="en-MY" dirty="0"/>
              <a:t> may also experience an increase in their managerial skills.</a:t>
            </a:r>
          </a:p>
          <a:p>
            <a:endParaRPr lang="en-MY" dirty="0"/>
          </a:p>
        </p:txBody>
      </p:sp>
    </p:spTree>
    <p:extLst>
      <p:ext uri="{BB962C8B-B14F-4D97-AF65-F5344CB8AC3E}">
        <p14:creationId xmlns:p14="http://schemas.microsoft.com/office/powerpoint/2010/main" xmlns="" val="614956687"/>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9466F4-278A-40DE-B9C7-171F5C466F9D}"/>
              </a:ext>
            </a:extLst>
          </p:cNvPr>
          <p:cNvSpPr>
            <a:spLocks noGrp="1"/>
          </p:cNvSpPr>
          <p:nvPr>
            <p:ph type="title"/>
          </p:nvPr>
        </p:nvSpPr>
        <p:spPr>
          <a:xfrm>
            <a:off x="990600" y="304800"/>
            <a:ext cx="7200900" cy="503239"/>
          </a:xfrm>
        </p:spPr>
        <p:txBody>
          <a:bodyPr>
            <a:normAutofit/>
          </a:bodyPr>
          <a:lstStyle/>
          <a:p>
            <a:r>
              <a:rPr lang="en-MY" sz="2800" dirty="0"/>
              <a:t>Management Development Techniques</a:t>
            </a:r>
          </a:p>
        </p:txBody>
      </p:sp>
      <p:sp>
        <p:nvSpPr>
          <p:cNvPr id="4" name="TextBox 3">
            <a:extLst>
              <a:ext uri="{FF2B5EF4-FFF2-40B4-BE49-F238E27FC236}">
                <a16:creationId xmlns:a16="http://schemas.microsoft.com/office/drawing/2014/main" xmlns="" id="{D6C9EB0F-8518-47BE-8260-73C32915EABC}"/>
              </a:ext>
            </a:extLst>
          </p:cNvPr>
          <p:cNvSpPr txBox="1"/>
          <p:nvPr/>
        </p:nvSpPr>
        <p:spPr>
          <a:xfrm>
            <a:off x="533400" y="838200"/>
            <a:ext cx="8208912" cy="5355312"/>
          </a:xfrm>
          <a:prstGeom prst="rect">
            <a:avLst/>
          </a:prstGeom>
          <a:noFill/>
        </p:spPr>
        <p:txBody>
          <a:bodyPr wrap="square" rtlCol="0">
            <a:spAutoFit/>
          </a:bodyPr>
          <a:lstStyle/>
          <a:p>
            <a:r>
              <a:rPr lang="en-MY" dirty="0"/>
              <a:t>7. </a:t>
            </a:r>
            <a:r>
              <a:rPr lang="en-MY" b="1" dirty="0"/>
              <a:t>Special Assignment </a:t>
            </a:r>
            <a:r>
              <a:rPr lang="en-MY" dirty="0"/>
              <a:t>-Some example of these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Research show that diverse, challenging assignments early in one’s career facilitated career advancement.</a:t>
            </a:r>
          </a:p>
          <a:p>
            <a:endParaRPr lang="en-MY" dirty="0"/>
          </a:p>
          <a:p>
            <a:r>
              <a:rPr lang="en-MY" dirty="0"/>
              <a:t>8. </a:t>
            </a:r>
            <a:r>
              <a:rPr lang="en-MY" b="1" dirty="0"/>
              <a:t>Job Rotation </a:t>
            </a:r>
            <a:r>
              <a:rPr lang="en-MY" dirty="0"/>
              <a:t>- 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a:p>
            <a:endParaRPr lang="en-MY" dirty="0"/>
          </a:p>
          <a:p>
            <a:r>
              <a:rPr lang="en-MY" dirty="0"/>
              <a:t>9. </a:t>
            </a:r>
            <a:r>
              <a:rPr lang="en-MY" b="1" dirty="0"/>
              <a:t>Action Learning </a:t>
            </a:r>
            <a:r>
              <a:rPr lang="en-MY" dirty="0"/>
              <a:t>- 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p14="http://schemas.microsoft.com/office/powerpoint/2010/main" xmlns="" val="67087207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2ED578-A664-436D-A082-112C89CD6263}"/>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xmlns="" id="{CB842DC2-B022-4761-8E07-80E38F830C9E}"/>
              </a:ext>
            </a:extLst>
          </p:cNvPr>
          <p:cNvSpPr txBox="1"/>
          <p:nvPr/>
        </p:nvSpPr>
        <p:spPr>
          <a:xfrm>
            <a:off x="755576" y="1844824"/>
            <a:ext cx="8388424" cy="4524315"/>
          </a:xfrm>
          <a:prstGeom prst="rect">
            <a:avLst/>
          </a:prstGeom>
          <a:noFill/>
        </p:spPr>
        <p:txBody>
          <a:bodyPr wrap="square" rtlCol="0">
            <a:spAutoFit/>
          </a:bodyPr>
          <a:lstStyle/>
          <a:p>
            <a:endParaRPr lang="en-MY" dirty="0"/>
          </a:p>
          <a:p>
            <a:r>
              <a:rPr lang="en-MY" dirty="0"/>
              <a:t>10. </a:t>
            </a:r>
            <a:r>
              <a:rPr lang="en-MY" b="1" dirty="0"/>
              <a:t>Mentoring</a:t>
            </a:r>
            <a:r>
              <a:rPr lang="en-MY" dirty="0"/>
              <a:t> - 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a:p>
            <a:endParaRPr lang="en-MY" dirty="0"/>
          </a:p>
          <a:p>
            <a:r>
              <a:rPr lang="en-MY" dirty="0"/>
              <a:t>11. </a:t>
            </a:r>
            <a:r>
              <a:rPr lang="en-MY" b="1" dirty="0"/>
              <a:t>Executive Coaching - </a:t>
            </a: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a:p>
            <a:endParaRPr lang="en-MY" dirty="0"/>
          </a:p>
        </p:txBody>
      </p:sp>
    </p:spTree>
    <p:extLst>
      <p:ext uri="{BB962C8B-B14F-4D97-AF65-F5344CB8AC3E}">
        <p14:creationId xmlns:p14="http://schemas.microsoft.com/office/powerpoint/2010/main" xmlns="" val="409791580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50CC23-D8C2-48CE-A2F0-869F5429BEA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xmlns="" id="{5A104BD3-D400-40C3-ADA1-73260DCB2571}"/>
              </a:ext>
            </a:extLst>
          </p:cNvPr>
          <p:cNvSpPr txBox="1"/>
          <p:nvPr/>
        </p:nvSpPr>
        <p:spPr>
          <a:xfrm>
            <a:off x="685800" y="1916832"/>
            <a:ext cx="8206680" cy="3693319"/>
          </a:xfrm>
          <a:prstGeom prst="rect">
            <a:avLst/>
          </a:prstGeom>
          <a:noFill/>
        </p:spPr>
        <p:txBody>
          <a:bodyPr wrap="square" rtlCol="0">
            <a:spAutoFit/>
          </a:bodyPr>
          <a:lstStyle/>
          <a:p>
            <a:r>
              <a:rPr lang="en-MY" dirty="0"/>
              <a:t>12. </a:t>
            </a:r>
            <a:r>
              <a:rPr lang="en-MY" b="1" dirty="0"/>
              <a:t>Outdoor Challenge Program </a:t>
            </a:r>
          </a:p>
          <a:p>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a:p>
            <a:endParaRPr lang="en-MY" dirty="0"/>
          </a:p>
          <a:p>
            <a:r>
              <a:rPr lang="en-MY" dirty="0"/>
              <a:t>13. </a:t>
            </a:r>
            <a:r>
              <a:rPr lang="en-MY" b="1" dirty="0"/>
              <a:t>Personal Growth Programs </a:t>
            </a:r>
          </a:p>
          <a:p>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a:t>
            </a:r>
          </a:p>
        </p:txBody>
      </p:sp>
    </p:spTree>
    <p:extLst>
      <p:ext uri="{BB962C8B-B14F-4D97-AF65-F5344CB8AC3E}">
        <p14:creationId xmlns:p14="http://schemas.microsoft.com/office/powerpoint/2010/main" xmlns="" val="3332803428"/>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DD6B73-4C48-4BD6-A7B9-A466DE2D809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xmlns="" id="{36C795E4-A8AD-4A7F-BC10-9AAE988AC607}"/>
              </a:ext>
            </a:extLst>
          </p:cNvPr>
          <p:cNvSpPr txBox="1"/>
          <p:nvPr/>
        </p:nvSpPr>
        <p:spPr>
          <a:xfrm>
            <a:off x="827584" y="1772816"/>
            <a:ext cx="7859216" cy="3970318"/>
          </a:xfrm>
          <a:prstGeom prst="rect">
            <a:avLst/>
          </a:prstGeom>
          <a:noFill/>
        </p:spPr>
        <p:txBody>
          <a:bodyPr wrap="square" rtlCol="0">
            <a:spAutoFit/>
          </a:bodyPr>
          <a:lstStyle/>
          <a:p>
            <a:r>
              <a:rPr lang="en-MY" b="1" dirty="0"/>
              <a:t>14. Succession Planning </a:t>
            </a:r>
          </a:p>
          <a:p>
            <a:r>
              <a:rPr lang="en-MY" dirty="0"/>
              <a:t>It is a dynamic, ongoing process of systematically identifying, assessing, and developing leadership talent pool to contribute to the achievement of future strategic goals. 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dirty="0"/>
          </a:p>
          <a:p>
            <a:r>
              <a:rPr lang="en-MY" b="1" dirty="0"/>
              <a:t>15. Off-site training</a:t>
            </a:r>
          </a:p>
          <a:p>
            <a:r>
              <a:rPr lang="en-MY" dirty="0"/>
              <a:t>It is often selected for multiday programs; a hotel or conference </a:t>
            </a:r>
            <a:r>
              <a:rPr lang="en-MY" dirty="0" err="1"/>
              <a:t>center</a:t>
            </a:r>
            <a:r>
              <a:rPr lang="en-MY" dirty="0"/>
              <a:t> could be used. The novelty of a new environment can help make participants more alert and involved.</a:t>
            </a:r>
          </a:p>
        </p:txBody>
      </p:sp>
    </p:spTree>
    <p:extLst>
      <p:ext uri="{BB962C8B-B14F-4D97-AF65-F5344CB8AC3E}">
        <p14:creationId xmlns:p14="http://schemas.microsoft.com/office/powerpoint/2010/main" xmlns="" val="152355631"/>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60679438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42C981-9E7B-41CE-88FF-83FD659DB40E}"/>
              </a:ext>
            </a:extLst>
          </p:cNvPr>
          <p:cNvSpPr>
            <a:spLocks noGrp="1"/>
          </p:cNvSpPr>
          <p:nvPr>
            <p:ph type="title"/>
          </p:nvPr>
        </p:nvSpPr>
        <p:spPr>
          <a:xfrm>
            <a:off x="990600" y="228600"/>
            <a:ext cx="7200900" cy="655639"/>
          </a:xfrm>
        </p:spPr>
        <p:txBody>
          <a:bodyPr/>
          <a:lstStyle/>
          <a:p>
            <a:r>
              <a:rPr lang="en-MY" dirty="0"/>
              <a:t>Career Development</a:t>
            </a:r>
          </a:p>
        </p:txBody>
      </p:sp>
      <p:sp>
        <p:nvSpPr>
          <p:cNvPr id="4" name="TextBox 3">
            <a:extLst>
              <a:ext uri="{FF2B5EF4-FFF2-40B4-BE49-F238E27FC236}">
                <a16:creationId xmlns:a16="http://schemas.microsoft.com/office/drawing/2014/main" xmlns="" id="{BA483108-66FA-4A20-9570-74118D2E36FC}"/>
              </a:ext>
            </a:extLst>
          </p:cNvPr>
          <p:cNvSpPr txBox="1"/>
          <p:nvPr/>
        </p:nvSpPr>
        <p:spPr>
          <a:xfrm>
            <a:off x="685800" y="1143000"/>
            <a:ext cx="7992888" cy="5293757"/>
          </a:xfrm>
          <a:prstGeom prst="rect">
            <a:avLst/>
          </a:prstGeom>
          <a:noFill/>
        </p:spPr>
        <p:txBody>
          <a:bodyPr wrap="square" rtlCol="0">
            <a:spAutoFit/>
          </a:bodyPr>
          <a:lstStyle/>
          <a:p>
            <a:r>
              <a:rPr lang="en-MY" sz="2000"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sz="2000" dirty="0"/>
          </a:p>
          <a:p>
            <a:r>
              <a:rPr lang="en-MY" sz="2000" b="1" dirty="0"/>
              <a:t>Protean Career </a:t>
            </a:r>
            <a:r>
              <a:rPr lang="en-MY" sz="2000"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sz="2000" dirty="0"/>
          </a:p>
          <a:p>
            <a:r>
              <a:rPr lang="en-MY" sz="2000" b="1" dirty="0"/>
              <a:t>Plateaued careers </a:t>
            </a:r>
            <a:r>
              <a:rPr lang="en-MY" sz="2000"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p14="http://schemas.microsoft.com/office/powerpoint/2010/main" xmlns="" val="1811329883"/>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203461-E7CF-48DB-AA05-84FE777A7A81}"/>
              </a:ext>
            </a:extLst>
          </p:cNvPr>
          <p:cNvSpPr>
            <a:spLocks noGrp="1"/>
          </p:cNvSpPr>
          <p:nvPr>
            <p:ph type="title"/>
          </p:nvPr>
        </p:nvSpPr>
        <p:spPr>
          <a:xfrm>
            <a:off x="914400" y="228600"/>
            <a:ext cx="7200900" cy="655639"/>
          </a:xfrm>
        </p:spPr>
        <p:txBody>
          <a:bodyPr/>
          <a:lstStyle/>
          <a:p>
            <a:r>
              <a:rPr lang="en-MY" dirty="0"/>
              <a:t>Career Development</a:t>
            </a:r>
          </a:p>
        </p:txBody>
      </p:sp>
      <p:sp>
        <p:nvSpPr>
          <p:cNvPr id="4" name="TextBox 3">
            <a:extLst>
              <a:ext uri="{FF2B5EF4-FFF2-40B4-BE49-F238E27FC236}">
                <a16:creationId xmlns:a16="http://schemas.microsoft.com/office/drawing/2014/main" xmlns="" id="{A9F5844F-A2F3-4A74-8929-B1A92BA50C9C}"/>
              </a:ext>
            </a:extLst>
          </p:cNvPr>
          <p:cNvSpPr txBox="1"/>
          <p:nvPr/>
        </p:nvSpPr>
        <p:spPr>
          <a:xfrm>
            <a:off x="685800" y="838200"/>
            <a:ext cx="7772400" cy="5601533"/>
          </a:xfrm>
          <a:prstGeom prst="rect">
            <a:avLst/>
          </a:prstGeom>
          <a:noFill/>
        </p:spPr>
        <p:txBody>
          <a:bodyPr wrap="square" rtlCol="0">
            <a:spAutoFit/>
          </a:bodyPr>
          <a:lstStyle/>
          <a:p>
            <a:r>
              <a:rPr lang="en-MY" sz="2000" b="1" dirty="0"/>
              <a:t>Career development </a:t>
            </a:r>
            <a:r>
              <a:rPr lang="en-MY" sz="2000"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sz="2000" dirty="0"/>
          </a:p>
          <a:p>
            <a:r>
              <a:rPr lang="en-MY" sz="2000" b="1" dirty="0"/>
              <a:t>Career planning </a:t>
            </a:r>
            <a:r>
              <a:rPr lang="en-MY" sz="2000" dirty="0"/>
              <a:t>are actions and activities that individuals perform to give direction to their work life.</a:t>
            </a:r>
          </a:p>
          <a:p>
            <a:endParaRPr lang="en-MY" sz="2000" dirty="0"/>
          </a:p>
          <a:p>
            <a:r>
              <a:rPr lang="en-MY" sz="2000" b="1" dirty="0"/>
              <a:t>Career Management </a:t>
            </a:r>
            <a:r>
              <a:rPr lang="en-MY" sz="2000" dirty="0"/>
              <a:t>is the process through which employees become aware of their own interests, values, strengths, and weaknesses; obtain information about job opportunities within the company; identify career goal; establish action plans to achieve career goals</a:t>
            </a:r>
          </a:p>
          <a:p>
            <a:endParaRPr lang="en-MY" sz="2000" dirty="0"/>
          </a:p>
          <a:p>
            <a:r>
              <a:rPr lang="en-MY" sz="2000" b="1" dirty="0"/>
              <a:t>Career Path </a:t>
            </a:r>
            <a:r>
              <a:rPr lang="en-MY" sz="2000" dirty="0"/>
              <a:t>is the line of job progression along which an employee typically moves during his or her tenure with a company.</a:t>
            </a:r>
          </a:p>
          <a:p>
            <a:endParaRPr lang="en-MY" dirty="0"/>
          </a:p>
        </p:txBody>
      </p:sp>
    </p:spTree>
    <p:extLst>
      <p:ext uri="{BB962C8B-B14F-4D97-AF65-F5344CB8AC3E}">
        <p14:creationId xmlns:p14="http://schemas.microsoft.com/office/powerpoint/2010/main" xmlns="" val="201955036"/>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031D94-C83A-4CE2-B3E8-F1B2CFA11B69}"/>
              </a:ext>
            </a:extLst>
          </p:cNvPr>
          <p:cNvSpPr>
            <a:spLocks noGrp="1"/>
          </p:cNvSpPr>
          <p:nvPr>
            <p:ph type="title"/>
          </p:nvPr>
        </p:nvSpPr>
        <p:spPr>
          <a:xfrm>
            <a:off x="990600" y="0"/>
            <a:ext cx="7200900" cy="655639"/>
          </a:xfrm>
        </p:spPr>
        <p:txBody>
          <a:bodyPr/>
          <a:lstStyle/>
          <a:p>
            <a:r>
              <a:rPr lang="en-MY" dirty="0"/>
              <a:t>Career Development</a:t>
            </a:r>
          </a:p>
        </p:txBody>
      </p:sp>
      <p:sp>
        <p:nvSpPr>
          <p:cNvPr id="4" name="TextBox 3">
            <a:extLst>
              <a:ext uri="{FF2B5EF4-FFF2-40B4-BE49-F238E27FC236}">
                <a16:creationId xmlns:a16="http://schemas.microsoft.com/office/drawing/2014/main" xmlns="" id="{502BCF30-FC3E-4DBB-85B2-E20F460D59E5}"/>
              </a:ext>
            </a:extLst>
          </p:cNvPr>
          <p:cNvSpPr txBox="1"/>
          <p:nvPr/>
        </p:nvSpPr>
        <p:spPr>
          <a:xfrm>
            <a:off x="609600" y="609600"/>
            <a:ext cx="7848600" cy="5909310"/>
          </a:xfrm>
          <a:prstGeom prst="rect">
            <a:avLst/>
          </a:prstGeom>
          <a:noFill/>
        </p:spPr>
        <p:txBody>
          <a:bodyPr wrap="square" rtlCol="0">
            <a:spAutoFit/>
          </a:bodyPr>
          <a:lstStyle/>
          <a:p>
            <a:r>
              <a:rPr lang="en-MY" sz="2000" b="1" dirty="0"/>
              <a:t>Career without boundaries </a:t>
            </a:r>
            <a:r>
              <a:rPr lang="en-MY" sz="2000" dirty="0"/>
              <a:t>views a manager as having many possible trajectories for a career, and many are across organizational boundaries.</a:t>
            </a:r>
          </a:p>
          <a:p>
            <a:endParaRPr lang="en-MY" sz="2000" b="1" dirty="0"/>
          </a:p>
          <a:p>
            <a:r>
              <a:rPr lang="en-MY" sz="2000" b="1" dirty="0"/>
              <a:t>Portfolio career </a:t>
            </a:r>
            <a:r>
              <a:rPr lang="en-MY" sz="2000"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sz="2000" b="1" dirty="0"/>
          </a:p>
          <a:p>
            <a:r>
              <a:rPr lang="en-MY" sz="2000" b="1" dirty="0"/>
              <a:t>Authentic career </a:t>
            </a:r>
            <a:r>
              <a:rPr lang="en-MY" sz="2000"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p14="http://schemas.microsoft.com/office/powerpoint/2010/main" xmlns="" val="322705030"/>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F5D33B-6397-4A95-A1A4-060F0B0313AC}"/>
              </a:ext>
            </a:extLst>
          </p:cNvPr>
          <p:cNvSpPr>
            <a:spLocks noGrp="1"/>
          </p:cNvSpPr>
          <p:nvPr>
            <p:ph type="title"/>
          </p:nvPr>
        </p:nvSpPr>
        <p:spPr>
          <a:xfrm>
            <a:off x="914400" y="228600"/>
            <a:ext cx="7200900" cy="655639"/>
          </a:xfrm>
        </p:spPr>
        <p:txBody>
          <a:bodyPr/>
          <a:lstStyle/>
          <a:p>
            <a:r>
              <a:rPr lang="en-MY" dirty="0"/>
              <a:t>Stages in Career Development</a:t>
            </a:r>
          </a:p>
        </p:txBody>
      </p:sp>
      <p:pic>
        <p:nvPicPr>
          <p:cNvPr id="5" name="Picture 4">
            <a:extLst>
              <a:ext uri="{FF2B5EF4-FFF2-40B4-BE49-F238E27FC236}">
                <a16:creationId xmlns:a16="http://schemas.microsoft.com/office/drawing/2014/main" xmlns="" id="{526763EB-5832-42D6-9904-52016CCB2F45}"/>
              </a:ext>
            </a:extLst>
          </p:cNvPr>
          <p:cNvPicPr>
            <a:picLocks noChangeAspect="1"/>
          </p:cNvPicPr>
          <p:nvPr/>
        </p:nvPicPr>
        <p:blipFill>
          <a:blip r:embed="rId2"/>
          <a:stretch>
            <a:fillRect/>
          </a:stretch>
        </p:blipFill>
        <p:spPr>
          <a:xfrm>
            <a:off x="641322" y="1295400"/>
            <a:ext cx="7359678" cy="4609091"/>
          </a:xfrm>
          <a:prstGeom prst="rect">
            <a:avLst/>
          </a:prstGeom>
        </p:spPr>
      </p:pic>
    </p:spTree>
    <p:extLst>
      <p:ext uri="{BB962C8B-B14F-4D97-AF65-F5344CB8AC3E}">
        <p14:creationId xmlns:p14="http://schemas.microsoft.com/office/powerpoint/2010/main" xmlns="" val="419694251"/>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a16="http://schemas.microsoft.com/office/drawing/2014/main" xmlns=""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p14="http://schemas.microsoft.com/office/powerpoint/2010/main" xmlns="" val="334928368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a16="http://schemas.microsoft.com/office/drawing/2014/main" xmlns=""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p14="http://schemas.microsoft.com/office/powerpoint/2010/main" xmlns="" val="411181368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238018781"/>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4B8B67-18F7-464B-8560-AE702E9E7D13}"/>
              </a:ext>
            </a:extLst>
          </p:cNvPr>
          <p:cNvSpPr>
            <a:spLocks noGrp="1"/>
          </p:cNvSpPr>
          <p:nvPr>
            <p:ph type="title"/>
          </p:nvPr>
        </p:nvSpPr>
        <p:spPr>
          <a:xfrm>
            <a:off x="914400" y="533399"/>
            <a:ext cx="7772400" cy="765175"/>
          </a:xfrm>
        </p:spPr>
        <p:txBody>
          <a:bodyPr>
            <a:normAutofit/>
          </a:bodyPr>
          <a:lstStyle/>
          <a:p>
            <a:r>
              <a:rPr lang="en-MY" sz="3600" dirty="0"/>
              <a:t>Replacement Planning</a:t>
            </a:r>
          </a:p>
        </p:txBody>
      </p:sp>
      <p:sp>
        <p:nvSpPr>
          <p:cNvPr id="3" name="Content Placeholder 2">
            <a:extLst>
              <a:ext uri="{FF2B5EF4-FFF2-40B4-BE49-F238E27FC236}">
                <a16:creationId xmlns:a16="http://schemas.microsoft.com/office/drawing/2014/main" xmlns="" id="{2D02391D-E7DF-4AD2-BCA2-BED7FF2BFE53}"/>
              </a:ext>
            </a:extLst>
          </p:cNvPr>
          <p:cNvSpPr>
            <a:spLocks noGrp="1"/>
          </p:cNvSpPr>
          <p:nvPr>
            <p:ph idx="1"/>
          </p:nvPr>
        </p:nvSpPr>
        <p:spPr>
          <a:xfrm>
            <a:off x="762000" y="1447801"/>
            <a:ext cx="7410450" cy="4343400"/>
          </a:xfrm>
        </p:spPr>
        <p:txBody>
          <a:bodyPr>
            <a:normAutofit/>
          </a:bodyPr>
          <a:lstStyle/>
          <a:p>
            <a:pPr marL="0" indent="0">
              <a:buNone/>
            </a:pPr>
            <a:r>
              <a:rPr lang="en-MY" sz="2400" dirty="0"/>
              <a:t>Replacement planning is the process of identifying short-term and long-term emergency backups to fill critical positions or to take the place of critical people. Short- term replacement planning focuses on finding backups while a critical person is out for a short time, such as on vacation or out sick. Long-term replacement planning focuses on finding backups to fill critical positions or to fill in for critical people when they become absent for long periods, or perhaps even forever, as a direct result of a death, disability, sudden resignation, or other sudden loss (such as being held hostage).</a:t>
            </a:r>
          </a:p>
        </p:txBody>
      </p:sp>
    </p:spTree>
    <p:extLst>
      <p:ext uri="{BB962C8B-B14F-4D97-AF65-F5344CB8AC3E}">
        <p14:creationId xmlns:p14="http://schemas.microsoft.com/office/powerpoint/2010/main" xmlns="" val="3728094620"/>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9FB977-82CC-42AC-BC99-0C43E121E887}"/>
              </a:ext>
            </a:extLst>
          </p:cNvPr>
          <p:cNvSpPr>
            <a:spLocks noGrp="1"/>
          </p:cNvSpPr>
          <p:nvPr>
            <p:ph type="title"/>
          </p:nvPr>
        </p:nvSpPr>
        <p:spPr>
          <a:xfrm>
            <a:off x="990600" y="152400"/>
            <a:ext cx="7200900" cy="655639"/>
          </a:xfrm>
        </p:spPr>
        <p:txBody>
          <a:bodyPr/>
          <a:lstStyle/>
          <a:p>
            <a:r>
              <a:rPr lang="en-MY" dirty="0"/>
              <a:t>Succession planning</a:t>
            </a:r>
          </a:p>
        </p:txBody>
      </p:sp>
      <p:sp>
        <p:nvSpPr>
          <p:cNvPr id="3" name="Content Placeholder 2">
            <a:extLst>
              <a:ext uri="{FF2B5EF4-FFF2-40B4-BE49-F238E27FC236}">
                <a16:creationId xmlns:a16="http://schemas.microsoft.com/office/drawing/2014/main" xmlns="" id="{F83E5532-2FE3-4D07-B432-0CEC5B9771CC}"/>
              </a:ext>
            </a:extLst>
          </p:cNvPr>
          <p:cNvSpPr>
            <a:spLocks noGrp="1"/>
          </p:cNvSpPr>
          <p:nvPr>
            <p:ph idx="1"/>
          </p:nvPr>
        </p:nvSpPr>
        <p:spPr>
          <a:xfrm>
            <a:off x="838200" y="1219200"/>
            <a:ext cx="7696200" cy="4572000"/>
          </a:xfrm>
        </p:spPr>
        <p:txBody>
          <a:bodyPr>
            <a:normAutofit/>
          </a:bodyPr>
          <a:lstStyle/>
          <a:p>
            <a:pPr marL="0" indent="0">
              <a:buNone/>
            </a:pPr>
            <a:r>
              <a:rPr lang="en-MY" sz="2400" dirty="0"/>
              <a:t>Succession planning is different from replacement planning. It does not focus on finding internal backups from within departments; rather, it examines the needs by level (such as the move from middle to senior manager). All talent at each level is ”pooled”. Talent pools are thus defined as all people who are considered promotable to the next level up on the organization chart regardless of department. </a:t>
            </a:r>
          </a:p>
        </p:txBody>
      </p:sp>
    </p:spTree>
    <p:extLst>
      <p:ext uri="{BB962C8B-B14F-4D97-AF65-F5344CB8AC3E}">
        <p14:creationId xmlns:p14="http://schemas.microsoft.com/office/powerpoint/2010/main" xmlns="" val="3350725318"/>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0AD5EE-FB2C-4BDC-B57C-45B938F9F4E1}"/>
              </a:ext>
            </a:extLst>
          </p:cNvPr>
          <p:cNvSpPr>
            <a:spLocks noGrp="1"/>
          </p:cNvSpPr>
          <p:nvPr>
            <p:ph type="title"/>
          </p:nvPr>
        </p:nvSpPr>
        <p:spPr>
          <a:xfrm>
            <a:off x="914400" y="304800"/>
            <a:ext cx="7200900" cy="655639"/>
          </a:xfrm>
        </p:spPr>
        <p:txBody>
          <a:bodyPr/>
          <a:lstStyle/>
          <a:p>
            <a:r>
              <a:rPr lang="en-MY" dirty="0"/>
              <a:t>Succession planning</a:t>
            </a:r>
          </a:p>
        </p:txBody>
      </p:sp>
      <p:sp>
        <p:nvSpPr>
          <p:cNvPr id="3" name="Content Placeholder 2">
            <a:extLst>
              <a:ext uri="{FF2B5EF4-FFF2-40B4-BE49-F238E27FC236}">
                <a16:creationId xmlns:a16="http://schemas.microsoft.com/office/drawing/2014/main" xmlns="" id="{3B643B0E-9BC4-4420-842D-116FD23FC1AE}"/>
              </a:ext>
            </a:extLst>
          </p:cNvPr>
          <p:cNvSpPr>
            <a:spLocks noGrp="1"/>
          </p:cNvSpPr>
          <p:nvPr>
            <p:ph idx="1"/>
          </p:nvPr>
        </p:nvSpPr>
        <p:spPr/>
        <p:txBody>
          <a:bodyPr>
            <a:normAutofit/>
          </a:bodyPr>
          <a:lstStyle/>
          <a:p>
            <a:pPr marL="0" indent="0">
              <a:buNone/>
            </a:pPr>
            <a:r>
              <a:rPr lang="en-MY" sz="2400" dirty="0"/>
              <a:t>When need is great – such as may occur when all members of a group (like senior executives) are at or near retirement age – then a special focus may be placed on accelerating the development of the talent pool. Such a group, targeted for faster development, is called an acceleration pool.</a:t>
            </a:r>
          </a:p>
        </p:txBody>
      </p:sp>
    </p:spTree>
    <p:extLst>
      <p:ext uri="{BB962C8B-B14F-4D97-AF65-F5344CB8AC3E}">
        <p14:creationId xmlns:p14="http://schemas.microsoft.com/office/powerpoint/2010/main" xmlns="" val="4258144908"/>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8157AE-C3DC-4DBE-936F-85288F487F2E}"/>
              </a:ext>
            </a:extLst>
          </p:cNvPr>
          <p:cNvSpPr>
            <a:spLocks noGrp="1"/>
          </p:cNvSpPr>
          <p:nvPr>
            <p:ph type="title"/>
          </p:nvPr>
        </p:nvSpPr>
        <p:spPr>
          <a:xfrm>
            <a:off x="914400" y="228600"/>
            <a:ext cx="7200900" cy="655639"/>
          </a:xfrm>
        </p:spPr>
        <p:txBody>
          <a:bodyPr/>
          <a:lstStyle/>
          <a:p>
            <a:r>
              <a:rPr lang="en-MY" dirty="0"/>
              <a:t>Question # 1</a:t>
            </a:r>
          </a:p>
        </p:txBody>
      </p:sp>
      <p:sp>
        <p:nvSpPr>
          <p:cNvPr id="3" name="Content Placeholder 2">
            <a:extLst>
              <a:ext uri="{FF2B5EF4-FFF2-40B4-BE49-F238E27FC236}">
                <a16:creationId xmlns:a16="http://schemas.microsoft.com/office/drawing/2014/main" xmlns="" id="{D8DA104F-B64A-4FF1-BC5E-DB3B0DEFA2E1}"/>
              </a:ext>
            </a:extLst>
          </p:cNvPr>
          <p:cNvSpPr>
            <a:spLocks noGrp="1"/>
          </p:cNvSpPr>
          <p:nvPr>
            <p:ph idx="1"/>
          </p:nvPr>
        </p:nvSpPr>
        <p:spPr>
          <a:xfrm>
            <a:off x="838200" y="1143001"/>
            <a:ext cx="7334250" cy="4648200"/>
          </a:xfrm>
        </p:spPr>
        <p:txBody>
          <a:bodyPr/>
          <a:lstStyle/>
          <a:p>
            <a:pPr marL="0" indent="0">
              <a:buNone/>
            </a:pPr>
            <a:r>
              <a:rPr lang="en-MY" sz="2400" dirty="0"/>
              <a:t>Which of the following is most characteristic of succession planning?	    </a:t>
            </a:r>
          </a:p>
          <a:p>
            <a:pPr marL="0" indent="0">
              <a:buNone/>
            </a:pPr>
            <a:r>
              <a:rPr lang="en-MY" sz="2400" dirty="0"/>
              <a:t>a) It focuses on issues likely to occur in the short term of approximately one to three years</a:t>
            </a:r>
          </a:p>
          <a:p>
            <a:pPr marL="0" indent="0">
              <a:buNone/>
            </a:pPr>
            <a:r>
              <a:rPr lang="en-MY" sz="2400" dirty="0"/>
              <a:t>b) It is initiated as soon as it is clear a senior executive is leaving.	    </a:t>
            </a:r>
          </a:p>
          <a:p>
            <a:pPr marL="0" indent="0">
              <a:buNone/>
            </a:pPr>
            <a:r>
              <a:rPr lang="en-MY" sz="2400" dirty="0"/>
              <a:t>c) It focuses on long-term issues.	    </a:t>
            </a:r>
          </a:p>
          <a:p>
            <a:pPr marL="0" indent="0">
              <a:buNone/>
            </a:pPr>
            <a:r>
              <a:rPr lang="en-MY" sz="2400" dirty="0"/>
              <a:t>d) Local requirements are given the highest priority.</a:t>
            </a:r>
          </a:p>
          <a:p>
            <a:pPr marL="0" indent="0">
              <a:buNone/>
            </a:pPr>
            <a:endParaRPr lang="en-MY" dirty="0"/>
          </a:p>
        </p:txBody>
      </p:sp>
    </p:spTree>
    <p:extLst>
      <p:ext uri="{BB962C8B-B14F-4D97-AF65-F5344CB8AC3E}">
        <p14:creationId xmlns:p14="http://schemas.microsoft.com/office/powerpoint/2010/main" xmlns="" val="917966987"/>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243B2C-38C5-4B2A-B22C-C5929D234206}"/>
              </a:ext>
            </a:extLst>
          </p:cNvPr>
          <p:cNvSpPr>
            <a:spLocks noGrp="1"/>
          </p:cNvSpPr>
          <p:nvPr>
            <p:ph type="title"/>
          </p:nvPr>
        </p:nvSpPr>
        <p:spPr/>
        <p:txBody>
          <a:bodyPr>
            <a:normAutofit/>
          </a:bodyPr>
          <a:lstStyle/>
          <a:p>
            <a:r>
              <a:rPr lang="en-MY" dirty="0"/>
              <a:t>Answer # 1</a:t>
            </a:r>
          </a:p>
        </p:txBody>
      </p:sp>
      <p:sp>
        <p:nvSpPr>
          <p:cNvPr id="3" name="Content Placeholder 2">
            <a:extLst>
              <a:ext uri="{FF2B5EF4-FFF2-40B4-BE49-F238E27FC236}">
                <a16:creationId xmlns:a16="http://schemas.microsoft.com/office/drawing/2014/main" xmlns="" id="{41BABB81-8A47-40F0-B8CB-572D1912EB84}"/>
              </a:ext>
            </a:extLst>
          </p:cNvPr>
          <p:cNvSpPr>
            <a:spLocks noGrp="1"/>
          </p:cNvSpPr>
          <p:nvPr>
            <p:ph idx="1"/>
          </p:nvPr>
        </p:nvSpPr>
        <p:spPr/>
        <p:txBody>
          <a:bodyPr>
            <a:normAutofit/>
          </a:bodyPr>
          <a:lstStyle/>
          <a:p>
            <a:r>
              <a:rPr lang="en-MY" sz="2400" dirty="0"/>
              <a:t>Option C</a:t>
            </a:r>
          </a:p>
          <a:p>
            <a:pPr marL="0" indent="0">
              <a:buNone/>
            </a:pPr>
            <a:endParaRPr lang="en-MY" sz="2400" dirty="0"/>
          </a:p>
          <a:p>
            <a:pPr marL="0" indent="0">
              <a:buNone/>
            </a:pPr>
            <a:r>
              <a:rPr lang="en-MY" sz="2400" dirty="0"/>
              <a:t>Although the two overlap in practice, succession planning takes a longer and broader view than replacement planning, which focuses on the relatively short term.</a:t>
            </a:r>
          </a:p>
        </p:txBody>
      </p:sp>
    </p:spTree>
    <p:extLst>
      <p:ext uri="{BB962C8B-B14F-4D97-AF65-F5344CB8AC3E}">
        <p14:creationId xmlns:p14="http://schemas.microsoft.com/office/powerpoint/2010/main" xmlns="" val="258979185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D75936-C524-4AB8-B43D-06C3A55CF4C1}"/>
              </a:ext>
            </a:extLst>
          </p:cNvPr>
          <p:cNvSpPr>
            <a:spLocks noGrp="1"/>
          </p:cNvSpPr>
          <p:nvPr>
            <p:ph type="title"/>
          </p:nvPr>
        </p:nvSpPr>
        <p:spPr>
          <a:xfrm>
            <a:off x="914400" y="228600"/>
            <a:ext cx="7200900" cy="655639"/>
          </a:xfrm>
        </p:spPr>
        <p:txBody>
          <a:bodyPr/>
          <a:lstStyle/>
          <a:p>
            <a:r>
              <a:rPr lang="en-MY" dirty="0"/>
              <a:t>Talent management</a:t>
            </a:r>
          </a:p>
        </p:txBody>
      </p:sp>
      <p:sp>
        <p:nvSpPr>
          <p:cNvPr id="3" name="Content Placeholder 2">
            <a:extLst>
              <a:ext uri="{FF2B5EF4-FFF2-40B4-BE49-F238E27FC236}">
                <a16:creationId xmlns:a16="http://schemas.microsoft.com/office/drawing/2014/main" xmlns="" id="{123C5B85-08C1-4FFC-8EFF-5EA1D304D4A2}"/>
              </a:ext>
            </a:extLst>
          </p:cNvPr>
          <p:cNvSpPr>
            <a:spLocks noGrp="1"/>
          </p:cNvSpPr>
          <p:nvPr>
            <p:ph idx="1"/>
          </p:nvPr>
        </p:nvSpPr>
        <p:spPr>
          <a:xfrm>
            <a:off x="838200" y="1295401"/>
            <a:ext cx="7334250" cy="4495800"/>
          </a:xfrm>
        </p:spPr>
        <p:txBody>
          <a:bodyPr>
            <a:normAutofit/>
          </a:bodyPr>
          <a:lstStyle/>
          <a:p>
            <a:pPr marL="0" indent="0">
              <a:buNone/>
            </a:pPr>
            <a:r>
              <a:rPr lang="en-MY" sz="2400"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p14="http://schemas.microsoft.com/office/powerpoint/2010/main" xmlns="" val="4207186433"/>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C1A063-1A25-46CF-A6E4-72BB15DAF4D1}"/>
              </a:ext>
            </a:extLst>
          </p:cNvPr>
          <p:cNvSpPr>
            <a:spLocks noGrp="1"/>
          </p:cNvSpPr>
          <p:nvPr>
            <p:ph type="title"/>
          </p:nvPr>
        </p:nvSpPr>
        <p:spPr/>
        <p:txBody>
          <a:bodyPr/>
          <a:lstStyle/>
          <a:p>
            <a:r>
              <a:rPr lang="en-MY" dirty="0"/>
              <a:t>Replacement vs. Succession Planning vs. Talent Management</a:t>
            </a:r>
          </a:p>
        </p:txBody>
      </p:sp>
      <p:pic>
        <p:nvPicPr>
          <p:cNvPr id="5" name="Picture 4">
            <a:extLst>
              <a:ext uri="{FF2B5EF4-FFF2-40B4-BE49-F238E27FC236}">
                <a16:creationId xmlns:a16="http://schemas.microsoft.com/office/drawing/2014/main" xmlns="" id="{5F88CBD9-CA8D-4C55-A954-C6A01E7C4CDA}"/>
              </a:ext>
            </a:extLst>
          </p:cNvPr>
          <p:cNvPicPr>
            <a:picLocks noChangeAspect="1"/>
          </p:cNvPicPr>
          <p:nvPr/>
        </p:nvPicPr>
        <p:blipFill>
          <a:blip r:embed="rId2"/>
          <a:stretch>
            <a:fillRect/>
          </a:stretch>
        </p:blipFill>
        <p:spPr>
          <a:xfrm>
            <a:off x="828675" y="1700808"/>
            <a:ext cx="7486650" cy="4448589"/>
          </a:xfrm>
          <a:prstGeom prst="rect">
            <a:avLst/>
          </a:prstGeom>
        </p:spPr>
      </p:pic>
    </p:spTree>
    <p:extLst>
      <p:ext uri="{BB962C8B-B14F-4D97-AF65-F5344CB8AC3E}">
        <p14:creationId xmlns:p14="http://schemas.microsoft.com/office/powerpoint/2010/main" xmlns="" val="2358803647"/>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C0F588-0228-4502-B9E4-ACF5DF981350}"/>
              </a:ext>
            </a:extLst>
          </p:cNvPr>
          <p:cNvSpPr>
            <a:spLocks noGrp="1"/>
          </p:cNvSpPr>
          <p:nvPr>
            <p:ph type="title"/>
          </p:nvPr>
        </p:nvSpPr>
        <p:spPr>
          <a:xfrm>
            <a:off x="990600" y="381000"/>
            <a:ext cx="7200900" cy="655639"/>
          </a:xfrm>
        </p:spPr>
        <p:txBody>
          <a:bodyPr/>
          <a:lstStyle/>
          <a:p>
            <a:r>
              <a:rPr lang="en-MY" dirty="0"/>
              <a:t>Replacement Planning</a:t>
            </a:r>
          </a:p>
        </p:txBody>
      </p:sp>
      <p:sp>
        <p:nvSpPr>
          <p:cNvPr id="3" name="Content Placeholder 2">
            <a:extLst>
              <a:ext uri="{FF2B5EF4-FFF2-40B4-BE49-F238E27FC236}">
                <a16:creationId xmlns:a16="http://schemas.microsoft.com/office/drawing/2014/main" xmlns="" id="{0488107A-4C47-47D9-BDF7-1C9582E9E706}"/>
              </a:ext>
            </a:extLst>
          </p:cNvPr>
          <p:cNvSpPr>
            <a:spLocks noGrp="1"/>
          </p:cNvSpPr>
          <p:nvPr>
            <p:ph idx="1"/>
          </p:nvPr>
        </p:nvSpPr>
        <p:spPr>
          <a:xfrm>
            <a:off x="914400" y="1628800"/>
            <a:ext cx="7772400" cy="4530725"/>
          </a:xfrm>
        </p:spPr>
        <p:txBody>
          <a:bodyPr>
            <a:normAutofit/>
          </a:bodyPr>
          <a:lstStyle/>
          <a:p>
            <a:pPr marL="0" indent="0">
              <a:buNone/>
            </a:pPr>
            <a:r>
              <a:rPr lang="en-MY" sz="2400" dirty="0"/>
              <a:t>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a:t>
            </a:r>
          </a:p>
        </p:txBody>
      </p:sp>
    </p:spTree>
    <p:extLst>
      <p:ext uri="{BB962C8B-B14F-4D97-AF65-F5344CB8AC3E}">
        <p14:creationId xmlns:p14="http://schemas.microsoft.com/office/powerpoint/2010/main" xmlns="" val="113778101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25C905-0149-4A14-88FD-AF5AC250FE19}"/>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xmlns="" id="{DD48F427-EFEF-4D4C-AEBB-FDE0F093B1AA}"/>
              </a:ext>
            </a:extLst>
          </p:cNvPr>
          <p:cNvSpPr>
            <a:spLocks noGrp="1"/>
          </p:cNvSpPr>
          <p:nvPr>
            <p:ph idx="1"/>
          </p:nvPr>
        </p:nvSpPr>
        <p:spPr/>
        <p:txBody>
          <a:bodyPr/>
          <a:lstStyle/>
          <a:p>
            <a:r>
              <a:rPr lang="en-MY" dirty="0"/>
              <a:t>Succession Planning, which focuses on developing a pool of people to consider for promotion, or Talent Management, which focuses on attracting, developing, deploying and retaining the best people. Using a case study approach, this article describes how one organization used replacement planning as a means to raise and consider important issues as a starting point for the eventual implementation of succession planning.</a:t>
            </a:r>
          </a:p>
          <a:p>
            <a:endParaRPr lang="en-MY" dirty="0"/>
          </a:p>
        </p:txBody>
      </p:sp>
    </p:spTree>
    <p:extLst>
      <p:ext uri="{BB962C8B-B14F-4D97-AF65-F5344CB8AC3E}">
        <p14:creationId xmlns:p14="http://schemas.microsoft.com/office/powerpoint/2010/main" xmlns="" val="2147004983"/>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AD29CA-C9DD-46D1-B6FA-6A19FAB0296C}"/>
              </a:ext>
            </a:extLst>
          </p:cNvPr>
          <p:cNvSpPr>
            <a:spLocks noGrp="1"/>
          </p:cNvSpPr>
          <p:nvPr>
            <p:ph type="title"/>
          </p:nvPr>
        </p:nvSpPr>
        <p:spPr>
          <a:xfrm>
            <a:off x="838200" y="228600"/>
            <a:ext cx="7200900" cy="655639"/>
          </a:xfrm>
        </p:spPr>
        <p:txBody>
          <a:bodyPr/>
          <a:lstStyle/>
          <a:p>
            <a:r>
              <a:rPr lang="en-MY" dirty="0"/>
              <a:t>Question # 2</a:t>
            </a:r>
          </a:p>
        </p:txBody>
      </p:sp>
      <p:sp>
        <p:nvSpPr>
          <p:cNvPr id="3" name="Content Placeholder 2">
            <a:extLst>
              <a:ext uri="{FF2B5EF4-FFF2-40B4-BE49-F238E27FC236}">
                <a16:creationId xmlns:a16="http://schemas.microsoft.com/office/drawing/2014/main" xmlns="" id="{0693FE64-1AC9-4D3A-870E-F426B8A435FB}"/>
              </a:ext>
            </a:extLst>
          </p:cNvPr>
          <p:cNvSpPr>
            <a:spLocks noGrp="1"/>
          </p:cNvSpPr>
          <p:nvPr>
            <p:ph idx="1"/>
          </p:nvPr>
        </p:nvSpPr>
        <p:spPr>
          <a:xfrm>
            <a:off x="685800" y="1066800"/>
            <a:ext cx="7924800" cy="5029200"/>
          </a:xfrm>
        </p:spPr>
        <p:txBody>
          <a:bodyPr>
            <a:normAutofit fontScale="92500" lnSpcReduction="10000"/>
          </a:bodyPr>
          <a:lstStyle/>
          <a:p>
            <a:pPr marL="0" indent="0">
              <a:buNone/>
            </a:pPr>
            <a:r>
              <a:rPr lang="en-MY" sz="2400" dirty="0"/>
              <a:t>What is the difference between replacement planning and succession planning?.	    </a:t>
            </a:r>
          </a:p>
          <a:p>
            <a:pPr marL="0" indent="0">
              <a:buNone/>
            </a:pPr>
            <a:r>
              <a:rPr lang="en-MY" sz="2400" dirty="0"/>
              <a:t>a) Replacement planning has a long-term focus; succession planning has a short-term focus.	    </a:t>
            </a:r>
          </a:p>
          <a:p>
            <a:pPr marL="0" indent="0">
              <a:buNone/>
            </a:pPr>
            <a:r>
              <a:rPr lang="en-MY" sz="2400" dirty="0"/>
              <a:t>b) Replacement planning focuses on developing back-ups for key positions; succession planning develops a pool of candidates capable of filling several assignments.	    </a:t>
            </a:r>
          </a:p>
          <a:p>
            <a:pPr marL="0" indent="0">
              <a:buNone/>
            </a:pPr>
            <a:r>
              <a:rPr lang="en-MY" sz="2400" dirty="0"/>
              <a:t>c) Replacement planning is based on a very formal development plan; succession planning is more informal and is usually based on oral discussions between manager and employee.	    </a:t>
            </a:r>
          </a:p>
          <a:p>
            <a:pPr marL="0" indent="0">
              <a:buNone/>
            </a:pPr>
            <a:r>
              <a:rPr lang="en-MY" sz="2400" dirty="0"/>
              <a:t>d) Replacement planning focuses on mid-level positions; succession planning focuses on executive-level positions.		</a:t>
            </a:r>
          </a:p>
          <a:p>
            <a:pPr marL="0" indent="0">
              <a:buNone/>
            </a:pPr>
            <a:endParaRPr lang="en-MY" sz="2400" dirty="0"/>
          </a:p>
        </p:txBody>
      </p:sp>
    </p:spTree>
    <p:extLst>
      <p:ext uri="{BB962C8B-B14F-4D97-AF65-F5344CB8AC3E}">
        <p14:creationId xmlns:p14="http://schemas.microsoft.com/office/powerpoint/2010/main" xmlns="" val="2961255923"/>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E8589B-9635-4521-A253-499AF0921C0B}"/>
              </a:ext>
            </a:extLst>
          </p:cNvPr>
          <p:cNvSpPr>
            <a:spLocks noGrp="1"/>
          </p:cNvSpPr>
          <p:nvPr>
            <p:ph type="title"/>
          </p:nvPr>
        </p:nvSpPr>
        <p:spPr>
          <a:xfrm>
            <a:off x="914400" y="304800"/>
            <a:ext cx="7200900" cy="655639"/>
          </a:xfrm>
        </p:spPr>
        <p:txBody>
          <a:bodyPr/>
          <a:lstStyle/>
          <a:p>
            <a:r>
              <a:rPr lang="en-MY" dirty="0"/>
              <a:t>Answer # 2</a:t>
            </a:r>
          </a:p>
        </p:txBody>
      </p:sp>
      <p:sp>
        <p:nvSpPr>
          <p:cNvPr id="3" name="Content Placeholder 2">
            <a:extLst>
              <a:ext uri="{FF2B5EF4-FFF2-40B4-BE49-F238E27FC236}">
                <a16:creationId xmlns:a16="http://schemas.microsoft.com/office/drawing/2014/main" xmlns="" id="{6052309C-56D5-4541-BFCD-4488F00D3332}"/>
              </a:ext>
            </a:extLst>
          </p:cNvPr>
          <p:cNvSpPr>
            <a:spLocks noGrp="1"/>
          </p:cNvSpPr>
          <p:nvPr>
            <p:ph idx="1"/>
          </p:nvPr>
        </p:nvSpPr>
        <p:spPr/>
        <p:txBody>
          <a:bodyPr>
            <a:normAutofit fontScale="92500" lnSpcReduction="10000"/>
          </a:bodyPr>
          <a:lstStyle/>
          <a:p>
            <a:r>
              <a:rPr lang="en-MY" sz="2600" dirty="0"/>
              <a:t>Option B</a:t>
            </a:r>
          </a:p>
          <a:p>
            <a:pPr marL="0" indent="0">
              <a:buNone/>
            </a:pPr>
            <a:endParaRPr lang="en-MY" dirty="0"/>
          </a:p>
          <a:p>
            <a:pPr marL="0" indent="0">
              <a:buNone/>
            </a:pPr>
            <a:r>
              <a:rPr lang="en-MY" sz="2400" dirty="0"/>
              <a:t>Replacement planning is focused on a single functional area and on finding back-up candidates who are ready to assume a position within the short term, usually 12 months. Succession planning focuses on developing a pool of talented employees who will be capable of filling a variety of positions within the long term, usually 12 to 36 months .Replacement planning can be done at all levels, not just for mid-level executives. Generally speaking, replacement planning is more informal than succession planning.</a:t>
            </a:r>
          </a:p>
        </p:txBody>
      </p:sp>
    </p:spTree>
    <p:extLst>
      <p:ext uri="{BB962C8B-B14F-4D97-AF65-F5344CB8AC3E}">
        <p14:creationId xmlns:p14="http://schemas.microsoft.com/office/powerpoint/2010/main" xmlns="" val="322507411"/>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9F063133-A9FA-4B5C-9460-065BB348E6AA}"/>
              </a:ext>
            </a:extLst>
          </p:cNvPr>
          <p:cNvSpPr>
            <a:spLocks noGrp="1"/>
          </p:cNvSpPr>
          <p:nvPr>
            <p:ph type="title"/>
          </p:nvPr>
        </p:nvSpPr>
        <p:spPr>
          <a:xfrm>
            <a:off x="838200" y="228600"/>
            <a:ext cx="7772400" cy="841375"/>
          </a:xfrm>
        </p:spPr>
        <p:txBody>
          <a:bodyPr>
            <a:normAutofit/>
          </a:bodyPr>
          <a:lstStyle/>
          <a:p>
            <a:r>
              <a:rPr lang="en-MY" sz="4400" dirty="0"/>
              <a:t>Talent Development</a:t>
            </a:r>
          </a:p>
        </p:txBody>
      </p:sp>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13716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976440691"/>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77A5F3-8E0C-4BE1-BFC7-7CFBFDF2A42E}"/>
              </a:ext>
            </a:extLst>
          </p:cNvPr>
          <p:cNvSpPr>
            <a:spLocks noGrp="1"/>
          </p:cNvSpPr>
          <p:nvPr>
            <p:ph type="title"/>
          </p:nvPr>
        </p:nvSpPr>
        <p:spPr>
          <a:xfrm>
            <a:off x="914400" y="228600"/>
            <a:ext cx="7200900" cy="731839"/>
          </a:xfrm>
        </p:spPr>
        <p:txBody>
          <a:bodyPr/>
          <a:lstStyle/>
          <a:p>
            <a:r>
              <a:rPr lang="en-MY" dirty="0"/>
              <a:t>A Positions and A Players</a:t>
            </a:r>
          </a:p>
        </p:txBody>
      </p:sp>
      <p:sp>
        <p:nvSpPr>
          <p:cNvPr id="3" name="Content Placeholder 2">
            <a:extLst>
              <a:ext uri="{FF2B5EF4-FFF2-40B4-BE49-F238E27FC236}">
                <a16:creationId xmlns:a16="http://schemas.microsoft.com/office/drawing/2014/main" xmlns="" id="{2418AF66-4D16-46E3-86E0-2654D0DB0CF8}"/>
              </a:ext>
            </a:extLst>
          </p:cNvPr>
          <p:cNvSpPr>
            <a:spLocks noGrp="1"/>
          </p:cNvSpPr>
          <p:nvPr>
            <p:ph idx="1"/>
          </p:nvPr>
        </p:nvSpPr>
        <p:spPr>
          <a:xfrm>
            <a:off x="609600" y="12192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p14="http://schemas.microsoft.com/office/powerpoint/2010/main" xmlns="" val="1631438948"/>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838200" y="228600"/>
            <a:ext cx="7200900" cy="655639"/>
          </a:xfrm>
        </p:spPr>
        <p:txBody>
          <a:bodyPr/>
          <a:lstStyle/>
          <a:p>
            <a:r>
              <a:rPr lang="en-MY" dirty="0"/>
              <a:t>Strategic Workforce Management</a:t>
            </a:r>
          </a:p>
        </p:txBody>
      </p:sp>
      <p:pic>
        <p:nvPicPr>
          <p:cNvPr id="5" name="Picture 4">
            <a:extLst>
              <a:ext uri="{FF2B5EF4-FFF2-40B4-BE49-F238E27FC236}">
                <a16:creationId xmlns:a16="http://schemas.microsoft.com/office/drawing/2014/main" xmlns="" id="{172C066F-94CC-4079-B53B-BAF64E3B7729}"/>
              </a:ext>
            </a:extLst>
          </p:cNvPr>
          <p:cNvPicPr>
            <a:picLocks noChangeAspect="1"/>
          </p:cNvPicPr>
          <p:nvPr/>
        </p:nvPicPr>
        <p:blipFill>
          <a:blip r:embed="rId2"/>
          <a:stretch>
            <a:fillRect/>
          </a:stretch>
        </p:blipFill>
        <p:spPr>
          <a:xfrm>
            <a:off x="1143000" y="1447800"/>
            <a:ext cx="6553200" cy="4352925"/>
          </a:xfrm>
          <a:prstGeom prst="rect">
            <a:avLst/>
          </a:prstGeom>
        </p:spPr>
      </p:pic>
    </p:spTree>
    <p:extLst>
      <p:ext uri="{BB962C8B-B14F-4D97-AF65-F5344CB8AC3E}">
        <p14:creationId xmlns:p14="http://schemas.microsoft.com/office/powerpoint/2010/main" xmlns="" val="627770395"/>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xmlns="" id="{1A02A854-49B4-494F-BF34-0A4071409A6B}"/>
              </a:ext>
            </a:extLst>
          </p:cNvPr>
          <p:cNvSpPr>
            <a:spLocks noGrp="1"/>
          </p:cNvSpPr>
          <p:nvPr>
            <p:ph idx="1"/>
          </p:nvPr>
        </p:nvSpPr>
        <p:spPr/>
        <p:txBody>
          <a:bodyPr>
            <a:normAutofit/>
          </a:bodyPr>
          <a:lstStyle/>
          <a:p>
            <a:r>
              <a:rPr lang="en-MY" sz="2400" dirty="0"/>
              <a:t>From HR view, the most important positions are those held by the most highly skilled, hardest-working employees, exercising the most responsibility and operating in the most challenging environments.</a:t>
            </a:r>
          </a:p>
          <a:p>
            <a:endParaRPr lang="en-MY" sz="2400" dirty="0"/>
          </a:p>
          <a:p>
            <a:r>
              <a:rPr lang="en-MY" sz="2400" dirty="0"/>
              <a:t>As per Economists, the most important jobs are those held by the most highly paid employees.</a:t>
            </a:r>
          </a:p>
        </p:txBody>
      </p:sp>
    </p:spTree>
    <p:extLst>
      <p:ext uri="{BB962C8B-B14F-4D97-AF65-F5344CB8AC3E}">
        <p14:creationId xmlns:p14="http://schemas.microsoft.com/office/powerpoint/2010/main" xmlns="" val="555329523"/>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4357F7-422E-4456-9DDE-BB958886AFAE}"/>
              </a:ext>
            </a:extLst>
          </p:cNvPr>
          <p:cNvSpPr>
            <a:spLocks noGrp="1"/>
          </p:cNvSpPr>
          <p:nvPr>
            <p:ph type="title"/>
          </p:nvPr>
        </p:nvSpPr>
        <p:spPr>
          <a:xfrm>
            <a:off x="990600" y="304800"/>
            <a:ext cx="7200900" cy="731839"/>
          </a:xfrm>
        </p:spPr>
        <p:txBody>
          <a:bodyPr/>
          <a:lstStyle/>
          <a:p>
            <a:r>
              <a:rPr lang="en-MY" dirty="0"/>
              <a:t>Identifying Your A Positions</a:t>
            </a:r>
          </a:p>
        </p:txBody>
      </p:sp>
      <p:sp>
        <p:nvSpPr>
          <p:cNvPr id="3" name="Content Placeholder 2">
            <a:extLst>
              <a:ext uri="{FF2B5EF4-FFF2-40B4-BE49-F238E27FC236}">
                <a16:creationId xmlns:a16="http://schemas.microsoft.com/office/drawing/2014/main" xmlns="" id="{DABF81F6-A33E-42ED-9FAB-28559C97F31B}"/>
              </a:ext>
            </a:extLst>
          </p:cNvPr>
          <p:cNvSpPr>
            <a:spLocks noGrp="1"/>
          </p:cNvSpPr>
          <p:nvPr>
            <p:ph idx="1"/>
          </p:nvPr>
        </p:nvSpPr>
        <p:spPr>
          <a:xfrm>
            <a:off x="685800" y="1556792"/>
            <a:ext cx="8134672" cy="4530725"/>
          </a:xfrm>
        </p:spPr>
        <p:txBody>
          <a:bodyPr>
            <a:normAutofit/>
          </a:bodyPr>
          <a:lstStyle/>
          <a:p>
            <a:r>
              <a:rPr lang="en-MY" sz="2400" dirty="0"/>
              <a:t>Its disproportionate importance to a company’s ability to execute some part of its strategy.</a:t>
            </a:r>
          </a:p>
          <a:p>
            <a:r>
              <a:rPr lang="en-MY" sz="2400" dirty="0"/>
              <a:t>The wide variability in the quality of the work displayed among the employees in the position.</a:t>
            </a:r>
          </a:p>
          <a:p>
            <a:endParaRPr lang="en-MY" sz="2400" dirty="0"/>
          </a:p>
          <a:p>
            <a:r>
              <a:rPr lang="en-MY" sz="2400" dirty="0"/>
              <a:t>Wal-Mart’s low-cost strategy, requires state-of-the-art logistics, information systems, and a relentless managerial focus on efficiency and cost reduction.</a:t>
            </a:r>
          </a:p>
          <a:p>
            <a:r>
              <a:rPr lang="en-MY" sz="2400" dirty="0"/>
              <a:t>What jobs are critical to employing those capabilities in the execution of the strategy</a:t>
            </a:r>
          </a:p>
        </p:txBody>
      </p:sp>
    </p:spTree>
    <p:extLst>
      <p:ext uri="{BB962C8B-B14F-4D97-AF65-F5344CB8AC3E}">
        <p14:creationId xmlns:p14="http://schemas.microsoft.com/office/powerpoint/2010/main" xmlns="" val="2413204959"/>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ABD542-BA89-40BB-A726-CBC6D1B407CC}"/>
              </a:ext>
            </a:extLst>
          </p:cNvPr>
          <p:cNvSpPr>
            <a:spLocks noGrp="1"/>
          </p:cNvSpPr>
          <p:nvPr>
            <p:ph type="title"/>
          </p:nvPr>
        </p:nvSpPr>
        <p:spPr>
          <a:xfrm>
            <a:off x="914400" y="381000"/>
            <a:ext cx="7200900" cy="655639"/>
          </a:xfrm>
        </p:spPr>
        <p:txBody>
          <a:bodyPr/>
          <a:lstStyle/>
          <a:p>
            <a:r>
              <a:rPr lang="en-MY" dirty="0"/>
              <a:t>Identifying Your A Positions</a:t>
            </a:r>
          </a:p>
        </p:txBody>
      </p:sp>
      <p:sp>
        <p:nvSpPr>
          <p:cNvPr id="3" name="Content Placeholder 2">
            <a:extLst>
              <a:ext uri="{FF2B5EF4-FFF2-40B4-BE49-F238E27FC236}">
                <a16:creationId xmlns:a16="http://schemas.microsoft.com/office/drawing/2014/main" xmlns="" id="{630E8BD3-614B-4AD5-B038-727BDFDB7ED6}"/>
              </a:ext>
            </a:extLst>
          </p:cNvPr>
          <p:cNvSpPr>
            <a:spLocks noGrp="1"/>
          </p:cNvSpPr>
          <p:nvPr>
            <p:ph idx="1"/>
          </p:nvPr>
        </p:nvSpPr>
        <p:spPr>
          <a:xfrm>
            <a:off x="571500" y="1556793"/>
            <a:ext cx="8039100" cy="4463008"/>
          </a:xfrm>
        </p:spPr>
        <p:txBody>
          <a:bodyPr>
            <a:normAutofit/>
          </a:bodyPr>
          <a:lstStyle/>
          <a:p>
            <a:r>
              <a:rPr lang="en-MY" sz="2400" dirty="0"/>
              <a:t>A job must meet the dual criteria of strategic impact and performance variability if it is to qualify as an A position. </a:t>
            </a:r>
          </a:p>
          <a:p>
            <a:r>
              <a:rPr lang="en-MY" sz="2400" dirty="0"/>
              <a:t>B positions are those that are either indirectly strategic through their support of A positions </a:t>
            </a:r>
          </a:p>
          <a:p>
            <a:r>
              <a:rPr lang="en-MY" sz="2400" dirty="0"/>
              <a:t>C positions are those that play no role in furthering a company’s strategy, have little effect on the creation or maintenance of value—and may, in fact, not be needed at all.</a:t>
            </a:r>
          </a:p>
        </p:txBody>
      </p:sp>
    </p:spTree>
    <p:extLst>
      <p:ext uri="{BB962C8B-B14F-4D97-AF65-F5344CB8AC3E}">
        <p14:creationId xmlns:p14="http://schemas.microsoft.com/office/powerpoint/2010/main" xmlns="" val="761387275"/>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5FE1CB-095C-4C57-AB36-D6E10B7AF33C}"/>
              </a:ext>
            </a:extLst>
          </p:cNvPr>
          <p:cNvSpPr>
            <a:spLocks noGrp="1"/>
          </p:cNvSpPr>
          <p:nvPr>
            <p:ph type="title"/>
          </p:nvPr>
        </p:nvSpPr>
        <p:spPr>
          <a:xfrm>
            <a:off x="838200" y="304800"/>
            <a:ext cx="7200900" cy="731839"/>
          </a:xfrm>
        </p:spPr>
        <p:txBody>
          <a:bodyPr/>
          <a:lstStyle/>
          <a:p>
            <a:r>
              <a:rPr lang="en-MY" dirty="0"/>
              <a:t>Managing Your A Positions</a:t>
            </a:r>
          </a:p>
        </p:txBody>
      </p:sp>
      <p:sp>
        <p:nvSpPr>
          <p:cNvPr id="3" name="Content Placeholder 2">
            <a:extLst>
              <a:ext uri="{FF2B5EF4-FFF2-40B4-BE49-F238E27FC236}">
                <a16:creationId xmlns:a16="http://schemas.microsoft.com/office/drawing/2014/main" xmlns="" id="{90BB835F-7515-4CFA-944D-6D6870AF9A85}"/>
              </a:ext>
            </a:extLst>
          </p:cNvPr>
          <p:cNvSpPr>
            <a:spLocks noGrp="1"/>
          </p:cNvSpPr>
          <p:nvPr>
            <p:ph idx="1"/>
          </p:nvPr>
        </p:nvSpPr>
        <p:spPr/>
        <p:txBody>
          <a:bodyPr>
            <a:normAutofit/>
          </a:bodyPr>
          <a:lstStyle/>
          <a:p>
            <a:r>
              <a:rPr lang="en-MY" sz="2400" dirty="0"/>
              <a:t>Evaluation – </a:t>
            </a:r>
          </a:p>
          <a:p>
            <a:pPr marL="0" indent="0">
              <a:buNone/>
            </a:pPr>
            <a:r>
              <a:rPr lang="en-MY" sz="2400"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xmlns="" val="3661232663"/>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0E8F6D-ADA3-482A-ACCF-A43BDB3DDA22}"/>
              </a:ext>
            </a:extLst>
          </p:cNvPr>
          <p:cNvSpPr>
            <a:spLocks noGrp="1"/>
          </p:cNvSpPr>
          <p:nvPr>
            <p:ph type="title"/>
          </p:nvPr>
        </p:nvSpPr>
        <p:spPr>
          <a:xfrm>
            <a:off x="990600" y="381000"/>
            <a:ext cx="7200900" cy="731839"/>
          </a:xfrm>
        </p:spPr>
        <p:txBody>
          <a:bodyPr/>
          <a:lstStyle/>
          <a:p>
            <a:r>
              <a:rPr lang="en-MY" dirty="0"/>
              <a:t>Managing Your A Positions</a:t>
            </a:r>
          </a:p>
        </p:txBody>
      </p:sp>
      <p:sp>
        <p:nvSpPr>
          <p:cNvPr id="3" name="Content Placeholder 2">
            <a:extLst>
              <a:ext uri="{FF2B5EF4-FFF2-40B4-BE49-F238E27FC236}">
                <a16:creationId xmlns:a16="http://schemas.microsoft.com/office/drawing/2014/main" xmlns="" id="{19611A6A-F884-4B4D-A522-7BAA34EE3631}"/>
              </a:ext>
            </a:extLst>
          </p:cNvPr>
          <p:cNvSpPr>
            <a:spLocks noGrp="1"/>
          </p:cNvSpPr>
          <p:nvPr>
            <p:ph idx="1"/>
          </p:nvPr>
        </p:nvSpPr>
        <p:spPr/>
        <p:txBody>
          <a:bodyPr>
            <a:normAutofit/>
          </a:bodyPr>
          <a:lstStyle/>
          <a:p>
            <a:r>
              <a:rPr lang="en-MY" sz="2400" dirty="0"/>
              <a:t>Development </a:t>
            </a:r>
          </a:p>
          <a:p>
            <a:pPr marL="0" indent="0">
              <a:buNone/>
            </a:pPr>
            <a:r>
              <a:rPr lang="en-MY" sz="2400"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xmlns="" val="2830440612"/>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3FA78D-4F75-4D58-BFA9-A596AE9D3DD6}"/>
              </a:ext>
            </a:extLst>
          </p:cNvPr>
          <p:cNvSpPr>
            <a:spLocks noGrp="1"/>
          </p:cNvSpPr>
          <p:nvPr>
            <p:ph type="title"/>
          </p:nvPr>
        </p:nvSpPr>
        <p:spPr>
          <a:xfrm>
            <a:off x="838200" y="228600"/>
            <a:ext cx="7200900" cy="655639"/>
          </a:xfrm>
        </p:spPr>
        <p:txBody>
          <a:bodyPr/>
          <a:lstStyle/>
          <a:p>
            <a:r>
              <a:rPr lang="en-MY" dirty="0"/>
              <a:t>Managing Your A Positions</a:t>
            </a:r>
          </a:p>
        </p:txBody>
      </p:sp>
      <p:sp>
        <p:nvSpPr>
          <p:cNvPr id="3" name="Content Placeholder 2">
            <a:extLst>
              <a:ext uri="{FF2B5EF4-FFF2-40B4-BE49-F238E27FC236}">
                <a16:creationId xmlns:a16="http://schemas.microsoft.com/office/drawing/2014/main" xmlns="" id="{22AADCD6-EE48-4652-BB90-50B205A0D17E}"/>
              </a:ext>
            </a:extLst>
          </p:cNvPr>
          <p:cNvSpPr>
            <a:spLocks noGrp="1"/>
          </p:cNvSpPr>
          <p:nvPr>
            <p:ph idx="1"/>
          </p:nvPr>
        </p:nvSpPr>
        <p:spPr>
          <a:xfrm>
            <a:off x="685800" y="1628800"/>
            <a:ext cx="8134672" cy="4530725"/>
          </a:xfrm>
        </p:spPr>
        <p:txBody>
          <a:bodyPr>
            <a:normAutofit/>
          </a:bodyPr>
          <a:lstStyle/>
          <a:p>
            <a:r>
              <a:rPr lang="en-MY" sz="2400" dirty="0"/>
              <a:t>Compensation - the best-performing employees get raises roughly three times as high as those received by the simply strong performers</a:t>
            </a:r>
          </a:p>
          <a:p>
            <a:endParaRPr lang="en-MY" sz="2400" dirty="0"/>
          </a:p>
          <a:p>
            <a:r>
              <a:rPr lang="en-MY" sz="2400"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xmlns="" val="1072009969"/>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0C4B32-7F12-45CF-90CB-2E9E7150471B}"/>
              </a:ext>
            </a:extLst>
          </p:cNvPr>
          <p:cNvSpPr>
            <a:spLocks noGrp="1"/>
          </p:cNvSpPr>
          <p:nvPr>
            <p:ph type="title"/>
          </p:nvPr>
        </p:nvSpPr>
        <p:spPr>
          <a:xfrm>
            <a:off x="838200" y="228600"/>
            <a:ext cx="7200900" cy="655639"/>
          </a:xfrm>
        </p:spPr>
        <p:txBody>
          <a:bodyPr/>
          <a:lstStyle/>
          <a:p>
            <a:r>
              <a:rPr lang="en-MY" dirty="0"/>
              <a:t>Question # 3</a:t>
            </a:r>
          </a:p>
        </p:txBody>
      </p:sp>
      <p:sp>
        <p:nvSpPr>
          <p:cNvPr id="3" name="Content Placeholder 2">
            <a:extLst>
              <a:ext uri="{FF2B5EF4-FFF2-40B4-BE49-F238E27FC236}">
                <a16:creationId xmlns:a16="http://schemas.microsoft.com/office/drawing/2014/main" xmlns="" id="{26EDCD30-6134-4BDD-8FAB-2C5708A809AD}"/>
              </a:ext>
            </a:extLst>
          </p:cNvPr>
          <p:cNvSpPr>
            <a:spLocks noGrp="1"/>
          </p:cNvSpPr>
          <p:nvPr>
            <p:ph idx="1"/>
          </p:nvPr>
        </p:nvSpPr>
        <p:spPr>
          <a:xfrm>
            <a:off x="457200" y="1066800"/>
            <a:ext cx="8278688" cy="4951387"/>
          </a:xfrm>
        </p:spPr>
        <p:txBody>
          <a:bodyPr>
            <a:normAutofit lnSpcReduction="10000"/>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xmlns="" val="4104502527"/>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9F8098-EBC8-463B-B862-866F836AA047}"/>
              </a:ext>
            </a:extLst>
          </p:cNvPr>
          <p:cNvSpPr>
            <a:spLocks noGrp="1"/>
          </p:cNvSpPr>
          <p:nvPr>
            <p:ph type="title"/>
          </p:nvPr>
        </p:nvSpPr>
        <p:spPr>
          <a:xfrm>
            <a:off x="838200" y="304800"/>
            <a:ext cx="7200900" cy="655639"/>
          </a:xfrm>
        </p:spPr>
        <p:txBody>
          <a:bodyPr/>
          <a:lstStyle/>
          <a:p>
            <a:r>
              <a:rPr lang="en-MY" dirty="0"/>
              <a:t>Answer # 3</a:t>
            </a:r>
          </a:p>
        </p:txBody>
      </p:sp>
      <p:sp>
        <p:nvSpPr>
          <p:cNvPr id="3" name="Content Placeholder 2">
            <a:extLst>
              <a:ext uri="{FF2B5EF4-FFF2-40B4-BE49-F238E27FC236}">
                <a16:creationId xmlns:a16="http://schemas.microsoft.com/office/drawing/2014/main" xmlns="" id="{61C43BD8-A657-41C7-BA60-E2B3CC0F4CEB}"/>
              </a:ext>
            </a:extLst>
          </p:cNvPr>
          <p:cNvSpPr>
            <a:spLocks noGrp="1"/>
          </p:cNvSpPr>
          <p:nvPr>
            <p:ph idx="1"/>
          </p:nvPr>
        </p:nvSpPr>
        <p:spPr>
          <a:xfrm>
            <a:off x="914400" y="1524000"/>
            <a:ext cx="7200900" cy="3809999"/>
          </a:xfrm>
        </p:spPr>
        <p:txBody>
          <a:bodyPr>
            <a:normAutofit/>
          </a:bodyPr>
          <a:lstStyle/>
          <a:p>
            <a:r>
              <a:rPr lang="en-MY" sz="2400" dirty="0"/>
              <a:t>Option B</a:t>
            </a:r>
          </a:p>
          <a:p>
            <a:pPr marL="0" indent="0">
              <a:buNone/>
            </a:pPr>
            <a:endParaRPr lang="en-MY" sz="2400" dirty="0"/>
          </a:p>
          <a:p>
            <a:pPr marL="0" indent="0">
              <a:buNone/>
            </a:pPr>
            <a:r>
              <a:rPr lang="en-MY" sz="2400"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xmlns="" val="2896828632"/>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9F063133-A9FA-4B5C-9460-065BB348E6AA}"/>
              </a:ext>
            </a:extLst>
          </p:cNvPr>
          <p:cNvSpPr>
            <a:spLocks noGrp="1"/>
          </p:cNvSpPr>
          <p:nvPr>
            <p:ph type="title"/>
          </p:nvPr>
        </p:nvSpPr>
        <p:spPr>
          <a:xfrm>
            <a:off x="914400" y="457199"/>
            <a:ext cx="7772400" cy="841375"/>
          </a:xfrm>
        </p:spPr>
        <p:txBody>
          <a:bodyPr>
            <a:normAutofit/>
          </a:bodyPr>
          <a:lstStyle/>
          <a:p>
            <a:r>
              <a:rPr lang="en-MY" sz="4000" dirty="0"/>
              <a:t>Talent Development</a:t>
            </a:r>
          </a:p>
        </p:txBody>
      </p:sp>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14478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873001593"/>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96D0D1-C324-4537-B6F0-20DCB8B01656}"/>
              </a:ext>
            </a:extLst>
          </p:cNvPr>
          <p:cNvSpPr>
            <a:spLocks noGrp="1"/>
          </p:cNvSpPr>
          <p:nvPr>
            <p:ph type="title"/>
          </p:nvPr>
        </p:nvSpPr>
        <p:spPr>
          <a:xfrm>
            <a:off x="838200" y="304800"/>
            <a:ext cx="7200900" cy="731839"/>
          </a:xfrm>
        </p:spPr>
        <p:txBody>
          <a:bodyPr/>
          <a:lstStyle/>
          <a:p>
            <a:r>
              <a:rPr lang="en-MY" dirty="0"/>
              <a:t>High Performers</a:t>
            </a:r>
          </a:p>
        </p:txBody>
      </p:sp>
      <p:sp>
        <p:nvSpPr>
          <p:cNvPr id="3" name="Content Placeholder 2">
            <a:extLst>
              <a:ext uri="{FF2B5EF4-FFF2-40B4-BE49-F238E27FC236}">
                <a16:creationId xmlns:a16="http://schemas.microsoft.com/office/drawing/2014/main" xmlns="" id="{B775CE62-9373-47C8-82F7-B0C1DAFAC21A}"/>
              </a:ext>
            </a:extLst>
          </p:cNvPr>
          <p:cNvSpPr>
            <a:spLocks noGrp="1"/>
          </p:cNvSpPr>
          <p:nvPr>
            <p:ph idx="1"/>
          </p:nvPr>
        </p:nvSpPr>
        <p:spPr>
          <a:xfrm>
            <a:off x="685800" y="1628800"/>
            <a:ext cx="8001000" cy="4530725"/>
          </a:xfrm>
        </p:spPr>
        <p:txBody>
          <a:bodyPr>
            <a:normAutofit/>
          </a:bodyPr>
          <a:lstStyle/>
          <a:p>
            <a:pPr marL="0" indent="0">
              <a:buNone/>
            </a:pPr>
            <a:r>
              <a:rPr lang="en-MY" sz="24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p14="http://schemas.microsoft.com/office/powerpoint/2010/main" xmlns="" val="2901206221"/>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9E49D5-C62C-41E4-AE41-01C48FA01685}"/>
              </a:ext>
            </a:extLst>
          </p:cNvPr>
          <p:cNvSpPr>
            <a:spLocks noGrp="1"/>
          </p:cNvSpPr>
          <p:nvPr>
            <p:ph type="title"/>
          </p:nvPr>
        </p:nvSpPr>
        <p:spPr>
          <a:xfrm>
            <a:off x="838200" y="381000"/>
            <a:ext cx="7200900" cy="655639"/>
          </a:xfrm>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a16="http://schemas.microsoft.com/office/drawing/2014/main" xmlns="" id="{AE1EC636-B45A-45E7-AD64-89D207EB0DE4}"/>
              </a:ext>
            </a:extLst>
          </p:cNvPr>
          <p:cNvSpPr>
            <a:spLocks noGrp="1"/>
          </p:cNvSpPr>
          <p:nvPr>
            <p:ph idx="1"/>
          </p:nvPr>
        </p:nvSpPr>
        <p:spPr>
          <a:xfrm>
            <a:off x="914400" y="1524000"/>
            <a:ext cx="7200900" cy="3809999"/>
          </a:xfrm>
        </p:spPr>
        <p:txBody>
          <a:bodyPr>
            <a:normAutofit/>
          </a:bodyPr>
          <a:lstStyle/>
          <a:p>
            <a:pPr marL="0" indent="0">
              <a:buNone/>
            </a:pPr>
            <a:r>
              <a:rPr lang="en-MY" sz="2400"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p14="http://schemas.microsoft.com/office/powerpoint/2010/main" xmlns="" val="382444648"/>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a16="http://schemas.microsoft.com/office/drawing/2014/main" xmlns=""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p14="http://schemas.microsoft.com/office/powerpoint/2010/main" xmlns="" val="3292004576"/>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a16="http://schemas.microsoft.com/office/drawing/2014/main" xmlns=""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p14="http://schemas.microsoft.com/office/powerpoint/2010/main" xmlns="" val="3784540390"/>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913F4A-80DD-401B-8FB3-4D91E76908E1}"/>
              </a:ext>
            </a:extLst>
          </p:cNvPr>
          <p:cNvSpPr>
            <a:spLocks noGrp="1"/>
          </p:cNvSpPr>
          <p:nvPr>
            <p:ph type="title"/>
          </p:nvPr>
        </p:nvSpPr>
        <p:spPr>
          <a:xfrm>
            <a:off x="990600" y="228600"/>
            <a:ext cx="7200900" cy="731839"/>
          </a:xfrm>
        </p:spPr>
        <p:txBody>
          <a:bodyPr/>
          <a:lstStyle/>
          <a:p>
            <a:r>
              <a:rPr lang="en-MY" dirty="0"/>
              <a:t>High Performers with High Potential</a:t>
            </a:r>
          </a:p>
        </p:txBody>
      </p:sp>
      <p:sp>
        <p:nvSpPr>
          <p:cNvPr id="3" name="Content Placeholder 2">
            <a:extLst>
              <a:ext uri="{FF2B5EF4-FFF2-40B4-BE49-F238E27FC236}">
                <a16:creationId xmlns:a16="http://schemas.microsoft.com/office/drawing/2014/main" xmlns="" id="{279C2C35-B8BE-4E8C-B329-36848208D618}"/>
              </a:ext>
            </a:extLst>
          </p:cNvPr>
          <p:cNvSpPr>
            <a:spLocks noGrp="1"/>
          </p:cNvSpPr>
          <p:nvPr>
            <p:ph idx="1"/>
          </p:nvPr>
        </p:nvSpPr>
        <p:spPr/>
        <p:txBody>
          <a:bodyPr>
            <a:normAutofit/>
          </a:bodyPr>
          <a:lstStyle/>
          <a:p>
            <a:pPr marL="0" indent="0">
              <a:buNone/>
            </a:pPr>
            <a:r>
              <a:rPr lang="en-MY" sz="2400"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p14="http://schemas.microsoft.com/office/powerpoint/2010/main" xmlns="" val="1846475383"/>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85350C-135E-4AC5-8DFA-849751D6E3C0}"/>
              </a:ext>
            </a:extLst>
          </p:cNvPr>
          <p:cNvSpPr>
            <a:spLocks noGrp="1"/>
          </p:cNvSpPr>
          <p:nvPr>
            <p:ph type="title"/>
          </p:nvPr>
        </p:nvSpPr>
        <p:spPr/>
        <p:txBody>
          <a:bodyPr>
            <a:normAutofit fontScale="90000"/>
          </a:bodyPr>
          <a:lstStyle/>
          <a:p>
            <a:r>
              <a:rPr lang="en-MY" sz="3600" dirty="0"/>
              <a:t>High Performers without Potential or High Potentials without Performance</a:t>
            </a:r>
          </a:p>
        </p:txBody>
      </p:sp>
      <p:sp>
        <p:nvSpPr>
          <p:cNvPr id="3" name="Content Placeholder 2">
            <a:extLst>
              <a:ext uri="{FF2B5EF4-FFF2-40B4-BE49-F238E27FC236}">
                <a16:creationId xmlns:a16="http://schemas.microsoft.com/office/drawing/2014/main" xmlns="" id="{93CBE97D-B1A7-491F-B634-B2175938F383}"/>
              </a:ext>
            </a:extLst>
          </p:cNvPr>
          <p:cNvSpPr>
            <a:spLocks noGrp="1"/>
          </p:cNvSpPr>
          <p:nvPr>
            <p:ph idx="1"/>
          </p:nvPr>
        </p:nvSpPr>
        <p:spPr/>
        <p:txBody>
          <a:bodyPr>
            <a:normAutofit/>
          </a:bodyPr>
          <a:lstStyle/>
          <a:p>
            <a:pPr marL="0" indent="0">
              <a:buNone/>
            </a:pPr>
            <a:r>
              <a:rPr lang="en-MY" sz="2400"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p14="http://schemas.microsoft.com/office/powerpoint/2010/main" xmlns="" val="2544563474"/>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5278A5-030C-4BA6-9C10-811C7284916E}"/>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xmlns="" id="{77D06F8D-56C9-425F-A8E3-46AC84752847}"/>
              </a:ext>
            </a:extLst>
          </p:cNvPr>
          <p:cNvSpPr>
            <a:spLocks noGrp="1"/>
          </p:cNvSpPr>
          <p:nvPr>
            <p:ph idx="1"/>
          </p:nvPr>
        </p:nvSpPr>
        <p:spPr/>
        <p:txBody>
          <a:bodyPr/>
          <a:lstStyle/>
          <a:p>
            <a:pPr marL="0" indent="0">
              <a:buNone/>
            </a:pPr>
            <a:r>
              <a:rPr lang="en-MY" dirty="0"/>
              <a:t>What is the first step a company must take to develop high-potential employees?</a:t>
            </a:r>
          </a:p>
          <a:p>
            <a:pPr marL="0" indent="0">
              <a:buNone/>
            </a:pPr>
            <a:endParaRPr lang="en-MY" dirty="0"/>
          </a:p>
          <a:p>
            <a:pPr marL="514350" indent="-514350">
              <a:buFont typeface="+mj-lt"/>
              <a:buAutoNum type="alphaUcPeriod"/>
            </a:pPr>
            <a:r>
              <a:rPr lang="en-MY" dirty="0"/>
              <a:t>Implement career planning and feedback	</a:t>
            </a:r>
          </a:p>
          <a:p>
            <a:pPr marL="514350" indent="-514350">
              <a:buFont typeface="+mj-lt"/>
              <a:buAutoNum type="alphaUcPeriod"/>
            </a:pPr>
            <a:r>
              <a:rPr lang="en-MY" dirty="0"/>
              <a:t>Establish a mentoring or coaching program	</a:t>
            </a:r>
          </a:p>
          <a:p>
            <a:pPr marL="514350" indent="-514350">
              <a:buFont typeface="+mj-lt"/>
              <a:buAutoNum type="alphaUcPeriod"/>
            </a:pPr>
            <a:r>
              <a:rPr lang="en-MY" dirty="0"/>
              <a:t>Identify competencies and training needs	</a:t>
            </a:r>
          </a:p>
          <a:p>
            <a:pPr marL="514350" indent="-514350">
              <a:buFont typeface="+mj-lt"/>
              <a:buAutoNum type="alphaUcPeriod"/>
            </a:pPr>
            <a:r>
              <a:rPr lang="en-MY" dirty="0"/>
              <a:t>Require job rotation and formal education</a:t>
            </a:r>
          </a:p>
          <a:p>
            <a:pPr marL="0" indent="0">
              <a:buNone/>
            </a:pPr>
            <a:endParaRPr lang="en-MY" dirty="0"/>
          </a:p>
        </p:txBody>
      </p:sp>
    </p:spTree>
    <p:extLst>
      <p:ext uri="{BB962C8B-B14F-4D97-AF65-F5344CB8AC3E}">
        <p14:creationId xmlns:p14="http://schemas.microsoft.com/office/powerpoint/2010/main" xmlns="" val="2517862543"/>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EFDC68-9D61-431C-B035-026AD5B573FE}"/>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xmlns="" id="{6738AA78-D128-4505-A975-E3F1F7AB7AD9}"/>
              </a:ext>
            </a:extLst>
          </p:cNvPr>
          <p:cNvSpPr>
            <a:spLocks noGrp="1"/>
          </p:cNvSpPr>
          <p:nvPr>
            <p:ph idx="1"/>
          </p:nvPr>
        </p:nvSpPr>
        <p:spPr/>
        <p:txBody>
          <a:bodyPr/>
          <a:lstStyle/>
          <a:p>
            <a:r>
              <a:rPr lang="en-MY" dirty="0"/>
              <a:t>Option C</a:t>
            </a:r>
          </a:p>
          <a:p>
            <a:endParaRPr lang="en-MY" dirty="0"/>
          </a:p>
          <a:p>
            <a:pPr marL="0" indent="0">
              <a:buNone/>
            </a:pPr>
            <a:r>
              <a:rPr lang="en-MY" dirty="0"/>
              <a:t>The first step in any HR function is to identify competencies and training needs and that is the key to a successful department. To complete a needs analysis you should first identify any competencies and training needs. After that you would implement, establish and require.</a:t>
            </a:r>
          </a:p>
        </p:txBody>
      </p:sp>
    </p:spTree>
    <p:extLst>
      <p:ext uri="{BB962C8B-B14F-4D97-AF65-F5344CB8AC3E}">
        <p14:creationId xmlns:p14="http://schemas.microsoft.com/office/powerpoint/2010/main" xmlns="" val="4215738154"/>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9F063133-A9FA-4B5C-9460-065BB348E6AA}"/>
              </a:ext>
            </a:extLst>
          </p:cNvPr>
          <p:cNvSpPr>
            <a:spLocks noGrp="1"/>
          </p:cNvSpPr>
          <p:nvPr>
            <p:ph type="title"/>
          </p:nvPr>
        </p:nvSpPr>
        <p:spPr>
          <a:xfrm>
            <a:off x="914400" y="228600"/>
            <a:ext cx="7772400" cy="765175"/>
          </a:xfrm>
        </p:spPr>
        <p:txBody>
          <a:bodyPr>
            <a:normAutofit/>
          </a:bodyPr>
          <a:lstStyle/>
          <a:p>
            <a:r>
              <a:rPr lang="en-MY" sz="4000" dirty="0"/>
              <a:t>Talent Development</a:t>
            </a:r>
          </a:p>
        </p:txBody>
      </p:sp>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457200" y="12192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961426571"/>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E73AAE-2240-4B7E-9D7B-AC79EAC14EE5}"/>
              </a:ext>
            </a:extLst>
          </p:cNvPr>
          <p:cNvSpPr>
            <a:spLocks noGrp="1"/>
          </p:cNvSpPr>
          <p:nvPr>
            <p:ph type="title"/>
          </p:nvPr>
        </p:nvSpPr>
        <p:spPr>
          <a:xfrm>
            <a:off x="838200" y="381000"/>
            <a:ext cx="7200900" cy="655639"/>
          </a:xfrm>
        </p:spPr>
        <p:txBody>
          <a:bodyPr/>
          <a:lstStyle/>
          <a:p>
            <a:r>
              <a:rPr lang="en-MY" dirty="0"/>
              <a:t>Diversity and Inclusion</a:t>
            </a:r>
          </a:p>
        </p:txBody>
      </p:sp>
      <p:sp>
        <p:nvSpPr>
          <p:cNvPr id="3" name="Content Placeholder 2">
            <a:extLst>
              <a:ext uri="{FF2B5EF4-FFF2-40B4-BE49-F238E27FC236}">
                <a16:creationId xmlns:a16="http://schemas.microsoft.com/office/drawing/2014/main" xmlns="" id="{9FDF8E46-B780-4367-9DBE-6A17623905FC}"/>
              </a:ext>
            </a:extLst>
          </p:cNvPr>
          <p:cNvSpPr>
            <a:spLocks noGrp="1"/>
          </p:cNvSpPr>
          <p:nvPr>
            <p:ph idx="1"/>
          </p:nvPr>
        </p:nvSpPr>
        <p:spPr>
          <a:xfrm>
            <a:off x="685800" y="1628800"/>
            <a:ext cx="8206680" cy="5040560"/>
          </a:xfrm>
        </p:spPr>
        <p:txBody>
          <a:bodyPr/>
          <a:lstStyle/>
          <a:p>
            <a:r>
              <a:rPr lang="en-MY" sz="2400"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sz="2400"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p14="http://schemas.microsoft.com/office/powerpoint/2010/main" xmlns="" val="3376535329"/>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E8B7CA0-DF47-4682-9C29-0BD282ABD6F8}"/>
              </a:ext>
            </a:extLst>
          </p:cNvPr>
          <p:cNvSpPr>
            <a:spLocks noGrp="1"/>
          </p:cNvSpPr>
          <p:nvPr>
            <p:ph idx="1"/>
          </p:nvPr>
        </p:nvSpPr>
        <p:spPr/>
        <p:txBody>
          <a:bodyPr>
            <a:normAutofit/>
          </a:bodyPr>
          <a:lstStyle/>
          <a:p>
            <a:pPr>
              <a:buNone/>
            </a:pPr>
            <a:r>
              <a:rPr lang="en-MY" sz="3600" dirty="0"/>
              <a:t>Questions</a:t>
            </a:r>
          </a:p>
        </p:txBody>
      </p:sp>
    </p:spTree>
    <p:extLst>
      <p:ext uri="{BB962C8B-B14F-4D97-AF65-F5344CB8AC3E}">
        <p14:creationId xmlns:p14="http://schemas.microsoft.com/office/powerpoint/2010/main" xmlns="" val="622907477"/>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825</TotalTime>
  <Words>3280</Words>
  <Application>Microsoft Office PowerPoint</Application>
  <PresentationFormat>On-screen Show (4:3)</PresentationFormat>
  <Paragraphs>189</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Diamond Grid 16x9</vt:lpstr>
      <vt:lpstr>TALENT DEVELOPMENT &amp; MANAGEMENT - IV</vt:lpstr>
      <vt:lpstr>Slide 2</vt:lpstr>
      <vt:lpstr>Management Development Techniques</vt:lpstr>
      <vt:lpstr>Management Development Techniques</vt:lpstr>
      <vt:lpstr>Management Development Techniques</vt:lpstr>
      <vt:lpstr>Management Development Techniques</vt:lpstr>
      <vt:lpstr>Management Development Techniques</vt:lpstr>
      <vt:lpstr>Management Development Techniques</vt:lpstr>
      <vt:lpstr>Slide 9</vt:lpstr>
      <vt:lpstr>Career Development</vt:lpstr>
      <vt:lpstr>Career Development</vt:lpstr>
      <vt:lpstr>Career Development</vt:lpstr>
      <vt:lpstr>Stages in Career Development</vt:lpstr>
      <vt:lpstr>Super’s Career Development Stages</vt:lpstr>
      <vt:lpstr>Career Management Process</vt:lpstr>
      <vt:lpstr>Talent Development</vt:lpstr>
      <vt:lpstr>Replacement Planning</vt:lpstr>
      <vt:lpstr>Succession planning</vt:lpstr>
      <vt:lpstr>Succession planning</vt:lpstr>
      <vt:lpstr>Question # 1</vt:lpstr>
      <vt:lpstr>Answer # 1</vt:lpstr>
      <vt:lpstr>Talent management</vt:lpstr>
      <vt:lpstr>Replacement vs. Succession Planning vs. Talent Management</vt:lpstr>
      <vt:lpstr>Replacement Planning</vt:lpstr>
      <vt:lpstr>Succession Planning</vt:lpstr>
      <vt:lpstr>Question # 2</vt:lpstr>
      <vt:lpstr>Answer # 2</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Question #</vt:lpstr>
      <vt:lpstr>Answer #</vt:lpstr>
      <vt:lpstr>Talent Development</vt:lpstr>
      <vt:lpstr>Diversity and Inclusion</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54</cp:revision>
  <cp:lastPrinted>1601-01-01T00:00:00Z</cp:lastPrinted>
  <dcterms:created xsi:type="dcterms:W3CDTF">2020-07-09T15:12:46Z</dcterms:created>
  <dcterms:modified xsi:type="dcterms:W3CDTF">2023-08-11T16:48:14Z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