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3"/>
  </p:notesMasterIdLst>
  <p:handoutMasterIdLst>
    <p:handoutMasterId r:id="rId74"/>
  </p:handoutMasterIdLst>
  <p:sldIdLst>
    <p:sldId id="256" r:id="rId2"/>
    <p:sldId id="335" r:id="rId3"/>
    <p:sldId id="259" r:id="rId4"/>
    <p:sldId id="272" r:id="rId5"/>
    <p:sldId id="273" r:id="rId6"/>
    <p:sldId id="274" r:id="rId7"/>
    <p:sldId id="276" r:id="rId8"/>
    <p:sldId id="257" r:id="rId9"/>
    <p:sldId id="444" r:id="rId10"/>
    <p:sldId id="279" r:id="rId11"/>
    <p:sldId id="443" r:id="rId12"/>
    <p:sldId id="277" r:id="rId13"/>
    <p:sldId id="278" r:id="rId14"/>
    <p:sldId id="275" r:id="rId15"/>
    <p:sldId id="258" r:id="rId16"/>
    <p:sldId id="388" r:id="rId17"/>
    <p:sldId id="390" r:id="rId18"/>
    <p:sldId id="389" r:id="rId19"/>
    <p:sldId id="372" r:id="rId20"/>
    <p:sldId id="282" r:id="rId21"/>
    <p:sldId id="283" r:id="rId22"/>
    <p:sldId id="281" r:id="rId23"/>
    <p:sldId id="284" r:id="rId24"/>
    <p:sldId id="285" r:id="rId25"/>
    <p:sldId id="286" r:id="rId26"/>
    <p:sldId id="287" r:id="rId27"/>
    <p:sldId id="288" r:id="rId28"/>
    <p:sldId id="373" r:id="rId29"/>
    <p:sldId id="374" r:id="rId30"/>
    <p:sldId id="350" r:id="rId31"/>
    <p:sldId id="375" r:id="rId32"/>
    <p:sldId id="376" r:id="rId33"/>
    <p:sldId id="377" r:id="rId34"/>
    <p:sldId id="261" r:id="rId35"/>
    <p:sldId id="267" r:id="rId36"/>
    <p:sldId id="262" r:id="rId37"/>
    <p:sldId id="433" r:id="rId38"/>
    <p:sldId id="337" r:id="rId39"/>
    <p:sldId id="410" r:id="rId40"/>
    <p:sldId id="411" r:id="rId41"/>
    <p:sldId id="355" r:id="rId42"/>
    <p:sldId id="356" r:id="rId43"/>
    <p:sldId id="340" r:id="rId44"/>
    <p:sldId id="412" r:id="rId45"/>
    <p:sldId id="413" r:id="rId46"/>
    <p:sldId id="414" r:id="rId47"/>
    <p:sldId id="357" r:id="rId48"/>
    <p:sldId id="358" r:id="rId49"/>
    <p:sldId id="434" r:id="rId50"/>
    <p:sldId id="415" r:id="rId51"/>
    <p:sldId id="292" r:id="rId52"/>
    <p:sldId id="437" r:id="rId53"/>
    <p:sldId id="438" r:id="rId54"/>
    <p:sldId id="416" r:id="rId55"/>
    <p:sldId id="439" r:id="rId56"/>
    <p:sldId id="440" r:id="rId57"/>
    <p:sldId id="441" r:id="rId58"/>
    <p:sldId id="359" r:id="rId59"/>
    <p:sldId id="417" r:id="rId60"/>
    <p:sldId id="435" r:id="rId61"/>
    <p:sldId id="346" r:id="rId62"/>
    <p:sldId id="442" r:id="rId63"/>
    <p:sldId id="351" r:id="rId64"/>
    <p:sldId id="352" r:id="rId65"/>
    <p:sldId id="353" r:id="rId66"/>
    <p:sldId id="354" r:id="rId67"/>
    <p:sldId id="445" r:id="rId68"/>
    <p:sldId id="446" r:id="rId69"/>
    <p:sldId id="436" r:id="rId70"/>
    <p:sldId id="360" r:id="rId71"/>
    <p:sldId id="289" r:id="rId7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6EE1343-CA04-44FA-A535-D9463A5F075B}">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EDECB737-FAC0-4F47-9B1A-E18B883D0F75}">
      <dgm:prSet phldrT="[Text]"/>
      <dgm:spPr>
        <a:solidFill>
          <a:srgbClr val="FFFFFF"/>
        </a:solidFill>
      </dgm:spPr>
      <dgm:t>
        <a:bodyPr/>
        <a:lstStyle/>
        <a:p>
          <a:r>
            <a:rPr lang="en-MY" dirty="0">
              <a:solidFill>
                <a:schemeClr val="tx1"/>
              </a:solidFill>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239A56AA-8CA4-45D2-AAA7-F32B26D151DB}" type="pres">
      <dgm:prSet presAssocID="{86EE1343-CA04-44FA-A535-D9463A5F075B}" presName="parentText" presStyleLbl="node1" presStyleIdx="0" presStyleCnt="5">
        <dgm:presLayoutVars>
          <dgm:chMax val="0"/>
          <dgm:bulletEnabled val="1"/>
        </dgm:presLayoutVars>
      </dgm:prSet>
      <dgm:spPr>
        <a:xfrm>
          <a:off x="0" y="1523927"/>
          <a:ext cx="8122096" cy="621928"/>
        </a:xfrm>
        <a:prstGeom prst="roundRect">
          <a:avLst/>
        </a:prstGeom>
      </dgm:spPr>
    </dgm:pt>
    <dgm:pt modelId="{04C77992-2E08-4A24-87DB-3D9323CE41DA}" type="pres">
      <dgm:prSet presAssocID="{986357B2-7A47-40CD-864A-8B362D60BF95}" presName="spacer" presStyleCnt="0"/>
      <dgm:spPr/>
    </dgm:pt>
    <dgm:pt modelId="{063BDBA2-A3DC-419F-9114-58CDD7E9676E}" type="pres">
      <dgm:prSet presAssocID="{EDECB737-FAC0-4F47-9B1A-E18B883D0F75}" presName="parentText" presStyleLbl="node1" presStyleIdx="1" presStyleCnt="5">
        <dgm:presLayoutVars>
          <dgm:chMax val="0"/>
          <dgm:bulletEnabled val="1"/>
        </dgm:presLayoutVars>
      </dgm:prSet>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5">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5">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5">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E278BA0-4F29-4194-B9F6-7C1DB6AA1E45}" srcId="{703D4D02-5513-427D-B6E9-B2E187EE0C3A}" destId="{A0DA5317-EAF1-4F1F-8F38-FD55A0BDE6CA}" srcOrd="3" destOrd="0" parTransId="{9FA7B98B-1AD7-4078-9C11-0AFD76208D4D}" sibTransId="{FC347640-EE41-41E7-875F-AC59FADC0017}"/>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0"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D069A7BC-3F76-428D-A736-5F79F5F88255}" type="presParOf" srcId="{CC8763B3-4621-4666-B669-3C5BA2A30DBE}" destId="{239A56AA-8CA4-45D2-AAA7-F32B26D151DB}" srcOrd="0" destOrd="0" presId="urn:microsoft.com/office/officeart/2005/8/layout/vList2"/>
    <dgm:cxn modelId="{51099936-F243-4A9B-A77A-90190D316907}" type="presParOf" srcId="{CC8763B3-4621-4666-B669-3C5BA2A30DBE}" destId="{04C77992-2E08-4A24-87DB-3D9323CE41DA}"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10A0C590-A532-44A1-89C8-932F5D7DA730}">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gm:t>
    </dgm:pt>
    <dgm:pt modelId="{29DFFF41-1BFA-4263-B854-146B73507DF2}" type="parTrans" cxnId="{78A355C0-E53E-4353-B169-6FBBC605359A}">
      <dgm:prSet/>
      <dgm:spPr/>
      <dgm:t>
        <a:bodyPr/>
        <a:lstStyle/>
        <a:p>
          <a:endParaRPr lang="en-MY"/>
        </a:p>
      </dgm:t>
    </dgm:pt>
    <dgm:pt modelId="{A9EA73E1-EF34-4B14-B6BA-8A4F60B3DC71}" type="sibTrans" cxnId="{78A355C0-E53E-4353-B169-6FBBC605359A}">
      <dgm:prSet/>
      <dgm:spPr/>
      <dgm:t>
        <a:bodyPr/>
        <a:lstStyle/>
        <a:p>
          <a:endParaRPr lang="en-MY"/>
        </a:p>
      </dgm:t>
    </dgm:pt>
    <dgm:pt modelId="{EDECB737-FAC0-4F47-9B1A-E18B883D0F75}">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gm:t>
    </dgm:pt>
    <dgm:pt modelId="{3E244206-80D9-4A49-B29D-BB28E4D7D620}" type="parTrans" cxnId="{5FE1F790-E51A-4899-93D8-D14A5CAF0833}">
      <dgm:prSet/>
      <dgm:spPr/>
      <dgm:t>
        <a:bodyPr/>
        <a:lstStyle/>
        <a:p>
          <a:endParaRPr lang="en-MY"/>
        </a:p>
      </dgm:t>
    </dgm:pt>
    <dgm:pt modelId="{926D1E68-873A-41A6-94C0-77B042AC37D7}" type="sibTrans" cxnId="{5FE1F790-E51A-4899-93D8-D14A5CAF0833}">
      <dgm:prSet/>
      <dgm:spPr/>
      <dgm:t>
        <a:bodyPr/>
        <a:lstStyle/>
        <a:p>
          <a:endParaRPr lang="en-MY"/>
        </a:p>
      </dgm:t>
    </dgm:pt>
    <dgm:pt modelId="{6526F20A-24B3-4FCD-963E-A1F037490F19}">
      <dgm:prSet phldrT="[Text]"/>
      <dgm:spPr>
        <a:solidFill>
          <a:srgbClr val="FFFFFF"/>
        </a:solidFill>
      </dgm:spPr>
      <dgm:t>
        <a:bodyPr/>
        <a:lstStyle/>
        <a:p>
          <a:r>
            <a:rPr lang="en-MY" dirty="0">
              <a:solidFill>
                <a:schemeClr val="tx1"/>
              </a:solidFill>
            </a:rPr>
            <a:t>Talent Management</a:t>
          </a:r>
        </a:p>
      </dgm:t>
    </dgm:pt>
    <dgm:pt modelId="{402CD06B-6C7D-443A-BDCA-256AA696F552}" type="parTrans" cxnId="{0D6CE2C6-E302-4582-8BFD-869E848BDD3D}">
      <dgm:prSet/>
      <dgm:spPr/>
      <dgm:t>
        <a:bodyPr/>
        <a:lstStyle/>
        <a:p>
          <a:endParaRPr lang="en-MY"/>
        </a:p>
      </dgm:t>
    </dgm:pt>
    <dgm:pt modelId="{A3E1D46A-10CE-4B4D-8698-40709515AB29}" type="sibTrans" cxnId="{0D6CE2C6-E302-4582-8BFD-869E848BDD3D}">
      <dgm:prSet/>
      <dgm:spPr/>
      <dgm:t>
        <a:bodyPr/>
        <a:lstStyle/>
        <a:p>
          <a:endParaRPr lang="en-MY"/>
        </a:p>
      </dgm:t>
    </dgm:pt>
    <dgm:pt modelId="{A0DA5317-EAF1-4F1F-8F38-FD55A0BDE6CA}">
      <dgm:prSet phldrT="[Text]"/>
      <dgm:spPr>
        <a:solidFill>
          <a:srgbClr val="FFFFFF"/>
        </a:solidFill>
      </dgm:spPr>
      <dgm:t>
        <a:bodyPr/>
        <a:lstStyle/>
        <a:p>
          <a:r>
            <a:rPr lang="en-MY">
              <a:solidFill>
                <a:schemeClr val="tx1"/>
              </a:solidFill>
            </a:rPr>
            <a:t>Managing High Performers and High Potentials</a:t>
          </a:r>
          <a:endParaRPr lang="en-MY" dirty="0">
            <a:solidFill>
              <a:schemeClr val="tx1"/>
            </a:solidFill>
          </a:endParaRPr>
        </a:p>
      </dgm:t>
    </dgm:pt>
    <dgm:pt modelId="{9FA7B98B-1AD7-4078-9C11-0AFD76208D4D}" type="parTrans" cxnId="{8E278BA0-4F29-4194-B9F6-7C1DB6AA1E45}">
      <dgm:prSet/>
      <dgm:spPr/>
      <dgm:t>
        <a:bodyPr/>
        <a:lstStyle/>
        <a:p>
          <a:endParaRPr lang="en-MY"/>
        </a:p>
      </dgm:t>
    </dgm:pt>
    <dgm:pt modelId="{FC347640-EE41-41E7-875F-AC59FADC0017}" type="sibTrans" cxnId="{8E278BA0-4F29-4194-B9F6-7C1DB6AA1E45}">
      <dgm:prSet/>
      <dgm:spPr/>
      <dgm:t>
        <a:bodyPr/>
        <a:lstStyle/>
        <a:p>
          <a:endParaRPr lang="en-MY"/>
        </a:p>
      </dgm:t>
    </dgm:pt>
    <dgm:pt modelId="{C20F0585-25A9-4316-8468-51F9EA9FF381}">
      <dgm:prSet phldrT="[Text]"/>
      <dgm:spPr>
        <a:solidFill>
          <a:srgbClr val="FFFFFF"/>
        </a:solidFill>
      </dgm:spPr>
      <dgm:t>
        <a:bodyPr/>
        <a:lstStyle/>
        <a:p>
          <a:r>
            <a:rPr lang="en-MY" dirty="0">
              <a:solidFill>
                <a:schemeClr val="tx1"/>
              </a:solidFill>
            </a:rPr>
            <a:t>Diversity and Inclusion</a:t>
          </a:r>
        </a:p>
      </dgm:t>
    </dgm:pt>
    <dgm:pt modelId="{CE01BC7B-693E-4C29-9382-1CEAFD123B89}" type="parTrans" cxnId="{C71A778D-1CDC-4E4C-81D2-6A090BD573C1}">
      <dgm:prSet/>
      <dgm:spPr/>
      <dgm:t>
        <a:bodyPr/>
        <a:lstStyle/>
        <a:p>
          <a:endParaRPr lang="en-MY"/>
        </a:p>
      </dgm:t>
    </dgm:pt>
    <dgm:pt modelId="{1BD7690B-FDA0-4563-ADEA-0840A7131753}" type="sibTrans" cxnId="{C71A778D-1CDC-4E4C-81D2-6A090BD573C1}">
      <dgm:prSet/>
      <dgm:spPr/>
      <dgm:t>
        <a:bodyPr/>
        <a:lstStyle/>
        <a:p>
          <a:endParaRPr lang="en-MY"/>
        </a:p>
      </dgm:t>
    </dgm:pt>
    <dgm:pt modelId="{E6CB1D23-BBD8-4875-97FB-76C6D1DF1786}">
      <dgm:prSet phldrT="[Text]"/>
      <dgm:spPr>
        <a:solidFill>
          <a:srgbClr val="FFFFFF"/>
        </a:solidFill>
      </dgm:spPr>
      <dgm:t>
        <a:bodyPr/>
        <a:lstStyle/>
        <a:p>
          <a:r>
            <a:rPr lang="en-MY" dirty="0">
              <a:solidFill>
                <a:schemeClr val="tx1"/>
              </a:solidFill>
            </a:rPr>
            <a:t>Employee Relations</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dgm:spPr>
        <a:solidFill>
          <a:srgbClr val="FFFFFF"/>
        </a:solidFill>
      </dgm:spPr>
      <dgm:t>
        <a:bodyPr/>
        <a:lstStyle/>
        <a:p>
          <a:r>
            <a:rPr lang="en-MY" dirty="0">
              <a:solidFill>
                <a:schemeClr val="tx1"/>
              </a:solidFill>
            </a:rPr>
            <a:t>Employee Engagement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DF1768A1-F5E4-4152-9DE2-8FFC4D413F5A}" type="pres">
      <dgm:prSet presAssocID="{10A0C590-A532-44A1-89C8-932F5D7DA730}" presName="parentText" presStyleLbl="node1" presStyleIdx="0" presStyleCnt="7" custScaleX="99638" custLinFactNeighborX="-363" custLinFactNeighborY="-25550">
        <dgm:presLayoutVars>
          <dgm:chMax val="0"/>
          <dgm:bulletEnabled val="1"/>
        </dgm:presLayoutVars>
      </dgm:prSet>
      <dgm:spPr>
        <a:xfrm>
          <a:off x="0" y="28599"/>
          <a:ext cx="8092694" cy="561599"/>
        </a:xfrm>
        <a:prstGeom prst="roundRect">
          <a:avLst/>
        </a:prstGeom>
      </dgm:spPr>
    </dgm:pt>
    <dgm:pt modelId="{4E6B4AFF-7F28-479F-BB0E-2E6F3FE26F05}" type="pres">
      <dgm:prSet presAssocID="{A9EA73E1-EF34-4B14-B6BA-8A4F60B3DC71}" presName="spacer" presStyleCnt="0"/>
      <dgm:spPr/>
    </dgm:pt>
    <dgm:pt modelId="{063BDBA2-A3DC-419F-9114-58CDD7E9676E}" type="pres">
      <dgm:prSet presAssocID="{EDECB737-FAC0-4F47-9B1A-E18B883D0F75}" presName="parentText" presStyleLbl="node1" presStyleIdx="1" presStyleCnt="7">
        <dgm:presLayoutVars>
          <dgm:chMax val="0"/>
          <dgm:bulletEnabled val="1"/>
        </dgm:presLayoutVars>
      </dgm:prSet>
      <dgm:spPr>
        <a:xfrm>
          <a:off x="0" y="2223615"/>
          <a:ext cx="8122096" cy="621928"/>
        </a:xfrm>
        <a:prstGeom prst="roundRect">
          <a:avLst/>
        </a:prstGeom>
      </dgm:spPr>
    </dgm:pt>
    <dgm:pt modelId="{A914B8BF-CFD8-47FB-BE1A-5161F813C281}" type="pres">
      <dgm:prSet presAssocID="{926D1E68-873A-41A6-94C0-77B042AC37D7}" presName="spacer" presStyleCnt="0"/>
      <dgm:spPr/>
    </dgm:pt>
    <dgm:pt modelId="{2C838952-826C-4046-A3CA-180A4970B802}" type="pres">
      <dgm:prSet presAssocID="{6526F20A-24B3-4FCD-963E-A1F037490F19}" presName="parentText" presStyleLbl="node1" presStyleIdx="2" presStyleCnt="7">
        <dgm:presLayoutVars>
          <dgm:chMax val="0"/>
          <dgm:bulletEnabled val="1"/>
        </dgm:presLayoutVars>
      </dgm:prSet>
      <dgm:spPr/>
    </dgm:pt>
    <dgm:pt modelId="{DD061BC6-7217-4983-91AB-8118DA993ADC}" type="pres">
      <dgm:prSet presAssocID="{A3E1D46A-10CE-4B4D-8698-40709515AB29}" presName="spacer" presStyleCnt="0"/>
      <dgm:spPr/>
    </dgm:pt>
    <dgm:pt modelId="{2D4BE110-5AB9-41A3-9914-DEAE56F0A0B0}" type="pres">
      <dgm:prSet presAssocID="{A0DA5317-EAF1-4F1F-8F38-FD55A0BDE6CA}" presName="parentText" presStyleLbl="node1" presStyleIdx="3" presStyleCnt="7">
        <dgm:presLayoutVars>
          <dgm:chMax val="0"/>
          <dgm:bulletEnabled val="1"/>
        </dgm:presLayoutVars>
      </dgm:prSet>
      <dgm:spPr/>
    </dgm:pt>
    <dgm:pt modelId="{A9B2BC83-0942-4001-80DE-769A77009AE5}" type="pres">
      <dgm:prSet presAssocID="{FC347640-EE41-41E7-875F-AC59FADC0017}" presName="spacer" presStyleCnt="0"/>
      <dgm:spPr/>
    </dgm:pt>
    <dgm:pt modelId="{0A218AEF-26AC-4E23-BDA1-668064282ED2}" type="pres">
      <dgm:prSet presAssocID="{C20F0585-25A9-4316-8468-51F9EA9FF381}" presName="parentText" presStyleLbl="node1" presStyleIdx="4" presStyleCnt="7">
        <dgm:presLayoutVars>
          <dgm:chMax val="0"/>
          <dgm:bulletEnabled val="1"/>
        </dgm:presLayoutVars>
      </dgm:prSet>
      <dgm:spPr/>
    </dgm:pt>
    <dgm:pt modelId="{EE5B4C1A-3842-4237-90FA-AA7C94949449}" type="pres">
      <dgm:prSet presAssocID="{1BD7690B-FDA0-4563-ADEA-0840A7131753}" presName="spacer" presStyleCnt="0"/>
      <dgm:spPr/>
    </dgm:pt>
    <dgm:pt modelId="{ECA2C48E-F743-4C45-B04A-3D046B3B5232}" type="pres">
      <dgm:prSet presAssocID="{E6CB1D23-BBD8-4875-97FB-76C6D1DF1786}" presName="parentText" presStyleLbl="node1" presStyleIdx="5" presStyleCnt="7">
        <dgm:presLayoutVars>
          <dgm:chMax val="0"/>
          <dgm:bulletEnabled val="1"/>
        </dgm:presLayoutVars>
      </dgm:prSet>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6" presStyleCnt="7">
        <dgm:presLayoutVars>
          <dgm:chMax val="0"/>
          <dgm:bulletEnabled val="1"/>
        </dgm:presLayoutVars>
      </dgm:prSet>
      <dgm:spPr/>
    </dgm:pt>
  </dgm:ptLst>
  <dgm:cxnLst>
    <dgm:cxn modelId="{D8613621-932F-4481-8FE1-059265EDC8FA}" type="presOf" srcId="{A0DA5317-EAF1-4F1F-8F38-FD55A0BDE6CA}" destId="{2D4BE110-5AB9-41A3-9914-DEAE56F0A0B0}" srcOrd="0" destOrd="0" presId="urn:microsoft.com/office/officeart/2005/8/layout/vList2"/>
    <dgm:cxn modelId="{8C3C5627-6F4E-49DF-9F49-0CBF1E71DBF8}" type="presOf" srcId="{6526F20A-24B3-4FCD-963E-A1F037490F19}" destId="{2C838952-826C-4046-A3CA-180A4970B802}" srcOrd="0" destOrd="0" presId="urn:microsoft.com/office/officeart/2005/8/layout/vList2"/>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6"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C71A778D-1CDC-4E4C-81D2-6A090BD573C1}" srcId="{703D4D02-5513-427D-B6E9-B2E187EE0C3A}" destId="{C20F0585-25A9-4316-8468-51F9EA9FF381}" srcOrd="4" destOrd="0" parTransId="{CE01BC7B-693E-4C29-9382-1CEAFD123B89}" sibTransId="{1BD7690B-FDA0-4563-ADEA-0840A7131753}"/>
    <dgm:cxn modelId="{5FE1F790-E51A-4899-93D8-D14A5CAF0833}" srcId="{703D4D02-5513-427D-B6E9-B2E187EE0C3A}" destId="{EDECB737-FAC0-4F47-9B1A-E18B883D0F75}" srcOrd="1" destOrd="0" parTransId="{3E244206-80D9-4A49-B29D-BB28E4D7D620}" sibTransId="{926D1E68-873A-41A6-94C0-77B042AC37D7}"/>
    <dgm:cxn modelId="{8B0007A0-320C-4385-B268-C4ECC14E7279}" srcId="{703D4D02-5513-427D-B6E9-B2E187EE0C3A}" destId="{E6CB1D23-BBD8-4875-97FB-76C6D1DF1786}" srcOrd="5" destOrd="0" parTransId="{653C8E81-D774-450C-B764-B27052D2ADAF}" sibTransId="{CE641938-312E-4D0A-926C-683FC7775F83}"/>
    <dgm:cxn modelId="{8E278BA0-4F29-4194-B9F6-7C1DB6AA1E45}" srcId="{703D4D02-5513-427D-B6E9-B2E187EE0C3A}" destId="{A0DA5317-EAF1-4F1F-8F38-FD55A0BDE6CA}" srcOrd="3" destOrd="0" parTransId="{9FA7B98B-1AD7-4078-9C11-0AFD76208D4D}" sibTransId="{FC347640-EE41-41E7-875F-AC59FADC0017}"/>
    <dgm:cxn modelId="{87A92DBF-812C-47C9-8DD6-6138E484BBFF}" type="presOf" srcId="{703D4D02-5513-427D-B6E9-B2E187EE0C3A}" destId="{CC8763B3-4621-4666-B669-3C5BA2A30DBE}" srcOrd="0" destOrd="0" presId="urn:microsoft.com/office/officeart/2005/8/layout/vList2"/>
    <dgm:cxn modelId="{78A355C0-E53E-4353-B169-6FBBC605359A}" srcId="{703D4D02-5513-427D-B6E9-B2E187EE0C3A}" destId="{10A0C590-A532-44A1-89C8-932F5D7DA730}" srcOrd="0" destOrd="0" parTransId="{29DFFF41-1BFA-4263-B854-146B73507DF2}" sibTransId="{A9EA73E1-EF34-4B14-B6BA-8A4F60B3DC71}"/>
    <dgm:cxn modelId="{0D6CE2C6-E302-4582-8BFD-869E848BDD3D}" srcId="{703D4D02-5513-427D-B6E9-B2E187EE0C3A}" destId="{6526F20A-24B3-4FCD-963E-A1F037490F19}" srcOrd="2" destOrd="0" parTransId="{402CD06B-6C7D-443A-BDCA-256AA696F552}" sibTransId="{A3E1D46A-10CE-4B4D-8698-40709515AB29}"/>
    <dgm:cxn modelId="{CE7399CB-E928-44C5-A478-0E064B5CDA94}" type="presOf" srcId="{EDECB737-FAC0-4F47-9B1A-E18B883D0F75}" destId="{063BDBA2-A3DC-419F-9114-58CDD7E9676E}" srcOrd="0" destOrd="0" presId="urn:microsoft.com/office/officeart/2005/8/layout/vList2"/>
    <dgm:cxn modelId="{C5266FCC-EFC5-4966-BF17-72CC0FC5B6E9}" type="presOf" srcId="{10A0C590-A532-44A1-89C8-932F5D7DA730}" destId="{DF1768A1-F5E4-4152-9DE2-8FFC4D413F5A}" srcOrd="0" destOrd="0" presId="urn:microsoft.com/office/officeart/2005/8/layout/vList2"/>
    <dgm:cxn modelId="{0573C4DB-F29C-45B8-B40A-D9B1F1A5BCF7}" type="presOf" srcId="{C20F0585-25A9-4316-8468-51F9EA9FF381}" destId="{0A218AEF-26AC-4E23-BDA1-668064282ED2}" srcOrd="0" destOrd="0" presId="urn:microsoft.com/office/officeart/2005/8/layout/vList2"/>
    <dgm:cxn modelId="{6DCBBC5F-447C-4209-9D81-012F211C5711}" type="presParOf" srcId="{CC8763B3-4621-4666-B669-3C5BA2A30DBE}" destId="{DF1768A1-F5E4-4152-9DE2-8FFC4D413F5A}" srcOrd="0" destOrd="0" presId="urn:microsoft.com/office/officeart/2005/8/layout/vList2"/>
    <dgm:cxn modelId="{6B9DB196-C45C-4001-9F83-44EDA583C3CB}" type="presParOf" srcId="{CC8763B3-4621-4666-B669-3C5BA2A30DBE}" destId="{4E6B4AFF-7F28-479F-BB0E-2E6F3FE26F05}" srcOrd="1" destOrd="0" presId="urn:microsoft.com/office/officeart/2005/8/layout/vList2"/>
    <dgm:cxn modelId="{7F3CFA4E-EF63-4B69-A44A-79D4E38E6B04}" type="presParOf" srcId="{CC8763B3-4621-4666-B669-3C5BA2A30DBE}" destId="{063BDBA2-A3DC-419F-9114-58CDD7E9676E}" srcOrd="2" destOrd="0" presId="urn:microsoft.com/office/officeart/2005/8/layout/vList2"/>
    <dgm:cxn modelId="{554E2C67-8D8A-4917-A739-BFF681064908}" type="presParOf" srcId="{CC8763B3-4621-4666-B669-3C5BA2A30DBE}" destId="{A914B8BF-CFD8-47FB-BE1A-5161F813C281}" srcOrd="3" destOrd="0" presId="urn:microsoft.com/office/officeart/2005/8/layout/vList2"/>
    <dgm:cxn modelId="{0DF43C34-0693-4685-92A1-D1A0E018021D}" type="presParOf" srcId="{CC8763B3-4621-4666-B669-3C5BA2A30DBE}" destId="{2C838952-826C-4046-A3CA-180A4970B802}" srcOrd="4" destOrd="0" presId="urn:microsoft.com/office/officeart/2005/8/layout/vList2"/>
    <dgm:cxn modelId="{BD230446-2CAE-4D95-AACD-A8F865679AB0}" type="presParOf" srcId="{CC8763B3-4621-4666-B669-3C5BA2A30DBE}" destId="{DD061BC6-7217-4983-91AB-8118DA993ADC}" srcOrd="5" destOrd="0" presId="urn:microsoft.com/office/officeart/2005/8/layout/vList2"/>
    <dgm:cxn modelId="{84EC5101-A8FF-422B-A0DF-8A6E4AC95814}" type="presParOf" srcId="{CC8763B3-4621-4666-B669-3C5BA2A30DBE}" destId="{2D4BE110-5AB9-41A3-9914-DEAE56F0A0B0}" srcOrd="6" destOrd="0" presId="urn:microsoft.com/office/officeart/2005/8/layout/vList2"/>
    <dgm:cxn modelId="{905C7B81-07F3-4C7C-984A-7F3BD01901B3}" type="presParOf" srcId="{CC8763B3-4621-4666-B669-3C5BA2A30DBE}" destId="{A9B2BC83-0942-4001-80DE-769A77009AE5}" srcOrd="7" destOrd="0" presId="urn:microsoft.com/office/officeart/2005/8/layout/vList2"/>
    <dgm:cxn modelId="{C4EE49A4-9819-42A6-A684-11A2E4FC2139}" type="presParOf" srcId="{CC8763B3-4621-4666-B669-3C5BA2A30DBE}" destId="{0A218AEF-26AC-4E23-BDA1-668064282ED2}" srcOrd="8" destOrd="0" presId="urn:microsoft.com/office/officeart/2005/8/layout/vList2"/>
    <dgm:cxn modelId="{9C35A903-26F8-47B1-82EA-DA00E1122C04}" type="presParOf" srcId="{CC8763B3-4621-4666-B669-3C5BA2A30DBE}" destId="{EE5B4C1A-3842-4237-90FA-AA7C94949449}" srcOrd="9" destOrd="0" presId="urn:microsoft.com/office/officeart/2005/8/layout/vList2"/>
    <dgm:cxn modelId="{7F708EDA-A6F0-4A82-A63E-849DE8AF9EDF}" type="presParOf" srcId="{CC8763B3-4621-4666-B669-3C5BA2A30DBE}" destId="{ECA2C48E-F743-4C45-B04A-3D046B3B5232}" srcOrd="10" destOrd="0" presId="urn:microsoft.com/office/officeart/2005/8/layout/vList2"/>
    <dgm:cxn modelId="{7EBE1955-491B-47A7-AFC5-8C8CF9CB8208}" type="presParOf" srcId="{CC8763B3-4621-4666-B669-3C5BA2A30DBE}" destId="{2E454826-67AD-4191-A11B-410BD9B8A386}" srcOrd="11" destOrd="0" presId="urn:microsoft.com/office/officeart/2005/8/layout/vList2"/>
    <dgm:cxn modelId="{45D7F0D6-6F49-44E4-87F8-5B97FCB6DBD5}" type="presParOf" srcId="{CC8763B3-4621-4666-B669-3C5BA2A30DBE}" destId="{47F42535-DFC2-4D29-B920-1C40FFE6B1E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dgm:presLayoutVars>
          <dgm:chMax val="0"/>
          <dgm:bulletEnabled val="1"/>
        </dgm:presLayoutVars>
      </dgm:prSet>
      <dgm:spPr>
        <a:xfrm>
          <a:off x="0" y="1252"/>
          <a:ext cx="8352928" cy="1087254"/>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dgm:spPr>
      <dgm:t>
        <a:bodyPr/>
        <a:lstStyle/>
        <a:p>
          <a:r>
            <a:rPr lang="en-MY" sz="2700" dirty="0">
              <a:solidFill>
                <a:schemeClr val="tx1"/>
              </a:solidFill>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8394"/>
          <a:ext cx="8352928" cy="1007370"/>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FFFFFF"/>
        </a:solidFill>
      </dgm:spPr>
      <dgm:t>
        <a:bodyPr/>
        <a:lstStyle/>
        <a:p>
          <a:r>
            <a:rPr lang="en-MY" sz="2700">
              <a:solidFill>
                <a:schemeClr val="tx1"/>
              </a:solidFill>
            </a:rPr>
            <a:t>Diversity and Inclusion</a:t>
          </a:r>
          <a:endParaRPr lang="en-MY" sz="2700" dirty="0">
            <a:solidFill>
              <a:schemeClr val="tx1"/>
            </a:solidFill>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7973B7AA-0253-4A2E-B6B1-2E327272DF8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gm:t>
    </dgm:pt>
    <dgm:pt modelId="{3C13AF17-096B-40B7-8AFF-F80596662440}" type="parTrans" cxnId="{F36781FD-34F6-4204-A182-E7923A3308CE}">
      <dgm:prSet/>
      <dgm:spPr/>
      <dgm:t>
        <a:bodyPr/>
        <a:lstStyle/>
        <a:p>
          <a:endParaRPr lang="en-MY"/>
        </a:p>
      </dgm:t>
    </dgm:pt>
    <dgm:pt modelId="{CD949228-73F8-4624-A49D-856BF81BE567}" type="sibTrans" cxnId="{F36781FD-34F6-4204-A182-E7923A3308CE}">
      <dgm:prSet/>
      <dgm:spPr/>
      <dgm:t>
        <a:bodyPr/>
        <a:lstStyle/>
        <a:p>
          <a:endParaRPr lang="en-MY"/>
        </a:p>
      </dgm:t>
    </dgm:pt>
    <dgm:pt modelId="{025D1167-F9B7-4E40-B002-E29EE523243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gm:t>
    </dgm:pt>
    <dgm:pt modelId="{39E3D4EC-1B65-4EA1-8E85-F6895776CCFA}" type="parTrans" cxnId="{D3DE02EA-2BB0-4269-A5CC-5B4CA0D63806}">
      <dgm:prSet/>
      <dgm:spPr/>
      <dgm:t>
        <a:bodyPr/>
        <a:lstStyle/>
        <a:p>
          <a:endParaRPr lang="en-MY"/>
        </a:p>
      </dgm:t>
    </dgm:pt>
    <dgm:pt modelId="{A41AF1D8-88B5-4A69-AF9C-B43C59D005D2}" type="sibTrans" cxnId="{D3DE02EA-2BB0-4269-A5CC-5B4CA0D63806}">
      <dgm:prSet/>
      <dgm:spPr/>
      <dgm:t>
        <a:bodyPr/>
        <a:lstStyle/>
        <a:p>
          <a:endParaRPr lang="en-MY"/>
        </a:p>
      </dgm:t>
    </dgm:pt>
    <dgm:pt modelId="{9387FC01-2A66-4109-B809-2FB306330CB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gm:t>
    </dgm:pt>
    <dgm:pt modelId="{1A01E74A-EB2E-4F18-84BE-0D61153BBCD8}" type="parTrans" cxnId="{E51660CD-F2A3-4E19-AFE6-7DD82B1F479A}">
      <dgm:prSet/>
      <dgm:spPr/>
      <dgm:t>
        <a:bodyPr/>
        <a:lstStyle/>
        <a:p>
          <a:endParaRPr lang="en-MY"/>
        </a:p>
      </dgm:t>
    </dgm:pt>
    <dgm:pt modelId="{6C0B671B-0DF3-4C96-994A-8DCEABA38940}" type="sibTrans" cxnId="{E51660CD-F2A3-4E19-AFE6-7DD82B1F479A}">
      <dgm:prSet/>
      <dgm:spPr/>
      <dgm:t>
        <a:bodyPr/>
        <a:lstStyle/>
        <a:p>
          <a:endParaRPr lang="en-MY"/>
        </a:p>
      </dgm:t>
    </dgm:pt>
    <dgm:pt modelId="{B557A735-D5FA-471D-9E9D-A8B2EF428C20}">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gm:t>
    </dgm:pt>
    <dgm:pt modelId="{E8766636-7187-431A-AF1F-AB77B1969012}" type="parTrans" cxnId="{2F05E6E9-57E8-4012-A328-3C8770C070F8}">
      <dgm:prSet/>
      <dgm:spPr/>
      <dgm:t>
        <a:bodyPr/>
        <a:lstStyle/>
        <a:p>
          <a:endParaRPr lang="en-MY"/>
        </a:p>
      </dgm:t>
    </dgm:pt>
    <dgm:pt modelId="{2A7039B6-9A4A-48A7-AE55-29A683AB0862}" type="sibTrans" cxnId="{2F05E6E9-57E8-4012-A328-3C8770C070F8}">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C75F0C89-4FDE-43A5-BCFE-A9860503C606}" type="pres">
      <dgm:prSet presAssocID="{7973B7AA-0253-4A2E-B6B1-2E327272DF81}" presName="parentText" presStyleLbl="node1" presStyleIdx="0" presStyleCnt="4" custLinFactNeighborY="-53">
        <dgm:presLayoutVars>
          <dgm:chMax val="0"/>
          <dgm:bulletEnabled val="1"/>
        </dgm:presLayoutVars>
      </dgm:prSet>
      <dgm:spPr>
        <a:xfrm>
          <a:off x="0" y="0"/>
          <a:ext cx="8352928" cy="1007370"/>
        </a:xfrm>
        <a:prstGeom prst="roundRect">
          <a:avLst/>
        </a:prstGeom>
      </dgm:spPr>
    </dgm:pt>
    <dgm:pt modelId="{0ED52BFE-7CEF-42F6-B591-8074C17D5745}" type="pres">
      <dgm:prSet presAssocID="{CD949228-73F8-4624-A49D-856BF81BE567}" presName="spacer" presStyleCnt="0"/>
      <dgm:spPr/>
    </dgm:pt>
    <dgm:pt modelId="{6D646A23-0A91-4432-9D52-5AA2386F485C}" type="pres">
      <dgm:prSet presAssocID="{025D1167-F9B7-4E40-B002-E29EE5232431}" presName="parentText" presStyleLbl="node1" presStyleIdx="1" presStyleCnt="4">
        <dgm:presLayoutVars>
          <dgm:chMax val="0"/>
          <dgm:bulletEnabled val="1"/>
        </dgm:presLayoutVars>
      </dgm:prSet>
      <dgm:spPr>
        <a:xfrm>
          <a:off x="0" y="1125558"/>
          <a:ext cx="8352928" cy="1023165"/>
        </a:xfrm>
        <a:prstGeom prst="roundRect">
          <a:avLst/>
        </a:prstGeom>
      </dgm:spPr>
    </dgm:pt>
    <dgm:pt modelId="{2192C416-128C-4345-8B8B-1704AD9B7B6B}" type="pres">
      <dgm:prSet presAssocID="{A41AF1D8-88B5-4A69-AF9C-B43C59D005D2}" presName="spacer" presStyleCnt="0"/>
      <dgm:spPr/>
    </dgm:pt>
    <dgm:pt modelId="{B6A3A167-9354-415B-8D75-E452646CD9C9}" type="pres">
      <dgm:prSet presAssocID="{9387FC01-2A66-4109-B809-2FB306330CB1}" presName="parentText" presStyleLbl="node1" presStyleIdx="2" presStyleCnt="4">
        <dgm:presLayoutVars>
          <dgm:chMax val="0"/>
          <dgm:bulletEnabled val="1"/>
        </dgm:presLayoutVars>
      </dgm:prSet>
      <dgm:spPr>
        <a:xfrm>
          <a:off x="0" y="2243764"/>
          <a:ext cx="8352928" cy="1023165"/>
        </a:xfrm>
        <a:prstGeom prst="roundRect">
          <a:avLst/>
        </a:prstGeom>
      </dgm:spPr>
    </dgm:pt>
    <dgm:pt modelId="{ED4BE098-3C4A-4809-8C9A-226C33202878}" type="pres">
      <dgm:prSet presAssocID="{6C0B671B-0DF3-4C96-994A-8DCEABA38940}" presName="spacer" presStyleCnt="0"/>
      <dgm:spPr/>
    </dgm:pt>
    <dgm:pt modelId="{75B6D5AB-5A9D-4D18-9993-99CF2C797197}" type="pres">
      <dgm:prSet presAssocID="{B557A735-D5FA-471D-9E9D-A8B2EF428C20}" presName="parentText" presStyleLbl="node1" presStyleIdx="3" presStyleCnt="4" custLinFactNeighborX="939" custLinFactNeighborY="23576">
        <dgm:presLayoutVars>
          <dgm:chMax val="0"/>
          <dgm:bulletEnabled val="1"/>
        </dgm:presLayoutVars>
      </dgm:prSet>
      <dgm:spPr>
        <a:xfrm>
          <a:off x="0" y="3369323"/>
          <a:ext cx="8352928" cy="1023165"/>
        </a:xfrm>
        <a:prstGeom prst="roundRect">
          <a:avLst/>
        </a:prstGeom>
      </dgm:spPr>
    </dgm:pt>
  </dgm:ptLst>
  <dgm:cxnLst>
    <dgm:cxn modelId="{1A687C21-B8F8-4FE6-AAFB-AFD6617635E1}" type="presOf" srcId="{B557A735-D5FA-471D-9E9D-A8B2EF428C20}" destId="{75B6D5AB-5A9D-4D18-9993-99CF2C797197}" srcOrd="0" destOrd="0" presId="urn:microsoft.com/office/officeart/2005/8/layout/vList2"/>
    <dgm:cxn modelId="{24295A48-5F7E-484E-874C-E21FA95A04FF}" type="presOf" srcId="{025D1167-F9B7-4E40-B002-E29EE5232431}" destId="{6D646A23-0A91-4432-9D52-5AA2386F485C}" srcOrd="0" destOrd="0" presId="urn:microsoft.com/office/officeart/2005/8/layout/vList2"/>
    <dgm:cxn modelId="{5EC23971-4229-4337-A4CC-0588FBE9594E}" type="presOf" srcId="{7973B7AA-0253-4A2E-B6B1-2E327272DF81}" destId="{C75F0C89-4FDE-43A5-BCFE-A9860503C606}" srcOrd="0" destOrd="0" presId="urn:microsoft.com/office/officeart/2005/8/layout/vList2"/>
    <dgm:cxn modelId="{506CA7A8-66EB-415B-A55F-CDF07A4A91FC}" type="presOf" srcId="{9387FC01-2A66-4109-B809-2FB306330CB1}" destId="{B6A3A167-9354-415B-8D75-E452646CD9C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51660CD-F2A3-4E19-AFE6-7DD82B1F479A}" srcId="{703D4D02-5513-427D-B6E9-B2E187EE0C3A}" destId="{9387FC01-2A66-4109-B809-2FB306330CB1}" srcOrd="2" destOrd="0" parTransId="{1A01E74A-EB2E-4F18-84BE-0D61153BBCD8}" sibTransId="{6C0B671B-0DF3-4C96-994A-8DCEABA38940}"/>
    <dgm:cxn modelId="{2F05E6E9-57E8-4012-A328-3C8770C070F8}" srcId="{703D4D02-5513-427D-B6E9-B2E187EE0C3A}" destId="{B557A735-D5FA-471D-9E9D-A8B2EF428C20}" srcOrd="3" destOrd="0" parTransId="{E8766636-7187-431A-AF1F-AB77B1969012}" sibTransId="{2A7039B6-9A4A-48A7-AE55-29A683AB0862}"/>
    <dgm:cxn modelId="{D3DE02EA-2BB0-4269-A5CC-5B4CA0D63806}" srcId="{703D4D02-5513-427D-B6E9-B2E187EE0C3A}" destId="{025D1167-F9B7-4E40-B002-E29EE5232431}" srcOrd="1" destOrd="0" parTransId="{39E3D4EC-1B65-4EA1-8E85-F6895776CCFA}" sibTransId="{A41AF1D8-88B5-4A69-AF9C-B43C59D005D2}"/>
    <dgm:cxn modelId="{F36781FD-34F6-4204-A182-E7923A3308CE}" srcId="{703D4D02-5513-427D-B6E9-B2E187EE0C3A}" destId="{7973B7AA-0253-4A2E-B6B1-2E327272DF81}" srcOrd="0" destOrd="0" parTransId="{3C13AF17-096B-40B7-8AFF-F80596662440}" sibTransId="{CD949228-73F8-4624-A49D-856BF81BE567}"/>
    <dgm:cxn modelId="{1BA2CD29-0A7E-4B25-9154-EB47A8DC13FB}" type="presParOf" srcId="{CC8763B3-4621-4666-B669-3C5BA2A30DBE}" destId="{C75F0C89-4FDE-43A5-BCFE-A9860503C606}" srcOrd="0" destOrd="0" presId="urn:microsoft.com/office/officeart/2005/8/layout/vList2"/>
    <dgm:cxn modelId="{70D6613A-8068-44E1-A9E7-100BDE55E5F1}" type="presParOf" srcId="{CC8763B3-4621-4666-B669-3C5BA2A30DBE}" destId="{0ED52BFE-7CEF-42F6-B591-8074C17D5745}" srcOrd="1" destOrd="0" presId="urn:microsoft.com/office/officeart/2005/8/layout/vList2"/>
    <dgm:cxn modelId="{BD5F3CCA-95DD-4E39-9763-72F9AAD934CB}" type="presParOf" srcId="{CC8763B3-4621-4666-B669-3C5BA2A30DBE}" destId="{6D646A23-0A91-4432-9D52-5AA2386F485C}" srcOrd="2" destOrd="0" presId="urn:microsoft.com/office/officeart/2005/8/layout/vList2"/>
    <dgm:cxn modelId="{C6E6403C-559B-4D2C-B9C8-2E179984F2C1}" type="presParOf" srcId="{CC8763B3-4621-4666-B669-3C5BA2A30DBE}" destId="{2192C416-128C-4345-8B8B-1704AD9B7B6B}" srcOrd="3" destOrd="0" presId="urn:microsoft.com/office/officeart/2005/8/layout/vList2"/>
    <dgm:cxn modelId="{F0D91CB9-0ABA-41C9-A834-4C01E9349FFE}" type="presParOf" srcId="{CC8763B3-4621-4666-B669-3C5BA2A30DBE}" destId="{B6A3A167-9354-415B-8D75-E452646CD9C9}" srcOrd="4" destOrd="0" presId="urn:microsoft.com/office/officeart/2005/8/layout/vList2"/>
    <dgm:cxn modelId="{1CB70E9F-FA85-41D4-AC80-74DDD8B99C91}" type="presParOf" srcId="{CC8763B3-4621-4666-B669-3C5BA2A30DBE}" destId="{ED4BE098-3C4A-4809-8C9A-226C33202878}" srcOrd="5" destOrd="0" presId="urn:microsoft.com/office/officeart/2005/8/layout/vList2"/>
    <dgm:cxn modelId="{D09E3446-964D-4ED1-A6B9-8B394987EC54}" type="presParOf" srcId="{CC8763B3-4621-4666-B669-3C5BA2A30DBE}" destId="{75B6D5AB-5A9D-4D18-9993-99CF2C79719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A56AA-8CA4-45D2-AAA7-F32B26D151DB}">
      <dsp:nvSpPr>
        <dsp:cNvPr id="0" name=""/>
        <dsp:cNvSpPr/>
      </dsp:nvSpPr>
      <dsp:spPr>
        <a:xfrm>
          <a:off x="0" y="661762"/>
          <a:ext cx="8122096" cy="682311"/>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Management Development</a:t>
          </a:r>
        </a:p>
      </dsp:txBody>
      <dsp:txXfrm>
        <a:off x="33308" y="695070"/>
        <a:ext cx="8055480" cy="615695"/>
      </dsp:txXfrm>
    </dsp:sp>
    <dsp:sp modelId="{063BDBA2-A3DC-419F-9114-58CDD7E9676E}">
      <dsp:nvSpPr>
        <dsp:cNvPr id="0" name=""/>
        <dsp:cNvSpPr/>
      </dsp:nvSpPr>
      <dsp:spPr>
        <a:xfrm>
          <a:off x="0" y="1427593"/>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Career Development</a:t>
          </a:r>
        </a:p>
      </dsp:txBody>
      <dsp:txXfrm>
        <a:off x="33308" y="1460901"/>
        <a:ext cx="8055480" cy="615695"/>
      </dsp:txXfrm>
    </dsp:sp>
    <dsp:sp modelId="{2C838952-826C-4046-A3CA-180A4970B802}">
      <dsp:nvSpPr>
        <dsp:cNvPr id="0" name=""/>
        <dsp:cNvSpPr/>
      </dsp:nvSpPr>
      <dsp:spPr>
        <a:xfrm>
          <a:off x="0" y="2193424"/>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Talent Management</a:t>
          </a:r>
        </a:p>
      </dsp:txBody>
      <dsp:txXfrm>
        <a:off x="33308" y="2226732"/>
        <a:ext cx="8055480" cy="615695"/>
      </dsp:txXfrm>
    </dsp:sp>
    <dsp:sp modelId="{2D4BE110-5AB9-41A3-9914-DEAE56F0A0B0}">
      <dsp:nvSpPr>
        <dsp:cNvPr id="0" name=""/>
        <dsp:cNvSpPr/>
      </dsp:nvSpPr>
      <dsp:spPr>
        <a:xfrm>
          <a:off x="0" y="2959255"/>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a:solidFill>
                <a:schemeClr val="tx1"/>
              </a:solidFill>
            </a:rPr>
            <a:t>Managing High Performers and High Potentials</a:t>
          </a:r>
          <a:endParaRPr lang="en-MY" sz="2900" kern="1200" dirty="0">
            <a:solidFill>
              <a:schemeClr val="tx1"/>
            </a:solidFill>
          </a:endParaRPr>
        </a:p>
      </dsp:txBody>
      <dsp:txXfrm>
        <a:off x="33308" y="2992563"/>
        <a:ext cx="8055480" cy="615695"/>
      </dsp:txXfrm>
    </dsp:sp>
    <dsp:sp modelId="{0A218AEF-26AC-4E23-BDA1-668064282ED2}">
      <dsp:nvSpPr>
        <dsp:cNvPr id="0" name=""/>
        <dsp:cNvSpPr/>
      </dsp:nvSpPr>
      <dsp:spPr>
        <a:xfrm>
          <a:off x="0" y="3725086"/>
          <a:ext cx="8122096" cy="682311"/>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MY" sz="2900" kern="1200" dirty="0">
              <a:solidFill>
                <a:schemeClr val="tx1"/>
              </a:solidFill>
            </a:rPr>
            <a:t>Diversity and Inclusion</a:t>
          </a:r>
        </a:p>
      </dsp:txBody>
      <dsp:txXfrm>
        <a:off x="33308" y="3758394"/>
        <a:ext cx="8055480" cy="61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1768A1-F5E4-4152-9DE2-8FFC4D413F5A}">
      <dsp:nvSpPr>
        <dsp:cNvPr id="0" name=""/>
        <dsp:cNvSpPr/>
      </dsp:nvSpPr>
      <dsp:spPr>
        <a:xfrm>
          <a:off x="0" y="104683"/>
          <a:ext cx="8092694" cy="62192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000000"/>
              </a:solidFill>
              <a:latin typeface="Arial"/>
              <a:ea typeface="+mn-ea"/>
              <a:cs typeface="+mn-cs"/>
            </a:rPr>
            <a:t>Management Development</a:t>
          </a:r>
        </a:p>
      </dsp:txBody>
      <dsp:txXfrm>
        <a:off x="30360" y="135043"/>
        <a:ext cx="8031974" cy="561208"/>
      </dsp:txXfrm>
    </dsp:sp>
    <dsp:sp modelId="{063BDBA2-A3DC-419F-9114-58CDD7E9676E}">
      <dsp:nvSpPr>
        <dsp:cNvPr id="0" name=""/>
        <dsp:cNvSpPr/>
      </dsp:nvSpPr>
      <dsp:spPr>
        <a:xfrm>
          <a:off x="0" y="824239"/>
          <a:ext cx="8122096" cy="621928"/>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400" kern="1200" dirty="0">
              <a:solidFill>
                <a:srgbClr val="FFFFEE"/>
              </a:solidFill>
              <a:latin typeface="Arial"/>
              <a:ea typeface="+mn-ea"/>
              <a:cs typeface="+mn-cs"/>
            </a:rPr>
            <a:t>Career Development</a:t>
          </a:r>
        </a:p>
      </dsp:txBody>
      <dsp:txXfrm>
        <a:off x="30360" y="854599"/>
        <a:ext cx="8061376" cy="561208"/>
      </dsp:txXfrm>
    </dsp:sp>
    <dsp:sp modelId="{2C838952-826C-4046-A3CA-180A4970B802}">
      <dsp:nvSpPr>
        <dsp:cNvPr id="0" name=""/>
        <dsp:cNvSpPr/>
      </dsp:nvSpPr>
      <dsp:spPr>
        <a:xfrm>
          <a:off x="0" y="1523927"/>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Talent Management</a:t>
          </a:r>
        </a:p>
      </dsp:txBody>
      <dsp:txXfrm>
        <a:off x="30360" y="1554287"/>
        <a:ext cx="8061376" cy="561208"/>
      </dsp:txXfrm>
    </dsp:sp>
    <dsp:sp modelId="{2D4BE110-5AB9-41A3-9914-DEAE56F0A0B0}">
      <dsp:nvSpPr>
        <dsp:cNvPr id="0" name=""/>
        <dsp:cNvSpPr/>
      </dsp:nvSpPr>
      <dsp:spPr>
        <a:xfrm>
          <a:off x="0" y="2223615"/>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Managing High Performers and High Potentials</a:t>
          </a:r>
          <a:endParaRPr lang="en-MY" sz="2700" kern="1200" dirty="0">
            <a:solidFill>
              <a:schemeClr val="tx1"/>
            </a:solidFill>
          </a:endParaRPr>
        </a:p>
      </dsp:txBody>
      <dsp:txXfrm>
        <a:off x="30360" y="2253975"/>
        <a:ext cx="8061376" cy="561208"/>
      </dsp:txXfrm>
    </dsp:sp>
    <dsp:sp modelId="{0A218AEF-26AC-4E23-BDA1-668064282ED2}">
      <dsp:nvSpPr>
        <dsp:cNvPr id="0" name=""/>
        <dsp:cNvSpPr/>
      </dsp:nvSpPr>
      <dsp:spPr>
        <a:xfrm>
          <a:off x="0" y="2923304"/>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Diversity and Inclusion</a:t>
          </a:r>
        </a:p>
      </dsp:txBody>
      <dsp:txXfrm>
        <a:off x="30360" y="2953664"/>
        <a:ext cx="8061376" cy="561208"/>
      </dsp:txXfrm>
    </dsp:sp>
    <dsp:sp modelId="{ECA2C48E-F743-4C45-B04A-3D046B3B5232}">
      <dsp:nvSpPr>
        <dsp:cNvPr id="0" name=""/>
        <dsp:cNvSpPr/>
      </dsp:nvSpPr>
      <dsp:spPr>
        <a:xfrm>
          <a:off x="0" y="3622992"/>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Relations</a:t>
          </a:r>
        </a:p>
      </dsp:txBody>
      <dsp:txXfrm>
        <a:off x="30360" y="3653352"/>
        <a:ext cx="8061376" cy="561208"/>
      </dsp:txXfrm>
    </dsp:sp>
    <dsp:sp modelId="{47F42535-DFC2-4D29-B920-1C40FFE6B1E7}">
      <dsp:nvSpPr>
        <dsp:cNvPr id="0" name=""/>
        <dsp:cNvSpPr/>
      </dsp:nvSpPr>
      <dsp:spPr>
        <a:xfrm>
          <a:off x="0" y="4322680"/>
          <a:ext cx="8122096" cy="62192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Employee Engagement</a:t>
          </a:r>
        </a:p>
      </dsp:txBody>
      <dsp:txXfrm>
        <a:off x="30360" y="4353040"/>
        <a:ext cx="8061376" cy="561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64"/>
          <a:ext cx="8352928" cy="100737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Replacement vs. Succession Planning vs. Talent Management</a:t>
          </a:r>
        </a:p>
      </dsp:txBody>
      <dsp:txXfrm>
        <a:off x="49176" y="49240"/>
        <a:ext cx="8254576" cy="909018"/>
      </dsp:txXfrm>
    </dsp:sp>
    <dsp:sp modelId="{6D646A23-0A91-4432-9D52-5AA2386F485C}">
      <dsp:nvSpPr>
        <dsp:cNvPr id="0" name=""/>
        <dsp:cNvSpPr/>
      </dsp:nvSpPr>
      <dsp:spPr>
        <a:xfrm>
          <a:off x="0" y="1128394"/>
          <a:ext cx="8352928" cy="100737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176" y="1177570"/>
        <a:ext cx="8254576" cy="909018"/>
      </dsp:txXfrm>
    </dsp:sp>
    <dsp:sp modelId="{B6A3A167-9354-415B-8D75-E452646CD9C9}">
      <dsp:nvSpPr>
        <dsp:cNvPr id="0" name=""/>
        <dsp:cNvSpPr/>
      </dsp:nvSpPr>
      <dsp:spPr>
        <a:xfrm>
          <a:off x="0" y="2256724"/>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176" y="2305900"/>
        <a:ext cx="8254576" cy="909018"/>
      </dsp:txXfrm>
    </dsp:sp>
    <dsp:sp modelId="{75B6D5AB-5A9D-4D18-9993-99CF2C797197}">
      <dsp:nvSpPr>
        <dsp:cNvPr id="0" name=""/>
        <dsp:cNvSpPr/>
      </dsp:nvSpPr>
      <dsp:spPr>
        <a:xfrm>
          <a:off x="0" y="3385053"/>
          <a:ext cx="8352928" cy="1007370"/>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176" y="3434229"/>
        <a:ext cx="8254576"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rPr>
            <a:t>Managing High Performers and High Potentials</a:t>
          </a:r>
        </a:p>
      </dsp:txBody>
      <dsp:txXfrm>
        <a:off x="49947" y="2293711"/>
        <a:ext cx="8253034" cy="923271"/>
      </dsp:txXfrm>
    </dsp:sp>
    <dsp:sp modelId="{75B6D5AB-5A9D-4D18-9993-99CF2C797197}">
      <dsp:nvSpPr>
        <dsp:cNvPr id="0" name=""/>
        <dsp:cNvSpPr/>
      </dsp:nvSpPr>
      <dsp:spPr>
        <a:xfrm>
          <a:off x="0" y="3361969"/>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1916"/>
        <a:ext cx="8253034" cy="9232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dirty="0">
              <a:solidFill>
                <a:srgbClr val="FFFFEE"/>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chemeClr val="tx1"/>
              </a:solidFill>
            </a:rPr>
            <a:t>Diversity and Inclusion</a:t>
          </a:r>
          <a:endParaRPr lang="en-MY" sz="2700" kern="1200" dirty="0">
            <a:solidFill>
              <a:schemeClr val="tx1"/>
            </a:solidFill>
          </a:endParaRPr>
        </a:p>
      </dsp:txBody>
      <dsp:txXfrm>
        <a:off x="49947" y="3419270"/>
        <a:ext cx="8253034" cy="923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0C89-4FDE-43A5-BCFE-A9860503C606}">
      <dsp:nvSpPr>
        <dsp:cNvPr id="0" name=""/>
        <dsp:cNvSpPr/>
      </dsp:nvSpPr>
      <dsp:spPr>
        <a:xfrm>
          <a:off x="0" y="7303"/>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Replacement vs. Succession Planning vs. Talent Management</a:t>
          </a:r>
        </a:p>
      </dsp:txBody>
      <dsp:txXfrm>
        <a:off x="49947" y="57250"/>
        <a:ext cx="8253034" cy="923271"/>
      </dsp:txXfrm>
    </dsp:sp>
    <dsp:sp modelId="{6D646A23-0A91-4432-9D52-5AA2386F485C}">
      <dsp:nvSpPr>
        <dsp:cNvPr id="0" name=""/>
        <dsp:cNvSpPr/>
      </dsp:nvSpPr>
      <dsp:spPr>
        <a:xfrm>
          <a:off x="0" y="1125558"/>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A Positions and A Players</a:t>
          </a:r>
        </a:p>
      </dsp:txBody>
      <dsp:txXfrm>
        <a:off x="49947" y="1175505"/>
        <a:ext cx="8253034" cy="923271"/>
      </dsp:txXfrm>
    </dsp:sp>
    <dsp:sp modelId="{B6A3A167-9354-415B-8D75-E452646CD9C9}">
      <dsp:nvSpPr>
        <dsp:cNvPr id="0" name=""/>
        <dsp:cNvSpPr/>
      </dsp:nvSpPr>
      <dsp:spPr>
        <a:xfrm>
          <a:off x="0" y="2243764"/>
          <a:ext cx="8352928" cy="1023165"/>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Managing High Performers and High Potentials</a:t>
          </a:r>
        </a:p>
      </dsp:txBody>
      <dsp:txXfrm>
        <a:off x="49947" y="2293711"/>
        <a:ext cx="8253034" cy="923271"/>
      </dsp:txXfrm>
    </dsp:sp>
    <dsp:sp modelId="{75B6D5AB-5A9D-4D18-9993-99CF2C797197}">
      <dsp:nvSpPr>
        <dsp:cNvPr id="0" name=""/>
        <dsp:cNvSpPr/>
      </dsp:nvSpPr>
      <dsp:spPr>
        <a:xfrm>
          <a:off x="0" y="3369323"/>
          <a:ext cx="8352928" cy="1023165"/>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2700" kern="1200">
              <a:solidFill>
                <a:srgbClr val="FFFFEE"/>
              </a:solidFill>
              <a:latin typeface="Arial"/>
              <a:ea typeface="+mn-ea"/>
              <a:cs typeface="+mn-cs"/>
            </a:rPr>
            <a:t>Diversity and Inclusion</a:t>
          </a:r>
          <a:endParaRPr lang="en-MY" sz="2700" kern="1200" dirty="0">
            <a:solidFill>
              <a:srgbClr val="FFFFEE"/>
            </a:solidFill>
            <a:latin typeface="Arial"/>
            <a:ea typeface="+mn-ea"/>
            <a:cs typeface="+mn-cs"/>
          </a:endParaRPr>
        </a:p>
      </dsp:txBody>
      <dsp:txXfrm>
        <a:off x="49947" y="3419270"/>
        <a:ext cx="8253034" cy="9232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TALENT DEVELOPMENT &amp; MANAGEMENT -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21383756"/>
              </p:ext>
            </p:extLst>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25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6292-AB52-432C-BA4E-0A33C6D2F457}"/>
              </a:ext>
            </a:extLst>
          </p:cNvPr>
          <p:cNvSpPr>
            <a:spLocks noGrp="1"/>
          </p:cNvSpPr>
          <p:nvPr>
            <p:ph type="title"/>
          </p:nvPr>
        </p:nvSpPr>
        <p:spPr/>
        <p:txBody>
          <a:bodyPr/>
          <a:lstStyle/>
          <a:p>
            <a:r>
              <a:rPr lang="en-MY" dirty="0"/>
              <a:t>Management Development</a:t>
            </a:r>
          </a:p>
        </p:txBody>
      </p:sp>
      <p:sp>
        <p:nvSpPr>
          <p:cNvPr id="4" name="TextBox 3">
            <a:extLst>
              <a:ext uri="{FF2B5EF4-FFF2-40B4-BE49-F238E27FC236}">
                <a16:creationId xmlns:a16="http://schemas.microsoft.com/office/drawing/2014/main" id="{B63CE555-2A4C-4EB4-91B2-2120E58D1BFB}"/>
              </a:ext>
            </a:extLst>
          </p:cNvPr>
          <p:cNvSpPr txBox="1"/>
          <p:nvPr/>
        </p:nvSpPr>
        <p:spPr>
          <a:xfrm>
            <a:off x="914400" y="1844824"/>
            <a:ext cx="7906072" cy="2031325"/>
          </a:xfrm>
          <a:prstGeom prst="rect">
            <a:avLst/>
          </a:prstGeom>
          <a:noFill/>
        </p:spPr>
        <p:txBody>
          <a:bodyPr wrap="square" rtlCol="0">
            <a:spAutoFit/>
          </a:bodyPr>
          <a:lstStyle/>
          <a:p>
            <a:r>
              <a:rPr lang="en-US" sz="1800" dirty="0">
                <a:effectLst/>
                <a:latin typeface="+mn-lt"/>
                <a:ea typeface="Calibri" panose="020F0502020204030204" pitchFamily="34" charset="0"/>
              </a:rPr>
              <a:t>Management Development, also referred to as Leadership Development, is a process to foster management and leadership mind set and skills. These programs provide individuals with the knowledge and skills necessary to fast track their managerial careers and provide the organization with a new generation of talented leaders.</a:t>
            </a:r>
            <a:endParaRPr lang="en-MY" sz="1800" dirty="0">
              <a:effectLst/>
              <a:latin typeface="+mn-lt"/>
              <a:ea typeface="Calibri" panose="020F0502020204030204" pitchFamily="34" charset="0"/>
            </a:endParaRPr>
          </a:p>
          <a:p>
            <a:endParaRPr lang="en-MY" dirty="0">
              <a:latin typeface="+mn-lt"/>
            </a:endParaRPr>
          </a:p>
          <a:p>
            <a:endParaRPr lang="en-MY" dirty="0">
              <a:latin typeface="+mn-lt"/>
            </a:endParaRPr>
          </a:p>
        </p:txBody>
      </p:sp>
      <p:pic>
        <p:nvPicPr>
          <p:cNvPr id="6" name="Picture 5">
            <a:extLst>
              <a:ext uri="{FF2B5EF4-FFF2-40B4-BE49-F238E27FC236}">
                <a16:creationId xmlns:a16="http://schemas.microsoft.com/office/drawing/2014/main" id="{878927A1-DAE6-466F-B3BF-4E22AA36B417}"/>
              </a:ext>
            </a:extLst>
          </p:cNvPr>
          <p:cNvPicPr>
            <a:picLocks noChangeAspect="1"/>
          </p:cNvPicPr>
          <p:nvPr/>
        </p:nvPicPr>
        <p:blipFill>
          <a:blip r:embed="rId2"/>
          <a:stretch>
            <a:fillRect/>
          </a:stretch>
        </p:blipFill>
        <p:spPr>
          <a:xfrm>
            <a:off x="2987824" y="3428999"/>
            <a:ext cx="3571875" cy="2638425"/>
          </a:xfrm>
          <a:prstGeom prst="rect">
            <a:avLst/>
          </a:prstGeom>
        </p:spPr>
      </p:pic>
    </p:spTree>
    <p:extLst>
      <p:ext uri="{BB962C8B-B14F-4D97-AF65-F5344CB8AC3E}">
        <p14:creationId xmlns:p14="http://schemas.microsoft.com/office/powerpoint/2010/main" val="32388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D9E1-4A55-4BC1-89FD-25E7FBBE4543}"/>
              </a:ext>
            </a:extLst>
          </p:cNvPr>
          <p:cNvSpPr>
            <a:spLocks noGrp="1"/>
          </p:cNvSpPr>
          <p:nvPr>
            <p:ph type="title"/>
          </p:nvPr>
        </p:nvSpPr>
        <p:spPr/>
        <p:txBody>
          <a:bodyPr/>
          <a:lstStyle/>
          <a:p>
            <a:r>
              <a:rPr lang="en-MY" dirty="0"/>
              <a:t>Leadership </a:t>
            </a:r>
          </a:p>
        </p:txBody>
      </p:sp>
      <p:sp>
        <p:nvSpPr>
          <p:cNvPr id="4" name="TextBox 3">
            <a:extLst>
              <a:ext uri="{FF2B5EF4-FFF2-40B4-BE49-F238E27FC236}">
                <a16:creationId xmlns:a16="http://schemas.microsoft.com/office/drawing/2014/main" id="{968EF728-D720-457F-8391-EA21671C09AF}"/>
              </a:ext>
            </a:extLst>
          </p:cNvPr>
          <p:cNvSpPr txBox="1"/>
          <p:nvPr/>
        </p:nvSpPr>
        <p:spPr>
          <a:xfrm>
            <a:off x="611560" y="1556792"/>
            <a:ext cx="8352928" cy="5401479"/>
          </a:xfrm>
          <a:prstGeom prst="rect">
            <a:avLst/>
          </a:prstGeom>
          <a:noFill/>
        </p:spPr>
        <p:txBody>
          <a:bodyPr wrap="square" rtlCol="0">
            <a:spAutoFit/>
          </a:bodyPr>
          <a:lstStyle/>
          <a:p>
            <a:r>
              <a:rPr lang="en-MY" sz="2300" dirty="0">
                <a:latin typeface="+mn-lt"/>
              </a:rPr>
              <a:t>Leadership is a process whereby an individual influences a group of individuals to achieve a common goal</a:t>
            </a:r>
          </a:p>
          <a:p>
            <a:endParaRPr lang="en-MY" sz="2300" dirty="0">
              <a:latin typeface="+mn-lt"/>
            </a:endParaRPr>
          </a:p>
          <a:p>
            <a:pPr marL="285750" indent="-285750">
              <a:buFont typeface="Wingdings" panose="05000000000000000000" pitchFamily="2" charset="2"/>
              <a:buChar char="§"/>
            </a:pPr>
            <a:r>
              <a:rPr lang="en-MY" sz="2300" dirty="0">
                <a:latin typeface="+mn-lt"/>
              </a:rPr>
              <a:t>Leadership is a process -  it means that leaders affect and are affected by their followers either positively or negatively. It stresses that leadership is a two-way, interactive event between leaders and followers rather than a linear, one-way event in which the leader only affects the followers.</a:t>
            </a:r>
          </a:p>
          <a:p>
            <a:endParaRPr lang="en-MY" sz="2300" dirty="0">
              <a:latin typeface="+mn-lt"/>
            </a:endParaRPr>
          </a:p>
          <a:p>
            <a:pPr marL="285750" indent="-285750">
              <a:buFont typeface="Arial" panose="020B0604020202020204" pitchFamily="34" charset="0"/>
              <a:buChar char="•"/>
            </a:pPr>
            <a:r>
              <a:rPr lang="en-MY" sz="2300" dirty="0">
                <a:latin typeface="+mn-lt"/>
              </a:rPr>
              <a:t>Leadership is about influence—the ability to influence your subordinates, your peers and your bosses in a work or organizational context. Without influence, it is impossible to be a leader. Of course, having influence means that there is a greater need on the part of leaders to exercise their influence ethically.</a:t>
            </a:r>
          </a:p>
        </p:txBody>
      </p:sp>
    </p:spTree>
    <p:extLst>
      <p:ext uri="{BB962C8B-B14F-4D97-AF65-F5344CB8AC3E}">
        <p14:creationId xmlns:p14="http://schemas.microsoft.com/office/powerpoint/2010/main" val="235645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47FA-32A4-4059-A34C-F81D3328F622}"/>
              </a:ext>
            </a:extLst>
          </p:cNvPr>
          <p:cNvSpPr>
            <a:spLocks noGrp="1"/>
          </p:cNvSpPr>
          <p:nvPr>
            <p:ph type="title"/>
          </p:nvPr>
        </p:nvSpPr>
        <p:spPr/>
        <p:txBody>
          <a:bodyPr/>
          <a:lstStyle/>
          <a:p>
            <a:r>
              <a:rPr lang="en-MY" dirty="0"/>
              <a:t>Leadership Components</a:t>
            </a:r>
          </a:p>
        </p:txBody>
      </p:sp>
      <p:sp>
        <p:nvSpPr>
          <p:cNvPr id="5" name="TextBox 4">
            <a:extLst>
              <a:ext uri="{FF2B5EF4-FFF2-40B4-BE49-F238E27FC236}">
                <a16:creationId xmlns:a16="http://schemas.microsoft.com/office/drawing/2014/main" id="{C2BA966D-D20D-4C01-A365-47CBC9D2D213}"/>
              </a:ext>
            </a:extLst>
          </p:cNvPr>
          <p:cNvSpPr txBox="1"/>
          <p:nvPr/>
        </p:nvSpPr>
        <p:spPr>
          <a:xfrm>
            <a:off x="502438" y="1628800"/>
            <a:ext cx="8208912" cy="4401205"/>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Leadership operates in groups. This means that leadership is about influencing a group of people who are engaged in a common goal or purpose.</a:t>
            </a:r>
          </a:p>
          <a:p>
            <a:endParaRPr lang="en-MY" sz="2800" dirty="0">
              <a:latin typeface="+mn-lt"/>
            </a:endParaRPr>
          </a:p>
          <a:p>
            <a:pPr marL="285750" indent="-285750">
              <a:buFont typeface="Wingdings" panose="05000000000000000000" pitchFamily="2" charset="2"/>
              <a:buChar char="§"/>
            </a:pPr>
            <a:r>
              <a:rPr lang="en-MY" sz="2800" dirty="0">
                <a:latin typeface="+mn-lt"/>
              </a:rPr>
              <a:t>Leadership includes the achievement of goals. Therefore, leadership is about directing a group of people toward the accomplishment of a task or the reaching of an endpoint through various ethically based means.</a:t>
            </a:r>
          </a:p>
        </p:txBody>
      </p:sp>
    </p:spTree>
    <p:extLst>
      <p:ext uri="{BB962C8B-B14F-4D97-AF65-F5344CB8AC3E}">
        <p14:creationId xmlns:p14="http://schemas.microsoft.com/office/powerpoint/2010/main" val="100554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B286-1BAF-46A4-A918-1BC1803FF52F}"/>
              </a:ext>
            </a:extLst>
          </p:cNvPr>
          <p:cNvSpPr>
            <a:spLocks noGrp="1"/>
          </p:cNvSpPr>
          <p:nvPr>
            <p:ph type="title"/>
          </p:nvPr>
        </p:nvSpPr>
        <p:spPr/>
        <p:txBody>
          <a:bodyPr/>
          <a:lstStyle/>
          <a:p>
            <a:r>
              <a:rPr lang="en-MY" dirty="0"/>
              <a:t>Leadership Approaches</a:t>
            </a:r>
          </a:p>
        </p:txBody>
      </p:sp>
      <p:sp>
        <p:nvSpPr>
          <p:cNvPr id="4" name="TextBox 3">
            <a:extLst>
              <a:ext uri="{FF2B5EF4-FFF2-40B4-BE49-F238E27FC236}">
                <a16:creationId xmlns:a16="http://schemas.microsoft.com/office/drawing/2014/main" id="{81A209B7-A49F-488E-8F64-DE7AF194348B}"/>
              </a:ext>
            </a:extLst>
          </p:cNvPr>
          <p:cNvSpPr txBox="1"/>
          <p:nvPr/>
        </p:nvSpPr>
        <p:spPr>
          <a:xfrm>
            <a:off x="685800" y="1422769"/>
            <a:ext cx="8134672" cy="4955203"/>
          </a:xfrm>
          <a:prstGeom prst="rect">
            <a:avLst/>
          </a:prstGeom>
          <a:noFill/>
        </p:spPr>
        <p:txBody>
          <a:bodyPr wrap="square" rtlCol="0">
            <a:spAutoFit/>
          </a:bodyPr>
          <a:lstStyle/>
          <a:p>
            <a:endParaRPr lang="en-MY" sz="2800" dirty="0">
              <a:latin typeface="+mn-lt"/>
            </a:endParaRPr>
          </a:p>
          <a:p>
            <a:pPr marL="285750" indent="-285750">
              <a:buFont typeface="Wingdings" panose="05000000000000000000" pitchFamily="2" charset="2"/>
              <a:buChar char="§"/>
            </a:pPr>
            <a:r>
              <a:rPr lang="en-MY" sz="2800" dirty="0">
                <a:latin typeface="+mn-lt"/>
              </a:rPr>
              <a:t>Trait approach which emphasises the personality characteristics of the leader.</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Skills approach emphasizes the Leaders capabilities.</a:t>
            </a:r>
          </a:p>
          <a:p>
            <a:pPr marL="285750" indent="-285750">
              <a:buFont typeface="Wingdings" panose="05000000000000000000" pitchFamily="2" charset="2"/>
              <a:buChar char="§"/>
            </a:pPr>
            <a:endParaRPr lang="en-MY" sz="2800" dirty="0">
              <a:latin typeface="+mn-lt"/>
            </a:endParaRPr>
          </a:p>
          <a:p>
            <a:pPr marL="285750" indent="-285750">
              <a:buFont typeface="Wingdings" panose="05000000000000000000" pitchFamily="2" charset="2"/>
              <a:buChar char="§"/>
            </a:pPr>
            <a:r>
              <a:rPr lang="en-MY" sz="2800" dirty="0">
                <a:latin typeface="+mn-lt"/>
              </a:rPr>
              <a:t>Style approach focuses on what Leaders do and how they act. The style approach emphasizes the behaviour of the leader. </a:t>
            </a:r>
          </a:p>
          <a:p>
            <a:endParaRPr lang="en-MY" dirty="0"/>
          </a:p>
          <a:p>
            <a:endParaRPr lang="en-MY" dirty="0"/>
          </a:p>
        </p:txBody>
      </p:sp>
    </p:spTree>
    <p:extLst>
      <p:ext uri="{BB962C8B-B14F-4D97-AF65-F5344CB8AC3E}">
        <p14:creationId xmlns:p14="http://schemas.microsoft.com/office/powerpoint/2010/main" val="353327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7CC0-7728-48CD-92B1-0347215E4388}"/>
              </a:ext>
            </a:extLst>
          </p:cNvPr>
          <p:cNvSpPr>
            <a:spLocks noGrp="1"/>
          </p:cNvSpPr>
          <p:nvPr>
            <p:ph type="title"/>
          </p:nvPr>
        </p:nvSpPr>
        <p:spPr/>
        <p:txBody>
          <a:bodyPr/>
          <a:lstStyle/>
          <a:p>
            <a:r>
              <a:rPr lang="en-MY" dirty="0"/>
              <a:t>Blake Mouton Managerial Grid</a:t>
            </a:r>
          </a:p>
        </p:txBody>
      </p:sp>
      <p:sp>
        <p:nvSpPr>
          <p:cNvPr id="4" name="TextBox 3">
            <a:extLst>
              <a:ext uri="{FF2B5EF4-FFF2-40B4-BE49-F238E27FC236}">
                <a16:creationId xmlns:a16="http://schemas.microsoft.com/office/drawing/2014/main" id="{EC2390A4-C115-4258-A5CF-E856FBB84205}"/>
              </a:ext>
            </a:extLst>
          </p:cNvPr>
          <p:cNvSpPr txBox="1"/>
          <p:nvPr/>
        </p:nvSpPr>
        <p:spPr>
          <a:xfrm>
            <a:off x="1115616" y="1844824"/>
            <a:ext cx="6912768" cy="4524315"/>
          </a:xfrm>
          <a:prstGeom prst="rect">
            <a:avLst/>
          </a:prstGeom>
          <a:noFill/>
        </p:spPr>
        <p:txBody>
          <a:bodyPr wrap="square" rtlCol="0">
            <a:spAutoFit/>
          </a:bodyPr>
          <a:lstStyle/>
          <a:p>
            <a:r>
              <a:rPr lang="en-MY" dirty="0"/>
              <a:t>It was developed in the early 1960s by management theorists Robert Blake and Jane Mouton. It plots a manager's or leader's degree of task-centeredness versus her person-centeredness, and identifies five different combinations of the two and the leadership styles they produce. The Blake Mouton Managerial Grid is based on two behavioural dimensions:</a:t>
            </a:r>
          </a:p>
          <a:p>
            <a:endParaRPr lang="en-MY" dirty="0"/>
          </a:p>
          <a:p>
            <a:pPr marL="285750" indent="-285750">
              <a:buFont typeface="Wingdings" panose="05000000000000000000" pitchFamily="2" charset="2"/>
              <a:buChar char="§"/>
            </a:pPr>
            <a:r>
              <a:rPr lang="en-MY" b="1" dirty="0"/>
              <a:t>Concern for People</a:t>
            </a:r>
            <a:r>
              <a:rPr lang="en-MY" dirty="0"/>
              <a:t>: this is the degree to which a leader considers team members' needs, interests and areas of personal development when deciding how best to accomplish a task.</a:t>
            </a:r>
          </a:p>
          <a:p>
            <a:pPr marL="285750" indent="-285750">
              <a:buFont typeface="Wingdings" panose="05000000000000000000" pitchFamily="2" charset="2"/>
              <a:buChar char="§"/>
            </a:pPr>
            <a:endParaRPr lang="en-MY" b="1" dirty="0"/>
          </a:p>
          <a:p>
            <a:pPr marL="285750" indent="-285750">
              <a:buFont typeface="Wingdings" panose="05000000000000000000" pitchFamily="2" charset="2"/>
              <a:buChar char="§"/>
            </a:pPr>
            <a:r>
              <a:rPr lang="en-MY" b="1" dirty="0"/>
              <a:t>Concern for Results</a:t>
            </a:r>
            <a:r>
              <a:rPr lang="en-MY" dirty="0"/>
              <a:t>: this is the degree to which a leader emphasizes concrete objectives, organizational efficiency and high productivity when deciding how best to accomplish a task.</a:t>
            </a:r>
          </a:p>
          <a:p>
            <a:pPr marL="285750" indent="-285750">
              <a:buFont typeface="Wingdings" panose="05000000000000000000" pitchFamily="2" charset="2"/>
              <a:buChar char="§"/>
            </a:pPr>
            <a:endParaRPr lang="en-MY" dirty="0"/>
          </a:p>
        </p:txBody>
      </p:sp>
    </p:spTree>
    <p:extLst>
      <p:ext uri="{BB962C8B-B14F-4D97-AF65-F5344CB8AC3E}">
        <p14:creationId xmlns:p14="http://schemas.microsoft.com/office/powerpoint/2010/main" val="13280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Blake &amp; Mouton Grid</a:t>
            </a:r>
          </a:p>
        </p:txBody>
      </p:sp>
      <p:pic>
        <p:nvPicPr>
          <p:cNvPr id="5" name="Picture 4">
            <a:extLst>
              <a:ext uri="{FF2B5EF4-FFF2-40B4-BE49-F238E27FC236}">
                <a16:creationId xmlns:a16="http://schemas.microsoft.com/office/drawing/2014/main" id="{25200CB0-6B3E-46FC-A733-9F590B4415A8}"/>
              </a:ext>
            </a:extLst>
          </p:cNvPr>
          <p:cNvPicPr>
            <a:picLocks noChangeAspect="1"/>
          </p:cNvPicPr>
          <p:nvPr/>
        </p:nvPicPr>
        <p:blipFill>
          <a:blip r:embed="rId2"/>
          <a:stretch>
            <a:fillRect/>
          </a:stretch>
        </p:blipFill>
        <p:spPr>
          <a:xfrm>
            <a:off x="1115616" y="1700808"/>
            <a:ext cx="5256584" cy="4589446"/>
          </a:xfrm>
          <a:prstGeom prst="rect">
            <a:avLst/>
          </a:prstGeom>
        </p:spPr>
      </p:pic>
    </p:spTree>
    <p:extLst>
      <p:ext uri="{BB962C8B-B14F-4D97-AF65-F5344CB8AC3E}">
        <p14:creationId xmlns:p14="http://schemas.microsoft.com/office/powerpoint/2010/main" val="1949675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8561-1F02-410E-9E68-5A2578904C83}"/>
              </a:ext>
            </a:extLst>
          </p:cNvPr>
          <p:cNvSpPr>
            <a:spLocks noGrp="1"/>
          </p:cNvSpPr>
          <p:nvPr>
            <p:ph type="title"/>
          </p:nvPr>
        </p:nvSpPr>
        <p:spPr/>
        <p:txBody>
          <a:bodyPr/>
          <a:lstStyle/>
          <a:p>
            <a:r>
              <a:rPr lang="en-MY" dirty="0"/>
              <a:t>Managerial Grid</a:t>
            </a:r>
          </a:p>
        </p:txBody>
      </p:sp>
      <p:pic>
        <p:nvPicPr>
          <p:cNvPr id="5" name="Picture 4">
            <a:extLst>
              <a:ext uri="{FF2B5EF4-FFF2-40B4-BE49-F238E27FC236}">
                <a16:creationId xmlns:a16="http://schemas.microsoft.com/office/drawing/2014/main" id="{870736B1-19D6-453F-A3C1-2FA3331EAC13}"/>
              </a:ext>
            </a:extLst>
          </p:cNvPr>
          <p:cNvPicPr>
            <a:picLocks noChangeAspect="1"/>
          </p:cNvPicPr>
          <p:nvPr/>
        </p:nvPicPr>
        <p:blipFill>
          <a:blip r:embed="rId2"/>
          <a:stretch>
            <a:fillRect/>
          </a:stretch>
        </p:blipFill>
        <p:spPr>
          <a:xfrm>
            <a:off x="1331640" y="1628800"/>
            <a:ext cx="5672857" cy="4750100"/>
          </a:xfrm>
          <a:prstGeom prst="rect">
            <a:avLst/>
          </a:prstGeom>
        </p:spPr>
      </p:pic>
    </p:spTree>
    <p:extLst>
      <p:ext uri="{BB962C8B-B14F-4D97-AF65-F5344CB8AC3E}">
        <p14:creationId xmlns:p14="http://schemas.microsoft.com/office/powerpoint/2010/main" val="98938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9533-0548-4D4B-8F8E-CA8A75BCFA5A}"/>
              </a:ext>
            </a:extLst>
          </p:cNvPr>
          <p:cNvSpPr>
            <a:spLocks noGrp="1"/>
          </p:cNvSpPr>
          <p:nvPr>
            <p:ph type="title"/>
          </p:nvPr>
        </p:nvSpPr>
        <p:spPr/>
        <p:txBody>
          <a:bodyPr/>
          <a:lstStyle/>
          <a:p>
            <a:r>
              <a:rPr lang="en-MY" dirty="0"/>
              <a:t>Blake Mouton Grid</a:t>
            </a:r>
          </a:p>
        </p:txBody>
      </p:sp>
      <p:pic>
        <p:nvPicPr>
          <p:cNvPr id="5" name="Picture 4">
            <a:extLst>
              <a:ext uri="{FF2B5EF4-FFF2-40B4-BE49-F238E27FC236}">
                <a16:creationId xmlns:a16="http://schemas.microsoft.com/office/drawing/2014/main" id="{CA19B465-5E4B-4432-9CEE-70912309AAC5}"/>
              </a:ext>
            </a:extLst>
          </p:cNvPr>
          <p:cNvPicPr>
            <a:picLocks noChangeAspect="1"/>
          </p:cNvPicPr>
          <p:nvPr/>
        </p:nvPicPr>
        <p:blipFill>
          <a:blip r:embed="rId2"/>
          <a:stretch>
            <a:fillRect/>
          </a:stretch>
        </p:blipFill>
        <p:spPr>
          <a:xfrm>
            <a:off x="1475656" y="1799980"/>
            <a:ext cx="5488831" cy="4780207"/>
          </a:xfrm>
          <a:prstGeom prst="rect">
            <a:avLst/>
          </a:prstGeom>
        </p:spPr>
      </p:pic>
    </p:spTree>
    <p:extLst>
      <p:ext uri="{BB962C8B-B14F-4D97-AF65-F5344CB8AC3E}">
        <p14:creationId xmlns:p14="http://schemas.microsoft.com/office/powerpoint/2010/main" val="3395342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5FB6-E2E6-4CDD-9DAB-DF3498D600ED}"/>
              </a:ext>
            </a:extLst>
          </p:cNvPr>
          <p:cNvSpPr>
            <a:spLocks noGrp="1"/>
          </p:cNvSpPr>
          <p:nvPr>
            <p:ph type="title"/>
          </p:nvPr>
        </p:nvSpPr>
        <p:spPr/>
        <p:txBody>
          <a:bodyPr/>
          <a:lstStyle/>
          <a:p>
            <a:r>
              <a:rPr lang="en-MY" dirty="0"/>
              <a:t>Managerial Grid</a:t>
            </a:r>
          </a:p>
        </p:txBody>
      </p:sp>
      <p:graphicFrame>
        <p:nvGraphicFramePr>
          <p:cNvPr id="4" name="Table 4">
            <a:extLst>
              <a:ext uri="{FF2B5EF4-FFF2-40B4-BE49-F238E27FC236}">
                <a16:creationId xmlns:a16="http://schemas.microsoft.com/office/drawing/2014/main" id="{35F736CA-5639-4A38-A9AD-BDF46FA111BA}"/>
              </a:ext>
            </a:extLst>
          </p:cNvPr>
          <p:cNvGraphicFramePr>
            <a:graphicFrameLocks noGrp="1"/>
          </p:cNvGraphicFramePr>
          <p:nvPr>
            <p:ph idx="1"/>
            <p:extLst>
              <p:ext uri="{D42A27DB-BD31-4B8C-83A1-F6EECF244321}">
                <p14:modId xmlns:p14="http://schemas.microsoft.com/office/powerpoint/2010/main" val="556533010"/>
              </p:ext>
            </p:extLst>
          </p:nvPr>
        </p:nvGraphicFramePr>
        <p:xfrm>
          <a:off x="708720" y="1727051"/>
          <a:ext cx="7978080" cy="4853136"/>
        </p:xfrm>
        <a:graphic>
          <a:graphicData uri="http://schemas.openxmlformats.org/drawingml/2006/table">
            <a:tbl>
              <a:tblPr firstRow="1" bandRow="1">
                <a:tableStyleId>{5940675A-B579-460E-94D1-54222C63F5DA}</a:tableStyleId>
              </a:tblPr>
              <a:tblGrid>
                <a:gridCol w="1994520">
                  <a:extLst>
                    <a:ext uri="{9D8B030D-6E8A-4147-A177-3AD203B41FA5}">
                      <a16:colId xmlns:a16="http://schemas.microsoft.com/office/drawing/2014/main" val="3108717177"/>
                    </a:ext>
                  </a:extLst>
                </a:gridCol>
                <a:gridCol w="1994520">
                  <a:extLst>
                    <a:ext uri="{9D8B030D-6E8A-4147-A177-3AD203B41FA5}">
                      <a16:colId xmlns:a16="http://schemas.microsoft.com/office/drawing/2014/main" val="1490980916"/>
                    </a:ext>
                  </a:extLst>
                </a:gridCol>
                <a:gridCol w="1994520">
                  <a:extLst>
                    <a:ext uri="{9D8B030D-6E8A-4147-A177-3AD203B41FA5}">
                      <a16:colId xmlns:a16="http://schemas.microsoft.com/office/drawing/2014/main" val="3278974668"/>
                    </a:ext>
                  </a:extLst>
                </a:gridCol>
                <a:gridCol w="1994520">
                  <a:extLst>
                    <a:ext uri="{9D8B030D-6E8A-4147-A177-3AD203B41FA5}">
                      <a16:colId xmlns:a16="http://schemas.microsoft.com/office/drawing/2014/main" val="4111275073"/>
                    </a:ext>
                  </a:extLst>
                </a:gridCol>
              </a:tblGrid>
              <a:tr h="808856">
                <a:tc>
                  <a:txBody>
                    <a:bodyPr/>
                    <a:lstStyle/>
                    <a:p>
                      <a:r>
                        <a:rPr lang="en-MY" dirty="0"/>
                        <a:t>Criteria for Analysis</a:t>
                      </a:r>
                    </a:p>
                  </a:txBody>
                  <a:tcPr>
                    <a:solidFill>
                      <a:schemeClr val="bg1">
                        <a:lumMod val="90000"/>
                      </a:schemeClr>
                    </a:solidFill>
                  </a:tcPr>
                </a:tc>
                <a:tc>
                  <a:txBody>
                    <a:bodyPr/>
                    <a:lstStyle/>
                    <a:p>
                      <a:r>
                        <a:rPr lang="en-MY" dirty="0"/>
                        <a:t>Conflict</a:t>
                      </a:r>
                    </a:p>
                  </a:txBody>
                  <a:tcPr>
                    <a:solidFill>
                      <a:schemeClr val="accent1">
                        <a:lumMod val="60000"/>
                        <a:lumOff val="40000"/>
                      </a:schemeClr>
                    </a:solidFill>
                  </a:tcPr>
                </a:tc>
                <a:tc>
                  <a:txBody>
                    <a:bodyPr/>
                    <a:lstStyle/>
                    <a:p>
                      <a:r>
                        <a:rPr lang="en-MY" dirty="0"/>
                        <a:t>Creativity</a:t>
                      </a:r>
                    </a:p>
                  </a:txBody>
                  <a:tcPr>
                    <a:solidFill>
                      <a:schemeClr val="accent1">
                        <a:lumMod val="60000"/>
                        <a:lumOff val="40000"/>
                      </a:schemeClr>
                    </a:solidFill>
                  </a:tcPr>
                </a:tc>
                <a:tc>
                  <a:txBody>
                    <a:bodyPr/>
                    <a:lstStyle/>
                    <a:p>
                      <a:r>
                        <a:rPr lang="en-MY" dirty="0"/>
                        <a:t>Commitment</a:t>
                      </a:r>
                    </a:p>
                  </a:txBody>
                  <a:tcPr>
                    <a:solidFill>
                      <a:schemeClr val="accent1">
                        <a:lumMod val="60000"/>
                        <a:lumOff val="40000"/>
                      </a:schemeClr>
                    </a:solidFill>
                  </a:tcPr>
                </a:tc>
                <a:extLst>
                  <a:ext uri="{0D108BD9-81ED-4DB2-BD59-A6C34878D82A}">
                    <a16:rowId xmlns:a16="http://schemas.microsoft.com/office/drawing/2014/main" val="814851500"/>
                  </a:ext>
                </a:extLst>
              </a:tr>
              <a:tr h="808856">
                <a:tc>
                  <a:txBody>
                    <a:bodyPr/>
                    <a:lstStyle/>
                    <a:p>
                      <a:r>
                        <a:rPr lang="en-MY" dirty="0"/>
                        <a:t>Authority Compliance (9,1)</a:t>
                      </a:r>
                    </a:p>
                  </a:txBody>
                  <a:tcPr>
                    <a:solidFill>
                      <a:schemeClr val="accent5">
                        <a:lumMod val="90000"/>
                      </a:schemeClr>
                    </a:solidFill>
                  </a:tcPr>
                </a:tc>
                <a:tc>
                  <a:txBody>
                    <a:bodyPr/>
                    <a:lstStyle/>
                    <a:p>
                      <a:r>
                        <a:rPr lang="en-MY" dirty="0"/>
                        <a:t>Suppressed</a:t>
                      </a:r>
                    </a:p>
                  </a:txBody>
                  <a:tcPr/>
                </a:tc>
                <a:tc>
                  <a:txBody>
                    <a:bodyPr/>
                    <a:lstStyle/>
                    <a:p>
                      <a:r>
                        <a:rPr lang="en-MY" dirty="0"/>
                        <a:t>Anti organisational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dirty="0"/>
                        <a:t>Anti organisational</a:t>
                      </a:r>
                    </a:p>
                  </a:txBody>
                  <a:tcPr/>
                </a:tc>
                <a:extLst>
                  <a:ext uri="{0D108BD9-81ED-4DB2-BD59-A6C34878D82A}">
                    <a16:rowId xmlns:a16="http://schemas.microsoft.com/office/drawing/2014/main" val="1571160373"/>
                  </a:ext>
                </a:extLst>
              </a:tr>
              <a:tr h="808856">
                <a:tc>
                  <a:txBody>
                    <a:bodyPr/>
                    <a:lstStyle/>
                    <a:p>
                      <a:r>
                        <a:rPr lang="en-MY" dirty="0"/>
                        <a:t>Country Club (1,9)</a:t>
                      </a:r>
                    </a:p>
                  </a:txBody>
                  <a:tcPr>
                    <a:solidFill>
                      <a:schemeClr val="accent5">
                        <a:lumMod val="90000"/>
                      </a:schemeClr>
                    </a:solidFill>
                  </a:tcPr>
                </a:tc>
                <a:tc>
                  <a:txBody>
                    <a:bodyPr/>
                    <a:lstStyle/>
                    <a:p>
                      <a:r>
                        <a:rPr lang="en-MY" dirty="0"/>
                        <a:t>Avoided</a:t>
                      </a:r>
                    </a:p>
                  </a:txBody>
                  <a:tcPr/>
                </a:tc>
                <a:tc>
                  <a:txBody>
                    <a:bodyPr/>
                    <a:lstStyle/>
                    <a:p>
                      <a:r>
                        <a:rPr lang="en-MY" dirty="0"/>
                        <a:t>Stifled</a:t>
                      </a:r>
                    </a:p>
                  </a:txBody>
                  <a:tcPr/>
                </a:tc>
                <a:tc>
                  <a:txBody>
                    <a:bodyPr/>
                    <a:lstStyle/>
                    <a:p>
                      <a:r>
                        <a:rPr lang="en-MY" dirty="0"/>
                        <a:t>High</a:t>
                      </a:r>
                    </a:p>
                  </a:txBody>
                  <a:tcPr/>
                </a:tc>
                <a:extLst>
                  <a:ext uri="{0D108BD9-81ED-4DB2-BD59-A6C34878D82A}">
                    <a16:rowId xmlns:a16="http://schemas.microsoft.com/office/drawing/2014/main" val="910895995"/>
                  </a:ext>
                </a:extLst>
              </a:tr>
              <a:tr h="808856">
                <a:tc>
                  <a:txBody>
                    <a:bodyPr/>
                    <a:lstStyle/>
                    <a:p>
                      <a:r>
                        <a:rPr lang="en-MY" dirty="0"/>
                        <a:t>Impoverished (1,1)</a:t>
                      </a:r>
                    </a:p>
                  </a:txBody>
                  <a:tcPr>
                    <a:solidFill>
                      <a:schemeClr val="accent5">
                        <a:lumMod val="90000"/>
                      </a:schemeClr>
                    </a:solidFill>
                  </a:tcPr>
                </a:tc>
                <a:tc>
                  <a:txBody>
                    <a:bodyPr/>
                    <a:lstStyle/>
                    <a:p>
                      <a:r>
                        <a:rPr lang="en-MY" dirty="0"/>
                        <a:t>Neutral</a:t>
                      </a:r>
                    </a:p>
                  </a:txBody>
                  <a:tcPr/>
                </a:tc>
                <a:tc>
                  <a:txBody>
                    <a:bodyPr/>
                    <a:lstStyle/>
                    <a:p>
                      <a:r>
                        <a:rPr lang="en-MY" dirty="0"/>
                        <a:t>No scope</a:t>
                      </a:r>
                    </a:p>
                  </a:txBody>
                  <a:tcPr/>
                </a:tc>
                <a:tc>
                  <a:txBody>
                    <a:bodyPr/>
                    <a:lstStyle/>
                    <a:p>
                      <a:r>
                        <a:rPr lang="en-MY" dirty="0"/>
                        <a:t>Survival</a:t>
                      </a:r>
                    </a:p>
                  </a:txBody>
                  <a:tcPr/>
                </a:tc>
                <a:extLst>
                  <a:ext uri="{0D108BD9-81ED-4DB2-BD59-A6C34878D82A}">
                    <a16:rowId xmlns:a16="http://schemas.microsoft.com/office/drawing/2014/main" val="3113768567"/>
                  </a:ext>
                </a:extLst>
              </a:tr>
              <a:tr h="808856">
                <a:tc>
                  <a:txBody>
                    <a:bodyPr/>
                    <a:lstStyle/>
                    <a:p>
                      <a:r>
                        <a:rPr lang="en-MY" dirty="0"/>
                        <a:t>Middle of the Road (5,5)</a:t>
                      </a:r>
                    </a:p>
                  </a:txBody>
                  <a:tcPr>
                    <a:solidFill>
                      <a:schemeClr val="accent5">
                        <a:lumMod val="90000"/>
                      </a:schemeClr>
                    </a:solidFill>
                  </a:tcPr>
                </a:tc>
                <a:tc>
                  <a:txBody>
                    <a:bodyPr/>
                    <a:lstStyle/>
                    <a:p>
                      <a:r>
                        <a:rPr lang="en-MY" dirty="0"/>
                        <a:t>Compromise</a:t>
                      </a:r>
                    </a:p>
                  </a:txBody>
                  <a:tcPr/>
                </a:tc>
                <a:tc>
                  <a:txBody>
                    <a:bodyPr/>
                    <a:lstStyle/>
                    <a:p>
                      <a:r>
                        <a:rPr lang="en-MY" dirty="0"/>
                        <a:t>Average</a:t>
                      </a:r>
                    </a:p>
                  </a:txBody>
                  <a:tcPr/>
                </a:tc>
                <a:tc>
                  <a:txBody>
                    <a:bodyPr/>
                    <a:lstStyle/>
                    <a:p>
                      <a:r>
                        <a:rPr lang="en-MY" dirty="0"/>
                        <a:t>Average</a:t>
                      </a:r>
                    </a:p>
                  </a:txBody>
                  <a:tcPr/>
                </a:tc>
                <a:extLst>
                  <a:ext uri="{0D108BD9-81ED-4DB2-BD59-A6C34878D82A}">
                    <a16:rowId xmlns:a16="http://schemas.microsoft.com/office/drawing/2014/main" val="2364661681"/>
                  </a:ext>
                </a:extLst>
              </a:tr>
              <a:tr h="808856">
                <a:tc>
                  <a:txBody>
                    <a:bodyPr/>
                    <a:lstStyle/>
                    <a:p>
                      <a:r>
                        <a:rPr lang="en-MY" dirty="0"/>
                        <a:t>Team Leadership (9,9)</a:t>
                      </a:r>
                    </a:p>
                  </a:txBody>
                  <a:tcPr>
                    <a:solidFill>
                      <a:schemeClr val="accent5">
                        <a:lumMod val="90000"/>
                      </a:schemeClr>
                    </a:solidFill>
                  </a:tcPr>
                </a:tc>
                <a:tc>
                  <a:txBody>
                    <a:bodyPr/>
                    <a:lstStyle/>
                    <a:p>
                      <a:r>
                        <a:rPr lang="en-MY" dirty="0"/>
                        <a:t>Confronted</a:t>
                      </a:r>
                    </a:p>
                  </a:txBody>
                  <a:tcPr/>
                </a:tc>
                <a:tc>
                  <a:txBody>
                    <a:bodyPr/>
                    <a:lstStyle/>
                    <a:p>
                      <a:r>
                        <a:rPr lang="en-MY" dirty="0"/>
                        <a:t>High</a:t>
                      </a:r>
                    </a:p>
                  </a:txBody>
                  <a:tcPr/>
                </a:tc>
                <a:tc>
                  <a:txBody>
                    <a:bodyPr/>
                    <a:lstStyle/>
                    <a:p>
                      <a:r>
                        <a:rPr lang="en-MY" dirty="0"/>
                        <a:t>High</a:t>
                      </a:r>
                    </a:p>
                  </a:txBody>
                  <a:tcPr/>
                </a:tc>
                <a:extLst>
                  <a:ext uri="{0D108BD9-81ED-4DB2-BD59-A6C34878D82A}">
                    <a16:rowId xmlns:a16="http://schemas.microsoft.com/office/drawing/2014/main" val="1220918051"/>
                  </a:ext>
                </a:extLst>
              </a:tr>
            </a:tbl>
          </a:graphicData>
        </a:graphic>
      </p:graphicFrame>
    </p:spTree>
    <p:extLst>
      <p:ext uri="{BB962C8B-B14F-4D97-AF65-F5344CB8AC3E}">
        <p14:creationId xmlns:p14="http://schemas.microsoft.com/office/powerpoint/2010/main" val="2876548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B50-266D-4860-9BE1-4CD5CA5FBBB0}"/>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871CA9D9-84E4-4E2E-838F-CBFC4DDF1037}"/>
              </a:ext>
            </a:extLst>
          </p:cNvPr>
          <p:cNvSpPr txBox="1"/>
          <p:nvPr/>
        </p:nvSpPr>
        <p:spPr>
          <a:xfrm>
            <a:off x="724674" y="1628800"/>
            <a:ext cx="8239813" cy="5062924"/>
          </a:xfrm>
          <a:prstGeom prst="rect">
            <a:avLst/>
          </a:prstGeom>
          <a:noFill/>
        </p:spPr>
        <p:txBody>
          <a:bodyPr wrap="square" rtlCol="0">
            <a:spAutoFit/>
          </a:bodyPr>
          <a:lstStyle/>
          <a:p>
            <a:r>
              <a:rPr lang="en-MY" sz="1700" b="1" dirty="0"/>
              <a:t>1. Produce-or-Perish Management – High Results/Low People</a:t>
            </a:r>
          </a:p>
          <a:p>
            <a:r>
              <a:rPr lang="en-MY" sz="1700" dirty="0"/>
              <a:t>Also known as Authoritarian or "Produce or Perish" Leaders, people in this category believe that employees are simply a means to an end. Employee needs are always secondary to the need for efficient and productive workplaces. This type of leader is very autocratic, has strict work rules, policies, and procedures, and views punishment as the most effective means to motivate employees.</a:t>
            </a:r>
          </a:p>
          <a:p>
            <a:endParaRPr lang="en-MY" sz="1700" dirty="0"/>
          </a:p>
          <a:p>
            <a:r>
              <a:rPr lang="en-MY" sz="1700" b="1" dirty="0"/>
              <a:t>2. Country Club Management – High People/Low Results </a:t>
            </a:r>
            <a:r>
              <a:rPr lang="en-MY" sz="1700" dirty="0"/>
              <a:t>This style of leader is most concerned about the needs and feelings of members of his/her team. These people operate under the assumption that as long as team members are happy and secure then they will work hard. What tends to result is a work environment that is very relaxed and fun but where production suffers due to lack of direction and control.</a:t>
            </a:r>
          </a:p>
          <a:p>
            <a:endParaRPr lang="en-MY" sz="1700" dirty="0"/>
          </a:p>
          <a:p>
            <a:r>
              <a:rPr lang="en-MY" sz="1700" b="1" dirty="0"/>
              <a:t>3. Middle-of-the-Road Management – Medium Results/Medium People</a:t>
            </a:r>
          </a:p>
          <a:p>
            <a:r>
              <a:rPr lang="en-MY" sz="1700" dirty="0"/>
              <a:t>A Middle-of-the-Road or "status quo" manager tries to balance results and people, but this strategy is not as effective as it may sound. Through continual compromise, he/she fails to inspire high performance and also fails to meet people's needs fully. The result is that his team will likely deliver only mediocre performance</a:t>
            </a:r>
          </a:p>
        </p:txBody>
      </p:sp>
    </p:spTree>
    <p:extLst>
      <p:ext uri="{BB962C8B-B14F-4D97-AF65-F5344CB8AC3E}">
        <p14:creationId xmlns:p14="http://schemas.microsoft.com/office/powerpoint/2010/main" val="177199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C837-483D-4CC0-9AFB-DD0008A0DA18}"/>
              </a:ext>
            </a:extLst>
          </p:cNvPr>
          <p:cNvSpPr>
            <a:spLocks noGrp="1"/>
          </p:cNvSpPr>
          <p:nvPr>
            <p:ph type="title"/>
          </p:nvPr>
        </p:nvSpPr>
        <p:spPr/>
        <p:txBody>
          <a:bodyPr/>
          <a:lstStyle/>
          <a:p>
            <a:r>
              <a:rPr lang="en-MY" dirty="0"/>
              <a:t>Blake and Mouton Grid - five leadership styles</a:t>
            </a:r>
          </a:p>
        </p:txBody>
      </p:sp>
      <p:sp>
        <p:nvSpPr>
          <p:cNvPr id="4" name="TextBox 3">
            <a:extLst>
              <a:ext uri="{FF2B5EF4-FFF2-40B4-BE49-F238E27FC236}">
                <a16:creationId xmlns:a16="http://schemas.microsoft.com/office/drawing/2014/main" id="{16DD33A2-FF4C-4B93-8958-5B1A4B8E1A67}"/>
              </a:ext>
            </a:extLst>
          </p:cNvPr>
          <p:cNvSpPr txBox="1"/>
          <p:nvPr/>
        </p:nvSpPr>
        <p:spPr>
          <a:xfrm>
            <a:off x="618964" y="1700808"/>
            <a:ext cx="8417532" cy="5078313"/>
          </a:xfrm>
          <a:prstGeom prst="rect">
            <a:avLst/>
          </a:prstGeom>
          <a:noFill/>
        </p:spPr>
        <p:txBody>
          <a:bodyPr wrap="square" rtlCol="0">
            <a:spAutoFit/>
          </a:bodyPr>
          <a:lstStyle/>
          <a:p>
            <a:r>
              <a:rPr lang="en-MY" b="1" dirty="0"/>
              <a:t>4. Country Club Management – High People/Low Results</a:t>
            </a:r>
          </a:p>
          <a:p>
            <a:r>
              <a:rPr lang="en-MY" dirty="0"/>
              <a:t>The Country Club or "accommodating" style of manager is most concerned about their team members' needs and feelings. The Leader assumes that, as long as they are happy  and secure, they will work hard.</a:t>
            </a:r>
          </a:p>
          <a:p>
            <a:endParaRPr lang="en-MY" dirty="0"/>
          </a:p>
          <a:p>
            <a:r>
              <a:rPr lang="en-MY" dirty="0"/>
              <a:t>What tends to be the result is a work environment that is very relaxed and fun, but where productivity suffers because there is a lack of direction and control.</a:t>
            </a:r>
          </a:p>
          <a:p>
            <a:endParaRPr lang="en-MY" dirty="0"/>
          </a:p>
          <a:p>
            <a:r>
              <a:rPr lang="en-MY" b="1" dirty="0"/>
              <a:t>5. Team Management – High Production/High People</a:t>
            </a:r>
          </a:p>
          <a:p>
            <a:r>
              <a:rPr lang="en-MY" dirty="0"/>
              <a:t>According to the Blake Mouton model, Team management is the most effective leadership style. It reflects a leader who is passionate about his/her work and who does the best he can for the people he works with.</a:t>
            </a:r>
          </a:p>
          <a:p>
            <a:endParaRPr lang="en-MY" dirty="0"/>
          </a:p>
          <a:p>
            <a:r>
              <a:rPr lang="en-MY" dirty="0"/>
              <a:t>Team or "sound" managers commit to their organization's goals and mission, motivate the people who report to them, and work hard to get people to stretch themselves to deliver great results. But, at the same time, they're inspiring figures who look after their teams. Someone led by a Team manager feels respected and empowered, and is committed to achieving her goals.</a:t>
            </a:r>
          </a:p>
        </p:txBody>
      </p:sp>
    </p:spTree>
    <p:extLst>
      <p:ext uri="{BB962C8B-B14F-4D97-AF65-F5344CB8AC3E}">
        <p14:creationId xmlns:p14="http://schemas.microsoft.com/office/powerpoint/2010/main" val="352142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DFBE-4E09-421A-A04D-F1CA263D54C1}"/>
              </a:ext>
            </a:extLst>
          </p:cNvPr>
          <p:cNvSpPr>
            <a:spLocks noGrp="1"/>
          </p:cNvSpPr>
          <p:nvPr>
            <p:ph type="title"/>
          </p:nvPr>
        </p:nvSpPr>
        <p:spPr/>
        <p:txBody>
          <a:bodyPr/>
          <a:lstStyle/>
          <a:p>
            <a:r>
              <a:rPr lang="en-MY" dirty="0"/>
              <a:t>Situational Leadership</a:t>
            </a:r>
          </a:p>
        </p:txBody>
      </p:sp>
      <p:sp>
        <p:nvSpPr>
          <p:cNvPr id="4" name="TextBox 3">
            <a:extLst>
              <a:ext uri="{FF2B5EF4-FFF2-40B4-BE49-F238E27FC236}">
                <a16:creationId xmlns:a16="http://schemas.microsoft.com/office/drawing/2014/main" id="{8874A13F-BCB5-4757-9D92-A7926680A43B}"/>
              </a:ext>
            </a:extLst>
          </p:cNvPr>
          <p:cNvSpPr txBox="1"/>
          <p:nvPr/>
        </p:nvSpPr>
        <p:spPr>
          <a:xfrm>
            <a:off x="733264" y="1628800"/>
            <a:ext cx="8134672" cy="4801314"/>
          </a:xfrm>
          <a:prstGeom prst="rect">
            <a:avLst/>
          </a:prstGeom>
          <a:noFill/>
        </p:spPr>
        <p:txBody>
          <a:bodyPr wrap="square" rtlCol="0">
            <a:spAutoFit/>
          </a:bodyPr>
          <a:lstStyle/>
          <a:p>
            <a:r>
              <a:rPr lang="en-MY" dirty="0"/>
              <a:t>Situational Leadership Theory, or the Situational Leadership Model, is a model created by Paul Hersey and Ken Blanchard, developed while working on Management of Organizational </a:t>
            </a:r>
            <a:r>
              <a:rPr lang="en-MY" dirty="0" err="1"/>
              <a:t>Behavior.The</a:t>
            </a:r>
            <a:r>
              <a:rPr lang="en-MY" dirty="0"/>
              <a:t> theory was first introduced in 1969 as "life cycle theory of leadership". During the mid-1970s, life cycle theory of leadership was renamed "Situational Leadership Theory.</a:t>
            </a:r>
          </a:p>
          <a:p>
            <a:endParaRPr lang="en-MY" dirty="0"/>
          </a:p>
          <a:p>
            <a:r>
              <a:rPr lang="en-MY" dirty="0"/>
              <a:t>Leaders match their style to the competence and commitment of subordinates</a:t>
            </a:r>
          </a:p>
          <a:p>
            <a:pPr marL="285750" indent="-285750">
              <a:buFont typeface="Arial" panose="020B0604020202020204" pitchFamily="34" charset="0"/>
              <a:buChar char="•"/>
            </a:pPr>
            <a:endParaRPr lang="en-MY" dirty="0"/>
          </a:p>
          <a:p>
            <a:pPr marL="285750" indent="-285750">
              <a:buFont typeface="Wingdings" panose="05000000000000000000" pitchFamily="2" charset="2"/>
              <a:buChar char="§"/>
            </a:pPr>
            <a:r>
              <a:rPr lang="en-MY" dirty="0"/>
              <a:t>Focuses on leadership in situations</a:t>
            </a:r>
          </a:p>
          <a:p>
            <a:pPr marL="285750" indent="-285750">
              <a:buFont typeface="Wingdings" panose="05000000000000000000" pitchFamily="2" charset="2"/>
              <a:buChar char="§"/>
            </a:pPr>
            <a:r>
              <a:rPr lang="en-MY" dirty="0"/>
              <a:t>Emphasizes adapting style - different situations demand different kinds of leadership</a:t>
            </a:r>
          </a:p>
          <a:p>
            <a:r>
              <a:rPr lang="en-MY" dirty="0"/>
              <a:t> </a:t>
            </a:r>
          </a:p>
          <a:p>
            <a:r>
              <a:rPr lang="en-MY" dirty="0"/>
              <a:t>Composed of both a directive dimension &amp; supportive dimension:</a:t>
            </a:r>
          </a:p>
          <a:p>
            <a:endParaRPr lang="en-MY" dirty="0"/>
          </a:p>
          <a:p>
            <a:pPr marL="285750" indent="-285750">
              <a:buFont typeface="Wingdings" panose="05000000000000000000" pitchFamily="2" charset="2"/>
              <a:buChar char="§"/>
            </a:pPr>
            <a:r>
              <a:rPr lang="en-MY" dirty="0"/>
              <a:t>Each dimension must be applied appropriately in a given situation</a:t>
            </a:r>
          </a:p>
          <a:p>
            <a:pPr marL="285750" indent="-285750">
              <a:buFont typeface="Wingdings" panose="05000000000000000000" pitchFamily="2" charset="2"/>
              <a:buChar char="§"/>
            </a:pPr>
            <a:r>
              <a:rPr lang="en-MY" dirty="0"/>
              <a:t>Leaders evaluate employees to assess their competence and commitment to perform a given task</a:t>
            </a:r>
          </a:p>
        </p:txBody>
      </p:sp>
    </p:spTree>
    <p:extLst>
      <p:ext uri="{BB962C8B-B14F-4D97-AF65-F5344CB8AC3E}">
        <p14:creationId xmlns:p14="http://schemas.microsoft.com/office/powerpoint/2010/main" val="3702714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783F-E18F-4EA5-BB4B-FC24A0CEEC3A}"/>
              </a:ext>
            </a:extLst>
          </p:cNvPr>
          <p:cNvSpPr>
            <a:spLocks noGrp="1"/>
          </p:cNvSpPr>
          <p:nvPr>
            <p:ph type="title"/>
          </p:nvPr>
        </p:nvSpPr>
        <p:spPr/>
        <p:txBody>
          <a:bodyPr/>
          <a:lstStyle/>
          <a:p>
            <a:r>
              <a:rPr lang="en-MY" dirty="0"/>
              <a:t>Situational Leadership</a:t>
            </a:r>
          </a:p>
        </p:txBody>
      </p:sp>
      <p:pic>
        <p:nvPicPr>
          <p:cNvPr id="5" name="Picture 4">
            <a:extLst>
              <a:ext uri="{FF2B5EF4-FFF2-40B4-BE49-F238E27FC236}">
                <a16:creationId xmlns:a16="http://schemas.microsoft.com/office/drawing/2014/main" id="{AFD2F3C2-294C-4C98-AAE2-AC05C9A05048}"/>
              </a:ext>
            </a:extLst>
          </p:cNvPr>
          <p:cNvPicPr>
            <a:picLocks noChangeAspect="1"/>
          </p:cNvPicPr>
          <p:nvPr/>
        </p:nvPicPr>
        <p:blipFill>
          <a:blip r:embed="rId2"/>
          <a:stretch>
            <a:fillRect/>
          </a:stretch>
        </p:blipFill>
        <p:spPr>
          <a:xfrm>
            <a:off x="1763688" y="1844824"/>
            <a:ext cx="6192688" cy="4423349"/>
          </a:xfrm>
          <a:prstGeom prst="rect">
            <a:avLst/>
          </a:prstGeom>
        </p:spPr>
      </p:pic>
    </p:spTree>
    <p:extLst>
      <p:ext uri="{BB962C8B-B14F-4D97-AF65-F5344CB8AC3E}">
        <p14:creationId xmlns:p14="http://schemas.microsoft.com/office/powerpoint/2010/main" val="3078354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D15A-2D82-451F-A2C3-D3C20830B2DA}"/>
              </a:ext>
            </a:extLst>
          </p:cNvPr>
          <p:cNvSpPr>
            <a:spLocks noGrp="1"/>
          </p:cNvSpPr>
          <p:nvPr>
            <p:ph type="title"/>
          </p:nvPr>
        </p:nvSpPr>
        <p:spPr/>
        <p:txBody>
          <a:bodyPr/>
          <a:lstStyle/>
          <a:p>
            <a:r>
              <a:rPr lang="en-MY" dirty="0"/>
              <a:t>Follower Development level</a:t>
            </a:r>
          </a:p>
        </p:txBody>
      </p:sp>
      <p:pic>
        <p:nvPicPr>
          <p:cNvPr id="5" name="Picture 4">
            <a:extLst>
              <a:ext uri="{FF2B5EF4-FFF2-40B4-BE49-F238E27FC236}">
                <a16:creationId xmlns:a16="http://schemas.microsoft.com/office/drawing/2014/main" id="{981AB389-EEE7-4036-94EF-38684E69F40D}"/>
              </a:ext>
            </a:extLst>
          </p:cNvPr>
          <p:cNvPicPr>
            <a:picLocks noChangeAspect="1"/>
          </p:cNvPicPr>
          <p:nvPr/>
        </p:nvPicPr>
        <p:blipFill>
          <a:blip r:embed="rId2"/>
          <a:stretch>
            <a:fillRect/>
          </a:stretch>
        </p:blipFill>
        <p:spPr>
          <a:xfrm>
            <a:off x="1293043" y="2060848"/>
            <a:ext cx="6557913" cy="4150177"/>
          </a:xfrm>
          <a:prstGeom prst="rect">
            <a:avLst/>
          </a:prstGeom>
        </p:spPr>
      </p:pic>
    </p:spTree>
    <p:extLst>
      <p:ext uri="{BB962C8B-B14F-4D97-AF65-F5344CB8AC3E}">
        <p14:creationId xmlns:p14="http://schemas.microsoft.com/office/powerpoint/2010/main" val="4001612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6978-DBFA-47FF-8041-4B6D8BF4661C}"/>
              </a:ext>
            </a:extLst>
          </p:cNvPr>
          <p:cNvSpPr>
            <a:spLocks noGrp="1"/>
          </p:cNvSpPr>
          <p:nvPr>
            <p:ph type="title"/>
          </p:nvPr>
        </p:nvSpPr>
        <p:spPr/>
        <p:txBody>
          <a:bodyPr/>
          <a:lstStyle/>
          <a:p>
            <a:r>
              <a:rPr lang="en-MY" dirty="0"/>
              <a:t>Follower Development level</a:t>
            </a:r>
          </a:p>
        </p:txBody>
      </p:sp>
      <p:sp>
        <p:nvSpPr>
          <p:cNvPr id="3" name="Content Placeholder 2">
            <a:extLst>
              <a:ext uri="{FF2B5EF4-FFF2-40B4-BE49-F238E27FC236}">
                <a16:creationId xmlns:a16="http://schemas.microsoft.com/office/drawing/2014/main" id="{80F4A5C5-0D3D-4BCA-9454-DD64F58BA19D}"/>
              </a:ext>
            </a:extLst>
          </p:cNvPr>
          <p:cNvSpPr>
            <a:spLocks noGrp="1"/>
          </p:cNvSpPr>
          <p:nvPr>
            <p:ph idx="1"/>
          </p:nvPr>
        </p:nvSpPr>
        <p:spPr/>
        <p:txBody>
          <a:bodyPr/>
          <a:lstStyle/>
          <a:p>
            <a:r>
              <a:rPr lang="en-MY" dirty="0"/>
              <a:t>D1 – Enthusiastic Beginner</a:t>
            </a:r>
          </a:p>
          <a:p>
            <a:endParaRPr lang="en-MY" dirty="0"/>
          </a:p>
          <a:p>
            <a:r>
              <a:rPr lang="en-MY" dirty="0"/>
              <a:t>D2 – Disillusioned Learner</a:t>
            </a:r>
          </a:p>
          <a:p>
            <a:endParaRPr lang="en-MY" dirty="0"/>
          </a:p>
          <a:p>
            <a:r>
              <a:rPr lang="en-MY" dirty="0"/>
              <a:t>D3 – Capable but cautious</a:t>
            </a:r>
          </a:p>
          <a:p>
            <a:endParaRPr lang="en-MY" dirty="0"/>
          </a:p>
          <a:p>
            <a:r>
              <a:rPr lang="en-MY" dirty="0"/>
              <a:t>D4 – Self Reliant</a:t>
            </a:r>
          </a:p>
        </p:txBody>
      </p:sp>
    </p:spTree>
    <p:extLst>
      <p:ext uri="{BB962C8B-B14F-4D97-AF65-F5344CB8AC3E}">
        <p14:creationId xmlns:p14="http://schemas.microsoft.com/office/powerpoint/2010/main" val="3672290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37E1-18EE-441E-A50A-CB2E0971910D}"/>
              </a:ext>
            </a:extLst>
          </p:cNvPr>
          <p:cNvSpPr>
            <a:spLocks noGrp="1"/>
          </p:cNvSpPr>
          <p:nvPr>
            <p:ph type="title"/>
          </p:nvPr>
        </p:nvSpPr>
        <p:spPr/>
        <p:txBody>
          <a:bodyPr/>
          <a:lstStyle/>
          <a:p>
            <a:r>
              <a:rPr lang="en-MY" dirty="0"/>
              <a:t>Leadership Style</a:t>
            </a:r>
          </a:p>
        </p:txBody>
      </p:sp>
      <p:pic>
        <p:nvPicPr>
          <p:cNvPr id="5" name="Picture 4">
            <a:extLst>
              <a:ext uri="{FF2B5EF4-FFF2-40B4-BE49-F238E27FC236}">
                <a16:creationId xmlns:a16="http://schemas.microsoft.com/office/drawing/2014/main" id="{E77D92DC-9CE2-432C-8FA3-5C7687981C27}"/>
              </a:ext>
            </a:extLst>
          </p:cNvPr>
          <p:cNvPicPr>
            <a:picLocks noChangeAspect="1"/>
          </p:cNvPicPr>
          <p:nvPr/>
        </p:nvPicPr>
        <p:blipFill>
          <a:blip r:embed="rId2"/>
          <a:stretch>
            <a:fillRect/>
          </a:stretch>
        </p:blipFill>
        <p:spPr>
          <a:xfrm>
            <a:off x="1335335" y="1857933"/>
            <a:ext cx="6473329" cy="4722254"/>
          </a:xfrm>
          <a:prstGeom prst="rect">
            <a:avLst/>
          </a:prstGeom>
        </p:spPr>
      </p:pic>
    </p:spTree>
    <p:extLst>
      <p:ext uri="{BB962C8B-B14F-4D97-AF65-F5344CB8AC3E}">
        <p14:creationId xmlns:p14="http://schemas.microsoft.com/office/powerpoint/2010/main" val="4259904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B155-228D-4E40-AFDE-8832E511CBCF}"/>
              </a:ext>
            </a:extLst>
          </p:cNvPr>
          <p:cNvSpPr>
            <a:spLocks noGrp="1"/>
          </p:cNvSpPr>
          <p:nvPr>
            <p:ph type="title"/>
          </p:nvPr>
        </p:nvSpPr>
        <p:spPr/>
        <p:txBody>
          <a:bodyPr/>
          <a:lstStyle/>
          <a:p>
            <a:r>
              <a:rPr lang="en-MY" dirty="0"/>
              <a:t>Situational Leadership</a:t>
            </a:r>
          </a:p>
        </p:txBody>
      </p:sp>
      <p:pic>
        <p:nvPicPr>
          <p:cNvPr id="4" name="Picture 3">
            <a:extLst>
              <a:ext uri="{FF2B5EF4-FFF2-40B4-BE49-F238E27FC236}">
                <a16:creationId xmlns:a16="http://schemas.microsoft.com/office/drawing/2014/main" id="{084BCAC8-1F58-4BC2-8A05-05CAB53BD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762" y="1782541"/>
            <a:ext cx="5790476" cy="5067645"/>
          </a:xfrm>
          <a:prstGeom prst="rect">
            <a:avLst/>
          </a:prstGeom>
        </p:spPr>
      </p:pic>
    </p:spTree>
    <p:extLst>
      <p:ext uri="{BB962C8B-B14F-4D97-AF65-F5344CB8AC3E}">
        <p14:creationId xmlns:p14="http://schemas.microsoft.com/office/powerpoint/2010/main" val="905444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EEDB-6ABC-48A5-BB39-BC9448486D88}"/>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6748AE28-462C-43B9-88AE-A1C5AE348577}"/>
              </a:ext>
            </a:extLst>
          </p:cNvPr>
          <p:cNvSpPr txBox="1"/>
          <p:nvPr/>
        </p:nvSpPr>
        <p:spPr>
          <a:xfrm>
            <a:off x="1187624" y="1973103"/>
            <a:ext cx="7056784" cy="3970318"/>
          </a:xfrm>
          <a:prstGeom prst="rect">
            <a:avLst/>
          </a:prstGeom>
          <a:noFill/>
        </p:spPr>
        <p:txBody>
          <a:bodyPr wrap="square" rtlCol="0">
            <a:spAutoFit/>
          </a:bodyPr>
          <a:lstStyle/>
          <a:p>
            <a:r>
              <a:rPr lang="en-MY" b="1" dirty="0"/>
              <a:t>S1 - Directing Style :</a:t>
            </a:r>
          </a:p>
          <a:p>
            <a:endParaRPr lang="en-MY" b="1" u="sng" dirty="0"/>
          </a:p>
          <a:p>
            <a:pPr marL="285750" indent="-285750">
              <a:buFont typeface="Wingdings" panose="05000000000000000000" pitchFamily="2" charset="2"/>
              <a:buChar char="§"/>
            </a:pPr>
            <a:r>
              <a:rPr lang="en-MY" dirty="0"/>
              <a:t>Leader focuses communication on goal achievement</a:t>
            </a:r>
          </a:p>
          <a:p>
            <a:pPr marL="285750" indent="-285750">
              <a:buFont typeface="Wingdings" panose="05000000000000000000" pitchFamily="2" charset="2"/>
              <a:buChar char="§"/>
            </a:pPr>
            <a:r>
              <a:rPr lang="en-MY" dirty="0"/>
              <a:t>Spends LESS time using supportive </a:t>
            </a:r>
            <a:r>
              <a:rPr lang="en-MY" dirty="0" err="1"/>
              <a:t>behaviors</a:t>
            </a:r>
            <a:endParaRPr lang="en-MY" dirty="0"/>
          </a:p>
          <a:p>
            <a:pPr marL="285750" indent="-285750">
              <a:buFont typeface="Wingdings" panose="05000000000000000000" pitchFamily="2" charset="2"/>
              <a:buChar char="§"/>
            </a:pPr>
            <a:endParaRPr lang="en-MY" dirty="0"/>
          </a:p>
          <a:p>
            <a:r>
              <a:rPr lang="en-MY" b="1" dirty="0"/>
              <a:t>S2 - Coaching Style :</a:t>
            </a:r>
          </a:p>
          <a:p>
            <a:endParaRPr lang="en-MY" dirty="0"/>
          </a:p>
          <a:p>
            <a:pPr marL="285750" indent="-285750">
              <a:buFont typeface="Wingdings" panose="05000000000000000000" pitchFamily="2" charset="2"/>
              <a:buChar char="§"/>
            </a:pPr>
            <a:r>
              <a:rPr lang="en-MY" dirty="0"/>
              <a:t>Leader focuses communication on BOTH goal achievement and supporting subordinates’ socioemotional needs</a:t>
            </a:r>
          </a:p>
          <a:p>
            <a:pPr marL="285750" indent="-285750">
              <a:buFont typeface="Wingdings" panose="05000000000000000000" pitchFamily="2" charset="2"/>
              <a:buChar char="§"/>
            </a:pPr>
            <a:r>
              <a:rPr lang="en-MY" dirty="0"/>
              <a:t>Requires leader involvement through encouragement and soliciting subordinate input</a:t>
            </a:r>
          </a:p>
          <a:p>
            <a:endParaRPr lang="en-MY" dirty="0"/>
          </a:p>
          <a:p>
            <a:endParaRPr lang="en-MY" dirty="0"/>
          </a:p>
          <a:p>
            <a:endParaRPr lang="en-MY" dirty="0"/>
          </a:p>
        </p:txBody>
      </p:sp>
    </p:spTree>
    <p:extLst>
      <p:ext uri="{BB962C8B-B14F-4D97-AF65-F5344CB8AC3E}">
        <p14:creationId xmlns:p14="http://schemas.microsoft.com/office/powerpoint/2010/main" val="1095445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6C01-8771-4577-9396-7D98AB41E7F5}"/>
              </a:ext>
            </a:extLst>
          </p:cNvPr>
          <p:cNvSpPr>
            <a:spLocks noGrp="1"/>
          </p:cNvSpPr>
          <p:nvPr>
            <p:ph type="title"/>
          </p:nvPr>
        </p:nvSpPr>
        <p:spPr/>
        <p:txBody>
          <a:bodyPr/>
          <a:lstStyle/>
          <a:p>
            <a:r>
              <a:rPr lang="en-MY" dirty="0"/>
              <a:t>Styles of Hersey &amp; Blanchard Grid</a:t>
            </a:r>
          </a:p>
        </p:txBody>
      </p:sp>
      <p:sp>
        <p:nvSpPr>
          <p:cNvPr id="4" name="TextBox 3">
            <a:extLst>
              <a:ext uri="{FF2B5EF4-FFF2-40B4-BE49-F238E27FC236}">
                <a16:creationId xmlns:a16="http://schemas.microsoft.com/office/drawing/2014/main" id="{C5A651E7-F68D-4EB9-9F8C-1F85FF6DA555}"/>
              </a:ext>
            </a:extLst>
          </p:cNvPr>
          <p:cNvSpPr txBox="1"/>
          <p:nvPr/>
        </p:nvSpPr>
        <p:spPr>
          <a:xfrm>
            <a:off x="914400" y="1700808"/>
            <a:ext cx="7632848" cy="4801314"/>
          </a:xfrm>
          <a:prstGeom prst="rect">
            <a:avLst/>
          </a:prstGeom>
          <a:noFill/>
        </p:spPr>
        <p:txBody>
          <a:bodyPr wrap="square" rtlCol="0">
            <a:spAutoFit/>
          </a:bodyPr>
          <a:lstStyle/>
          <a:p>
            <a:r>
              <a:rPr lang="en-MY" b="1" dirty="0"/>
              <a:t>S3 - Supporting Style</a:t>
            </a:r>
          </a:p>
          <a:p>
            <a:endParaRPr lang="en-MY" b="1" dirty="0"/>
          </a:p>
          <a:p>
            <a:pPr marL="285750" indent="-285750">
              <a:buFont typeface="Wingdings" panose="05000000000000000000" pitchFamily="2" charset="2"/>
              <a:buChar char="§"/>
            </a:pPr>
            <a:r>
              <a:rPr lang="en-MY" dirty="0"/>
              <a:t>Leader does NOT focus solely on goals; uses supportive </a:t>
            </a:r>
            <a:r>
              <a:rPr lang="en-MY" dirty="0" err="1"/>
              <a:t>behaviors</a:t>
            </a:r>
            <a:r>
              <a:rPr lang="en-MY" dirty="0"/>
              <a:t> to bring out employee skills in accomplishing tasks</a:t>
            </a:r>
          </a:p>
          <a:p>
            <a:pPr marL="285750" indent="-285750">
              <a:buFont typeface="Wingdings" panose="05000000000000000000" pitchFamily="2" charset="2"/>
              <a:buChar char="§"/>
            </a:pPr>
            <a:r>
              <a:rPr lang="en-MY" dirty="0"/>
              <a:t>Leader delegates day-to-day decision-making control but is available to facilitate problem solving</a:t>
            </a:r>
          </a:p>
          <a:p>
            <a:pPr marL="285750" indent="-285750">
              <a:buFont typeface="Wingdings" panose="05000000000000000000" pitchFamily="2" charset="2"/>
              <a:buChar char="§"/>
            </a:pPr>
            <a:endParaRPr lang="en-MY" b="1" dirty="0"/>
          </a:p>
          <a:p>
            <a:r>
              <a:rPr lang="en-MY" b="1" dirty="0"/>
              <a:t>S4 - Delegating Style</a:t>
            </a:r>
          </a:p>
          <a:p>
            <a:endParaRPr lang="en-MY" dirty="0"/>
          </a:p>
          <a:p>
            <a:pPr marL="285750" indent="-285750">
              <a:buFont typeface="Wingdings" panose="05000000000000000000" pitchFamily="2" charset="2"/>
              <a:buChar char="§"/>
            </a:pPr>
            <a:r>
              <a:rPr lang="en-MY" dirty="0"/>
              <a:t>Leader offers LESS task input and social support; facilitates subordinates’ confidence and motivation in relation to the task</a:t>
            </a:r>
          </a:p>
          <a:p>
            <a:pPr marL="285750" indent="-285750">
              <a:buFont typeface="Wingdings" panose="05000000000000000000" pitchFamily="2" charset="2"/>
              <a:buChar char="§"/>
            </a:pPr>
            <a:r>
              <a:rPr lang="en-MY" dirty="0"/>
              <a:t>Leader lessens involvement in planning, control of details, and goal clarification</a:t>
            </a:r>
          </a:p>
          <a:p>
            <a:pPr marL="285750" indent="-285750">
              <a:buFont typeface="Wingdings" panose="05000000000000000000" pitchFamily="2" charset="2"/>
              <a:buChar char="§"/>
            </a:pPr>
            <a:r>
              <a:rPr lang="en-MY" dirty="0"/>
              <a:t>Gives subordinates control and refrains from intervention and unneeded social support</a:t>
            </a:r>
          </a:p>
          <a:p>
            <a:endParaRPr lang="en-MY" dirty="0"/>
          </a:p>
          <a:p>
            <a:endParaRPr lang="en-MY" dirty="0"/>
          </a:p>
        </p:txBody>
      </p:sp>
    </p:spTree>
    <p:extLst>
      <p:ext uri="{BB962C8B-B14F-4D97-AF65-F5344CB8AC3E}">
        <p14:creationId xmlns:p14="http://schemas.microsoft.com/office/powerpoint/2010/main" val="2428705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3F57-9667-4ABF-B9A1-16146D431F8D}"/>
              </a:ext>
            </a:extLst>
          </p:cNvPr>
          <p:cNvSpPr>
            <a:spLocks noGrp="1"/>
          </p:cNvSpPr>
          <p:nvPr>
            <p:ph type="title"/>
          </p:nvPr>
        </p:nvSpPr>
        <p:spPr/>
        <p:txBody>
          <a:bodyPr/>
          <a:lstStyle/>
          <a:p>
            <a:r>
              <a:rPr lang="en-MY" dirty="0"/>
              <a:t>Strengths of the Model</a:t>
            </a:r>
          </a:p>
        </p:txBody>
      </p:sp>
      <p:sp>
        <p:nvSpPr>
          <p:cNvPr id="4" name="TextBox 3">
            <a:extLst>
              <a:ext uri="{FF2B5EF4-FFF2-40B4-BE49-F238E27FC236}">
                <a16:creationId xmlns:a16="http://schemas.microsoft.com/office/drawing/2014/main" id="{C48E9066-F3E4-4F03-ACB7-55E91A1BDBD2}"/>
              </a:ext>
            </a:extLst>
          </p:cNvPr>
          <p:cNvSpPr txBox="1"/>
          <p:nvPr/>
        </p:nvSpPr>
        <p:spPr>
          <a:xfrm>
            <a:off x="914400" y="1988840"/>
            <a:ext cx="7772400" cy="3046988"/>
          </a:xfrm>
          <a:prstGeom prst="rect">
            <a:avLst/>
          </a:prstGeom>
          <a:noFill/>
        </p:spPr>
        <p:txBody>
          <a:bodyPr wrap="square" rtlCol="0">
            <a:spAutoFit/>
          </a:bodyPr>
          <a:lstStyle/>
          <a:p>
            <a:r>
              <a:rPr lang="en-MY" sz="2400" b="1" dirty="0"/>
              <a:t>Leader flexibility.</a:t>
            </a:r>
            <a:r>
              <a:rPr lang="en-MY" sz="2400" dirty="0"/>
              <a:t> Situational Leadership stresses that effective leaders are those who can change their styles based on task requirements and subordinate needs.</a:t>
            </a:r>
          </a:p>
          <a:p>
            <a:endParaRPr lang="en-MY" sz="2400" b="1" dirty="0"/>
          </a:p>
          <a:p>
            <a:r>
              <a:rPr lang="en-MY" sz="2400" b="1" dirty="0"/>
              <a:t>Differential treatment. </a:t>
            </a:r>
            <a:r>
              <a:rPr lang="en-MY" sz="2400" dirty="0"/>
              <a:t>Situational Leadership is based on the premise that leaders need to treat each subordinate according to his/her unique needs.</a:t>
            </a:r>
          </a:p>
          <a:p>
            <a:endParaRPr lang="en-MY" sz="2400" dirty="0"/>
          </a:p>
        </p:txBody>
      </p:sp>
    </p:spTree>
    <p:extLst>
      <p:ext uri="{BB962C8B-B14F-4D97-AF65-F5344CB8AC3E}">
        <p14:creationId xmlns:p14="http://schemas.microsoft.com/office/powerpoint/2010/main" val="1895481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A903-1B8D-47D5-9DFD-377AD6835348}"/>
              </a:ext>
            </a:extLst>
          </p:cNvPr>
          <p:cNvSpPr>
            <a:spLocks noGrp="1"/>
          </p:cNvSpPr>
          <p:nvPr>
            <p:ph type="title"/>
          </p:nvPr>
        </p:nvSpPr>
        <p:spPr/>
        <p:txBody>
          <a:bodyPr/>
          <a:lstStyle/>
          <a:p>
            <a:r>
              <a:rPr lang="en-MY" dirty="0"/>
              <a:t>Leadership Styles</a:t>
            </a:r>
          </a:p>
        </p:txBody>
      </p:sp>
      <p:sp>
        <p:nvSpPr>
          <p:cNvPr id="4" name="TextBox 3">
            <a:extLst>
              <a:ext uri="{FF2B5EF4-FFF2-40B4-BE49-F238E27FC236}">
                <a16:creationId xmlns:a16="http://schemas.microsoft.com/office/drawing/2014/main" id="{53723880-A3EE-4B3A-BA52-E0F52D24DF72}"/>
              </a:ext>
            </a:extLst>
          </p:cNvPr>
          <p:cNvSpPr txBox="1"/>
          <p:nvPr/>
        </p:nvSpPr>
        <p:spPr>
          <a:xfrm>
            <a:off x="575556" y="1556792"/>
            <a:ext cx="8460940" cy="5355312"/>
          </a:xfrm>
          <a:prstGeom prst="rect">
            <a:avLst/>
          </a:prstGeom>
          <a:noFill/>
        </p:spPr>
        <p:txBody>
          <a:bodyPr wrap="square" rtlCol="0">
            <a:spAutoFit/>
          </a:bodyPr>
          <a:lstStyle/>
          <a:p>
            <a:r>
              <a:rPr lang="en-MY" b="1" dirty="0"/>
              <a:t>Laissez-faire</a:t>
            </a:r>
            <a:r>
              <a:rPr lang="en-MY" dirty="0"/>
              <a:t> -Laissez-faire leaders give their team members a lot of freedom in how they do their work, and how they set their deadlines. They provide support with resources and advice if needed, but otherwise they don't get involved. This autonomy can lead to high job satisfaction, but it can be damaging if team members don't manage their time well, or if they don't have the knowledge, skills, or self motivation to do their work effectively. (Laissez-faire leadership can also occur when managers don't have control over their work and their people.)</a:t>
            </a:r>
          </a:p>
          <a:p>
            <a:endParaRPr lang="en-MY" dirty="0"/>
          </a:p>
          <a:p>
            <a:r>
              <a:rPr lang="en-MY" b="1" dirty="0"/>
              <a:t>Coaching </a:t>
            </a:r>
            <a:r>
              <a:rPr lang="en-MY" dirty="0"/>
              <a:t>- This leadership approach is most appropriate when the followers have high willingness but low ability for the task at hand. Like Directing, Coaching still requires leaders to define roles and tasks clearly, but the leader seeks ideas and suggestions from the follower. Decisions remain the leader's prerogative, but communication is much more two-way. Followers needing coaching require direction and supervision because they are still relatively inexperienced, but they also need support and praise to build their self-esteem, and involvement in decision-making to restore their commitment. While Coaching, the leader spends time listening, advising, and helping the follower gain necessary skills in order to do the task autonomously next time.</a:t>
            </a:r>
          </a:p>
          <a:p>
            <a:endParaRPr lang="en-MY" dirty="0"/>
          </a:p>
        </p:txBody>
      </p:sp>
    </p:spTree>
    <p:extLst>
      <p:ext uri="{BB962C8B-B14F-4D97-AF65-F5344CB8AC3E}">
        <p14:creationId xmlns:p14="http://schemas.microsoft.com/office/powerpoint/2010/main" val="151971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B19-B488-410B-A77E-7851962F92D2}"/>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0C03ED2-88D0-4B7C-B14B-EE7E8F10B439}"/>
              </a:ext>
            </a:extLst>
          </p:cNvPr>
          <p:cNvSpPr txBox="1"/>
          <p:nvPr/>
        </p:nvSpPr>
        <p:spPr>
          <a:xfrm>
            <a:off x="732148" y="1723392"/>
            <a:ext cx="8136904" cy="5078313"/>
          </a:xfrm>
          <a:prstGeom prst="rect">
            <a:avLst/>
          </a:prstGeom>
          <a:noFill/>
        </p:spPr>
        <p:txBody>
          <a:bodyPr wrap="square" rtlCol="0">
            <a:spAutoFit/>
          </a:bodyPr>
          <a:lstStyle/>
          <a:p>
            <a:r>
              <a:rPr lang="en-MY" dirty="0"/>
              <a:t>1. </a:t>
            </a:r>
            <a:r>
              <a:rPr lang="en-MY" b="1" dirty="0" err="1"/>
              <a:t>Behavior</a:t>
            </a:r>
            <a:r>
              <a:rPr lang="en-MY" b="1" dirty="0"/>
              <a:t> Role </a:t>
            </a:r>
            <a:r>
              <a:rPr lang="en-MY" b="1" dirty="0" err="1"/>
              <a:t>Modeling</a:t>
            </a:r>
            <a:r>
              <a:rPr lang="en-MY" b="1" dirty="0"/>
              <a:t> - </a:t>
            </a:r>
            <a:r>
              <a:rPr lang="en-MY" dirty="0"/>
              <a:t>The method uses a combination of demonstration (or videotape) and role playing to enhance interpersonal skills. Small group so of trainees observe someone demonstrate how to handle a particular type of interpersonal problem, then they practice the </a:t>
            </a:r>
            <a:r>
              <a:rPr lang="en-MY" dirty="0" err="1"/>
              <a:t>behavior</a:t>
            </a:r>
            <a:r>
              <a:rPr lang="en-MY" dirty="0"/>
              <a:t> in a role play and get nonthreatening feedback.</a:t>
            </a:r>
          </a:p>
          <a:p>
            <a:pPr marL="342900" indent="-342900">
              <a:buAutoNum type="arabicPeriod"/>
            </a:pPr>
            <a:endParaRPr lang="en-MY" dirty="0"/>
          </a:p>
          <a:p>
            <a:r>
              <a:rPr lang="en-MY" dirty="0"/>
              <a:t>2. </a:t>
            </a:r>
            <a:r>
              <a:rPr lang="en-MY" b="1" dirty="0"/>
              <a:t>Case Study </a:t>
            </a:r>
            <a:r>
              <a:rPr lang="en-MY" dirty="0"/>
              <a:t>- Cases are descriptions of events in an organization and used in a variety of ways in courses to develop management skills, such as practice analytical and decision making skills. The benefits of using case study are to increase understanding about situations managers encounter and effective managerial </a:t>
            </a:r>
            <a:r>
              <a:rPr lang="en-MY" dirty="0" err="1"/>
              <a:t>behavior</a:t>
            </a:r>
            <a:r>
              <a:rPr lang="en-MY" dirty="0"/>
              <a:t>.</a:t>
            </a:r>
          </a:p>
          <a:p>
            <a:endParaRPr lang="en-MY" dirty="0"/>
          </a:p>
          <a:p>
            <a:r>
              <a:rPr lang="en-MY" dirty="0"/>
              <a:t>3. </a:t>
            </a:r>
            <a:r>
              <a:rPr lang="en-MY" b="1" dirty="0"/>
              <a:t>Business Games and Simulations </a:t>
            </a:r>
            <a:r>
              <a:rPr lang="en-MY" dirty="0"/>
              <a:t>-Simulations require trainees to </a:t>
            </a:r>
            <a:r>
              <a:rPr lang="en-MY" dirty="0" err="1"/>
              <a:t>analyze</a:t>
            </a:r>
            <a:r>
              <a:rPr lang="en-MY" dirty="0"/>
              <a:t> complex problems and make decisions. After decisions are made, trainees usually receive feedback about what happened as a result of their decision. Business games can be used also to assess training needs, the success of prior training, or the validity of a manager’s mental model for a particular decision situation.</a:t>
            </a:r>
          </a:p>
        </p:txBody>
      </p:sp>
    </p:spTree>
    <p:extLst>
      <p:ext uri="{BB962C8B-B14F-4D97-AF65-F5344CB8AC3E}">
        <p14:creationId xmlns:p14="http://schemas.microsoft.com/office/powerpoint/2010/main" val="3632871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56B1-8DF8-4F73-95B8-29B8F11FCC96}"/>
              </a:ext>
            </a:extLst>
          </p:cNvPr>
          <p:cNvSpPr>
            <a:spLocks noGrp="1"/>
          </p:cNvSpPr>
          <p:nvPr>
            <p:ph type="title"/>
          </p:nvPr>
        </p:nvSpPr>
        <p:spPr>
          <a:xfrm>
            <a:off x="914400" y="277813"/>
            <a:ext cx="8122096" cy="1143000"/>
          </a:xfrm>
        </p:spPr>
        <p:txBody>
          <a:bodyPr/>
          <a:lstStyle/>
          <a:p>
            <a:r>
              <a:rPr lang="en-MY" sz="3600" dirty="0"/>
              <a:t>Management Development Techniques</a:t>
            </a:r>
          </a:p>
        </p:txBody>
      </p:sp>
      <p:sp>
        <p:nvSpPr>
          <p:cNvPr id="4" name="TextBox 3">
            <a:extLst>
              <a:ext uri="{FF2B5EF4-FFF2-40B4-BE49-F238E27FC236}">
                <a16:creationId xmlns:a16="http://schemas.microsoft.com/office/drawing/2014/main" id="{3DA5D97B-DC47-442C-A593-32D1B89DB7E8}"/>
              </a:ext>
            </a:extLst>
          </p:cNvPr>
          <p:cNvSpPr txBox="1"/>
          <p:nvPr/>
        </p:nvSpPr>
        <p:spPr>
          <a:xfrm>
            <a:off x="914400" y="1844824"/>
            <a:ext cx="7834064" cy="4801314"/>
          </a:xfrm>
          <a:prstGeom prst="rect">
            <a:avLst/>
          </a:prstGeom>
          <a:noFill/>
        </p:spPr>
        <p:txBody>
          <a:bodyPr wrap="square" rtlCol="0">
            <a:spAutoFit/>
          </a:bodyPr>
          <a:lstStyle/>
          <a:p>
            <a:r>
              <a:rPr lang="en-MY" dirty="0"/>
              <a:t>4. </a:t>
            </a:r>
            <a:r>
              <a:rPr lang="en-MY" b="1" dirty="0"/>
              <a:t>Learning from Experience </a:t>
            </a:r>
            <a:r>
              <a:rPr lang="en-MY" dirty="0"/>
              <a:t>-Much of the management skill essential for effective leadership is learned from experience rather than from formal learning programs. Appropriate values and </a:t>
            </a:r>
            <a:r>
              <a:rPr lang="en-MY" dirty="0" err="1"/>
              <a:t>behaviors</a:t>
            </a:r>
            <a:r>
              <a:rPr lang="en-MY" dirty="0"/>
              <a:t> can be learned from competent superiors who provide positive role models to emulate.</a:t>
            </a:r>
          </a:p>
          <a:p>
            <a:endParaRPr lang="en-MY" dirty="0"/>
          </a:p>
          <a:p>
            <a:r>
              <a:rPr lang="en-MY" dirty="0"/>
              <a:t>5. </a:t>
            </a:r>
            <a:r>
              <a:rPr lang="en-MY" b="1" dirty="0"/>
              <a:t>Multisource Feedback </a:t>
            </a:r>
            <a:r>
              <a:rPr lang="en-MY" dirty="0"/>
              <a:t>-This approach is called by various names, including 360-degree feedback and multi-</a:t>
            </a:r>
            <a:r>
              <a:rPr lang="en-MY" dirty="0" err="1"/>
              <a:t>rater</a:t>
            </a:r>
            <a:r>
              <a:rPr lang="en-MY" dirty="0"/>
              <a:t> feedback. This approach can be used for variety of purposes, but the primary use is to assess the strengths and developmental needs for individual managers</a:t>
            </a:r>
          </a:p>
          <a:p>
            <a:endParaRPr lang="en-MY" dirty="0"/>
          </a:p>
          <a:p>
            <a:r>
              <a:rPr lang="en-MY" dirty="0"/>
              <a:t>6. </a:t>
            </a:r>
            <a:r>
              <a:rPr lang="en-MY" b="1" dirty="0"/>
              <a:t>Assessment </a:t>
            </a:r>
            <a:r>
              <a:rPr lang="en-MY" b="1" dirty="0" err="1"/>
              <a:t>Centers</a:t>
            </a:r>
            <a:r>
              <a:rPr lang="en-MY" b="1" dirty="0"/>
              <a:t> (AC)</a:t>
            </a:r>
            <a:r>
              <a:rPr lang="en-MY" dirty="0"/>
              <a:t> - These methods may include interviews, aptitude tests, personality inventories, a short autobiographical essay, a speaking exercise, and a writing exercise. AC can enhance self-awareness, help to identify training needs, and facilitate subsequent development of interpersonal and leadership skills, while managers who serve on the staff of these </a:t>
            </a:r>
            <a:r>
              <a:rPr lang="en-MY" dirty="0" err="1"/>
              <a:t>centers</a:t>
            </a:r>
            <a:r>
              <a:rPr lang="en-MY" dirty="0"/>
              <a:t> may also experience an increase in their managerial skills.</a:t>
            </a:r>
          </a:p>
          <a:p>
            <a:endParaRPr lang="en-MY" dirty="0"/>
          </a:p>
        </p:txBody>
      </p:sp>
    </p:spTree>
    <p:extLst>
      <p:ext uri="{BB962C8B-B14F-4D97-AF65-F5344CB8AC3E}">
        <p14:creationId xmlns:p14="http://schemas.microsoft.com/office/powerpoint/2010/main" val="614956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66F4-278A-40DE-B9C7-171F5C466F9D}"/>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D6C9EB0F-8518-47BE-8260-73C32915EABC}"/>
              </a:ext>
            </a:extLst>
          </p:cNvPr>
          <p:cNvSpPr txBox="1"/>
          <p:nvPr/>
        </p:nvSpPr>
        <p:spPr>
          <a:xfrm>
            <a:off x="696144" y="1556792"/>
            <a:ext cx="8208912" cy="5355312"/>
          </a:xfrm>
          <a:prstGeom prst="rect">
            <a:avLst/>
          </a:prstGeom>
          <a:noFill/>
        </p:spPr>
        <p:txBody>
          <a:bodyPr wrap="square" rtlCol="0">
            <a:spAutoFit/>
          </a:bodyPr>
          <a:lstStyle/>
          <a:p>
            <a:r>
              <a:rPr lang="en-MY" dirty="0"/>
              <a:t>7. </a:t>
            </a:r>
            <a:r>
              <a:rPr lang="en-MY" b="1" dirty="0"/>
              <a:t>Special Assignment </a:t>
            </a:r>
            <a:r>
              <a:rPr lang="en-MY" dirty="0"/>
              <a:t>-Some example of these assignments include managing a new project or start-up operation, serving as the department representative on a cross-functional team, chairing a special task force to plan a major change or deal with serious operational problem, developing and conducting a training program for the organizational unit, and assuming responsibility for some administrative activities previously handled by the boss. Research show that diverse, challenging assignments early in one’s career facilitated career advancement.</a:t>
            </a:r>
          </a:p>
          <a:p>
            <a:endParaRPr lang="en-MY" dirty="0"/>
          </a:p>
          <a:p>
            <a:r>
              <a:rPr lang="en-MY" dirty="0"/>
              <a:t>8. </a:t>
            </a:r>
            <a:r>
              <a:rPr lang="en-MY" b="1" dirty="0"/>
              <a:t>Job Rotation </a:t>
            </a:r>
            <a:r>
              <a:rPr lang="en-MY" dirty="0"/>
              <a:t>- Managers who are assigned to work in a variety of different functional subunits of the organization for periods of time can learn about the unique problems and processes in different subunits and the interdependencies among different parts of the organization. Also, it provides managers the opportunity to develop a large network of contact.</a:t>
            </a:r>
          </a:p>
          <a:p>
            <a:endParaRPr lang="en-MY" dirty="0"/>
          </a:p>
          <a:p>
            <a:r>
              <a:rPr lang="en-MY" dirty="0"/>
              <a:t>9. </a:t>
            </a:r>
            <a:r>
              <a:rPr lang="en-MY" b="1" dirty="0"/>
              <a:t>Action Learning </a:t>
            </a:r>
            <a:r>
              <a:rPr lang="en-MY" dirty="0"/>
              <a:t>- The emphasis is on developing cognitive and interpersonal skills rather than technical knowledge. The managers meet periodically with a skilled facilitator to discuss, </a:t>
            </a:r>
            <a:r>
              <a:rPr lang="en-MY" dirty="0" err="1"/>
              <a:t>analyze</a:t>
            </a:r>
            <a:r>
              <a:rPr lang="en-MY" dirty="0"/>
              <a:t>, and learn from their experiences.</a:t>
            </a:r>
          </a:p>
        </p:txBody>
      </p:sp>
    </p:spTree>
    <p:extLst>
      <p:ext uri="{BB962C8B-B14F-4D97-AF65-F5344CB8AC3E}">
        <p14:creationId xmlns:p14="http://schemas.microsoft.com/office/powerpoint/2010/main" val="670872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D578-A664-436D-A082-112C89CD6263}"/>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CB842DC2-B022-4761-8E07-80E38F830C9E}"/>
              </a:ext>
            </a:extLst>
          </p:cNvPr>
          <p:cNvSpPr txBox="1"/>
          <p:nvPr/>
        </p:nvSpPr>
        <p:spPr>
          <a:xfrm>
            <a:off x="755576" y="1844824"/>
            <a:ext cx="8388424" cy="4524315"/>
          </a:xfrm>
          <a:prstGeom prst="rect">
            <a:avLst/>
          </a:prstGeom>
          <a:noFill/>
        </p:spPr>
        <p:txBody>
          <a:bodyPr wrap="square" rtlCol="0">
            <a:spAutoFit/>
          </a:bodyPr>
          <a:lstStyle/>
          <a:p>
            <a:endParaRPr lang="en-MY" dirty="0"/>
          </a:p>
          <a:p>
            <a:r>
              <a:rPr lang="en-MY" dirty="0"/>
              <a:t>10. </a:t>
            </a:r>
            <a:r>
              <a:rPr lang="en-MY" b="1" dirty="0"/>
              <a:t>Mentoring</a:t>
            </a:r>
            <a:r>
              <a:rPr lang="en-MY" dirty="0"/>
              <a:t> - Mentoring is a relationship in which a more experienced manager helps a less experienced protégé; the mentor is usually at a higher managerial level and is not the protégé’s immediate supervisor. Mentors can facilitate adjustment, learning, and stress reduction during difficult job transitions, while mentors may also benefit from the experience, because it is likely to increase their job satisfaction and help them develop their own leadership skills</a:t>
            </a:r>
          </a:p>
          <a:p>
            <a:endParaRPr lang="en-MY" dirty="0"/>
          </a:p>
          <a:p>
            <a:r>
              <a:rPr lang="en-MY" dirty="0"/>
              <a:t>11. </a:t>
            </a:r>
            <a:r>
              <a:rPr lang="en-MY" b="1" dirty="0"/>
              <a:t>Executive Coaching - </a:t>
            </a:r>
            <a:r>
              <a:rPr lang="en-MY" dirty="0"/>
              <a:t>Having a coach provides the unusual opportunity to discuss issues and try out ideas with someone who can understand them and provide helpful, objective feedback and suggestions, while maintaining strict confidentiality. Executive coaching is especially useful in conjunction with techniques that provide information about developmental needs but do not directly improve skills.	The person who provides the coaching may be external or internal consultant.</a:t>
            </a:r>
          </a:p>
          <a:p>
            <a:endParaRPr lang="en-MY" dirty="0"/>
          </a:p>
        </p:txBody>
      </p:sp>
    </p:spTree>
    <p:extLst>
      <p:ext uri="{BB962C8B-B14F-4D97-AF65-F5344CB8AC3E}">
        <p14:creationId xmlns:p14="http://schemas.microsoft.com/office/powerpoint/2010/main" val="4097915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CC23-D8C2-48CE-A2F0-869F5429BEA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5A104BD3-D400-40C3-ADA1-73260DCB2571}"/>
              </a:ext>
            </a:extLst>
          </p:cNvPr>
          <p:cNvSpPr txBox="1"/>
          <p:nvPr/>
        </p:nvSpPr>
        <p:spPr>
          <a:xfrm>
            <a:off x="685800" y="1916832"/>
            <a:ext cx="8206680" cy="3693319"/>
          </a:xfrm>
          <a:prstGeom prst="rect">
            <a:avLst/>
          </a:prstGeom>
          <a:noFill/>
        </p:spPr>
        <p:txBody>
          <a:bodyPr wrap="square" rtlCol="0">
            <a:spAutoFit/>
          </a:bodyPr>
          <a:lstStyle/>
          <a:p>
            <a:r>
              <a:rPr lang="en-MY" dirty="0"/>
              <a:t>12. </a:t>
            </a:r>
            <a:r>
              <a:rPr lang="en-MY" b="1" dirty="0"/>
              <a:t>Outdoor Challenge Program </a:t>
            </a:r>
          </a:p>
          <a:p>
            <a:r>
              <a:rPr lang="en-MY" dirty="0"/>
              <a:t>The methods, often called outdoor training, involve physical activities performed by a group of people in an outdoor setting. An experienced facilitator conducts the activities, provides coaching and encouragement, and helps participants understand the link between their experiences in an activity and organization life. The perceptions of teamwork and individual problem solving increased for participants, especially when intact groups were used.</a:t>
            </a:r>
          </a:p>
          <a:p>
            <a:endParaRPr lang="en-MY" dirty="0"/>
          </a:p>
          <a:p>
            <a:r>
              <a:rPr lang="en-MY" dirty="0"/>
              <a:t>13. </a:t>
            </a:r>
            <a:r>
              <a:rPr lang="en-MY" b="1" dirty="0"/>
              <a:t>Personal Growth Programs </a:t>
            </a:r>
          </a:p>
          <a:p>
            <a:r>
              <a:rPr lang="en-MY" dirty="0"/>
              <a:t>These programs usually involve strong emotional experiences and are more likely than most training programs to have a lasting effect on participants, which are designed to improve self-awareness and overcome inner barriers to psychological growth and development of leadership competencies. </a:t>
            </a:r>
          </a:p>
        </p:txBody>
      </p:sp>
    </p:spTree>
    <p:extLst>
      <p:ext uri="{BB962C8B-B14F-4D97-AF65-F5344CB8AC3E}">
        <p14:creationId xmlns:p14="http://schemas.microsoft.com/office/powerpoint/2010/main" val="3332803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6B73-4C48-4BD6-A7B9-A466DE2D809C}"/>
              </a:ext>
            </a:extLst>
          </p:cNvPr>
          <p:cNvSpPr>
            <a:spLocks noGrp="1"/>
          </p:cNvSpPr>
          <p:nvPr>
            <p:ph type="title"/>
          </p:nvPr>
        </p:nvSpPr>
        <p:spPr/>
        <p:txBody>
          <a:bodyPr/>
          <a:lstStyle/>
          <a:p>
            <a:r>
              <a:rPr lang="en-MY" sz="3600" dirty="0"/>
              <a:t>Management Development Techniques</a:t>
            </a:r>
          </a:p>
        </p:txBody>
      </p:sp>
      <p:sp>
        <p:nvSpPr>
          <p:cNvPr id="4" name="TextBox 3">
            <a:extLst>
              <a:ext uri="{FF2B5EF4-FFF2-40B4-BE49-F238E27FC236}">
                <a16:creationId xmlns:a16="http://schemas.microsoft.com/office/drawing/2014/main" id="{36C795E4-A8AD-4A7F-BC10-9AAE988AC607}"/>
              </a:ext>
            </a:extLst>
          </p:cNvPr>
          <p:cNvSpPr txBox="1"/>
          <p:nvPr/>
        </p:nvSpPr>
        <p:spPr>
          <a:xfrm>
            <a:off x="827584" y="1772816"/>
            <a:ext cx="7859216" cy="3970318"/>
          </a:xfrm>
          <a:prstGeom prst="rect">
            <a:avLst/>
          </a:prstGeom>
          <a:noFill/>
        </p:spPr>
        <p:txBody>
          <a:bodyPr wrap="square" rtlCol="0">
            <a:spAutoFit/>
          </a:bodyPr>
          <a:lstStyle/>
          <a:p>
            <a:r>
              <a:rPr lang="en-MY" b="1" dirty="0"/>
              <a:t>14. Succession Planning </a:t>
            </a:r>
          </a:p>
          <a:p>
            <a:r>
              <a:rPr lang="en-MY" dirty="0"/>
              <a:t>It is a dynamic, ongoing process of systematically identifying, assessing, and developing leadership talent pool to contribute to the achievement of future strategic goals. Succession planning is a strategy that targets long-range needs and focuses on the cultivation of talent to satisfy those needs, such as changes in strategy, market environment and retirement. Succession planning is proactive and attempts to ensure the continuity of leadership by cultivating talent from within the organization through planned development activities.</a:t>
            </a:r>
          </a:p>
          <a:p>
            <a:endParaRPr lang="en-MY" dirty="0"/>
          </a:p>
          <a:p>
            <a:r>
              <a:rPr lang="en-MY" b="1" dirty="0"/>
              <a:t>15. Off-site training</a:t>
            </a:r>
          </a:p>
          <a:p>
            <a:r>
              <a:rPr lang="en-MY" dirty="0"/>
              <a:t>It is often selected for multiday programs; a hotel or conference </a:t>
            </a:r>
            <a:r>
              <a:rPr lang="en-MY" dirty="0" err="1"/>
              <a:t>center</a:t>
            </a:r>
            <a:r>
              <a:rPr lang="en-MY" dirty="0"/>
              <a:t> could be used. The novelty of a new environment can help make participants more alert and involved.</a:t>
            </a:r>
          </a:p>
        </p:txBody>
      </p:sp>
    </p:spTree>
    <p:extLst>
      <p:ext uri="{BB962C8B-B14F-4D97-AF65-F5344CB8AC3E}">
        <p14:creationId xmlns:p14="http://schemas.microsoft.com/office/powerpoint/2010/main" val="152355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914400" y="1600200"/>
          <a:ext cx="812209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794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C981-9E7B-41CE-88FF-83FD659DB40E}"/>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BA483108-66FA-4A20-9570-74118D2E36FC}"/>
              </a:ext>
            </a:extLst>
          </p:cNvPr>
          <p:cNvSpPr txBox="1"/>
          <p:nvPr/>
        </p:nvSpPr>
        <p:spPr>
          <a:xfrm>
            <a:off x="827584" y="1648495"/>
            <a:ext cx="7992888" cy="4801314"/>
          </a:xfrm>
          <a:prstGeom prst="rect">
            <a:avLst/>
          </a:prstGeom>
          <a:noFill/>
        </p:spPr>
        <p:txBody>
          <a:bodyPr wrap="square" rtlCol="0">
            <a:spAutoFit/>
          </a:bodyPr>
          <a:lstStyle/>
          <a:p>
            <a:r>
              <a:rPr lang="en-MY" dirty="0"/>
              <a:t>Careers have been described as a sequence of positions held within an occupation. A career has also been described in the context of mobility within an organization. Finally, a career has been described a characteristic of the employee whose career consists of different jobs, positions, and experiences. As a result, career could be considered as the pattern of work-life experiences.</a:t>
            </a:r>
          </a:p>
          <a:p>
            <a:endParaRPr lang="en-MY" dirty="0"/>
          </a:p>
          <a:p>
            <a:r>
              <a:rPr lang="en-MY" b="1" dirty="0"/>
              <a:t>Protean Career </a:t>
            </a:r>
            <a:r>
              <a:rPr lang="en-MY" dirty="0"/>
              <a:t>refers a career that is frequently changing based on both changes in the person’s interests, abilities, and values and changes in the work environment. Compared to the traditional career, employees take major responsibility for managing their careers.</a:t>
            </a:r>
          </a:p>
          <a:p>
            <a:endParaRPr lang="en-MY" dirty="0"/>
          </a:p>
          <a:p>
            <a:r>
              <a:rPr lang="en-MY" b="1" dirty="0"/>
              <a:t>Plateaued careers </a:t>
            </a:r>
            <a:r>
              <a:rPr lang="en-MY" dirty="0"/>
              <a:t>are situations in which the employee, due to anyone of many different factors, is unable to advance further within the organization or, possibly, within the selected industry. An individual's career may reach a plateau for a wide variety of reasons.</a:t>
            </a:r>
          </a:p>
          <a:p>
            <a:endParaRPr lang="en-MY" dirty="0"/>
          </a:p>
        </p:txBody>
      </p:sp>
    </p:spTree>
    <p:extLst>
      <p:ext uri="{BB962C8B-B14F-4D97-AF65-F5344CB8AC3E}">
        <p14:creationId xmlns:p14="http://schemas.microsoft.com/office/powerpoint/2010/main" val="1811329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3461-E7CF-48DB-AA05-84FE777A7A81}"/>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A9F5844F-A2F3-4A74-8929-B1A92BA50C9C}"/>
              </a:ext>
            </a:extLst>
          </p:cNvPr>
          <p:cNvSpPr txBox="1"/>
          <p:nvPr/>
        </p:nvSpPr>
        <p:spPr>
          <a:xfrm>
            <a:off x="827584" y="1916832"/>
            <a:ext cx="7859216" cy="4524315"/>
          </a:xfrm>
          <a:prstGeom prst="rect">
            <a:avLst/>
          </a:prstGeom>
          <a:noFill/>
        </p:spPr>
        <p:txBody>
          <a:bodyPr wrap="square" rtlCol="0">
            <a:spAutoFit/>
          </a:bodyPr>
          <a:lstStyle/>
          <a:p>
            <a:r>
              <a:rPr lang="en-MY" b="1" dirty="0"/>
              <a:t>Career development </a:t>
            </a:r>
            <a:r>
              <a:rPr lang="en-MY" dirty="0"/>
              <a:t>is the process by which employees progress through a series of stages, each characterized by a different set of developmental tasks, activities, and relationships. Career development consists of two processes-career planning and career management.</a:t>
            </a:r>
          </a:p>
          <a:p>
            <a:endParaRPr lang="en-MY" dirty="0"/>
          </a:p>
          <a:p>
            <a:r>
              <a:rPr lang="en-MY" b="1" dirty="0"/>
              <a:t>Career planning </a:t>
            </a:r>
            <a:r>
              <a:rPr lang="en-MY" dirty="0"/>
              <a:t>are actions and activities that individuals perform to give direction to their work life.</a:t>
            </a:r>
          </a:p>
          <a:p>
            <a:endParaRPr lang="en-MY" dirty="0"/>
          </a:p>
          <a:p>
            <a:r>
              <a:rPr lang="en-MY" b="1" dirty="0"/>
              <a:t>Career Management </a:t>
            </a:r>
            <a:r>
              <a:rPr lang="en-MY" dirty="0"/>
              <a:t>is the process through which employees become aware of their own interests, values, strengths, and weaknesses; obtain information about job opportunities within the company; identify career goal; establish action plans to achieve career goals</a:t>
            </a:r>
          </a:p>
          <a:p>
            <a:endParaRPr lang="en-MY" dirty="0"/>
          </a:p>
          <a:p>
            <a:r>
              <a:rPr lang="en-MY" b="1" dirty="0"/>
              <a:t>Career Path </a:t>
            </a:r>
            <a:r>
              <a:rPr lang="en-MY" dirty="0"/>
              <a:t>is the line of job progression along which an employee typically moves during his or her tenure with a company.</a:t>
            </a:r>
          </a:p>
          <a:p>
            <a:endParaRPr lang="en-MY" dirty="0"/>
          </a:p>
        </p:txBody>
      </p:sp>
    </p:spTree>
    <p:extLst>
      <p:ext uri="{BB962C8B-B14F-4D97-AF65-F5344CB8AC3E}">
        <p14:creationId xmlns:p14="http://schemas.microsoft.com/office/powerpoint/2010/main" val="201955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1D94-C83A-4CE2-B3E8-F1B2CFA11B69}"/>
              </a:ext>
            </a:extLst>
          </p:cNvPr>
          <p:cNvSpPr>
            <a:spLocks noGrp="1"/>
          </p:cNvSpPr>
          <p:nvPr>
            <p:ph type="title"/>
          </p:nvPr>
        </p:nvSpPr>
        <p:spPr/>
        <p:txBody>
          <a:bodyPr/>
          <a:lstStyle/>
          <a:p>
            <a:r>
              <a:rPr lang="en-MY" dirty="0"/>
              <a:t>Career Development</a:t>
            </a:r>
          </a:p>
        </p:txBody>
      </p:sp>
      <p:sp>
        <p:nvSpPr>
          <p:cNvPr id="4" name="TextBox 3">
            <a:extLst>
              <a:ext uri="{FF2B5EF4-FFF2-40B4-BE49-F238E27FC236}">
                <a16:creationId xmlns:a16="http://schemas.microsoft.com/office/drawing/2014/main" id="{502BCF30-FC3E-4DBB-85B2-E20F460D59E5}"/>
              </a:ext>
            </a:extLst>
          </p:cNvPr>
          <p:cNvSpPr txBox="1"/>
          <p:nvPr/>
        </p:nvSpPr>
        <p:spPr>
          <a:xfrm>
            <a:off x="878628" y="1772815"/>
            <a:ext cx="7772400" cy="4524315"/>
          </a:xfrm>
          <a:prstGeom prst="rect">
            <a:avLst/>
          </a:prstGeom>
          <a:noFill/>
        </p:spPr>
        <p:txBody>
          <a:bodyPr wrap="square" rtlCol="0">
            <a:spAutoFit/>
          </a:bodyPr>
          <a:lstStyle/>
          <a:p>
            <a:r>
              <a:rPr lang="en-MY" b="1" dirty="0"/>
              <a:t>Career without boundaries </a:t>
            </a:r>
            <a:r>
              <a:rPr lang="en-MY" dirty="0"/>
              <a:t>views a manager as having many possible trajectories for a career, and many are across organizational boundaries.</a:t>
            </a:r>
          </a:p>
          <a:p>
            <a:endParaRPr lang="en-MY" b="1" dirty="0"/>
          </a:p>
          <a:p>
            <a:r>
              <a:rPr lang="en-MY" b="1" dirty="0"/>
              <a:t>Portfolio career </a:t>
            </a:r>
            <a:r>
              <a:rPr lang="en-MY" dirty="0"/>
              <a:t>are built around a collection of skills and interests and are self-managed. Portfolio careers are usually built around a collection of skills and interests, though the only consistent theme is one of career self-management. With a portfolio career you no longer have one job, one employer, but multiple jobs and employers within one or more professions.</a:t>
            </a:r>
          </a:p>
          <a:p>
            <a:endParaRPr lang="en-MY" b="1" dirty="0"/>
          </a:p>
          <a:p>
            <a:r>
              <a:rPr lang="en-MY" b="1" dirty="0"/>
              <a:t>Authentic career </a:t>
            </a:r>
            <a:r>
              <a:rPr lang="en-MY" dirty="0"/>
              <a:t>refers to people achieve a high level of personal insight and use this to follow a “true-to-self” career. The Authentic Career is about finding and living the authentic self. It brings us back to the things we might have once been told by a well-meaning friend or a self-help lecture. It makes real and fleshes out exactly what we need to do to work through core issues of our identity and find our "true bliss" in the workplace.</a:t>
            </a:r>
          </a:p>
          <a:p>
            <a:endParaRPr lang="en-MY" dirty="0"/>
          </a:p>
        </p:txBody>
      </p:sp>
    </p:spTree>
    <p:extLst>
      <p:ext uri="{BB962C8B-B14F-4D97-AF65-F5344CB8AC3E}">
        <p14:creationId xmlns:p14="http://schemas.microsoft.com/office/powerpoint/2010/main" val="322705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D33B-6397-4A95-A1A4-060F0B0313AC}"/>
              </a:ext>
            </a:extLst>
          </p:cNvPr>
          <p:cNvSpPr>
            <a:spLocks noGrp="1"/>
          </p:cNvSpPr>
          <p:nvPr>
            <p:ph type="title"/>
          </p:nvPr>
        </p:nvSpPr>
        <p:spPr/>
        <p:txBody>
          <a:bodyPr/>
          <a:lstStyle/>
          <a:p>
            <a:r>
              <a:rPr lang="en-MY" dirty="0"/>
              <a:t>Stages in Career Development</a:t>
            </a:r>
          </a:p>
        </p:txBody>
      </p:sp>
      <p:pic>
        <p:nvPicPr>
          <p:cNvPr id="5" name="Picture 4">
            <a:extLst>
              <a:ext uri="{FF2B5EF4-FFF2-40B4-BE49-F238E27FC236}">
                <a16:creationId xmlns:a16="http://schemas.microsoft.com/office/drawing/2014/main" id="{526763EB-5832-42D6-9904-52016CCB2F45}"/>
              </a:ext>
            </a:extLst>
          </p:cNvPr>
          <p:cNvPicPr>
            <a:picLocks noChangeAspect="1"/>
          </p:cNvPicPr>
          <p:nvPr/>
        </p:nvPicPr>
        <p:blipFill>
          <a:blip r:embed="rId2"/>
          <a:stretch>
            <a:fillRect/>
          </a:stretch>
        </p:blipFill>
        <p:spPr>
          <a:xfrm>
            <a:off x="1403648" y="1772816"/>
            <a:ext cx="6173862" cy="3866459"/>
          </a:xfrm>
          <a:prstGeom prst="rect">
            <a:avLst/>
          </a:prstGeom>
        </p:spPr>
      </p:pic>
    </p:spTree>
    <p:extLst>
      <p:ext uri="{BB962C8B-B14F-4D97-AF65-F5344CB8AC3E}">
        <p14:creationId xmlns:p14="http://schemas.microsoft.com/office/powerpoint/2010/main" val="4196942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3D6-4F23-4813-A74F-5F1F76D4B87F}"/>
              </a:ext>
            </a:extLst>
          </p:cNvPr>
          <p:cNvSpPr>
            <a:spLocks noGrp="1"/>
          </p:cNvSpPr>
          <p:nvPr>
            <p:ph type="title"/>
          </p:nvPr>
        </p:nvSpPr>
        <p:spPr>
          <a:xfrm>
            <a:off x="914400" y="277813"/>
            <a:ext cx="8050088" cy="1143000"/>
          </a:xfrm>
        </p:spPr>
        <p:txBody>
          <a:bodyPr/>
          <a:lstStyle/>
          <a:p>
            <a:r>
              <a:rPr lang="en-MY" dirty="0"/>
              <a:t>Super’s Career Development Stages</a:t>
            </a:r>
          </a:p>
        </p:txBody>
      </p:sp>
      <p:pic>
        <p:nvPicPr>
          <p:cNvPr id="5" name="Picture 4">
            <a:extLst>
              <a:ext uri="{FF2B5EF4-FFF2-40B4-BE49-F238E27FC236}">
                <a16:creationId xmlns:a16="http://schemas.microsoft.com/office/drawing/2014/main" id="{67E12503-232A-4036-9825-5760B2917282}"/>
              </a:ext>
            </a:extLst>
          </p:cNvPr>
          <p:cNvPicPr>
            <a:picLocks noChangeAspect="1"/>
          </p:cNvPicPr>
          <p:nvPr/>
        </p:nvPicPr>
        <p:blipFill>
          <a:blip r:embed="rId2"/>
          <a:stretch>
            <a:fillRect/>
          </a:stretch>
        </p:blipFill>
        <p:spPr>
          <a:xfrm>
            <a:off x="914400" y="1916832"/>
            <a:ext cx="7734300" cy="4067175"/>
          </a:xfrm>
          <a:prstGeom prst="rect">
            <a:avLst/>
          </a:prstGeom>
        </p:spPr>
      </p:pic>
    </p:spTree>
    <p:extLst>
      <p:ext uri="{BB962C8B-B14F-4D97-AF65-F5344CB8AC3E}">
        <p14:creationId xmlns:p14="http://schemas.microsoft.com/office/powerpoint/2010/main" val="3349283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66A5-A2BB-4094-9F2E-A2C7DDE6E568}"/>
              </a:ext>
            </a:extLst>
          </p:cNvPr>
          <p:cNvSpPr>
            <a:spLocks noGrp="1"/>
          </p:cNvSpPr>
          <p:nvPr>
            <p:ph type="title"/>
          </p:nvPr>
        </p:nvSpPr>
        <p:spPr/>
        <p:txBody>
          <a:bodyPr/>
          <a:lstStyle/>
          <a:p>
            <a:r>
              <a:rPr lang="en-MY" dirty="0"/>
              <a:t>Career Management Process</a:t>
            </a:r>
          </a:p>
        </p:txBody>
      </p:sp>
      <p:pic>
        <p:nvPicPr>
          <p:cNvPr id="4" name="Picture 3">
            <a:extLst>
              <a:ext uri="{FF2B5EF4-FFF2-40B4-BE49-F238E27FC236}">
                <a16:creationId xmlns:a16="http://schemas.microsoft.com/office/drawing/2014/main" id="{7AF99706-A616-4055-8AA4-528BDD318D73}"/>
              </a:ext>
            </a:extLst>
          </p:cNvPr>
          <p:cNvPicPr>
            <a:picLocks noChangeAspect="1"/>
          </p:cNvPicPr>
          <p:nvPr/>
        </p:nvPicPr>
        <p:blipFill>
          <a:blip r:embed="rId2"/>
          <a:stretch>
            <a:fillRect/>
          </a:stretch>
        </p:blipFill>
        <p:spPr>
          <a:xfrm>
            <a:off x="1547664" y="2132856"/>
            <a:ext cx="5753100" cy="3581400"/>
          </a:xfrm>
          <a:prstGeom prst="rect">
            <a:avLst/>
          </a:prstGeom>
        </p:spPr>
      </p:pic>
    </p:spTree>
    <p:extLst>
      <p:ext uri="{BB962C8B-B14F-4D97-AF65-F5344CB8AC3E}">
        <p14:creationId xmlns:p14="http://schemas.microsoft.com/office/powerpoint/2010/main" val="4111813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4238018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8B67-18F7-464B-8560-AE702E9E7D13}"/>
              </a:ext>
            </a:extLst>
          </p:cNvPr>
          <p:cNvSpPr>
            <a:spLocks noGrp="1"/>
          </p:cNvSpPr>
          <p:nvPr>
            <p:ph type="title"/>
          </p:nvPr>
        </p:nvSpPr>
        <p:spPr>
          <a:xfrm>
            <a:off x="914400" y="155575"/>
            <a:ext cx="7772400" cy="1143000"/>
          </a:xfrm>
        </p:spPr>
        <p:txBody>
          <a:bodyPr/>
          <a:lstStyle/>
          <a:p>
            <a:r>
              <a:rPr lang="en-MY" sz="4400" dirty="0"/>
              <a:t>Replacement Planning</a:t>
            </a:r>
          </a:p>
        </p:txBody>
      </p:sp>
      <p:sp>
        <p:nvSpPr>
          <p:cNvPr id="3" name="Content Placeholder 2">
            <a:extLst>
              <a:ext uri="{FF2B5EF4-FFF2-40B4-BE49-F238E27FC236}">
                <a16:creationId xmlns:a16="http://schemas.microsoft.com/office/drawing/2014/main" id="{2D02391D-E7DF-4AD2-BCA2-BED7FF2BFE53}"/>
              </a:ext>
            </a:extLst>
          </p:cNvPr>
          <p:cNvSpPr>
            <a:spLocks noGrp="1"/>
          </p:cNvSpPr>
          <p:nvPr>
            <p:ph idx="1"/>
          </p:nvPr>
        </p:nvSpPr>
        <p:spPr/>
        <p:txBody>
          <a:bodyPr/>
          <a:lstStyle/>
          <a:p>
            <a:pPr marL="0" indent="0">
              <a:buNone/>
            </a:pPr>
            <a:r>
              <a:rPr lang="en-MY" sz="2600" dirty="0"/>
              <a:t>Replacement planning is the process of identifying short-term and long-term emergency backups to fill critical positions or to take the place of critical people. Short- term replacement planning focuses on finding backups while a critical person is out for a short time, such as on vacation or out sick. Long-term replacement planning focuses on finding backups to fill critical positions or to fill in for critical people when they become absent for long periods, or perhaps even forever, as a direct result of a death, disability, sudden resignation, or other sudden loss (such as being held hostage).</a:t>
            </a:r>
          </a:p>
        </p:txBody>
      </p:sp>
    </p:spTree>
    <p:extLst>
      <p:ext uri="{BB962C8B-B14F-4D97-AF65-F5344CB8AC3E}">
        <p14:creationId xmlns:p14="http://schemas.microsoft.com/office/powerpoint/2010/main" val="3728094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B977-82CC-42AC-BC99-0C43E121E887}"/>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F83E5532-2FE3-4D07-B432-0CEC5B9771CC}"/>
              </a:ext>
            </a:extLst>
          </p:cNvPr>
          <p:cNvSpPr>
            <a:spLocks noGrp="1"/>
          </p:cNvSpPr>
          <p:nvPr>
            <p:ph idx="1"/>
          </p:nvPr>
        </p:nvSpPr>
        <p:spPr/>
        <p:txBody>
          <a:bodyPr/>
          <a:lstStyle/>
          <a:p>
            <a:pPr marL="0" indent="0">
              <a:buNone/>
            </a:pPr>
            <a:r>
              <a:rPr lang="en-MY" dirty="0"/>
              <a:t>Succession planning is different from replacement planning. It does not focus on finding internal backups from within departments; rather, it examines the needs by level (such as the move from middle to senior manager). All talent at each level is ”pooled”. Talent pools are thus defined as all people who are considered promotable to the next level up on the organization chart regardless of department. </a:t>
            </a:r>
          </a:p>
        </p:txBody>
      </p:sp>
    </p:spTree>
    <p:extLst>
      <p:ext uri="{BB962C8B-B14F-4D97-AF65-F5344CB8AC3E}">
        <p14:creationId xmlns:p14="http://schemas.microsoft.com/office/powerpoint/2010/main" val="3350725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D5EE-FB2C-4BDC-B57C-45B938F9F4E1}"/>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3B643B0E-9BC4-4420-842D-116FD23FC1AE}"/>
              </a:ext>
            </a:extLst>
          </p:cNvPr>
          <p:cNvSpPr>
            <a:spLocks noGrp="1"/>
          </p:cNvSpPr>
          <p:nvPr>
            <p:ph idx="1"/>
          </p:nvPr>
        </p:nvSpPr>
        <p:spPr/>
        <p:txBody>
          <a:bodyPr/>
          <a:lstStyle/>
          <a:p>
            <a:pPr marL="0" indent="0">
              <a:buNone/>
            </a:pPr>
            <a:r>
              <a:rPr lang="en-MY" dirty="0"/>
              <a:t>When need is great – such as may occur when all members of a group (like senior executives) are at or near retirement age – then a special focus may be placed on accelerating the development of the talent pool. Such a group, targeted for faster development, is called an acceleration pool.</a:t>
            </a:r>
          </a:p>
        </p:txBody>
      </p:sp>
    </p:spTree>
    <p:extLst>
      <p:ext uri="{BB962C8B-B14F-4D97-AF65-F5344CB8AC3E}">
        <p14:creationId xmlns:p14="http://schemas.microsoft.com/office/powerpoint/2010/main" val="4258144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57AE-C3DC-4DBE-936F-85288F487F2E}"/>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D8DA104F-B64A-4FF1-BC5E-DB3B0DEFA2E1}"/>
              </a:ext>
            </a:extLst>
          </p:cNvPr>
          <p:cNvSpPr>
            <a:spLocks noGrp="1"/>
          </p:cNvSpPr>
          <p:nvPr>
            <p:ph idx="1"/>
          </p:nvPr>
        </p:nvSpPr>
        <p:spPr/>
        <p:txBody>
          <a:bodyPr/>
          <a:lstStyle/>
          <a:p>
            <a:pPr marL="0" indent="0">
              <a:buNone/>
            </a:pPr>
            <a:r>
              <a:rPr lang="en-MY" dirty="0"/>
              <a:t>Which of the following is most characteristic of succession planning?	    </a:t>
            </a:r>
          </a:p>
          <a:p>
            <a:pPr marL="0" indent="0">
              <a:buNone/>
            </a:pPr>
            <a:r>
              <a:rPr lang="en-MY" dirty="0"/>
              <a:t>a) It focuses on issues likely to occur in the short term of approximately one to three years</a:t>
            </a:r>
          </a:p>
          <a:p>
            <a:pPr marL="0" indent="0">
              <a:buNone/>
            </a:pPr>
            <a:r>
              <a:rPr lang="en-MY" dirty="0"/>
              <a:t>b) It is initiated as soon as it is clear a senior executive is leaving.	    </a:t>
            </a:r>
          </a:p>
          <a:p>
            <a:pPr marL="0" indent="0">
              <a:buNone/>
            </a:pPr>
            <a:r>
              <a:rPr lang="en-MY" dirty="0"/>
              <a:t>c) It focuses on </a:t>
            </a:r>
            <a:r>
              <a:rPr lang="en-MY"/>
              <a:t>long-term issues</a:t>
            </a:r>
            <a:r>
              <a:rPr lang="en-MY" dirty="0"/>
              <a:t>.	    </a:t>
            </a:r>
          </a:p>
          <a:p>
            <a:pPr marL="0" indent="0">
              <a:buNone/>
            </a:pPr>
            <a:r>
              <a:rPr lang="en-MY" dirty="0"/>
              <a:t>d) Local requirements are given the highest priority.</a:t>
            </a:r>
          </a:p>
          <a:p>
            <a:pPr marL="0" indent="0">
              <a:buNone/>
            </a:pPr>
            <a:endParaRPr lang="en-MY" dirty="0"/>
          </a:p>
        </p:txBody>
      </p:sp>
    </p:spTree>
    <p:extLst>
      <p:ext uri="{BB962C8B-B14F-4D97-AF65-F5344CB8AC3E}">
        <p14:creationId xmlns:p14="http://schemas.microsoft.com/office/powerpoint/2010/main" val="917966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3B2C-38C5-4B2A-B22C-C5929D234206}"/>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1BABB81-8A47-40F0-B8CB-572D1912EB84}"/>
              </a:ext>
            </a:extLst>
          </p:cNvPr>
          <p:cNvSpPr>
            <a:spLocks noGrp="1"/>
          </p:cNvSpPr>
          <p:nvPr>
            <p:ph idx="1"/>
          </p:nvPr>
        </p:nvSpPr>
        <p:spPr/>
        <p:txBody>
          <a:bodyPr/>
          <a:lstStyle/>
          <a:p>
            <a:r>
              <a:rPr lang="en-MY" dirty="0"/>
              <a:t>Option C</a:t>
            </a:r>
          </a:p>
          <a:p>
            <a:pPr marL="0" indent="0">
              <a:buNone/>
            </a:pPr>
            <a:endParaRPr lang="en-MY" dirty="0"/>
          </a:p>
          <a:p>
            <a:pPr marL="0" indent="0">
              <a:buNone/>
            </a:pPr>
            <a:r>
              <a:rPr lang="en-MY" dirty="0"/>
              <a:t>Although the two overlap in practice, succession planning takes a longer and broader view than replacement planning, which focuses on the relatively short term.</a:t>
            </a:r>
          </a:p>
        </p:txBody>
      </p:sp>
    </p:spTree>
    <p:extLst>
      <p:ext uri="{BB962C8B-B14F-4D97-AF65-F5344CB8AC3E}">
        <p14:creationId xmlns:p14="http://schemas.microsoft.com/office/powerpoint/2010/main" val="25897918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5936-C524-4AB8-B43D-06C3A55CF4C1}"/>
              </a:ext>
            </a:extLst>
          </p:cNvPr>
          <p:cNvSpPr>
            <a:spLocks noGrp="1"/>
          </p:cNvSpPr>
          <p:nvPr>
            <p:ph type="title"/>
          </p:nvPr>
        </p:nvSpPr>
        <p:spPr/>
        <p:txBody>
          <a:bodyPr/>
          <a:lstStyle/>
          <a:p>
            <a:r>
              <a:rPr lang="en-MY" dirty="0"/>
              <a:t>Talent management</a:t>
            </a:r>
          </a:p>
        </p:txBody>
      </p:sp>
      <p:sp>
        <p:nvSpPr>
          <p:cNvPr id="3" name="Content Placeholder 2">
            <a:extLst>
              <a:ext uri="{FF2B5EF4-FFF2-40B4-BE49-F238E27FC236}">
                <a16:creationId xmlns:a16="http://schemas.microsoft.com/office/drawing/2014/main" id="{123C5B85-08C1-4FFC-8EFF-5EA1D304D4A2}"/>
              </a:ext>
            </a:extLst>
          </p:cNvPr>
          <p:cNvSpPr>
            <a:spLocks noGrp="1"/>
          </p:cNvSpPr>
          <p:nvPr>
            <p:ph idx="1"/>
          </p:nvPr>
        </p:nvSpPr>
        <p:spPr/>
        <p:txBody>
          <a:bodyPr/>
          <a:lstStyle/>
          <a:p>
            <a:pPr marL="0" indent="0">
              <a:buNone/>
            </a:pPr>
            <a:r>
              <a:rPr lang="en-MY" dirty="0"/>
              <a:t>Talent management moves beyond succession planning. Although a term that has been variously defined, talent management is often defined as a process of “attracting the best people, developing the best people, and retaining the best people”. It is that threefold, integrated focus that distinguishes talent management from succession planning.</a:t>
            </a:r>
          </a:p>
        </p:txBody>
      </p:sp>
    </p:spTree>
    <p:extLst>
      <p:ext uri="{BB962C8B-B14F-4D97-AF65-F5344CB8AC3E}">
        <p14:creationId xmlns:p14="http://schemas.microsoft.com/office/powerpoint/2010/main" val="4207186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A063-1A25-46CF-A6E4-72BB15DAF4D1}"/>
              </a:ext>
            </a:extLst>
          </p:cNvPr>
          <p:cNvSpPr>
            <a:spLocks noGrp="1"/>
          </p:cNvSpPr>
          <p:nvPr>
            <p:ph type="title"/>
          </p:nvPr>
        </p:nvSpPr>
        <p:spPr/>
        <p:txBody>
          <a:bodyPr/>
          <a:lstStyle/>
          <a:p>
            <a:r>
              <a:rPr lang="en-MY" dirty="0"/>
              <a:t>Replacement vs. Succession Planning vs. Talent Management</a:t>
            </a:r>
          </a:p>
        </p:txBody>
      </p:sp>
      <p:pic>
        <p:nvPicPr>
          <p:cNvPr id="5" name="Picture 4">
            <a:extLst>
              <a:ext uri="{FF2B5EF4-FFF2-40B4-BE49-F238E27FC236}">
                <a16:creationId xmlns:a16="http://schemas.microsoft.com/office/drawing/2014/main" id="{5F88CBD9-CA8D-4C55-A954-C6A01E7C4CDA}"/>
              </a:ext>
            </a:extLst>
          </p:cNvPr>
          <p:cNvPicPr>
            <a:picLocks noChangeAspect="1"/>
          </p:cNvPicPr>
          <p:nvPr/>
        </p:nvPicPr>
        <p:blipFill>
          <a:blip r:embed="rId2"/>
          <a:stretch>
            <a:fillRect/>
          </a:stretch>
        </p:blipFill>
        <p:spPr>
          <a:xfrm>
            <a:off x="828675" y="1700808"/>
            <a:ext cx="7486650" cy="4448589"/>
          </a:xfrm>
          <a:prstGeom prst="rect">
            <a:avLst/>
          </a:prstGeom>
        </p:spPr>
      </p:pic>
    </p:spTree>
    <p:extLst>
      <p:ext uri="{BB962C8B-B14F-4D97-AF65-F5344CB8AC3E}">
        <p14:creationId xmlns:p14="http://schemas.microsoft.com/office/powerpoint/2010/main" val="2358803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F588-0228-4502-B9E4-ACF5DF981350}"/>
              </a:ext>
            </a:extLst>
          </p:cNvPr>
          <p:cNvSpPr>
            <a:spLocks noGrp="1"/>
          </p:cNvSpPr>
          <p:nvPr>
            <p:ph type="title"/>
          </p:nvPr>
        </p:nvSpPr>
        <p:spPr/>
        <p:txBody>
          <a:bodyPr/>
          <a:lstStyle/>
          <a:p>
            <a:r>
              <a:rPr lang="en-MY" dirty="0"/>
              <a:t>Replacement Planning</a:t>
            </a:r>
          </a:p>
        </p:txBody>
      </p:sp>
      <p:sp>
        <p:nvSpPr>
          <p:cNvPr id="3" name="Content Placeholder 2">
            <a:extLst>
              <a:ext uri="{FF2B5EF4-FFF2-40B4-BE49-F238E27FC236}">
                <a16:creationId xmlns:a16="http://schemas.microsoft.com/office/drawing/2014/main" id="{0488107A-4C47-47D9-BDF7-1C9582E9E706}"/>
              </a:ext>
            </a:extLst>
          </p:cNvPr>
          <p:cNvSpPr>
            <a:spLocks noGrp="1"/>
          </p:cNvSpPr>
          <p:nvPr>
            <p:ph idx="1"/>
          </p:nvPr>
        </p:nvSpPr>
        <p:spPr>
          <a:xfrm>
            <a:off x="914400" y="1628800"/>
            <a:ext cx="7772400" cy="4530725"/>
          </a:xfrm>
        </p:spPr>
        <p:txBody>
          <a:bodyPr/>
          <a:lstStyle/>
          <a:p>
            <a:pPr marL="0" indent="0">
              <a:buNone/>
            </a:pPr>
            <a:r>
              <a:rPr lang="en-MY" dirty="0"/>
              <a:t>Replacement Planning is a process of identifying short-term or long-term backups so that organizations have people who can assume responsibility for critical positions during emergencies. Individuals identified as ‘replacements’ are not promised promotions; rather, they are prepared to the point where they can assume a critical position long enough for the organization’ leaders to do a proper internal and external search for a permanent replacement</a:t>
            </a:r>
          </a:p>
        </p:txBody>
      </p:sp>
    </p:spTree>
    <p:extLst>
      <p:ext uri="{BB962C8B-B14F-4D97-AF65-F5344CB8AC3E}">
        <p14:creationId xmlns:p14="http://schemas.microsoft.com/office/powerpoint/2010/main" val="1137781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C905-0149-4A14-88FD-AF5AC250FE19}"/>
              </a:ext>
            </a:extLst>
          </p:cNvPr>
          <p:cNvSpPr>
            <a:spLocks noGrp="1"/>
          </p:cNvSpPr>
          <p:nvPr>
            <p:ph type="title"/>
          </p:nvPr>
        </p:nvSpPr>
        <p:spPr/>
        <p:txBody>
          <a:bodyPr/>
          <a:lstStyle/>
          <a:p>
            <a:r>
              <a:rPr lang="en-MY" dirty="0"/>
              <a:t>Succession Planning</a:t>
            </a:r>
          </a:p>
        </p:txBody>
      </p:sp>
      <p:sp>
        <p:nvSpPr>
          <p:cNvPr id="3" name="Content Placeholder 2">
            <a:extLst>
              <a:ext uri="{FF2B5EF4-FFF2-40B4-BE49-F238E27FC236}">
                <a16:creationId xmlns:a16="http://schemas.microsoft.com/office/drawing/2014/main" id="{DD48F427-EFEF-4D4C-AEBB-FDE0F093B1AA}"/>
              </a:ext>
            </a:extLst>
          </p:cNvPr>
          <p:cNvSpPr>
            <a:spLocks noGrp="1"/>
          </p:cNvSpPr>
          <p:nvPr>
            <p:ph idx="1"/>
          </p:nvPr>
        </p:nvSpPr>
        <p:spPr/>
        <p:txBody>
          <a:bodyPr/>
          <a:lstStyle/>
          <a:p>
            <a:r>
              <a:rPr lang="en-MY" dirty="0"/>
              <a:t>Succession Planning, which focuses on developing a pool of people to consider for promotion, or Talent Management, which focuses on attracting, developing, deploying and retaining the best people. Using a case study approach, this article describes how one organization used replacement planning as a means to raise and consider important issues as a starting point for the eventual implementation of succession planning.</a:t>
            </a:r>
          </a:p>
          <a:p>
            <a:endParaRPr lang="en-MY" dirty="0"/>
          </a:p>
        </p:txBody>
      </p:sp>
    </p:spTree>
    <p:extLst>
      <p:ext uri="{BB962C8B-B14F-4D97-AF65-F5344CB8AC3E}">
        <p14:creationId xmlns:p14="http://schemas.microsoft.com/office/powerpoint/2010/main" val="2147004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29CA-C9DD-46D1-B6FA-6A19FAB0296C}"/>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0693FE64-1AC9-4D3A-870E-F426B8A435FB}"/>
              </a:ext>
            </a:extLst>
          </p:cNvPr>
          <p:cNvSpPr>
            <a:spLocks noGrp="1"/>
          </p:cNvSpPr>
          <p:nvPr>
            <p:ph idx="1"/>
          </p:nvPr>
        </p:nvSpPr>
        <p:spPr>
          <a:xfrm>
            <a:off x="685800" y="1628800"/>
            <a:ext cx="8278688" cy="4530725"/>
          </a:xfrm>
        </p:spPr>
        <p:txBody>
          <a:bodyPr/>
          <a:lstStyle/>
          <a:p>
            <a:pPr marL="0" indent="0">
              <a:buNone/>
            </a:pPr>
            <a:r>
              <a:rPr lang="en-MY" sz="2400" dirty="0"/>
              <a:t>What is the difference between replacement planning and succession planning?.	    </a:t>
            </a:r>
          </a:p>
          <a:p>
            <a:pPr marL="0" indent="0">
              <a:buNone/>
            </a:pPr>
            <a:r>
              <a:rPr lang="en-MY" sz="2400" dirty="0"/>
              <a:t>a) Replacement planning has a long-term focus; succession planning has a short-term focus.	    </a:t>
            </a:r>
          </a:p>
          <a:p>
            <a:pPr marL="0" indent="0">
              <a:buNone/>
            </a:pPr>
            <a:r>
              <a:rPr lang="en-MY" sz="2400" dirty="0"/>
              <a:t>b) Replacement planning focuses on developing back-ups for key positions; succession planning develops a pool of candidates capable of filling several assignments.	    </a:t>
            </a:r>
          </a:p>
          <a:p>
            <a:pPr marL="0" indent="0">
              <a:buNone/>
            </a:pPr>
            <a:r>
              <a:rPr lang="en-MY" sz="2400" dirty="0"/>
              <a:t>c) Replacement planning is based on a very formal development plan; succession planning is more informal and is usually based on oral discussions between manager and employee.	    </a:t>
            </a:r>
          </a:p>
          <a:p>
            <a:pPr marL="0" indent="0">
              <a:buNone/>
            </a:pPr>
            <a:r>
              <a:rPr lang="en-MY" sz="2400" dirty="0"/>
              <a:t>d) Replacement planning focuses on mid-level positions; succession planning focuses on executive-level positions.		</a:t>
            </a:r>
          </a:p>
          <a:p>
            <a:pPr marL="0" indent="0">
              <a:buNone/>
            </a:pPr>
            <a:endParaRPr lang="en-MY" sz="2400" dirty="0"/>
          </a:p>
        </p:txBody>
      </p:sp>
    </p:spTree>
    <p:extLst>
      <p:ext uri="{BB962C8B-B14F-4D97-AF65-F5344CB8AC3E}">
        <p14:creationId xmlns:p14="http://schemas.microsoft.com/office/powerpoint/2010/main" val="2961255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589B-9635-4521-A253-499AF0921C0B}"/>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6052309C-56D5-4541-BFCD-4488F00D3332}"/>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sz="2400" dirty="0"/>
              <a:t>Replacement planning is focused on a single functional area and on finding back-up candidates who are ready to assume a position within the short term, usually 12 months. Succession planning focuses on developing a pool of talented employees who will be capable of filling a variety of positions within the long term, usually 12 to 36 months .Replacement planning can be done at all levels, not just for mid-level executives. Generally speaking, replacement planning is more informal than succession planning.</a:t>
            </a:r>
          </a:p>
        </p:txBody>
      </p:sp>
    </p:spTree>
    <p:extLst>
      <p:ext uri="{BB962C8B-B14F-4D97-AF65-F5344CB8AC3E}">
        <p14:creationId xmlns:p14="http://schemas.microsoft.com/office/powerpoint/2010/main" val="322507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1976440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7A5F3-8E0C-4BE1-BFC7-7CFBFDF2A42E}"/>
              </a:ext>
            </a:extLst>
          </p:cNvPr>
          <p:cNvSpPr>
            <a:spLocks noGrp="1"/>
          </p:cNvSpPr>
          <p:nvPr>
            <p:ph type="title"/>
          </p:nvPr>
        </p:nvSpPr>
        <p:spPr/>
        <p:txBody>
          <a:bodyPr/>
          <a:lstStyle/>
          <a:p>
            <a:r>
              <a:rPr lang="en-MY" dirty="0"/>
              <a:t>A Positions and A Players</a:t>
            </a:r>
          </a:p>
        </p:txBody>
      </p:sp>
      <p:sp>
        <p:nvSpPr>
          <p:cNvPr id="3" name="Content Placeholder 2">
            <a:extLst>
              <a:ext uri="{FF2B5EF4-FFF2-40B4-BE49-F238E27FC236}">
                <a16:creationId xmlns:a16="http://schemas.microsoft.com/office/drawing/2014/main" id="{2418AF66-4D16-46E3-86E0-2654D0DB0CF8}"/>
              </a:ext>
            </a:extLst>
          </p:cNvPr>
          <p:cNvSpPr>
            <a:spLocks noGrp="1"/>
          </p:cNvSpPr>
          <p:nvPr>
            <p:ph idx="1"/>
          </p:nvPr>
        </p:nvSpPr>
        <p:spPr>
          <a:xfrm>
            <a:off x="685800" y="1628800"/>
            <a:ext cx="8001000" cy="4530725"/>
          </a:xfrm>
        </p:spPr>
        <p:txBody>
          <a:bodyPr/>
          <a:lstStyle/>
          <a:p>
            <a:pPr marL="0" indent="0">
              <a:buNone/>
            </a:pPr>
            <a:r>
              <a:rPr lang="en-MY" sz="2600" dirty="0"/>
              <a:t>Mark A. </a:t>
            </a:r>
            <a:r>
              <a:rPr lang="en-MY" sz="2600" dirty="0" err="1"/>
              <a:t>Huselid</a:t>
            </a:r>
            <a:r>
              <a:rPr lang="en-MY" sz="2600" dirty="0"/>
              <a:t>, Richard W. Beatty, and Brian E. Becker publish a paper on Harvard Business Review. They argued that, given the financial and managerial resources needed to attract, select, develop, and retain high performers; companies simply can’t afford to have A players in all positions. Rather, they argued that the firms with the right talent win. Businesses need to adopt a portfolio approach to workforce management, placing the very best employees in strategic positions, good performers in support positions, and eliminating nonperforming employees and jobs that don’t add value. </a:t>
            </a:r>
          </a:p>
        </p:txBody>
      </p:sp>
    </p:spTree>
    <p:extLst>
      <p:ext uri="{BB962C8B-B14F-4D97-AF65-F5344CB8AC3E}">
        <p14:creationId xmlns:p14="http://schemas.microsoft.com/office/powerpoint/2010/main" val="1631438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34E-A70A-4798-B469-568EBE5551D4}"/>
              </a:ext>
            </a:extLst>
          </p:cNvPr>
          <p:cNvSpPr>
            <a:spLocks noGrp="1"/>
          </p:cNvSpPr>
          <p:nvPr>
            <p:ph type="title"/>
          </p:nvPr>
        </p:nvSpPr>
        <p:spPr/>
        <p:txBody>
          <a:bodyPr/>
          <a:lstStyle/>
          <a:p>
            <a:r>
              <a:rPr lang="en-MY" dirty="0"/>
              <a:t>Strategic Workforce Management</a:t>
            </a:r>
          </a:p>
        </p:txBody>
      </p:sp>
      <p:pic>
        <p:nvPicPr>
          <p:cNvPr id="5" name="Picture 4">
            <a:extLst>
              <a:ext uri="{FF2B5EF4-FFF2-40B4-BE49-F238E27FC236}">
                <a16:creationId xmlns:a16="http://schemas.microsoft.com/office/drawing/2014/main" id="{172C066F-94CC-4079-B53B-BAF64E3B7729}"/>
              </a:ext>
            </a:extLst>
          </p:cNvPr>
          <p:cNvPicPr>
            <a:picLocks noChangeAspect="1"/>
          </p:cNvPicPr>
          <p:nvPr/>
        </p:nvPicPr>
        <p:blipFill>
          <a:blip r:embed="rId2"/>
          <a:stretch>
            <a:fillRect/>
          </a:stretch>
        </p:blipFill>
        <p:spPr>
          <a:xfrm>
            <a:off x="1295400" y="1844824"/>
            <a:ext cx="6553200" cy="4352925"/>
          </a:xfrm>
          <a:prstGeom prst="rect">
            <a:avLst/>
          </a:prstGeom>
        </p:spPr>
      </p:pic>
    </p:spTree>
    <p:extLst>
      <p:ext uri="{BB962C8B-B14F-4D97-AF65-F5344CB8AC3E}">
        <p14:creationId xmlns:p14="http://schemas.microsoft.com/office/powerpoint/2010/main" val="627770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B08B-D7DC-454F-8F3D-3B7EA1284B86}"/>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1A02A854-49B4-494F-BF34-0A4071409A6B}"/>
              </a:ext>
            </a:extLst>
          </p:cNvPr>
          <p:cNvSpPr>
            <a:spLocks noGrp="1"/>
          </p:cNvSpPr>
          <p:nvPr>
            <p:ph idx="1"/>
          </p:nvPr>
        </p:nvSpPr>
        <p:spPr/>
        <p:txBody>
          <a:bodyPr/>
          <a:lstStyle/>
          <a:p>
            <a:r>
              <a:rPr lang="en-MY" dirty="0"/>
              <a:t>From HR view, the most important positions are those held by the most highly skilled, hardest-working employees, exercising the most responsibility and operating in the most challenging environments.</a:t>
            </a:r>
          </a:p>
          <a:p>
            <a:endParaRPr lang="en-MY" dirty="0"/>
          </a:p>
          <a:p>
            <a:r>
              <a:rPr lang="en-MY" dirty="0"/>
              <a:t>As per Economists, the most important jobs are those held by the most highly paid employees.</a:t>
            </a:r>
          </a:p>
        </p:txBody>
      </p:sp>
    </p:spTree>
    <p:extLst>
      <p:ext uri="{BB962C8B-B14F-4D97-AF65-F5344CB8AC3E}">
        <p14:creationId xmlns:p14="http://schemas.microsoft.com/office/powerpoint/2010/main" val="5553295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57F7-422E-4456-9DDE-BB958886AFAE}"/>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DABF81F6-A33E-42ED-9FAB-28559C97F31B}"/>
              </a:ext>
            </a:extLst>
          </p:cNvPr>
          <p:cNvSpPr>
            <a:spLocks noGrp="1"/>
          </p:cNvSpPr>
          <p:nvPr>
            <p:ph idx="1"/>
          </p:nvPr>
        </p:nvSpPr>
        <p:spPr>
          <a:xfrm>
            <a:off x="685800" y="1556792"/>
            <a:ext cx="8134672" cy="4530725"/>
          </a:xfrm>
        </p:spPr>
        <p:txBody>
          <a:bodyPr/>
          <a:lstStyle/>
          <a:p>
            <a:r>
              <a:rPr lang="en-MY" dirty="0"/>
              <a:t>Its disproportionate importance to a company’s ability to execute some part of its strategy.</a:t>
            </a:r>
          </a:p>
          <a:p>
            <a:r>
              <a:rPr lang="en-MY" dirty="0"/>
              <a:t>The wide variability in the quality of the work displayed among the employees in the position.</a:t>
            </a:r>
          </a:p>
          <a:p>
            <a:endParaRPr lang="en-MY" dirty="0"/>
          </a:p>
          <a:p>
            <a:r>
              <a:rPr lang="en-MY" dirty="0"/>
              <a:t>Wal-Mart’s low-cost strategy, requires state-of-the-art logistics, information systems, and a relentless managerial focus on efficiency and cost reduction.</a:t>
            </a:r>
          </a:p>
          <a:p>
            <a:r>
              <a:rPr lang="en-MY" dirty="0"/>
              <a:t>What jobs are critical to employing those capabilities in the execution of the strategy</a:t>
            </a:r>
          </a:p>
        </p:txBody>
      </p:sp>
    </p:spTree>
    <p:extLst>
      <p:ext uri="{BB962C8B-B14F-4D97-AF65-F5344CB8AC3E}">
        <p14:creationId xmlns:p14="http://schemas.microsoft.com/office/powerpoint/2010/main" val="24132049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D542-BA89-40BB-A726-CBC6D1B407CC}"/>
              </a:ext>
            </a:extLst>
          </p:cNvPr>
          <p:cNvSpPr>
            <a:spLocks noGrp="1"/>
          </p:cNvSpPr>
          <p:nvPr>
            <p:ph type="title"/>
          </p:nvPr>
        </p:nvSpPr>
        <p:spPr/>
        <p:txBody>
          <a:bodyPr/>
          <a:lstStyle/>
          <a:p>
            <a:r>
              <a:rPr lang="en-MY" dirty="0"/>
              <a:t>Identifying Your A Positions</a:t>
            </a:r>
          </a:p>
        </p:txBody>
      </p:sp>
      <p:sp>
        <p:nvSpPr>
          <p:cNvPr id="3" name="Content Placeholder 2">
            <a:extLst>
              <a:ext uri="{FF2B5EF4-FFF2-40B4-BE49-F238E27FC236}">
                <a16:creationId xmlns:a16="http://schemas.microsoft.com/office/drawing/2014/main" id="{630E8BD3-614B-4AD5-B038-727BDFDB7ED6}"/>
              </a:ext>
            </a:extLst>
          </p:cNvPr>
          <p:cNvSpPr>
            <a:spLocks noGrp="1"/>
          </p:cNvSpPr>
          <p:nvPr>
            <p:ph idx="1"/>
          </p:nvPr>
        </p:nvSpPr>
        <p:spPr>
          <a:xfrm>
            <a:off x="571500" y="1556792"/>
            <a:ext cx="8458200" cy="4530725"/>
          </a:xfrm>
        </p:spPr>
        <p:txBody>
          <a:bodyPr/>
          <a:lstStyle/>
          <a:p>
            <a:r>
              <a:rPr lang="en-MY" sz="2700" dirty="0"/>
              <a:t>A job must meet the dual criteria of strategic impact and performance variability if it is to qualify as an A position. </a:t>
            </a:r>
          </a:p>
          <a:p>
            <a:r>
              <a:rPr lang="en-MY" sz="2700" dirty="0"/>
              <a:t>B positions are those that are either indirectly strategic through their support of A positions </a:t>
            </a:r>
          </a:p>
          <a:p>
            <a:r>
              <a:rPr lang="en-MY" sz="2700" dirty="0"/>
              <a:t>C positions are those that play no role in furthering a company’s strategy, have little effect on the creation or maintenance of value—and may, in fact, not be needed at </a:t>
            </a:r>
            <a:r>
              <a:rPr lang="en-MY" sz="2700"/>
              <a:t>all.</a:t>
            </a:r>
            <a:endParaRPr lang="en-MY" sz="2700" dirty="0"/>
          </a:p>
        </p:txBody>
      </p:sp>
    </p:spTree>
    <p:extLst>
      <p:ext uri="{BB962C8B-B14F-4D97-AF65-F5344CB8AC3E}">
        <p14:creationId xmlns:p14="http://schemas.microsoft.com/office/powerpoint/2010/main" val="7613872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E1CB-095C-4C57-AB36-D6E10B7AF33C}"/>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90BB835F-7515-4CFA-944D-6D6870AF9A85}"/>
              </a:ext>
            </a:extLst>
          </p:cNvPr>
          <p:cNvSpPr>
            <a:spLocks noGrp="1"/>
          </p:cNvSpPr>
          <p:nvPr>
            <p:ph idx="1"/>
          </p:nvPr>
        </p:nvSpPr>
        <p:spPr/>
        <p:txBody>
          <a:bodyPr/>
          <a:lstStyle/>
          <a:p>
            <a:r>
              <a:rPr lang="en-MY" dirty="0"/>
              <a:t>Evaluation – </a:t>
            </a:r>
          </a:p>
          <a:p>
            <a:pPr marL="0" indent="0">
              <a:buNone/>
            </a:pPr>
            <a:r>
              <a:rPr lang="en-MY" dirty="0"/>
              <a:t>Through a series of ten leadership attributes—such as the abilities to form partnerships with clients and to take strategic risks—each of which is measured on a four-point scale delineated with clear behavioural benchmarks. Individuals assess themselves on these attributes and are also assessed by others, using 360-degree feedback.</a:t>
            </a:r>
          </a:p>
        </p:txBody>
      </p:sp>
    </p:spTree>
    <p:extLst>
      <p:ext uri="{BB962C8B-B14F-4D97-AF65-F5344CB8AC3E}">
        <p14:creationId xmlns:p14="http://schemas.microsoft.com/office/powerpoint/2010/main" val="36612326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8F6D-ADA3-482A-ACCF-A43BDB3DDA22}"/>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19611A6A-F884-4B4D-A522-7BAA34EE3631}"/>
              </a:ext>
            </a:extLst>
          </p:cNvPr>
          <p:cNvSpPr>
            <a:spLocks noGrp="1"/>
          </p:cNvSpPr>
          <p:nvPr>
            <p:ph idx="1"/>
          </p:nvPr>
        </p:nvSpPr>
        <p:spPr/>
        <p:txBody>
          <a:bodyPr/>
          <a:lstStyle/>
          <a:p>
            <a:r>
              <a:rPr lang="en-MY" dirty="0"/>
              <a:t>Development </a:t>
            </a:r>
          </a:p>
          <a:p>
            <a:pPr marL="0" indent="0">
              <a:buNone/>
            </a:pPr>
            <a:r>
              <a:rPr lang="en-MY" dirty="0"/>
              <a:t>More than $450 million of the $750 million that spent annually on employee development is targeted at either fostering hot skills (both today’s and those expected to be tomorrow’s) or the development of people in key positions. A senior-level executive devotes all of his time to programs designed to develop the executive capabilities of people in these jobs</a:t>
            </a:r>
          </a:p>
        </p:txBody>
      </p:sp>
    </p:spTree>
    <p:extLst>
      <p:ext uri="{BB962C8B-B14F-4D97-AF65-F5344CB8AC3E}">
        <p14:creationId xmlns:p14="http://schemas.microsoft.com/office/powerpoint/2010/main" val="2830440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FA78D-4F75-4D58-BFA9-A596AE9D3DD6}"/>
              </a:ext>
            </a:extLst>
          </p:cNvPr>
          <p:cNvSpPr>
            <a:spLocks noGrp="1"/>
          </p:cNvSpPr>
          <p:nvPr>
            <p:ph type="title"/>
          </p:nvPr>
        </p:nvSpPr>
        <p:spPr/>
        <p:txBody>
          <a:bodyPr/>
          <a:lstStyle/>
          <a:p>
            <a:r>
              <a:rPr lang="en-MY" dirty="0"/>
              <a:t>Managing Your A Positions</a:t>
            </a:r>
          </a:p>
        </p:txBody>
      </p:sp>
      <p:sp>
        <p:nvSpPr>
          <p:cNvPr id="3" name="Content Placeholder 2">
            <a:extLst>
              <a:ext uri="{FF2B5EF4-FFF2-40B4-BE49-F238E27FC236}">
                <a16:creationId xmlns:a16="http://schemas.microsoft.com/office/drawing/2014/main" id="{22AADCD6-EE48-4652-BB90-50B205A0D17E}"/>
              </a:ext>
            </a:extLst>
          </p:cNvPr>
          <p:cNvSpPr>
            <a:spLocks noGrp="1"/>
          </p:cNvSpPr>
          <p:nvPr>
            <p:ph idx="1"/>
          </p:nvPr>
        </p:nvSpPr>
        <p:spPr>
          <a:xfrm>
            <a:off x="685800" y="1628800"/>
            <a:ext cx="8134672" cy="4530725"/>
          </a:xfrm>
        </p:spPr>
        <p:txBody>
          <a:bodyPr/>
          <a:lstStyle/>
          <a:p>
            <a:r>
              <a:rPr lang="en-MY" dirty="0"/>
              <a:t>Compensation - the best-performing employees get raises roughly three times as high as those received by the simply strong performers</a:t>
            </a:r>
          </a:p>
          <a:p>
            <a:endParaRPr lang="en-MY" dirty="0"/>
          </a:p>
          <a:p>
            <a:r>
              <a:rPr lang="en-MY" dirty="0"/>
              <a:t>Succession -build bench strength for each of its key positions, in part by investing heavily in feeder jobs for those roles. People in these feeder positions are regularly assessed to determine if they are “ready now,” “one job away,” or “two jobs away” from promotion into the strategically important roles. </a:t>
            </a:r>
          </a:p>
        </p:txBody>
      </p:sp>
    </p:spTree>
    <p:extLst>
      <p:ext uri="{BB962C8B-B14F-4D97-AF65-F5344CB8AC3E}">
        <p14:creationId xmlns:p14="http://schemas.microsoft.com/office/powerpoint/2010/main" val="1072009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B32-7F12-45CF-90CB-2E9E7150471B}"/>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26EDCD30-6134-4BDD-8FAB-2C5708A809AD}"/>
              </a:ext>
            </a:extLst>
          </p:cNvPr>
          <p:cNvSpPr>
            <a:spLocks noGrp="1"/>
          </p:cNvSpPr>
          <p:nvPr>
            <p:ph idx="1"/>
          </p:nvPr>
        </p:nvSpPr>
        <p:spPr>
          <a:xfrm>
            <a:off x="685800" y="1628800"/>
            <a:ext cx="8278688" cy="4951387"/>
          </a:xfrm>
        </p:spPr>
        <p:txBody>
          <a:bodyPr/>
          <a:lstStyle/>
          <a:p>
            <a:pPr marL="0" indent="0">
              <a:buNone/>
            </a:pPr>
            <a:r>
              <a:rPr lang="en-MY" sz="2400" dirty="0"/>
              <a:t>A high-performing manager is interested in promotion to an executive-level position. However, the company does not have an employee who is ready to move into the manager's position. The manager has indicated that it may be time to look at outside opportunities What action will BEST meet the needs of both the employee and the company?.</a:t>
            </a:r>
          </a:p>
          <a:p>
            <a:pPr marL="0" indent="0">
              <a:buNone/>
            </a:pPr>
            <a:r>
              <a:rPr lang="en-MY" sz="2400" dirty="0"/>
              <a:t>a) Promote the manager immediately and appoint an acting manager.	    </a:t>
            </a:r>
          </a:p>
          <a:p>
            <a:pPr marL="0" indent="0">
              <a:buNone/>
            </a:pPr>
            <a:r>
              <a:rPr lang="en-MY" sz="2400" dirty="0"/>
              <a:t>b) </a:t>
            </a:r>
            <a:r>
              <a:rPr lang="en-MY" sz="2400" dirty="0" err="1"/>
              <a:t>Enroll</a:t>
            </a:r>
            <a:r>
              <a:rPr lang="en-MY" sz="2400" dirty="0"/>
              <a:t> the manager in executive training while searching for a replacement.	    </a:t>
            </a:r>
          </a:p>
          <a:p>
            <a:pPr marL="0" indent="0">
              <a:buNone/>
            </a:pPr>
            <a:r>
              <a:rPr lang="en-MY" sz="2400" dirty="0"/>
              <a:t>c) Agree on an acceptable time frame for promotion.	    </a:t>
            </a:r>
          </a:p>
          <a:p>
            <a:pPr marL="0" indent="0">
              <a:buNone/>
            </a:pPr>
            <a:r>
              <a:rPr lang="en-MY" sz="2400" dirty="0"/>
              <a:t>d) Hire a temporary manager until a new manager is found		</a:t>
            </a:r>
          </a:p>
          <a:p>
            <a:pPr marL="0" indent="0">
              <a:buNone/>
            </a:pPr>
            <a:endParaRPr lang="en-MY" sz="2400" dirty="0"/>
          </a:p>
        </p:txBody>
      </p:sp>
    </p:spTree>
    <p:extLst>
      <p:ext uri="{BB962C8B-B14F-4D97-AF65-F5344CB8AC3E}">
        <p14:creationId xmlns:p14="http://schemas.microsoft.com/office/powerpoint/2010/main" val="41045025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8098-EBC8-463B-B862-866F836AA047}"/>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61C43BD8-A657-41C7-BA60-E2B3CC0F4CEB}"/>
              </a:ext>
            </a:extLst>
          </p:cNvPr>
          <p:cNvSpPr>
            <a:spLocks noGrp="1"/>
          </p:cNvSpPr>
          <p:nvPr>
            <p:ph idx="1"/>
          </p:nvPr>
        </p:nvSpPr>
        <p:spPr/>
        <p:txBody>
          <a:bodyPr/>
          <a:lstStyle/>
          <a:p>
            <a:r>
              <a:rPr lang="en-MY" dirty="0"/>
              <a:t>Option B</a:t>
            </a:r>
          </a:p>
          <a:p>
            <a:pPr marL="0" indent="0">
              <a:buNone/>
            </a:pPr>
            <a:endParaRPr lang="en-MY" dirty="0"/>
          </a:p>
          <a:p>
            <a:pPr marL="0" indent="0">
              <a:buNone/>
            </a:pPr>
            <a:r>
              <a:rPr lang="en-MY" dirty="0"/>
              <a:t> This option best meets the needs of the employee and the organization. It gives the employee a tangible sense of progress and gives the company time to find an effective replacement.</a:t>
            </a:r>
          </a:p>
        </p:txBody>
      </p:sp>
    </p:spTree>
    <p:extLst>
      <p:ext uri="{BB962C8B-B14F-4D97-AF65-F5344CB8AC3E}">
        <p14:creationId xmlns:p14="http://schemas.microsoft.com/office/powerpoint/2010/main" val="2896828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873001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D0D1-C324-4537-B6F0-20DCB8B01656}"/>
              </a:ext>
            </a:extLst>
          </p:cNvPr>
          <p:cNvSpPr>
            <a:spLocks noGrp="1"/>
          </p:cNvSpPr>
          <p:nvPr>
            <p:ph type="title"/>
          </p:nvPr>
        </p:nvSpPr>
        <p:spPr/>
        <p:txBody>
          <a:bodyPr/>
          <a:lstStyle/>
          <a:p>
            <a:r>
              <a:rPr lang="en-MY" dirty="0"/>
              <a:t>High Performers</a:t>
            </a:r>
          </a:p>
        </p:txBody>
      </p:sp>
      <p:sp>
        <p:nvSpPr>
          <p:cNvPr id="3" name="Content Placeholder 2">
            <a:extLst>
              <a:ext uri="{FF2B5EF4-FFF2-40B4-BE49-F238E27FC236}">
                <a16:creationId xmlns:a16="http://schemas.microsoft.com/office/drawing/2014/main" id="{B775CE62-9373-47C8-82F7-B0C1DAFAC21A}"/>
              </a:ext>
            </a:extLst>
          </p:cNvPr>
          <p:cNvSpPr>
            <a:spLocks noGrp="1"/>
          </p:cNvSpPr>
          <p:nvPr>
            <p:ph idx="1"/>
          </p:nvPr>
        </p:nvSpPr>
        <p:spPr>
          <a:xfrm>
            <a:off x="685800" y="1628800"/>
            <a:ext cx="8001000" cy="4530725"/>
          </a:xfrm>
        </p:spPr>
        <p:txBody>
          <a:bodyPr/>
          <a:lstStyle/>
          <a:p>
            <a:pPr marL="0" indent="0">
              <a:buNone/>
            </a:pPr>
            <a:r>
              <a:rPr lang="en-MY" sz="2600" dirty="0"/>
              <a:t>High performers stand out in any organization. High-performers give immediate return on investment, with estimates averaging from more than 50% additional value, to as much as a 100% increase in productivity over average performers. They consistently exceed expectations, and are management’s go-to people for difficult projects because they have a track record of getting the job done. They’re great at their job and take pride in their accomplishments, but may not have the potential (or the desire) to succeed in a higher-level role or to tackle more advanced work.</a:t>
            </a:r>
          </a:p>
        </p:txBody>
      </p:sp>
    </p:spTree>
    <p:extLst>
      <p:ext uri="{BB962C8B-B14F-4D97-AF65-F5344CB8AC3E}">
        <p14:creationId xmlns:p14="http://schemas.microsoft.com/office/powerpoint/2010/main" val="29012062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9D5-C62C-41E4-AE41-01C48FA01685}"/>
              </a:ext>
            </a:extLst>
          </p:cNvPr>
          <p:cNvSpPr>
            <a:spLocks noGrp="1"/>
          </p:cNvSpPr>
          <p:nvPr>
            <p:ph type="title"/>
          </p:nvPr>
        </p:nvSpPr>
        <p:spPr/>
        <p:txBody>
          <a:bodyPr/>
          <a:lstStyle/>
          <a:p>
            <a:r>
              <a:rPr lang="en-MY" dirty="0"/>
              <a:t>High Potentials (</a:t>
            </a:r>
            <a:r>
              <a:rPr lang="en-MY" dirty="0" err="1"/>
              <a:t>HiPo</a:t>
            </a:r>
            <a:r>
              <a:rPr lang="en-MY" dirty="0"/>
              <a:t>)</a:t>
            </a:r>
          </a:p>
        </p:txBody>
      </p:sp>
      <p:sp>
        <p:nvSpPr>
          <p:cNvPr id="3" name="Content Placeholder 2">
            <a:extLst>
              <a:ext uri="{FF2B5EF4-FFF2-40B4-BE49-F238E27FC236}">
                <a16:creationId xmlns:a16="http://schemas.microsoft.com/office/drawing/2014/main" id="{AE1EC636-B45A-45E7-AD64-89D207EB0DE4}"/>
              </a:ext>
            </a:extLst>
          </p:cNvPr>
          <p:cNvSpPr>
            <a:spLocks noGrp="1"/>
          </p:cNvSpPr>
          <p:nvPr>
            <p:ph idx="1"/>
          </p:nvPr>
        </p:nvSpPr>
        <p:spPr/>
        <p:txBody>
          <a:bodyPr/>
          <a:lstStyle/>
          <a:p>
            <a:pPr marL="0" indent="0">
              <a:buNone/>
            </a:pPr>
            <a:r>
              <a:rPr lang="en-MY" dirty="0"/>
              <a:t>High-potentials are typically defined as those demonstrating high-level contributions, organizational values, potential to move up to an identified position within a given timeframe, and potential to assume greater responsibility. Few organizations codify the attributes and competencies they value in their ideal employees–which means that managers don’t know precisely what to look for to assess potential. As a result, most managers focus exclusively on performance, and that can be a problem.</a:t>
            </a:r>
          </a:p>
        </p:txBody>
      </p:sp>
    </p:spTree>
    <p:extLst>
      <p:ext uri="{BB962C8B-B14F-4D97-AF65-F5344CB8AC3E}">
        <p14:creationId xmlns:p14="http://schemas.microsoft.com/office/powerpoint/2010/main" val="3824446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4CB04-043A-4CF7-8800-69D14A9186F3}"/>
              </a:ext>
            </a:extLst>
          </p:cNvPr>
          <p:cNvSpPr>
            <a:spLocks noGrp="1"/>
          </p:cNvSpPr>
          <p:nvPr>
            <p:ph type="title"/>
          </p:nvPr>
        </p:nvSpPr>
        <p:spPr/>
        <p:txBody>
          <a:bodyPr/>
          <a:lstStyle/>
          <a:p>
            <a:r>
              <a:rPr lang="en-MY" dirty="0"/>
              <a:t>Assessing Performance vs. Potential</a:t>
            </a:r>
          </a:p>
        </p:txBody>
      </p:sp>
      <p:pic>
        <p:nvPicPr>
          <p:cNvPr id="5" name="Picture 4">
            <a:extLst>
              <a:ext uri="{FF2B5EF4-FFF2-40B4-BE49-F238E27FC236}">
                <a16:creationId xmlns:a16="http://schemas.microsoft.com/office/drawing/2014/main" id="{8B9995A8-531A-4C56-9D43-9497A2DC9559}"/>
              </a:ext>
            </a:extLst>
          </p:cNvPr>
          <p:cNvPicPr>
            <a:picLocks noChangeAspect="1"/>
          </p:cNvPicPr>
          <p:nvPr/>
        </p:nvPicPr>
        <p:blipFill>
          <a:blip r:embed="rId2"/>
          <a:stretch>
            <a:fillRect/>
          </a:stretch>
        </p:blipFill>
        <p:spPr>
          <a:xfrm>
            <a:off x="384037" y="1931776"/>
            <a:ext cx="8375926" cy="2994447"/>
          </a:xfrm>
          <a:prstGeom prst="rect">
            <a:avLst/>
          </a:prstGeom>
        </p:spPr>
      </p:pic>
    </p:spTree>
    <p:extLst>
      <p:ext uri="{BB962C8B-B14F-4D97-AF65-F5344CB8AC3E}">
        <p14:creationId xmlns:p14="http://schemas.microsoft.com/office/powerpoint/2010/main" val="32920045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50D4-E3DA-4EE9-A62E-A77965A8C975}"/>
              </a:ext>
            </a:extLst>
          </p:cNvPr>
          <p:cNvSpPr>
            <a:spLocks noGrp="1"/>
          </p:cNvSpPr>
          <p:nvPr>
            <p:ph type="title"/>
          </p:nvPr>
        </p:nvSpPr>
        <p:spPr/>
        <p:txBody>
          <a:bodyPr/>
          <a:lstStyle/>
          <a:p>
            <a:r>
              <a:rPr lang="en-MY" dirty="0"/>
              <a:t>Development Strategies for High Performers and High Potentials</a:t>
            </a:r>
          </a:p>
        </p:txBody>
      </p:sp>
      <p:pic>
        <p:nvPicPr>
          <p:cNvPr id="5" name="Picture 4">
            <a:extLst>
              <a:ext uri="{FF2B5EF4-FFF2-40B4-BE49-F238E27FC236}">
                <a16:creationId xmlns:a16="http://schemas.microsoft.com/office/drawing/2014/main" id="{FAFBD676-AC23-48A9-9475-781D6FE81247}"/>
              </a:ext>
            </a:extLst>
          </p:cNvPr>
          <p:cNvPicPr>
            <a:picLocks noChangeAspect="1"/>
          </p:cNvPicPr>
          <p:nvPr/>
        </p:nvPicPr>
        <p:blipFill>
          <a:blip r:embed="rId2"/>
          <a:stretch>
            <a:fillRect/>
          </a:stretch>
        </p:blipFill>
        <p:spPr>
          <a:xfrm>
            <a:off x="914400" y="1988840"/>
            <a:ext cx="7877175" cy="3810000"/>
          </a:xfrm>
          <a:prstGeom prst="rect">
            <a:avLst/>
          </a:prstGeom>
        </p:spPr>
      </p:pic>
    </p:spTree>
    <p:extLst>
      <p:ext uri="{BB962C8B-B14F-4D97-AF65-F5344CB8AC3E}">
        <p14:creationId xmlns:p14="http://schemas.microsoft.com/office/powerpoint/2010/main" val="37845403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3F4A-80DD-401B-8FB3-4D91E76908E1}"/>
              </a:ext>
            </a:extLst>
          </p:cNvPr>
          <p:cNvSpPr>
            <a:spLocks noGrp="1"/>
          </p:cNvSpPr>
          <p:nvPr>
            <p:ph type="title"/>
          </p:nvPr>
        </p:nvSpPr>
        <p:spPr/>
        <p:txBody>
          <a:bodyPr/>
          <a:lstStyle/>
          <a:p>
            <a:r>
              <a:rPr lang="en-MY" dirty="0"/>
              <a:t>High Performers with High Potential</a:t>
            </a:r>
          </a:p>
        </p:txBody>
      </p:sp>
      <p:sp>
        <p:nvSpPr>
          <p:cNvPr id="3" name="Content Placeholder 2">
            <a:extLst>
              <a:ext uri="{FF2B5EF4-FFF2-40B4-BE49-F238E27FC236}">
                <a16:creationId xmlns:a16="http://schemas.microsoft.com/office/drawing/2014/main" id="{279C2C35-B8BE-4E8C-B329-36848208D618}"/>
              </a:ext>
            </a:extLst>
          </p:cNvPr>
          <p:cNvSpPr>
            <a:spLocks noGrp="1"/>
          </p:cNvSpPr>
          <p:nvPr>
            <p:ph idx="1"/>
          </p:nvPr>
        </p:nvSpPr>
        <p:spPr/>
        <p:txBody>
          <a:bodyPr/>
          <a:lstStyle/>
          <a:p>
            <a:pPr marL="0" indent="0">
              <a:buNone/>
            </a:pPr>
            <a:r>
              <a:rPr lang="en-MY" dirty="0"/>
              <a:t>Efforts should be made and strategies devised to hold onto those employees for as long as possible. Ensure that managers are aware of who these individuals are, how to make sure that they are properly engaged and satisfied in their roles, and what positions they are primed to grow into.</a:t>
            </a:r>
          </a:p>
        </p:txBody>
      </p:sp>
    </p:spTree>
    <p:extLst>
      <p:ext uri="{BB962C8B-B14F-4D97-AF65-F5344CB8AC3E}">
        <p14:creationId xmlns:p14="http://schemas.microsoft.com/office/powerpoint/2010/main" val="18464753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350C-135E-4AC5-8DFA-849751D6E3C0}"/>
              </a:ext>
            </a:extLst>
          </p:cNvPr>
          <p:cNvSpPr>
            <a:spLocks noGrp="1"/>
          </p:cNvSpPr>
          <p:nvPr>
            <p:ph type="title"/>
          </p:nvPr>
        </p:nvSpPr>
        <p:spPr/>
        <p:txBody>
          <a:bodyPr/>
          <a:lstStyle/>
          <a:p>
            <a:r>
              <a:rPr lang="en-MY" sz="3600" dirty="0"/>
              <a:t>High Performers without Potential or High Potentials without Performance</a:t>
            </a:r>
          </a:p>
        </p:txBody>
      </p:sp>
      <p:sp>
        <p:nvSpPr>
          <p:cNvPr id="3" name="Content Placeholder 2">
            <a:extLst>
              <a:ext uri="{FF2B5EF4-FFF2-40B4-BE49-F238E27FC236}">
                <a16:creationId xmlns:a16="http://schemas.microsoft.com/office/drawing/2014/main" id="{93CBE97D-B1A7-491F-B634-B2175938F383}"/>
              </a:ext>
            </a:extLst>
          </p:cNvPr>
          <p:cNvSpPr>
            <a:spLocks noGrp="1"/>
          </p:cNvSpPr>
          <p:nvPr>
            <p:ph idx="1"/>
          </p:nvPr>
        </p:nvSpPr>
        <p:spPr/>
        <p:txBody>
          <a:bodyPr/>
          <a:lstStyle/>
          <a:p>
            <a:pPr marL="0" indent="0">
              <a:buNone/>
            </a:pPr>
            <a:r>
              <a:rPr lang="en-MY" dirty="0"/>
              <a:t>Employees in these categories are special cases. They are either all performance or all potential. One-on-one meetings with the employee should be conducted to assess their level of engagement and historical data should be revisited to locate possible trends or recent dips in performance or potential.</a:t>
            </a:r>
          </a:p>
        </p:txBody>
      </p:sp>
    </p:spTree>
    <p:extLst>
      <p:ext uri="{BB962C8B-B14F-4D97-AF65-F5344CB8AC3E}">
        <p14:creationId xmlns:p14="http://schemas.microsoft.com/office/powerpoint/2010/main" val="25445634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278A5-030C-4BA6-9C10-811C7284916E}"/>
              </a:ext>
            </a:extLst>
          </p:cNvPr>
          <p:cNvSpPr>
            <a:spLocks noGrp="1"/>
          </p:cNvSpPr>
          <p:nvPr>
            <p:ph type="title"/>
          </p:nvPr>
        </p:nvSpPr>
        <p:spPr/>
        <p:txBody>
          <a:bodyPr/>
          <a:lstStyle/>
          <a:p>
            <a:r>
              <a:rPr lang="en-MY" dirty="0"/>
              <a:t>Question #</a:t>
            </a:r>
          </a:p>
        </p:txBody>
      </p:sp>
      <p:sp>
        <p:nvSpPr>
          <p:cNvPr id="3" name="Content Placeholder 2">
            <a:extLst>
              <a:ext uri="{FF2B5EF4-FFF2-40B4-BE49-F238E27FC236}">
                <a16:creationId xmlns:a16="http://schemas.microsoft.com/office/drawing/2014/main" id="{77D06F8D-56C9-425F-A8E3-46AC84752847}"/>
              </a:ext>
            </a:extLst>
          </p:cNvPr>
          <p:cNvSpPr>
            <a:spLocks noGrp="1"/>
          </p:cNvSpPr>
          <p:nvPr>
            <p:ph idx="1"/>
          </p:nvPr>
        </p:nvSpPr>
        <p:spPr/>
        <p:txBody>
          <a:bodyPr/>
          <a:lstStyle/>
          <a:p>
            <a:pPr marL="0" indent="0">
              <a:buNone/>
            </a:pPr>
            <a:r>
              <a:rPr lang="en-MY" dirty="0"/>
              <a:t>What is the first step a company must take to develop high-potential employees?</a:t>
            </a:r>
          </a:p>
          <a:p>
            <a:pPr marL="0" indent="0">
              <a:buNone/>
            </a:pPr>
            <a:endParaRPr lang="en-MY" dirty="0"/>
          </a:p>
          <a:p>
            <a:pPr marL="514350" indent="-514350">
              <a:buFont typeface="+mj-lt"/>
              <a:buAutoNum type="alphaUcPeriod"/>
            </a:pPr>
            <a:r>
              <a:rPr lang="en-MY" dirty="0"/>
              <a:t>Implement career planning and feedback	</a:t>
            </a:r>
          </a:p>
          <a:p>
            <a:pPr marL="514350" indent="-514350">
              <a:buFont typeface="+mj-lt"/>
              <a:buAutoNum type="alphaUcPeriod"/>
            </a:pPr>
            <a:r>
              <a:rPr lang="en-MY" dirty="0"/>
              <a:t>Establish a mentoring or coaching program	</a:t>
            </a:r>
          </a:p>
          <a:p>
            <a:pPr marL="514350" indent="-514350">
              <a:buFont typeface="+mj-lt"/>
              <a:buAutoNum type="alphaUcPeriod"/>
            </a:pPr>
            <a:r>
              <a:rPr lang="en-MY" dirty="0"/>
              <a:t>Identify competencies and training needs	</a:t>
            </a:r>
          </a:p>
          <a:p>
            <a:pPr marL="514350" indent="-514350">
              <a:buFont typeface="+mj-lt"/>
              <a:buAutoNum type="alphaUcPeriod"/>
            </a:pPr>
            <a:r>
              <a:rPr lang="en-MY" dirty="0"/>
              <a:t>Require job rotation and formal education</a:t>
            </a:r>
          </a:p>
          <a:p>
            <a:pPr marL="0" indent="0">
              <a:buNone/>
            </a:pPr>
            <a:endParaRPr lang="en-MY" dirty="0"/>
          </a:p>
        </p:txBody>
      </p:sp>
    </p:spTree>
    <p:extLst>
      <p:ext uri="{BB962C8B-B14F-4D97-AF65-F5344CB8AC3E}">
        <p14:creationId xmlns:p14="http://schemas.microsoft.com/office/powerpoint/2010/main" val="25178625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DC68-9D61-431C-B035-026AD5B573FE}"/>
              </a:ext>
            </a:extLst>
          </p:cNvPr>
          <p:cNvSpPr>
            <a:spLocks noGrp="1"/>
          </p:cNvSpPr>
          <p:nvPr>
            <p:ph type="title"/>
          </p:nvPr>
        </p:nvSpPr>
        <p:spPr/>
        <p:txBody>
          <a:bodyPr/>
          <a:lstStyle/>
          <a:p>
            <a:r>
              <a:rPr lang="en-MY" dirty="0"/>
              <a:t>Answer #</a:t>
            </a:r>
          </a:p>
        </p:txBody>
      </p:sp>
      <p:sp>
        <p:nvSpPr>
          <p:cNvPr id="3" name="Content Placeholder 2">
            <a:extLst>
              <a:ext uri="{FF2B5EF4-FFF2-40B4-BE49-F238E27FC236}">
                <a16:creationId xmlns:a16="http://schemas.microsoft.com/office/drawing/2014/main" id="{6738AA78-D128-4505-A975-E3F1F7AB7AD9}"/>
              </a:ext>
            </a:extLst>
          </p:cNvPr>
          <p:cNvSpPr>
            <a:spLocks noGrp="1"/>
          </p:cNvSpPr>
          <p:nvPr>
            <p:ph idx="1"/>
          </p:nvPr>
        </p:nvSpPr>
        <p:spPr/>
        <p:txBody>
          <a:bodyPr/>
          <a:lstStyle/>
          <a:p>
            <a:r>
              <a:rPr lang="en-MY" dirty="0"/>
              <a:t>Option C</a:t>
            </a:r>
          </a:p>
          <a:p>
            <a:endParaRPr lang="en-MY" dirty="0"/>
          </a:p>
          <a:p>
            <a:pPr marL="0" indent="0">
              <a:buNone/>
            </a:pPr>
            <a:r>
              <a:rPr lang="en-MY" dirty="0"/>
              <a:t>The first step in any HR function is to identify competencies and training needs and that is the key to a successful department. To complete a needs analysis you should first identify any competencies and training needs. After that you would implement, establish and require.</a:t>
            </a:r>
          </a:p>
        </p:txBody>
      </p:sp>
    </p:spTree>
    <p:extLst>
      <p:ext uri="{BB962C8B-B14F-4D97-AF65-F5344CB8AC3E}">
        <p14:creationId xmlns:p14="http://schemas.microsoft.com/office/powerpoint/2010/main" val="42157381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nvPr>
        </p:nvGraphicFramePr>
        <p:xfrm>
          <a:off x="683568" y="1772816"/>
          <a:ext cx="835292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F063133-A9FA-4B5C-9460-065BB348E6AA}"/>
              </a:ext>
            </a:extLst>
          </p:cNvPr>
          <p:cNvSpPr>
            <a:spLocks noGrp="1"/>
          </p:cNvSpPr>
          <p:nvPr>
            <p:ph type="title"/>
          </p:nvPr>
        </p:nvSpPr>
        <p:spPr>
          <a:xfrm>
            <a:off x="914400" y="155575"/>
            <a:ext cx="7772400" cy="1143000"/>
          </a:xfrm>
        </p:spPr>
        <p:txBody>
          <a:bodyPr/>
          <a:lstStyle/>
          <a:p>
            <a:r>
              <a:rPr lang="en-MY" sz="4800" dirty="0"/>
              <a:t>Talent Development</a:t>
            </a:r>
          </a:p>
        </p:txBody>
      </p:sp>
    </p:spTree>
    <p:extLst>
      <p:ext uri="{BB962C8B-B14F-4D97-AF65-F5344CB8AC3E}">
        <p14:creationId xmlns:p14="http://schemas.microsoft.com/office/powerpoint/2010/main" val="39614265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3AAE-2240-4B7E-9D7B-AC79EAC14EE5}"/>
              </a:ext>
            </a:extLst>
          </p:cNvPr>
          <p:cNvSpPr>
            <a:spLocks noGrp="1"/>
          </p:cNvSpPr>
          <p:nvPr>
            <p:ph type="title"/>
          </p:nvPr>
        </p:nvSpPr>
        <p:spPr/>
        <p:txBody>
          <a:bodyPr/>
          <a:lstStyle/>
          <a:p>
            <a:r>
              <a:rPr lang="en-MY" dirty="0"/>
              <a:t>Diversity and Inclusion</a:t>
            </a:r>
          </a:p>
        </p:txBody>
      </p:sp>
      <p:sp>
        <p:nvSpPr>
          <p:cNvPr id="3" name="Content Placeholder 2">
            <a:extLst>
              <a:ext uri="{FF2B5EF4-FFF2-40B4-BE49-F238E27FC236}">
                <a16:creationId xmlns:a16="http://schemas.microsoft.com/office/drawing/2014/main" id="{9FDF8E46-B780-4367-9DBE-6A17623905FC}"/>
              </a:ext>
            </a:extLst>
          </p:cNvPr>
          <p:cNvSpPr>
            <a:spLocks noGrp="1"/>
          </p:cNvSpPr>
          <p:nvPr>
            <p:ph idx="1"/>
          </p:nvPr>
        </p:nvSpPr>
        <p:spPr>
          <a:xfrm>
            <a:off x="685800" y="1628800"/>
            <a:ext cx="8206680" cy="5040560"/>
          </a:xfrm>
        </p:spPr>
        <p:txBody>
          <a:bodyPr/>
          <a:lstStyle/>
          <a:p>
            <a:r>
              <a:rPr lang="en-MY" dirty="0"/>
              <a:t>Diversity is any dimension that can be used to differentiate groups and people from one another. It means respect for and appreciation of differences in ethnicity, gender, age, national origin, disability, sexual orientation, education, and religion. </a:t>
            </a:r>
          </a:p>
          <a:p>
            <a:r>
              <a:rPr lang="en-MY" dirty="0"/>
              <a:t>Inclusion is a state of being valued, respected and supported. It’s about focusing on the needs of every individual and ensuring the right conditions are in place for each person to achieve his or her full potential. </a:t>
            </a:r>
          </a:p>
          <a:p>
            <a:endParaRPr lang="en-MY" dirty="0"/>
          </a:p>
        </p:txBody>
      </p:sp>
    </p:spTree>
    <p:extLst>
      <p:ext uri="{BB962C8B-B14F-4D97-AF65-F5344CB8AC3E}">
        <p14:creationId xmlns:p14="http://schemas.microsoft.com/office/powerpoint/2010/main" val="33765353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865-6264-47C2-875F-184D38D8584C}"/>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4EB60120-5B87-44A4-9553-CB92865BAFF2}"/>
              </a:ext>
            </a:extLst>
          </p:cNvPr>
          <p:cNvSpPr>
            <a:spLocks noGrp="1"/>
          </p:cNvSpPr>
          <p:nvPr>
            <p:ph idx="1"/>
          </p:nvPr>
        </p:nvSpPr>
        <p:spPr/>
        <p:txBody>
          <a:bodyPr/>
          <a:lstStyle/>
          <a:p>
            <a:pPr marL="0" indent="0">
              <a:buNone/>
            </a:pPr>
            <a:r>
              <a:rPr lang="en-MY" sz="4400" dirty="0"/>
              <a:t>Questions</a:t>
            </a:r>
          </a:p>
        </p:txBody>
      </p:sp>
    </p:spTree>
    <p:extLst>
      <p:ext uri="{BB962C8B-B14F-4D97-AF65-F5344CB8AC3E}">
        <p14:creationId xmlns:p14="http://schemas.microsoft.com/office/powerpoint/2010/main" val="2981278006"/>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1016</TotalTime>
  <Words>5016</Words>
  <Application>Microsoft Office PowerPoint</Application>
  <PresentationFormat>On-screen Show (4:3)</PresentationFormat>
  <Paragraphs>313</Paragraphs>
  <Slides>71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71</vt:i4>
      </vt:variant>
    </vt:vector>
  </HeadingPairs>
  <TitlesOfParts>
    <vt:vector size="75" baseType="lpstr">
      <vt:lpstr>Arial</vt:lpstr>
      <vt:lpstr>Times New Roman</vt:lpstr>
      <vt:lpstr>Wingdings</vt:lpstr>
      <vt:lpstr>Office Theme</vt:lpstr>
      <vt:lpstr>TALENT DEVELOPMENT &amp; MANAGEMENT - IV</vt:lpstr>
      <vt:lpstr>PowerPoint Presentation</vt:lpstr>
      <vt:lpstr>Management Development</vt:lpstr>
      <vt:lpstr>Leadership </vt:lpstr>
      <vt:lpstr>Leadership Components</vt:lpstr>
      <vt:lpstr>Leadership Approaches</vt:lpstr>
      <vt:lpstr>Blake Mouton Managerial Grid</vt:lpstr>
      <vt:lpstr>Blake &amp; Mouton Grid</vt:lpstr>
      <vt:lpstr>Managerial Grid</vt:lpstr>
      <vt:lpstr>Blake Mouton Grid</vt:lpstr>
      <vt:lpstr>Managerial Grid</vt:lpstr>
      <vt:lpstr>Blake and Mouton Grid - five leadership styles</vt:lpstr>
      <vt:lpstr>Blake and Mouton Grid - five leadership styles</vt:lpstr>
      <vt:lpstr>Situational Leadership</vt:lpstr>
      <vt:lpstr>Situational Leadership</vt:lpstr>
      <vt:lpstr>Follower Development level</vt:lpstr>
      <vt:lpstr>Follower Development level</vt:lpstr>
      <vt:lpstr>Leadership Style</vt:lpstr>
      <vt:lpstr>Situational Leadership</vt:lpstr>
      <vt:lpstr>Styles of Hersey &amp; Blanchard Grid</vt:lpstr>
      <vt:lpstr>Styles of Hersey &amp; Blanchard Grid</vt:lpstr>
      <vt:lpstr>Strengths of the Model</vt:lpstr>
      <vt:lpstr>Leadership Styles</vt:lpstr>
      <vt:lpstr>Management Development Techniques</vt:lpstr>
      <vt:lpstr>Management Development Techniques</vt:lpstr>
      <vt:lpstr>Management Development Techniques</vt:lpstr>
      <vt:lpstr>Management Development Techniques</vt:lpstr>
      <vt:lpstr>Management Development Techniques</vt:lpstr>
      <vt:lpstr>Management Development Techniques</vt:lpstr>
      <vt:lpstr>PowerPoint Presentation</vt:lpstr>
      <vt:lpstr>Career Development</vt:lpstr>
      <vt:lpstr>Career Development</vt:lpstr>
      <vt:lpstr>Career Development</vt:lpstr>
      <vt:lpstr>Stages in Career Development</vt:lpstr>
      <vt:lpstr>Super’s Career Development Stages</vt:lpstr>
      <vt:lpstr>Career Management Process</vt:lpstr>
      <vt:lpstr>Talent Development</vt:lpstr>
      <vt:lpstr>Replacement Planning</vt:lpstr>
      <vt:lpstr>Succession planning</vt:lpstr>
      <vt:lpstr>Succession planning</vt:lpstr>
      <vt:lpstr>Question # 1</vt:lpstr>
      <vt:lpstr>Answer # 1</vt:lpstr>
      <vt:lpstr>Talent management</vt:lpstr>
      <vt:lpstr>Replacement vs. Succession Planning vs. Talent Management</vt:lpstr>
      <vt:lpstr>Replacement Planning</vt:lpstr>
      <vt:lpstr>Succession Planning</vt:lpstr>
      <vt:lpstr>Question # 2</vt:lpstr>
      <vt:lpstr>Answer # 2</vt:lpstr>
      <vt:lpstr>Talent Development</vt:lpstr>
      <vt:lpstr>A Positions and A Players</vt:lpstr>
      <vt:lpstr>Strategic Workforce Management</vt:lpstr>
      <vt:lpstr>Identifying Your A Positions</vt:lpstr>
      <vt:lpstr>Identifying Your A Positions</vt:lpstr>
      <vt:lpstr>Identifying Your A Positions</vt:lpstr>
      <vt:lpstr>Managing Your A Positions</vt:lpstr>
      <vt:lpstr>Managing Your A Positions</vt:lpstr>
      <vt:lpstr>Managing Your A Positions</vt:lpstr>
      <vt:lpstr>Question # 3</vt:lpstr>
      <vt:lpstr>Answer # 3</vt:lpstr>
      <vt:lpstr>Talent Development</vt:lpstr>
      <vt:lpstr>High Performers</vt:lpstr>
      <vt:lpstr>High Potentials (HiPo)</vt:lpstr>
      <vt:lpstr>Assessing Performance vs. Potential</vt:lpstr>
      <vt:lpstr>Development Strategies for High Performers and High Potentials</vt:lpstr>
      <vt:lpstr>High Performers with High Potential</vt:lpstr>
      <vt:lpstr>High Performers without Potential or High Potentials without Performance</vt:lpstr>
      <vt:lpstr>Question #</vt:lpstr>
      <vt:lpstr>Answer #</vt:lpstr>
      <vt:lpstr>Talent Development</vt:lpstr>
      <vt:lpstr>Diversity and Inclusion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28</cp:revision>
  <cp:lastPrinted>1601-01-01T00:00:00Z</cp:lastPrinted>
  <dcterms:created xsi:type="dcterms:W3CDTF">2020-07-09T15:12:46Z</dcterms:created>
  <dcterms:modified xsi:type="dcterms:W3CDTF">2022-01-23T03:21:45Z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